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Override1.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21.xml" ContentType="application/vnd.openxmlformats-officedocument.theme+xml"/>
  <Override PartName="/ppt/slideLayouts/slideLayout190.xml" ContentType="application/vnd.openxmlformats-officedocument.presentationml.slideLayout+xml"/>
  <Override PartName="/ppt/theme/theme2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3.xml" ContentType="application/vnd.openxmlformats-officedocument.theme+xml"/>
  <Override PartName="/ppt/slideLayouts/slideLayout202.xml" ContentType="application/vnd.openxmlformats-officedocument.presentationml.slideLayout+xml"/>
  <Override PartName="/ppt/theme/theme2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6.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8.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9.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1.xml" ContentType="application/vnd.openxmlformats-officedocument.theme+xml"/>
  <Override PartName="/ppt/slideLayouts/slideLayout266.xml" ContentType="application/vnd.openxmlformats-officedocument.presentationml.slideLayout+xml"/>
  <Override PartName="/ppt/theme/theme32.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33.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5.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36.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37.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38.xml" ContentType="application/vnd.openxmlformats-officedocument.theme+xml"/>
  <Override PartName="/ppt/slideLayouts/slideLayout328.xml" ContentType="application/vnd.openxmlformats-officedocument.presentationml.slideLayout+xml"/>
  <Override PartName="/ppt/theme/theme3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40.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1.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42.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4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44.xml" ContentType="application/vnd.openxmlformats-officedocument.theme+xml"/>
  <Override PartName="/ppt/slideLayouts/slideLayout386.xml" ContentType="application/vnd.openxmlformats-officedocument.presentationml.slideLayout+xml"/>
  <Override PartName="/ppt/theme/theme4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4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50.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51.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52.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53.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8.xml" ContentType="application/vnd.openxmlformats-officedocument.presentationml.notesSlide+xml"/>
  <Override PartName="/ppt/theme/themeOverride5.xml" ContentType="application/vnd.openxmlformats-officedocument.themeOverride+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6.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7.xml" ContentType="application/vnd.openxmlformats-officedocument.themeOverride+xml"/>
  <Override PartName="/ppt/notesSlides/notesSlide37.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38.xml" ContentType="application/vnd.openxmlformats-officedocument.presentationml.notesSlide+xml"/>
  <Override PartName="/ppt/theme/themeOverride1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5.xml" ContentType="application/vnd.openxmlformats-officedocument.themeOverride+xml"/>
  <Override PartName="/ppt/notesSlides/notesSlide42.xml" ContentType="application/vnd.openxmlformats-officedocument.presentationml.notesSlide+xml"/>
  <Override PartName="/ppt/theme/themeOverride16.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7.xml" ContentType="application/vnd.openxmlformats-officedocument.themeOverride+xml"/>
  <Override PartName="/ppt/notesSlides/notesSlide49.xml" ContentType="application/vnd.openxmlformats-officedocument.presentationml.notesSlide+xml"/>
  <Override PartName="/ppt/theme/themeOverride18.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9.xml" ContentType="application/vnd.openxmlformats-officedocument.themeOverride+xml"/>
  <Override PartName="/ppt/notesSlides/notesSlide52.xml" ContentType="application/vnd.openxmlformats-officedocument.presentationml.notesSlide+xml"/>
  <Override PartName="/ppt/theme/themeOverride20.xml" ContentType="application/vnd.openxmlformats-officedocument.themeOverride+xml"/>
  <Override PartName="/ppt/notesSlides/notesSlide53.xml" ContentType="application/vnd.openxmlformats-officedocument.presentationml.notesSlide+xml"/>
  <Override PartName="/ppt/theme/themeOverride21.xml" ContentType="application/vnd.openxmlformats-officedocument.themeOverride+xml"/>
  <Override PartName="/ppt/notesSlides/notesSlide54.xml" ContentType="application/vnd.openxmlformats-officedocument.presentationml.notesSlide+xml"/>
  <Override PartName="/ppt/theme/themeOverride22.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23.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24.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25.xml" ContentType="application/vnd.openxmlformats-officedocument.themeOverride+xml"/>
  <Override PartName="/ppt/notesSlides/notesSlide99.xml" ContentType="application/vnd.openxmlformats-officedocument.presentationml.notesSlide+xml"/>
  <Override PartName="/ppt/theme/themeOverride26.xml" ContentType="application/vnd.openxmlformats-officedocument.themeOverride+xml"/>
  <Override PartName="/ppt/notesSlides/notesSlide100.xml" ContentType="application/vnd.openxmlformats-officedocument.presentationml.notesSlide+xml"/>
  <Override PartName="/ppt/theme/themeOverride27.xml" ContentType="application/vnd.openxmlformats-officedocument.themeOverride+xml"/>
  <Override PartName="/ppt/notesSlides/notesSlide101.xml" ContentType="application/vnd.openxmlformats-officedocument.presentationml.notesSlide+xml"/>
  <Override PartName="/ppt/theme/themeOverride28.xml" ContentType="application/vnd.openxmlformats-officedocument.themeOverride+xml"/>
  <Override PartName="/ppt/notesSlides/notesSlide102.xml" ContentType="application/vnd.openxmlformats-officedocument.presentationml.notesSlide+xml"/>
  <Override PartName="/ppt/theme/themeOverride29.xml" ContentType="application/vnd.openxmlformats-officedocument.themeOverride+xml"/>
  <Override PartName="/ppt/notesSlides/notesSlide103.xml" ContentType="application/vnd.openxmlformats-officedocument.presentationml.notesSlide+xml"/>
  <Override PartName="/ppt/theme/themeOverride30.xml" ContentType="application/vnd.openxmlformats-officedocument.themeOverride+xml"/>
  <Override PartName="/ppt/notesSlides/notesSlide104.xml" ContentType="application/vnd.openxmlformats-officedocument.presentationml.notesSlide+xml"/>
  <Override PartName="/ppt/theme/themeOverride31.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32.xml" ContentType="application/vnd.openxmlformats-officedocument.themeOverride+xml"/>
  <Override PartName="/ppt/notesSlides/notesSlide107.xml" ContentType="application/vnd.openxmlformats-officedocument.presentationml.notesSlide+xml"/>
  <Override PartName="/ppt/theme/themeOverride33.xml" ContentType="application/vnd.openxmlformats-officedocument.themeOverride+xml"/>
  <Override PartName="/ppt/notesSlides/notesSlide108.xml" ContentType="application/vnd.openxmlformats-officedocument.presentationml.notesSlide+xml"/>
  <Override PartName="/ppt/theme/themeOverride34.xml" ContentType="application/vnd.openxmlformats-officedocument.themeOverride+xml"/>
  <Override PartName="/ppt/notesSlides/notesSlide109.xml" ContentType="application/vnd.openxmlformats-officedocument.presentationml.notesSlide+xml"/>
  <Override PartName="/ppt/theme/themeOverride35.xml" ContentType="application/vnd.openxmlformats-officedocument.themeOverride+xml"/>
  <Override PartName="/ppt/notesSlides/notesSlide110.xml" ContentType="application/vnd.openxmlformats-officedocument.presentationml.notesSlide+xml"/>
  <Override PartName="/ppt/theme/themeOverride36.xml" ContentType="application/vnd.openxmlformats-officedocument.themeOverride+xml"/>
  <Override PartName="/ppt/notesSlides/notesSlide111.xml" ContentType="application/vnd.openxmlformats-officedocument.presentationml.notesSlide+xml"/>
  <Override PartName="/ppt/theme/themeOverride37.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heme/themeOverride38.xml" ContentType="application/vnd.openxmlformats-officedocument.themeOverride+xml"/>
  <Override PartName="/ppt/notesSlides/notesSlide118.xml" ContentType="application/vnd.openxmlformats-officedocument.presentationml.notesSlide+xml"/>
  <Override PartName="/ppt/theme/themeOverride39.xml" ContentType="application/vnd.openxmlformats-officedocument.themeOverr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40.xml" ContentType="application/vnd.openxmlformats-officedocument.themeOverride+xml"/>
  <Override PartName="/ppt/notesSlides/notesSlide128.xml" ContentType="application/vnd.openxmlformats-officedocument.presentationml.notesSlide+xml"/>
  <Override PartName="/ppt/theme/themeOverride41.xml" ContentType="application/vnd.openxmlformats-officedocument.themeOverr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42.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heme/themeOverride43.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44.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theme/themeOverride45.xml" ContentType="application/vnd.openxmlformats-officedocument.themeOverr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heme/themeOverride46.xml" ContentType="application/vnd.openxmlformats-officedocument.themeOverride+xml"/>
  <Override PartName="/ppt/notesSlides/notesSlide162.xml" ContentType="application/vnd.openxmlformats-officedocument.presentationml.notesSlide+xml"/>
  <Override PartName="/ppt/theme/themeOverride47.xml" ContentType="application/vnd.openxmlformats-officedocument.themeOverride+xml"/>
  <Override PartName="/ppt/notesSlides/notesSlide163.xml" ContentType="application/vnd.openxmlformats-officedocument.presentationml.notesSl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notesSlides/notesSlide164.xml" ContentType="application/vnd.openxmlformats-officedocument.presentationml.notesSlide+xml"/>
  <Override PartName="/ppt/theme/themeOverride53.xml" ContentType="application/vnd.openxmlformats-officedocument.themeOverr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theme/themeOverride54.xml" ContentType="application/vnd.openxmlformats-officedocument.themeOverr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heme/themeOverride55.xml" ContentType="application/vnd.openxmlformats-officedocument.themeOverr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56.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theme/themeOverride57.xml" ContentType="application/vnd.openxmlformats-officedocument.themeOverr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theme/themeOverride58.xml" ContentType="application/vnd.openxmlformats-officedocument.themeOverr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theme/themeOverride59.xml" ContentType="application/vnd.openxmlformats-officedocument.themeOverride+xml"/>
  <Override PartName="/ppt/notesSlides/notesSlide208.xml" ContentType="application/vnd.openxmlformats-officedocument.presentationml.notesSlide+xml"/>
  <Override PartName="/ppt/theme/themeOverride60.xml" ContentType="application/vnd.openxmlformats-officedocument.themeOverride+xml"/>
  <Override PartName="/ppt/notesSlides/notesSlide209.xml" ContentType="application/vnd.openxmlformats-officedocument.presentationml.notesSlide+xml"/>
  <Override PartName="/ppt/theme/themeOverride61.xml" ContentType="application/vnd.openxmlformats-officedocument.themeOverr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theme/themeOverride62.xml" ContentType="application/vnd.openxmlformats-officedocument.themeOverr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theme/themeOverride63.xml" ContentType="application/vnd.openxmlformats-officedocument.themeOverr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theme/themeOverride64.xml" ContentType="application/vnd.openxmlformats-officedocument.themeOverr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theme/themeOverride65.xml" ContentType="application/vnd.openxmlformats-officedocument.themeOverr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6" r:id="rId4"/>
    <p:sldMasterId id="2147483698" r:id="rId5"/>
    <p:sldMasterId id="2147483711" r:id="rId6"/>
    <p:sldMasterId id="2147483713" r:id="rId7"/>
    <p:sldMasterId id="2147483725" r:id="rId8"/>
    <p:sldMasterId id="2147483737" r:id="rId9"/>
    <p:sldMasterId id="2147483749" r:id="rId10"/>
    <p:sldMasterId id="2147483751" r:id="rId11"/>
    <p:sldMasterId id="2147483753" r:id="rId12"/>
    <p:sldMasterId id="2147483766" r:id="rId13"/>
    <p:sldMasterId id="2147483778" r:id="rId14"/>
    <p:sldMasterId id="2147483790" r:id="rId15"/>
    <p:sldMasterId id="2147483803" r:id="rId16"/>
    <p:sldMasterId id="2147483828" r:id="rId17"/>
    <p:sldMasterId id="2147483840" r:id="rId18"/>
    <p:sldMasterId id="2147483853" r:id="rId19"/>
    <p:sldMasterId id="2147483861" r:id="rId20"/>
    <p:sldMasterId id="2147483873" r:id="rId21"/>
    <p:sldMasterId id="2147483876" r:id="rId22"/>
    <p:sldMasterId id="2147483878" r:id="rId23"/>
    <p:sldMasterId id="2147483890" r:id="rId24"/>
    <p:sldMasterId id="2147483892" r:id="rId25"/>
    <p:sldMasterId id="2147483905" r:id="rId26"/>
    <p:sldMasterId id="2147483918" r:id="rId27"/>
    <p:sldMasterId id="2147483922" r:id="rId28"/>
    <p:sldMasterId id="2147483934" r:id="rId29"/>
    <p:sldMasterId id="2147483946" r:id="rId30"/>
    <p:sldMasterId id="2147483958" r:id="rId31"/>
    <p:sldMasterId id="2147483962" r:id="rId32"/>
    <p:sldMasterId id="2147483964" r:id="rId33"/>
    <p:sldMasterId id="2147483968" r:id="rId34"/>
    <p:sldMasterId id="2147483981" r:id="rId35"/>
    <p:sldMasterId id="2147483994" r:id="rId36"/>
    <p:sldMasterId id="2147484007" r:id="rId37"/>
    <p:sldMasterId id="2147484019" r:id="rId38"/>
    <p:sldMasterId id="2147484031" r:id="rId39"/>
    <p:sldMasterId id="2147484033" r:id="rId40"/>
    <p:sldMasterId id="2147484047" r:id="rId41"/>
    <p:sldMasterId id="2147484071" r:id="rId42"/>
    <p:sldMasterId id="2147484083" r:id="rId43"/>
    <p:sldMasterId id="2147484095" r:id="rId44"/>
    <p:sldMasterId id="2147484107" r:id="rId45"/>
    <p:sldMasterId id="2147484111" r:id="rId46"/>
    <p:sldMasterId id="2147484135" r:id="rId47"/>
    <p:sldMasterId id="2147484147" r:id="rId48"/>
    <p:sldMasterId id="2147484175" r:id="rId49"/>
    <p:sldMasterId id="2147484187" r:id="rId50"/>
    <p:sldMasterId id="2147484200" r:id="rId51"/>
    <p:sldMasterId id="2147484212" r:id="rId52"/>
    <p:sldMasterId id="2147484225" r:id="rId53"/>
    <p:sldMasterId id="2147484228" r:id="rId54"/>
  </p:sldMasterIdLst>
  <p:notesMasterIdLst>
    <p:notesMasterId r:id="rId322"/>
  </p:notesMasterIdLst>
  <p:sldIdLst>
    <p:sldId id="1790" r:id="rId55"/>
    <p:sldId id="4676" r:id="rId56"/>
    <p:sldId id="4677" r:id="rId57"/>
    <p:sldId id="4687" r:id="rId58"/>
    <p:sldId id="4680" r:id="rId59"/>
    <p:sldId id="4679" r:id="rId60"/>
    <p:sldId id="4046" r:id="rId61"/>
    <p:sldId id="4047" r:id="rId62"/>
    <p:sldId id="4048" r:id="rId63"/>
    <p:sldId id="4049" r:id="rId64"/>
    <p:sldId id="4050" r:id="rId65"/>
    <p:sldId id="4051" r:id="rId66"/>
    <p:sldId id="4052" r:id="rId67"/>
    <p:sldId id="4053" r:id="rId68"/>
    <p:sldId id="4054" r:id="rId69"/>
    <p:sldId id="4055" r:id="rId70"/>
    <p:sldId id="4056" r:id="rId71"/>
    <p:sldId id="4057" r:id="rId72"/>
    <p:sldId id="4058" r:id="rId73"/>
    <p:sldId id="710" r:id="rId74"/>
    <p:sldId id="1789" r:id="rId75"/>
    <p:sldId id="4029" r:id="rId76"/>
    <p:sldId id="4030" r:id="rId77"/>
    <p:sldId id="482" r:id="rId78"/>
    <p:sldId id="4031" r:id="rId79"/>
    <p:sldId id="4032" r:id="rId80"/>
    <p:sldId id="4033" r:id="rId81"/>
    <p:sldId id="4034" r:id="rId82"/>
    <p:sldId id="476" r:id="rId83"/>
    <p:sldId id="4045" r:id="rId84"/>
    <p:sldId id="478" r:id="rId85"/>
    <p:sldId id="4688" r:id="rId86"/>
    <p:sldId id="4036" r:id="rId87"/>
    <p:sldId id="1161" r:id="rId88"/>
    <p:sldId id="1162" r:id="rId89"/>
    <p:sldId id="428" r:id="rId90"/>
    <p:sldId id="635" r:id="rId91"/>
    <p:sldId id="633" r:id="rId92"/>
    <p:sldId id="258" r:id="rId93"/>
    <p:sldId id="259" r:id="rId94"/>
    <p:sldId id="260" r:id="rId95"/>
    <p:sldId id="261" r:id="rId96"/>
    <p:sldId id="262" r:id="rId97"/>
    <p:sldId id="263" r:id="rId98"/>
    <p:sldId id="264" r:id="rId99"/>
    <p:sldId id="265" r:id="rId100"/>
    <p:sldId id="266" r:id="rId101"/>
    <p:sldId id="267" r:id="rId102"/>
    <p:sldId id="268" r:id="rId103"/>
    <p:sldId id="269" r:id="rId104"/>
    <p:sldId id="4037" r:id="rId105"/>
    <p:sldId id="4038" r:id="rId106"/>
    <p:sldId id="475" r:id="rId107"/>
    <p:sldId id="627" r:id="rId108"/>
    <p:sldId id="4689" r:id="rId109"/>
    <p:sldId id="273" r:id="rId110"/>
    <p:sldId id="274" r:id="rId111"/>
    <p:sldId id="275" r:id="rId112"/>
    <p:sldId id="279" r:id="rId113"/>
    <p:sldId id="280" r:id="rId114"/>
    <p:sldId id="281" r:id="rId115"/>
    <p:sldId id="480" r:id="rId116"/>
    <p:sldId id="400" r:id="rId117"/>
    <p:sldId id="401" r:id="rId118"/>
    <p:sldId id="438" r:id="rId119"/>
    <p:sldId id="403" r:id="rId120"/>
    <p:sldId id="404" r:id="rId121"/>
    <p:sldId id="405" r:id="rId122"/>
    <p:sldId id="406" r:id="rId123"/>
    <p:sldId id="407" r:id="rId124"/>
    <p:sldId id="408" r:id="rId125"/>
    <p:sldId id="409" r:id="rId126"/>
    <p:sldId id="473" r:id="rId127"/>
    <p:sldId id="474" r:id="rId128"/>
    <p:sldId id="410" r:id="rId129"/>
    <p:sldId id="411" r:id="rId130"/>
    <p:sldId id="412" r:id="rId131"/>
    <p:sldId id="439" r:id="rId132"/>
    <p:sldId id="440" r:id="rId133"/>
    <p:sldId id="441" r:id="rId134"/>
    <p:sldId id="442" r:id="rId135"/>
    <p:sldId id="471" r:id="rId136"/>
    <p:sldId id="444" r:id="rId137"/>
    <p:sldId id="445" r:id="rId138"/>
    <p:sldId id="446" r:id="rId139"/>
    <p:sldId id="447" r:id="rId140"/>
    <p:sldId id="642" r:id="rId141"/>
    <p:sldId id="643" r:id="rId142"/>
    <p:sldId id="644" r:id="rId143"/>
    <p:sldId id="645" r:id="rId144"/>
    <p:sldId id="646" r:id="rId145"/>
    <p:sldId id="647" r:id="rId146"/>
    <p:sldId id="648" r:id="rId147"/>
    <p:sldId id="470" r:id="rId148"/>
    <p:sldId id="456" r:id="rId149"/>
    <p:sldId id="457" r:id="rId150"/>
    <p:sldId id="4685" r:id="rId151"/>
    <p:sldId id="317" r:id="rId152"/>
    <p:sldId id="481" r:id="rId153"/>
    <p:sldId id="4686" r:id="rId154"/>
    <p:sldId id="4684" r:id="rId155"/>
    <p:sldId id="4040" r:id="rId156"/>
    <p:sldId id="4695" r:id="rId157"/>
    <p:sldId id="434" r:id="rId158"/>
    <p:sldId id="435" r:id="rId159"/>
    <p:sldId id="323" r:id="rId160"/>
    <p:sldId id="324" r:id="rId161"/>
    <p:sldId id="325" r:id="rId162"/>
    <p:sldId id="326" r:id="rId163"/>
    <p:sldId id="327" r:id="rId164"/>
    <p:sldId id="328" r:id="rId165"/>
    <p:sldId id="329" r:id="rId166"/>
    <p:sldId id="330" r:id="rId167"/>
    <p:sldId id="331" r:id="rId168"/>
    <p:sldId id="332" r:id="rId169"/>
    <p:sldId id="333" r:id="rId170"/>
    <p:sldId id="334" r:id="rId171"/>
    <p:sldId id="339" r:id="rId172"/>
    <p:sldId id="340" r:id="rId173"/>
    <p:sldId id="341" r:id="rId174"/>
    <p:sldId id="342" r:id="rId175"/>
    <p:sldId id="625" r:id="rId176"/>
    <p:sldId id="344" r:id="rId177"/>
    <p:sldId id="345" r:id="rId178"/>
    <p:sldId id="716" r:id="rId179"/>
    <p:sldId id="4690" r:id="rId180"/>
    <p:sldId id="620" r:id="rId181"/>
    <p:sldId id="4691" r:id="rId182"/>
    <p:sldId id="621" r:id="rId183"/>
    <p:sldId id="349" r:id="rId184"/>
    <p:sldId id="350" r:id="rId185"/>
    <p:sldId id="4044" r:id="rId186"/>
    <p:sldId id="462" r:id="rId187"/>
    <p:sldId id="463" r:id="rId188"/>
    <p:sldId id="464" r:id="rId189"/>
    <p:sldId id="465" r:id="rId190"/>
    <p:sldId id="466" r:id="rId191"/>
    <p:sldId id="467" r:id="rId192"/>
    <p:sldId id="468" r:id="rId193"/>
    <p:sldId id="714" r:id="rId194"/>
    <p:sldId id="715" r:id="rId195"/>
    <p:sldId id="469" r:id="rId196"/>
    <p:sldId id="362" r:id="rId197"/>
    <p:sldId id="363" r:id="rId198"/>
    <p:sldId id="624" r:id="rId199"/>
    <p:sldId id="623" r:id="rId200"/>
    <p:sldId id="366" r:id="rId201"/>
    <p:sldId id="637" r:id="rId202"/>
    <p:sldId id="367" r:id="rId203"/>
    <p:sldId id="368" r:id="rId204"/>
    <p:sldId id="713" r:id="rId205"/>
    <p:sldId id="4692" r:id="rId206"/>
    <p:sldId id="592" r:id="rId207"/>
    <p:sldId id="712" r:id="rId208"/>
    <p:sldId id="371" r:id="rId209"/>
    <p:sldId id="372" r:id="rId210"/>
    <p:sldId id="669" r:id="rId211"/>
    <p:sldId id="458" r:id="rId212"/>
    <p:sldId id="459" r:id="rId213"/>
    <p:sldId id="460" r:id="rId214"/>
    <p:sldId id="4683" r:id="rId215"/>
    <p:sldId id="517" r:id="rId216"/>
    <p:sldId id="4682" r:id="rId217"/>
    <p:sldId id="4006" r:id="rId218"/>
    <p:sldId id="4081" r:id="rId219"/>
    <p:sldId id="320" r:id="rId220"/>
    <p:sldId id="321" r:id="rId221"/>
    <p:sldId id="516" r:id="rId222"/>
    <p:sldId id="606" r:id="rId223"/>
    <p:sldId id="607" r:id="rId224"/>
    <p:sldId id="608" r:id="rId225"/>
    <p:sldId id="609" r:id="rId226"/>
    <p:sldId id="610" r:id="rId227"/>
    <p:sldId id="611" r:id="rId228"/>
    <p:sldId id="4693" r:id="rId229"/>
    <p:sldId id="612" r:id="rId230"/>
    <p:sldId id="519" r:id="rId231"/>
    <p:sldId id="613" r:id="rId232"/>
    <p:sldId id="520" r:id="rId233"/>
    <p:sldId id="521" r:id="rId234"/>
    <p:sldId id="636" r:id="rId235"/>
    <p:sldId id="523" r:id="rId236"/>
    <p:sldId id="524" r:id="rId237"/>
    <p:sldId id="525" r:id="rId238"/>
    <p:sldId id="526" r:id="rId239"/>
    <p:sldId id="602" r:id="rId240"/>
    <p:sldId id="527" r:id="rId241"/>
    <p:sldId id="668" r:id="rId242"/>
    <p:sldId id="605" r:id="rId243"/>
    <p:sldId id="530" r:id="rId244"/>
    <p:sldId id="531" r:id="rId245"/>
    <p:sldId id="532" r:id="rId246"/>
    <p:sldId id="533" r:id="rId247"/>
    <p:sldId id="641" r:id="rId248"/>
    <p:sldId id="1158" r:id="rId249"/>
    <p:sldId id="1159" r:id="rId250"/>
    <p:sldId id="534" r:id="rId251"/>
    <p:sldId id="535" r:id="rId252"/>
    <p:sldId id="664" r:id="rId253"/>
    <p:sldId id="537" r:id="rId254"/>
    <p:sldId id="538" r:id="rId255"/>
    <p:sldId id="539" r:id="rId256"/>
    <p:sldId id="540" r:id="rId257"/>
    <p:sldId id="541" r:id="rId258"/>
    <p:sldId id="542" r:id="rId259"/>
    <p:sldId id="543" r:id="rId260"/>
    <p:sldId id="544" r:id="rId261"/>
    <p:sldId id="545" r:id="rId262"/>
    <p:sldId id="546" r:id="rId263"/>
    <p:sldId id="4042" r:id="rId264"/>
    <p:sldId id="547" r:id="rId265"/>
    <p:sldId id="548" r:id="rId266"/>
    <p:sldId id="549" r:id="rId267"/>
    <p:sldId id="550" r:id="rId268"/>
    <p:sldId id="551" r:id="rId269"/>
    <p:sldId id="552" r:id="rId270"/>
    <p:sldId id="553" r:id="rId271"/>
    <p:sldId id="593" r:id="rId272"/>
    <p:sldId id="554" r:id="rId273"/>
    <p:sldId id="555" r:id="rId274"/>
    <p:sldId id="556" r:id="rId275"/>
    <p:sldId id="599" r:id="rId276"/>
    <p:sldId id="598" r:id="rId277"/>
    <p:sldId id="601" r:id="rId278"/>
    <p:sldId id="558" r:id="rId279"/>
    <p:sldId id="559" r:id="rId280"/>
    <p:sldId id="483" r:id="rId281"/>
    <p:sldId id="484" r:id="rId282"/>
    <p:sldId id="4674" r:id="rId283"/>
    <p:sldId id="4694" r:id="rId284"/>
    <p:sldId id="486" r:id="rId285"/>
    <p:sldId id="563" r:id="rId286"/>
    <p:sldId id="564" r:id="rId287"/>
    <p:sldId id="603" r:id="rId288"/>
    <p:sldId id="566" r:id="rId289"/>
    <p:sldId id="567" r:id="rId290"/>
    <p:sldId id="568" r:id="rId291"/>
    <p:sldId id="569" r:id="rId292"/>
    <p:sldId id="570" r:id="rId293"/>
    <p:sldId id="571" r:id="rId294"/>
    <p:sldId id="595" r:id="rId295"/>
    <p:sldId id="596" r:id="rId296"/>
    <p:sldId id="572" r:id="rId297"/>
    <p:sldId id="597" r:id="rId298"/>
    <p:sldId id="573" r:id="rId299"/>
    <p:sldId id="574" r:id="rId300"/>
    <p:sldId id="575" r:id="rId301"/>
    <p:sldId id="576" r:id="rId302"/>
    <p:sldId id="577" r:id="rId303"/>
    <p:sldId id="513" r:id="rId304"/>
    <p:sldId id="578" r:id="rId305"/>
    <p:sldId id="579" r:id="rId306"/>
    <p:sldId id="514" r:id="rId307"/>
    <p:sldId id="4675" r:id="rId308"/>
    <p:sldId id="580" r:id="rId309"/>
    <p:sldId id="581" r:id="rId310"/>
    <p:sldId id="582" r:id="rId311"/>
    <p:sldId id="487" r:id="rId312"/>
    <p:sldId id="4043" r:id="rId313"/>
    <p:sldId id="585" r:id="rId314"/>
    <p:sldId id="586" r:id="rId315"/>
    <p:sldId id="591" r:id="rId316"/>
    <p:sldId id="588" r:id="rId317"/>
    <p:sldId id="589" r:id="rId318"/>
    <p:sldId id="590" r:id="rId319"/>
    <p:sldId id="616" r:id="rId320"/>
    <p:sldId id="472" r:id="rId3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509B05D7-6862-7E42-BC80-65AD1ED79D61}">
          <p14:sldIdLst>
            <p14:sldId id="1790"/>
            <p14:sldId id="4676"/>
            <p14:sldId id="4677"/>
            <p14:sldId id="4687"/>
            <p14:sldId id="4680"/>
            <p14:sldId id="4679"/>
            <p14:sldId id="4046"/>
            <p14:sldId id="4047"/>
            <p14:sldId id="4048"/>
            <p14:sldId id="4049"/>
            <p14:sldId id="4050"/>
            <p14:sldId id="4051"/>
            <p14:sldId id="4052"/>
            <p14:sldId id="4053"/>
            <p14:sldId id="4054"/>
            <p14:sldId id="4055"/>
            <p14:sldId id="4056"/>
            <p14:sldId id="4057"/>
            <p14:sldId id="4058"/>
            <p14:sldId id="710"/>
          </p14:sldIdLst>
        </p14:section>
        <p14:section name="Introduction" id="{21552FE0-0EE7-2748-A066-301EB9B03C91}">
          <p14:sldIdLst>
            <p14:sldId id="1789"/>
          </p14:sldIdLst>
        </p14:section>
        <p14:section name="Sermon" id="{91648E68-D983-354E-A622-DED14FCBFB3D}">
          <p14:sldIdLst>
            <p14:sldId id="4029"/>
            <p14:sldId id="4030"/>
            <p14:sldId id="482"/>
            <p14:sldId id="4031"/>
            <p14:sldId id="4032"/>
            <p14:sldId id="4033"/>
            <p14:sldId id="4034"/>
            <p14:sldId id="476"/>
            <p14:sldId id="4045"/>
            <p14:sldId id="478"/>
            <p14:sldId id="4688"/>
            <p14:sldId id="4036"/>
            <p14:sldId id="1161"/>
            <p14:sldId id="1162"/>
            <p14:sldId id="428"/>
          </p14:sldIdLst>
        </p14:section>
        <p14:section name="Chapters" id="{67614AB9-70DB-A049-B0BC-6EFBA1C7DA0E}">
          <p14:sldIdLst>
            <p14:sldId id="635"/>
            <p14:sldId id="633"/>
            <p14:sldId id="258"/>
            <p14:sldId id="259"/>
            <p14:sldId id="260"/>
            <p14:sldId id="261"/>
            <p14:sldId id="262"/>
            <p14:sldId id="263"/>
            <p14:sldId id="264"/>
            <p14:sldId id="265"/>
            <p14:sldId id="266"/>
            <p14:sldId id="267"/>
            <p14:sldId id="268"/>
            <p14:sldId id="269"/>
            <p14:sldId id="4037"/>
            <p14:sldId id="4038"/>
            <p14:sldId id="475"/>
            <p14:sldId id="627"/>
            <p14:sldId id="4689"/>
            <p14:sldId id="273"/>
            <p14:sldId id="274"/>
            <p14:sldId id="275"/>
            <p14:sldId id="279"/>
            <p14:sldId id="280"/>
            <p14:sldId id="281"/>
            <p14:sldId id="480"/>
            <p14:sldId id="400"/>
            <p14:sldId id="401"/>
            <p14:sldId id="438"/>
            <p14:sldId id="403"/>
            <p14:sldId id="404"/>
            <p14:sldId id="405"/>
            <p14:sldId id="406"/>
            <p14:sldId id="407"/>
            <p14:sldId id="408"/>
            <p14:sldId id="409"/>
            <p14:sldId id="473"/>
            <p14:sldId id="474"/>
            <p14:sldId id="410"/>
            <p14:sldId id="411"/>
            <p14:sldId id="412"/>
            <p14:sldId id="439"/>
            <p14:sldId id="440"/>
            <p14:sldId id="441"/>
            <p14:sldId id="442"/>
            <p14:sldId id="471"/>
            <p14:sldId id="444"/>
            <p14:sldId id="445"/>
            <p14:sldId id="446"/>
            <p14:sldId id="447"/>
            <p14:sldId id="642"/>
            <p14:sldId id="643"/>
            <p14:sldId id="644"/>
            <p14:sldId id="645"/>
            <p14:sldId id="646"/>
            <p14:sldId id="647"/>
            <p14:sldId id="648"/>
            <p14:sldId id="470"/>
            <p14:sldId id="456"/>
            <p14:sldId id="457"/>
            <p14:sldId id="4685"/>
            <p14:sldId id="317"/>
            <p14:sldId id="481"/>
            <p14:sldId id="4686"/>
            <p14:sldId id="4684"/>
            <p14:sldId id="4040"/>
            <p14:sldId id="4695"/>
            <p14:sldId id="434"/>
            <p14:sldId id="435"/>
            <p14:sldId id="323"/>
            <p14:sldId id="324"/>
            <p14:sldId id="325"/>
            <p14:sldId id="326"/>
            <p14:sldId id="327"/>
            <p14:sldId id="328"/>
            <p14:sldId id="329"/>
            <p14:sldId id="330"/>
            <p14:sldId id="331"/>
            <p14:sldId id="332"/>
            <p14:sldId id="333"/>
            <p14:sldId id="334"/>
            <p14:sldId id="339"/>
            <p14:sldId id="340"/>
            <p14:sldId id="341"/>
            <p14:sldId id="342"/>
            <p14:sldId id="625"/>
            <p14:sldId id="344"/>
            <p14:sldId id="345"/>
            <p14:sldId id="716"/>
            <p14:sldId id="4690"/>
            <p14:sldId id="620"/>
            <p14:sldId id="4691"/>
            <p14:sldId id="621"/>
            <p14:sldId id="349"/>
            <p14:sldId id="350"/>
            <p14:sldId id="4044"/>
            <p14:sldId id="462"/>
            <p14:sldId id="463"/>
            <p14:sldId id="464"/>
            <p14:sldId id="465"/>
            <p14:sldId id="466"/>
            <p14:sldId id="467"/>
            <p14:sldId id="468"/>
            <p14:sldId id="714"/>
            <p14:sldId id="715"/>
            <p14:sldId id="469"/>
            <p14:sldId id="362"/>
            <p14:sldId id="363"/>
            <p14:sldId id="624"/>
            <p14:sldId id="623"/>
            <p14:sldId id="366"/>
            <p14:sldId id="637"/>
            <p14:sldId id="367"/>
            <p14:sldId id="368"/>
            <p14:sldId id="713"/>
            <p14:sldId id="4692"/>
            <p14:sldId id="592"/>
            <p14:sldId id="712"/>
            <p14:sldId id="371"/>
            <p14:sldId id="372"/>
            <p14:sldId id="669"/>
            <p14:sldId id="458"/>
            <p14:sldId id="459"/>
            <p14:sldId id="460"/>
            <p14:sldId id="4683"/>
            <p14:sldId id="517"/>
            <p14:sldId id="4682"/>
            <p14:sldId id="4006"/>
            <p14:sldId id="4081"/>
            <p14:sldId id="320"/>
            <p14:sldId id="321"/>
            <p14:sldId id="516"/>
            <p14:sldId id="606"/>
            <p14:sldId id="607"/>
            <p14:sldId id="608"/>
            <p14:sldId id="609"/>
            <p14:sldId id="610"/>
            <p14:sldId id="611"/>
            <p14:sldId id="4693"/>
            <p14:sldId id="612"/>
            <p14:sldId id="519"/>
            <p14:sldId id="613"/>
            <p14:sldId id="520"/>
            <p14:sldId id="521"/>
            <p14:sldId id="636"/>
            <p14:sldId id="523"/>
            <p14:sldId id="524"/>
            <p14:sldId id="525"/>
            <p14:sldId id="526"/>
            <p14:sldId id="602"/>
            <p14:sldId id="527"/>
            <p14:sldId id="668"/>
            <p14:sldId id="605"/>
            <p14:sldId id="530"/>
            <p14:sldId id="531"/>
            <p14:sldId id="532"/>
            <p14:sldId id="533"/>
            <p14:sldId id="641"/>
            <p14:sldId id="1158"/>
            <p14:sldId id="1159"/>
            <p14:sldId id="534"/>
            <p14:sldId id="535"/>
            <p14:sldId id="664"/>
            <p14:sldId id="537"/>
            <p14:sldId id="538"/>
            <p14:sldId id="539"/>
            <p14:sldId id="540"/>
            <p14:sldId id="541"/>
            <p14:sldId id="542"/>
            <p14:sldId id="543"/>
            <p14:sldId id="544"/>
            <p14:sldId id="545"/>
            <p14:sldId id="546"/>
            <p14:sldId id="4042"/>
            <p14:sldId id="547"/>
            <p14:sldId id="548"/>
            <p14:sldId id="549"/>
            <p14:sldId id="550"/>
            <p14:sldId id="551"/>
            <p14:sldId id="552"/>
            <p14:sldId id="553"/>
            <p14:sldId id="593"/>
            <p14:sldId id="554"/>
            <p14:sldId id="555"/>
            <p14:sldId id="556"/>
            <p14:sldId id="599"/>
            <p14:sldId id="598"/>
            <p14:sldId id="601"/>
            <p14:sldId id="558"/>
            <p14:sldId id="559"/>
            <p14:sldId id="483"/>
            <p14:sldId id="484"/>
            <p14:sldId id="4674"/>
            <p14:sldId id="4694"/>
            <p14:sldId id="486"/>
            <p14:sldId id="563"/>
            <p14:sldId id="564"/>
            <p14:sldId id="603"/>
            <p14:sldId id="566"/>
            <p14:sldId id="567"/>
            <p14:sldId id="568"/>
            <p14:sldId id="569"/>
            <p14:sldId id="570"/>
            <p14:sldId id="571"/>
            <p14:sldId id="595"/>
            <p14:sldId id="596"/>
            <p14:sldId id="572"/>
            <p14:sldId id="597"/>
            <p14:sldId id="573"/>
            <p14:sldId id="574"/>
            <p14:sldId id="575"/>
            <p14:sldId id="576"/>
            <p14:sldId id="577"/>
            <p14:sldId id="513"/>
            <p14:sldId id="578"/>
            <p14:sldId id="579"/>
            <p14:sldId id="514"/>
            <p14:sldId id="4675"/>
          </p14:sldIdLst>
        </p14:section>
        <p14:section name="Conclusion" id="{316E0DA6-842D-A546-8D05-24FFBEA1C7B8}">
          <p14:sldIdLst>
            <p14:sldId id="580"/>
            <p14:sldId id="581"/>
            <p14:sldId id="582"/>
            <p14:sldId id="487"/>
            <p14:sldId id="4043"/>
            <p14:sldId id="585"/>
            <p14:sldId id="586"/>
            <p14:sldId id="591"/>
            <p14:sldId id="588"/>
            <p14:sldId id="589"/>
            <p14:sldId id="590"/>
            <p14:sldId id="616"/>
            <p14:sldId id="472"/>
          </p14:sldIdLst>
        </p14:section>
        <p14:section name="Default Section" id="{F3BDE929-2B48-DD4B-B40E-5248A5C646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082"/>
    <p:restoredTop sz="62035"/>
  </p:normalViewPr>
  <p:slideViewPr>
    <p:cSldViewPr snapToGrid="0" snapToObjects="1">
      <p:cViewPr varScale="1">
        <p:scale>
          <a:sx n="79" d="100"/>
          <a:sy n="79" d="100"/>
        </p:scale>
        <p:origin x="216" y="584"/>
      </p:cViewPr>
      <p:guideLst/>
    </p:cSldViewPr>
  </p:slideViewPr>
  <p:notesTextViewPr>
    <p:cViewPr>
      <p:scale>
        <a:sx n="165" d="100"/>
        <a:sy n="165"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324" Type="http://schemas.openxmlformats.org/officeDocument/2006/relationships/viewProps" Target="viewProps.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315" Type="http://schemas.openxmlformats.org/officeDocument/2006/relationships/slide" Target="slides/slide261.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326" Type="http://schemas.openxmlformats.org/officeDocument/2006/relationships/tableStyles" Target="tableStyles.xml"/><Relationship Id="rId65" Type="http://schemas.openxmlformats.org/officeDocument/2006/relationships/slide" Target="slides/slide11.xml"/><Relationship Id="rId130" Type="http://schemas.openxmlformats.org/officeDocument/2006/relationships/slide" Target="slides/slide76.xml"/><Relationship Id="rId172" Type="http://schemas.openxmlformats.org/officeDocument/2006/relationships/slide" Target="slides/slide118.xml"/><Relationship Id="rId228" Type="http://schemas.openxmlformats.org/officeDocument/2006/relationships/slide" Target="slides/slide174.xml"/><Relationship Id="rId281"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 Target="slides/slide22.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slide" Target="slides/slide25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317" Type="http://schemas.openxmlformats.org/officeDocument/2006/relationships/slide" Target="slides/slide263.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slide" Target="slides/slide253.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318" Type="http://schemas.openxmlformats.org/officeDocument/2006/relationships/slide" Target="slides/slide264.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slide" Target="slides/slide254.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19" Type="http://schemas.openxmlformats.org/officeDocument/2006/relationships/slide" Target="slides/slide265.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slide" Target="slides/slide25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320" Type="http://schemas.openxmlformats.org/officeDocument/2006/relationships/slide" Target="slides/slide266.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slide" Target="slides/slide256.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321" Type="http://schemas.openxmlformats.org/officeDocument/2006/relationships/slide" Target="slides/slide267.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slide" Target="slides/slide257.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322" Type="http://schemas.openxmlformats.org/officeDocument/2006/relationships/notesMaster" Target="notesMasters/notesMaster1.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312" Type="http://schemas.openxmlformats.org/officeDocument/2006/relationships/slide" Target="slides/slide258.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32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313" Type="http://schemas.openxmlformats.org/officeDocument/2006/relationships/slide" Target="slides/slide2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314" Type="http://schemas.openxmlformats.org/officeDocument/2006/relationships/slide" Target="slides/slide260.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325" Type="http://schemas.openxmlformats.org/officeDocument/2006/relationships/theme" Target="theme/theme1.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 Id="rId291" Type="http://schemas.openxmlformats.org/officeDocument/2006/relationships/slide" Target="slides/slide237.xml"/><Relationship Id="rId305" Type="http://schemas.openxmlformats.org/officeDocument/2006/relationships/slide" Target="slides/slide251.xml"/><Relationship Id="rId44" Type="http://schemas.openxmlformats.org/officeDocument/2006/relationships/slideMaster" Target="slideMasters/slideMaster44.xml"/><Relationship Id="rId86" Type="http://schemas.openxmlformats.org/officeDocument/2006/relationships/slide" Target="slides/slide32.xml"/><Relationship Id="rId151" Type="http://schemas.openxmlformats.org/officeDocument/2006/relationships/slide" Target="slides/slide97.xml"/><Relationship Id="rId193" Type="http://schemas.openxmlformats.org/officeDocument/2006/relationships/slide" Target="slides/slide139.xml"/><Relationship Id="rId207" Type="http://schemas.openxmlformats.org/officeDocument/2006/relationships/slide" Target="slides/slide153.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316" Type="http://schemas.openxmlformats.org/officeDocument/2006/relationships/slide" Target="slides/slide262.xml"/><Relationship Id="rId55" Type="http://schemas.openxmlformats.org/officeDocument/2006/relationships/slide" Target="slides/slide1.xml"/><Relationship Id="rId97" Type="http://schemas.openxmlformats.org/officeDocument/2006/relationships/slide" Target="slides/slide43.xml"/><Relationship Id="rId120"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D62DD-E8A2-1A44-B32B-33430C035572}" type="datetimeFigureOut">
              <a:rPr lang="en-US" smtClean="0"/>
              <a:t>5/28/26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D6174-C1E5-1646-832A-AAE0D7F3392A}" type="slidenum">
              <a:rPr lang="en-US" smtClean="0"/>
              <a:t>‹#›</a:t>
            </a:fld>
            <a:endParaRPr lang="en-US"/>
          </a:p>
        </p:txBody>
      </p:sp>
    </p:spTree>
    <p:extLst>
      <p:ext uri="{BB962C8B-B14F-4D97-AF65-F5344CB8AC3E}">
        <p14:creationId xmlns:p14="http://schemas.microsoft.com/office/powerpoint/2010/main" val="127585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time.com/author/alice-park/" TargetMode="External"/><Relationship Id="rId2" Type="http://schemas.openxmlformats.org/officeDocument/2006/relationships/slide" Target="../slides/slide200.xml"/><Relationship Id="rId1" Type="http://schemas.openxmlformats.org/officeDocument/2006/relationships/notesMaster" Target="../notesMasters/notesMaster1.xml"/><Relationship Id="rId5" Type="http://schemas.openxmlformats.org/officeDocument/2006/relationships/hyperlink" Target="http://time.com/96731/faith-in-humanity-10-studies-to-restore-your-hope-for-the-future/" TargetMode="External"/><Relationship Id="rId4" Type="http://schemas.openxmlformats.org/officeDocument/2006/relationships/hyperlink" Target="https://twitter.com/aliceparkny" TargetMode="Externa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DD6174-C1E5-1646-832A-AAE0D7F3392A}" type="slidenum">
              <a:rPr lang="en-US" smtClean="0"/>
              <a:t>1</a:t>
            </a:fld>
            <a:endParaRPr lang="en-US"/>
          </a:p>
        </p:txBody>
      </p:sp>
    </p:spTree>
    <p:extLst>
      <p:ext uri="{BB962C8B-B14F-4D97-AF65-F5344CB8AC3E}">
        <p14:creationId xmlns:p14="http://schemas.microsoft.com/office/powerpoint/2010/main" val="3660516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r>
              <a:rPr lang="en-US" dirty="0">
                <a:effectLst/>
                <a:latin typeface="Times New Roman" charset="0"/>
                <a:ea typeface="ＭＳ Ｐゴシック" charset="0"/>
              </a:rPr>
              <a:t> This chart combines both the Hebrew division into 11 </a:t>
            </a:r>
            <a:r>
              <a:rPr lang="en-US" i="1" dirty="0" err="1">
                <a:effectLst/>
                <a:latin typeface="Times New Roman" charset="0"/>
                <a:ea typeface="ＭＳ Ｐゴシック" charset="0"/>
              </a:rPr>
              <a:t>toledot</a:t>
            </a:r>
            <a:r>
              <a:rPr lang="en-US" i="0" dirty="0">
                <a:effectLst/>
                <a:latin typeface="Times New Roman" charset="0"/>
                <a:ea typeface="ＭＳ Ｐゴシック" charset="0"/>
              </a:rPr>
              <a:t> (generations) with the more simple two-fold division around chapter 12.</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2F90EB-864A-ED45-BFD9-6DAC2FFAA9B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6354" name="Rectangle 1026"/>
          <p:cNvSpPr>
            <a:spLocks noGrp="1" noRot="1" noChangeAspect="1" noChangeArrowheads="1" noTextEdit="1"/>
          </p:cNvSpPr>
          <p:nvPr>
            <p:ph type="sldImg"/>
          </p:nvPr>
        </p:nvSpPr>
        <p:spPr>
          <a:ln/>
        </p:spPr>
      </p:sp>
      <p:sp>
        <p:nvSpPr>
          <p:cNvPr id="356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59A4D-554F-9846-8076-013682FC79A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8402" name="Rectangle 1026"/>
          <p:cNvSpPr>
            <a:spLocks noGrp="1" noRot="1" noChangeAspect="1" noChangeArrowheads="1" noTextEdit="1"/>
          </p:cNvSpPr>
          <p:nvPr>
            <p:ph type="sldImg"/>
          </p:nvPr>
        </p:nvSpPr>
        <p:spPr>
          <a:ln/>
        </p:spPr>
      </p:sp>
      <p:sp>
        <p:nvSpPr>
          <p:cNvPr id="3584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E89EA1-6035-F841-A3EF-182C73B3E9F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0450" name="Rectangle 1026"/>
          <p:cNvSpPr>
            <a:spLocks noGrp="1" noRot="1" noChangeAspect="1" noChangeArrowheads="1" noTextEdit="1"/>
          </p:cNvSpPr>
          <p:nvPr>
            <p:ph type="sldImg"/>
          </p:nvPr>
        </p:nvSpPr>
        <p:spPr>
          <a:ln/>
        </p:spPr>
      </p:sp>
      <p:sp>
        <p:nvSpPr>
          <p:cNvPr id="36045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1C8C44-DABE-6649-9CB2-6FC3914343F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2498" name="Rectangle 1026"/>
          <p:cNvSpPr>
            <a:spLocks noGrp="1" noRot="1" noChangeAspect="1" noChangeArrowheads="1" noTextEdit="1"/>
          </p:cNvSpPr>
          <p:nvPr>
            <p:ph type="sldImg"/>
          </p:nvPr>
        </p:nvSpPr>
        <p:spPr>
          <a:ln/>
        </p:spPr>
      </p:sp>
      <p:sp>
        <p:nvSpPr>
          <p:cNvPr id="3624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01F9C5-9F63-F74A-A5EA-CC7F2DE824B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4546" name="Rectangle 1026"/>
          <p:cNvSpPr>
            <a:spLocks noGrp="1" noRot="1" noChangeAspect="1" noChangeArrowheads="1" noTextEdit="1"/>
          </p:cNvSpPr>
          <p:nvPr>
            <p:ph type="sldImg"/>
          </p:nvPr>
        </p:nvSpPr>
        <p:spPr>
          <a:ln/>
        </p:spPr>
      </p:sp>
      <p:sp>
        <p:nvSpPr>
          <p:cNvPr id="3645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116478-8CEB-A34D-B8CE-25A4E289F9F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6594" name="Rectangle 1026"/>
          <p:cNvSpPr>
            <a:spLocks noGrp="1" noRot="1" noChangeAspect="1" noChangeArrowheads="1" noTextEdit="1"/>
          </p:cNvSpPr>
          <p:nvPr>
            <p:ph type="sldImg"/>
          </p:nvPr>
        </p:nvSpPr>
        <p:spPr>
          <a:ln/>
        </p:spPr>
      </p:sp>
      <p:sp>
        <p:nvSpPr>
          <p:cNvPr id="3665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9379D5F-190D-D149-ACDF-CC19C578743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8642" name="Rectangle 1026"/>
          <p:cNvSpPr>
            <a:spLocks noGrp="1" noRot="1" noChangeAspect="1" noChangeArrowheads="1" noTextEdit="1"/>
          </p:cNvSpPr>
          <p:nvPr>
            <p:ph type="sldImg"/>
          </p:nvPr>
        </p:nvSpPr>
        <p:spPr>
          <a:ln/>
        </p:spPr>
      </p:sp>
      <p:sp>
        <p:nvSpPr>
          <p:cNvPr id="3686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B15342-1180-D142-BDF7-CA6D02AD809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469A33-7148-3B46-A25D-DD60FBECFF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2738" name="Rectangle 1026"/>
          <p:cNvSpPr>
            <a:spLocks noGrp="1" noRot="1" noChangeAspect="1" noChangeArrowheads="1" noTextEdit="1"/>
          </p:cNvSpPr>
          <p:nvPr>
            <p:ph type="sldImg"/>
          </p:nvPr>
        </p:nvSpPr>
        <p:spPr>
          <a:ln/>
        </p:spPr>
      </p:sp>
      <p:sp>
        <p:nvSpPr>
          <p:cNvPr id="3727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01808E-6C98-0B44-B122-BBDD5E5377F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4786" name="Rectangle 1026"/>
          <p:cNvSpPr>
            <a:spLocks noGrp="1" noRot="1" noChangeAspect="1" noChangeArrowheads="1" noTextEdit="1"/>
          </p:cNvSpPr>
          <p:nvPr>
            <p:ph type="sldImg"/>
          </p:nvPr>
        </p:nvSpPr>
        <p:spPr>
          <a:ln/>
        </p:spPr>
      </p:sp>
      <p:sp>
        <p:nvSpPr>
          <p:cNvPr id="37478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Genesis depicts how “in the beginning God created the heaven and the earth and man,” though this actually only summarizes Genesis 1. </a:t>
            </a:r>
          </a:p>
          <a:p>
            <a:endParaRPr lang="en-US" i="1" dirty="0"/>
          </a:p>
          <a:p>
            <a:r>
              <a:rPr lang="en-US" i="1" dirty="0"/>
              <a:t>The Acrostic Summarized Bible</a:t>
            </a:r>
            <a:r>
              <a:rPr lang="en-US" i="0" dirty="0"/>
              <a:t> depicts the theme of every biblical book in a vertical acrostic with that books’ theme in as many letters as there exist chapters in the book. Each chapter is summed up in four words where the first word doubles as part of the vertical acrostic for the entire book. </a:t>
            </a:r>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51102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8A1AD1-6F47-BE47-BDBA-46A1A46BC7E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0A9FD3-EE47-C742-8387-982D3095AB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E008B3B-2AC1-634B-B022-377A10F092D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ANE myths all have the gods come out of the creation but Genesis stands out by saying that God’s Spirit was above it all.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Tanner calls this the "Initial Chaos Theory."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The three clauses are neutral (not negative</a:t>
            </a:r>
            <a:r>
              <a:rPr lang="en-US" altLang="zh-CN">
                <a:latin typeface="Arial" panose="020B0604020202020204" pitchFamily="34" charset="0"/>
                <a:ea typeface="ＭＳ Ｐゴシック" charset="0"/>
                <a:cs typeface="Arial" panose="020B0604020202020204" pitchFamily="34" charset="0"/>
              </a:rPr>
              <a:t>) and circumstantial</a:t>
            </a:r>
            <a:r>
              <a:rPr lang="en-US" altLang="zh-CN" dirty="0">
                <a:latin typeface="Arial" panose="020B0604020202020204" pitchFamily="34" charset="0"/>
                <a:ea typeface="ＭＳ Ｐゴシック" charset="0"/>
                <a:cs typeface="Arial" panose="020B0604020202020204" pitchFamily="34" charset="0"/>
              </a:rPr>
              <a:t>—not sequential" "</a:t>
            </a:r>
            <a:r>
              <a:rPr lang="en-US" sz="1800" dirty="0">
                <a:effectLst/>
                <a:latin typeface="Times New Roman" panose="02020603050405020304" pitchFamily="18" charset="0"/>
              </a:rPr>
              <a:t>The independent clause makes a statement [v. 1] and the following circumstantial clause [v. 2] describes parenthetically an element in the main clause" (Tanner, 5, quoting Mark Rooker, "Genesis 1:1-3: Creation or Re-Creation?" </a:t>
            </a:r>
            <a:r>
              <a:rPr lang="en-US" sz="1800" i="1" dirty="0">
                <a:effectLst/>
                <a:latin typeface="Times New Roman,Italic"/>
              </a:rPr>
              <a:t>BibSac</a:t>
            </a:r>
            <a:r>
              <a:rPr lang="en-US" sz="1800" dirty="0">
                <a:effectLst/>
                <a:latin typeface="Times New Roman,Italic"/>
              </a:rPr>
              <a:t> </a:t>
            </a:r>
            <a:r>
              <a:rPr lang="en-US" sz="1800" dirty="0">
                <a:effectLst/>
                <a:latin typeface="Times New Roman" panose="02020603050405020304" pitchFamily="18" charset="0"/>
              </a:rPr>
              <a:t>149:596 [Oct-Dec]: 416).</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zh-CN"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4947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62877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CE1A-F0C4-C713-1CB7-EDF802743FDA}"/>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E78AF7B5-B134-3DB7-DD3C-48BA249A927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C944B558-06D6-3E27-9197-21970C6A41F3}"/>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751334DE-2759-0EB4-6ED2-485AB0C3053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656220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341640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F524-DA3B-198D-1B7E-833BC6B91B5C}"/>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712E7ED0-D478-7324-5DBC-FDBC9293090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970695DF-81AA-BFBA-0D73-074DB8C76D89}"/>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AE17592B-E6DF-5637-12FC-949314F5992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030780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4884F6-1B7E-B14D-A93D-E0085426BCF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90D2AB0-CDA8-3C49-B0C2-E2E8DA6F439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F3D00-71FA-2442-937D-C750ECB635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928F0C-6AF7-4D4E-93BC-F18258356D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EB781C-147F-8440-94BE-F55C2C3948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AA9C3E-0691-6F41-BBB2-F7E868442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B5E666-69DC-3549-9BEF-E3EDEE6614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FE94A2-5F5E-074D-89AB-D9E024FAEC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altLang="zh-CN" dirty="0">
                <a:latin typeface="Arial" panose="020B0604020202020204" pitchFamily="34" charset="0"/>
                <a:ea typeface="ＭＳ Ｐゴシック" charset="0"/>
                <a:cs typeface="Arial" panose="020B0604020202020204" pitchFamily="34" charset="0"/>
              </a:rPr>
              <a:t>• The 24 Hour rendering numbers each hour consecutively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OB-29-Theistic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OB-41-Theistic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OS-01-Gen 1-3-137</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4104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ＭＳ Ｐゴシック" charset="0"/>
                <a:cs typeface="Arial" panose="020B0604020202020204" pitchFamily="34" charset="0"/>
              </a:rPr>
              <a:t>Our </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day</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 today beginning at midnight came from the Romans hundreds of years after the Jewish reckoning from evening to evening that is used in Genesis 1.  </a:t>
            </a:r>
            <a:endParaRPr lang="en-US" altLang="zh-CN" dirty="0">
              <a:latin typeface="Arial" panose="020B0604020202020204" pitchFamily="34" charset="0"/>
              <a:ea typeface="ＭＳ Ｐゴシック" charset="0"/>
              <a:cs typeface="Arial" panose="020B0604020202020204" pitchFamily="34"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390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2734BD-A252-0F4E-A76D-C326E20919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dirty="0">
              <a:latin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seen God’s invisible attributes since the BEGINNING of creation—not thousands or millions of years later!</a:t>
            </a:r>
          </a:p>
          <a:p>
            <a:r>
              <a:rPr lang="en-US" dirty="0"/>
              <a:t>How? The creation week was a normal work week for God of only six 24-hour days.</a:t>
            </a:r>
          </a:p>
        </p:txBody>
      </p:sp>
      <p:sp>
        <p:nvSpPr>
          <p:cNvPr id="4" name="Slide Number Placeholder 3"/>
          <p:cNvSpPr>
            <a:spLocks noGrp="1"/>
          </p:cNvSpPr>
          <p:nvPr>
            <p:ph type="sldNum" sz="quarter" idx="5"/>
          </p:nvPr>
        </p:nvSpPr>
        <p:spPr/>
        <p:txBody>
          <a:bodyPr/>
          <a:lstStyle/>
          <a:p>
            <a:fld id="{99DD6174-C1E5-1646-832A-AAE0D7F3392A}" type="slidenum">
              <a:rPr lang="en-US" smtClean="0"/>
              <a:t>143</a:t>
            </a:fld>
            <a:endParaRPr lang="en-US"/>
          </a:p>
        </p:txBody>
      </p:sp>
    </p:spTree>
    <p:extLst>
      <p:ext uri="{BB962C8B-B14F-4D97-AF65-F5344CB8AC3E}">
        <p14:creationId xmlns:p14="http://schemas.microsoft.com/office/powerpoint/2010/main" val="18427172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33823D-92CC-1D4E-86A4-9C541C43DBD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27010" name="Rectangle 2"/>
          <p:cNvSpPr>
            <a:spLocks noGrp="1" noRot="1" noChangeAspect="1" noChangeArrowheads="1"/>
          </p:cNvSpPr>
          <p:nvPr>
            <p:ph type="sldImg"/>
          </p:nvPr>
        </p:nvSpPr>
        <p:spPr>
          <a:xfrm>
            <a:off x="1130300" y="674688"/>
            <a:ext cx="4597400" cy="3448050"/>
          </a:xfrm>
          <a:solidFill>
            <a:srgbClr val="FFFFFF"/>
          </a:solidFill>
          <a:ln/>
        </p:spPr>
      </p:sp>
      <p:sp>
        <p:nvSpPr>
          <p:cNvPr id="42701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Do you believe in creation…</a:t>
            </a:r>
          </a:p>
          <a:p>
            <a:pPr eaLnBrk="1" hangingPunct="1"/>
            <a:r>
              <a:rPr lang="en-US" altLang="zh-CN" dirty="0">
                <a:latin typeface="Times New Roman" charset="0"/>
                <a:ea typeface="ＭＳ Ｐゴシック" charset="0"/>
                <a:cs typeface="ＭＳ Ｐゴシック" charset="0"/>
              </a:rPr>
              <a:t>• or evolution from ape-men?</a:t>
            </a:r>
          </a:p>
          <a:p>
            <a:pPr eaLnBrk="1" hangingPunct="1"/>
            <a:r>
              <a:rPr lang="en-US" altLang="zh-CN" dirty="0">
                <a:latin typeface="Times New Roman" charset="0"/>
                <a:ea typeface="ＭＳ Ｐゴシック" charset="0"/>
                <a:cs typeface="ＭＳ Ｐゴシック" charset="0"/>
              </a:rPr>
              <a:t>• Is your ancestor the “Big Daddy” ape-man or not?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775E87B-5834-064D-8F06-8D487F6E2EB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147F20A-32BD-AF45-B552-B459798BA02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FAEE5A-4917-3B4A-AC13-ABC4446A3D6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3154" name="Rectangle 2"/>
          <p:cNvSpPr>
            <a:spLocks noGrp="1" noRot="1" noChangeAspect="1" noChangeArrowheads="1"/>
          </p:cNvSpPr>
          <p:nvPr>
            <p:ph type="sldImg"/>
          </p:nvPr>
        </p:nvSpPr>
        <p:spPr>
          <a:xfrm>
            <a:off x="1130300" y="674688"/>
            <a:ext cx="4597400" cy="3448050"/>
          </a:xfrm>
          <a:solidFill>
            <a:srgbClr val="FFFFFF"/>
          </a:solidFill>
          <a:ln/>
        </p:spPr>
      </p:sp>
      <p:sp>
        <p:nvSpPr>
          <p:cNvPr id="43315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“Marduk</a:t>
            </a:r>
            <a:r>
              <a:rPr lang="en-US" baseline="0"/>
              <a:t> Fights Tiamat</a:t>
            </a:r>
          </a:p>
          <a:p>
            <a:r>
              <a:rPr lang="en-US"/>
              <a:t>In the Babylonian epic of creation [Enuma Elish], Tiamat, chaos monster and primordial goddess of the ocean, mates with</a:t>
            </a:r>
            <a:r>
              <a:rPr lang="en-US" baseline="0"/>
              <a:t> Abzu, god of fresh water. She gives birth to the first generation of gods, then attacks them and is killed by the storm-God Marduk. His name is mentioned in scripture and is also part of the name of the Babylonian ruler Merodach-Baladan, ‘Marduk has given me an heir,’ and Esther’s cousin Mordecai. Esth 2:5, Jer 50:2, Isa 39:1.”</a:t>
            </a:r>
            <a:endParaRPr lang="en-US"/>
          </a:p>
          <a:p>
            <a:endParaRPr lang="en-US"/>
          </a:p>
          <a:p>
            <a:r>
              <a:rPr lang="en-US"/>
              <a:t>Richard</a:t>
            </a:r>
            <a:r>
              <a:rPr lang="en-US" baseline="0"/>
              <a:t> Myers, </a:t>
            </a:r>
            <a:r>
              <a:rPr lang="en-US" i="1" baseline="0"/>
              <a:t>Images from Helps to Study the Bible</a:t>
            </a:r>
            <a:r>
              <a:rPr lang="en-US" i="0" baseline="0"/>
              <a:t> (</a:t>
            </a:r>
            <a:r>
              <a:rPr lang="en-US" i="0"/>
              <a:t>Bellingham, WA: Logos Bible Software, 2012).</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AE9485-1FF0-D742-8757-3CF88715816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6461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217D3-B5BA-1F49-9DB6-86DA797C5C01}"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35202" name="Rectangle 2"/>
          <p:cNvSpPr>
            <a:spLocks noGrp="1" noRot="1" noChangeAspect="1" noChangeArrowheads="1"/>
          </p:cNvSpPr>
          <p:nvPr>
            <p:ph type="sldImg"/>
          </p:nvPr>
        </p:nvSpPr>
        <p:spPr>
          <a:xfrm>
            <a:off x="1130300" y="674688"/>
            <a:ext cx="4597400" cy="3448050"/>
          </a:xfrm>
          <a:solidFill>
            <a:srgbClr val="FFFFFF"/>
          </a:solidFill>
          <a:ln/>
        </p:spPr>
      </p:sp>
      <p:sp>
        <p:nvSpPr>
          <p:cNvPr id="4352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14700261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571EB-02AF-0346-E14E-85F2BE7A4BCD}"/>
            </a:ext>
          </a:extLst>
        </p:cNvPr>
        <p:cNvGrpSpPr/>
        <p:nvPr/>
      </p:nvGrpSpPr>
      <p:grpSpPr>
        <a:xfrm>
          <a:off x="0" y="0"/>
          <a:ext cx="0" cy="0"/>
          <a:chOff x="0" y="0"/>
          <a:chExt cx="0" cy="0"/>
        </a:xfrm>
      </p:grpSpPr>
      <p:sp>
        <p:nvSpPr>
          <p:cNvPr id="302081" name="Rectangle 7">
            <a:extLst>
              <a:ext uri="{FF2B5EF4-FFF2-40B4-BE49-F238E27FC236}">
                <a16:creationId xmlns:a16="http://schemas.microsoft.com/office/drawing/2014/main" id="{AE0CEDCF-5392-7342-76EF-7D99F01A5F5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a:extLst>
              <a:ext uri="{FF2B5EF4-FFF2-40B4-BE49-F238E27FC236}">
                <a16:creationId xmlns:a16="http://schemas.microsoft.com/office/drawing/2014/main" id="{9C348B6A-E5D9-250A-60A3-6D1EFCD3D8D6}"/>
              </a:ext>
            </a:extLst>
          </p:cNvPr>
          <p:cNvSpPr>
            <a:spLocks noGrp="1" noRot="1" noChangeAspect="1" noChangeArrowheads="1" noTextEdit="1"/>
          </p:cNvSpPr>
          <p:nvPr>
            <p:ph type="sldImg"/>
          </p:nvPr>
        </p:nvSpPr>
        <p:spPr>
          <a:ln/>
        </p:spPr>
      </p:sp>
      <p:sp>
        <p:nvSpPr>
          <p:cNvPr id="5648387" name="Rectangle 3">
            <a:extLst>
              <a:ext uri="{FF2B5EF4-FFF2-40B4-BE49-F238E27FC236}">
                <a16:creationId xmlns:a16="http://schemas.microsoft.com/office/drawing/2014/main" id="{2044053C-A062-63F4-38E5-009E80F1C1E8}"/>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586825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268104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p:cNvSpPr>
          <p:nvPr>
            <p:ph type="sldImg"/>
          </p:nvPr>
        </p:nvSpPr>
        <p:spPr>
          <a:ln/>
        </p:spPr>
      </p:sp>
      <p:sp>
        <p:nvSpPr>
          <p:cNvPr id="4423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George Wald, </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Origin, Lie and Evolution,</a:t>
            </a:r>
            <a:r>
              <a:rPr lang="ru-RU"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Scientific American </a:t>
            </a:r>
            <a:r>
              <a:rPr lang="en-US" altLang="ja-JP" i="0" dirty="0">
                <a:latin typeface="Times New Roman" charset="0"/>
                <a:ea typeface="ＭＳ Ｐゴシック" charset="0"/>
                <a:cs typeface="ＭＳ Ｐゴシック" charset="0"/>
              </a:rPr>
              <a:t>(1978);</a:t>
            </a:r>
            <a:r>
              <a:rPr lang="en-US" altLang="ja-JP" i="1" dirty="0">
                <a:latin typeface="Times New Roman" charset="0"/>
                <a:ea typeface="ＭＳ Ｐゴシック" charset="0"/>
                <a:cs typeface="ＭＳ Ｐゴシック" charset="0"/>
              </a:rPr>
              <a:t> </a:t>
            </a:r>
            <a:r>
              <a:rPr lang="en-US" altLang="ja-JP" dirty="0">
                <a:latin typeface="Times New Roman" charset="0"/>
                <a:ea typeface="ＭＳ Ｐゴシック" charset="0"/>
                <a:cs typeface="ＭＳ Ｐゴシック" charset="0"/>
              </a:rPr>
              <a:t>cited by Joe White and Nicholas </a:t>
            </a:r>
            <a:r>
              <a:rPr lang="en-US" altLang="ja-JP" dirty="0" err="1">
                <a:latin typeface="Times New Roman" charset="0"/>
                <a:ea typeface="ＭＳ Ｐゴシック" charset="0"/>
                <a:cs typeface="ＭＳ Ｐゴシック" charset="0"/>
              </a:rPr>
              <a:t>Comninellis</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Darwin</a:t>
            </a:r>
            <a:r>
              <a:rPr lang="uk-UA" altLang="ja-JP" i="1" dirty="0">
                <a:latin typeface="Times New Roman" charset="0"/>
                <a:ea typeface="ＭＳ Ｐゴシック" charset="0"/>
                <a:cs typeface="ＭＳ Ｐゴシック" charset="0"/>
              </a:rPr>
              <a:t>'</a:t>
            </a:r>
            <a:r>
              <a:rPr lang="en-US" altLang="ja-JP" i="1" dirty="0">
                <a:latin typeface="Times New Roman" charset="0"/>
                <a:ea typeface="ＭＳ Ｐゴシック" charset="0"/>
                <a:cs typeface="ＭＳ Ｐゴシック" charset="0"/>
              </a:rPr>
              <a:t>s Demise</a:t>
            </a:r>
            <a:r>
              <a:rPr lang="en-US" altLang="ja-JP" dirty="0">
                <a:latin typeface="Times New Roman" charset="0"/>
                <a:ea typeface="ＭＳ Ｐゴシック" charset="0"/>
                <a:cs typeface="ＭＳ Ｐゴシック" charset="0"/>
              </a:rPr>
              <a:t> (Green Forest, AR: Master Books, 2001), 46.</a:t>
            </a:r>
            <a:endParaRPr lang="en-US" altLang="zh-CN" dirty="0">
              <a:latin typeface="Times New Roman" charset="0"/>
              <a:ea typeface="ＭＳ Ｐゴシック" charset="0"/>
              <a:cs typeface="ＭＳ Ｐゴシック" charset="0"/>
            </a:endParaRPr>
          </a:p>
        </p:txBody>
      </p:sp>
      <p:sp>
        <p:nvSpPr>
          <p:cNvPr id="4423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D2A3EF-3431-F74C-BD0D-70B5E8135C5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E58CD21-B8BC-0548-856F-6D25C27E429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4418" name="Rectangle 2"/>
          <p:cNvSpPr>
            <a:spLocks noGrp="1" noRot="1" noChangeAspect="1" noChangeArrowheads="1" noTextEdit="1"/>
          </p:cNvSpPr>
          <p:nvPr>
            <p:ph type="sldImg"/>
          </p:nvPr>
        </p:nvSpPr>
        <p:spPr>
          <a:solidFill>
            <a:srgbClr val="FFFFFF"/>
          </a:solidFill>
          <a:ln/>
        </p:spPr>
      </p:sp>
      <p:sp>
        <p:nvSpPr>
          <p:cNvPr id="444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Do you see any sign of death in Genesis 1 or Genesis 2? Neither do I—because you cannot find it there.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9915653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34CF46-BF39-314E-AEF9-A18C780BEB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10B4C-664A-0746-9222-A3567472D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161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latin typeface="Arial" panose="020B0604020202020204" pitchFamily="34" charset="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r>
              <a:rPr lang="en-US" altLang="zh-CN" b="0" dirty="0">
                <a:latin typeface="Arial" panose="020B0604020202020204" pitchFamily="34" charset="0"/>
                <a:ea typeface="ＭＳ Ｐゴシック" charset="0"/>
                <a:cs typeface="Arial" panose="020B0604020202020204" pitchFamily="34" charset="0"/>
              </a:rPr>
              <a:t>________</a:t>
            </a:r>
          </a:p>
          <a:p>
            <a:pPr eaLnBrk="1" hangingPunct="1"/>
            <a:r>
              <a:rPr lang="en-US" altLang="zh-CN" b="0" dirty="0">
                <a:latin typeface="Arial" panose="020B0604020202020204" pitchFamily="34" charset="0"/>
                <a:ea typeface="ＭＳ Ｐゴシック" charset="0"/>
                <a:cs typeface="Arial" panose="020B0604020202020204" pitchFamily="34" charset="0"/>
              </a:rPr>
              <a:t>OB-25-Feasts-80</a:t>
            </a:r>
          </a:p>
          <a:p>
            <a:pPr eaLnBrk="1" hangingPunct="1"/>
            <a:r>
              <a:rPr lang="en-US" altLang="zh-CN" b="0">
                <a:latin typeface="Arial" panose="020B0604020202020204" pitchFamily="34" charset="0"/>
                <a:ea typeface="ＭＳ Ｐゴシック" charset="0"/>
                <a:cs typeface="Arial" panose="020B0604020202020204" pitchFamily="34" charset="0"/>
              </a:rPr>
              <a:t>OS-00-Intro-41</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OS-01-Gen1-3-slide 157</a:t>
            </a:r>
          </a:p>
          <a:p>
            <a:pPr eaLnBrk="1" hangingPunct="1"/>
            <a:r>
              <a:rPr lang="en-US" altLang="zh-CN" b="0" dirty="0">
                <a:latin typeface="Arial" panose="020B0604020202020204" pitchFamily="34" charset="0"/>
                <a:ea typeface="ＭＳ Ｐゴシック" charset="0"/>
                <a:cs typeface="Arial" panose="020B0604020202020204" pitchFamily="34" charset="0"/>
              </a:rPr>
              <a:t>OS-02-Exodus-320</a:t>
            </a:r>
          </a:p>
          <a:p>
            <a:pPr eaLnBrk="1" hangingPunct="1"/>
            <a:r>
              <a:rPr lang="en-US" altLang="zh-CN" b="0" dirty="0">
                <a:latin typeface="Arial" panose="020B0604020202020204" pitchFamily="34" charset="0"/>
                <a:ea typeface="ＭＳ Ｐゴシック" charset="0"/>
                <a:cs typeface="Arial" panose="020B0604020202020204" pitchFamily="34" charset="0"/>
              </a:rPr>
              <a:t>OS-26-Ezek 40-48-slide 23</a:t>
            </a:r>
            <a:endParaRPr lang="zh-CN" alt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NS-19-Hebrews-175</a:t>
            </a:r>
            <a:endParaRPr lang="zh-CN" alt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20B142-06DB-824D-BC45-0ABB328E08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18" name="Rectangle 1026"/>
          <p:cNvSpPr>
            <a:spLocks noGrp="1" noRot="1" noChangeAspect="1" noChangeArrowheads="1"/>
          </p:cNvSpPr>
          <p:nvPr>
            <p:ph type="sldImg"/>
          </p:nvPr>
        </p:nvSpPr>
        <p:spPr>
          <a:xfrm>
            <a:off x="1130300" y="674688"/>
            <a:ext cx="4597400" cy="3448050"/>
          </a:xfrm>
          <a:solidFill>
            <a:srgbClr val="FFFFFF"/>
          </a:solidFill>
          <a:ln/>
        </p:spPr>
      </p:sp>
      <p:sp>
        <p:nvSpPr>
          <p:cNvPr id="60419"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OS-01-Gen1-3-slide158</a:t>
            </a:r>
          </a:p>
          <a:p>
            <a:r>
              <a:rPr lang="en-US" dirty="0"/>
              <a:t>OS-01-Gen4-20-slide 119</a:t>
            </a:r>
          </a:p>
          <a:p>
            <a:r>
              <a:rPr lang="en-US" dirty="0"/>
              <a:t>OS-23_Isaiah13-23-slide 73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In our hostile world of idols, God says to be faithful to him as you face your future. Christians have been persecuted more than ever in the past century. More believers were martyred in the 20</a:t>
            </a:r>
            <a:r>
              <a:rPr lang="en-US" sz="1200" kern="1200" baseline="30000" dirty="0">
                <a:solidFill>
                  <a:schemeClr val="tx1"/>
                </a:solidFill>
                <a:effectLst/>
                <a:latin typeface="Arial" panose="020B0604020202020204" pitchFamily="34" charset="0"/>
                <a:ea typeface="+mn-ea"/>
                <a:cs typeface="Arial" panose="020B0604020202020204" pitchFamily="34" charset="0"/>
              </a:rPr>
              <a:t>th</a:t>
            </a:r>
            <a:r>
              <a:rPr lang="en-US" sz="1200" kern="1200" dirty="0">
                <a:solidFill>
                  <a:schemeClr val="tx1"/>
                </a:solidFill>
                <a:effectLst/>
                <a:latin typeface="Arial" panose="020B0604020202020204" pitchFamily="34" charset="0"/>
                <a:ea typeface="+mn-ea"/>
                <a:cs typeface="Arial" panose="020B0604020202020204" pitchFamily="34" charset="0"/>
              </a:rPr>
              <a:t> century than in the previous 19 centuries combined!</a:t>
            </a:r>
            <a:r>
              <a:rPr lang="en-US" dirty="0">
                <a:effectLst/>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cs typeface="Arial" panose="020B0604020202020204" pitchFamily="34" charset="0"/>
              </a:rPr>
              <a:t>_________</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p:txBody>
      </p:sp>
    </p:spTree>
    <p:extLst>
      <p:ext uri="{BB962C8B-B14F-4D97-AF65-F5344CB8AC3E}">
        <p14:creationId xmlns:p14="http://schemas.microsoft.com/office/powerpoint/2010/main" val="305978719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Ancient Cush overlapped present Libya, Egypt, and Sudan as seen on the next slide.</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a:t>
            </a:r>
          </a:p>
          <a:p>
            <a:pPr eaLnBrk="1" hangingPunct="1"/>
            <a:r>
              <a:rPr lang="en-US" altLang="zh-CN" dirty="0">
                <a:latin typeface="Arial" panose="020B0604020202020204" pitchFamily="34" charset="0"/>
                <a:ea typeface="ＭＳ Ｐゴシック" charset="0"/>
                <a:cs typeface="Arial" panose="020B0604020202020204" pitchFamily="34" charset="0"/>
              </a:rPr>
              <a:t>Cush in the OT (NLT version):</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Gen. 2:13</a:t>
            </a:r>
            <a:r>
              <a:rPr lang="en-US" dirty="0">
                <a:effectLst/>
                <a:latin typeface="Lucida Grande" panose="020B0600040502020204" pitchFamily="34" charset="0"/>
              </a:rPr>
              <a:t> The second branch, called the Gihon, flowed around the entire land of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10:6</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10:7</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10:8</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1:8</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baseline="30000" dirty="0" err="1">
                <a:effectLst/>
                <a:latin typeface="Lucida Grande" panose="020B0600040502020204" pitchFamily="34" charset="0"/>
              </a:rPr>
              <a:t>a</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1:9</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 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7:0</a:t>
            </a:r>
            <a:r>
              <a:rPr lang="en-US" dirty="0">
                <a:effectLst/>
                <a:latin typeface="Lucida Grande" panose="020B0600040502020204" pitchFamily="34" charset="0"/>
              </a:rPr>
              <a:t>    A </a:t>
            </a:r>
            <a:r>
              <a:rPr lang="en-US" dirty="0" err="1">
                <a:effectLst/>
                <a:latin typeface="Lucida Grande" panose="020B0600040502020204" pitchFamily="34" charset="0"/>
              </a:rPr>
              <a:t>psalm</a:t>
            </a:r>
            <a:r>
              <a:rPr lang="en-US" baseline="30000" dirty="0" err="1">
                <a:effectLst/>
                <a:latin typeface="Lucida Grande" panose="020B0600040502020204" pitchFamily="34" charset="0"/>
              </a:rPr>
              <a:t>a</a:t>
            </a:r>
            <a:r>
              <a:rPr lang="en-US" dirty="0">
                <a:effectLst/>
                <a:latin typeface="Lucida Grande" panose="020B0600040502020204" pitchFamily="34" charset="0"/>
              </a:rPr>
              <a:t> of David, which he sang to the LORD concerning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of the tribe of Benjamin.</a:t>
            </a:r>
          </a:p>
          <a:p>
            <a:r>
              <a:rPr lang="en-US" dirty="0"/>
              <a:t>——————</a:t>
            </a:r>
          </a:p>
          <a:p>
            <a:r>
              <a:rPr lang="en-US" dirty="0"/>
              <a:t>OS-01-Gen1-3-slide 159</a:t>
            </a:r>
          </a:p>
          <a:p>
            <a:r>
              <a:rPr lang="en-US" dirty="0"/>
              <a:t>OS-01-Gen4-20-slide 121</a:t>
            </a:r>
          </a:p>
          <a:p>
            <a:r>
              <a:rPr lang="en-US" dirty="0"/>
              <a:t>OS-23_Isaiah13-23-slide 73</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think of ancient Cush as covering modern Ethiopia, but this map says otherwise as it does not even include a part of Ethiopia.</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a:t>OS-23_Isaiah13-23-slide 76</a:t>
            </a:r>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Creationists and evolutionists alike agree that the world originally was a single continent. Genesis 1:9-10 supports this idea, “</a:t>
            </a:r>
            <a:r>
              <a:rPr lang="en-US" sz="1200" kern="1200" dirty="0">
                <a:solidFill>
                  <a:schemeClr val="tx1"/>
                </a:solidFill>
                <a:effectLst/>
                <a:latin typeface="Arial" panose="020B0604020202020204" pitchFamily="34" charset="0"/>
                <a:ea typeface="+mn-ea"/>
                <a:cs typeface="Arial" panose="020B0604020202020204" pitchFamily="34" charset="0"/>
              </a:rPr>
              <a:t>Then God said, ‘Let the waters beneath the sky flow together into one place, so dry ground may appear.’ And that is what happened. </a:t>
            </a:r>
            <a:r>
              <a:rPr lang="en-US" sz="1200" b="1" kern="1200" baseline="30000" dirty="0">
                <a:solidFill>
                  <a:schemeClr val="tx1"/>
                </a:solidFill>
                <a:effectLst/>
                <a:latin typeface="Arial" panose="020B0604020202020204" pitchFamily="34" charset="0"/>
                <a:ea typeface="+mn-ea"/>
                <a:cs typeface="Arial" panose="020B0604020202020204" pitchFamily="34" charset="0"/>
              </a:rPr>
              <a:t>10</a:t>
            </a:r>
            <a:r>
              <a:rPr lang="en-US" sz="1200" kern="1200" dirty="0">
                <a:solidFill>
                  <a:schemeClr val="tx1"/>
                </a:solidFill>
                <a:effectLst/>
                <a:latin typeface="Arial" panose="020B0604020202020204" pitchFamily="34" charset="0"/>
                <a:ea typeface="+mn-ea"/>
                <a:cs typeface="Arial" panose="020B0604020202020204" pitchFamily="34" charset="0"/>
              </a:rPr>
              <a:t>  God called the dry ground ‘land’ and the waters ‘seas.’ And God saw that it was good.”</a:t>
            </a:r>
          </a:p>
          <a:p>
            <a:r>
              <a:rPr lang="en-US" dirty="0"/>
              <a:t>——————</a:t>
            </a:r>
          </a:p>
          <a:p>
            <a:r>
              <a:rPr lang="en-US" dirty="0"/>
              <a:t>OS-01-Gen1-3-slide166</a:t>
            </a:r>
          </a:p>
          <a:p>
            <a:r>
              <a:rPr lang="en-US" dirty="0"/>
              <a:t>OS-01-Gen4-20-slide 122</a:t>
            </a:r>
          </a:p>
          <a:p>
            <a:r>
              <a:rPr lang="en-US" dirty="0"/>
              <a:t>OS-23_Isaiah13-23-slide 77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04291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slide from Answers in Genesis shows the original Rodinia breaking up into Pangaea and then transitioning into our continental configuration today. This process took about a year.</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95751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8727C1-0890-8648-AAFA-8F6DCF89074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Pagan teachings at that time said that the gods created man as their slaves to do the work they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do</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8681A9-FC64-0749-B93B-4A47F7925F1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871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87139" name="Rectangle 3"/>
          <p:cNvSpPr>
            <a:spLocks noGrp="1" noChangeArrowheads="1"/>
          </p:cNvSpPr>
          <p:nvPr>
            <p:ph type="body" idx="1"/>
          </p:nvPr>
        </p:nvSpPr>
        <p:spPr/>
        <p:txBody>
          <a:bodyPr/>
          <a:lstStyle/>
          <a:p>
            <a:pPr eaLnBrk="1" hangingPunct="1">
              <a:defRPr/>
            </a:pPr>
            <a:r>
              <a:rPr lang="en-US" dirty="0">
                <a:cs typeface="+mn-cs"/>
              </a:rPr>
              <a:t>NAS, NIV, NKJV, HCSB: </a:t>
            </a:r>
            <a:r>
              <a:rPr lang="ru-RU" altLang="ja-JP" dirty="0">
                <a:latin typeface="Arial"/>
                <a:cs typeface="+mn-cs"/>
              </a:rPr>
              <a:t>"</a:t>
            </a:r>
            <a:r>
              <a:rPr lang="en-US" dirty="0">
                <a:cs typeface="+mn-cs"/>
              </a:rPr>
              <a:t>living being</a:t>
            </a:r>
            <a:r>
              <a:rPr lang="ru-RU" altLang="ja-JP" dirty="0">
                <a:latin typeface="Arial"/>
                <a:cs typeface="+mn-cs"/>
              </a:rPr>
              <a:t>"</a:t>
            </a:r>
            <a:endParaRPr lang="en-US" dirty="0">
              <a:cs typeface="+mn-cs"/>
            </a:endParaRPr>
          </a:p>
          <a:p>
            <a:pPr eaLnBrk="1" hangingPunct="1">
              <a:defRPr/>
            </a:pPr>
            <a:r>
              <a:rPr lang="en-US" dirty="0">
                <a:cs typeface="+mn-cs"/>
              </a:rPr>
              <a:t>KJV	</a:t>
            </a:r>
            <a:r>
              <a:rPr lang="ru-RU" altLang="ja-JP" dirty="0">
                <a:latin typeface="Arial"/>
                <a:cs typeface="+mn-cs"/>
              </a:rPr>
              <a:t>"</a:t>
            </a:r>
            <a:r>
              <a:rPr lang="en-US" dirty="0">
                <a:cs typeface="+mn-cs"/>
              </a:rPr>
              <a:t>living soul</a:t>
            </a:r>
            <a:r>
              <a:rPr lang="ru-RU" altLang="ja-JP" dirty="0">
                <a:latin typeface="Arial"/>
                <a:cs typeface="+mn-cs"/>
              </a:rPr>
              <a:t>"</a:t>
            </a:r>
            <a:endParaRPr lang="en-US" dirty="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346312-C1EB-F44F-93B4-60D8FD9581B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My definition of woman = the very best </a:t>
            </a:r>
            <a:r>
              <a:rPr lang="ru-RU" dirty="0">
                <a:cs typeface="+mn-cs"/>
              </a:rPr>
              <a:t>"</a:t>
            </a:r>
            <a:r>
              <a:rPr lang="en-US" dirty="0">
                <a:cs typeface="+mn-cs"/>
              </a:rPr>
              <a:t>spare rib</a:t>
            </a:r>
            <a:r>
              <a:rPr lang="ru-RU" dirty="0">
                <a:cs typeface="+mn-cs"/>
              </a:rPr>
              <a:t>"</a:t>
            </a:r>
            <a:r>
              <a:rPr lang="en-US" dirty="0">
                <a:cs typeface="+mn-cs"/>
              </a:rPr>
              <a:t> the world has ever known!</a:t>
            </a:r>
          </a:p>
          <a:p>
            <a:pPr eaLnBrk="1" hangingPunct="1">
              <a:defRPr/>
            </a:pPr>
            <a:r>
              <a:rPr lang="en-US" dirty="0"/>
              <a:t>Eve was also a miraculous creation of God from Adam.</a:t>
            </a:r>
            <a:r>
              <a:rPr lang="en-SG" dirty="0"/>
              <a:t> </a:t>
            </a:r>
            <a:endParaRPr lang="en-US" dirty="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FC7-F705-2B47-E930-1E5163FA9B5A}"/>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F1172FCB-ED0A-96A3-E876-3AB84ECF3D3A}"/>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a:extLst>
              <a:ext uri="{FF2B5EF4-FFF2-40B4-BE49-F238E27FC236}">
                <a16:creationId xmlns:a16="http://schemas.microsoft.com/office/drawing/2014/main" id="{F7590288-803F-D016-07EA-95C983F238F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11715" name="Rectangle 3">
            <a:extLst>
              <a:ext uri="{FF2B5EF4-FFF2-40B4-BE49-F238E27FC236}">
                <a16:creationId xmlns:a16="http://schemas.microsoft.com/office/drawing/2014/main" id="{95C5DA03-BCE4-48D6-BE35-5C4FDE0248F0}"/>
              </a:ext>
            </a:extLst>
          </p:cNvPr>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extLst>
      <p:ext uri="{BB962C8B-B14F-4D97-AF65-F5344CB8AC3E}">
        <p14:creationId xmlns:p14="http://schemas.microsoft.com/office/powerpoint/2010/main" val="1483595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34ACD2-A984-B04D-96A1-10BED9969B9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69CE90-7DF4-564F-B6C3-89F893F8D4D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80931" name="Rectangle 2"/>
          <p:cNvSpPr>
            <a:spLocks noGrp="1" noRot="1" noChangeAspect="1" noChangeArrowheads="1" noTextEdit="1"/>
          </p:cNvSpPr>
          <p:nvPr>
            <p:ph type="sldImg"/>
          </p:nvPr>
        </p:nvSpPr>
        <p:spPr>
          <a:ln/>
        </p:spPr>
      </p:sp>
      <p:sp>
        <p:nvSpPr>
          <p:cNvPr id="380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extLst>
      <p:ext uri="{BB962C8B-B14F-4D97-AF65-F5344CB8AC3E}">
        <p14:creationId xmlns:p14="http://schemas.microsoft.com/office/powerpoint/2010/main" val="358008295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C8AC2-F9A3-AF42-8A80-831CA0CC52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made man in his own image: (1) to rule creation, (2) with dignity, and (3) able to relate to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E33670-3A75-2045-94C8-6CEB0EA065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8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89699"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4E7759A-CF76-5746-BE81-608515D5E60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6706" name="Rectangle 2"/>
          <p:cNvSpPr>
            <a:spLocks noGrp="1" noRot="1" noChangeAspect="1" noChangeArrowheads="1"/>
          </p:cNvSpPr>
          <p:nvPr>
            <p:ph type="sldImg"/>
          </p:nvPr>
        </p:nvSpPr>
        <p:spPr>
          <a:xfrm>
            <a:off x="1130300" y="674688"/>
            <a:ext cx="4597400" cy="3448050"/>
          </a:xfrm>
          <a:solidFill>
            <a:srgbClr val="FFFFFF"/>
          </a:solidFill>
          <a:ln/>
        </p:spPr>
      </p:sp>
      <p:sp>
        <p:nvSpPr>
          <p:cNvPr id="456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Ancient kings placed images (statues) of themselves in the remotest parts of their empires to represent their sovereignty—and so did God!  He gave us a mind, emotions and will so could know, love, and obey him</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24C92-7953-8E4B-B60F-2110B632E9A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200" kern="1200" dirty="0">
                <a:solidFill>
                  <a:schemeClr val="tx1"/>
                </a:solidFill>
                <a:effectLst/>
                <a:latin typeface="+mn-lt"/>
                <a:ea typeface="+mn-ea"/>
                <a:cs typeface="+mn-cs"/>
              </a:rPr>
              <a:t>Going into Genesis 3 we have one, sovereign God who made everything good.  Man has no sin, pain or evil and lives in complete fellowship with God</a:t>
            </a:r>
            <a:r>
              <a:rPr lang="en-SG" sz="1200" kern="1200" dirty="0">
                <a:solidFill>
                  <a:schemeClr val="tx1"/>
                </a:solidFill>
                <a:effectLst/>
                <a:latin typeface="+mn-lt"/>
                <a:ea typeface="+mn-ea"/>
                <a:cs typeface="+mn-cs"/>
              </a:rPr>
              <a:t>.</a:t>
            </a:r>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endParaRPr lang="en-US" altLang="zh-CN" b="1" dirty="0">
              <a:latin typeface="Arial" charset="0"/>
              <a:ea typeface="ＭＳ Ｐゴシック" charset="0"/>
              <a:cs typeface="ＭＳ Ｐゴシック" charset="0"/>
            </a:endParaRPr>
          </a:p>
          <a:p>
            <a:pPr eaLnBrk="1" hangingPunct="1"/>
            <a:r>
              <a:rPr lang="en-US" altLang="zh-CN" b="1" dirty="0" err="1">
                <a:latin typeface="Arial" charset="0"/>
                <a:ea typeface="ＭＳ Ｐゴシック" charset="0"/>
                <a:cs typeface="ＭＳ Ｐゴシック" charset="0"/>
              </a:rPr>
              <a:t>Baldung</a:t>
            </a:r>
            <a:r>
              <a:rPr lang="en-US" altLang="zh-CN" b="1" dirty="0">
                <a:latin typeface="Arial" charset="0"/>
                <a:ea typeface="ＭＳ Ｐゴシック" charset="0"/>
                <a:cs typeface="ＭＳ Ｐゴシック" charset="0"/>
              </a:rPr>
              <a:t> </a:t>
            </a:r>
            <a:r>
              <a:rPr lang="en-US" altLang="zh-CN" b="1" dirty="0" err="1">
                <a:latin typeface="Arial" charset="0"/>
                <a:ea typeface="ＭＳ Ｐゴシック" charset="0"/>
                <a:cs typeface="ＭＳ Ｐゴシック" charset="0"/>
              </a:rPr>
              <a:t>Grien</a:t>
            </a:r>
            <a:r>
              <a:rPr lang="en-US" altLang="zh-CN" b="1" dirty="0">
                <a:latin typeface="Arial" charset="0"/>
                <a:ea typeface="ＭＳ Ｐゴシック" charset="0"/>
                <a:cs typeface="ＭＳ Ｐゴシック" charset="0"/>
              </a:rPr>
              <a:t>, Hans: </a:t>
            </a:r>
            <a:r>
              <a:rPr lang="en-US" altLang="zh-CN" i="1" dirty="0">
                <a:latin typeface="Arial" charset="0"/>
                <a:ea typeface="ＭＳ Ｐゴシック" charset="0"/>
                <a:cs typeface="ＭＳ Ｐゴシック" charset="0"/>
              </a:rPr>
              <a:t>Adam</a:t>
            </a:r>
            <a:r>
              <a:rPr lang="en-US" altLang="zh-CN" dirty="0">
                <a:latin typeface="Verdana" charset="0"/>
                <a:ea typeface="ＭＳ Ｐゴシック" charset="0"/>
                <a:cs typeface="ＭＳ Ｐゴシック" charset="0"/>
              </a:rPr>
              <a:t>  1520-23; Wood, 208 x 83.5 cm; Museum of Fine Arts, Buda</a:t>
            </a:r>
          </a:p>
          <a:p>
            <a:pPr eaLnBrk="1" hangingPunct="1"/>
            <a:r>
              <a:rPr lang="en-US" altLang="zh-CN" b="1" dirty="0" err="1">
                <a:solidFill>
                  <a:srgbClr val="0000CC"/>
                </a:solidFill>
                <a:latin typeface="Arial" charset="0"/>
                <a:ea typeface="ＭＳ Ｐゴシック" charset="0"/>
                <a:cs typeface="ＭＳ Ｐゴシック" charset="0"/>
              </a:rPr>
              <a:t>www.ibiblio.org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wm</a:t>
            </a:r>
            <a:r>
              <a:rPr lang="en-US" altLang="zh-CN" b="1" dirty="0">
                <a:solidFill>
                  <a:srgbClr val="0000CC"/>
                </a:solidFill>
                <a:latin typeface="Arial" charset="0"/>
                <a:ea typeface="ＭＳ Ｐゴシック" charset="0"/>
                <a:cs typeface="ＭＳ Ｐゴシック" charset="0"/>
              </a:rPr>
              <a:t>/ paint/</a:t>
            </a:r>
            <a:r>
              <a:rPr lang="en-US" altLang="zh-CN" b="1" dirty="0" err="1">
                <a:solidFill>
                  <a:srgbClr val="0000CC"/>
                </a:solidFill>
                <a:latin typeface="Arial" charset="0"/>
                <a:ea typeface="ＭＳ Ｐゴシック" charset="0"/>
                <a:cs typeface="ＭＳ Ｐゴシック" charset="0"/>
              </a:rPr>
              <a:t>auth</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baldung</a:t>
            </a:r>
            <a:r>
              <a:rPr lang="en-US" altLang="zh-CN" b="1" dirty="0">
                <a:solidFill>
                  <a:srgbClr val="0000CC"/>
                </a:solidFill>
                <a:latin typeface="Arial" charset="0"/>
                <a:ea typeface="ＭＳ Ｐゴシック" charset="0"/>
                <a:cs typeface="ＭＳ Ｐゴシック" charset="0"/>
              </a:rPr>
              <a:t>/</a:t>
            </a:r>
            <a:r>
              <a:rPr lang="en-US" altLang="zh-CN" b="1" dirty="0" err="1">
                <a:solidFill>
                  <a:srgbClr val="0000CC"/>
                </a:solidFill>
                <a:latin typeface="Arial" charset="0"/>
                <a:ea typeface="ＭＳ Ｐゴシック" charset="0"/>
                <a:cs typeface="ＭＳ Ｐゴシック" charset="0"/>
              </a:rPr>
              <a:t>adam</a:t>
            </a:r>
            <a:r>
              <a:rPr lang="en-US" altLang="zh-CN" b="1" dirty="0">
                <a:solidFill>
                  <a:srgbClr val="0000CC"/>
                </a:solidFill>
                <a:latin typeface="Arial" charset="0"/>
                <a:ea typeface="ＭＳ Ｐゴシック" charset="0"/>
                <a:cs typeface="ＭＳ Ｐゴシック" charset="0"/>
              </a:rPr>
              <a:t>-eve/</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p:cNvSpPr>
          <p:nvPr>
            <p:ph type="sldImg"/>
          </p:nvPr>
        </p:nvSpPr>
        <p:spPr>
          <a:ln/>
        </p:spPr>
      </p:sp>
      <p:sp>
        <p:nvSpPr>
          <p:cNvPr id="419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
        <p:nvSpPr>
          <p:cNvPr id="419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4A1605-81C1-0646-9325-9095BCA9326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AF24C92-7953-8E4B-B60F-2110B632E9A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8754" name="Rectangle 2"/>
          <p:cNvSpPr>
            <a:spLocks noGrp="1" noRot="1" noChangeAspect="1" noChangeArrowheads="1" noTextEdit="1"/>
          </p:cNvSpPr>
          <p:nvPr>
            <p:ph type="sldImg"/>
          </p:nvPr>
        </p:nvSpPr>
        <p:spPr>
          <a:ln/>
        </p:spPr>
      </p:sp>
      <p:sp>
        <p:nvSpPr>
          <p:cNvPr id="458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On Satan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fall, I submit it had to be very soon after the 7th day of history but obviously before the temptation of Eve, for several reasons:</a:t>
            </a:r>
          </a:p>
          <a:p>
            <a:r>
              <a:rPr lang="en-US" sz="1200" kern="1200" dirty="0">
                <a:solidFill>
                  <a:schemeClr val="tx1"/>
                </a:solidFill>
                <a:latin typeface="+mn-lt"/>
                <a:ea typeface="+mn-ea"/>
                <a:cs typeface="+mn-cs"/>
              </a:rPr>
              <a:t>1. No Scripture says explicitly when Satan fell but Ezek. 28 (which most Bible scholars think refers to the fall of Satan) indicates that Satan was in his unfallen, perfect state in Eden, the garden of God.</a:t>
            </a:r>
          </a:p>
          <a:p>
            <a:r>
              <a:rPr lang="en-US" sz="1200" kern="1200" dirty="0">
                <a:solidFill>
                  <a:schemeClr val="tx1"/>
                </a:solidFill>
                <a:latin typeface="+mn-lt"/>
                <a:ea typeface="+mn-ea"/>
                <a:cs typeface="+mn-cs"/>
              </a:rPr>
              <a:t>2. God called everything He had made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  Angels are created beings so they must have all been very good at that time.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in his rebellious state could be roaming the earth in Genesis 1 and God would call creation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see how Satan could have fallen that day.</a:t>
            </a:r>
          </a:p>
          <a:p>
            <a:r>
              <a:rPr lang="en-US" sz="1200" kern="1200" dirty="0">
                <a:solidFill>
                  <a:schemeClr val="tx1"/>
                </a:solidFill>
                <a:latin typeface="+mn-lt"/>
                <a:ea typeface="+mn-ea"/>
                <a:cs typeface="+mn-cs"/>
              </a:rPr>
              <a:t>4. Once Satan fell, he would have immediately launched an attack on God by tempting God</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s highest creation to rebel.  So I think the fall was just before the temptation of Eve.  Bishop Ussher makes the suggestion that since the Day of Atonement was on the 10th day of the month, that is possibly because God made coats of skin for Adam and Eve (implying the first blood sacrifice as a covering for sin) on the 10th day of history.</a:t>
            </a:r>
          </a:p>
          <a:p>
            <a:r>
              <a:rPr lang="en-US" sz="1200" kern="1200" dirty="0">
                <a:solidFill>
                  <a:schemeClr val="tx1"/>
                </a:solidFill>
                <a:latin typeface="+mn-lt"/>
                <a:ea typeface="+mn-ea"/>
                <a:cs typeface="+mn-cs"/>
              </a:rPr>
              <a:t>5.  I don</a:t>
            </a:r>
            <a:r>
              <a:rPr lang="uk-UA" sz="1200" kern="1200" dirty="0">
                <a:solidFill>
                  <a:schemeClr val="tx1"/>
                </a:solidFill>
                <a:latin typeface="+mn-lt"/>
                <a:ea typeface="+mn-ea"/>
                <a:cs typeface="+mn-cs"/>
              </a:rPr>
              <a:t>'</a:t>
            </a:r>
            <a:r>
              <a:rPr lang="en-US" sz="1200" kern="1200" dirty="0">
                <a:solidFill>
                  <a:schemeClr val="tx1"/>
                </a:solidFill>
                <a:latin typeface="+mn-lt"/>
                <a:ea typeface="+mn-ea"/>
                <a:cs typeface="+mn-cs"/>
              </a:rPr>
              <a:t>t think the Fall of Adam and Eve was too long after the 7th day because they had apparently not had sexual relations until after the Fall and there is no reason that they would have waiting a long time to have children.  So I think the temptation and Fall of man was sometime in the 8th-10th days of history.</a:t>
            </a:r>
            <a:r>
              <a:rPr lang="ru-RU" sz="1200" kern="1200" dirty="0">
                <a:solidFill>
                  <a:schemeClr val="tx1"/>
                </a:solidFill>
                <a:latin typeface="+mn-lt"/>
                <a:ea typeface="+mn-ea"/>
                <a:cs typeface="+mn-cs"/>
              </a:rPr>
              <a:t>"</a:t>
            </a:r>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b="1" i="1" dirty="0">
                <a:solidFill>
                  <a:srgbClr val="FFFFFF"/>
                </a:solidFill>
                <a:latin typeface="Arial"/>
                <a:cs typeface="Arial"/>
              </a:rPr>
              <a:t>Terry Mortenson, 10 Oct 2014 email, adapted</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My summation</a:t>
            </a:r>
            <a:r>
              <a:rPr lang="en-US" sz="1200" kern="1200" baseline="0" dirty="0">
                <a:solidFill>
                  <a:schemeClr val="tx1"/>
                </a:solidFill>
                <a:latin typeface="+mn-lt"/>
                <a:ea typeface="+mn-ea"/>
                <a:cs typeface="+mn-cs"/>
              </a:rPr>
              <a:t> of the above:</a:t>
            </a:r>
            <a:endParaRPr lang="en-US" sz="1200" kern="1200" dirty="0">
              <a:solidFill>
                <a:schemeClr val="tx1"/>
              </a:solidFill>
              <a:latin typeface="+mn-lt"/>
              <a:ea typeface="+mn-ea"/>
              <a:cs typeface="+mn-cs"/>
            </a:endParaRPr>
          </a:p>
          <a:p>
            <a:endParaRPr lang="en-US" altLang="zh-CN"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Satan fell very soon after the 7th day of history:</a:t>
            </a:r>
          </a:p>
          <a:p>
            <a:r>
              <a:rPr lang="en-US" sz="1200" kern="1200" dirty="0">
                <a:solidFill>
                  <a:schemeClr val="tx1"/>
                </a:solidFill>
                <a:latin typeface="+mn-lt"/>
                <a:ea typeface="+mn-ea"/>
                <a:cs typeface="+mn-cs"/>
              </a:rPr>
              <a:t>1. Ezek. 28 shows Satan was in his unfallen, perfect state in Eden</a:t>
            </a:r>
          </a:p>
          <a:p>
            <a:r>
              <a:rPr lang="en-US" sz="1200" kern="1200" dirty="0">
                <a:solidFill>
                  <a:schemeClr val="tx1"/>
                </a:solidFill>
                <a:latin typeface="+mn-lt"/>
                <a:ea typeface="+mn-ea"/>
                <a:cs typeface="+mn-cs"/>
              </a:rPr>
              <a:t>2. Everything was </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very good</a:t>
            </a:r>
            <a:r>
              <a:rPr lang="ru-RU" sz="1200" kern="1200" dirty="0">
                <a:solidFill>
                  <a:schemeClr val="tx1"/>
                </a:solidFill>
                <a:latin typeface="+mn-lt"/>
                <a:ea typeface="+mn-ea"/>
                <a:cs typeface="+mn-cs"/>
              </a:rPr>
              <a:t>"</a:t>
            </a:r>
            <a:r>
              <a:rPr lang="en-US" sz="1200" kern="1200" dirty="0">
                <a:solidFill>
                  <a:schemeClr val="tx1"/>
                </a:solidFill>
                <a:latin typeface="+mn-lt"/>
                <a:ea typeface="+mn-ea"/>
                <a:cs typeface="+mn-cs"/>
              </a:rPr>
              <a:t> at the end of the 6th day—including</a:t>
            </a:r>
            <a:r>
              <a:rPr lang="en-US" sz="1200" kern="1200" baseline="0" dirty="0">
                <a:solidFill>
                  <a:schemeClr val="tx1"/>
                </a:solidFill>
                <a:latin typeface="+mn-lt"/>
                <a:ea typeface="+mn-ea"/>
                <a:cs typeface="+mn-cs"/>
              </a:rPr>
              <a:t> angels</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3. God sanctified the 7th day, so how could Satan have fallen that day?</a:t>
            </a:r>
          </a:p>
          <a:p>
            <a:r>
              <a:rPr lang="en-US" sz="1200" kern="1200" dirty="0">
                <a:solidFill>
                  <a:schemeClr val="tx1"/>
                </a:solidFill>
                <a:latin typeface="+mn-lt"/>
                <a:ea typeface="+mn-ea"/>
                <a:cs typeface="+mn-cs"/>
              </a:rPr>
              <a:t>4. Once Satan fell, he would have immediately launched an attack on God </a:t>
            </a:r>
          </a:p>
          <a:p>
            <a:r>
              <a:rPr lang="en-US" sz="1200" kern="1200" dirty="0">
                <a:solidFill>
                  <a:schemeClr val="tx1"/>
                </a:solidFill>
                <a:latin typeface="+mn-lt"/>
                <a:ea typeface="+mn-ea"/>
                <a:cs typeface="+mn-cs"/>
              </a:rPr>
              <a:t>5. The Fall came soon after the 7th day 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they apparently had no sex</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until after the Fall</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So I think the temptation and Fall of man was sometime in the 8th-10th days of history.</a:t>
            </a:r>
            <a:endParaRPr lang="en-US" altLang="zh-CN"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3A0D78-9467-2B49-B715-5A7FD656D4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told you when I started that we would see both what went wrong and how our problem is met with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need to be saved from our independence that leads to sin</a:t>
            </a:r>
            <a:r>
              <a:rPr lang="en-SG" dirty="0">
                <a:effectLst/>
              </a:rPr>
              <a:t> [restated].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51752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Notice how Satan came in disguise to tempt</a:t>
            </a:r>
            <a:r>
              <a:rPr lang="en-US" baseline="0" dirty="0"/>
              <a:t> </a:t>
            </a:r>
            <a:r>
              <a:rPr lang="en-US" dirty="0"/>
              <a:t>Eve to doubt</a:t>
            </a:r>
            <a:r>
              <a:rPr lang="en-US" baseline="0" dirty="0"/>
              <a:t> God</a:t>
            </a:r>
            <a:r>
              <a:rPr lang="uk-UA" baseline="0" dirty="0"/>
              <a:t>'</a:t>
            </a:r>
            <a:r>
              <a:rPr lang="en-US" baseline="0" dirty="0"/>
              <a:t>s word.</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We must know that being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 guarantees incredible benefits.</a:t>
            </a:r>
            <a:endParaRPr lang="en-US" dirty="0"/>
          </a:p>
        </p:txBody>
      </p:sp>
    </p:spTree>
    <p:extLst>
      <p:ext uri="{BB962C8B-B14F-4D97-AF65-F5344CB8AC3E}">
        <p14:creationId xmlns:p14="http://schemas.microsoft.com/office/powerpoint/2010/main" val="1231099206"/>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 really </a:t>
            </a:r>
            <a:r>
              <a:rPr lang="en-US" sz="1200" kern="1200" dirty="0" err="1">
                <a:solidFill>
                  <a:schemeClr val="tx1"/>
                </a:solidFill>
                <a:effectLst/>
                <a:latin typeface="+mn-lt"/>
                <a:ea typeface="+mn-ea"/>
                <a:cs typeface="+mn-cs"/>
              </a:rPr>
              <a:t>didn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word in that she tried to defend what God said by adding to it</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OS-01-Gen1-3—Slide 181</a:t>
            </a:r>
          </a:p>
          <a:p>
            <a:r>
              <a:rPr lang="en-US" dirty="0"/>
              <a:t>SA-02-Creation-15</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8497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0D818-7B09-C248-8F42-3DC0A9E4F1A2}"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182</a:t>
            </a:r>
          </a:p>
          <a:p>
            <a:r>
              <a:rPr lang="en-US" dirty="0"/>
              <a:t>SA-02-Creation-16</a:t>
            </a:r>
          </a:p>
          <a:p>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9046984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0D818-7B09-C248-8F42-3DC0A9E4F1A2}"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58787" name="Rectangle 2"/>
          <p:cNvSpPr>
            <a:spLocks noGrp="1" noRot="1" noChangeAspect="1" noChangeArrowheads="1" noTextEdit="1"/>
          </p:cNvSpPr>
          <p:nvPr>
            <p:ph type="sldImg"/>
          </p:nvPr>
        </p:nvSpPr>
        <p:spPr>
          <a:solidFill>
            <a:srgbClr val="FFFFFF"/>
          </a:solidFill>
          <a:ln/>
        </p:spPr>
      </p:sp>
      <p:sp>
        <p:nvSpPr>
          <p:cNvPr id="7587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t>OS-01-Gen1-3—Slide 183</a:t>
            </a:r>
          </a:p>
          <a:p>
            <a:r>
              <a:rPr lang="en-US" dirty="0"/>
              <a:t>SA-02-Creation-17</a:t>
            </a:r>
          </a:p>
        </p:txBody>
      </p:sp>
    </p:spTree>
    <p:extLst>
      <p:ext uri="{BB962C8B-B14F-4D97-AF65-F5344CB8AC3E}">
        <p14:creationId xmlns:p14="http://schemas.microsoft.com/office/powerpoint/2010/main" val="3614341672"/>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Satan still tries to make think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need God today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how those who deny God’s existence are portrayed as happier!</a:t>
            </a:r>
          </a:p>
          <a:p>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a:t>
            </a:r>
            <a:r>
              <a:rPr lang="en-US" baseline="0" dirty="0"/>
              <a:t> atheists in particular have become more emboldened to tell us to abandon our faith. </a:t>
            </a:r>
            <a:br>
              <a:rPr lang="en-US" baseline="0" dirty="0"/>
            </a:br>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Trust Strangers, Even When It </a:t>
            </a:r>
            <a:r>
              <a:rPr lang="en-US" b="1" dirty="0" err="1"/>
              <a:t>Doesn</a:t>
            </a:r>
            <a:r>
              <a:rPr lang="uk-UA" b="1" dirty="0"/>
              <a:t>'</a:t>
            </a:r>
            <a:r>
              <a:rPr lang="en-US" b="1" dirty="0"/>
              <a:t>t Make Sense to Do So</a:t>
            </a:r>
          </a:p>
          <a:p>
            <a:r>
              <a:rPr lang="en-US" dirty="0">
                <a:hlinkClick r:id="rId3"/>
              </a:rPr>
              <a:t>Alice Park</a:t>
            </a:r>
            <a:r>
              <a:rPr lang="en-US" dirty="0"/>
              <a:t> </a:t>
            </a:r>
            <a:r>
              <a:rPr lang="en-US" dirty="0">
                <a:hlinkClick r:id="rId4"/>
              </a:rPr>
              <a:t>@aliceparkny</a:t>
            </a:r>
            <a:r>
              <a:rPr lang="en-US" dirty="0"/>
              <a:t> </a:t>
            </a:r>
          </a:p>
          <a:p>
            <a:r>
              <a:rPr lang="en-US" dirty="0"/>
              <a:t>May 16, 2014 </a:t>
            </a:r>
          </a:p>
          <a:p>
            <a:r>
              <a:rPr lang="en-US" b="1" dirty="0"/>
              <a:t>There</a:t>
            </a:r>
            <a:r>
              <a:rPr lang="uk-UA" b="1" dirty="0"/>
              <a:t>'</a:t>
            </a:r>
            <a:r>
              <a:rPr lang="en-US" b="1" dirty="0"/>
              <a:t>s a reason why those bank scams on the internet continue to flourish. Because we feel guilty if we don</a:t>
            </a:r>
            <a:r>
              <a:rPr lang="uk-UA" b="1" dirty="0"/>
              <a:t>'</a:t>
            </a:r>
            <a:r>
              <a:rPr lang="en-US" b="1" dirty="0"/>
              <a:t>t trust people</a:t>
            </a:r>
          </a:p>
          <a:p>
            <a:endParaRPr lang="en-US" b="1" dirty="0"/>
          </a:p>
          <a:p>
            <a:r>
              <a:rPr lang="en-US" dirty="0"/>
              <a:t>Relationships, businesses, governments—almost every interaction people have is built on trust. eBay can</a:t>
            </a:r>
            <a:r>
              <a:rPr lang="uk-UA" dirty="0"/>
              <a:t>'</a:t>
            </a:r>
            <a:r>
              <a:rPr lang="en-US" dirty="0"/>
              <a:t>t survive without it. But why do we put so much faith in others? What makes us so sure that the person who puts a mint condition baby carriage up for sale a) Actually owns the carriage, b) </a:t>
            </a:r>
            <a:r>
              <a:rPr lang="en-US" dirty="0" err="1"/>
              <a:t>Isn</a:t>
            </a:r>
            <a:r>
              <a:rPr lang="uk-UA" dirty="0"/>
              <a:t>'</a:t>
            </a:r>
            <a:r>
              <a:rPr lang="en-US" dirty="0"/>
              <a:t>t lying when he says it</a:t>
            </a:r>
            <a:r>
              <a:rPr lang="uk-UA" dirty="0"/>
              <a:t>'</a:t>
            </a:r>
            <a:r>
              <a:rPr lang="en-US" dirty="0"/>
              <a:t>s in mint condition, and c) will send the said carriage when you pay him?</a:t>
            </a:r>
          </a:p>
          <a:p>
            <a:endParaRPr lang="en-US" dirty="0"/>
          </a:p>
          <a:p>
            <a:r>
              <a:rPr lang="en-US" dirty="0"/>
              <a:t>David Dunning, a psychology professor at Cornell University and his colleagues, say that all rational behavior theories predict that people </a:t>
            </a:r>
            <a:r>
              <a:rPr lang="en-US" dirty="0" err="1"/>
              <a:t>shouldn</a:t>
            </a:r>
            <a:r>
              <a:rPr lang="uk-UA" dirty="0"/>
              <a:t>'</a:t>
            </a:r>
            <a:r>
              <a:rPr lang="en-US" dirty="0"/>
              <a:t>t trust complete strangers. We have no way of knowing that the other person will do what he promises in any transaction, because we know nothing about that person. Any rational model of behavior predicts that the other person will renege on any promise as soon as it</a:t>
            </a:r>
            <a:r>
              <a:rPr lang="uk-UA" dirty="0"/>
              <a:t>'</a:t>
            </a:r>
            <a:r>
              <a:rPr lang="en-US" dirty="0"/>
              <a:t>s in his best interest to do so. Survival of the fittest and all.</a:t>
            </a:r>
          </a:p>
          <a:p>
            <a:endParaRPr lang="en-US" dirty="0"/>
          </a:p>
          <a:p>
            <a:r>
              <a:rPr lang="en-US" dirty="0"/>
              <a:t>But in a series of trust experiments with 645 undergraduates, the scientists found that 62% would give away a small sum of money even if their two options were that the other person would keep it all, or, if the person decided to return it, that both would get back a larger amount. If the students were actually calculating the odds of getting their money back or increasing it, only 20% would have taken the gamble.</a:t>
            </a:r>
          </a:p>
          <a:p>
            <a:endParaRPr lang="en-US" dirty="0"/>
          </a:p>
          <a:p>
            <a:r>
              <a:rPr lang="en-US" dirty="0"/>
              <a:t>What does that tell us about ourselves? That we</a:t>
            </a:r>
            <a:r>
              <a:rPr lang="uk-UA" dirty="0"/>
              <a:t>'</a:t>
            </a:r>
            <a:r>
              <a:rPr lang="en-US" dirty="0"/>
              <a:t>re more of a society than we thought. Most of the participants talked about politeness and rudeness as motivating them to trust their fellow study subject, even if it meant potentially getting exploited by them. </a:t>
            </a:r>
            <a:r>
              <a:rPr lang="ru-RU" dirty="0"/>
              <a:t>"</a:t>
            </a:r>
            <a:r>
              <a:rPr lang="en-US" dirty="0"/>
              <a:t>Their behavior was a comment on the other person</a:t>
            </a:r>
            <a:r>
              <a:rPr lang="uk-UA" dirty="0"/>
              <a:t>'</a:t>
            </a:r>
            <a:r>
              <a:rPr lang="en-US" dirty="0"/>
              <a:t>s character,</a:t>
            </a:r>
            <a:r>
              <a:rPr lang="ru-RU" dirty="0"/>
              <a:t>"</a:t>
            </a:r>
            <a:r>
              <a:rPr lang="en-US" dirty="0"/>
              <a:t> says Dunning. By not giving up the money, in other words, the volunteers were concerned that they would be implying that the other subject was untrustworthy and a crook, because by keeping the money, they had decided it </a:t>
            </a:r>
            <a:r>
              <a:rPr lang="en-US" dirty="0" err="1"/>
              <a:t>wasn</a:t>
            </a:r>
            <a:r>
              <a:rPr lang="uk-UA" dirty="0"/>
              <a:t>'</a:t>
            </a:r>
            <a:r>
              <a:rPr lang="en-US" dirty="0"/>
              <a:t>t going to be returned. </a:t>
            </a:r>
            <a:r>
              <a:rPr lang="ru-RU" dirty="0"/>
              <a:t>"</a:t>
            </a:r>
            <a:r>
              <a:rPr lang="en-US" dirty="0"/>
              <a:t>People feel a social duty to respect the other person,</a:t>
            </a:r>
            <a:r>
              <a:rPr lang="ru-RU" dirty="0"/>
              <a:t>"</a:t>
            </a:r>
            <a:r>
              <a:rPr lang="en-US" dirty="0"/>
              <a:t> says Dunning.</a:t>
            </a:r>
          </a:p>
          <a:p>
            <a:endParaRPr lang="en-US" dirty="0"/>
          </a:p>
          <a:p>
            <a:r>
              <a:rPr lang="en-US" dirty="0"/>
              <a:t>How does he know that the first person </a:t>
            </a:r>
            <a:r>
              <a:rPr lang="en-US" dirty="0" err="1"/>
              <a:t>wasn</a:t>
            </a:r>
            <a:r>
              <a:rPr lang="uk-UA" dirty="0"/>
              <a:t>'</a:t>
            </a:r>
            <a:r>
              <a:rPr lang="en-US" dirty="0"/>
              <a:t>t simply acting out of greed over potentially quadrupling their payoff? Through other variations of this game, in which participants chose between trusting a stranger to return the money or a coin flip that would decide, people did not take such gambles on getting their money back if they were told the coin flip would determine whether they got their money back. </a:t>
            </a:r>
            <a:r>
              <a:rPr lang="ru-RU" dirty="0"/>
              <a:t>"</a:t>
            </a:r>
            <a:r>
              <a:rPr lang="en-US" dirty="0"/>
              <a:t>That tells us that people are responding to issues in the other person</a:t>
            </a:r>
            <a:r>
              <a:rPr lang="uk-UA" dirty="0"/>
              <a:t>'</a:t>
            </a:r>
            <a:r>
              <a:rPr lang="en-US" dirty="0"/>
              <a:t>s character,</a:t>
            </a:r>
            <a:r>
              <a:rPr lang="ru-RU" dirty="0"/>
              <a:t>"</a:t>
            </a:r>
            <a:r>
              <a:rPr lang="en-US" dirty="0"/>
              <a:t> says Dunning. </a:t>
            </a:r>
            <a:r>
              <a:rPr lang="ru-RU" dirty="0"/>
              <a:t>"</a:t>
            </a:r>
            <a:r>
              <a:rPr lang="en-US" dirty="0"/>
              <a:t>The signal they are sending is that </a:t>
            </a:r>
            <a:r>
              <a:rPr lang="uk-UA" dirty="0"/>
              <a:t>'</a:t>
            </a:r>
            <a:r>
              <a:rPr lang="en-US" dirty="0"/>
              <a:t>I respect your character.</a:t>
            </a:r>
            <a:r>
              <a:rPr lang="uk-UA" dirty="0"/>
              <a:t>'</a:t>
            </a:r>
            <a:r>
              <a:rPr lang="en-US" dirty="0"/>
              <a:t> As soon as you take out that issue, people gamble at the rate that would be consistent with greed.</a:t>
            </a:r>
            <a:r>
              <a:rPr lang="ru-RU" dirty="0"/>
              <a:t>"</a:t>
            </a:r>
            <a:endParaRPr lang="en-US" dirty="0"/>
          </a:p>
          <a:p>
            <a:endParaRPr lang="en-US" dirty="0"/>
          </a:p>
          <a:p>
            <a:r>
              <a:rPr lang="en-US" dirty="0"/>
              <a:t>You can interpret that as either being a sign of solidarity, an inexplicable sense of belonging to and being a member of a community in which everyone treats everyone with respect, or you can view it in a slightly more cynical way – that people trust others because they think they have to, and are </a:t>
            </a:r>
            <a:r>
              <a:rPr lang="en-US" dirty="0" err="1"/>
              <a:t>guilted</a:t>
            </a:r>
            <a:r>
              <a:rPr lang="en-US" dirty="0"/>
              <a:t> into acting in the more magnanimous way. Different people may justify their behavior in different ways, says Dunning. That</a:t>
            </a:r>
            <a:r>
              <a:rPr lang="uk-UA" dirty="0"/>
              <a:t>'</a:t>
            </a:r>
            <a:r>
              <a:rPr lang="en-US" dirty="0"/>
              <a:t>s because although most people will act in the more generous, way that shows respect and trust for their fellow man, that </a:t>
            </a:r>
            <a:r>
              <a:rPr lang="en-US" dirty="0" err="1"/>
              <a:t>doesn</a:t>
            </a:r>
            <a:r>
              <a:rPr lang="uk-UA" dirty="0"/>
              <a:t>'</a:t>
            </a:r>
            <a:r>
              <a:rPr lang="en-US" dirty="0"/>
              <a:t>t mean that they believe internally that everyone is trustworthy. </a:t>
            </a:r>
            <a:r>
              <a:rPr lang="ru-RU" dirty="0"/>
              <a:t>"</a:t>
            </a:r>
            <a:r>
              <a:rPr lang="en-US" dirty="0"/>
              <a:t>The situation causes internal conflict,</a:t>
            </a:r>
            <a:r>
              <a:rPr lang="ru-RU" dirty="0"/>
              <a:t>"</a:t>
            </a:r>
            <a:r>
              <a:rPr lang="en-US" dirty="0"/>
              <a:t> he says. </a:t>
            </a:r>
            <a:r>
              <a:rPr lang="ru-RU" dirty="0"/>
              <a:t>"</a:t>
            </a:r>
            <a:r>
              <a:rPr lang="en-US" dirty="0"/>
              <a:t>We get 30% to 40% of people saying something like the odds are that I am going to get screwed, or not get the money back, but they still give up the $5 to the other person.</a:t>
            </a:r>
            <a:r>
              <a:rPr lang="ru-RU" dirty="0"/>
              <a:t>"</a:t>
            </a:r>
            <a:endParaRPr lang="en-US" dirty="0"/>
          </a:p>
          <a:p>
            <a:endParaRPr lang="en-US" dirty="0"/>
          </a:p>
          <a:p>
            <a:r>
              <a:rPr lang="en-US" dirty="0"/>
              <a:t>That strength of community norms, or an obligation to act in ways that may be counter to their internal beliefs, is something that Dunning hopes to explore further. Does it come from an even deeper faith in the goodness of the world and an optimism that people are good and nice to each other? Perhaps. For now, it</a:t>
            </a:r>
            <a:r>
              <a:rPr lang="uk-UA" dirty="0"/>
              <a:t>'</a:t>
            </a:r>
            <a:r>
              <a:rPr lang="en-US" dirty="0"/>
              <a:t>s enough to know that even strangers tend to trust one another – even if it</a:t>
            </a:r>
            <a:r>
              <a:rPr lang="uk-UA" dirty="0"/>
              <a:t>'</a:t>
            </a:r>
            <a:r>
              <a:rPr lang="en-US" dirty="0"/>
              <a:t>s driven by a sense of obligation.</a:t>
            </a:r>
          </a:p>
          <a:p>
            <a:endParaRPr lang="en-US" dirty="0"/>
          </a:p>
          <a:p>
            <a:endParaRPr lang="en-US" dirty="0"/>
          </a:p>
          <a:p>
            <a:r>
              <a:rPr lang="en-US" b="1" dirty="0"/>
              <a:t>MORE:</a:t>
            </a:r>
            <a:r>
              <a:rPr lang="en-US" dirty="0"/>
              <a:t> </a:t>
            </a:r>
            <a:r>
              <a:rPr lang="en-US" dirty="0">
                <a:hlinkClick r:id="rId5" tooltip="Faith in Humanity: 10 Studies to Restore Your Hope for the Future"/>
              </a:rPr>
              <a:t>Faith in Humanity: 10 Studies to Restore Your Hope for the Future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520861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Make your life one that faithfully applies your election by God and his commitment to benefit you though Abraham.</a:t>
            </a:r>
          </a:p>
        </p:txBody>
      </p:sp>
    </p:spTree>
    <p:extLst>
      <p:ext uri="{BB962C8B-B14F-4D97-AF65-F5344CB8AC3E}">
        <p14:creationId xmlns:p14="http://schemas.microsoft.com/office/powerpoint/2010/main" val="128350665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serpent then challenged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judgment by claiming </a:t>
            </a:r>
            <a:r>
              <a:rPr lang="uk-UA"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you will not surely die</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promised instead sophistication (that their </a:t>
            </a:r>
            <a:r>
              <a:rPr lang="en-US" sz="1200" i="1" kern="1200" dirty="0">
                <a:solidFill>
                  <a:schemeClr val="tx1"/>
                </a:solidFill>
                <a:effectLst/>
                <a:latin typeface="+mn-lt"/>
                <a:ea typeface="+mn-ea"/>
                <a:cs typeface="+mn-cs"/>
              </a:rPr>
              <a:t>eyes will be opened</a:t>
            </a:r>
            <a:r>
              <a:rPr lang="en-US" sz="1200" kern="1200" dirty="0">
                <a:solidFill>
                  <a:schemeClr val="tx1"/>
                </a:solidFill>
                <a:effectLst/>
                <a:latin typeface="+mn-lt"/>
                <a:ea typeface="+mn-ea"/>
                <a:cs typeface="+mn-cs"/>
              </a:rPr>
              <a:t>) and spiritual advancement (that they will be </a:t>
            </a:r>
            <a:r>
              <a:rPr lang="en-US" sz="1200" i="1" kern="1200" dirty="0">
                <a:solidFill>
                  <a:schemeClr val="tx1"/>
                </a:solidFill>
                <a:effectLst/>
                <a:latin typeface="+mn-lt"/>
                <a:ea typeface="+mn-ea"/>
                <a:cs typeface="+mn-cs"/>
              </a:rPr>
              <a:t>like God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(Gordon Wenham,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Genesis,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New Bible Commentary</a:t>
            </a:r>
            <a:r>
              <a:rPr lang="en-US" sz="1200" kern="1200" dirty="0">
                <a:solidFill>
                  <a:schemeClr val="tx1"/>
                </a:solidFill>
                <a:effectLst/>
                <a:latin typeface="+mn-lt"/>
                <a:ea typeface="+mn-ea"/>
                <a:cs typeface="+mn-cs"/>
              </a:rPr>
              <a:t>)</a:t>
            </a:r>
            <a:r>
              <a:rPr lang="en-SG" dirty="0">
                <a:effectLst/>
              </a:rPr>
              <a:t> </a:t>
            </a:r>
            <a:endParaRPr lang="en-US" dirty="0"/>
          </a:p>
          <a:p>
            <a:endParaRPr lang="en-US" dirty="0"/>
          </a:p>
          <a:p>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Today we also doubt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by saying God holds us back.  One atheist billboard states,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Christians, I share my toys.  Why won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you share the season?  Happy holidays for all!</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Do you see the assumption here?  Christians want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goodness only for them—so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God is good to share with all</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writes,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Dear Santa, All I want for Christmas is to skip church!  I</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too old for fairy tales.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see the biblical story of the Fall as a fairy tale so that 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 exposed to why God says death exists in our world.  Ironic </a:t>
            </a:r>
            <a:r>
              <a:rPr lang="en-US" sz="1200" kern="1200" dirty="0" err="1">
                <a:solidFill>
                  <a:schemeClr val="tx1"/>
                </a:solidFill>
                <a:effectLst/>
                <a:latin typeface="+mn-lt"/>
                <a:ea typeface="+mn-ea"/>
                <a:cs typeface="+mn-cs"/>
              </a:rPr>
              <a:t>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She writes to the fairy tale Santa and says she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want to believe in God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get back to the real story of how sin entered our world.</a:t>
            </a:r>
          </a:p>
          <a:p>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1753095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God gave humans a free will by providing the Tree of the Knowledge of Good and Evil. Without it, Adam would have had no choice but to obey God like a robot programmed to obey the maker.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extLst>
      <p:ext uri="{BB962C8B-B14F-4D97-AF65-F5344CB8AC3E}">
        <p14:creationId xmlns:p14="http://schemas.microsoft.com/office/powerpoint/2010/main" val="110741043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Eve</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bodily cravings, greed and pride motivated her and Adam to sin by eating the fruit (3:6).</a:t>
            </a:r>
            <a:r>
              <a:rPr lang="en-SG" dirty="0">
                <a:effectLst/>
              </a:rPr>
              <a:t> </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BCF307-F20F-394C-9EF2-40492C8811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7970" name="Rectangle 2"/>
          <p:cNvSpPr>
            <a:spLocks noGrp="1" noRot="1" noChangeAspect="1" noChangeArrowheads="1"/>
          </p:cNvSpPr>
          <p:nvPr>
            <p:ph type="sldImg"/>
          </p:nvPr>
        </p:nvSpPr>
        <p:spPr>
          <a:xfrm>
            <a:off x="1130300" y="674688"/>
            <a:ext cx="4597400" cy="3448050"/>
          </a:xfrm>
          <a:solidFill>
            <a:srgbClr val="FFFFFF"/>
          </a:solidFill>
          <a:ln/>
        </p:spPr>
      </p:sp>
      <p:sp>
        <p:nvSpPr>
          <p:cNvPr id="4679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God had given her a mind (but she used it to doubt), emotions (but she used them to deny what she knew was wrong), and a will—but she used her will to disobey the clear will of God.  Why? [Eve </a:t>
            </a:r>
            <a:r>
              <a:rPr lang="en-US" sz="1200" i="1" kern="1200" dirty="0">
                <a:solidFill>
                  <a:schemeClr val="tx1"/>
                </a:solidFill>
                <a:effectLst/>
                <a:latin typeface="+mn-lt"/>
                <a:ea typeface="+mn-ea"/>
                <a:cs typeface="+mn-cs"/>
              </a:rPr>
              <a:t>felt God was unfair</a:t>
            </a:r>
            <a:r>
              <a:rPr lang="en-US" sz="1200" kern="1200" dirty="0">
                <a:solidFill>
                  <a:schemeClr val="tx1"/>
                </a:solidFill>
                <a:effectLst/>
                <a:latin typeface="+mn-lt"/>
                <a:ea typeface="+mn-ea"/>
                <a:cs typeface="+mn-cs"/>
              </a:rPr>
              <a:t> by not letting her be God (3:4-5).]</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Sadly, Adam was right there with her—but instead of leading and protecting her, Adam left Eve alone to face the enemy—and he also ate with her.  Some leader!</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417150-13FB-1A46-BD5B-D6E85ACDAE1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7186" name="Rectangle 2"/>
          <p:cNvSpPr>
            <a:spLocks noGrp="1" noRot="1" noChangeAspect="1" noChangeArrowheads="1"/>
          </p:cNvSpPr>
          <p:nvPr>
            <p:ph type="sldImg"/>
          </p:nvPr>
        </p:nvSpPr>
        <p:spPr>
          <a:solidFill>
            <a:srgbClr val="FFFFFF"/>
          </a:solidFill>
          <a:ln/>
        </p:spPr>
      </p:sp>
      <p:sp>
        <p:nvSpPr>
          <p:cNvPr id="47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same three motivations for Eve to sin faced Jesus in the wilderness and are listed by John's epistle as basic sources of temptation.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What, then, were the results of this first sin of man?  One might call it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Blame Game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asked Adam what he had done.</a:t>
            </a:r>
          </a:p>
          <a:p>
            <a:r>
              <a:rPr lang="en-US" sz="1200" kern="1200" dirty="0">
                <a:solidFill>
                  <a:schemeClr val="tx1"/>
                </a:solidFill>
                <a:effectLst/>
                <a:latin typeface="+mn-lt"/>
                <a:ea typeface="+mn-ea"/>
                <a:cs typeface="+mn-cs"/>
              </a:rPr>
              <a:t>Adam blamed Eve (and God):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woman YOU</a:t>
            </a:r>
            <a:r>
              <a:rPr lang="en-US" sz="1200" kern="1200" baseline="0" dirty="0">
                <a:solidFill>
                  <a:schemeClr val="tx1"/>
                </a:solidFill>
                <a:effectLst/>
                <a:latin typeface="+mn-lt"/>
                <a:ea typeface="+mn-ea"/>
                <a:cs typeface="+mn-cs"/>
              </a:rPr>
              <a:t> gave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God then asked Eve what she had done.</a:t>
            </a:r>
          </a:p>
          <a:p>
            <a:r>
              <a:rPr lang="en-US" sz="1200" kern="1200" baseline="0" dirty="0">
                <a:solidFill>
                  <a:schemeClr val="tx1"/>
                </a:solidFill>
                <a:effectLst/>
                <a:latin typeface="+mn-lt"/>
                <a:ea typeface="+mn-ea"/>
                <a:cs typeface="+mn-cs"/>
              </a:rPr>
              <a:t>Eve blamed Satan: </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The serpent deceived me…</a:t>
            </a:r>
            <a:r>
              <a:rPr lang="ru-RU"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(3:13)</a:t>
            </a:r>
          </a:p>
          <a:p>
            <a:r>
              <a:rPr lang="en-US" sz="1200" kern="1200" baseline="0" dirty="0">
                <a:solidFill>
                  <a:schemeClr val="tx1"/>
                </a:solidFill>
                <a:effectLst/>
                <a:latin typeface="+mn-lt"/>
                <a:ea typeface="+mn-ea"/>
                <a:cs typeface="+mn-cs"/>
              </a:rPr>
              <a:t>The only one who </a:t>
            </a:r>
            <a:r>
              <a:rPr lang="en-US" sz="1200" kern="1200" baseline="0" dirty="0" err="1">
                <a:solidFill>
                  <a:schemeClr val="tx1"/>
                </a:solidFill>
                <a:effectLst/>
                <a:latin typeface="+mn-lt"/>
                <a:ea typeface="+mn-ea"/>
                <a:cs typeface="+mn-cs"/>
              </a:rPr>
              <a:t>didn</a:t>
            </a:r>
            <a:r>
              <a:rPr lang="uk-UA"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t blame someone else was the serpent!</a:t>
            </a:r>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2189A17-4398-5543-A234-7FB76B8872C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Adam and Eve felt deep shame (3:7-13)</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B10F5F-3A82-4B4B-8225-EB27FA7C7D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4652D1-5D57-8D4B-A567-884EBEC6DC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keyword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people to rule with him and he does the same for us.</a:t>
            </a:r>
            <a:r>
              <a:rPr lang="en-US" dirty="0">
                <a:effectLst/>
              </a:rPr>
              <a:t> </a:t>
            </a:r>
          </a:p>
          <a:p>
            <a:r>
              <a:rPr lang="en-US" dirty="0">
                <a:effectLst/>
              </a:rPr>
              <a:t>___________</a:t>
            </a:r>
          </a:p>
          <a:p>
            <a:r>
              <a:rPr lang="en-US" dirty="0">
                <a:effectLst/>
              </a:rPr>
              <a:t>Common-49</a:t>
            </a:r>
          </a:p>
          <a:p>
            <a:r>
              <a:rPr lang="en-US" dirty="0">
                <a:effectLst/>
              </a:rPr>
              <a:t>OS-01-Gen1-3-slide 2</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13876632"/>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EE161A-A027-1442-BD68-B645B9A7B9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EE161A-A027-1442-BD68-B645B9A7B9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t>Adam</a:t>
            </a:r>
            <a:r>
              <a:rPr lang="uk-UA" dirty="0"/>
              <a:t>'</a:t>
            </a:r>
            <a:r>
              <a:rPr lang="en-US" dirty="0"/>
              <a:t>s physical death did not come for another 930 years (Gen. 5:5), but his spiritual</a:t>
            </a:r>
            <a:r>
              <a:rPr lang="en-US" baseline="0" dirty="0"/>
              <a:t> separation (death) came immediately upon sinning against God.</a:t>
            </a:r>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B10F5F-3A82-4B4B-8225-EB27FA7C7D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of the most vital questions you can ask.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61647"/>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Common-48</a:t>
            </a:r>
          </a:p>
          <a:p>
            <a:pPr eaLnBrk="1" hangingPunct="1">
              <a:defRPr/>
            </a:pPr>
            <a:r>
              <a:rPr lang="en-US" baseline="0" dirty="0">
                <a:cs typeface="+mn-cs"/>
              </a:rPr>
              <a:t>AP-02-Engaging Athiests-86</a:t>
            </a:r>
          </a:p>
          <a:p>
            <a:pPr eaLnBrk="1" hangingPunct="1">
              <a:defRPr/>
            </a:pPr>
            <a:r>
              <a:rPr lang="en-US" baseline="0" dirty="0">
                <a:cs typeface="+mn-cs"/>
              </a:rPr>
              <a:t>CR-29-Theistic Evolution-71</a:t>
            </a:r>
          </a:p>
          <a:p>
            <a:pPr eaLnBrk="1" hangingPunct="1">
              <a:defRPr/>
            </a:pPr>
            <a:r>
              <a:rPr lang="en-US" baseline="0" dirty="0">
                <a:cs typeface="+mn-cs"/>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extLst>
      <p:ext uri="{BB962C8B-B14F-4D97-AF65-F5344CB8AC3E}">
        <p14:creationId xmlns:p14="http://schemas.microsoft.com/office/powerpoint/2010/main" val="19646804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84543-FC32-E115-6A94-37D9EA5B13F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5DBD191D-3670-8FA2-CACC-5B485884097E}"/>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a:extLst>
              <a:ext uri="{FF2B5EF4-FFF2-40B4-BE49-F238E27FC236}">
                <a16:creationId xmlns:a16="http://schemas.microsoft.com/office/drawing/2014/main" id="{9ADB9654-D2A0-0EF0-693A-FB4AAB3E353B}"/>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a:extLst>
              <a:ext uri="{FF2B5EF4-FFF2-40B4-BE49-F238E27FC236}">
                <a16:creationId xmlns:a16="http://schemas.microsoft.com/office/drawing/2014/main" id="{10A68291-3C0D-7EAD-D6F1-1A6AFFC3DA12}"/>
              </a:ext>
            </a:extLst>
          </p:cNvPr>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Common-48</a:t>
            </a:r>
          </a:p>
          <a:p>
            <a:pPr eaLnBrk="1" hangingPunct="1">
              <a:defRPr/>
            </a:pPr>
            <a:r>
              <a:rPr lang="en-US" baseline="0" dirty="0">
                <a:cs typeface="+mn-cs"/>
              </a:rPr>
              <a:t>AP-02-Engaging Athiests-86</a:t>
            </a:r>
          </a:p>
          <a:p>
            <a:pPr eaLnBrk="1" hangingPunct="1">
              <a:defRPr/>
            </a:pPr>
            <a:r>
              <a:rPr lang="en-US" baseline="0" dirty="0">
                <a:cs typeface="+mn-cs"/>
              </a:rPr>
              <a:t>CR-29-Theistic Evolution-71</a:t>
            </a:r>
          </a:p>
          <a:p>
            <a:pPr eaLnBrk="1" hangingPunct="1">
              <a:defRPr/>
            </a:pPr>
            <a:r>
              <a:rPr lang="en-US" baseline="0" dirty="0">
                <a:cs typeface="+mn-cs"/>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extLst>
      <p:ext uri="{BB962C8B-B14F-4D97-AF65-F5344CB8AC3E}">
        <p14:creationId xmlns:p14="http://schemas.microsoft.com/office/powerpoint/2010/main" val="372649839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3B5497-4BD3-FC49-95A3-45B150C0EBA2}"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r>
              <a:rPr lang="en-US" dirty="0">
                <a:cs typeface="+mn-cs"/>
              </a:rPr>
              <a:t>The Bible says </a:t>
            </a:r>
            <a:r>
              <a:rPr lang="en-US" sz="1200" kern="1200" dirty="0">
                <a:solidFill>
                  <a:schemeClr val="tx1"/>
                </a:solidFill>
                <a:effectLst/>
                <a:latin typeface="+mn-lt"/>
                <a:ea typeface="+mn-ea"/>
                <a:cs typeface="+mn-cs"/>
              </a:rPr>
              <a:t>that it all started good, but the fossil record shows horrible things that came out of the Flood</a:t>
            </a:r>
            <a:r>
              <a:rPr lang="en-SG" sz="1200" kern="1200" dirty="0">
                <a:solidFill>
                  <a:schemeClr val="tx1"/>
                </a:solidFill>
                <a:effectLst/>
                <a:latin typeface="+mn-lt"/>
                <a:ea typeface="+mn-ea"/>
                <a:cs typeface="+mn-cs"/>
              </a:rPr>
              <a:t>.</a:t>
            </a:r>
            <a:endParaRPr lang="en-US" dirty="0">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natural outworking of God choosing us for salvation and fulfilling his promise to bless us is to respond in faithfulness to him—to be reliable, dependable, and devoted to him.</a:t>
            </a:r>
          </a:p>
        </p:txBody>
      </p:sp>
    </p:spTree>
    <p:extLst>
      <p:ext uri="{BB962C8B-B14F-4D97-AF65-F5344CB8AC3E}">
        <p14:creationId xmlns:p14="http://schemas.microsoft.com/office/powerpoint/2010/main" val="20854343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______________</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Slide 223 duplicated as slide 247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982645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One billboard is quite blatant about our rejection of God</a:t>
            </a:r>
            <a:r>
              <a:rPr lang="en-SG" dirty="0">
                <a:effectLst/>
              </a:rPr>
              <a:t> …</a:t>
            </a:r>
            <a:endParaRPr lang="en-US" dirty="0"/>
          </a:p>
          <a:p>
            <a:endParaRPr lang="en-US" dirty="0"/>
          </a:p>
          <a:p>
            <a:r>
              <a:rPr lang="en-US" dirty="0"/>
              <a:t>____________</a:t>
            </a:r>
          </a:p>
          <a:p>
            <a:endParaRPr lang="en-US" dirty="0"/>
          </a:p>
          <a:p>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Another claims,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You KNOW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Myth.  This Season, Celebrate REASON!</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we have a huge problem—we did in Genesis 3 and we still do today—we trust in ourselves in prideful sin.  Does God have a solution?  Yes!</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736365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46686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went looking for Adam—not Adam looking for God (3:8-11).</a:t>
            </a:r>
            <a:r>
              <a:rPr lang="en-SG" dirty="0">
                <a:effectLst/>
              </a:rPr>
              <a:t> </a:t>
            </a:r>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Notice how Adam did not answer God’s question. Sin is like that—it motivates us to only talk about the actions of others rather than take responsibility for our own actions. </a:t>
            </a:r>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FD27E0-550F-954A-96E5-C9C2A886E8D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B2E67-A244-004A-B86E-FC4726FF658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zh-CN" alt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In our hostile world full of idols, God says to be faithful to him as you face your future.</a:t>
            </a:r>
            <a:r>
              <a:rPr lang="en-SG" dirty="0">
                <a:effectLst/>
                <a:latin typeface="Arial"/>
                <a:cs typeface="Arial"/>
              </a:rPr>
              <a:t> </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Persecution of Christians has been at its height the past century. More believers died in the 20th century than in the previous 19 centuries combined!</a:t>
            </a:r>
          </a:p>
          <a:p>
            <a:pPr marL="0" marR="0" lvl="3" indent="0" algn="l" defTabSz="457200" rtl="0" eaLnBrk="1" fontAlgn="auto" latinLnBrk="0" hangingPunct="1">
              <a:lnSpc>
                <a:spcPct val="100000"/>
              </a:lnSpc>
              <a:spcBef>
                <a:spcPts val="0"/>
              </a:spcBef>
              <a:spcAft>
                <a:spcPts val="0"/>
              </a:spcAft>
              <a:buClrTx/>
              <a:buSzTx/>
              <a:buFontTx/>
              <a:buNone/>
              <a:tabLst/>
              <a:defRPr/>
            </a:pPr>
            <a:r>
              <a:rPr lang="en-SG" dirty="0">
                <a:latin typeface="Arial"/>
                <a:cs typeface="Arial"/>
              </a:rPr>
              <a:t>The media marginalizes the Christian viewpoint. One Supreme Court decision was thrown out because the Bible was used as evidence! </a:t>
            </a:r>
            <a:endParaRPr lang="en-US" dirty="0">
              <a:latin typeface="Arial"/>
              <a:cs typeface="Arial"/>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EF5677-FDDA-D047-8411-0376701253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0CCA2F-FCA1-9848-88C2-5D71AD40A0D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AF3E8C-2A6B-F14D-8C0B-EE35E47E537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gave Adam hope for the future by naming Eve (3:20)</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EF5677-FDDA-D047-8411-0376701253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0CCA2F-FCA1-9848-88C2-5D71AD40A0D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God killed animals to clothe Adam and Eve with reminders of redemption (3:21</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Here we see the first experience of death in the Bible—for without the shedding of blood, there is no forgiveness</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E693C2-31BC-9742-B271-D162BC10DEB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I call this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leaves to leather</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plan.  He takes our temporary covering and gives something lasting.  Redemption!</a:t>
            </a:r>
            <a:r>
              <a:rPr lang="en-SG"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C8ADA2-E71A-574F-A345-2A48011751F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hy were Adam and Eve banished from the garden?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grace!</a:t>
            </a:r>
            <a:r>
              <a:rPr lang="en-SG" dirty="0">
                <a:effectLst/>
              </a:rPr>
              <a:t> </a:t>
            </a:r>
          </a:p>
          <a:p>
            <a:pPr eaLnBrk="1" hangingPunct="1"/>
            <a:r>
              <a:rPr lang="en-US" sz="1200" kern="1200" dirty="0">
                <a:solidFill>
                  <a:schemeClr val="tx1"/>
                </a:solidFill>
                <a:effectLst/>
                <a:latin typeface="+mn-lt"/>
                <a:ea typeface="+mn-ea"/>
                <a:cs typeface="+mn-cs"/>
              </a:rPr>
              <a:t>God prevented them from forever living in sin (3:22-24</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They </a:t>
            </a:r>
            <a:r>
              <a:rPr lang="en-US" sz="1200" kern="1200" dirty="0" err="1">
                <a:solidFill>
                  <a:schemeClr val="tx1"/>
                </a:solidFill>
                <a:effectLst/>
                <a:latin typeface="+mn-lt"/>
                <a:ea typeface="+mn-ea"/>
                <a:cs typeface="+mn-cs"/>
              </a:rPr>
              <a:t>hadn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eaten from the tree of life that would have made them live forever</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So God prevented them from ever being able to eat from that second tree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Until the Flood destroyed Eden, God assured that they would not forever live in sin by returning to the tree of life</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a:t>
            </a:r>
            <a:r>
              <a:rPr lang="en-US" baseline="0" dirty="0"/>
              <a:t> atheists in particular have become more emboldened to tell us to abandon our faith. </a:t>
            </a:r>
            <a:br>
              <a:rPr lang="en-US" baseline="0" dirty="0"/>
            </a:b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BB4968-C7E9-6747-BEE9-ABA413F08DA2}" type="slidenum">
              <a:rPr kumimoji="0" lang="en-GB" sz="1200" b="1"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GB" sz="1200" b="1"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dirty="0">
                <a:latin typeface="Arial"/>
                <a:ea typeface="ＭＳ Ｐゴシック" charset="0"/>
                <a:cs typeface="Arial"/>
              </a:rPr>
              <a:t>• Creation in Genesis 1–2 • is repeated In the Restored, New Creation in Rev 21–22</a:t>
            </a:r>
          </a:p>
          <a:p>
            <a:r>
              <a:rPr lang="en-US" dirty="0">
                <a:latin typeface="Arial"/>
                <a:ea typeface="ＭＳ Ｐゴシック" charset="0"/>
                <a:cs typeface="Arial"/>
              </a:rPr>
              <a:t>• Man was created to rule over the fish, birds, and land animals (Gen. 1:28) but he gave over his rule over to the god of this world, Satan (2 Cor. 4:4)</a:t>
            </a:r>
          </a:p>
          <a:p>
            <a:r>
              <a:rPr lang="en-US" dirty="0">
                <a:latin typeface="Arial"/>
                <a:ea typeface="ＭＳ Ｐゴシック" charset="0"/>
                <a:cs typeface="Arial"/>
              </a:rPr>
              <a:t>• But this rule will be restored during the 1000-year reign of the saints (Rev. 20:4-6)</a:t>
            </a:r>
          </a:p>
          <a:p>
            <a:r>
              <a:rPr lang="en-US" dirty="0">
                <a:latin typeface="Arial"/>
                <a:ea typeface="ＭＳ Ｐゴシック" charset="0"/>
                <a:cs typeface="Arial"/>
              </a:rPr>
              <a:t>• Christ is the central Person of history, • both as Lamb (Redeemer) • and as Lion (Ruler of all creation in the line of David)</a:t>
            </a:r>
          </a:p>
          <a:p>
            <a:r>
              <a:rPr lang="en-US" dirty="0">
                <a:latin typeface="Arial"/>
                <a:ea typeface="ＭＳ Ｐゴシック" charset="0"/>
                <a:cs typeface="Arial"/>
              </a:rPr>
              <a:t>________________</a:t>
            </a:r>
          </a:p>
          <a:p>
            <a:r>
              <a:rPr lang="en-US" dirty="0">
                <a:latin typeface="Arial"/>
                <a:ea typeface="ＭＳ Ｐゴシック" charset="0"/>
                <a:cs typeface="Arial"/>
              </a:rPr>
              <a:t>OS-01-Genesis1-3-slide 243</a:t>
            </a:r>
          </a:p>
          <a:p>
            <a:r>
              <a:rPr lang="en-US" dirty="0">
                <a:latin typeface="Arial"/>
                <a:ea typeface="ＭＳ Ｐゴシック" charset="0"/>
                <a:cs typeface="Arial"/>
              </a:rPr>
              <a:t>OS-17-Esther-145</a:t>
            </a:r>
          </a:p>
          <a:p>
            <a:r>
              <a:rPr lang="en-US" dirty="0">
                <a:latin typeface="Arial"/>
                <a:ea typeface="ＭＳ Ｐゴシック" charset="0"/>
                <a:cs typeface="Arial"/>
              </a:rPr>
              <a:t>NS-27-Rev20-22-slide 206</a:t>
            </a:r>
          </a:p>
          <a:p>
            <a:r>
              <a:rPr lang="en-US" dirty="0">
                <a:latin typeface="Arial"/>
                <a:ea typeface="ＭＳ Ｐゴシック" charset="0"/>
                <a:cs typeface="Arial"/>
              </a:rPr>
              <a:t>OC-17-Genesis Authorship-14</a:t>
            </a:r>
          </a:p>
        </p:txBody>
      </p:sp>
    </p:spTree>
    <p:extLst>
      <p:ext uri="{BB962C8B-B14F-4D97-AF65-F5344CB8AC3E}">
        <p14:creationId xmlns:p14="http://schemas.microsoft.com/office/powerpoint/2010/main" val="1244536648"/>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did God give us a Savior?  He sent Christ because…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047549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Genesis 3 says that God provides Christ as our Savior from the cost of our independence</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46686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point of the magi giving Christ the gift of myrrh—pointing to his death for all</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7931834"/>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3A0D78-9467-2B49-B715-5A7FD656D4B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Genesis 3 tells what went wrong and how our problem is met with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solution</a:t>
            </a:r>
            <a:r>
              <a:rPr lang="en-SG" sz="1200" kern="1200" dirty="0">
                <a:solidFill>
                  <a:schemeClr val="tx1"/>
                </a:solidFill>
                <a:effectLst/>
                <a:latin typeface="+mn-lt"/>
                <a:ea typeface="+mn-ea"/>
                <a:cs typeface="+mn-cs"/>
              </a:rPr>
              <a:t>.</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do we die?  Because since the beginning we have trusted ourselves instead of God</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______________</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Slide 223 duplicated as slide 247</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29598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46686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Atheists say,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Keep the MERRY!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Dump the MYTH!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But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love is no myth</a:t>
            </a:r>
            <a:r>
              <a:rPr lang="en-SG" sz="1200" kern="1200" dirty="0">
                <a:solidFill>
                  <a:schemeClr val="tx1"/>
                </a:solidFill>
                <a:effectLst/>
                <a:latin typeface="+mn-lt"/>
                <a:ea typeface="+mn-ea"/>
                <a:cs typeface="+mn-cs"/>
              </a:rPr>
              <a:t>! </a:t>
            </a:r>
          </a:p>
          <a:p>
            <a:r>
              <a:rPr lang="en-SG" sz="1200" kern="1200" dirty="0">
                <a:solidFill>
                  <a:schemeClr val="tx1"/>
                </a:solidFill>
                <a:effectLst/>
                <a:latin typeface="+mn-lt"/>
                <a:ea typeface="+mn-ea"/>
                <a:cs typeface="+mn-cs"/>
              </a:rPr>
              <a:t>In reality, atheists cling to the</a:t>
            </a:r>
            <a:r>
              <a:rPr lang="en-SG" sz="1200" kern="1200" baseline="0" dirty="0">
                <a:solidFill>
                  <a:schemeClr val="tx1"/>
                </a:solidFill>
                <a:effectLst/>
                <a:latin typeface="+mn-lt"/>
                <a:ea typeface="+mn-ea"/>
                <a:cs typeface="+mn-cs"/>
              </a:rPr>
              <a:t> </a:t>
            </a:r>
            <a:r>
              <a:rPr lang="en-SG" sz="1200" kern="1200" dirty="0">
                <a:solidFill>
                  <a:schemeClr val="tx1"/>
                </a:solidFill>
                <a:effectLst/>
                <a:latin typeface="+mn-lt"/>
                <a:ea typeface="+mn-ea"/>
                <a:cs typeface="+mn-cs"/>
              </a:rPr>
              <a:t>myth of Santa and reject</a:t>
            </a:r>
            <a:r>
              <a:rPr lang="en-SG" sz="1200" kern="1200" baseline="0" dirty="0">
                <a:solidFill>
                  <a:schemeClr val="tx1"/>
                </a:solidFill>
                <a:effectLst/>
                <a:latin typeface="+mn-lt"/>
                <a:ea typeface="+mn-ea"/>
                <a:cs typeface="+mn-cs"/>
              </a:rPr>
              <a:t> the reality of the historical Jesus.</a:t>
            </a:r>
          </a:p>
          <a:p>
            <a:r>
              <a:rPr lang="en-SG" sz="1200" kern="1200" baseline="0" dirty="0">
                <a:solidFill>
                  <a:schemeClr val="tx1"/>
                </a:solidFill>
                <a:effectLst/>
                <a:latin typeface="+mn-lt"/>
                <a:ea typeface="+mn-ea"/>
                <a:cs typeface="+mn-cs"/>
              </a:rPr>
              <a:t>What if atheists do not believe in God?</a:t>
            </a:r>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more significant question was posed by one church sign: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What is God </a:t>
            </a:r>
            <a:r>
              <a:rPr lang="en-US" sz="1200" kern="1200" dirty="0" err="1">
                <a:solidFill>
                  <a:schemeClr val="tx1"/>
                </a:solidFill>
                <a:effectLst/>
                <a:latin typeface="+mn-lt"/>
                <a:ea typeface="+mn-ea"/>
                <a:cs typeface="+mn-cs"/>
              </a:rPr>
              <a:t>doesn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believe in atheists?</a:t>
            </a:r>
            <a:r>
              <a:rPr lang="ru-RU" sz="1200" kern="1200" dirty="0">
                <a:solidFill>
                  <a:schemeClr val="tx1"/>
                </a:solidFill>
                <a:effectLst/>
                <a:latin typeface="+mn-lt"/>
                <a:ea typeface="+mn-ea"/>
                <a:cs typeface="+mn-cs"/>
              </a:rPr>
              <a:t>"</a:t>
            </a:r>
            <a:r>
              <a:rPr lang="en-SG" dirty="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“Son of man, these leaders have set up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in their </a:t>
            </a:r>
            <a:r>
              <a:rPr lang="en-US" sz="1200" b="1" kern="1200" dirty="0">
                <a:solidFill>
                  <a:schemeClr val="tx1"/>
                </a:solidFill>
                <a:effectLst/>
                <a:latin typeface="+mn-lt"/>
                <a:ea typeface="+mn-ea"/>
                <a:cs typeface="+mn-cs"/>
              </a:rPr>
              <a:t>hearts</a:t>
            </a:r>
            <a:r>
              <a:rPr lang="en-US" sz="1200" kern="1200" dirty="0">
                <a:solidFill>
                  <a:schemeClr val="tx1"/>
                </a:solidFill>
                <a:effectLst/>
                <a:latin typeface="+mn-lt"/>
                <a:ea typeface="+mn-ea"/>
                <a:cs typeface="+mn-cs"/>
              </a:rPr>
              <a:t>. They have embraced things that will make them fall into sin. Why should I listen to their requests?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Tell them, ‘This is what the Sovereign LORD says: The people of Israel have set up </a:t>
            </a:r>
            <a:r>
              <a:rPr lang="en-US" sz="1200" b="1" kern="1200" dirty="0">
                <a:solidFill>
                  <a:schemeClr val="tx1"/>
                </a:solidFill>
                <a:effectLst/>
                <a:latin typeface="+mn-lt"/>
                <a:ea typeface="+mn-ea"/>
                <a:cs typeface="+mn-cs"/>
              </a:rPr>
              <a:t>idols </a:t>
            </a:r>
            <a:r>
              <a:rPr lang="en-US" sz="1200" kern="1200" dirty="0">
                <a:solidFill>
                  <a:schemeClr val="tx1"/>
                </a:solidFill>
                <a:effectLst/>
                <a:latin typeface="+mn-lt"/>
                <a:ea typeface="+mn-ea"/>
                <a:cs typeface="+mn-cs"/>
              </a:rPr>
              <a:t>in their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and fallen into sin, and then they go to a prophet asking for a message. So I, the LORD, will give them the kind of answer their great idolatry deserves.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I will do this to capture the minds and </a:t>
            </a:r>
            <a:r>
              <a:rPr lang="en-US" sz="1200" b="1" kern="1200" dirty="0">
                <a:solidFill>
                  <a:schemeClr val="tx1"/>
                </a:solidFill>
                <a:effectLst/>
                <a:latin typeface="+mn-lt"/>
                <a:ea typeface="+mn-ea"/>
                <a:cs typeface="+mn-cs"/>
              </a:rPr>
              <a:t>hearts </a:t>
            </a:r>
            <a:r>
              <a:rPr lang="en-US" sz="1200" kern="1200" dirty="0">
                <a:solidFill>
                  <a:schemeClr val="tx1"/>
                </a:solidFill>
                <a:effectLst/>
                <a:latin typeface="+mn-lt"/>
                <a:ea typeface="+mn-ea"/>
                <a:cs typeface="+mn-cs"/>
              </a:rPr>
              <a:t>of all my people who have turned from me to worship their detestable </a:t>
            </a:r>
            <a:r>
              <a:rPr lang="en-US" sz="1200" b="1" kern="1200" dirty="0">
                <a:solidFill>
                  <a:schemeClr val="tx1"/>
                </a:solidFill>
                <a:effectLst/>
                <a:latin typeface="+mn-lt"/>
                <a:ea typeface="+mn-ea"/>
                <a:cs typeface="+mn-cs"/>
              </a:rPr>
              <a:t>idols</a:t>
            </a:r>
            <a:r>
              <a:rPr lang="en-US" sz="1200" kern="1200" dirty="0">
                <a:solidFill>
                  <a:schemeClr val="tx1"/>
                </a:solidFill>
                <a:effectLst/>
                <a:latin typeface="+mn-lt"/>
                <a:ea typeface="+mn-ea"/>
                <a:cs typeface="+mn-cs"/>
              </a:rPr>
              <a:t>.’” (Ezekiel 14:3-6 NLT). </a:t>
            </a:r>
          </a:p>
          <a:p>
            <a:endParaRPr lang="en-US" dirty="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poet wrote…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837899"/>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More than that, we need a risen Savior to change our lives</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21610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Whatever you trust has to be reliable!</a:t>
            </a:r>
          </a:p>
          <a:p>
            <a:r>
              <a:rPr lang="en-US" dirty="0"/>
              <a:t>Trust Christ to save you from your sin.</a:t>
            </a:r>
          </a:p>
          <a:p>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OS OT Survey—English</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But how well do you know God’s Word?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You can’t be faithful to what you don’t know, so you must grow in the God of the Word and the Word of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Like many believers, I lament that we don’t know the Bible as well as past generations. This week only three of my 46 students could even list the books of the OT.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Yet part of the blame is on us Bible teachers—pastors, SS teachers, professors, parents, and other teachers have not systematically taught through Scripture. od’s Word to help defeat the idols of our day?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This preaching series looks at each book in the Bible in a single sermon—66 messages that each cover an overview of an entire book.</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have taught through the Bible 37 times but never preached through it. Therefore, as I just finished 12 messages on the Minor Prophets, so now I will preach the other 54 books in the coming year until we learn all 66 books.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I encourage you to read through the Bible during this series, one book at a time.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As we approach Genesis, where was Israel geographically? Where did the first readers receive the book of Genesis? God needed to prepare Israel to be faithful before facing Canaan’s idolatry—thus he had Moses write Genesis in the wilderness before the Conquest to instruct them.</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451C1F-2CC6-0B46-93C6-367EC18F16C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9074" name="Rectangle 2"/>
          <p:cNvSpPr>
            <a:spLocks noGrp="1" noRot="1" noChangeAspect="1" noChangeArrowheads="1"/>
          </p:cNvSpPr>
          <p:nvPr>
            <p:ph type="sldImg"/>
          </p:nvPr>
        </p:nvSpPr>
        <p:spPr>
          <a:xfrm>
            <a:off x="1150938" y="692150"/>
            <a:ext cx="4556125" cy="3416300"/>
          </a:xfrm>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Israel has just had 400 years in Egypt. We pick up the account where they had gotten out of Egypt, but Egypt hadn’t gotten out of them. They need a fresh look at who they are after generation of slavery </a:t>
            </a:r>
            <a:r>
              <a:rPr lang="en-US" sz="1200" kern="1200">
                <a:solidFill>
                  <a:schemeClr val="tx1"/>
                </a:solidFill>
                <a:effectLst/>
                <a:latin typeface="+mn-lt"/>
                <a:ea typeface="+mn-ea"/>
                <a:cs typeface="+mn-cs"/>
              </a:rPr>
              <a:t>in a </a:t>
            </a:r>
            <a:r>
              <a:rPr lang="en-US" sz="1200" kern="1200" dirty="0">
                <a:solidFill>
                  <a:schemeClr val="tx1"/>
                </a:solidFill>
                <a:effectLst/>
                <a:latin typeface="+mn-lt"/>
                <a:ea typeface="+mn-ea"/>
                <a:cs typeface="+mn-cs"/>
              </a:rPr>
              <a:t>foreign land.</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_________</a:t>
            </a:r>
          </a:p>
          <a:p>
            <a:pPr eaLnBrk="1" hangingPunct="1"/>
            <a:r>
              <a:rPr lang="en-US" altLang="zh-CN" dirty="0">
                <a:latin typeface="Times New Roman" charset="0"/>
                <a:ea typeface="ＭＳ Ｐゴシック" charset="0"/>
                <a:cs typeface="ＭＳ Ｐゴシック" charset="0"/>
              </a:rPr>
              <a:t>OS-Gen1-3-slide 29</a:t>
            </a:r>
          </a:p>
          <a:p>
            <a:pPr eaLnBrk="1" hangingPunct="1"/>
            <a:r>
              <a:rPr lang="en-US" altLang="zh-CN" dirty="0">
                <a:latin typeface="Times New Roman" charset="0"/>
                <a:ea typeface="ＭＳ Ｐゴシック" charset="0"/>
                <a:cs typeface="ＭＳ Ｐゴシック" charset="0"/>
              </a:rPr>
              <a:t>OS-05-Deuteronomy-80</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61BD03-1B76-EA43-BF61-7496E6A0C37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1122" name="Rectangle 2"/>
          <p:cNvSpPr>
            <a:spLocks noGrp="1" noRot="1" noChangeAspect="1" noChangeArrowheads="1"/>
          </p:cNvSpPr>
          <p:nvPr>
            <p:ph type="sldImg"/>
          </p:nvPr>
        </p:nvSpPr>
        <p:spPr>
          <a:xfrm>
            <a:off x="1150938" y="692150"/>
            <a:ext cx="4556125" cy="3416300"/>
          </a:xfrm>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told Moses that he will die in the wilderness—so how could Moses best prepare the nation to enter the land of Canaan?</a:t>
            </a:r>
            <a:r>
              <a:rPr lang="en-US" dirty="0">
                <a:effectLst/>
              </a:rPr>
              <a:t> </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754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Genesis shows Israel’s beginnings as a chosen people with the promise of land, many descendants from Abraham in a nation, and blessings that impact all nations.</a:t>
            </a:r>
          </a:p>
          <a:p>
            <a:r>
              <a:rPr lang="en-US" dirty="0">
                <a:effectLst/>
              </a:rPr>
              <a:t>___________</a:t>
            </a:r>
          </a:p>
          <a:p>
            <a:r>
              <a:rPr lang="en-US" dirty="0">
                <a:effectLst/>
              </a:rPr>
              <a:t>Common-50</a:t>
            </a:r>
          </a:p>
          <a:p>
            <a:r>
              <a:rPr lang="en-US" dirty="0">
                <a:effectLst/>
              </a:rPr>
              <a:t>OS-01-Gen1-3-slide 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48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They need to be taught who God is and how they are a nation chosen by the Sovereign Lord of all creation. </a:t>
            </a:r>
          </a:p>
          <a:p>
            <a:pPr marL="0" marR="0" lvl="4"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they will see that Canaan’s giants and walled cities are puny in comparison to their great God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3498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key word for Genesis is </a:t>
            </a:r>
            <a:r>
              <a:rPr lang="en-US" sz="1200" i="1" kern="1200" dirty="0">
                <a:solidFill>
                  <a:schemeClr val="tx1"/>
                </a:solidFill>
                <a:effectLst/>
                <a:latin typeface="+mn-lt"/>
                <a:ea typeface="+mn-ea"/>
                <a:cs typeface="+mn-cs"/>
              </a:rPr>
              <a:t>election</a:t>
            </a:r>
            <a:r>
              <a:rPr lang="en-US" sz="1200" kern="1200" dirty="0">
                <a:solidFill>
                  <a:schemeClr val="tx1"/>
                </a:solidFill>
                <a:effectLst/>
                <a:latin typeface="+mn-lt"/>
                <a:ea typeface="+mn-ea"/>
                <a:cs typeface="+mn-cs"/>
              </a:rPr>
              <a:t>—God chose them to rule with him and he does the same for us.</a:t>
            </a:r>
            <a:r>
              <a:rPr lang="en-US"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8F5EE8-AEC4-9642-9F29-ED5E91482BC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Genesis</a:t>
            </a:r>
            <a:r>
              <a:rPr lang="en-US" dirty="0">
                <a:effectLst/>
              </a:rPr>
              <a:t> 1–11 shows Israel’s origin in election and pivots in Genesis 12 to show the nation originated in God’s promise to Abraham to bless all peoples.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53320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 in Genesis we will see two ways to be faithful to God in a world of idols.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the first way to be faithful to God in a world of idols?)</a:t>
            </a:r>
          </a:p>
        </p:txBody>
      </p:sp>
    </p:spTree>
    <p:extLst>
      <p:ext uri="{BB962C8B-B14F-4D97-AF65-F5344CB8AC3E}">
        <p14:creationId xmlns:p14="http://schemas.microsoft.com/office/powerpoint/2010/main" val="3294817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must know our amazing </a:t>
            </a:r>
            <a:r>
              <a:rPr lang="en-US" sz="1200" i="1" kern="1200" dirty="0">
                <a:solidFill>
                  <a:schemeClr val="tx1"/>
                </a:solidFill>
                <a:effectLst/>
                <a:latin typeface="+mn-lt"/>
                <a:ea typeface="+mn-ea"/>
                <a:cs typeface="+mn-cs"/>
              </a:rPr>
              <a:t>identity</a:t>
            </a:r>
            <a:r>
              <a:rPr lang="en-US" sz="1200" kern="1200" dirty="0">
                <a:solidFill>
                  <a:schemeClr val="tx1"/>
                </a:solidFill>
                <a:effectLst/>
                <a:latin typeface="+mn-lt"/>
                <a:ea typeface="+mn-ea"/>
                <a:cs typeface="+mn-cs"/>
              </a:rPr>
              <a:t> as God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elect people.</a:t>
            </a:r>
            <a:r>
              <a:rPr lang="en-SG" dirty="0">
                <a:effectLst/>
              </a:rPr>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384B15-C73F-2548-A448-F00E746E074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a:ln/>
        </p:spPr>
      </p:sp>
      <p:sp>
        <p:nvSpPr>
          <p:cNvPr id="2273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I took these pictures from the Chabot Space &amp; Science Center in Oakland, California in July 2009.  What creativity!  What ignorance!</a:t>
            </a:r>
          </a:p>
        </p:txBody>
      </p:sp>
      <p:sp>
        <p:nvSpPr>
          <p:cNvPr id="2273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6A0AAF-290F-7C49-8B1A-D801C1A8AE4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ln/>
        </p:spPr>
      </p:sp>
      <p:sp>
        <p:nvSpPr>
          <p:cNvPr id="2344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ln/>
        </p:spPr>
      </p:sp>
      <p:sp>
        <p:nvSpPr>
          <p:cNvPr id="23654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promised to bless the entire world through Abraham. There is a corollary curse for those who curse Abraham's line through Jacob.</a:t>
            </a:r>
          </a:p>
          <a:p>
            <a:r>
              <a:rPr lang="en-US" dirty="0">
                <a:effectLst/>
              </a:rPr>
              <a:t>___________</a:t>
            </a:r>
          </a:p>
          <a:p>
            <a:r>
              <a:rPr lang="en-US" dirty="0">
                <a:effectLst/>
              </a:rPr>
              <a:t>Common-51</a:t>
            </a:r>
          </a:p>
          <a:p>
            <a:r>
              <a:rPr lang="en-US" dirty="0">
                <a:effectLst/>
              </a:rPr>
              <a:t>OS-01-Gen1-3-slide 4</a:t>
            </a:r>
            <a:endParaRPr lang="en-US" dirty="0"/>
          </a:p>
        </p:txBody>
      </p:sp>
    </p:spTree>
    <p:extLst>
      <p:ext uri="{BB962C8B-B14F-4D97-AF65-F5344CB8AC3E}">
        <p14:creationId xmlns:p14="http://schemas.microsoft.com/office/powerpoint/2010/main" val="892125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94A7E9-80A7-2A43-8168-EAD5D32B784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4" name="Rectangle 2"/>
          <p:cNvSpPr>
            <a:spLocks noGrp="1" noRot="1" noChangeAspect="1" noChangeArrowheads="1"/>
          </p:cNvSpPr>
          <p:nvPr>
            <p:ph type="sldImg"/>
          </p:nvPr>
        </p:nvSpPr>
        <p:spPr>
          <a:xfrm>
            <a:off x="1130300" y="674688"/>
            <a:ext cx="4597400" cy="3448050"/>
          </a:xfrm>
          <a:solidFill>
            <a:srgbClr val="FFFFFF"/>
          </a:solidFill>
          <a:ln/>
        </p:spPr>
      </p:sp>
      <p:sp>
        <p:nvSpPr>
          <p:cNvPr id="2385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Genesis provides a more believable origin for our universe.</a:t>
            </a:r>
          </a:p>
          <a:p>
            <a:pPr>
              <a:spcBef>
                <a:spcPct val="0"/>
              </a:spcBef>
            </a:pPr>
            <a:r>
              <a:rPr lang="en-US" altLang="zh-CN" sz="2400" dirty="0">
                <a:latin typeface="Arial" charset="0"/>
                <a:ea typeface="ＭＳ Ｐゴシック" charset="0"/>
                <a:cs typeface="ＭＳ Ｐゴシック" charset="0"/>
              </a:rPr>
              <a:t>The Hebrew name for the book is from the first word, saying that God started it all.</a:t>
            </a:r>
          </a:p>
          <a:p>
            <a:pPr>
              <a:spcBef>
                <a:spcPct val="0"/>
              </a:spcBef>
            </a:pPr>
            <a:r>
              <a:rPr lang="en-US" altLang="zh-CN" sz="2400" dirty="0">
                <a:latin typeface="Arial" charset="0"/>
                <a:ea typeface="ＭＳ Ｐゴシック" charset="0"/>
                <a:cs typeface="ＭＳ Ｐゴシック" charset="0"/>
              </a:rPr>
              <a:t>The Greek name is more descriptive from the word for “origin.”</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All individuals want answers to these four basic issues—no matter their culture, language, education, ethnicity, time period, etc.</a:t>
            </a:r>
            <a:endParaRPr lang="zh-CN" altLang="en-US" sz="2400"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D009DE-757A-AD4A-BCFD-748A97E7D44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2690" name="Rectangle 2"/>
          <p:cNvSpPr>
            <a:spLocks noGrp="1" noRot="1" noChangeAspect="1" noChangeArrowheads="1"/>
          </p:cNvSpPr>
          <p:nvPr>
            <p:ph type="sldImg"/>
          </p:nvPr>
        </p:nvSpPr>
        <p:spPr>
          <a:xfrm>
            <a:off x="1130300" y="674688"/>
            <a:ext cx="4597400" cy="3448050"/>
          </a:xfrm>
          <a:solidFill>
            <a:srgbClr val="FFFFFF"/>
          </a:solidFill>
          <a:ln/>
        </p:spPr>
      </p:sp>
      <p:sp>
        <p:nvSpPr>
          <p:cNvPr id="2426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In baseball, when a team scores many runs in one of the 9 innings when they are at ball, it is called a “big inning.” In English, this provides a play-on-words where the “N” is larger than the other letters in the word “</a:t>
            </a:r>
            <a:r>
              <a:rPr lang="en-US" altLang="zh-CN" dirty="0" err="1">
                <a:latin typeface="Times New Roman" charset="0"/>
                <a:ea typeface="ＭＳ Ｐゴシック" charset="0"/>
                <a:cs typeface="ＭＳ Ｐゴシック" charset="0"/>
              </a:rPr>
              <a:t>GeNesis</a:t>
            </a:r>
            <a:r>
              <a:rPr lang="en-US" altLang="zh-CN" dirty="0">
                <a:latin typeface="Times New Roman" charset="0"/>
                <a:ea typeface="ＭＳ Ｐゴシック" charset="0"/>
                <a:cs typeface="ＭＳ Ｐゴシック" charset="0"/>
              </a:rPr>
              <a:t>.” This may help you recall a key concept in this book that reveals the “big starts” for many things today that we take for granted: the universe, the earth, the sun, moon, male and female, marriage, children, and so on. The origin for them all is in Genesis.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E08D2BA-89BE-154E-9977-12B9589B28F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xfrm>
            <a:off x="1130300" y="674688"/>
            <a:ext cx="4597400" cy="3448050"/>
          </a:xfrm>
          <a:solidFill>
            <a:srgbClr val="FFFFFF"/>
          </a:solidFill>
          <a:ln/>
        </p:spPr>
      </p:sp>
      <p:sp>
        <p:nvSpPr>
          <p:cNvPr id="2447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Since the late 1700s, liberal scholars have often taught that Moses did NOT write Genesis in 1500 BC. Instead, they theorize that Genesis was written gradually in four major stages much later by groups that emphasized the two key names “YHWH” and “God,” followed by others who wrote the book of Deuteronomy, and finally priests finished the book by adding more elements of interest to them, such as sacrifices and passages noting priestly matters. </a:t>
            </a:r>
          </a:p>
          <a:p>
            <a:pPr eaLnBrk="1" hangingPunct="1"/>
            <a:endParaRPr lang="en-US"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This JEDP view is VERY speculative and its supporters argue amongst themselves as to which parts of Genesis belong to which stage. Many evangelical scholars have refuted this “Documentary Hypothesis” so many times that even many liberal scholars doubt it today.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0E452A-41B3-AE4C-BCCE-2886445C84C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6786" name="Rectangle 2"/>
          <p:cNvSpPr>
            <a:spLocks noGrp="1" noRot="1" noChangeAspect="1" noChangeArrowheads="1"/>
          </p:cNvSpPr>
          <p:nvPr>
            <p:ph type="sldImg"/>
          </p:nvPr>
        </p:nvSpPr>
        <p:spPr>
          <a:xfrm>
            <a:off x="1130300" y="674688"/>
            <a:ext cx="4597400" cy="3448050"/>
          </a:xfrm>
          <a:solidFill>
            <a:srgbClr val="FFFFFF"/>
          </a:solidFill>
          <a:ln/>
        </p:spPr>
      </p:sp>
      <p:sp>
        <p:nvSpPr>
          <p:cNvPr id="2467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Genesis is an Elect History: God </a:t>
            </a:r>
            <a:r>
              <a:rPr lang="en-US" sz="1200" b="1" i="1" kern="1200" dirty="0">
                <a:solidFill>
                  <a:schemeClr val="tx1"/>
                </a:solidFill>
                <a:effectLst/>
                <a:latin typeface="+mn-lt"/>
                <a:ea typeface="+mn-ea"/>
                <a:cs typeface="+mn-cs"/>
              </a:rPr>
              <a:t>chose</a:t>
            </a:r>
            <a:r>
              <a:rPr lang="en-US" sz="1200" kern="1200" dirty="0">
                <a:solidFill>
                  <a:schemeClr val="tx1"/>
                </a:solidFill>
                <a:effectLst/>
                <a:latin typeface="+mn-lt"/>
                <a:ea typeface="+mn-ea"/>
                <a:cs typeface="+mn-cs"/>
              </a:rPr>
              <a:t> people to rule with him that led to Abraham (1:1–11:26).</a:t>
            </a:r>
            <a:r>
              <a:rPr lang="en-US" dirty="0">
                <a:effectLst/>
              </a:rPr>
              <a:t> </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F04C58-D355-A84B-BC23-636F338A975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48834" name="Rectangle 2"/>
          <p:cNvSpPr>
            <a:spLocks noGrp="1" noRot="1" noChangeAspect="1" noChangeArrowheads="1"/>
          </p:cNvSpPr>
          <p:nvPr>
            <p:ph type="sldImg"/>
          </p:nvPr>
        </p:nvSpPr>
        <p:spPr>
          <a:xfrm>
            <a:off x="1130300" y="674688"/>
            <a:ext cx="4597400" cy="3448050"/>
          </a:xfrm>
          <a:solidFill>
            <a:srgbClr val="FFFFFF"/>
          </a:solidFill>
          <a:ln/>
        </p:spPr>
      </p:sp>
      <p:sp>
        <p:nvSpPr>
          <p:cNvPr id="2488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Election of God’s choice permeates Genesis in at least 4 ways…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DDC3DA-1E94-F346-8433-53C8D176D1A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0882" name="Rectangle 2"/>
          <p:cNvSpPr>
            <a:spLocks noGrp="1" noRot="1" noChangeAspect="1" noChangeArrowheads="1"/>
          </p:cNvSpPr>
          <p:nvPr>
            <p:ph type="sldImg"/>
          </p:nvPr>
        </p:nvSpPr>
        <p:spPr>
          <a:xfrm>
            <a:off x="1130300" y="674688"/>
            <a:ext cx="4597400" cy="3448050"/>
          </a:xfrm>
          <a:solidFill>
            <a:srgbClr val="FFFFFF"/>
          </a:solidFill>
          <a:ln/>
        </p:spPr>
      </p:sp>
      <p:sp>
        <p:nvSpPr>
          <p:cNvPr id="2508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Repeated election of the younger over the older shows God‘s choices are superior to man’s. In fact, nearly every man God chose was NOT the older son…</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D804E0-39E4-524B-8C43-30342545BA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Most Bible outlines tell us only the content of a passage without sharing any theological design.</a:t>
            </a:r>
          </a:p>
          <a:p>
            <a:pPr eaLnBrk="1" hangingPunct="1"/>
            <a:r>
              <a:rPr lang="en-US" dirty="0">
                <a:latin typeface="Arial" charset="0"/>
                <a:ea typeface="ＭＳ Ｐゴシック" charset="0"/>
                <a:cs typeface="ＭＳ Ｐゴシック" charset="0"/>
              </a:rPr>
              <a:t>They also rarely share why this particular text is in the Bible.</a:t>
            </a:r>
          </a:p>
          <a:p>
            <a:pPr eaLnBrk="1" hangingPunct="1"/>
            <a:r>
              <a:rPr lang="en-US" dirty="0">
                <a:latin typeface="Arial" charset="0"/>
                <a:ea typeface="ＭＳ Ｐゴシック" charset="0"/>
                <a:cs typeface="ＭＳ Ｐゴシック" charset="0"/>
              </a:rPr>
              <a:t>So this course seeks to concisely state both the theological intent and why it is important.</a:t>
            </a:r>
          </a:p>
          <a:p>
            <a:pPr eaLnBrk="1" hangingPunct="1"/>
            <a:r>
              <a:rPr lang="en-US" dirty="0">
                <a:latin typeface="Arial" charset="0"/>
                <a:ea typeface="ＭＳ Ｐゴシック" charset="0"/>
                <a:cs typeface="ＭＳ Ｐゴシック" charset="0"/>
              </a:rPr>
              <a:t>For example, as background to Genesis, Israel in the wilderness was between two idolatrous peoples—Egypt was behind them for the past 400 years (but still too much part of their worldview), and Canaan was ahead in their near future. Both Egypt and Canaan worshipped many gods, so Israel needed to see how their God and history were unique in contrast.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742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B615F4-E95A-BD44-A837-2777D73697A5}"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2930" name="Rectangle 2"/>
          <p:cNvSpPr>
            <a:spLocks noGrp="1" noRot="1" noChangeAspect="1" noChangeArrowheads="1"/>
          </p:cNvSpPr>
          <p:nvPr>
            <p:ph type="sldImg"/>
          </p:nvPr>
        </p:nvSpPr>
        <p:spPr>
          <a:xfrm>
            <a:off x="1130300" y="674688"/>
            <a:ext cx="4597400" cy="3448050"/>
          </a:xfrm>
          <a:solidFill>
            <a:srgbClr val="FFFFFF"/>
          </a:solidFill>
          <a:ln/>
        </p:spPr>
      </p:sp>
      <p:sp>
        <p:nvSpPr>
          <p:cNvPr id="2529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The Bible starts with God in the first verse and then ends with God in the exhortation for Jesus to return in Rev 22.</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line of blessing started with Adam and ended with Joseph due to the LORD choosing their descendants to reign and God’s unilateral promise to eventually benefit all peoples through Abraham, which was unique to Israel.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5840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9B05D9-0A94-DB45-BEFF-A1A2AB60DE8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Genesis covers the first three major movements of the Bible as it ends with a family led by the patriarch Jacob, who dies in the final chapter.</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2935AA0-7D2F-6B42-A4AF-EBA47AB9634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7026" name="Rectangle 2"/>
          <p:cNvSpPr>
            <a:spLocks noGrp="1" noRot="1" noChangeAspect="1" noChangeArrowheads="1"/>
          </p:cNvSpPr>
          <p:nvPr>
            <p:ph type="sldImg"/>
          </p:nvPr>
        </p:nvSpPr>
        <p:spPr>
          <a:xfrm>
            <a:off x="1130300" y="674688"/>
            <a:ext cx="4597400" cy="3448050"/>
          </a:xfrm>
          <a:solidFill>
            <a:srgbClr val="FFFFFF"/>
          </a:solidFill>
          <a:ln/>
        </p:spPr>
      </p:sp>
      <p:sp>
        <p:nvSpPr>
          <p:cNvPr id="2570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A normal reading of the genealogies of Genesis 5 and 11 shows that the book of Genesis covers and amazing 2369 years, ending around 2000 BC.</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6F6FE78-C752-1345-9DC7-44D00F05DC27}"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5218" name="Rectangle 2"/>
          <p:cNvSpPr>
            <a:spLocks noGrp="1" noRot="1" noChangeAspect="1" noChangeArrowheads="1"/>
          </p:cNvSpPr>
          <p:nvPr>
            <p:ph type="sldImg"/>
          </p:nvPr>
        </p:nvSpPr>
        <p:spPr>
          <a:xfrm>
            <a:off x="1130300" y="674688"/>
            <a:ext cx="4597400" cy="3448050"/>
          </a:xfrm>
          <a:solidFill>
            <a:srgbClr val="FFFFFF"/>
          </a:solidFill>
          <a:ln/>
        </p:spPr>
      </p:sp>
      <p:sp>
        <p:nvSpPr>
          <p:cNvPr id="2652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Genesis quickly moves through the major time period of over 2000 years in only 11 chapters. </a:t>
            </a:r>
          </a:p>
          <a:p>
            <a:pPr eaLnBrk="1" hangingPunct="1"/>
            <a:r>
              <a:rPr lang="en-US" altLang="zh-CN" dirty="0">
                <a:latin typeface="Times New Roman" charset="0"/>
                <a:ea typeface="ＭＳ Ｐゴシック" charset="0"/>
                <a:cs typeface="ＭＳ Ｐゴシック" charset="0"/>
              </a:rPr>
              <a:t>This leaves room for the more detailed history of the patriarchs, who received God’s promise upon which Israel rested.</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D3205-11FE-DF4B-B1DB-EAE03880D31E}"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7266" name="Rectangle 2"/>
          <p:cNvSpPr>
            <a:spLocks noGrp="1" noRot="1" noChangeAspect="1" noChangeArrowheads="1"/>
          </p:cNvSpPr>
          <p:nvPr>
            <p:ph type="sldImg"/>
          </p:nvPr>
        </p:nvSpPr>
        <p:spPr>
          <a:xfrm>
            <a:off x="1130300" y="674688"/>
            <a:ext cx="4597400" cy="3448050"/>
          </a:xfrm>
          <a:solidFill>
            <a:srgbClr val="FFFFFF"/>
          </a:solidFill>
          <a:ln/>
        </p:spPr>
      </p:sp>
      <p:sp>
        <p:nvSpPr>
          <p:cNvPr id="2672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In contrast to the fast-moving Genesis 1–11 section, the first six days of this 2083-year period is written with great detail.</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does not start with any effort to prove God’s existence. Rather, it simply tells us what he did to start life as we know it. Some believe verse 1 to be a title for what follows, but this sentence should actually be taken at face value in terms of what God did on Day 1. He made the earth that still needed more forming (see 1:2), and he made outer space, though it still needed the sun, moon, and stars, which would fill it on Day 4. </a:t>
            </a:r>
          </a:p>
        </p:txBody>
      </p:sp>
      <p:sp>
        <p:nvSpPr>
          <p:cNvPr id="4" name="Slide Number Placeholder 3"/>
          <p:cNvSpPr>
            <a:spLocks noGrp="1"/>
          </p:cNvSpPr>
          <p:nvPr>
            <p:ph type="sldNum" sz="quarter" idx="5"/>
          </p:nvPr>
        </p:nvSpPr>
        <p:spPr/>
        <p:txBody>
          <a:bodyPr/>
          <a:lstStyle/>
          <a:p>
            <a:fld id="{99DD6174-C1E5-1646-832A-AAE0D7F3392A}" type="slidenum">
              <a:rPr lang="en-US" smtClean="0"/>
              <a:t>61</a:t>
            </a:fld>
            <a:endParaRPr lang="en-US"/>
          </a:p>
        </p:txBody>
      </p:sp>
    </p:spTree>
    <p:extLst>
      <p:ext uri="{BB962C8B-B14F-4D97-AF65-F5344CB8AC3E}">
        <p14:creationId xmlns:p14="http://schemas.microsoft.com/office/powerpoint/2010/main" val="2512360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FD7AFA-CB49-1F42-9F46-FFB3791705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520D21-4D00-8547-A59B-5B9C30945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2400" dirty="0">
                <a:latin typeface="Arial" charset="0"/>
              </a:rPr>
              <a:t>Ask anyone to read Genesis 1. Then ask, “How long does this chapter say it took God to make the world?” I suggest that 99% will say, “Six days. I don’t believe it was that quick, but the chapter says it took six days.”</a:t>
            </a:r>
          </a:p>
          <a:p>
            <a:pPr>
              <a:spcBef>
                <a:spcPct val="0"/>
              </a:spcBef>
            </a:pPr>
            <a:endParaRPr lang="en-US" sz="2400" dirty="0">
              <a:latin typeface="Arial" charset="0"/>
            </a:endParaRPr>
          </a:p>
          <a:p>
            <a:pPr>
              <a:spcBef>
                <a:spcPct val="0"/>
              </a:spcBef>
            </a:pPr>
            <a:r>
              <a:rPr lang="en-US" sz="2400" dirty="0">
                <a:latin typeface="Arial" charset="0"/>
              </a:rPr>
              <a:t>The text is clear. There is no ambiguity about how long it took. Our problem is not an unclear narrative. Our problem is reading things into the passage that are not there—time gaps, figurative language, etc.</a:t>
            </a:r>
          </a:p>
          <a:p>
            <a:pPr>
              <a:spcBef>
                <a:spcPct val="0"/>
              </a:spcBef>
            </a:pPr>
            <a:endParaRPr lang="en-US" sz="2400" dirty="0">
              <a:latin typeface="Arial" charset="0"/>
            </a:endParaRPr>
          </a:p>
          <a:p>
            <a:pPr>
              <a:spcBef>
                <a:spcPct val="0"/>
              </a:spcBef>
            </a:pPr>
            <a:r>
              <a:rPr lang="en-US" sz="2400" dirty="0">
                <a:latin typeface="Arial" charset="0"/>
              </a:rPr>
              <a:t>So let’s read it.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09DA0E-2C37-3F43-84D1-6D4C88289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919A50-6320-FD46-BFBE-872A92615C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95D765-EEA2-7346-A7C0-9E43FF5B6D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made humans to reign (1–2) but the devil stole this right (3), so God chose a line of blessing (4–11) leading to Abraham’s descendants to result in a ruler to benefits all peoples (12–50).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0020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C1832F-EACF-0D43-B9C0-F3580518FA2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7B752E-DF7A-4145-9D6A-5F62275B18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2B6C1D-6BAD-E547-8F39-D592296BCB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458E70-4E1B-1743-937E-3E131E6E9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E178F9-7B19-B84C-B44B-D81D64BCB2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initially made the world as a single land mass that creationists call Rodinia.</a:t>
            </a:r>
          </a:p>
          <a:p>
            <a:r>
              <a:rPr lang="en-US" dirty="0"/>
              <a:t>____________</a:t>
            </a:r>
          </a:p>
          <a:p>
            <a:r>
              <a:rPr lang="en-US" dirty="0"/>
              <a:t>OS-01-Gen1-3—slide 73</a:t>
            </a:r>
          </a:p>
          <a:p>
            <a:r>
              <a:rPr lang="en-US" dirty="0"/>
              <a:t>OS-23-Isaiah13-23—slide 75</a:t>
            </a:r>
          </a:p>
        </p:txBody>
      </p:sp>
      <p:sp>
        <p:nvSpPr>
          <p:cNvPr id="4" name="Slide Number Placeholder 3"/>
          <p:cNvSpPr>
            <a:spLocks noGrp="1"/>
          </p:cNvSpPr>
          <p:nvPr>
            <p:ph type="sldNum" sz="quarter" idx="5"/>
          </p:nvPr>
        </p:nvSpPr>
        <p:spPr/>
        <p:txBody>
          <a:bodyPr/>
          <a:lstStyle/>
          <a:p>
            <a:fld id="{99DD6174-C1E5-1646-832A-AAE0D7F3392A}" type="slidenum">
              <a:rPr lang="en-US" smtClean="0"/>
              <a:t>73</a:t>
            </a:fld>
            <a:endParaRPr lang="en-US"/>
          </a:p>
        </p:txBody>
      </p:sp>
    </p:spTree>
    <p:extLst>
      <p:ext uri="{BB962C8B-B14F-4D97-AF65-F5344CB8AC3E}">
        <p14:creationId xmlns:p14="http://schemas.microsoft.com/office/powerpoint/2010/main" val="28672123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geologists—both believers and unbelievers—recognize that Rodinia broke apart. Evolutionists believe it took place only a centimeter per year, which is the present rate or continental shift. But there is no reason that it could not have occurred at a much faster rate during Noah's Flood, which required about a 12-miles-per-hour shift from a single land mass into the continents of today.</a:t>
            </a:r>
          </a:p>
          <a:p>
            <a:r>
              <a:rPr lang="en-US" dirty="0"/>
              <a:t>____________</a:t>
            </a:r>
          </a:p>
          <a:p>
            <a:r>
              <a:rPr lang="en-US" dirty="0"/>
              <a:t>OS-01-Gen1-3—slide 77</a:t>
            </a:r>
          </a:p>
          <a:p>
            <a:r>
              <a:rPr lang="en-US" dirty="0"/>
              <a:t>OS-23-Isaiah13-23—slide 76</a:t>
            </a:r>
          </a:p>
          <a:p>
            <a:endParaRPr lang="en-US" dirty="0"/>
          </a:p>
        </p:txBody>
      </p:sp>
      <p:sp>
        <p:nvSpPr>
          <p:cNvPr id="4" name="Slide Number Placeholder 3"/>
          <p:cNvSpPr>
            <a:spLocks noGrp="1"/>
          </p:cNvSpPr>
          <p:nvPr>
            <p:ph type="sldNum" sz="quarter" idx="5"/>
          </p:nvPr>
        </p:nvSpPr>
        <p:spPr/>
        <p:txBody>
          <a:bodyPr/>
          <a:lstStyle/>
          <a:p>
            <a:fld id="{99DD6174-C1E5-1646-832A-AAE0D7F3392A}" type="slidenum">
              <a:rPr lang="en-US" smtClean="0"/>
              <a:t>74</a:t>
            </a:fld>
            <a:endParaRPr lang="en-US"/>
          </a:p>
        </p:txBody>
      </p:sp>
    </p:spTree>
    <p:extLst>
      <p:ext uri="{BB962C8B-B14F-4D97-AF65-F5344CB8AC3E}">
        <p14:creationId xmlns:p14="http://schemas.microsoft.com/office/powerpoint/2010/main" val="1508372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ABC084-D6B5-3346-8AB9-3022B2665D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FEF2FA-1FFD-EE4A-8FE5-32395CFABC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humanity focused from Seth to Abraham (1–11) so that through Abraham the focus will broaden to bless all people once again through Israel (12–50).</a:t>
            </a:r>
          </a:p>
          <a:p>
            <a:r>
              <a:rPr lang="en-US" dirty="0">
                <a:effectLst/>
              </a:rPr>
              <a:t>___________</a:t>
            </a:r>
          </a:p>
          <a:p>
            <a:r>
              <a:rPr lang="en-US" dirty="0">
                <a:effectLst/>
              </a:rPr>
              <a:t>Common-53</a:t>
            </a:r>
          </a:p>
          <a:p>
            <a:r>
              <a:rPr lang="en-US">
                <a:effectLst/>
              </a:rPr>
              <a:t>OS-01-Gen1-3-slide 7</a:t>
            </a:r>
            <a:endParaRPr lang="en-US"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567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63FAF5-0D9F-C94E-AD2B-AC23EB7648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C7C541-07BB-FC42-A982-DF1B6FA017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05108-201B-7543-9B91-CA9B092369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65DD75-E0B2-2F4A-A832-784C815AD9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0819AE-7744-E147-93E1-AF555D8AC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EB2A78-DD4A-1342-82B8-DC130FFC32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8702BE-278A-104E-8834-1E5D876A48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CB63C7-C258-4142-A75C-9AD79ADC7E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27233B-02CA-5548-BE50-41CEB64FB7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3BDCB-B5BA-CF40-ABDC-32F5D0133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need of salvation until Adam and Eve sinned (3:1-7), but God covered them with animal skins by the death of an animal (3:21) that typified the Saviour over the devil (3:15), who is also pictured in Joseph’s redemption of Jacob’s family by bringing them to Egypt (45:7).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1070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66C1-43EE-434F-BE1F-5C8D51268B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4C0502-AE82-094D-A9B2-6D65BA3EC6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4986B7-3C7D-C24B-B4A7-3C5128A67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6614B5-E5F8-1B4D-96F7-649BA9BEA8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 is intimated in the “Us” who created man (1:26) and pictured in the victor over the serpent (3:15), who will be the descendant of Abraham to bless all the world by offering salvation (12:1-3) as the prophesied King from Judah’s line (49:10).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0226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The Kingdom theme goes from the first to the last chapters of the Bible.</a:t>
            </a:r>
          </a:p>
          <a:p>
            <a:r>
              <a:rPr lang="en-US" altLang="en-US" dirty="0">
                <a:latin typeface="Arial" pitchFamily="34" charset="0"/>
                <a:ea typeface="ＭＳ Ｐゴシック" pitchFamily="34" charset="-128"/>
              </a:rPr>
              <a:t>• God created us to rule creation </a:t>
            </a:r>
          </a:p>
          <a:p>
            <a:r>
              <a:rPr lang="en-US" altLang="en-US" dirty="0">
                <a:latin typeface="Arial" pitchFamily="34" charset="0"/>
                <a:ea typeface="ＭＳ Ｐゴシック" pitchFamily="34" charset="-128"/>
              </a:rPr>
              <a:t>• and we will do that even in the new Jerusalem!</a:t>
            </a:r>
          </a:p>
          <a:p>
            <a:r>
              <a:rPr lang="en-US" altLang="en-US"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itchFamily="34" charset="0"/>
                <a:ea typeface="ＭＳ Ｐゴシック" pitchFamily="34" charset="-128"/>
              </a:rPr>
              <a:t>• And the covenants will be his vehicle to accomplish this rule.</a:t>
            </a:r>
          </a:p>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pPr eaLnBrk="1" hangingPunct="1"/>
            <a:r>
              <a:rPr lang="en-US" altLang="zh-CN" b="0" dirty="0">
                <a:latin typeface="Arial" charset="0"/>
                <a:ea typeface="SimSun" charset="0"/>
                <a:cs typeface="SimSun" charset="0"/>
              </a:rPr>
              <a:t>Common English-85</a:t>
            </a:r>
          </a:p>
          <a:p>
            <a:pPr eaLnBrk="1" hangingPunct="1"/>
            <a:r>
              <a:rPr lang="en-US" altLang="zh-CN" b="0" dirty="0">
                <a:latin typeface="Arial" charset="0"/>
                <a:ea typeface="SimSun" charset="0"/>
                <a:cs typeface="SimSun" charset="0"/>
              </a:rPr>
              <a:t>BT-01-OT Biblical Theology-24</a:t>
            </a:r>
            <a:endParaRPr lang="en-US" dirty="0">
              <a:latin typeface="Times New Roman" charset="0"/>
              <a:ea typeface="ＭＳ Ｐゴシック" charset="0"/>
              <a:cs typeface="ＭＳ Ｐゴシック" charset="0"/>
            </a:endParaRPr>
          </a:p>
          <a:p>
            <a:r>
              <a:rPr lang="en-US" altLang="zh-CN" b="0" dirty="0">
                <a:latin typeface="Arial" panose="020B0604020202020204" pitchFamily="34" charset="0"/>
                <a:ea typeface="ＭＳ Ｐゴシック" charset="0"/>
                <a:cs typeface="Arial" panose="020B0604020202020204" pitchFamily="34" charset="0"/>
              </a:rPr>
              <a:t>OS-00-Intro-89</a:t>
            </a:r>
            <a:endParaRPr lang="en-US" b="0" dirty="0">
              <a:latin typeface="Arial"/>
              <a:ea typeface="ＭＳ Ｐゴシック" charset="0"/>
              <a:cs typeface="Arial"/>
            </a:endParaRPr>
          </a:p>
          <a:p>
            <a:r>
              <a:rPr lang="en-US"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14033695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2E6F7D-8B41-1A40-8141-6C82D6CD6F8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Cited by</a:t>
            </a:r>
            <a:r>
              <a:rPr lang="en-US" baseline="0" dirty="0"/>
              <a:t> </a:t>
            </a:r>
            <a:r>
              <a:rPr lang="en-US" dirty="0"/>
              <a:t>David Andrew Dean, </a:t>
            </a:r>
            <a:r>
              <a:rPr lang="ru-RU" dirty="0"/>
              <a:t>"</a:t>
            </a:r>
            <a:r>
              <a:rPr lang="en-US" dirty="0"/>
              <a:t>Covenant, Conditionality, and Consequence: New Terminology and a Case Study in the Abrahamic</a:t>
            </a:r>
            <a:r>
              <a:rPr lang="en-US" baseline="0" dirty="0"/>
              <a:t> Covenant,</a:t>
            </a:r>
            <a:r>
              <a:rPr lang="ru-RU" baseline="0" dirty="0"/>
              <a:t>"</a:t>
            </a:r>
            <a:r>
              <a:rPr lang="en-US" baseline="0" dirty="0"/>
              <a:t> </a:t>
            </a:r>
            <a:r>
              <a:rPr lang="en-US" i="1" baseline="0" dirty="0"/>
              <a:t>JETS</a:t>
            </a:r>
            <a:r>
              <a:rPr lang="en-US" i="0" baseline="0" dirty="0"/>
              <a:t> 57 (June 2014): 281.</a:t>
            </a:r>
          </a:p>
          <a:p>
            <a:r>
              <a:rPr lang="en-US" i="0" baseline="0" dirty="0"/>
              <a:t>Dean is professor of Systematic Theology and Bible Exposition at Yan </a:t>
            </a:r>
            <a:r>
              <a:rPr lang="en-US" i="0" baseline="0" dirty="0" err="1"/>
              <a:t>Fook</a:t>
            </a:r>
            <a:r>
              <a:rPr lang="en-US" i="0" baseline="0" dirty="0"/>
              <a:t> Bible Institute, 16/F1, Yan </a:t>
            </a:r>
            <a:r>
              <a:rPr lang="en-US" i="0" baseline="0" dirty="0" err="1"/>
              <a:t>Fook</a:t>
            </a:r>
            <a:r>
              <a:rPr lang="en-US" i="0" baseline="0" dirty="0"/>
              <a:t> Centre, 789 Cheung </a:t>
            </a:r>
            <a:r>
              <a:rPr lang="en-US" i="0" baseline="0" dirty="0" err="1"/>
              <a:t>Sha</a:t>
            </a:r>
            <a:r>
              <a:rPr lang="en-US" i="0" baseline="0" dirty="0"/>
              <a:t> Wan Road, Kowloon, Hong Kong.</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FE077-FC05-2D47-9436-FFDD053A7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0543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endParaRPr lang="en-US"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Common English-84</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16468230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altLang="en-US" dirty="0">
                <a:latin typeface="Arial" pitchFamily="34" charset="0"/>
                <a:ea typeface="ＭＳ Ｐゴシック" pitchFamily="34" charset="-128"/>
              </a:rPr>
              <a:t>• The OT is a story more than a poetic description.</a:t>
            </a:r>
          </a:p>
          <a:p>
            <a:r>
              <a:rPr lang="en-US" altLang="en-US" dirty="0">
                <a:latin typeface="Arial" pitchFamily="34" charset="0"/>
                <a:ea typeface="ＭＳ Ｐゴシック" pitchFamily="34" charset="-128"/>
              </a:rPr>
              <a:t>• This part in yellow italics is the main part of the main theme!</a:t>
            </a:r>
          </a:p>
          <a:p>
            <a:r>
              <a:rPr lang="en-US" altLang="en-US" dirty="0">
                <a:latin typeface="Arial" pitchFamily="34" charset="0"/>
                <a:ea typeface="ＭＳ Ｐゴシック" pitchFamily="34" charset="-128"/>
              </a:rPr>
              <a:t>• Most descriptions of the overall theme lack kingdom ideas. But this one includes the problem</a:t>
            </a:r>
          </a:p>
          <a:p>
            <a:r>
              <a:rPr lang="en-US" altLang="en-US" dirty="0">
                <a:latin typeface="Arial" pitchFamily="34" charset="0"/>
                <a:ea typeface="ＭＳ Ｐゴシック" pitchFamily="34" charset="-128"/>
              </a:rPr>
              <a:t>• the solution (redemption)</a:t>
            </a:r>
          </a:p>
          <a:p>
            <a:r>
              <a:rPr lang="en-US" altLang="en-US" dirty="0">
                <a:latin typeface="Arial" pitchFamily="34" charset="0"/>
                <a:ea typeface="ＭＳ Ｐゴシック" pitchFamily="34" charset="-128"/>
              </a:rPr>
              <a:t>• the covenant nation of Israel</a:t>
            </a:r>
          </a:p>
          <a:p>
            <a:r>
              <a:rPr lang="en-US" altLang="en-US" dirty="0">
                <a:latin typeface="Arial" pitchFamily="34" charset="0"/>
                <a:ea typeface="ＭＳ Ｐゴシック" pitchFamily="34" charset="-128"/>
              </a:rPr>
              <a:t>• the Messiah as King </a:t>
            </a:r>
          </a:p>
          <a:p>
            <a:r>
              <a:rPr lang="en-US" altLang="en-US" dirty="0">
                <a:latin typeface="Arial" pitchFamily="34" charset="0"/>
                <a:ea typeface="ＭＳ Ｐゴシック" pitchFamily="34" charset="-128"/>
              </a:rPr>
              <a:t>• (not just Savior), </a:t>
            </a:r>
          </a:p>
          <a:p>
            <a:r>
              <a:rPr lang="en-US" altLang="en-US"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 English-86</a:t>
            </a:r>
          </a:p>
          <a:p>
            <a:pPr eaLnBrk="1" hangingPunct="1"/>
            <a:r>
              <a:rPr lang="en-US" altLang="zh-CN" b="0" dirty="0">
                <a:latin typeface="Arial" charset="0"/>
                <a:ea typeface="SimSun" charset="0"/>
                <a:cs typeface="SimSun" charset="0"/>
              </a:rPr>
              <a:t>BT-01-OT Biblical Theology-26</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OS-00-Intro-91</a:t>
            </a:r>
          </a:p>
          <a:p>
            <a:r>
              <a:rPr lang="en-US" altLang="zh-CN" b="0" dirty="0">
                <a:latin typeface="Arial" panose="020B0604020202020204" pitchFamily="34" charset="0"/>
                <a:ea typeface="ＭＳ Ｐゴシック" charset="0"/>
                <a:cs typeface="Arial" panose="020B0604020202020204" pitchFamily="34" charset="0"/>
              </a:rPr>
              <a:t>OS-23-Isaiah_49-66/Slide 106 on Supplements</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5518969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FD7AFA-CB49-1F42-9F46-FFB3791705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46B990-8EAE-DF46-81F6-51550E40E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extLst>
      <p:ext uri="{BB962C8B-B14F-4D97-AF65-F5344CB8AC3E}">
        <p14:creationId xmlns:p14="http://schemas.microsoft.com/office/powerpoint/2010/main" val="110049049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46B990-8EAE-DF46-81F6-51550E40E9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2A6C840-A1E4-8547-BCC3-C5B88BF518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dirty="0">
              <a:latin typeface="Times New Roman"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FED7B5-5D25-A048-B410-C1557D9FE6F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4CF4A-73D5-7244-8923-0E619331D85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D0F2283-8F8A-3640-B768-7F05663981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1442B3D-D00B-D441-99C8-047EDF6971C7}"/>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BA777D54-D5C8-B940-9AFA-2600AD1C3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8CBE7-81ED-9C49-9ABA-C0B48F7CB468}"/>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46248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2166-9B49-9E42-BC6A-40FE11ABBA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EE7791-D0AF-C848-8167-2D22E1D7E6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66E4A-4F58-E040-B485-CC357D5A2E16}"/>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D9645FD1-4395-9849-BC8B-699F9DC3B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64F0EF-7A76-2745-AAF7-D8FCD92D3F0E}"/>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315712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5/28/26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613311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5/28/26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4198018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522536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303226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0693033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9652129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7633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9350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81325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884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4D86A-5A22-9547-9E96-D0B7EE98AD4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85296C-6975-7049-8DE1-D4EA30121130}"/>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A975F-8445-4E4A-96D1-A4F95D69FA64}"/>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A10FB2A5-A12E-4446-AEE6-453719AB2B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789E9-2E58-5843-889E-B54F3AD73E4F}"/>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17969981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56809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44430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08070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1615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500661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82745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65970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81944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6937932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559377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995716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739983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244190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56769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7073082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5289452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0886969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0531905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263476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65385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077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9078120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54660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463820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82329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2514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667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44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13448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145782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80007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7524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9648435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2187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2310545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303324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3803968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897128728"/>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0001637"/>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171756640"/>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739354323"/>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92851489"/>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06785666"/>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33042331"/>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61555039"/>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037048705"/>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946569137"/>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39588655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pPr>
                <a:defRPr/>
              </a:pPr>
              <a:t>‹#›</a:t>
            </a:fld>
            <a:endParaRPr lang="en-US"/>
          </a:p>
        </p:txBody>
      </p:sp>
    </p:spTree>
    <p:extLst>
      <p:ext uri="{BB962C8B-B14F-4D97-AF65-F5344CB8AC3E}">
        <p14:creationId xmlns:p14="http://schemas.microsoft.com/office/powerpoint/2010/main" val="30540330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pPr>
                <a:defRPr/>
              </a:pPr>
              <a:t>‹#›</a:t>
            </a:fld>
            <a:endParaRPr lang="en-US"/>
          </a:p>
        </p:txBody>
      </p:sp>
    </p:spTree>
    <p:extLst>
      <p:ext uri="{BB962C8B-B14F-4D97-AF65-F5344CB8AC3E}">
        <p14:creationId xmlns:p14="http://schemas.microsoft.com/office/powerpoint/2010/main" val="35125063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pPr>
                <a:defRPr/>
              </a:pPr>
              <a:t>‹#›</a:t>
            </a:fld>
            <a:endParaRPr lang="en-US"/>
          </a:p>
        </p:txBody>
      </p:sp>
    </p:spTree>
    <p:extLst>
      <p:ext uri="{BB962C8B-B14F-4D97-AF65-F5344CB8AC3E}">
        <p14:creationId xmlns:p14="http://schemas.microsoft.com/office/powerpoint/2010/main" val="18322923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pPr>
                <a:defRPr/>
              </a:pPr>
              <a:t>‹#›</a:t>
            </a:fld>
            <a:endParaRPr lang="en-US"/>
          </a:p>
        </p:txBody>
      </p:sp>
    </p:spTree>
    <p:extLst>
      <p:ext uri="{BB962C8B-B14F-4D97-AF65-F5344CB8AC3E}">
        <p14:creationId xmlns:p14="http://schemas.microsoft.com/office/powerpoint/2010/main" val="2500120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pPr>
                <a:defRPr/>
              </a:pPr>
              <a:t>‹#›</a:t>
            </a:fld>
            <a:endParaRPr lang="en-US"/>
          </a:p>
        </p:txBody>
      </p:sp>
    </p:spTree>
    <p:extLst>
      <p:ext uri="{BB962C8B-B14F-4D97-AF65-F5344CB8AC3E}">
        <p14:creationId xmlns:p14="http://schemas.microsoft.com/office/powerpoint/2010/main" val="6536731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pPr>
                <a:defRPr/>
              </a:pPr>
              <a:t>‹#›</a:t>
            </a:fld>
            <a:endParaRPr lang="en-US"/>
          </a:p>
        </p:txBody>
      </p:sp>
    </p:spTree>
    <p:extLst>
      <p:ext uri="{BB962C8B-B14F-4D97-AF65-F5344CB8AC3E}">
        <p14:creationId xmlns:p14="http://schemas.microsoft.com/office/powerpoint/2010/main" val="5108058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4656945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pPr>
                <a:defRPr/>
              </a:pPr>
              <a:t>‹#›</a:t>
            </a:fld>
            <a:endParaRPr lang="en-US"/>
          </a:p>
        </p:txBody>
      </p:sp>
    </p:spTree>
    <p:extLst>
      <p:ext uri="{BB962C8B-B14F-4D97-AF65-F5344CB8AC3E}">
        <p14:creationId xmlns:p14="http://schemas.microsoft.com/office/powerpoint/2010/main" val="124859084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pPr>
                <a:defRPr/>
              </a:pPr>
              <a:t>‹#›</a:t>
            </a:fld>
            <a:endParaRPr lang="en-US"/>
          </a:p>
        </p:txBody>
      </p:sp>
    </p:spTree>
    <p:extLst>
      <p:ext uri="{BB962C8B-B14F-4D97-AF65-F5344CB8AC3E}">
        <p14:creationId xmlns:p14="http://schemas.microsoft.com/office/powerpoint/2010/main" val="16606531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pPr>
                <a:defRPr/>
              </a:pPr>
              <a:t>‹#›</a:t>
            </a:fld>
            <a:endParaRPr lang="en-US"/>
          </a:p>
        </p:txBody>
      </p:sp>
    </p:spTree>
    <p:extLst>
      <p:ext uri="{BB962C8B-B14F-4D97-AF65-F5344CB8AC3E}">
        <p14:creationId xmlns:p14="http://schemas.microsoft.com/office/powerpoint/2010/main" val="41513985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pPr>
                <a:defRPr/>
              </a:pPr>
              <a:t>‹#›</a:t>
            </a:fld>
            <a:endParaRPr lang="en-US"/>
          </a:p>
        </p:txBody>
      </p:sp>
    </p:spTree>
    <p:extLst>
      <p:ext uri="{BB962C8B-B14F-4D97-AF65-F5344CB8AC3E}">
        <p14:creationId xmlns:p14="http://schemas.microsoft.com/office/powerpoint/2010/main" val="115022307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1348182"/>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451883"/>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681769"/>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864189"/>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66427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560216"/>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6600832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092793"/>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321148"/>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475787"/>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189740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50015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0937729"/>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16159973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77214777"/>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3704089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694387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3013861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039196373"/>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87955606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00199511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09607830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574763893"/>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611739405"/>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31066616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2603907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3110925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35930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048240"/>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028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28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eaLnBrk="1" hangingPunct="1">
              <a:defRPr/>
            </a:lvl1pPr>
          </a:lstStyle>
          <a:p>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1416854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249555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41939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1910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741638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5488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26269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74780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95133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77237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1E74-5BEB-B34D-9D0A-53DBE3821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218612-5C08-0B44-A863-D8EE4727D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94413-4651-B341-A0AD-7E427A76F37F}"/>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BF254783-0C9E-B646-96F7-7234CFA63F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8D3B50-FE52-F440-97C6-A38E2AEA7778}"/>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1390567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76733291"/>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25726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139175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9144185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4018428135"/>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01269856"/>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4280013476"/>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1764823716"/>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2011013395"/>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4217178472"/>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245793781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8090378"/>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3987213554"/>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391117200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286981710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13721270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609134613"/>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44BE9EC-5C30-774F-B790-F33B926F5514}" type="slidenum">
              <a:rPr lang="en-US"/>
              <a:pPr>
                <a:defRPr/>
              </a:pPr>
              <a:t>‹#›</a:t>
            </a:fld>
            <a:endParaRPr lang="en-US"/>
          </a:p>
        </p:txBody>
      </p:sp>
    </p:spTree>
    <p:extLst>
      <p:ext uri="{BB962C8B-B14F-4D97-AF65-F5344CB8AC3E}">
        <p14:creationId xmlns:p14="http://schemas.microsoft.com/office/powerpoint/2010/main" val="18853830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D66B958-6450-B84E-A588-42F6259244D9}" type="slidenum">
              <a:rPr lang="en-US"/>
              <a:pPr>
                <a:defRPr/>
              </a:pPr>
              <a:t>‹#›</a:t>
            </a:fld>
            <a:endParaRPr lang="en-US"/>
          </a:p>
        </p:txBody>
      </p:sp>
    </p:spTree>
    <p:extLst>
      <p:ext uri="{BB962C8B-B14F-4D97-AF65-F5344CB8AC3E}">
        <p14:creationId xmlns:p14="http://schemas.microsoft.com/office/powerpoint/2010/main" val="63708236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E31C21F-A67B-E243-B0F7-B3D3E6443ECA}" type="slidenum">
              <a:rPr lang="en-US"/>
              <a:pPr>
                <a:defRPr/>
              </a:pPr>
              <a:t>‹#›</a:t>
            </a:fld>
            <a:endParaRPr lang="en-US"/>
          </a:p>
        </p:txBody>
      </p:sp>
    </p:spTree>
    <p:extLst>
      <p:ext uri="{BB962C8B-B14F-4D97-AF65-F5344CB8AC3E}">
        <p14:creationId xmlns:p14="http://schemas.microsoft.com/office/powerpoint/2010/main" val="24947164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B6CCBC-F724-B441-A4C3-165EFD0ED9C5}" type="slidenum">
              <a:rPr lang="en-US"/>
              <a:pPr>
                <a:defRPr/>
              </a:pPr>
              <a:t>‹#›</a:t>
            </a:fld>
            <a:endParaRPr lang="en-US"/>
          </a:p>
        </p:txBody>
      </p:sp>
    </p:spTree>
    <p:extLst>
      <p:ext uri="{BB962C8B-B14F-4D97-AF65-F5344CB8AC3E}">
        <p14:creationId xmlns:p14="http://schemas.microsoft.com/office/powerpoint/2010/main" val="22126839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4CAF68A-2B4B-724C-BCF7-416A9778BE7F}" type="slidenum">
              <a:rPr lang="en-US"/>
              <a:pPr>
                <a:defRPr/>
              </a:pPr>
              <a:t>‹#›</a:t>
            </a:fld>
            <a:endParaRPr lang="en-US"/>
          </a:p>
        </p:txBody>
      </p:sp>
    </p:spTree>
    <p:extLst>
      <p:ext uri="{BB962C8B-B14F-4D97-AF65-F5344CB8AC3E}">
        <p14:creationId xmlns:p14="http://schemas.microsoft.com/office/powerpoint/2010/main" val="2873099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2749958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5B695D7-D8B0-5845-8622-EBC2CD6AA4E7}" type="slidenum">
              <a:rPr lang="en-US"/>
              <a:pPr>
                <a:defRPr/>
              </a:pPr>
              <a:t>‹#›</a:t>
            </a:fld>
            <a:endParaRPr lang="en-US"/>
          </a:p>
        </p:txBody>
      </p:sp>
    </p:spTree>
    <p:extLst>
      <p:ext uri="{BB962C8B-B14F-4D97-AF65-F5344CB8AC3E}">
        <p14:creationId xmlns:p14="http://schemas.microsoft.com/office/powerpoint/2010/main" val="393363323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BA4CCC26-0EA2-AD49-A64B-8AD5827ACB18}" type="slidenum">
              <a:rPr lang="en-US"/>
              <a:pPr>
                <a:defRPr/>
              </a:pPr>
              <a:t>‹#›</a:t>
            </a:fld>
            <a:endParaRPr lang="en-US"/>
          </a:p>
        </p:txBody>
      </p:sp>
    </p:spTree>
    <p:extLst>
      <p:ext uri="{BB962C8B-B14F-4D97-AF65-F5344CB8AC3E}">
        <p14:creationId xmlns:p14="http://schemas.microsoft.com/office/powerpoint/2010/main" val="21420773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708E23-B935-FD4C-AD60-349E792BDDAC}" type="slidenum">
              <a:rPr lang="en-US"/>
              <a:pPr>
                <a:defRPr/>
              </a:pPr>
              <a:t>‹#›</a:t>
            </a:fld>
            <a:endParaRPr lang="en-US"/>
          </a:p>
        </p:txBody>
      </p:sp>
    </p:spTree>
    <p:extLst>
      <p:ext uri="{BB962C8B-B14F-4D97-AF65-F5344CB8AC3E}">
        <p14:creationId xmlns:p14="http://schemas.microsoft.com/office/powerpoint/2010/main" val="154938195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194626-85B7-8544-BD93-F11852B2C046}" type="slidenum">
              <a:rPr lang="en-US"/>
              <a:pPr>
                <a:defRPr/>
              </a:pPr>
              <a:t>‹#›</a:t>
            </a:fld>
            <a:endParaRPr lang="en-US"/>
          </a:p>
        </p:txBody>
      </p:sp>
    </p:spTree>
    <p:extLst>
      <p:ext uri="{BB962C8B-B14F-4D97-AF65-F5344CB8AC3E}">
        <p14:creationId xmlns:p14="http://schemas.microsoft.com/office/powerpoint/2010/main" val="215491356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8B1A65-0F98-094D-A451-24B54394D856}" type="slidenum">
              <a:rPr lang="en-US"/>
              <a:pPr>
                <a:defRPr/>
              </a:pPr>
              <a:t>‹#›</a:t>
            </a:fld>
            <a:endParaRPr lang="en-US"/>
          </a:p>
        </p:txBody>
      </p:sp>
    </p:spTree>
    <p:extLst>
      <p:ext uri="{BB962C8B-B14F-4D97-AF65-F5344CB8AC3E}">
        <p14:creationId xmlns:p14="http://schemas.microsoft.com/office/powerpoint/2010/main" val="11776287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DAB3D32-B365-684B-856E-1EB36F8E9431}" type="slidenum">
              <a:rPr lang="en-US"/>
              <a:pPr>
                <a:defRPr/>
              </a:pPr>
              <a:t>‹#›</a:t>
            </a:fld>
            <a:endParaRPr lang="en-US"/>
          </a:p>
        </p:txBody>
      </p:sp>
    </p:spTree>
    <p:extLst>
      <p:ext uri="{BB962C8B-B14F-4D97-AF65-F5344CB8AC3E}">
        <p14:creationId xmlns:p14="http://schemas.microsoft.com/office/powerpoint/2010/main" val="6312758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338DD89-FBA7-0447-9410-3DC80D206635}" type="slidenum">
              <a:rPr lang="en-US"/>
              <a:pPr>
                <a:defRPr/>
              </a:pPr>
              <a:t>‹#›</a:t>
            </a:fld>
            <a:endParaRPr lang="en-US"/>
          </a:p>
        </p:txBody>
      </p:sp>
    </p:spTree>
    <p:extLst>
      <p:ext uri="{BB962C8B-B14F-4D97-AF65-F5344CB8AC3E}">
        <p14:creationId xmlns:p14="http://schemas.microsoft.com/office/powerpoint/2010/main" val="36064239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2355566301"/>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4254761993"/>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5/28/26</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396212605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021751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322183"/>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5215246"/>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223861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84673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638119"/>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0961861"/>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027485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785631"/>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007331"/>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685803"/>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171044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15185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101047"/>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771942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4075959"/>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66285"/>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963893"/>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3698191"/>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94319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8825713"/>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853346"/>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2300746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384724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742058"/>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7533572"/>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704174"/>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214440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13420"/>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400106"/>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8053362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172387"/>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805299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7182660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11981203"/>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621441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6806013"/>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360785528"/>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555251992"/>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988643174"/>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63012263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30808794"/>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39985600"/>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1239022"/>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117334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63459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832534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51419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424089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903153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86317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60765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2258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13780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0277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8111274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639638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019543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394042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7568187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414293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268313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67588967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50087905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692566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367870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8419098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0135402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8497941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4598904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0022829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117742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7160248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637097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827222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6131434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7527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9256-4BC7-EA4E-970B-A262B7F45D5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F8845C5-93AF-FC41-9FFC-E080FC329874}"/>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32379A-FDDA-6D47-9F2B-694B5BFC4A6D}"/>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7DD6559B-AE7C-514F-891B-1CE9FC2E5E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78FDF-5754-B54D-BEC1-160CA6BAAB41}"/>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21544383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2588218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463603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141842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6406113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114496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9766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7983387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5551441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98941598"/>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396858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6836147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2021565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3198914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34035741"/>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02235828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166876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58359284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51726270"/>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24830722"/>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CC0BDF7D-2D5C-D44F-8BEE-503A5E146828}" type="slidenum">
              <a:rPr lang="en-GB"/>
              <a:pPr>
                <a:defRPr/>
              </a:pPr>
              <a:t>‹#›</a:t>
            </a:fld>
            <a:endParaRPr lang="en-GB"/>
          </a:p>
        </p:txBody>
      </p:sp>
    </p:spTree>
    <p:extLst>
      <p:ext uri="{BB962C8B-B14F-4D97-AF65-F5344CB8AC3E}">
        <p14:creationId xmlns:p14="http://schemas.microsoft.com/office/powerpoint/2010/main" val="275537104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3187D6-6FAC-0E4D-BB6E-CFE124E88145}" type="slidenum">
              <a:rPr lang="en-GB"/>
              <a:pPr>
                <a:defRPr/>
              </a:pPr>
              <a:t>‹#›</a:t>
            </a:fld>
            <a:endParaRPr lang="en-GB"/>
          </a:p>
        </p:txBody>
      </p:sp>
    </p:spTree>
    <p:extLst>
      <p:ext uri="{BB962C8B-B14F-4D97-AF65-F5344CB8AC3E}">
        <p14:creationId xmlns:p14="http://schemas.microsoft.com/office/powerpoint/2010/main" val="219550118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BD3CC186-F05F-E742-92AF-E12E64E70D92}" type="slidenum">
              <a:rPr lang="en-GB"/>
              <a:pPr>
                <a:defRPr/>
              </a:pPr>
              <a:t>‹#›</a:t>
            </a:fld>
            <a:endParaRPr lang="en-GB"/>
          </a:p>
        </p:txBody>
      </p:sp>
    </p:spTree>
    <p:extLst>
      <p:ext uri="{BB962C8B-B14F-4D97-AF65-F5344CB8AC3E}">
        <p14:creationId xmlns:p14="http://schemas.microsoft.com/office/powerpoint/2010/main" val="323306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4858652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DDBE067A-56CC-E443-8693-815832808D31}" type="slidenum">
              <a:rPr lang="en-GB"/>
              <a:pPr>
                <a:defRPr/>
              </a:pPr>
              <a:t>‹#›</a:t>
            </a:fld>
            <a:endParaRPr lang="en-GB"/>
          </a:p>
        </p:txBody>
      </p:sp>
    </p:spTree>
    <p:extLst>
      <p:ext uri="{BB962C8B-B14F-4D97-AF65-F5344CB8AC3E}">
        <p14:creationId xmlns:p14="http://schemas.microsoft.com/office/powerpoint/2010/main" val="407981074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5A0433F7-5899-B447-9ED7-F7639070D92F}" type="slidenum">
              <a:rPr lang="en-GB"/>
              <a:pPr>
                <a:defRPr/>
              </a:pPr>
              <a:t>‹#›</a:t>
            </a:fld>
            <a:endParaRPr lang="en-GB"/>
          </a:p>
        </p:txBody>
      </p:sp>
    </p:spTree>
    <p:extLst>
      <p:ext uri="{BB962C8B-B14F-4D97-AF65-F5344CB8AC3E}">
        <p14:creationId xmlns:p14="http://schemas.microsoft.com/office/powerpoint/2010/main" val="411640344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6497DEE5-2203-0044-AEEA-81770FCD124A}" type="slidenum">
              <a:rPr lang="en-GB"/>
              <a:pPr>
                <a:defRPr/>
              </a:pPr>
              <a:t>‹#›</a:t>
            </a:fld>
            <a:endParaRPr lang="en-GB"/>
          </a:p>
        </p:txBody>
      </p:sp>
    </p:spTree>
    <p:extLst>
      <p:ext uri="{BB962C8B-B14F-4D97-AF65-F5344CB8AC3E}">
        <p14:creationId xmlns:p14="http://schemas.microsoft.com/office/powerpoint/2010/main" val="6665818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E28B1615-3B77-F44D-BD2B-1C2C31002BC1}" type="slidenum">
              <a:rPr lang="en-GB"/>
              <a:pPr>
                <a:defRPr/>
              </a:pPr>
              <a:t>‹#›</a:t>
            </a:fld>
            <a:endParaRPr lang="en-GB"/>
          </a:p>
        </p:txBody>
      </p:sp>
    </p:spTree>
    <p:extLst>
      <p:ext uri="{BB962C8B-B14F-4D97-AF65-F5344CB8AC3E}">
        <p14:creationId xmlns:p14="http://schemas.microsoft.com/office/powerpoint/2010/main" val="26466368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9DFE59E1-3E65-664D-8260-7D349243855B}" type="slidenum">
              <a:rPr lang="en-GB"/>
              <a:pPr>
                <a:defRPr/>
              </a:pPr>
              <a:t>‹#›</a:t>
            </a:fld>
            <a:endParaRPr lang="en-GB"/>
          </a:p>
        </p:txBody>
      </p:sp>
    </p:spTree>
    <p:extLst>
      <p:ext uri="{BB962C8B-B14F-4D97-AF65-F5344CB8AC3E}">
        <p14:creationId xmlns:p14="http://schemas.microsoft.com/office/powerpoint/2010/main" val="14528724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775F8692-9B31-0243-A829-4615F14E57A8}" type="slidenum">
              <a:rPr lang="en-GB"/>
              <a:pPr>
                <a:defRPr/>
              </a:pPr>
              <a:t>‹#›</a:t>
            </a:fld>
            <a:endParaRPr lang="en-GB"/>
          </a:p>
        </p:txBody>
      </p:sp>
    </p:spTree>
    <p:extLst>
      <p:ext uri="{BB962C8B-B14F-4D97-AF65-F5344CB8AC3E}">
        <p14:creationId xmlns:p14="http://schemas.microsoft.com/office/powerpoint/2010/main" val="317380499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BE2891A6-DBC7-A24E-BC8C-602CC8A6769F}" type="slidenum">
              <a:rPr lang="en-GB"/>
              <a:pPr>
                <a:defRPr/>
              </a:pPr>
              <a:t>‹#›</a:t>
            </a:fld>
            <a:endParaRPr lang="en-GB"/>
          </a:p>
        </p:txBody>
      </p:sp>
    </p:spTree>
    <p:extLst>
      <p:ext uri="{BB962C8B-B14F-4D97-AF65-F5344CB8AC3E}">
        <p14:creationId xmlns:p14="http://schemas.microsoft.com/office/powerpoint/2010/main" val="405456962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76D0BD24-105D-8642-B3E2-732BB226C524}" type="slidenum">
              <a:rPr lang="en-GB"/>
              <a:pPr>
                <a:defRPr/>
              </a:pPr>
              <a:t>‹#›</a:t>
            </a:fld>
            <a:endParaRPr lang="en-GB"/>
          </a:p>
        </p:txBody>
      </p:sp>
    </p:spTree>
    <p:extLst>
      <p:ext uri="{BB962C8B-B14F-4D97-AF65-F5344CB8AC3E}">
        <p14:creationId xmlns:p14="http://schemas.microsoft.com/office/powerpoint/2010/main" val="3402278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
        <p:nvSpPr>
          <p:cNvPr id="197325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197325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17" name="Rectangle 17"/>
          <p:cNvSpPr>
            <a:spLocks noGrp="1" noChangeArrowheads="1"/>
          </p:cNvSpPr>
          <p:nvPr>
            <p:ph type="ftr" sz="quarter" idx="11"/>
          </p:nvPr>
        </p:nvSpPr>
        <p:spPr/>
        <p:txBody>
          <a:bodyPr/>
          <a:lstStyle>
            <a:lvl1pPr>
              <a:defRPr>
                <a:ea typeface="+mn-ea"/>
                <a:cs typeface="+mn-cs"/>
              </a:defRPr>
            </a:lvl1pPr>
          </a:lstStyle>
          <a:p>
            <a:endParaRPr lang="en-US"/>
          </a:p>
        </p:txBody>
      </p:sp>
      <p:sp>
        <p:nvSpPr>
          <p:cNvPr id="18" name="Rectangle 18"/>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21626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485902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221540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49440487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06997547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55511923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4346852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27913818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36134532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91649445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13657304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32223591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933081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33654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2513681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6634224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6152475"/>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8855045"/>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51857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2131012"/>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3635573"/>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706664"/>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1554749"/>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3961238"/>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0496037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2186068"/>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7590162"/>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8797827"/>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77656801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0151549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27084756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4881990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8" name="Rectangle 5"/>
          <p:cNvSpPr>
            <a:spLocks noGrp="1" noChangeArrowheads="1"/>
          </p:cNvSpPr>
          <p:nvPr>
            <p:ph type="ftr" sz="quarter" idx="11"/>
          </p:nvPr>
        </p:nvSpPr>
        <p:spPr/>
        <p:txBody>
          <a:bodyPr/>
          <a:lstStyle>
            <a:lvl1pPr>
              <a:defRPr/>
            </a:lvl1pPr>
          </a:lstStyle>
          <a:p>
            <a:endParaRPr lang="en-US"/>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158035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6381519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3" name="Rectangle 5"/>
          <p:cNvSpPr>
            <a:spLocks noGrp="1" noChangeArrowheads="1"/>
          </p:cNvSpPr>
          <p:nvPr>
            <p:ph type="ftr" sz="quarter" idx="11"/>
          </p:nvPr>
        </p:nvSpPr>
        <p:spPr/>
        <p:txBody>
          <a:bodyPr/>
          <a:lstStyle>
            <a:lvl1pPr>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85539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5/28/26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5406274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28604843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6" name="Rectangle 5"/>
          <p:cNvSpPr>
            <a:spLocks noGrp="1" noChangeArrowheads="1"/>
          </p:cNvSpPr>
          <p:nvPr>
            <p:ph type="ftr" sz="quarter" idx="11"/>
          </p:nvPr>
        </p:nvSpPr>
        <p:spPr/>
        <p:txBody>
          <a:bodyPr/>
          <a:lstStyle>
            <a:lvl1pPr>
              <a:defRPr/>
            </a:lvl1pPr>
          </a:lstStyle>
          <a:p>
            <a:endParaRPr lang="en-US"/>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1437027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9830323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377280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52458204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248214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0925067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486242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0525968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893519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5/28/26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5006740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4173254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57716350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86406330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08093095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38032142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6"/>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22375459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1F8F537E-5DAA-AC4C-8053-EB8D60B8F21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19015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C37B06D-42C0-B140-B503-5988354B0E7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64710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B2DF32D-768B-DA4B-AB09-51DFE1CC63B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8014991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42BA8D51-C5C7-BE4D-A508-E036EDE35BBF}"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3511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5/28/26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041773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97F4D37B-1FEA-CA4F-AA09-478D2CC9812E}"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667946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8D46A5F-C8EB-0147-BF09-9CEBFBAE4985}"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179299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6737C2BE-2908-6A43-9ACC-CE76BAB453C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5160524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EC7283B-34FD-7E41-B756-7DEA65F198FA}"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1654752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E5D0F5E6-B2B0-7A48-A4DD-81FCDF6E54EC}"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7475390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endParaRPr lang="en-US">
              <a:latin typeface="Arial" charset="0"/>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defTabSz="914400" eaLnBrk="0" hangingPunct="0">
              <a:defRPr sz="2400">
                <a:solidFill>
                  <a:srgbClr val="000000"/>
                </a:solidFill>
              </a:defRPr>
            </a:lvl1pPr>
          </a:lstStyle>
          <a:p>
            <a:pPr fontAlgn="base">
              <a:spcBef>
                <a:spcPct val="0"/>
              </a:spcBef>
              <a:spcAft>
                <a:spcPct val="0"/>
              </a:spcAft>
              <a:defRPr/>
            </a:pPr>
            <a:fld id="{F5A01167-C66D-0742-9EBA-B2B8C282A28D}" type="slidenum">
              <a:rPr lang="en-US">
                <a:latin typeface="Arial" charset="0"/>
                <a:ea typeface="ＭＳ Ｐゴシック" charset="0"/>
                <a:cs typeface="ＭＳ Ｐゴシック" charset="0"/>
              </a:rPr>
              <a:pPr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1307930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15209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11400032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8292132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990135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5/28/26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6167434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76406619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8792933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7021729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63991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91730517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69245391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62813570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11535739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108239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883771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18A0A-20EC-694F-9B11-BC4CAD344F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50A54-ABF1-8249-9571-8F5C51CA18A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7998E-106C-E14D-B164-2D4FA0575E7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C417D-7359-564F-92BC-A12113DAE55F}"/>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6" name="Footer Placeholder 5">
            <a:extLst>
              <a:ext uri="{FF2B5EF4-FFF2-40B4-BE49-F238E27FC236}">
                <a16:creationId xmlns:a16="http://schemas.microsoft.com/office/drawing/2014/main" id="{B2B2B1F0-BCDA-4B41-91C8-B4B584CBC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BF412E-4945-904C-945E-6E7F824C93F6}"/>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21423104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5/28/26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5857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45638881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9147625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4695858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7854787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2443019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179578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215841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030028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0244446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44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5/28/26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9022503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6837208"/>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36775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27772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7577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92643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798994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4391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01753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82470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5261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5/28/26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5691158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07785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49441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3FC8-7106-D547-8E75-DCD479B19C7F}" type="slidenum">
              <a:rPr lang="en-US"/>
              <a:pPr>
                <a:defRPr/>
              </a:pPr>
              <a:t>‹#›</a:t>
            </a:fld>
            <a:endParaRPr lang="en-US"/>
          </a:p>
        </p:txBody>
      </p:sp>
    </p:spTree>
    <p:extLst>
      <p:ext uri="{BB962C8B-B14F-4D97-AF65-F5344CB8AC3E}">
        <p14:creationId xmlns:p14="http://schemas.microsoft.com/office/powerpoint/2010/main" val="3324098402"/>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718BF9-5AC3-D84A-8454-7134A83D66D8}" type="slidenum">
              <a:rPr lang="en-US"/>
              <a:pPr>
                <a:defRPr/>
              </a:pPr>
              <a:t>‹#›</a:t>
            </a:fld>
            <a:endParaRPr lang="en-US"/>
          </a:p>
        </p:txBody>
      </p:sp>
    </p:spTree>
    <p:extLst>
      <p:ext uri="{BB962C8B-B14F-4D97-AF65-F5344CB8AC3E}">
        <p14:creationId xmlns:p14="http://schemas.microsoft.com/office/powerpoint/2010/main" val="3221428486"/>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F3274-EDCC-534B-A368-151219207DD3}" type="slidenum">
              <a:rPr lang="en-US"/>
              <a:pPr>
                <a:defRPr/>
              </a:pPr>
              <a:t>‹#›</a:t>
            </a:fld>
            <a:endParaRPr lang="en-US"/>
          </a:p>
        </p:txBody>
      </p:sp>
    </p:spTree>
    <p:extLst>
      <p:ext uri="{BB962C8B-B14F-4D97-AF65-F5344CB8AC3E}">
        <p14:creationId xmlns:p14="http://schemas.microsoft.com/office/powerpoint/2010/main" val="690814509"/>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7E580-2702-F049-8974-FFE3DD5C748D}" type="slidenum">
              <a:rPr lang="en-US"/>
              <a:pPr>
                <a:defRPr/>
              </a:pPr>
              <a:t>‹#›</a:t>
            </a:fld>
            <a:endParaRPr lang="en-US"/>
          </a:p>
        </p:txBody>
      </p:sp>
    </p:spTree>
    <p:extLst>
      <p:ext uri="{BB962C8B-B14F-4D97-AF65-F5344CB8AC3E}">
        <p14:creationId xmlns:p14="http://schemas.microsoft.com/office/powerpoint/2010/main" val="3533206354"/>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CDBFB3-4115-B240-8EFF-33607B43B4B2}" type="slidenum">
              <a:rPr lang="en-US"/>
              <a:pPr>
                <a:defRPr/>
              </a:pPr>
              <a:t>‹#›</a:t>
            </a:fld>
            <a:endParaRPr lang="en-US"/>
          </a:p>
        </p:txBody>
      </p:sp>
    </p:spTree>
    <p:extLst>
      <p:ext uri="{BB962C8B-B14F-4D97-AF65-F5344CB8AC3E}">
        <p14:creationId xmlns:p14="http://schemas.microsoft.com/office/powerpoint/2010/main" val="66543121"/>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682C4-1E40-FF49-92E3-1714A7888DEA}" type="slidenum">
              <a:rPr lang="en-US"/>
              <a:pPr>
                <a:defRPr/>
              </a:pPr>
              <a:t>‹#›</a:t>
            </a:fld>
            <a:endParaRPr lang="en-US"/>
          </a:p>
        </p:txBody>
      </p:sp>
    </p:spTree>
    <p:extLst>
      <p:ext uri="{BB962C8B-B14F-4D97-AF65-F5344CB8AC3E}">
        <p14:creationId xmlns:p14="http://schemas.microsoft.com/office/powerpoint/2010/main" val="113402377"/>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91631F-0C60-DE40-A0FA-42DF6D43488C}" type="slidenum">
              <a:rPr lang="en-US"/>
              <a:pPr>
                <a:defRPr/>
              </a:pPr>
              <a:t>‹#›</a:t>
            </a:fld>
            <a:endParaRPr lang="en-US"/>
          </a:p>
        </p:txBody>
      </p:sp>
    </p:spTree>
    <p:extLst>
      <p:ext uri="{BB962C8B-B14F-4D97-AF65-F5344CB8AC3E}">
        <p14:creationId xmlns:p14="http://schemas.microsoft.com/office/powerpoint/2010/main" val="2245095265"/>
      </p:ext>
    </p:extLst>
  </p:cSld>
  <p:clrMapOvr>
    <a:masterClrMapping/>
  </p:clrMapOvr>
  <p:transition spd="med">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D9B52-8E00-294E-9790-8016A11C35B3}" type="slidenum">
              <a:rPr lang="en-US"/>
              <a:pPr>
                <a:defRPr/>
              </a:pPr>
              <a:t>‹#›</a:t>
            </a:fld>
            <a:endParaRPr lang="en-US"/>
          </a:p>
        </p:txBody>
      </p:sp>
    </p:spTree>
    <p:extLst>
      <p:ext uri="{BB962C8B-B14F-4D97-AF65-F5344CB8AC3E}">
        <p14:creationId xmlns:p14="http://schemas.microsoft.com/office/powerpoint/2010/main" val="4148119667"/>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5/28/26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501049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A9B905-F69C-3A40-AAD8-55B79B24B2E2}" type="slidenum">
              <a:rPr lang="en-US"/>
              <a:pPr>
                <a:defRPr/>
              </a:pPr>
              <a:t>‹#›</a:t>
            </a:fld>
            <a:endParaRPr lang="en-US"/>
          </a:p>
        </p:txBody>
      </p:sp>
    </p:spTree>
    <p:extLst>
      <p:ext uri="{BB962C8B-B14F-4D97-AF65-F5344CB8AC3E}">
        <p14:creationId xmlns:p14="http://schemas.microsoft.com/office/powerpoint/2010/main" val="4222707772"/>
      </p:ext>
    </p:extLst>
  </p:cSld>
  <p:clrMapOvr>
    <a:masterClrMapping/>
  </p:clrMapOvr>
  <p:transition spd="med">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8B7EE-AD9D-BD45-95FC-D1D151C5EC1B}" type="slidenum">
              <a:rPr lang="en-US"/>
              <a:pPr>
                <a:defRPr/>
              </a:pPr>
              <a:t>‹#›</a:t>
            </a:fld>
            <a:endParaRPr lang="en-US"/>
          </a:p>
        </p:txBody>
      </p:sp>
    </p:spTree>
    <p:extLst>
      <p:ext uri="{BB962C8B-B14F-4D97-AF65-F5344CB8AC3E}">
        <p14:creationId xmlns:p14="http://schemas.microsoft.com/office/powerpoint/2010/main" val="2322473794"/>
      </p:ext>
    </p:extLst>
  </p:cSld>
  <p:clrMapOvr>
    <a:masterClrMapping/>
  </p:clrMapOvr>
  <p:transition spd="med">
    <p:randomBar dir="vert"/>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B52C3-B67E-7E44-8B1B-EBCA455094BB}" type="slidenum">
              <a:rPr lang="en-US"/>
              <a:pPr>
                <a:defRPr/>
              </a:pPr>
              <a:t>‹#›</a:t>
            </a:fld>
            <a:endParaRPr lang="en-US"/>
          </a:p>
        </p:txBody>
      </p:sp>
    </p:spTree>
    <p:extLst>
      <p:ext uri="{BB962C8B-B14F-4D97-AF65-F5344CB8AC3E}">
        <p14:creationId xmlns:p14="http://schemas.microsoft.com/office/powerpoint/2010/main" val="3493796777"/>
      </p:ext>
    </p:extLst>
  </p:cSld>
  <p:clrMapOvr>
    <a:masterClrMapping/>
  </p:clrMapOvr>
  <p:transition spd="med">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3573246621"/>
      </p:ext>
    </p:extLst>
  </p:cSld>
  <p:clrMapOvr>
    <a:masterClrMapping/>
  </p:clrMapOvr>
  <p:transition spd="med">
    <p:randomBar dir="vert"/>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1475693391"/>
      </p:ext>
    </p:extLst>
  </p:cSld>
  <p:clrMapOvr>
    <a:masterClrMapping/>
  </p:clrMapOvr>
  <p:transition spd="med">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773290173"/>
      </p:ext>
    </p:extLst>
  </p:cSld>
  <p:clrMapOvr>
    <a:masterClrMapping/>
  </p:clrMapOvr>
  <p:transition spd="med">
    <p:randomBar dir="vert"/>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983982373"/>
      </p:ext>
    </p:extLst>
  </p:cSld>
  <p:clrMapOvr>
    <a:masterClrMapping/>
  </p:clrMapOvr>
  <p:transition spd="med">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329280121"/>
      </p:ext>
    </p:extLst>
  </p:cSld>
  <p:clrMapOvr>
    <a:masterClrMapping/>
  </p:clrMapOvr>
  <p:transition spd="med">
    <p:randomBar dir="vert"/>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427652703"/>
      </p:ext>
    </p:extLst>
  </p:cSld>
  <p:clrMapOvr>
    <a:masterClrMapping/>
  </p:clrMapOvr>
  <p:transition spd="med">
    <p:randomBar dir="vert"/>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138686982"/>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5/28/26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84387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4172299691"/>
      </p:ext>
    </p:extLst>
  </p:cSld>
  <p:clrMapOvr>
    <a:masterClrMapping/>
  </p:clrMapOvr>
  <p:transition spd="med">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910959231"/>
      </p:ext>
    </p:extLst>
  </p:cSld>
  <p:clrMapOvr>
    <a:masterClrMapping/>
  </p:clrMapOvr>
  <p:transition spd="med">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420603189"/>
      </p:ext>
    </p:extLst>
  </p:cSld>
  <p:clrMapOvr>
    <a:masterClrMapping/>
  </p:clrMapOvr>
  <p:transition spd="med">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2958713373"/>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3531440023"/>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20433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736623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492208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944584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2454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5/28/26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3331115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855606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636891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3956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0104725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1835920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034920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31874800"/>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980799845"/>
      </p:ext>
    </p:extLst>
  </p:cSld>
  <p:clrMapOvr>
    <a:masterClrMapping/>
  </p:clrMapOvr>
  <p:transition spd="med">
    <p:randomBar dir="vert"/>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3791713256"/>
      </p:ext>
    </p:extLst>
  </p:cSld>
  <p:clrMapOvr>
    <a:masterClrMapping/>
  </p:clrMapOvr>
  <p:transition spd="med">
    <p:randomBar dir="vert"/>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390686575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5/28/26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6306938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1037255927"/>
      </p:ext>
    </p:extLst>
  </p:cSld>
  <p:clrMapOvr>
    <a:masterClrMapping/>
  </p:clrMapOvr>
  <p:transition spd="med">
    <p:randomBar dir="vert"/>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2729466715"/>
      </p:ext>
    </p:extLst>
  </p:cSld>
  <p:clrMapOvr>
    <a:masterClrMapping/>
  </p:clrMapOvr>
  <p:transition spd="med">
    <p:randomBar dir="vert"/>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452859297"/>
      </p:ext>
    </p:extLst>
  </p:cSld>
  <p:clrMapOvr>
    <a:masterClrMapping/>
  </p:clrMapOvr>
  <p:transition spd="med">
    <p:randomBar dir="vert"/>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51799625"/>
      </p:ext>
    </p:extLst>
  </p:cSld>
  <p:clrMapOvr>
    <a:masterClrMapping/>
  </p:clrMapOvr>
  <p:transition spd="med">
    <p:randomBar dir="vert"/>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3018030797"/>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2854823442"/>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1810252215"/>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2974738612"/>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5045203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4229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12462186"/>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5071575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485522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167061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386708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712689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860025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68267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013499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1399233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3253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6317148"/>
      </p:ext>
    </p:extLst>
  </p:cSld>
  <p:clrMapOvr>
    <a:masterClrMapping/>
  </p:clrMapOvr>
  <p:transition spd="med">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199040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8416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1770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5892851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FFC91-D382-9141-9296-D63E37F7E14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3FC8E7-CA16-F545-8773-06C485ECD0F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5143D84-91C4-2C42-9DC4-CE46965D232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7D441C-04A1-DB4F-A2A8-28190FD8EB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946E383-C84B-CF4E-9931-3D5F7B46D61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E1C120-C194-2842-8985-0A5812030AD2}"/>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8" name="Footer Placeholder 7">
            <a:extLst>
              <a:ext uri="{FF2B5EF4-FFF2-40B4-BE49-F238E27FC236}">
                <a16:creationId xmlns:a16="http://schemas.microsoft.com/office/drawing/2014/main" id="{2C0789C3-013D-3541-A48E-BA27EB5C52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CF704F-9EEE-AB4B-BA91-2A98CAE9F1AF}"/>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16653743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088200"/>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072525"/>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595773885"/>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07191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490857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32445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952594"/>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838488"/>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82360790"/>
      </p:ext>
    </p:extLst>
  </p:cSld>
  <p:clrMapOvr>
    <a:masterClrMapping/>
  </p:clrMapOvr>
  <p:transition spd="med">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891274132"/>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4A165-2250-084A-BF8F-E1603C2D3A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5AAE8-E08B-9D4F-B6EC-CFA5CB7CE78B}"/>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4" name="Footer Placeholder 3">
            <a:extLst>
              <a:ext uri="{FF2B5EF4-FFF2-40B4-BE49-F238E27FC236}">
                <a16:creationId xmlns:a16="http://schemas.microsoft.com/office/drawing/2014/main" id="{4E922559-5341-534A-9538-2D6B8EDC04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4E9BCC-990A-E041-9E78-9EEF5DB9583E}"/>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29755329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28/05/2026</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92718354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28/05/2026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1081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28/05/2026</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9578516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28/05/2026</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80487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28/05/2026</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46814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28/05/2026</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961925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28/05/2026</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34544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28/05/2026</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441820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28/05/2026</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0379291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28/05/2026</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36962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D20319-94A2-C645-925C-7EFEF023B43E}"/>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3" name="Footer Placeholder 2">
            <a:extLst>
              <a:ext uri="{FF2B5EF4-FFF2-40B4-BE49-F238E27FC236}">
                <a16:creationId xmlns:a16="http://schemas.microsoft.com/office/drawing/2014/main" id="{02925C78-1FAA-CE47-8531-DCAF7E152C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E1C05E-0CEF-994F-98B4-3B3763CF2BF1}"/>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21459371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28/05/2026</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499797146"/>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66544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662688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6263763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89592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8"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9"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2657386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4"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5"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1405929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3"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17339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192541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6"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7"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09185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6E3F-4883-CD44-ACF9-B8FCD0C53A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2B87AC-A449-8D4D-9682-2A33C3C318E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DB0857-0AA2-7940-AE56-89C18DABAC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0453B57-9683-F541-8A49-233F1450296C}"/>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6" name="Footer Placeholder 5">
            <a:extLst>
              <a:ext uri="{FF2B5EF4-FFF2-40B4-BE49-F238E27FC236}">
                <a16:creationId xmlns:a16="http://schemas.microsoft.com/office/drawing/2014/main" id="{F68A653A-78EE-2A48-8CAF-A7B01F604B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425AC-DF6A-824C-A7A2-17AF7E126C1E}"/>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33798650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331395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5" name="Rectangle 5"/>
          <p:cNvSpPr>
            <a:spLocks noGrp="1" noChangeArrowheads="1"/>
          </p:cNvSpPr>
          <p:nvPr>
            <p:ph type="ftr" sz="quarter" idx="11"/>
          </p:nvPr>
        </p:nvSpPr>
        <p:spPr/>
        <p:txBody>
          <a:bodyPr/>
          <a:lstStyle>
            <a:lvl1pPr>
              <a:defRPr/>
            </a:lvl1pPr>
          </a:lstStyle>
          <a:p>
            <a:endParaRPr lang="en-US">
              <a:latin typeface="Arial"/>
              <a:ea typeface="SimSun"/>
            </a:endParaRPr>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0971083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074730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51577"/>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939583"/>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8782523"/>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34442"/>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95424"/>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90531"/>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31228"/>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7843-D522-064F-8278-B5BF6004BAC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8F9B12A-FA4E-F44B-84D3-1742827B7FC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2086BD-5E0E-FC46-AEB2-8FACFCA1D56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42A76B-5888-344C-8CCA-815462A63C75}"/>
              </a:ext>
            </a:extLst>
          </p:cNvPr>
          <p:cNvSpPr>
            <a:spLocks noGrp="1"/>
          </p:cNvSpPr>
          <p:nvPr>
            <p:ph type="dt" sz="half" idx="10"/>
          </p:nvPr>
        </p:nvSpPr>
        <p:spPr/>
        <p:txBody>
          <a:bodyPr/>
          <a:lstStyle/>
          <a:p>
            <a:fld id="{33B975BA-38EF-6540-8A4B-27177C69D703}" type="datetimeFigureOut">
              <a:rPr lang="en-US" smtClean="0"/>
              <a:t>5/28/26</a:t>
            </a:fld>
            <a:endParaRPr lang="en-US"/>
          </a:p>
        </p:txBody>
      </p:sp>
      <p:sp>
        <p:nvSpPr>
          <p:cNvPr id="6" name="Footer Placeholder 5">
            <a:extLst>
              <a:ext uri="{FF2B5EF4-FFF2-40B4-BE49-F238E27FC236}">
                <a16:creationId xmlns:a16="http://schemas.microsoft.com/office/drawing/2014/main" id="{F2A18468-A46C-C441-8F67-4C19A9448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69930-E217-AA49-8DA3-B18E9EDF5732}"/>
              </a:ext>
            </a:extLst>
          </p:cNvPr>
          <p:cNvSpPr>
            <a:spLocks noGrp="1"/>
          </p:cNvSpPr>
          <p:nvPr>
            <p:ph type="sldNum" sz="quarter" idx="12"/>
          </p:nvPr>
        </p:nvSpPr>
        <p:spPr/>
        <p:txBody>
          <a:bodyPr/>
          <a:lstStyle/>
          <a:p>
            <a:fld id="{9AAFCC4A-24CD-9A45-9F62-BF22F1C2E5CE}" type="slidenum">
              <a:rPr lang="en-US" smtClean="0"/>
              <a:t>‹#›</a:t>
            </a:fld>
            <a:endParaRPr lang="en-US"/>
          </a:p>
        </p:txBody>
      </p:sp>
    </p:spTree>
    <p:extLst>
      <p:ext uri="{BB962C8B-B14F-4D97-AF65-F5344CB8AC3E}">
        <p14:creationId xmlns:p14="http://schemas.microsoft.com/office/powerpoint/2010/main" val="22595060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694677"/>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76195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30687"/>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27186"/>
      </p:ext>
    </p:extLst>
  </p:cSld>
  <p:clrMapOvr>
    <a:masterClrMapping/>
  </p:clrMapOvr>
  <p:transition>
    <p:wheel spokes="0"/>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3154929"/>
      </p:ext>
    </p:extLst>
  </p:cSld>
  <p:clrMapOvr>
    <a:masterClrMapping/>
  </p:clrMapOvr>
  <p:transition>
    <p:wheel spokes="0"/>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540830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409781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824207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73671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5/28/26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0441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5.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6.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7.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8.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0.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189.xml"/><Relationship Id="rId1" Type="http://schemas.openxmlformats.org/officeDocument/2006/relationships/slideLayout" Target="../slideLayouts/slideLayout188.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2.xml"/><Relationship Id="rId1" Type="http://schemas.openxmlformats.org/officeDocument/2006/relationships/slideLayout" Target="../slideLayouts/slideLayout19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3.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0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6.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29.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8.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9.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0.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1.xml.rels><?xml version="1.0" encoding="UTF-8" standalone="yes"?>
<Relationships xmlns="http://schemas.openxmlformats.org/package/2006/relationships"><Relationship Id="rId3" Type="http://schemas.openxmlformats.org/officeDocument/2006/relationships/slideLayout" Target="../slideLayouts/slideLayout26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266.xml"/></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269.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theme" Target="../theme/theme34.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slideLayout" Target="../slideLayouts/slideLayout281.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theme" Target="../theme/theme35.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theme" Target="../theme/theme36.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slideLayout" Target="../slideLayouts/slideLayout305.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image" Target="../media/image4.png"/><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3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5" Type="http://schemas.openxmlformats.org/officeDocument/2006/relationships/image" Target="../media/image6.png"/><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38.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41.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42.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43.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4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38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4.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theme" Target="../theme/theme46.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47.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slideLayout" Target="../slideLayouts/slideLayout421.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 Id="rId14"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5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52.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51.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52.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53.xml.rels><?xml version="1.0" encoding="UTF-8" standalone="yes"?>
<Relationships xmlns="http://schemas.openxmlformats.org/package/2006/relationships"><Relationship Id="rId3" Type="http://schemas.openxmlformats.org/officeDocument/2006/relationships/theme" Target="../theme/theme53.xml"/><Relationship Id="rId2" Type="http://schemas.openxmlformats.org/officeDocument/2006/relationships/slideLayout" Target="../slideLayouts/slideLayout469.xml"/><Relationship Id="rId1" Type="http://schemas.openxmlformats.org/officeDocument/2006/relationships/slideLayout" Target="../slideLayouts/slideLayout46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slideLayout" Target="../slideLayouts/slideLayout482.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slideLayout" Target="../slideLayouts/slideLayout48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 Id="rId14" Type="http://schemas.openxmlformats.org/officeDocument/2006/relationships/theme" Target="../theme/theme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A8A7F4-5242-1046-8D77-FA3EB10FDC9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7752FD-E8AE-0347-A3EE-EACD37ED4C2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6D58C-B054-DE4E-BFC3-3D7C55C82F07}"/>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3B975BA-38EF-6540-8A4B-27177C69D703}" type="datetimeFigureOut">
              <a:rPr lang="en-US" smtClean="0"/>
              <a:t>5/28/26</a:t>
            </a:fld>
            <a:endParaRPr lang="en-US"/>
          </a:p>
        </p:txBody>
      </p:sp>
      <p:sp>
        <p:nvSpPr>
          <p:cNvPr id="5" name="Footer Placeholder 4">
            <a:extLst>
              <a:ext uri="{FF2B5EF4-FFF2-40B4-BE49-F238E27FC236}">
                <a16:creationId xmlns:a16="http://schemas.microsoft.com/office/drawing/2014/main" id="{C5F5E815-06C4-DA45-8A9B-F0B122B98C8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1D400C-04D5-9440-B2A2-D63C009E5E8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AFCC4A-24CD-9A45-9F62-BF22F1C2E5CE}" type="slidenum">
              <a:rPr lang="en-US" smtClean="0"/>
              <a:t>‹#›</a:t>
            </a:fld>
            <a:endParaRPr lang="en-US"/>
          </a:p>
        </p:txBody>
      </p:sp>
    </p:spTree>
    <p:extLst>
      <p:ext uri="{BB962C8B-B14F-4D97-AF65-F5344CB8AC3E}">
        <p14:creationId xmlns:p14="http://schemas.microsoft.com/office/powerpoint/2010/main" val="264668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32888" cy="6845300"/>
            <a:chOff x="0" y="0"/>
            <a:chExt cx="5753" cy="4312"/>
          </a:xfrm>
        </p:grpSpPr>
        <p:sp>
          <p:nvSpPr>
            <p:cNvPr id="1843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8438"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844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4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5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846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8439" name="Group 28"/>
            <p:cNvGrpSpPr>
              <a:grpSpLocks/>
            </p:cNvGrpSpPr>
            <p:nvPr/>
          </p:nvGrpSpPr>
          <p:grpSpPr bwMode="auto">
            <a:xfrm>
              <a:off x="0" y="0"/>
              <a:ext cx="1246" cy="1232"/>
              <a:chOff x="0" y="0"/>
              <a:chExt cx="1246" cy="1232"/>
            </a:xfrm>
          </p:grpSpPr>
          <p:sp>
            <p:nvSpPr>
              <p:cNvPr id="1844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844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0419"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1810666515"/>
      </p:ext>
    </p:extLst>
  </p:cSld>
  <p:clrMap bg1="dk2" tx1="lt1" bg2="dk1" tx2="lt2" accent1="accent1" accent2="accent2" accent3="accent3" accent4="accent4" accent5="accent5" accent6="accent6" hlink="hlink" folHlink="folHlink"/>
  <p:sldLayoutIdLst>
    <p:sldLayoutId id="2147483750"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458" name="Group 2"/>
          <p:cNvGrpSpPr>
            <a:grpSpLocks/>
          </p:cNvGrpSpPr>
          <p:nvPr/>
        </p:nvGrpSpPr>
        <p:grpSpPr bwMode="auto">
          <a:xfrm>
            <a:off x="0" y="0"/>
            <a:ext cx="9132888" cy="6845300"/>
            <a:chOff x="0" y="0"/>
            <a:chExt cx="5753" cy="4312"/>
          </a:xfrm>
        </p:grpSpPr>
        <p:sp>
          <p:nvSpPr>
            <p:cNvPr id="1946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nvGrpSpPr>
            <p:cNvPr id="1946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600" b="1">
                  <a:solidFill>
                    <a:srgbClr val="00DFCA"/>
                  </a:solidFill>
                  <a:latin typeface="Comic Sans MS" pitchFamily="-128" charset="0"/>
                  <a:ea typeface="Arial"/>
                  <a:cs typeface="Arial"/>
                </a:endParaRPr>
              </a:p>
            </p:txBody>
          </p:sp>
          <p:sp>
            <p:nvSpPr>
              <p:cNvPr id="1946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6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7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sp>
            <p:nvSpPr>
              <p:cNvPr id="1948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Times"/>
                  <a:ea typeface="Arial"/>
                  <a:cs typeface="Arial"/>
                </a:endParaRPr>
              </a:p>
            </p:txBody>
          </p:sp>
        </p:grpSp>
        <p:grpSp>
          <p:nvGrpSpPr>
            <p:cNvPr id="19463" name="Group 28"/>
            <p:cNvGrpSpPr>
              <a:grpSpLocks/>
            </p:cNvGrpSpPr>
            <p:nvPr/>
          </p:nvGrpSpPr>
          <p:grpSpPr bwMode="auto">
            <a:xfrm>
              <a:off x="0" y="0"/>
              <a:ext cx="1246" cy="1232"/>
              <a:chOff x="0" y="0"/>
              <a:chExt cx="1246" cy="1232"/>
            </a:xfrm>
          </p:grpSpPr>
          <p:sp>
            <p:nvSpPr>
              <p:cNvPr id="1946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sp>
            <p:nvSpPr>
              <p:cNvPr id="1946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600" b="1">
                  <a:solidFill>
                    <a:srgbClr val="00DFCA"/>
                  </a:solidFill>
                  <a:latin typeface="Comic Sans MS" charset="0"/>
                  <a:ea typeface="Arial"/>
                  <a:cs typeface="Arial" charset="0"/>
                </a:endParaRPr>
              </a:p>
            </p:txBody>
          </p:sp>
        </p:grpSp>
      </p:grpSp>
      <p:sp>
        <p:nvSpPr>
          <p:cNvPr id="61443" name="Text Box 32"/>
          <p:cNvSpPr txBox="1">
            <a:spLocks noChangeArrowheads="1"/>
          </p:cNvSpPr>
          <p:nvPr/>
        </p:nvSpPr>
        <p:spPr bwMode="auto">
          <a:xfrm>
            <a:off x="450850" y="6537325"/>
            <a:ext cx="973138" cy="244475"/>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50000"/>
              </a:spcBef>
              <a:defRPr/>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8.0.03c.</a:t>
            </a:r>
          </a:p>
        </p:txBody>
      </p:sp>
    </p:spTree>
    <p:extLst>
      <p:ext uri="{BB962C8B-B14F-4D97-AF65-F5344CB8AC3E}">
        <p14:creationId xmlns:p14="http://schemas.microsoft.com/office/powerpoint/2010/main" val="3871310054"/>
      </p:ext>
    </p:extLst>
  </p:cSld>
  <p:clrMap bg1="dk2" tx1="lt1" bg2="dk1" tx2="lt2" accent1="accent1" accent2="accent2" accent3="accent3" accent4="accent4" accent5="accent5" accent6="accent6" hlink="hlink" folHlink="folHlink"/>
  <p:sldLayoutIdLst>
    <p:sldLayoutId id="2147483752"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ea typeface="Arial" pitchFamily="-128" charset="0"/>
          <a:cs typeface="Arial" pitchFamily="-12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0"/>
          <a:cs typeface="+mn-cs"/>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413183740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23344787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t>5/28/26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12918431"/>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872814570"/>
      </p:ext>
    </p:extLst>
  </p:cSld>
  <p:clrMap bg1="dk2" tx1="lt1" bg2="dk1"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341373525"/>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4653EB0D-B9C1-0C42-B6E0-0BA47D69BD6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6250758"/>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4982701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621379"/>
      </p:ext>
    </p:extLst>
  </p:cSld>
  <p:clrMap bg1="dk2" tx1="lt1" bg2="dk1" tx2="lt2" accent1="accent1" accent2="accent2" accent3="accent3" accent4="accent4" accent5="accent5" accent6="accent6" hlink="hlink" folHlink="folHlink"/>
  <p:sldLayoutIdLst>
    <p:sldLayoutId id="214748385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38177611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80540921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mj-lt"/>
          <a:ea typeface="+mj-ea"/>
          <a:cs typeface="+mj-cs"/>
        </a:defRPr>
      </a:lvl1pPr>
      <a:lvl2pPr algn="ctr" rtl="0" eaLnBrk="0" fontAlgn="base" hangingPunct="0">
        <a:spcBef>
          <a:spcPct val="0"/>
        </a:spcBef>
        <a:spcAft>
          <a:spcPct val="0"/>
        </a:spcAft>
        <a:defRPr sz="4400">
          <a:solidFill>
            <a:srgbClr val="FFFFFF"/>
          </a:solidFill>
          <a:latin typeface="Arial" charset="0"/>
          <a:ea typeface="SimSun" charset="0"/>
          <a:cs typeface="SimSun" charset="0"/>
        </a:defRPr>
      </a:lvl2pPr>
      <a:lvl3pPr algn="ctr" rtl="0" eaLnBrk="0" fontAlgn="base" hangingPunct="0">
        <a:spcBef>
          <a:spcPct val="0"/>
        </a:spcBef>
        <a:spcAft>
          <a:spcPct val="0"/>
        </a:spcAft>
        <a:defRPr sz="4400">
          <a:solidFill>
            <a:srgbClr val="FFFFFF"/>
          </a:solidFill>
          <a:latin typeface="Arial" charset="0"/>
          <a:ea typeface="SimSun" charset="0"/>
          <a:cs typeface="SimSun" charset="0"/>
        </a:defRPr>
      </a:lvl3pPr>
      <a:lvl4pPr algn="ctr" rtl="0" eaLnBrk="0" fontAlgn="base" hangingPunct="0">
        <a:spcBef>
          <a:spcPct val="0"/>
        </a:spcBef>
        <a:spcAft>
          <a:spcPct val="0"/>
        </a:spcAft>
        <a:defRPr sz="4400">
          <a:solidFill>
            <a:srgbClr val="FFFFFF"/>
          </a:solidFill>
          <a:latin typeface="Arial" charset="0"/>
          <a:ea typeface="SimSun" charset="0"/>
          <a:cs typeface="SimSun" charset="0"/>
        </a:defRPr>
      </a:lvl4pPr>
      <a:lvl5pPr algn="ctr" rtl="0" eaLnBrk="0" fontAlgn="base" hangingPunct="0">
        <a:spcBef>
          <a:spcPct val="0"/>
        </a:spcBef>
        <a:spcAft>
          <a:spcPct val="0"/>
        </a:spcAft>
        <a:defRPr sz="4400">
          <a:solidFill>
            <a:srgbClr val="FFFFFF"/>
          </a:solidFill>
          <a:latin typeface="Arial" charset="0"/>
          <a:ea typeface="SimSun" charset="0"/>
          <a:cs typeface="SimSun" charset="0"/>
        </a:defRPr>
      </a:lvl5pPr>
      <a:lvl6pPr marL="457200" algn="ctr" rtl="0" fontAlgn="base">
        <a:spcBef>
          <a:spcPct val="0"/>
        </a:spcBef>
        <a:spcAft>
          <a:spcPct val="0"/>
        </a:spcAft>
        <a:defRPr sz="4400">
          <a:solidFill>
            <a:srgbClr val="FFFFFF"/>
          </a:solidFill>
          <a:latin typeface="Arial" charset="0"/>
          <a:ea typeface="SimSun" charset="0"/>
          <a:cs typeface="SimSun" charset="0"/>
        </a:defRPr>
      </a:lvl6pPr>
      <a:lvl7pPr marL="914400" algn="ctr" rtl="0" fontAlgn="base">
        <a:spcBef>
          <a:spcPct val="0"/>
        </a:spcBef>
        <a:spcAft>
          <a:spcPct val="0"/>
        </a:spcAft>
        <a:defRPr sz="4400">
          <a:solidFill>
            <a:srgbClr val="FFFFFF"/>
          </a:solidFill>
          <a:latin typeface="Arial" charset="0"/>
          <a:ea typeface="SimSun" charset="0"/>
          <a:cs typeface="SimSun" charset="0"/>
        </a:defRPr>
      </a:lvl7pPr>
      <a:lvl8pPr marL="1371600" algn="ctr" rtl="0" fontAlgn="base">
        <a:spcBef>
          <a:spcPct val="0"/>
        </a:spcBef>
        <a:spcAft>
          <a:spcPct val="0"/>
        </a:spcAft>
        <a:defRPr sz="4400">
          <a:solidFill>
            <a:srgbClr val="FFFFFF"/>
          </a:solidFill>
          <a:latin typeface="Arial" charset="0"/>
          <a:ea typeface="SimSun" charset="0"/>
          <a:cs typeface="SimSun" charset="0"/>
        </a:defRPr>
      </a:lvl8pPr>
      <a:lvl9pPr marL="1828800" algn="ctr" rtl="0" fontAlgn="base">
        <a:spcBef>
          <a:spcPct val="0"/>
        </a:spcBef>
        <a:spcAft>
          <a:spcPct val="0"/>
        </a:spcAft>
        <a:defRPr sz="4400">
          <a:solidFill>
            <a:srgbClr val="FFFFFF"/>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800253545"/>
      </p:ext>
    </p:extLst>
  </p:cSld>
  <p:clrMap bg1="dk2" tx1="lt1" bg2="dk1" tx2="lt2" accent1="accent1" accent2="accent2" accent3="accent3" accent4="accent4" accent5="accent5" accent6="accent6" hlink="hlink" folHlink="folHlink"/>
  <p:sldLayoutIdLst>
    <p:sldLayoutId id="2147483874" r:id="rId1"/>
    <p:sldLayoutId id="2147483875"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1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1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1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pitchFamily="-112" charset="-52"/>
                <a:ea typeface="ＭＳ Ｐゴシック"/>
                <a:cs typeface="ＭＳ Ｐゴシック"/>
              </a:defRPr>
            </a:lvl1pPr>
          </a:lstStyle>
          <a:p>
            <a:fld id="{52F367E4-7E1D-FF4E-AF00-438FDA6547A0}" type="datetimeFigureOut">
              <a:rPr lang="en-US" smtClean="0"/>
              <a:t>5/28/26</a:t>
            </a:fld>
            <a:endParaRPr lang="en-US"/>
          </a:p>
        </p:txBody>
      </p:sp>
      <p:sp>
        <p:nvSpPr>
          <p:cNvPr id="1101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pitchFamily="-112" charset="-52"/>
                <a:ea typeface="ＭＳ Ｐゴシック"/>
                <a:cs typeface="ＭＳ Ｐゴシック"/>
              </a:defRPr>
            </a:lvl1pPr>
          </a:lstStyle>
          <a:p>
            <a:endParaRPr lang="en-US"/>
          </a:p>
        </p:txBody>
      </p:sp>
      <p:sp>
        <p:nvSpPr>
          <p:cNvPr id="1101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78908580"/>
      </p:ext>
    </p:extLst>
  </p:cSld>
  <p:clrMap bg1="dk2" tx1="lt1" bg2="dk1" tx2="lt2" accent1="accent1" accent2="accent2" accent3="accent3" accent4="accent4" accent5="accent5" accent6="accent6" hlink="hlink" folHlink="folHlink"/>
  <p:sldLayoutIdLst>
    <p:sldLayoutId id="214748387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ahoma" pitchFamily="-112" charset="-52"/>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3028168"/>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937679620"/>
      </p:ext>
    </p:extLst>
  </p:cSld>
  <p:clrMap bg1="lt1" tx1="dk1" bg2="lt2" tx2="dk2" accent1="accent1" accent2="accent2" accent3="accent3" accent4="accent4" accent5="accent5" accent6="accent6" hlink="hlink" folHlink="folHlink"/>
  <p:sldLayoutIdLst>
    <p:sldLayoutId id="214748389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364129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277F5D1E-B6F4-8742-A65A-78D2BC29343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25433952"/>
      </p:ext>
    </p:extLst>
  </p:cSld>
  <p:clrMap bg1="dk2" tx1="lt1" bg2="dk1"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423507142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5E839103-EB0F-5A4C-BCA9-CF801665BE18}"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91632254"/>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82805962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10688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271576268"/>
      </p:ext>
    </p:extLst>
  </p:cSld>
  <p:clrMap bg1="dk2" tx1="lt1" bg2="dk1"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095815709"/>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5/28/26</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87856402"/>
      </p:ext>
    </p:extLst>
  </p:cSld>
  <p:clrMap bg1="lt1" tx1="dk1" bg2="lt2" tx2="dk2" accent1="accent1" accent2="accent2" accent3="accent3" accent4="accent4" accent5="accent5" accent6="accent6" hlink="hlink" folHlink="folHlink"/>
  <p:sldLayoutIdLst>
    <p:sldLayoutId id="2147483963"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31474760"/>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3330509"/>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41248682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78957790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5/28/26</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EAEAEA"/>
                </a:solidFill>
                <a:latin typeface="Arial" charset="0"/>
                <a:ea typeface="ＭＳ Ｐゴシック" charset="0"/>
                <a:cs typeface="ＭＳ Ｐゴシック"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0344047"/>
      </p:ext>
    </p:extLst>
  </p:cSld>
  <p:clrMap bg1="dk2" tx1="lt1" bg2="dk1"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632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defTabSz="449263" fontAlgn="base">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eaLnBrk="1" hangingPunct="1">
              <a:buClr>
                <a:srgbClr val="000000"/>
              </a:buClr>
              <a:buSzPct val="100000"/>
              <a:buFont typeface="Times New Roman" charset="0"/>
              <a:buNone/>
              <a:defRPr sz="1400">
                <a:solidFill>
                  <a:srgbClr val="000000"/>
                </a:solidFill>
                <a:latin typeface="Times New Roman" charset="0"/>
                <a:cs typeface="Geneva" charset="0"/>
              </a:defRPr>
            </a:lvl1pPr>
          </a:lstStyle>
          <a:p>
            <a:pPr fontAlgn="base">
              <a:spcBef>
                <a:spcPct val="0"/>
              </a:spcBef>
              <a:spcAft>
                <a:spcPct val="0"/>
              </a:spcAft>
              <a:defRPr/>
            </a:pPr>
            <a:fld id="{918302FF-6983-AF40-A33B-E842BFD89301}" type="slidenum">
              <a:rPr lang="en-GB">
                <a:ea typeface="ＭＳ Ｐゴシック" charset="0"/>
              </a:rPr>
              <a:pPr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138423791"/>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97222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808080"/>
                </a:solidFill>
                <a:latin typeface="Helvetica" pitchFamily="-108" charset="0"/>
                <a:ea typeface="ＭＳ Ｐゴシック" pitchFamily="-112" charset="-128"/>
                <a:cs typeface="ＭＳ Ｐゴシック" pitchFamily="-112" charset="-128"/>
              </a:defRPr>
            </a:lvl1pPr>
          </a:lstStyle>
          <a:p>
            <a:fld id="{52F367E4-7E1D-FF4E-AF00-438FDA6547A0}" type="datetimeFigureOut">
              <a:rPr lang="en-US" smtClean="0"/>
              <a:pPr/>
              <a:t>5/28/26</a:t>
            </a:fld>
            <a:endParaRPr lang="en-US"/>
          </a:p>
        </p:txBody>
      </p:sp>
      <p:sp>
        <p:nvSpPr>
          <p:cNvPr id="197222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808080"/>
                </a:solidFill>
                <a:latin typeface="Helvetica" pitchFamily="-108" charset="0"/>
                <a:ea typeface="ＭＳ Ｐゴシック" pitchFamily="-112" charset="-128"/>
                <a:cs typeface="ＭＳ Ｐゴシック" pitchFamily="-112" charset="-128"/>
              </a:defRPr>
            </a:lvl1pPr>
          </a:lstStyle>
          <a:p>
            <a:endParaRPr lang="en-US"/>
          </a:p>
        </p:txBody>
      </p:sp>
      <p:sp>
        <p:nvSpPr>
          <p:cNvPr id="197223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808080"/>
                </a:solidFill>
                <a:latin typeface="Helvetica" charset="0"/>
              </a:defRPr>
            </a:lvl1pPr>
          </a:lstStyle>
          <a:p>
            <a:fld id="{8C99E196-A115-2F47-A252-2B1A00B54207}" type="slidenum">
              <a:rPr lang="en-US" smtClean="0"/>
              <a:pPr/>
              <a:t>‹#›</a:t>
            </a:fld>
            <a:endParaRPr lang="en-US"/>
          </a:p>
        </p:txBody>
      </p:sp>
      <p:grpSp>
        <p:nvGrpSpPr>
          <p:cNvPr id="125959" name="Group 7"/>
          <p:cNvGrpSpPr>
            <a:grpSpLocks/>
          </p:cNvGrpSpPr>
          <p:nvPr/>
        </p:nvGrpSpPr>
        <p:grpSpPr bwMode="auto">
          <a:xfrm>
            <a:off x="177800" y="230188"/>
            <a:ext cx="203200" cy="6503987"/>
            <a:chOff x="112" y="145"/>
            <a:chExt cx="128" cy="4097"/>
          </a:xfrm>
        </p:grpSpPr>
        <p:sp>
          <p:nvSpPr>
            <p:cNvPr id="12597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sz="2400">
                <a:solidFill>
                  <a:srgbClr val="F8F8F8"/>
                </a:solidFill>
                <a:latin typeface="Times New Roman" charset="0"/>
              </a:endParaRPr>
            </a:p>
          </p:txBody>
        </p:sp>
      </p:grpSp>
      <p:grpSp>
        <p:nvGrpSpPr>
          <p:cNvPr id="125960" name="Group 10"/>
          <p:cNvGrpSpPr>
            <a:grpSpLocks/>
          </p:cNvGrpSpPr>
          <p:nvPr/>
        </p:nvGrpSpPr>
        <p:grpSpPr bwMode="auto">
          <a:xfrm>
            <a:off x="8793163" y="220663"/>
            <a:ext cx="198437" cy="6408737"/>
            <a:chOff x="5539" y="139"/>
            <a:chExt cx="125" cy="4037"/>
          </a:xfrm>
        </p:grpSpPr>
        <p:sp>
          <p:nvSpPr>
            <p:cNvPr id="12597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7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1" name="Group 13"/>
          <p:cNvGrpSpPr>
            <a:grpSpLocks/>
          </p:cNvGrpSpPr>
          <p:nvPr/>
        </p:nvGrpSpPr>
        <p:grpSpPr bwMode="auto">
          <a:xfrm>
            <a:off x="412750" y="6477000"/>
            <a:ext cx="8686800" cy="228600"/>
            <a:chOff x="260" y="4080"/>
            <a:chExt cx="5472" cy="144"/>
          </a:xfrm>
        </p:grpSpPr>
        <p:sp>
          <p:nvSpPr>
            <p:cNvPr id="12596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125962" name="Group 16"/>
          <p:cNvGrpSpPr>
            <a:grpSpLocks/>
          </p:cNvGrpSpPr>
          <p:nvPr/>
        </p:nvGrpSpPr>
        <p:grpSpPr bwMode="auto">
          <a:xfrm>
            <a:off x="76200" y="176213"/>
            <a:ext cx="8745538" cy="161925"/>
            <a:chOff x="48" y="111"/>
            <a:chExt cx="5509" cy="102"/>
          </a:xfrm>
        </p:grpSpPr>
        <p:sp>
          <p:nvSpPr>
            <p:cNvPr id="12596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grpSp>
        <p:nvGrpSpPr>
          <p:cNvPr id="6" name="Group 19"/>
          <p:cNvGrpSpPr>
            <a:grpSpLocks/>
          </p:cNvGrpSpPr>
          <p:nvPr/>
        </p:nvGrpSpPr>
        <p:grpSpPr bwMode="auto">
          <a:xfrm>
            <a:off x="71438" y="176213"/>
            <a:ext cx="8745537" cy="161925"/>
            <a:chOff x="48" y="111"/>
            <a:chExt cx="5509" cy="102"/>
          </a:xfrm>
        </p:grpSpPr>
        <p:sp>
          <p:nvSpPr>
            <p:cNvPr id="12596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sp>
          <p:nvSpPr>
            <p:cNvPr id="12596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2400">
                <a:solidFill>
                  <a:srgbClr val="F8F8F8"/>
                </a:solidFill>
                <a:latin typeface="Helvetica"/>
              </a:endParaRPr>
            </a:p>
          </p:txBody>
        </p:sp>
      </p:grpSp>
    </p:spTree>
    <p:extLst>
      <p:ext uri="{BB962C8B-B14F-4D97-AF65-F5344CB8AC3E}">
        <p14:creationId xmlns:p14="http://schemas.microsoft.com/office/powerpoint/2010/main" val="898383013"/>
      </p:ext>
    </p:extLst>
  </p:cSld>
  <p:clrMap bg1="dk2" tx1="lt1" bg2="dk1" tx2="lt2" accent1="accent1" accent2="accent2" accent3="accent3" accent4="accent4" accent5="accent5" accent6="accent6" hlink="hlink" folHlink="folHlink"/>
  <p:sldLayoutIdLst>
    <p:sldLayoutId id="2147484032"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2pPr>
      <a:lvl3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3pPr>
      <a:lvl4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4pPr>
      <a:lvl5pPr algn="l" rtl="0" eaLnBrk="0" fontAlgn="base" hangingPunct="0">
        <a:spcBef>
          <a:spcPct val="0"/>
        </a:spcBef>
        <a:spcAft>
          <a:spcPct val="0"/>
        </a:spcAft>
        <a:defRPr sz="3600">
          <a:solidFill>
            <a:schemeClr val="tx2"/>
          </a:solidFill>
          <a:latin typeface="Helvetica" pitchFamily="34" charset="0"/>
          <a:ea typeface="ＭＳ Ｐゴシック" charset="0"/>
          <a:cs typeface="ＭＳ Ｐゴシック" charset="0"/>
        </a:defRPr>
      </a:lvl5pPr>
      <a:lvl6pPr marL="457200" algn="l" rtl="0" fontAlgn="base">
        <a:spcBef>
          <a:spcPct val="0"/>
        </a:spcBef>
        <a:spcAft>
          <a:spcPct val="0"/>
        </a:spcAft>
        <a:defRPr sz="3600">
          <a:solidFill>
            <a:schemeClr val="tx2"/>
          </a:solidFill>
          <a:latin typeface="Helvetica" pitchFamily="34" charset="0"/>
        </a:defRPr>
      </a:lvl6pPr>
      <a:lvl7pPr marL="914400" algn="l" rtl="0" fontAlgn="base">
        <a:spcBef>
          <a:spcPct val="0"/>
        </a:spcBef>
        <a:spcAft>
          <a:spcPct val="0"/>
        </a:spcAft>
        <a:defRPr sz="3600">
          <a:solidFill>
            <a:schemeClr val="tx2"/>
          </a:solidFill>
          <a:latin typeface="Helvetica" pitchFamily="34" charset="0"/>
        </a:defRPr>
      </a:lvl7pPr>
      <a:lvl8pPr marL="1371600" algn="l" rtl="0" fontAlgn="base">
        <a:spcBef>
          <a:spcPct val="0"/>
        </a:spcBef>
        <a:spcAft>
          <a:spcPct val="0"/>
        </a:spcAft>
        <a:defRPr sz="3600">
          <a:solidFill>
            <a:schemeClr val="tx2"/>
          </a:solidFill>
          <a:latin typeface="Helvetica" pitchFamily="34" charset="0"/>
        </a:defRPr>
      </a:lvl8pPr>
      <a:lvl9pPr marL="1828800" algn="l" rtl="0" fontAlgn="base">
        <a:spcBef>
          <a:spcPct val="0"/>
        </a:spcBef>
        <a:spcAft>
          <a:spcPct val="0"/>
        </a:spcAft>
        <a:defRPr sz="3600">
          <a:solidFill>
            <a:schemeClr val="tx2"/>
          </a:solidFill>
          <a:latin typeface="Helvetica" pitchFamily="34"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5/28/26</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400815451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18A8791-A0D0-CE49-9DEA-6760510D96A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2390918"/>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92198220"/>
      </p:ext>
    </p:extLst>
  </p:cSld>
  <p:clrMap bg1="dk2" tx1="lt1" bg2="dk1"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t>5/28/26</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85941651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5/28/26</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50109492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9422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35"/>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Arial"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971198954"/>
      </p:ext>
    </p:extLst>
  </p:cSld>
  <p:clrMap bg1="dk2" tx1="lt1" bg2="dk1" tx2="lt2" accent1="accent1" accent2="accent2" accent3="accent3" accent4="accent4" accent5="accent5" accent6="accent6" hlink="hlink" folHlink="folHlink"/>
  <p:sldLayoutIdLst>
    <p:sldLayoutId id="2147484108"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5/28/26</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727216111"/>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132646284"/>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b="0"/>
              <a:pPr eaLnBrk="0" hangingPunct="0">
                <a:defRPr/>
              </a:pPr>
              <a:t>‹#›</a:t>
            </a:fld>
            <a:endParaRPr lang="en-US" b="0"/>
          </a:p>
        </p:txBody>
      </p:sp>
    </p:spTree>
    <p:extLst>
      <p:ext uri="{BB962C8B-B14F-4D97-AF65-F5344CB8AC3E}">
        <p14:creationId xmlns:p14="http://schemas.microsoft.com/office/powerpoint/2010/main" val="4256056474"/>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A92F3621-A391-7146-B8F7-81F9E5311539}" type="slidenum">
              <a:rPr lang="en-US"/>
              <a:pPr>
                <a:defRPr/>
              </a:pPr>
              <a:t>‹#›</a:t>
            </a:fld>
            <a:endParaRPr lang="en-US"/>
          </a:p>
        </p:txBody>
      </p:sp>
    </p:spTree>
    <p:extLst>
      <p:ext uri="{BB962C8B-B14F-4D97-AF65-F5344CB8AC3E}">
        <p14:creationId xmlns:p14="http://schemas.microsoft.com/office/powerpoint/2010/main" val="3904342732"/>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charset="0"/>
          <a:cs typeface="Arial"/>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715065944"/>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3276703411"/>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 id="214748419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356977136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816736533"/>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a typeface="ＭＳ Ｐゴシック" charset="0"/>
                <a:cs typeface="ＭＳ Ｐゴシック"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a typeface="ＭＳ Ｐゴシック" charset="0"/>
                <a:cs typeface="ＭＳ Ｐゴシック"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924284"/>
      </p:ext>
    </p:extLst>
  </p:cSld>
  <p:clrMap bg1="dk2" tx1="lt1" bg2="dk1" tx2="lt2" accent1="accent1" accent2="accent2" accent3="accent3" accent4="accent4" accent5="accent5" accent6="accent6" hlink="hlink" folHlink="folHlink"/>
  <p:sldLayoutIdLst>
    <p:sldLayoutId id="2147484226" r:id="rId1"/>
    <p:sldLayoutId id="2147484227"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GB"/>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48418305"/>
      </p:ext>
    </p:extLst>
  </p:cSld>
  <p:clrMap bg1="dk2" tx1="lt1" bg2="dk1" tx2="lt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565201584"/>
      </p:ext>
    </p:extLst>
  </p:cSld>
  <p:clrMap bg1="lt1" tx1="dk1" bg2="lt2" tx2="dk2" accent1="accent1" accent2="accent2" accent3="accent3" accent4="accent4" accent5="accent5" accent6="accent6" hlink="hlink" folHlink="folHlink"/>
  <p:sldLayoutIdLst>
    <p:sldLayoutId id="2147483712"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28/05/2026</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122472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Arial"/>
              </a:defRPr>
            </a:lvl1pPr>
          </a:lstStyle>
          <a:p>
            <a:fld id="{52F367E4-7E1D-FF4E-AF00-438FDA6547A0}" type="datetimeFigureOut">
              <a:rPr lang="en-US" smtClean="0">
                <a:latin typeface="Arial"/>
                <a:ea typeface="SimSun"/>
              </a:rPr>
              <a:pPr/>
              <a:t>5/28/26</a:t>
            </a:fld>
            <a:endParaRPr lang="en-US">
              <a:latin typeface="Arial"/>
              <a:ea typeface="SimSun"/>
            </a:endParaRPr>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Arial"/>
              </a:defRPr>
            </a:lvl1pPr>
          </a:lstStyle>
          <a:p>
            <a:endParaRPr lang="en-US">
              <a:latin typeface="Arial"/>
              <a:ea typeface="SimSun"/>
            </a:endParaRPr>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32479958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8211213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3.xml"/><Relationship Id="rId1" Type="http://schemas.openxmlformats.org/officeDocument/2006/relationships/slideLayout" Target="../slideLayouts/slideLayout468.xml"/><Relationship Id="rId4" Type="http://schemas.openxmlformats.org/officeDocument/2006/relationships/image" Target="../media/image95.emf"/></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4.xml"/><Relationship Id="rId1" Type="http://schemas.openxmlformats.org/officeDocument/2006/relationships/slideLayout" Target="../slideLayouts/slideLayout46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93.xml"/><Relationship Id="rId1" Type="http://schemas.openxmlformats.org/officeDocument/2006/relationships/themeOverride" Target="../theme/themeOverride24.xml"/><Relationship Id="rId4" Type="http://schemas.openxmlformats.org/officeDocument/2006/relationships/image" Target="../media/image57.jpeg"/></Relationships>
</file>

<file path=ppt/slides/_rels/slide10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6.xml"/><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7.xml"/><Relationship Id="rId1" Type="http://schemas.openxmlformats.org/officeDocument/2006/relationships/slideLayout" Target="../slideLayouts/slideLayout101.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10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24.xml"/><Relationship Id="rId1" Type="http://schemas.openxmlformats.org/officeDocument/2006/relationships/themeOverride" Target="../theme/themeOverride25.xml"/><Relationship Id="rId4" Type="http://schemas.openxmlformats.org/officeDocument/2006/relationships/image" Target="../media/image57.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78.xml"/><Relationship Id="rId1" Type="http://schemas.openxmlformats.org/officeDocument/2006/relationships/themeOverride" Target="../theme/themeOverride26.xml"/><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78.xml"/><Relationship Id="rId1" Type="http://schemas.openxmlformats.org/officeDocument/2006/relationships/themeOverride" Target="../theme/themeOverride27.xml"/><Relationship Id="rId4" Type="http://schemas.openxmlformats.org/officeDocument/2006/relationships/image" Target="../media/image10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78.xml"/><Relationship Id="rId1" Type="http://schemas.openxmlformats.org/officeDocument/2006/relationships/themeOverride" Target="../theme/themeOverride28.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6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78.xml"/><Relationship Id="rId1" Type="http://schemas.openxmlformats.org/officeDocument/2006/relationships/themeOverride" Target="../theme/themeOverride2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78.xml"/><Relationship Id="rId1" Type="http://schemas.openxmlformats.org/officeDocument/2006/relationships/themeOverride" Target="../theme/themeOverride30.xml"/><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78.xml"/><Relationship Id="rId1" Type="http://schemas.openxmlformats.org/officeDocument/2006/relationships/themeOverride" Target="../theme/themeOverride31.xml"/><Relationship Id="rId4" Type="http://schemas.openxmlformats.org/officeDocument/2006/relationships/image" Target="../media/image104.png"/></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9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78.xml"/><Relationship Id="rId1" Type="http://schemas.openxmlformats.org/officeDocument/2006/relationships/themeOverride" Target="../theme/themeOverride32.xml"/><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78.xml"/><Relationship Id="rId1" Type="http://schemas.openxmlformats.org/officeDocument/2006/relationships/themeOverride" Target="../theme/themeOverride33.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78.xml"/><Relationship Id="rId1" Type="http://schemas.openxmlformats.org/officeDocument/2006/relationships/themeOverride" Target="../theme/themeOverride34.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119.xml"/><Relationship Id="rId1" Type="http://schemas.openxmlformats.org/officeDocument/2006/relationships/themeOverride" Target="../theme/themeOverride35.xml"/></Relationships>
</file>

<file path=ppt/slides/_rels/slide11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96.xml"/></Relationships>
</file>

<file path=ppt/slides/_rels/slide11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9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0.xml"/><Relationship Id="rId1" Type="http://schemas.openxmlformats.org/officeDocument/2006/relationships/slideLayout" Target="../slideLayouts/slideLayout18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90.xml"/><Relationship Id="rId1" Type="http://schemas.openxmlformats.org/officeDocument/2006/relationships/themeOverride" Target="../theme/themeOverride36.xml"/><Relationship Id="rId4" Type="http://schemas.openxmlformats.org/officeDocument/2006/relationships/image" Target="../media/image3.jpe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90.xml"/><Relationship Id="rId1" Type="http://schemas.openxmlformats.org/officeDocument/2006/relationships/themeOverride" Target="../theme/themeOverride37.xml"/><Relationship Id="rId4" Type="http://schemas.openxmlformats.org/officeDocument/2006/relationships/image" Target="../media/image3.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9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9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9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9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89.xml"/><Relationship Id="rId1" Type="http://schemas.openxmlformats.org/officeDocument/2006/relationships/themeOverride" Target="../theme/themeOverride38.xml"/><Relationship Id="rId4" Type="http://schemas.openxmlformats.org/officeDocument/2006/relationships/image" Target="../media/image113.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02.xml"/><Relationship Id="rId1" Type="http://schemas.openxmlformats.org/officeDocument/2006/relationships/themeOverride" Target="../theme/themeOverride39.xml"/><Relationship Id="rId4" Type="http://schemas.openxmlformats.org/officeDocument/2006/relationships/image" Target="../media/image114.png"/></Relationships>
</file>

<file path=ppt/slides/_rels/slide13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20.xml"/><Relationship Id="rId1" Type="http://schemas.openxmlformats.org/officeDocument/2006/relationships/slideLayout" Target="../slideLayouts/slideLayout206.xml"/><Relationship Id="rId4" Type="http://schemas.openxmlformats.org/officeDocument/2006/relationships/image" Target="../media/image116.jpeg"/></Relationships>
</file>

<file path=ppt/slides/_rels/slide1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21.xml"/><Relationship Id="rId1" Type="http://schemas.openxmlformats.org/officeDocument/2006/relationships/slideLayout" Target="../slideLayouts/slideLayout215.xml"/><Relationship Id="rId4" Type="http://schemas.openxmlformats.org/officeDocument/2006/relationships/image" Target="../media/image52.jpeg"/></Relationships>
</file>

<file path=ppt/slides/_rels/slide13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122.xml"/><Relationship Id="rId1" Type="http://schemas.openxmlformats.org/officeDocument/2006/relationships/slideLayout" Target="../slideLayouts/slideLayout215.xml"/><Relationship Id="rId4" Type="http://schemas.openxmlformats.org/officeDocument/2006/relationships/image" Target="../media/image5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3.xml"/><Relationship Id="rId1" Type="http://schemas.openxmlformats.org/officeDocument/2006/relationships/slideLayout" Target="../slideLayouts/slideLayout204.xml"/></Relationships>
</file>

<file path=ppt/slides/_rels/slide13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24.xml"/><Relationship Id="rId1" Type="http://schemas.openxmlformats.org/officeDocument/2006/relationships/slideLayout" Target="../slideLayouts/slideLayout215.xml"/><Relationship Id="rId4" Type="http://schemas.openxmlformats.org/officeDocument/2006/relationships/image" Target="../media/image52.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5.xml"/><Relationship Id="rId1" Type="http://schemas.openxmlformats.org/officeDocument/2006/relationships/slideLayout" Target="../slideLayouts/slideLayout204.xml"/></Relationships>
</file>

<file path=ppt/slides/_rels/slide138.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126.xml"/><Relationship Id="rId1" Type="http://schemas.openxmlformats.org/officeDocument/2006/relationships/slideLayout" Target="../slideLayouts/slideLayout215.xml"/><Relationship Id="rId4" Type="http://schemas.openxmlformats.org/officeDocument/2006/relationships/image" Target="../media/image52.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7.xml"/><Relationship Id="rId1" Type="http://schemas.openxmlformats.org/officeDocument/2006/relationships/slideLayout" Target="../slideLayouts/slideLayout20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29.xml"/><Relationship Id="rId1" Type="http://schemas.openxmlformats.org/officeDocument/2006/relationships/themeOverride" Target="../theme/themeOverride40.xml"/><Relationship Id="rId4" Type="http://schemas.openxmlformats.org/officeDocument/2006/relationships/image" Target="../media/image120.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28.xml"/><Relationship Id="rId1" Type="http://schemas.openxmlformats.org/officeDocument/2006/relationships/themeOverride" Target="../theme/themeOverride41.xml"/><Relationship Id="rId5" Type="http://schemas.openxmlformats.org/officeDocument/2006/relationships/image" Target="../media/image122.jpeg"/><Relationship Id="rId4" Type="http://schemas.openxmlformats.org/officeDocument/2006/relationships/image" Target="../media/image121.jpeg"/></Relationships>
</file>

<file path=ppt/slides/_rels/slide14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130.xml"/><Relationship Id="rId1" Type="http://schemas.openxmlformats.org/officeDocument/2006/relationships/slideLayout" Target="../slideLayouts/slideLayout215.xml"/><Relationship Id="rId4" Type="http://schemas.openxmlformats.org/officeDocument/2006/relationships/image" Target="../media/image52.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31.xml"/><Relationship Id="rId1" Type="http://schemas.openxmlformats.org/officeDocument/2006/relationships/slideLayout" Target="../slideLayouts/slideLayout9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2.xml"/><Relationship Id="rId1" Type="http://schemas.openxmlformats.org/officeDocument/2006/relationships/slideLayout" Target="../slideLayouts/slideLayout96.xml"/><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3.xml"/><Relationship Id="rId1" Type="http://schemas.openxmlformats.org/officeDocument/2006/relationships/slideLayout" Target="../slideLayouts/slideLayout2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4.xml"/><Relationship Id="rId1" Type="http://schemas.openxmlformats.org/officeDocument/2006/relationships/slideLayout" Target="../slideLayouts/slideLayout231.xml"/><Relationship Id="rId5" Type="http://schemas.openxmlformats.org/officeDocument/2006/relationships/image" Target="../media/image129.png"/><Relationship Id="rId4" Type="http://schemas.openxmlformats.org/officeDocument/2006/relationships/image" Target="../media/image128.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121.xml"/><Relationship Id="rId1" Type="http://schemas.openxmlformats.org/officeDocument/2006/relationships/themeOverride" Target="../theme/themeOverride42.xml"/><Relationship Id="rId5" Type="http://schemas.openxmlformats.org/officeDocument/2006/relationships/image" Target="../media/image130.jpeg"/><Relationship Id="rId4"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6.xml"/><Relationship Id="rId1" Type="http://schemas.openxmlformats.org/officeDocument/2006/relationships/slideLayout" Target="../slideLayouts/slideLayout24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37.xml"/><Relationship Id="rId1" Type="http://schemas.openxmlformats.org/officeDocument/2006/relationships/slideLayout" Target="../slideLayouts/slideLayout9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6.xml"/></Relationships>
</file>

<file path=ppt/slides/_rels/slide15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138.xml"/><Relationship Id="rId1" Type="http://schemas.openxmlformats.org/officeDocument/2006/relationships/slideLayout" Target="../slideLayouts/slideLayout253.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5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9.png"/><Relationship Id="rId7" Type="http://schemas.openxmlformats.org/officeDocument/2006/relationships/image" Target="../media/image135.png"/><Relationship Id="rId2" Type="http://schemas.openxmlformats.org/officeDocument/2006/relationships/notesSlide" Target="../notesSlides/notesSlide139.xml"/><Relationship Id="rId1" Type="http://schemas.openxmlformats.org/officeDocument/2006/relationships/slideLayout" Target="../slideLayouts/slideLayout253.xml"/><Relationship Id="rId6" Type="http://schemas.openxmlformats.org/officeDocument/2006/relationships/image" Target="../media/image134.png"/><Relationship Id="rId5" Type="http://schemas.openxmlformats.org/officeDocument/2006/relationships/image" Target="../media/image141.png"/><Relationship Id="rId10" Type="http://schemas.openxmlformats.org/officeDocument/2006/relationships/image" Target="../media/image138.png"/><Relationship Id="rId4" Type="http://schemas.openxmlformats.org/officeDocument/2006/relationships/image" Target="../media/image140.png"/><Relationship Id="rId9" Type="http://schemas.openxmlformats.org/officeDocument/2006/relationships/image" Target="../media/image137.png"/></Relationships>
</file>

<file path=ppt/slides/_rels/slide153.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0.xml"/><Relationship Id="rId1" Type="http://schemas.openxmlformats.org/officeDocument/2006/relationships/slideLayout" Target="../slideLayouts/slideLayout101.xml"/><Relationship Id="rId6" Type="http://schemas.openxmlformats.org/officeDocument/2006/relationships/image" Target="../media/image144.jpeg"/><Relationship Id="rId5" Type="http://schemas.openxmlformats.org/officeDocument/2006/relationships/image" Target="../media/image143.png"/><Relationship Id="rId4" Type="http://schemas.openxmlformats.org/officeDocument/2006/relationships/oleObject" Target="../embeddings/oleObject2.bin"/></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64.xml"/><Relationship Id="rId1" Type="http://schemas.openxmlformats.org/officeDocument/2006/relationships/themeOverride" Target="../theme/themeOverride43.xml"/><Relationship Id="rId4" Type="http://schemas.openxmlformats.org/officeDocument/2006/relationships/image" Target="../media/image145.jpeg"/></Relationships>
</file>

<file path=ppt/slides/_rels/slide15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2.xml"/><Relationship Id="rId1" Type="http://schemas.openxmlformats.org/officeDocument/2006/relationships/slideLayout" Target="../slideLayouts/slideLayout10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4.xml"/><Relationship Id="rId1" Type="http://schemas.openxmlformats.org/officeDocument/2006/relationships/slideLayout" Target="../slideLayouts/slideLayout159.xml"/></Relationships>
</file>

<file path=ppt/slides/_rels/slide1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45.xml"/><Relationship Id="rId1" Type="http://schemas.openxmlformats.org/officeDocument/2006/relationships/slideLayout" Target="../slideLayouts/slideLayout159.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6.xml"/><Relationship Id="rId1" Type="http://schemas.openxmlformats.org/officeDocument/2006/relationships/slideLayout" Target="../slideLayouts/slideLayout15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5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66.xml"/><Relationship Id="rId1" Type="http://schemas.openxmlformats.org/officeDocument/2006/relationships/themeOverride" Target="../theme/themeOverride44.xml"/><Relationship Id="rId5" Type="http://schemas.openxmlformats.org/officeDocument/2006/relationships/image" Target="../media/image93.png"/><Relationship Id="rId4" Type="http://schemas.openxmlformats.org/officeDocument/2006/relationships/image" Target="../media/image14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9.xml"/><Relationship Id="rId1" Type="http://schemas.openxmlformats.org/officeDocument/2006/relationships/slideLayout" Target="../slideLayouts/slideLayout42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0.xml"/><Relationship Id="rId1" Type="http://schemas.openxmlformats.org/officeDocument/2006/relationships/slideLayout" Target="../slideLayouts/slideLayout43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450.xml"/></Relationships>
</file>

<file path=ppt/slides/_rels/slide1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52.xml"/><Relationship Id="rId1" Type="http://schemas.openxmlformats.org/officeDocument/2006/relationships/slideLayout" Target="../slideLayouts/slideLayout169.xml"/></Relationships>
</file>

<file path=ppt/slides/_rels/slide1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3.xml"/><Relationship Id="rId1" Type="http://schemas.openxmlformats.org/officeDocument/2006/relationships/slideLayout" Target="../slideLayouts/slideLayout169.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66.xml"/><Relationship Id="rId1" Type="http://schemas.openxmlformats.org/officeDocument/2006/relationships/themeOverride" Target="../theme/themeOverride45.xml"/><Relationship Id="rId4" Type="http://schemas.openxmlformats.org/officeDocument/2006/relationships/image" Target="../media/image152.png"/></Relationships>
</file>

<file path=ppt/slides/_rels/slide16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7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hemeOverride" Target="../theme/themeOverride3.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71.xml"/></Relationships>
</file>

<file path=ppt/slides/_rels/slide17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5.xml"/><Relationship Id="rId1" Type="http://schemas.openxmlformats.org/officeDocument/2006/relationships/slideLayout" Target="../slideLayouts/slideLayout287.xml"/></Relationships>
</file>

<file path=ppt/slides/_rels/slide17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6.xml"/><Relationship Id="rId1" Type="http://schemas.openxmlformats.org/officeDocument/2006/relationships/slideLayout" Target="../slideLayouts/slideLayout287.xml"/><Relationship Id="rId4" Type="http://schemas.openxmlformats.org/officeDocument/2006/relationships/image" Target="../media/image157.png"/></Relationships>
</file>

<file path=ppt/slides/_rels/slide17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71.xml"/></Relationships>
</file>

<file path=ppt/slides/_rels/slide1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7.xml"/><Relationship Id="rId1" Type="http://schemas.openxmlformats.org/officeDocument/2006/relationships/slideLayout" Target="../slideLayouts/slideLayout287.xml"/></Relationships>
</file>

<file path=ppt/slides/_rels/slide1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8.xml"/><Relationship Id="rId1" Type="http://schemas.openxmlformats.org/officeDocument/2006/relationships/slideLayout" Target="../slideLayouts/slideLayout28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9.xml"/><Relationship Id="rId1" Type="http://schemas.openxmlformats.org/officeDocument/2006/relationships/slideLayout" Target="../slideLayouts/slideLayout276.xml"/></Relationships>
</file>

<file path=ppt/slides/_rels/slide17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0.xml"/><Relationship Id="rId1" Type="http://schemas.openxmlformats.org/officeDocument/2006/relationships/slideLayout" Target="../slideLayouts/slideLayout96.xml"/></Relationships>
</file>

<file path=ppt/slides/_rels/slide178.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1.xml"/><Relationship Id="rId1" Type="http://schemas.openxmlformats.org/officeDocument/2006/relationships/slideLayout" Target="../slideLayouts/slideLayout299.xml"/><Relationship Id="rId4" Type="http://schemas.openxmlformats.org/officeDocument/2006/relationships/image" Target="../media/image163.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67.xml"/><Relationship Id="rId1" Type="http://schemas.openxmlformats.org/officeDocument/2006/relationships/themeOverride" Target="../theme/themeOverride4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68.xml"/><Relationship Id="rId1" Type="http://schemas.openxmlformats.org/officeDocument/2006/relationships/themeOverride" Target="../theme/themeOverride47.xml"/><Relationship Id="rId4" Type="http://schemas.openxmlformats.org/officeDocument/2006/relationships/image" Target="../media/image164.png"/></Relationships>
</file>

<file path=ppt/slides/_rels/slide18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311.xml"/><Relationship Id="rId1" Type="http://schemas.openxmlformats.org/officeDocument/2006/relationships/themeOverride" Target="../theme/themeOverride48.xml"/></Relationships>
</file>

<file path=ppt/slides/_rels/slide18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slideLayout" Target="../slideLayouts/slideLayout311.xml"/><Relationship Id="rId1" Type="http://schemas.openxmlformats.org/officeDocument/2006/relationships/themeOverride" Target="../theme/themeOverride49.xml"/></Relationships>
</file>

<file path=ppt/slides/_rels/slide18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slideLayout" Target="../slideLayouts/slideLayout311.xml"/><Relationship Id="rId1" Type="http://schemas.openxmlformats.org/officeDocument/2006/relationships/themeOverride" Target="../theme/themeOverride50.xml"/></Relationships>
</file>

<file path=ppt/slides/_rels/slide18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slideLayout" Target="../slideLayouts/slideLayout311.xml"/><Relationship Id="rId1" Type="http://schemas.openxmlformats.org/officeDocument/2006/relationships/themeOverride" Target="../theme/themeOverride51.xml"/></Relationships>
</file>

<file path=ppt/slides/_rels/slide1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311.xml"/><Relationship Id="rId1" Type="http://schemas.openxmlformats.org/officeDocument/2006/relationships/themeOverride" Target="../theme/themeOverride5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4.xml"/><Relationship Id="rId1" Type="http://schemas.openxmlformats.org/officeDocument/2006/relationships/slideLayout" Target="../slideLayouts/slideLayout32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68.xml"/><Relationship Id="rId1" Type="http://schemas.openxmlformats.org/officeDocument/2006/relationships/themeOverride" Target="../theme/themeOverride53.xml"/><Relationship Id="rId4" Type="http://schemas.openxmlformats.org/officeDocument/2006/relationships/image" Target="../media/image171.png"/></Relationships>
</file>

<file path=ppt/slides/_rels/slide18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6.xml"/><Relationship Id="rId1" Type="http://schemas.openxmlformats.org/officeDocument/2006/relationships/slideLayout" Target="../slideLayouts/slideLayout266.xml"/><Relationship Id="rId4" Type="http://schemas.openxmlformats.org/officeDocument/2006/relationships/image" Target="../media/image173.png"/></Relationships>
</file>

<file path=ppt/slides/_rels/slide1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7.xml"/><Relationship Id="rId1" Type="http://schemas.openxmlformats.org/officeDocument/2006/relationships/slideLayout" Target="../slideLayouts/slideLayout220.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1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8.xml"/><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69.xml"/><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0.xml"/><Relationship Id="rId1" Type="http://schemas.openxmlformats.org/officeDocument/2006/relationships/slideLayout" Target="../slideLayouts/slideLayout23.xml"/></Relationships>
</file>

<file path=ppt/slides/_rels/slide19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1.xml"/><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2.xml"/><Relationship Id="rId1" Type="http://schemas.openxmlformats.org/officeDocument/2006/relationships/slideLayout" Target="../slideLayouts/slideLayout24.xml"/></Relationships>
</file>

<file path=ppt/slides/_rels/slide19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73.xml"/><Relationship Id="rId1" Type="http://schemas.openxmlformats.org/officeDocument/2006/relationships/slideLayout" Target="../slideLayouts/slideLayout28.xml"/></Relationships>
</file>

<file path=ppt/slides/_rels/slide1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4.xml"/><Relationship Id="rId1" Type="http://schemas.openxmlformats.org/officeDocument/2006/relationships/slideLayout" Target="../slideLayouts/slideLayout28.xml"/></Relationships>
</file>

<file path=ppt/slides/_rels/slide19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75.xml"/><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76.xml"/><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8.xml"/><Relationship Id="rId1" Type="http://schemas.openxmlformats.org/officeDocument/2006/relationships/slideLayout" Target="../slideLayouts/slideLayout220.xml"/></Relationships>
</file>

<file path=ppt/slides/_rels/slide20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79.xml"/><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80.xml"/><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1.xml"/><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2.xml"/><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3.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4.xml"/><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5.xml"/><Relationship Id="rId1" Type="http://schemas.openxmlformats.org/officeDocument/2006/relationships/slideLayout" Target="../slideLayouts/slideLayout23.xml"/></Relationships>
</file>

<file path=ppt/slides/_rels/slide20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6.xml"/><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7.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8.xml"/></Relationships>
</file>

<file path=ppt/slides/_rels/slide21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8.xml"/><Relationship Id="rId1" Type="http://schemas.openxmlformats.org/officeDocument/2006/relationships/slideLayout" Target="../slideLayouts/slideLayout23.xml"/></Relationships>
</file>

<file path=ppt/slides/_rels/slide211.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89.xml"/><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0.xml"/><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67.xml"/><Relationship Id="rId1" Type="http://schemas.openxmlformats.org/officeDocument/2006/relationships/themeOverride" Target="../theme/themeOverride54.xml"/><Relationship Id="rId4" Type="http://schemas.openxmlformats.org/officeDocument/2006/relationships/image" Target="../media/image194.png"/></Relationships>
</file>

<file path=ppt/slides/_rels/slide2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2.xml"/><Relationship Id="rId1" Type="http://schemas.openxmlformats.org/officeDocument/2006/relationships/slideLayout" Target="../slideLayouts/slideLayout23.xml"/></Relationships>
</file>

<file path=ppt/slides/_rels/slide21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01.xm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328.xml"/><Relationship Id="rId1" Type="http://schemas.openxmlformats.org/officeDocument/2006/relationships/themeOverride" Target="../theme/themeOverride55.xml"/><Relationship Id="rId5" Type="http://schemas.openxmlformats.org/officeDocument/2006/relationships/image" Target="../media/image198.jpeg"/><Relationship Id="rId4" Type="http://schemas.openxmlformats.org/officeDocument/2006/relationships/image" Target="../media/image197.png"/></Relationships>
</file>

<file path=ppt/slides/_rels/slide21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4.xml"/><Relationship Id="rId1" Type="http://schemas.openxmlformats.org/officeDocument/2006/relationships/slideLayout" Target="../slideLayouts/slideLayout23.xml"/></Relationships>
</file>

<file path=ppt/slides/_rels/slide21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5.xml"/><Relationship Id="rId1" Type="http://schemas.openxmlformats.org/officeDocument/2006/relationships/slideLayout" Target="../slideLayouts/slideLayout23.xml"/><Relationship Id="rId5" Type="http://schemas.openxmlformats.org/officeDocument/2006/relationships/image" Target="../media/image201.png"/><Relationship Id="rId4" Type="http://schemas.openxmlformats.org/officeDocument/2006/relationships/image" Target="../media/image199.png"/></Relationships>
</file>

<file path=ppt/slides/_rels/slide21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6.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7.xml"/><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67.xml"/><Relationship Id="rId1" Type="http://schemas.openxmlformats.org/officeDocument/2006/relationships/themeOverride" Target="../theme/themeOverride56.xml"/><Relationship Id="rId4" Type="http://schemas.openxmlformats.org/officeDocument/2006/relationships/image" Target="../media/image203.png"/></Relationships>
</file>

<file path=ppt/slides/_rels/slide22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9.xml"/><Relationship Id="rId1" Type="http://schemas.openxmlformats.org/officeDocument/2006/relationships/slideLayout" Target="../slideLayouts/slideLayout329.xml"/></Relationships>
</file>

<file path=ppt/slides/_rels/slide22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0.xml"/><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1.xml"/><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67.xml"/><Relationship Id="rId1" Type="http://schemas.openxmlformats.org/officeDocument/2006/relationships/themeOverride" Target="../theme/themeOverride57.xml"/><Relationship Id="rId4" Type="http://schemas.openxmlformats.org/officeDocument/2006/relationships/image" Target="../media/image203.png"/></Relationships>
</file>

<file path=ppt/slides/_rels/slide226.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3.xml"/><Relationship Id="rId1" Type="http://schemas.openxmlformats.org/officeDocument/2006/relationships/slideLayout" Target="../slideLayouts/slideLayout100.xml"/></Relationships>
</file>

<file path=ppt/slides/_rels/slide22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4.xml"/><Relationship Id="rId1" Type="http://schemas.openxmlformats.org/officeDocument/2006/relationships/slideLayout" Target="../slideLayouts/slideLayout34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67.xml"/><Relationship Id="rId1" Type="http://schemas.openxmlformats.org/officeDocument/2006/relationships/themeOverride" Target="../theme/themeOverride58.xml"/><Relationship Id="rId5" Type="http://schemas.openxmlformats.org/officeDocument/2006/relationships/image" Target="../media/image210.png"/><Relationship Id="rId4" Type="http://schemas.openxmlformats.org/officeDocument/2006/relationships/image" Target="../media/image209.png"/></Relationships>
</file>

<file path=ppt/slides/_rels/slide22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6.xml"/><Relationship Id="rId1" Type="http://schemas.openxmlformats.org/officeDocument/2006/relationships/slideLayout" Target="../slideLayouts/slideLayout40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07.xml"/><Relationship Id="rId1" Type="http://schemas.openxmlformats.org/officeDocument/2006/relationships/slideLayout" Target="../slideLayouts/slideLayout404.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76.xml"/><Relationship Id="rId1" Type="http://schemas.openxmlformats.org/officeDocument/2006/relationships/themeOverride" Target="../theme/themeOverride59.xml"/><Relationship Id="rId5" Type="http://schemas.openxmlformats.org/officeDocument/2006/relationships/image" Target="../media/image213.jpeg"/><Relationship Id="rId4" Type="http://schemas.openxmlformats.org/officeDocument/2006/relationships/image" Target="../media/image212.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370.xml"/><Relationship Id="rId1" Type="http://schemas.openxmlformats.org/officeDocument/2006/relationships/themeOverride" Target="../theme/themeOverride60.xml"/><Relationship Id="rId4" Type="http://schemas.openxmlformats.org/officeDocument/2006/relationships/image" Target="../media/image214.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370.xml"/><Relationship Id="rId1" Type="http://schemas.openxmlformats.org/officeDocument/2006/relationships/themeOverride" Target="../theme/themeOverride61.xml"/><Relationship Id="rId4" Type="http://schemas.openxmlformats.org/officeDocument/2006/relationships/image" Target="../media/image214.jpeg"/></Relationships>
</file>

<file path=ppt/slides/_rels/slide234.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1.xml"/><Relationship Id="rId1" Type="http://schemas.openxmlformats.org/officeDocument/2006/relationships/slideLayout" Target="../slideLayouts/slideLayout220.xml"/></Relationships>
</file>

<file path=ppt/slides/_rels/slide235.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2.xml"/><Relationship Id="rId1" Type="http://schemas.openxmlformats.org/officeDocument/2006/relationships/slideLayout" Target="../slideLayouts/slideLayout23.xml"/></Relationships>
</file>

<file path=ppt/slides/_rels/slide236.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3.xml"/><Relationship Id="rId1" Type="http://schemas.openxmlformats.org/officeDocument/2006/relationships/slideLayout" Target="../slideLayouts/slideLayout23.xml"/></Relationships>
</file>

<file path=ppt/slides/_rels/slide23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14.xml"/><Relationship Id="rId1" Type="http://schemas.openxmlformats.org/officeDocument/2006/relationships/slideLayout" Target="../slideLayouts/slideLayout353.xml"/></Relationships>
</file>

<file path=ppt/slides/_rels/slide23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15.xml"/><Relationship Id="rId1" Type="http://schemas.openxmlformats.org/officeDocument/2006/relationships/slideLayout" Target="../slideLayouts/slideLayout375.xml"/></Relationships>
</file>

<file path=ppt/slides/_rels/slide23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6.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7.xml"/><Relationship Id="rId1" Type="http://schemas.openxmlformats.org/officeDocument/2006/relationships/slideLayout" Target="../slideLayouts/slideLayout23.xml"/></Relationships>
</file>

<file path=ppt/slides/_rels/slide24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8.xml"/><Relationship Id="rId1" Type="http://schemas.openxmlformats.org/officeDocument/2006/relationships/slideLayout" Target="../slideLayouts/slideLayout23.xml"/><Relationship Id="rId4" Type="http://schemas.openxmlformats.org/officeDocument/2006/relationships/image" Target="../media/image222.png"/></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335.xml"/><Relationship Id="rId1" Type="http://schemas.openxmlformats.org/officeDocument/2006/relationships/themeOverride" Target="../theme/themeOverride62.xml"/><Relationship Id="rId4" Type="http://schemas.openxmlformats.org/officeDocument/2006/relationships/image" Target="../media/image223.png"/></Relationships>
</file>

<file path=ppt/slides/_rels/slide24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20.xml"/><Relationship Id="rId1" Type="http://schemas.openxmlformats.org/officeDocument/2006/relationships/slideLayout" Target="../slideLayouts/slideLayout101.xml"/></Relationships>
</file>

<file path=ppt/slides/_rels/slide24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21.xml"/><Relationship Id="rId1" Type="http://schemas.openxmlformats.org/officeDocument/2006/relationships/slideLayout" Target="../slideLayouts/slideLayout329.xml"/></Relationships>
</file>

<file path=ppt/slides/_rels/slide245.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22.xml"/><Relationship Id="rId1" Type="http://schemas.openxmlformats.org/officeDocument/2006/relationships/slideLayout" Target="../slideLayouts/slideLayout23.xml"/></Relationships>
</file>

<file path=ppt/slides/_rels/slide24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3.xml"/><Relationship Id="rId1" Type="http://schemas.openxmlformats.org/officeDocument/2006/relationships/slideLayout" Target="../slideLayouts/slideLayout101.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69.xml"/><Relationship Id="rId1" Type="http://schemas.openxmlformats.org/officeDocument/2006/relationships/themeOverride" Target="../theme/themeOverride63.xml"/><Relationship Id="rId4" Type="http://schemas.openxmlformats.org/officeDocument/2006/relationships/image" Target="../media/image228.jpeg"/></Relationships>
</file>

<file path=ppt/slides/_rels/slide24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25.xml"/><Relationship Id="rId1" Type="http://schemas.openxmlformats.org/officeDocument/2006/relationships/slideLayout" Target="../slideLayouts/slideLayout101.xml"/></Relationships>
</file>

<file path=ppt/slides/_rels/slide24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26.xml"/><Relationship Id="rId1" Type="http://schemas.openxmlformats.org/officeDocument/2006/relationships/slideLayout" Target="../slideLayouts/slideLayout23.xml"/><Relationship Id="rId4" Type="http://schemas.openxmlformats.org/officeDocument/2006/relationships/image" Target="../media/image23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67.xml"/><Relationship Id="rId1" Type="http://schemas.openxmlformats.org/officeDocument/2006/relationships/themeOverride" Target="../theme/themeOverride64.xml"/><Relationship Id="rId4" Type="http://schemas.openxmlformats.org/officeDocument/2006/relationships/image" Target="../media/image232.png"/></Relationships>
</file>

<file path=ppt/slides/_rels/slide25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28.xml"/><Relationship Id="rId1" Type="http://schemas.openxmlformats.org/officeDocument/2006/relationships/slideLayout" Target="../slideLayouts/slideLayout23.xml"/></Relationships>
</file>

<file path=ppt/slides/_rels/slide252.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29.xml"/><Relationship Id="rId1" Type="http://schemas.openxmlformats.org/officeDocument/2006/relationships/slideLayout" Target="../slideLayouts/slideLayout23.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67.xml"/><Relationship Id="rId1" Type="http://schemas.openxmlformats.org/officeDocument/2006/relationships/themeOverride" Target="../theme/themeOverride65.xml"/><Relationship Id="rId5" Type="http://schemas.openxmlformats.org/officeDocument/2006/relationships/image" Target="../media/image236.png"/><Relationship Id="rId4" Type="http://schemas.openxmlformats.org/officeDocument/2006/relationships/image" Target="../media/image235.jpeg"/></Relationships>
</file>

<file path=ppt/slides/_rels/slide25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1.xml"/><Relationship Id="rId1" Type="http://schemas.openxmlformats.org/officeDocument/2006/relationships/slideLayout" Target="../slideLayouts/slideLayout410.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25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32.xml"/><Relationship Id="rId1" Type="http://schemas.openxmlformats.org/officeDocument/2006/relationships/slideLayout" Target="../slideLayouts/slideLayout23.xml"/></Relationships>
</file>

<file path=ppt/slides/_rels/slide2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3.xml"/><Relationship Id="rId1" Type="http://schemas.openxmlformats.org/officeDocument/2006/relationships/slideLayout" Target="../slideLayouts/slideLayout23.xml"/><Relationship Id="rId4" Type="http://schemas.openxmlformats.org/officeDocument/2006/relationships/image" Target="../media/image173.png"/></Relationships>
</file>

<file path=ppt/slides/_rels/slide25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34.xml"/><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35.xml"/><Relationship Id="rId1" Type="http://schemas.openxmlformats.org/officeDocument/2006/relationships/slideLayout" Target="../slideLayouts/slideLayout26.xml"/><Relationship Id="rId4" Type="http://schemas.openxmlformats.org/officeDocument/2006/relationships/image" Target="../media/image173.png"/></Relationships>
</file>

<file path=ppt/slides/_rels/slide25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36.xml"/><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88.xml"/><Relationship Id="rId4" Type="http://schemas.openxmlformats.org/officeDocument/2006/relationships/image" Target="../media/image26.jpeg"/></Relationships>
</file>

<file path=ppt/slides/_rels/slide26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7.xml"/><Relationship Id="rId1" Type="http://schemas.openxmlformats.org/officeDocument/2006/relationships/slideLayout" Target="../slideLayouts/slideLayout23.xml"/></Relationships>
</file>

<file path=ppt/slides/_rels/slide26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38.xml"/><Relationship Id="rId1" Type="http://schemas.openxmlformats.org/officeDocument/2006/relationships/slideLayout" Target="../slideLayouts/slideLayout23.xml"/></Relationships>
</file>

<file path=ppt/slides/_rels/slide26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39.xml"/><Relationship Id="rId1" Type="http://schemas.openxmlformats.org/officeDocument/2006/relationships/slideLayout" Target="../slideLayouts/slideLayout23.xml"/></Relationships>
</file>

<file path=ppt/slides/_rels/slide263.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40.xml"/><Relationship Id="rId1" Type="http://schemas.openxmlformats.org/officeDocument/2006/relationships/slideLayout" Target="../slideLayouts/slideLayout386.xml"/></Relationships>
</file>

<file path=ppt/slides/_rels/slide264.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41.xml"/><Relationship Id="rId1" Type="http://schemas.openxmlformats.org/officeDocument/2006/relationships/slideLayout" Target="../slideLayouts/slideLayout353.xml"/></Relationships>
</file>

<file path=ppt/slides/_rels/slide2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2.xml"/><Relationship Id="rId1" Type="http://schemas.openxmlformats.org/officeDocument/2006/relationships/slideLayout" Target="../slideLayouts/slideLayout23.xml"/></Relationships>
</file>

<file path=ppt/slides/_rels/slide26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43.xml"/><Relationship Id="rId1" Type="http://schemas.openxmlformats.org/officeDocument/2006/relationships/slideLayout" Target="../slideLayouts/slideLayout2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359.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tags" Target="../tags/tag2.xml"/><Relationship Id="rId7" Type="http://schemas.openxmlformats.org/officeDocument/2006/relationships/tags" Target="../tags/tag6.xml"/><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tags" Target="../tags/tag1.xml"/><Relationship Id="rId16" Type="http://schemas.openxmlformats.org/officeDocument/2006/relationships/image" Target="../media/image32.jpeg"/><Relationship Id="rId1" Type="http://schemas.openxmlformats.org/officeDocument/2006/relationships/themeOverride" Target="../theme/themeOverride4.xml"/><Relationship Id="rId6" Type="http://schemas.openxmlformats.org/officeDocument/2006/relationships/tags" Target="../tags/tag5.xml"/><Relationship Id="rId11" Type="http://schemas.openxmlformats.org/officeDocument/2006/relationships/notesSlide" Target="../notesSlides/notesSlide28.xml"/><Relationship Id="rId5" Type="http://schemas.openxmlformats.org/officeDocument/2006/relationships/tags" Target="../tags/tag4.xml"/><Relationship Id="rId15" Type="http://schemas.openxmlformats.org/officeDocument/2006/relationships/image" Target="../media/image31.jpeg"/><Relationship Id="rId10" Type="http://schemas.openxmlformats.org/officeDocument/2006/relationships/slideLayout" Target="../slideLayouts/slideLayout93.xml"/><Relationship Id="rId19" Type="http://schemas.openxmlformats.org/officeDocument/2006/relationships/image" Target="../media/image35.jpeg"/><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tags" Target="../tags/tag9.xml"/><Relationship Id="rId1" Type="http://schemas.openxmlformats.org/officeDocument/2006/relationships/themeOverride" Target="../theme/themeOverride5.xml"/><Relationship Id="rId5" Type="http://schemas.openxmlformats.org/officeDocument/2006/relationships/image" Target="../media/image36.jpe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70.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hemeOverride" Target="../theme/themeOverride6.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9.xml"/><Relationship Id="rId1" Type="http://schemas.openxmlformats.org/officeDocument/2006/relationships/themeOverride" Target="../theme/themeOverride7.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19.xml"/><Relationship Id="rId1" Type="http://schemas.openxmlformats.org/officeDocument/2006/relationships/themeOverride" Target="../theme/themeOverride8.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19.xml"/><Relationship Id="rId1" Type="http://schemas.openxmlformats.org/officeDocument/2006/relationships/themeOverride" Target="../theme/themeOverride9.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19.xml"/><Relationship Id="rId1" Type="http://schemas.openxmlformats.org/officeDocument/2006/relationships/themeOverride" Target="../theme/themeOverr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9.xml"/><Relationship Id="rId1" Type="http://schemas.openxmlformats.org/officeDocument/2006/relationships/themeOverride" Target="../theme/themeOverride1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19.xml"/><Relationship Id="rId1" Type="http://schemas.openxmlformats.org/officeDocument/2006/relationships/themeOverride" Target="../theme/themeOverride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19.xml"/><Relationship Id="rId1" Type="http://schemas.openxmlformats.org/officeDocument/2006/relationships/themeOverride" Target="../theme/themeOverride13.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19.xml"/><Relationship Id="rId1" Type="http://schemas.openxmlformats.org/officeDocument/2006/relationships/themeOverride" Target="../theme/themeOverride14.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95.xml"/><Relationship Id="rId5" Type="http://schemas.openxmlformats.org/officeDocument/2006/relationships/image" Target="../media/image49.jpeg"/><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9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4.xml"/><Relationship Id="rId1" Type="http://schemas.openxmlformats.org/officeDocument/2006/relationships/themeOverride" Target="../theme/themeOverride15.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18.xml"/><Relationship Id="rId1" Type="http://schemas.openxmlformats.org/officeDocument/2006/relationships/themeOverride" Target="../theme/themeOverride16.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270.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70.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27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4.xml"/><Relationship Id="rId1" Type="http://schemas.openxmlformats.org/officeDocument/2006/relationships/themeOverride" Target="../theme/themeOverride17.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4.xml"/><Relationship Id="rId1" Type="http://schemas.openxmlformats.org/officeDocument/2006/relationships/themeOverride" Target="../theme/themeOverride18.xml"/><Relationship Id="rId4" Type="http://schemas.openxmlformats.org/officeDocument/2006/relationships/image" Target="../media/image55.jpe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24.xml"/><Relationship Id="rId1" Type="http://schemas.openxmlformats.org/officeDocument/2006/relationships/themeOverride" Target="../theme/themeOverride1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4.xml"/><Relationship Id="rId1" Type="http://schemas.openxmlformats.org/officeDocument/2006/relationships/themeOverride" Target="../theme/themeOverride2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7.xml"/><Relationship Id="rId1" Type="http://schemas.openxmlformats.org/officeDocument/2006/relationships/themeOverride" Target="../theme/themeOverride21.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93.xml"/><Relationship Id="rId1" Type="http://schemas.openxmlformats.org/officeDocument/2006/relationships/themeOverride" Target="../theme/themeOverride22.xml"/><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59.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59.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59.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59.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59.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5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159.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59.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159.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169.xml"/></Relationships>
</file>

<file path=ppt/slides/_rels/slide7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169.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159.xml"/></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9.xml"/><Relationship Id="rId1" Type="http://schemas.openxmlformats.org/officeDocument/2006/relationships/slideLayout" Target="../slideLayouts/slideLayout159.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159.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159.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15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6.xml"/><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159.xml"/></Relationships>
</file>

<file path=ppt/slides/_rels/slide8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159.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159.xml"/></Relationships>
</file>

<file path=ppt/slides/_rels/slide8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159.xml"/></Relationships>
</file>

<file path=ppt/slides/_rels/slide8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159.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159.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9.xml"/><Relationship Id="rId1" Type="http://schemas.openxmlformats.org/officeDocument/2006/relationships/slideLayout" Target="../slideLayouts/slideLayout159.xml"/></Relationships>
</file>

<file path=ppt/slides/_rels/slide8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0.xml"/><Relationship Id="rId1" Type="http://schemas.openxmlformats.org/officeDocument/2006/relationships/slideLayout" Target="../slideLayouts/slideLayout159.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159.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2.xml"/><Relationship Id="rId1" Type="http://schemas.openxmlformats.org/officeDocument/2006/relationships/slideLayout" Target="../slideLayouts/slideLayout159.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3.xml"/><Relationship Id="rId1" Type="http://schemas.openxmlformats.org/officeDocument/2006/relationships/slideLayout" Target="../slideLayouts/slideLayout176.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4.xml"/><Relationship Id="rId1" Type="http://schemas.openxmlformats.org/officeDocument/2006/relationships/slideLayout" Target="../slideLayouts/slideLayout176.xml"/></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176.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176.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159.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159.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159.xml"/></Relationships>
</file>

<file path=ppt/slides/_rels/slide9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90.xml"/><Relationship Id="rId1" Type="http://schemas.openxmlformats.org/officeDocument/2006/relationships/slideLayout" Target="../slideLayouts/slideLayout473.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0.xml"/><Relationship Id="rId1" Type="http://schemas.openxmlformats.org/officeDocument/2006/relationships/themeOverride" Target="../theme/themeOverride23.xml"/><Relationship Id="rId4" Type="http://schemas.openxmlformats.org/officeDocument/2006/relationships/image" Target="../media/image93.png"/></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1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079" y="0"/>
            <a:ext cx="9181592" cy="6869134"/>
          </a:xfrm>
          <a:prstGeom prst="rect">
            <a:avLst/>
          </a:prstGeom>
        </p:spPr>
      </p:pic>
      <p:sp>
        <p:nvSpPr>
          <p:cNvPr id="5" name="Rectangle 4"/>
          <p:cNvSpPr>
            <a:spLocks noChangeArrowheads="1"/>
          </p:cNvSpPr>
          <p:nvPr/>
        </p:nvSpPr>
        <p:spPr bwMode="auto">
          <a:xfrm>
            <a:off x="0" y="6217921"/>
            <a:ext cx="9144000" cy="65121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
        <p:nvSpPr>
          <p:cNvPr id="2" name="Title 1"/>
          <p:cNvSpPr>
            <a:spLocks noGrp="1"/>
          </p:cNvSpPr>
          <p:nvPr>
            <p:ph type="title"/>
          </p:nvPr>
        </p:nvSpPr>
        <p:spPr>
          <a:xfrm>
            <a:off x="-16079" y="520095"/>
            <a:ext cx="9160079" cy="1703915"/>
          </a:xfrm>
        </p:spPr>
        <p:txBody>
          <a:bodyPr/>
          <a:lstStyle/>
          <a:p>
            <a:pPr algn="r"/>
            <a:r>
              <a:rPr lang="en-US" sz="8800" b="1" dirty="0">
                <a:effectLst>
                  <a:glow rad="177800">
                    <a:schemeClr val="bg2"/>
                  </a:glow>
                </a:effectLst>
              </a:rPr>
              <a:t>Genesis 1–3</a:t>
            </a:r>
            <a:endParaRPr lang="en-US" sz="4800" b="1" dirty="0">
              <a:effectLst>
                <a:glow rad="177800">
                  <a:schemeClr val="bg2"/>
                </a:glow>
              </a:effectLst>
            </a:endParaRPr>
          </a:p>
        </p:txBody>
      </p:sp>
      <p:sp>
        <p:nvSpPr>
          <p:cNvPr id="7" name="Rectangle 2">
            <a:extLst>
              <a:ext uri="{FF2B5EF4-FFF2-40B4-BE49-F238E27FC236}">
                <a16:creationId xmlns:a16="http://schemas.microsoft.com/office/drawing/2014/main" id="{E114EEDF-2062-1D48-ADFF-761F4AAAE473}"/>
              </a:ext>
            </a:extLst>
          </p:cNvPr>
          <p:cNvSpPr txBox="1">
            <a:spLocks noChangeArrowheads="1"/>
          </p:cNvSpPr>
          <p:nvPr/>
        </p:nvSpPr>
        <p:spPr bwMode="auto">
          <a:xfrm>
            <a:off x="21513" y="4858355"/>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God’s election and promise</a:t>
            </a:r>
          </a:p>
        </p:txBody>
      </p:sp>
    </p:spTree>
    <p:extLst>
      <p:ext uri="{BB962C8B-B14F-4D97-AF65-F5344CB8AC3E}">
        <p14:creationId xmlns:p14="http://schemas.microsoft.com/office/powerpoint/2010/main" val="3570439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0735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11th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29 Jan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en-US" altLang="zh-CN" dirty="0">
                <a:latin typeface="Arial" charset="0"/>
                <a:ea typeface="SimSun" charset="0"/>
                <a:cs typeface="SimSun" charset="0"/>
              </a:rPr>
              <a:t>My View of the OT</a:t>
            </a:r>
            <a:r>
              <a:rPr lang="uk-UA" altLang="zh-CN" dirty="0">
                <a:latin typeface="Arial" charset="0"/>
                <a:ea typeface="SimSun" charset="0"/>
                <a:cs typeface="SimSun" charset="0"/>
              </a:rPr>
              <a:t>'</a:t>
            </a:r>
            <a:r>
              <a:rPr lang="en-US" altLang="zh-CN" dirty="0">
                <a:latin typeface="Arial" charset="0"/>
                <a:ea typeface="SimSun" charset="0"/>
                <a:cs typeface="SimSun" charset="0"/>
              </a:rPr>
              <a:t>s Theme</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9144000" cy="5181600"/>
          </a:xfrm>
        </p:spPr>
        <p:txBody>
          <a:bodyPr/>
          <a:lstStyle/>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The Old Testament narrates </a:t>
            </a:r>
            <a:endParaRPr lang="en-US" altLang="zh-CN" b="1" i="1" dirty="0">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i="1" dirty="0">
                <a:effectLst>
                  <a:outerShdw blurRad="50800" dist="127000" dir="2700000" algn="tl" rotWithShape="0">
                    <a:srgbClr val="000000"/>
                  </a:outerShdw>
                </a:effectLst>
                <a:latin typeface="Arial" charset="0"/>
                <a:ea typeface="SimSun" charset="0"/>
                <a:cs typeface="SimSun" charset="0"/>
              </a:rPr>
              <a:t>	</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God</a:t>
            </a:r>
            <a:r>
              <a:rPr lang="uk-UA" altLang="zh-CN" b="1" i="1" dirty="0">
                <a:solidFill>
                  <a:schemeClr val="tx2"/>
                </a:solidFill>
                <a:effectLst>
                  <a:outerShdw blurRad="50800" dist="127000" dir="2700000" algn="tl" rotWithShape="0">
                    <a:srgbClr val="000000"/>
                  </a:outerShdw>
                </a:effectLst>
                <a:latin typeface="Arial" charset="0"/>
                <a:ea typeface="SimSun" charset="0"/>
                <a:cs typeface="SimSun" charset="0"/>
              </a:rPr>
              <a:t>'</a:t>
            </a:r>
            <a:r>
              <a:rPr lang="en-US" altLang="zh-CN" b="1" i="1" dirty="0">
                <a:solidFill>
                  <a:schemeClr val="tx2"/>
                </a:solidFill>
                <a:effectLst>
                  <a:outerShdw blurRad="50800" dist="127000" dir="2700000" algn="tl" rotWithShape="0">
                    <a:srgbClr val="000000"/>
                  </a:outerShdw>
                </a:effectLst>
                <a:latin typeface="Arial" charset="0"/>
                <a:ea typeface="SimSun" charset="0"/>
                <a:cs typeface="SimSun" charset="0"/>
              </a:rPr>
              <a:t>s restoring man to participate in His kingdom rule for His own glory</a:t>
            </a:r>
            <a:endParaRPr lang="en-US" altLang="zh-CN" b="1" dirty="0">
              <a:solidFill>
                <a:schemeClr val="tx2"/>
              </a:solidFill>
              <a:effectLst>
                <a:outerShdw blurRad="50800" dist="127000" dir="2700000" algn="tl" rotWithShape="0">
                  <a:srgbClr val="000000"/>
                </a:outerShdw>
              </a:effectLst>
              <a:latin typeface="Arial" charset="0"/>
              <a:ea typeface="SimSun" charset="0"/>
              <a:cs typeface="SimSun" charset="0"/>
            </a:endParaRP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mandated in Eden but lost in the Fall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accomplished by redeeming man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through Israel as a kingdom of priests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and ultimately through the Messiah,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who will reign as Savior and King </a:t>
            </a:r>
          </a:p>
          <a:p>
            <a:pPr>
              <a:buFont typeface="Monotype Sorts" charset="0"/>
              <a:buNone/>
              <a:tabLst>
                <a:tab pos="862013" algn="l"/>
                <a:tab pos="1431925" algn="l"/>
                <a:tab pos="2001838" algn="l"/>
              </a:tabLst>
              <a:defRPr/>
            </a:pPr>
            <a:r>
              <a:rPr lang="en-US" altLang="zh-CN" b="1" dirty="0">
                <a:effectLst>
                  <a:outerShdw blurRad="50800" dist="127000" dir="2700000" algn="tl" rotWithShape="0">
                    <a:srgbClr val="000000"/>
                  </a:outerShdw>
                </a:effectLst>
                <a:latin typeface="Arial" charset="0"/>
                <a:ea typeface="SimSun" charset="0"/>
                <a:cs typeface="SimSun" charset="0"/>
              </a:rPr>
              <a:t>				    to fulfill the Abrahamic Covenant</a:t>
            </a:r>
            <a:endParaRPr lang="en-US" b="1" dirty="0">
              <a:effectLst>
                <a:outerShdw blurRad="50800" dist="127000" dir="2700000" algn="tl" rotWithShape="0">
                  <a:srgbClr val="000000"/>
                </a:outerShdw>
              </a:effectLst>
              <a:latin typeface="Arial" charset="0"/>
              <a:ea typeface="ＭＳ Ｐゴシック" charset="0"/>
              <a:cs typeface="ＭＳ Ｐゴシック" charset="0"/>
            </a:endParaRPr>
          </a:p>
        </p:txBody>
      </p:sp>
      <p:sp>
        <p:nvSpPr>
          <p:cNvPr id="335876" name="Text Box 6"/>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35428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1:</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2:</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3:</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4:</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5:</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6:</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1:3-31</a:t>
            </a: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Arial"/>
              <a:ea typeface="+mn-ea"/>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50"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a:t>
            </a: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rPr>
              <a:t>Formless</a:t>
            </a: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algn="l" eaLnBrk="1" hangingPunct="1"/>
            <a:r>
              <a:rPr lang="en-US" altLang="zh-CN" sz="5400" b="1">
                <a:solidFill>
                  <a:srgbClr val="FAFE1E"/>
                </a:solidFill>
                <a:latin typeface="Arial" charset="0"/>
                <a:ea typeface="ＭＳ Ｐゴシック" charset="0"/>
              </a:rPr>
              <a:t>Days of Creation</a:t>
            </a:r>
            <a:endParaRPr lang="en-US" altLang="zh-CN" b="1">
              <a:latin typeface="Arial" charset="0"/>
              <a:ea typeface="ＭＳ Ｐゴシック" charset="0"/>
            </a:endParaRPr>
          </a:p>
        </p:txBody>
      </p:sp>
    </p:spTree>
    <p:extLst>
      <p:ext uri="{BB962C8B-B14F-4D97-AF65-F5344CB8AC3E}">
        <p14:creationId xmlns:p14="http://schemas.microsoft.com/office/powerpoint/2010/main" val="34718666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oogle Shape;5465;p696" descr="npo0000fa">
            <a:extLst>
              <a:ext uri="{FF2B5EF4-FFF2-40B4-BE49-F238E27FC236}">
                <a16:creationId xmlns:a16="http://schemas.microsoft.com/office/drawing/2014/main" id="{F45856E0-EE13-ADCF-7FB1-39BA302E9A5C}"/>
              </a:ext>
            </a:extLst>
          </p:cNvPr>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80456" name="Rectangle 8"/>
          <p:cNvSpPr>
            <a:spLocks noGrp="1" noRot="1" noChangeArrowheads="1"/>
          </p:cNvSpPr>
          <p:nvPr>
            <p:ph type="title" idx="4294967295"/>
          </p:nvPr>
        </p:nvSpPr>
        <p:spPr>
          <a:xfrm>
            <a:off x="6705600" y="76200"/>
            <a:ext cx="2216150" cy="609600"/>
          </a:xfrm>
        </p:spPr>
        <p:txBody>
          <a:bodyPr>
            <a:normAutofit fontScale="90000"/>
          </a:bodyPr>
          <a:lstStyle/>
          <a:p>
            <a:pPr algn="r" eaLnBrk="1" hangingPunct="1">
              <a:defRPr/>
            </a:pPr>
            <a:r>
              <a:rPr lang="en-US" sz="3600">
                <a:latin typeface="Arial" charset="0"/>
                <a:ea typeface="ＭＳ Ｐゴシック" charset="0"/>
                <a:cs typeface="Arial" charset="0"/>
              </a:rPr>
              <a:t>Day 7</a:t>
            </a:r>
          </a:p>
        </p:txBody>
      </p:sp>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280452" name="Text Box 4"/>
          <p:cNvSpPr txBox="1">
            <a:spLocks noChangeArrowheads="1"/>
          </p:cNvSpPr>
          <p:nvPr/>
        </p:nvSpPr>
        <p:spPr bwMode="auto">
          <a:xfrm>
            <a:off x="457200" y="4267200"/>
            <a:ext cx="8534400" cy="830997"/>
          </a:xfrm>
          <a:prstGeom prst="rect">
            <a:avLst/>
          </a:prstGeom>
          <a:noFill/>
          <a:ln>
            <a:noFill/>
          </a:ln>
          <a:effectLst/>
        </p:spPr>
        <p:txBody>
          <a:bodyPr lIns="90488" tIns="44450" rIns="90488" bIns="44450"/>
          <a:lstStyle>
            <a:defPPr>
              <a:defRPr lang="en-US"/>
            </a:defPPr>
            <a:lvl1pPr marL="342900" marR="0" lvl="0" indent="-342900" defTabSz="457200" fontAlgn="auto">
              <a:lnSpc>
                <a:spcPct val="100000"/>
              </a:lnSpc>
              <a:spcBef>
                <a:spcPct val="20000"/>
              </a:spcBef>
              <a:spcAft>
                <a:spcPts val="0"/>
              </a:spcAft>
              <a:buClr>
                <a:srgbClr val="FFFF00"/>
              </a:buClr>
              <a:buSzPct val="75000"/>
              <a:buFontTx/>
              <a:buNone/>
              <a:tabLst/>
              <a:defRPr kumimoji="0" sz="3600" b="1" i="0" u="none" strike="noStrike" cap="none" spc="0" normalizeH="0" baseline="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15875" indent="-15875"/>
            <a:r>
              <a:rPr lang="en-US" dirty="0"/>
              <a:t>So the creation of the heavens and the earth and everything in them was completed (2:1).</a:t>
            </a:r>
          </a:p>
        </p:txBody>
      </p:sp>
    </p:spTree>
    <p:extLst>
      <p:ext uri="{BB962C8B-B14F-4D97-AF65-F5344CB8AC3E}">
        <p14:creationId xmlns:p14="http://schemas.microsoft.com/office/powerpoint/2010/main" val="27414537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normAutofit fontScale="90000"/>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280452" name="Text Box 4"/>
          <p:cNvSpPr txBox="1">
            <a:spLocks noChangeArrowheads="1"/>
          </p:cNvSpPr>
          <p:nvPr/>
        </p:nvSpPr>
        <p:spPr bwMode="auto">
          <a:xfrm>
            <a:off x="457200" y="4267200"/>
            <a:ext cx="85344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By the seventh day God completed His work which He had done, and He rested on the seventh day from all His work which He had done (2:2).</a:t>
            </a:r>
          </a:p>
        </p:txBody>
      </p:sp>
    </p:spTree>
    <p:extLst>
      <p:ext uri="{BB962C8B-B14F-4D97-AF65-F5344CB8AC3E}">
        <p14:creationId xmlns:p14="http://schemas.microsoft.com/office/powerpoint/2010/main" val="26710543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normAutofit fontScale="90000"/>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137092" name="Text Box 4"/>
          <p:cNvSpPr txBox="1">
            <a:spLocks noChangeArrowheads="1"/>
          </p:cNvSpPr>
          <p:nvPr/>
        </p:nvSpPr>
        <p:spPr bwMode="auto">
          <a:xfrm>
            <a:off x="533400" y="4114800"/>
            <a:ext cx="8077200" cy="23082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blessed the seventh day and sanctified it, because in it He rested from all  His work which God had created and made (2:3).</a:t>
            </a:r>
          </a:p>
        </p:txBody>
      </p:sp>
    </p:spTree>
    <p:extLst>
      <p:ext uri="{BB962C8B-B14F-4D97-AF65-F5344CB8AC3E}">
        <p14:creationId xmlns:p14="http://schemas.microsoft.com/office/powerpoint/2010/main" val="31292173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53281" name="Picture 2" descr="EARTH"/>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44920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0387" name="Text Box 3"/>
          <p:cNvSpPr txBox="1">
            <a:spLocks noChangeArrowheads="1"/>
          </p:cNvSpPr>
          <p:nvPr/>
        </p:nvSpPr>
        <p:spPr bwMode="auto">
          <a:xfrm>
            <a:off x="30480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Prior Creation</a:t>
            </a:r>
          </a:p>
        </p:txBody>
      </p:sp>
      <p:sp>
        <p:nvSpPr>
          <p:cNvPr id="2320388" name="Text Box 4"/>
          <p:cNvSpPr txBox="1">
            <a:spLocks noChangeArrowheads="1"/>
          </p:cNvSpPr>
          <p:nvPr/>
        </p:nvSpPr>
        <p:spPr bwMode="auto">
          <a:xfrm>
            <a:off x="30480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Two-Phase</a:t>
            </a:r>
          </a:p>
        </p:txBody>
      </p:sp>
      <p:sp>
        <p:nvSpPr>
          <p:cNvPr id="2320389" name="Text Box 5"/>
          <p:cNvSpPr txBox="1">
            <a:spLocks noChangeArrowheads="1"/>
          </p:cNvSpPr>
          <p:nvPr/>
        </p:nvSpPr>
        <p:spPr bwMode="auto">
          <a:xfrm>
            <a:off x="304800" y="211137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Day-Age</a:t>
            </a:r>
          </a:p>
        </p:txBody>
      </p:sp>
      <p:sp>
        <p:nvSpPr>
          <p:cNvPr id="2320390" name="Text Box 6"/>
          <p:cNvSpPr txBox="1">
            <a:spLocks noChangeArrowheads="1"/>
          </p:cNvSpPr>
          <p:nvPr/>
        </p:nvSpPr>
        <p:spPr bwMode="auto">
          <a:xfrm>
            <a:off x="30480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Literary</a:t>
            </a:r>
          </a:p>
        </p:txBody>
      </p:sp>
      <p:sp>
        <p:nvSpPr>
          <p:cNvPr id="2320391" name="Text Box 7"/>
          <p:cNvSpPr txBox="1">
            <a:spLocks noChangeArrowheads="1"/>
          </p:cNvSpPr>
          <p:nvPr/>
        </p:nvSpPr>
        <p:spPr bwMode="auto">
          <a:xfrm>
            <a:off x="30480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24-Hour Day</a:t>
            </a:r>
          </a:p>
        </p:txBody>
      </p:sp>
      <p:sp>
        <p:nvSpPr>
          <p:cNvPr id="2320392" name="Text Box 8"/>
          <p:cNvSpPr txBox="1">
            <a:spLocks noChangeArrowheads="1"/>
          </p:cNvSpPr>
          <p:nvPr/>
        </p:nvSpPr>
        <p:spPr bwMode="auto">
          <a:xfrm>
            <a:off x="335280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marR="0" lvl="0" indent="-290513" algn="l" defTabSz="457200" rtl="0" eaLnBrk="1" fontAlgn="auto" latinLnBrk="0" hangingPunct="1">
              <a:lnSpc>
                <a:spcPct val="100000"/>
              </a:lnSpc>
              <a:spcBef>
                <a:spcPct val="50000"/>
              </a:spcBef>
              <a:spcAft>
                <a:spcPts val="0"/>
              </a:spcAft>
              <a:buClrTx/>
              <a:buSzTx/>
              <a:buFontTx/>
              <a:buNone/>
              <a:tabLst>
                <a:tab pos="3092450" algn="l"/>
              </a:tabLst>
              <a:defRPr/>
            </a:pP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 Re-Creation</a:t>
            </a:r>
            <a:b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b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1:1	1:2–2:3</a:t>
            </a:r>
          </a:p>
        </p:txBody>
      </p:sp>
      <p:sp>
        <p:nvSpPr>
          <p:cNvPr id="2320393" name="Text Box 9"/>
          <p:cNvSpPr txBox="1">
            <a:spLocks noChangeArrowheads="1"/>
          </p:cNvSpPr>
          <p:nvPr/>
        </p:nvSpPr>
        <p:spPr bwMode="auto">
          <a:xfrm>
            <a:off x="3352800" y="5213350"/>
            <a:ext cx="58547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 Creation  </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p>
        </p:txBody>
      </p:sp>
      <p:sp>
        <p:nvSpPr>
          <p:cNvPr id="2320394" name="Text Box 10"/>
          <p:cNvSpPr txBox="1">
            <a:spLocks noChangeArrowheads="1"/>
          </p:cNvSpPr>
          <p:nvPr/>
        </p:nvSpPr>
        <p:spPr bwMode="auto">
          <a:xfrm>
            <a:off x="3429000" y="2141538"/>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indefinite era</a:t>
            </a:r>
          </a:p>
        </p:txBody>
      </p:sp>
      <p:sp>
        <p:nvSpPr>
          <p:cNvPr id="2320395" name="Text Box 11"/>
          <p:cNvSpPr txBox="1">
            <a:spLocks noChangeArrowheads="1"/>
          </p:cNvSpPr>
          <p:nvPr/>
        </p:nvSpPr>
        <p:spPr bwMode="auto">
          <a:xfrm>
            <a:off x="3429000" y="1241425"/>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literal 24 hours</a:t>
            </a:r>
          </a:p>
        </p:txBody>
      </p:sp>
      <p:sp>
        <p:nvSpPr>
          <p:cNvPr id="2320396" name="Text Box 12"/>
          <p:cNvSpPr txBox="1">
            <a:spLocks noChangeArrowheads="1"/>
          </p:cNvSpPr>
          <p:nvPr/>
        </p:nvSpPr>
        <p:spPr bwMode="auto">
          <a:xfrm>
            <a:off x="3352800" y="3116263"/>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7 days = symbolic</a:t>
            </a:r>
          </a:p>
        </p:txBody>
      </p:sp>
      <p:sp>
        <p:nvSpPr>
          <p:cNvPr id="2320397" name="Text Box 13"/>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a:t>
            </a:r>
          </a:p>
        </p:txBody>
      </p:sp>
      <p:sp>
        <p:nvSpPr>
          <p:cNvPr id="353293" name="Rectangle 14"/>
          <p:cNvSpPr>
            <a:spLocks noGrp="1" noChangeArrowheads="1"/>
          </p:cNvSpPr>
          <p:nvPr>
            <p:ph type="title" idx="4294967295"/>
          </p:nvPr>
        </p:nvSpPr>
        <p:spPr>
          <a:xfrm>
            <a:off x="1664840" y="76200"/>
            <a:ext cx="6553200" cy="914400"/>
          </a:xfrm>
        </p:spPr>
        <p:txBody>
          <a:bodyPr/>
          <a:lstStyle/>
          <a:p>
            <a:pPr eaLnBrk="1" hangingPunct="1"/>
            <a:r>
              <a:rPr lang="en-US" altLang="zh-CN" sz="4800" b="1" dirty="0">
                <a:solidFill>
                  <a:schemeClr val="bg1"/>
                </a:solidFill>
                <a:latin typeface="Arial" charset="0"/>
                <a:ea typeface="ＭＳ Ｐゴシック" charset="0"/>
                <a:cs typeface="Arial" charset="0"/>
              </a:rPr>
              <a:t>Creation Theories</a:t>
            </a:r>
            <a:endParaRPr lang="en-US" altLang="zh-CN" sz="4000" dirty="0">
              <a:latin typeface="Arial" charset="0"/>
              <a:ea typeface="ＭＳ Ｐゴシック" charset="0"/>
              <a:cs typeface="Arial" charset="0"/>
            </a:endParaRPr>
          </a:p>
        </p:txBody>
      </p:sp>
      <p:sp>
        <p:nvSpPr>
          <p:cNvPr id="353294" name="Text Box 15"/>
          <p:cNvSpPr txBox="1">
            <a:spLocks noChangeArrowheads="1"/>
          </p:cNvSpPr>
          <p:nvPr/>
        </p:nvSpPr>
        <p:spPr bwMode="auto">
          <a:xfrm>
            <a:off x="3429000" y="5759450"/>
            <a:ext cx="390363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00FFFF"/>
                </a:solidFill>
                <a:effectLst/>
                <a:uLnTx/>
                <a:uFillTx/>
                <a:latin typeface="Arial" charset="0"/>
                <a:ea typeface="ＭＳ Ｐゴシック" charset="0"/>
                <a:cs typeface="Arial" charset="0"/>
              </a:rPr>
              <a:t>	</a:t>
            </a:r>
            <a:r>
              <a:rPr kumimoji="0" lang="en-US" altLang="zh-CN" sz="3200" b="1" i="0" u="none" strike="noStrike" kern="1200" cap="none" spc="0" normalizeH="0" baseline="0" noProof="0">
                <a:ln>
                  <a:noFill/>
                </a:ln>
                <a:solidFill>
                  <a:srgbClr val="00FFFF"/>
                </a:solidFill>
                <a:effectLst/>
                <a:uLnTx/>
                <a:uFillTx/>
                <a:latin typeface="Arial" charset="0"/>
                <a:ea typeface="ＭＳ Ｐゴシック" charset="0"/>
                <a:cs typeface="Arial" charset="0"/>
              </a:rPr>
              <a:t>1:1–2:3		  2:4-25</a:t>
            </a:r>
          </a:p>
        </p:txBody>
      </p:sp>
      <p:sp>
        <p:nvSpPr>
          <p:cNvPr id="353295" name="Text Box 16"/>
          <p:cNvSpPr txBox="1">
            <a:spLocks noChangeArrowheads="1"/>
          </p:cNvSpPr>
          <p:nvPr/>
        </p:nvSpPr>
        <p:spPr bwMode="auto">
          <a:xfrm>
            <a:off x="8578850" y="762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71</a:t>
            </a:r>
          </a:p>
        </p:txBody>
      </p:sp>
    </p:spTree>
    <p:extLst>
      <p:ext uri="{BB962C8B-B14F-4D97-AF65-F5344CB8AC3E}">
        <p14:creationId xmlns:p14="http://schemas.microsoft.com/office/powerpoint/2010/main" val="363974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0388"/>
                                        </p:tgtEl>
                                        <p:attrNameLst>
                                          <p:attrName>style.visibility</p:attrName>
                                        </p:attrNameLst>
                                      </p:cBhvr>
                                      <p:to>
                                        <p:strVal val="visible"/>
                                      </p:to>
                                    </p:set>
                                    <p:animEffect transition="in" filter="dissolve">
                                      <p:cBhvr>
                                        <p:cTn id="7" dur="500"/>
                                        <p:tgtEl>
                                          <p:spTgt spid="232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0393"/>
                                        </p:tgtEl>
                                        <p:attrNameLst>
                                          <p:attrName>style.visibility</p:attrName>
                                        </p:attrNameLst>
                                      </p:cBhvr>
                                      <p:to>
                                        <p:strVal val="visible"/>
                                      </p:to>
                                    </p:set>
                                    <p:animEffect transition="in" filter="dissolve">
                                      <p:cBhvr>
                                        <p:cTn id="12" dur="500"/>
                                        <p:tgtEl>
                                          <p:spTgt spid="23203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20387"/>
                                        </p:tgtEl>
                                        <p:attrNameLst>
                                          <p:attrName>style.visibility</p:attrName>
                                        </p:attrNameLst>
                                      </p:cBhvr>
                                      <p:to>
                                        <p:strVal val="visible"/>
                                      </p:to>
                                    </p:set>
                                    <p:animEffect transition="in" filter="dissolve">
                                      <p:cBhvr>
                                        <p:cTn id="17" dur="500"/>
                                        <p:tgtEl>
                                          <p:spTgt spid="2320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20392"/>
                                        </p:tgtEl>
                                        <p:attrNameLst>
                                          <p:attrName>style.visibility</p:attrName>
                                        </p:attrNameLst>
                                      </p:cBhvr>
                                      <p:to>
                                        <p:strVal val="visible"/>
                                      </p:to>
                                    </p:set>
                                    <p:animEffect transition="in" filter="dissolve">
                                      <p:cBhvr>
                                        <p:cTn id="22" dur="500"/>
                                        <p:tgtEl>
                                          <p:spTgt spid="2320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20390"/>
                                        </p:tgtEl>
                                        <p:attrNameLst>
                                          <p:attrName>style.visibility</p:attrName>
                                        </p:attrNameLst>
                                      </p:cBhvr>
                                      <p:to>
                                        <p:strVal val="visible"/>
                                      </p:to>
                                    </p:set>
                                    <p:animEffect transition="in" filter="dissolve">
                                      <p:cBhvr>
                                        <p:cTn id="27" dur="500"/>
                                        <p:tgtEl>
                                          <p:spTgt spid="2320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20396"/>
                                        </p:tgtEl>
                                        <p:attrNameLst>
                                          <p:attrName>style.visibility</p:attrName>
                                        </p:attrNameLst>
                                      </p:cBhvr>
                                      <p:to>
                                        <p:strVal val="visible"/>
                                      </p:to>
                                    </p:set>
                                    <p:animEffect transition="in" filter="dissolve">
                                      <p:cBhvr>
                                        <p:cTn id="32" dur="500"/>
                                        <p:tgtEl>
                                          <p:spTgt spid="23203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20389"/>
                                        </p:tgtEl>
                                        <p:attrNameLst>
                                          <p:attrName>style.visibility</p:attrName>
                                        </p:attrNameLst>
                                      </p:cBhvr>
                                      <p:to>
                                        <p:strVal val="visible"/>
                                      </p:to>
                                    </p:set>
                                    <p:animEffect transition="in" filter="dissolve">
                                      <p:cBhvr>
                                        <p:cTn id="37" dur="500"/>
                                        <p:tgtEl>
                                          <p:spTgt spid="23203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20394"/>
                                        </p:tgtEl>
                                        <p:attrNameLst>
                                          <p:attrName>style.visibility</p:attrName>
                                        </p:attrNameLst>
                                      </p:cBhvr>
                                      <p:to>
                                        <p:strVal val="visible"/>
                                      </p:to>
                                    </p:set>
                                    <p:animEffect transition="in" filter="dissolve">
                                      <p:cBhvr>
                                        <p:cTn id="42" dur="500"/>
                                        <p:tgtEl>
                                          <p:spTgt spid="23203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20391"/>
                                        </p:tgtEl>
                                        <p:attrNameLst>
                                          <p:attrName>style.visibility</p:attrName>
                                        </p:attrNameLst>
                                      </p:cBhvr>
                                      <p:to>
                                        <p:strVal val="visible"/>
                                      </p:to>
                                    </p:set>
                                    <p:animEffect transition="in" filter="dissolve">
                                      <p:cBhvr>
                                        <p:cTn id="47" dur="500"/>
                                        <p:tgtEl>
                                          <p:spTgt spid="23203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20395"/>
                                        </p:tgtEl>
                                        <p:attrNameLst>
                                          <p:attrName>style.visibility</p:attrName>
                                        </p:attrNameLst>
                                      </p:cBhvr>
                                      <p:to>
                                        <p:strVal val="visible"/>
                                      </p:to>
                                    </p:set>
                                    <p:animEffect transition="in" filter="dissolve">
                                      <p:cBhvr>
                                        <p:cTn id="52" dur="500"/>
                                        <p:tgtEl>
                                          <p:spTgt spid="232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0387" grpId="0" autoUpdateAnimBg="0"/>
      <p:bldP spid="2320388" grpId="0" autoUpdateAnimBg="0"/>
      <p:bldP spid="2320389" grpId="0" autoUpdateAnimBg="0"/>
      <p:bldP spid="2320390" grpId="0" autoUpdateAnimBg="0"/>
      <p:bldP spid="2320391" grpId="0" autoUpdateAnimBg="0"/>
      <p:bldP spid="2320392" grpId="0" autoUpdateAnimBg="0"/>
      <p:bldP spid="2320393" grpId="0" autoUpdateAnimBg="0"/>
      <p:bldP spid="2320394" grpId="0" autoUpdateAnimBg="0"/>
      <p:bldP spid="2320395" grpId="0" autoUpdateAnimBg="0"/>
      <p:bldP spid="2320396"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29" name="Rectangle 2"/>
          <p:cNvSpPr>
            <a:spLocks noGrp="1" noChangeArrowheads="1"/>
          </p:cNvSpPr>
          <p:nvPr>
            <p:ph type="title"/>
          </p:nvPr>
        </p:nvSpPr>
        <p:spPr>
          <a:xfrm>
            <a:off x="685800" y="260350"/>
            <a:ext cx="7772400" cy="1143000"/>
          </a:xfrm>
        </p:spPr>
        <p:txBody>
          <a:bodyPr>
            <a:normAutofit fontScale="90000"/>
          </a:bodyPr>
          <a:lstStyle/>
          <a:p>
            <a:r>
              <a:rPr lang="en-US" altLang="zh-CN" sz="4000">
                <a:solidFill>
                  <a:schemeClr val="bg1"/>
                </a:solidFill>
                <a:latin typeface="Arial" charset="0"/>
                <a:ea typeface="ＭＳ Ｐゴシック" charset="0"/>
              </a:rPr>
              <a:t>How Big is the God of Creation?</a:t>
            </a:r>
            <a:br>
              <a:rPr lang="en-US" altLang="zh-CN" sz="4000">
                <a:solidFill>
                  <a:schemeClr val="bg1"/>
                </a:solidFill>
                <a:latin typeface="Arial" charset="0"/>
                <a:ea typeface="ＭＳ Ｐゴシック" charset="0"/>
              </a:rPr>
            </a:br>
            <a:r>
              <a:rPr lang="en-US" altLang="zh-CN" sz="3200">
                <a:solidFill>
                  <a:schemeClr val="bg1"/>
                </a:solidFill>
                <a:latin typeface="Arial" charset="0"/>
                <a:ea typeface="ＭＳ Ｐゴシック" charset="0"/>
              </a:rPr>
              <a:t>An Amazing Comparison</a:t>
            </a:r>
          </a:p>
        </p:txBody>
      </p:sp>
      <p:pic>
        <p:nvPicPr>
          <p:cNvPr id="2215939" name="Picture 3" descr="universe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2976" b="2976"/>
          <a:stretch>
            <a:fillRect/>
          </a:stretch>
        </p:blipFill>
        <p:spPr>
          <a:ln w="12700">
            <a:solidFill>
              <a:schemeClr val="bg1"/>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55331" name="Text Box 5"/>
          <p:cNvSpPr txBox="1">
            <a:spLocks noChangeArrowheads="1"/>
          </p:cNvSpPr>
          <p:nvPr/>
        </p:nvSpPr>
        <p:spPr bwMode="auto">
          <a:xfrm>
            <a:off x="1835150" y="1892300"/>
            <a:ext cx="1081088"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Earth</a:t>
            </a:r>
          </a:p>
        </p:txBody>
      </p:sp>
      <p:sp>
        <p:nvSpPr>
          <p:cNvPr id="355332" name="Text Box 6"/>
          <p:cNvSpPr txBox="1">
            <a:spLocks noChangeArrowheads="1"/>
          </p:cNvSpPr>
          <p:nvPr/>
        </p:nvSpPr>
        <p:spPr bwMode="auto">
          <a:xfrm>
            <a:off x="5803902" y="2108200"/>
            <a:ext cx="1081088"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Venus</a:t>
            </a:r>
          </a:p>
        </p:txBody>
      </p:sp>
      <p:sp>
        <p:nvSpPr>
          <p:cNvPr id="355333" name="Text Box 7"/>
          <p:cNvSpPr txBox="1">
            <a:spLocks noChangeArrowheads="1"/>
          </p:cNvSpPr>
          <p:nvPr/>
        </p:nvSpPr>
        <p:spPr bwMode="auto">
          <a:xfrm>
            <a:off x="1546225" y="5900741"/>
            <a:ext cx="1081088"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Mars</a:t>
            </a:r>
          </a:p>
        </p:txBody>
      </p:sp>
      <p:sp>
        <p:nvSpPr>
          <p:cNvPr id="355334" name="Text Box 8"/>
          <p:cNvSpPr txBox="1">
            <a:spLocks noChangeArrowheads="1"/>
          </p:cNvSpPr>
          <p:nvPr/>
        </p:nvSpPr>
        <p:spPr bwMode="auto">
          <a:xfrm>
            <a:off x="3708400" y="5900741"/>
            <a:ext cx="1368425"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Mercury</a:t>
            </a:r>
          </a:p>
        </p:txBody>
      </p:sp>
      <p:sp>
        <p:nvSpPr>
          <p:cNvPr id="355335" name="Text Box 9"/>
          <p:cNvSpPr txBox="1">
            <a:spLocks noChangeArrowheads="1"/>
          </p:cNvSpPr>
          <p:nvPr/>
        </p:nvSpPr>
        <p:spPr bwMode="auto">
          <a:xfrm>
            <a:off x="5724525" y="5900741"/>
            <a:ext cx="1081088"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Pluto</a:t>
            </a:r>
          </a:p>
        </p:txBody>
      </p:sp>
    </p:spTree>
    <p:extLst>
      <p:ext uri="{BB962C8B-B14F-4D97-AF65-F5344CB8AC3E}">
        <p14:creationId xmlns:p14="http://schemas.microsoft.com/office/powerpoint/2010/main" val="714622155"/>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7378" name="Title 1"/>
          <p:cNvSpPr>
            <a:spLocks noGrp="1"/>
          </p:cNvSpPr>
          <p:nvPr>
            <p:ph type="title"/>
          </p:nvPr>
        </p:nvSpPr>
        <p:spPr>
          <a:xfrm>
            <a:off x="685800" y="44450"/>
            <a:ext cx="7772400" cy="1143000"/>
          </a:xfrm>
        </p:spPr>
        <p:txBody>
          <a:bodyPr/>
          <a:lstStyle/>
          <a:p>
            <a:r>
              <a:rPr lang="en-US" altLang="zh-CN">
                <a:latin typeface="Arial" charset="0"/>
                <a:ea typeface="ＭＳ Ｐゴシック" charset="0"/>
              </a:rPr>
              <a:t>Our 9 Planets</a:t>
            </a:r>
          </a:p>
        </p:txBody>
      </p:sp>
      <p:pic>
        <p:nvPicPr>
          <p:cNvPr id="2216962" name="Picture 2" descr="universe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04800" y="1219200"/>
            <a:ext cx="8610600" cy="4830763"/>
          </a:xfrm>
          <a:ln w="12700">
            <a:solidFill>
              <a:schemeClr val="bg1"/>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57379" name="Text Box 5"/>
          <p:cNvSpPr txBox="1">
            <a:spLocks noChangeArrowheads="1"/>
          </p:cNvSpPr>
          <p:nvPr/>
        </p:nvSpPr>
        <p:spPr bwMode="auto">
          <a:xfrm>
            <a:off x="395288" y="1268413"/>
            <a:ext cx="1223962"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Jupiter</a:t>
            </a:r>
          </a:p>
        </p:txBody>
      </p:sp>
      <p:sp>
        <p:nvSpPr>
          <p:cNvPr id="357380" name="Text Box 6"/>
          <p:cNvSpPr txBox="1">
            <a:spLocks noChangeArrowheads="1"/>
          </p:cNvSpPr>
          <p:nvPr/>
        </p:nvSpPr>
        <p:spPr bwMode="auto">
          <a:xfrm>
            <a:off x="5653088" y="1603375"/>
            <a:ext cx="1223962"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Saturn</a:t>
            </a:r>
          </a:p>
        </p:txBody>
      </p:sp>
      <p:sp>
        <p:nvSpPr>
          <p:cNvPr id="357381" name="Text Box 7"/>
          <p:cNvSpPr txBox="1">
            <a:spLocks noChangeArrowheads="1"/>
          </p:cNvSpPr>
          <p:nvPr/>
        </p:nvSpPr>
        <p:spPr bwMode="auto">
          <a:xfrm>
            <a:off x="2195513" y="4941888"/>
            <a:ext cx="1223962"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Uranus</a:t>
            </a:r>
          </a:p>
        </p:txBody>
      </p:sp>
      <p:sp>
        <p:nvSpPr>
          <p:cNvPr id="357382" name="Text Box 8"/>
          <p:cNvSpPr txBox="1">
            <a:spLocks noChangeArrowheads="1"/>
          </p:cNvSpPr>
          <p:nvPr/>
        </p:nvSpPr>
        <p:spPr bwMode="auto">
          <a:xfrm>
            <a:off x="6084888" y="5094288"/>
            <a:ext cx="1512887"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Neptune</a:t>
            </a:r>
          </a:p>
        </p:txBody>
      </p:sp>
      <p:sp>
        <p:nvSpPr>
          <p:cNvPr id="357383" name="Text Box 9"/>
          <p:cNvSpPr txBox="1">
            <a:spLocks noChangeArrowheads="1"/>
          </p:cNvSpPr>
          <p:nvPr/>
        </p:nvSpPr>
        <p:spPr bwMode="auto">
          <a:xfrm>
            <a:off x="1476375" y="5445125"/>
            <a:ext cx="1512888"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Earth</a:t>
            </a:r>
          </a:p>
        </p:txBody>
      </p:sp>
      <p:sp>
        <p:nvSpPr>
          <p:cNvPr id="357384" name="Text Box 10"/>
          <p:cNvSpPr txBox="1">
            <a:spLocks noChangeArrowheads="1"/>
          </p:cNvSpPr>
          <p:nvPr/>
        </p:nvSpPr>
        <p:spPr bwMode="auto">
          <a:xfrm>
            <a:off x="6659563" y="5589588"/>
            <a:ext cx="1512887"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Pluto</a:t>
            </a:r>
          </a:p>
        </p:txBody>
      </p:sp>
    </p:spTree>
    <p:extLst>
      <p:ext uri="{BB962C8B-B14F-4D97-AF65-F5344CB8AC3E}">
        <p14:creationId xmlns:p14="http://schemas.microsoft.com/office/powerpoint/2010/main" val="323791991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9426" name="Title 1"/>
          <p:cNvSpPr>
            <a:spLocks noGrp="1"/>
          </p:cNvSpPr>
          <p:nvPr>
            <p:ph type="title"/>
          </p:nvPr>
        </p:nvSpPr>
        <p:spPr>
          <a:xfrm>
            <a:off x="685800" y="44450"/>
            <a:ext cx="7772400" cy="1143000"/>
          </a:xfrm>
        </p:spPr>
        <p:txBody>
          <a:bodyPr/>
          <a:lstStyle/>
          <a:p>
            <a:r>
              <a:rPr lang="en-US" altLang="zh-CN">
                <a:latin typeface="Arial" charset="0"/>
                <a:ea typeface="ＭＳ Ｐゴシック" charset="0"/>
              </a:rPr>
              <a:t>Our Sun is Huge!</a:t>
            </a:r>
          </a:p>
        </p:txBody>
      </p:sp>
      <p:pic>
        <p:nvPicPr>
          <p:cNvPr id="2217986" name="Picture 2" descr="universe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 y="1143000"/>
            <a:ext cx="8686800" cy="4872038"/>
          </a:xfrm>
          <a:ln w="25400">
            <a:solidFill>
              <a:srgbClr val="800080"/>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59427" name="Text Box 5"/>
          <p:cNvSpPr txBox="1">
            <a:spLocks noChangeArrowheads="1"/>
          </p:cNvSpPr>
          <p:nvPr/>
        </p:nvSpPr>
        <p:spPr bwMode="auto">
          <a:xfrm>
            <a:off x="1116013" y="1844675"/>
            <a:ext cx="1223962"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Sun</a:t>
            </a:r>
          </a:p>
        </p:txBody>
      </p:sp>
      <p:sp>
        <p:nvSpPr>
          <p:cNvPr id="359428" name="Text Box 6"/>
          <p:cNvSpPr txBox="1">
            <a:spLocks noChangeArrowheads="1"/>
          </p:cNvSpPr>
          <p:nvPr/>
        </p:nvSpPr>
        <p:spPr bwMode="auto">
          <a:xfrm>
            <a:off x="1835150" y="5502275"/>
            <a:ext cx="1223963"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Jupiter</a:t>
            </a:r>
          </a:p>
        </p:txBody>
      </p:sp>
      <p:sp>
        <p:nvSpPr>
          <p:cNvPr id="359429" name="Text Box 7"/>
          <p:cNvSpPr txBox="1">
            <a:spLocks noChangeArrowheads="1"/>
          </p:cNvSpPr>
          <p:nvPr/>
        </p:nvSpPr>
        <p:spPr bwMode="auto">
          <a:xfrm>
            <a:off x="6880225" y="4830763"/>
            <a:ext cx="1223963"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Earth</a:t>
            </a:r>
          </a:p>
        </p:txBody>
      </p:sp>
      <p:sp>
        <p:nvSpPr>
          <p:cNvPr id="359430" name="Text Box 8"/>
          <p:cNvSpPr txBox="1">
            <a:spLocks noChangeArrowheads="1"/>
          </p:cNvSpPr>
          <p:nvPr/>
        </p:nvSpPr>
        <p:spPr bwMode="auto">
          <a:xfrm>
            <a:off x="6429375" y="5554663"/>
            <a:ext cx="1223963" cy="45720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Pluto</a:t>
            </a:r>
          </a:p>
        </p:txBody>
      </p:sp>
    </p:spTree>
    <p:extLst>
      <p:ext uri="{BB962C8B-B14F-4D97-AF65-F5344CB8AC3E}">
        <p14:creationId xmlns:p14="http://schemas.microsoft.com/office/powerpoint/2010/main" val="335689720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00" y="24904"/>
            <a:ext cx="9264566" cy="6263412"/>
            <a:chOff x="-46700" y="24904"/>
            <a:chExt cx="9264566" cy="626341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1816" t="6045" r="6196" b="5948"/>
            <a:stretch/>
          </p:blipFill>
          <p:spPr>
            <a:xfrm rot="10800000">
              <a:off x="-46700" y="24904"/>
              <a:ext cx="9264566" cy="6263412"/>
            </a:xfrm>
            <a:prstGeom prst="rect">
              <a:avLst/>
            </a:prstGeom>
          </p:spPr>
        </p:pic>
        <p:sp>
          <p:nvSpPr>
            <p:cNvPr id="15" name="Rectangle 14"/>
            <p:cNvSpPr/>
            <p:nvPr/>
          </p:nvSpPr>
          <p:spPr>
            <a:xfrm>
              <a:off x="1314192" y="3412646"/>
              <a:ext cx="1494793" cy="3755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3" name="Title 1"/>
          <p:cNvSpPr txBox="1">
            <a:spLocks/>
          </p:cNvSpPr>
          <p:nvPr/>
        </p:nvSpPr>
        <p:spPr bwMode="auto">
          <a:xfrm>
            <a:off x="-46700" y="2983282"/>
            <a:ext cx="4034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Genesis</a:t>
            </a:r>
          </a:p>
        </p:txBody>
      </p:sp>
      <p:sp>
        <p:nvSpPr>
          <p:cNvPr id="14" name="Rectangle 13"/>
          <p:cNvSpPr/>
          <p:nvPr/>
        </p:nvSpPr>
        <p:spPr>
          <a:xfrm>
            <a:off x="-2817144" y="-492631"/>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73966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1473" name="Rectangle 2"/>
          <p:cNvSpPr>
            <a:spLocks noGrp="1" noChangeArrowheads="1"/>
          </p:cNvSpPr>
          <p:nvPr>
            <p:ph type="title"/>
          </p:nvPr>
        </p:nvSpPr>
        <p:spPr>
          <a:xfrm>
            <a:off x="457200" y="457200"/>
            <a:ext cx="8229600" cy="6019800"/>
          </a:xfrm>
        </p:spPr>
        <p:txBody>
          <a:bodyPr/>
          <a:lstStyle/>
          <a:p>
            <a:r>
              <a:rPr lang="en-US" altLang="zh-CN" sz="6600" dirty="0">
                <a:solidFill>
                  <a:schemeClr val="bg1"/>
                </a:solidFill>
                <a:latin typeface="Arial" charset="0"/>
                <a:ea typeface="ＭＳ Ｐゴシック" charset="0"/>
              </a:rPr>
              <a:t>If you think </a:t>
            </a:r>
            <a:r>
              <a:rPr lang="en-US" altLang="zh-CN" sz="6600" i="1" dirty="0">
                <a:solidFill>
                  <a:schemeClr val="bg1"/>
                </a:solidFill>
                <a:latin typeface="Arial" charset="0"/>
                <a:ea typeface="ＭＳ Ｐゴシック" charset="0"/>
              </a:rPr>
              <a:t>our own</a:t>
            </a:r>
            <a:r>
              <a:rPr lang="en-US" altLang="zh-CN" sz="6600" dirty="0">
                <a:solidFill>
                  <a:schemeClr val="bg1"/>
                </a:solidFill>
                <a:latin typeface="Arial" charset="0"/>
                <a:ea typeface="ＭＳ Ｐゴシック" charset="0"/>
              </a:rPr>
              <a:t> solar system is amazing, beyond our sun it</a:t>
            </a:r>
            <a:r>
              <a:rPr lang="uk-UA" altLang="ja-JP" sz="6600" dirty="0">
                <a:solidFill>
                  <a:schemeClr val="bg1"/>
                </a:solidFill>
                <a:latin typeface="Arial" charset="0"/>
                <a:ea typeface="ＭＳ Ｐゴシック" charset="0"/>
              </a:rPr>
              <a:t>'</a:t>
            </a:r>
            <a:r>
              <a:rPr lang="en-US" altLang="zh-CN" sz="6600" dirty="0">
                <a:solidFill>
                  <a:schemeClr val="bg1"/>
                </a:solidFill>
                <a:latin typeface="Arial" charset="0"/>
                <a:ea typeface="ＭＳ Ｐゴシック" charset="0"/>
              </a:rPr>
              <a:t>s an even bigger universe.</a:t>
            </a:r>
          </a:p>
        </p:txBody>
      </p:sp>
    </p:spTree>
    <p:extLst>
      <p:ext uri="{BB962C8B-B14F-4D97-AF65-F5344CB8AC3E}">
        <p14:creationId xmlns:p14="http://schemas.microsoft.com/office/powerpoint/2010/main" val="13205216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850" y="620713"/>
            <a:ext cx="4821238" cy="2663825"/>
          </a:xfrm>
        </p:spPr>
        <p:txBody>
          <a:bodyPr>
            <a:normAutofit fontScale="90000"/>
          </a:bodyPr>
          <a:lstStyle/>
          <a:p>
            <a:pPr>
              <a:defRPr/>
            </a:pPr>
            <a:r>
              <a:rPr lang="en-US" b="1" dirty="0">
                <a:effectLst>
                  <a:outerShdw blurRad="38100" dist="38100" dir="2700000" algn="tl">
                    <a:srgbClr val="000000">
                      <a:alpha val="43137"/>
                    </a:srgbClr>
                  </a:outerShdw>
                </a:effectLst>
                <a:cs typeface="Arial"/>
              </a:rPr>
              <a:t>Jupiter is about 1 pixel in size and Earth is invisible at this scale!</a:t>
            </a:r>
          </a:p>
        </p:txBody>
      </p:sp>
      <p:pic>
        <p:nvPicPr>
          <p:cNvPr id="2220034" name="Picture 2" descr="universe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609600"/>
            <a:ext cx="8382000" cy="5862638"/>
          </a:xfrm>
          <a:ln w="25400">
            <a:solidFill>
              <a:srgbClr val="800080"/>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3523" name="Text Box 5"/>
          <p:cNvSpPr txBox="1">
            <a:spLocks noChangeArrowheads="1"/>
          </p:cNvSpPr>
          <p:nvPr/>
        </p:nvSpPr>
        <p:spPr bwMode="auto">
          <a:xfrm>
            <a:off x="5651500" y="5589588"/>
            <a:ext cx="1439863" cy="4619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Arcturus</a:t>
            </a:r>
          </a:p>
        </p:txBody>
      </p:sp>
      <p:sp>
        <p:nvSpPr>
          <p:cNvPr id="363524" name="Text Box 6"/>
          <p:cNvSpPr txBox="1">
            <a:spLocks noChangeArrowheads="1"/>
          </p:cNvSpPr>
          <p:nvPr/>
        </p:nvSpPr>
        <p:spPr bwMode="auto">
          <a:xfrm>
            <a:off x="2916238" y="4840288"/>
            <a:ext cx="1081087" cy="4603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Pollux</a:t>
            </a:r>
          </a:p>
        </p:txBody>
      </p:sp>
      <p:sp>
        <p:nvSpPr>
          <p:cNvPr id="363525" name="Text Box 7"/>
          <p:cNvSpPr txBox="1">
            <a:spLocks noChangeArrowheads="1"/>
          </p:cNvSpPr>
          <p:nvPr/>
        </p:nvSpPr>
        <p:spPr bwMode="auto">
          <a:xfrm>
            <a:off x="1476375" y="4840288"/>
            <a:ext cx="1295400" cy="4603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Sirius</a:t>
            </a:r>
          </a:p>
        </p:txBody>
      </p:sp>
      <p:sp>
        <p:nvSpPr>
          <p:cNvPr id="363526" name="Text Box 8"/>
          <p:cNvSpPr txBox="1">
            <a:spLocks noChangeArrowheads="1"/>
          </p:cNvSpPr>
          <p:nvPr/>
        </p:nvSpPr>
        <p:spPr bwMode="auto">
          <a:xfrm>
            <a:off x="468313" y="4840288"/>
            <a:ext cx="935037" cy="4603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Sun</a:t>
            </a:r>
          </a:p>
        </p:txBody>
      </p:sp>
      <p:sp>
        <p:nvSpPr>
          <p:cNvPr id="363527" name="Text Box 9"/>
          <p:cNvSpPr txBox="1">
            <a:spLocks noChangeArrowheads="1"/>
          </p:cNvSpPr>
          <p:nvPr/>
        </p:nvSpPr>
        <p:spPr bwMode="auto">
          <a:xfrm>
            <a:off x="468313" y="5300663"/>
            <a:ext cx="4751387" cy="4619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Jupiter is about 1 pixel in size</a:t>
            </a:r>
          </a:p>
        </p:txBody>
      </p:sp>
      <p:sp>
        <p:nvSpPr>
          <p:cNvPr id="363528" name="Text Box 10"/>
          <p:cNvSpPr txBox="1">
            <a:spLocks noChangeArrowheads="1"/>
          </p:cNvSpPr>
          <p:nvPr/>
        </p:nvSpPr>
        <p:spPr bwMode="auto">
          <a:xfrm>
            <a:off x="468313" y="5732463"/>
            <a:ext cx="4751387" cy="46196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Earth is invisible at this scale</a:t>
            </a:r>
          </a:p>
        </p:txBody>
      </p:sp>
    </p:spTree>
    <p:extLst>
      <p:ext uri="{BB962C8B-B14F-4D97-AF65-F5344CB8AC3E}">
        <p14:creationId xmlns:p14="http://schemas.microsoft.com/office/powerpoint/2010/main" val="415056498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21058" name="Picture 2" descr="universe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t="12157" b="12157"/>
          <a:stretch>
            <a:fillRect/>
          </a:stretch>
        </p:blipFill>
        <p:spPr>
          <a:ln w="25400">
            <a:solidFill>
              <a:srgbClr val="800080"/>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5572" name="Text Box 6"/>
          <p:cNvSpPr txBox="1">
            <a:spLocks noChangeArrowheads="1"/>
          </p:cNvSpPr>
          <p:nvPr/>
        </p:nvSpPr>
        <p:spPr bwMode="auto">
          <a:xfrm>
            <a:off x="971550" y="4941888"/>
            <a:ext cx="1800225" cy="4000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Betelgeuse</a:t>
            </a:r>
          </a:p>
        </p:txBody>
      </p:sp>
      <p:sp>
        <p:nvSpPr>
          <p:cNvPr id="365573" name="Text Box 7"/>
          <p:cNvSpPr txBox="1">
            <a:spLocks noChangeArrowheads="1"/>
          </p:cNvSpPr>
          <p:nvPr/>
        </p:nvSpPr>
        <p:spPr bwMode="auto">
          <a:xfrm>
            <a:off x="6516688" y="5229225"/>
            <a:ext cx="1800225" cy="4000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Antares</a:t>
            </a:r>
          </a:p>
        </p:txBody>
      </p:sp>
      <p:sp>
        <p:nvSpPr>
          <p:cNvPr id="365574" name="Text Box 9"/>
          <p:cNvSpPr txBox="1">
            <a:spLocks noChangeArrowheads="1"/>
          </p:cNvSpPr>
          <p:nvPr/>
        </p:nvSpPr>
        <p:spPr bwMode="auto">
          <a:xfrm>
            <a:off x="3851275" y="6237288"/>
            <a:ext cx="863600" cy="4000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Rigel</a:t>
            </a:r>
          </a:p>
        </p:txBody>
      </p:sp>
      <p:sp>
        <p:nvSpPr>
          <p:cNvPr id="365575" name="Text Box 10"/>
          <p:cNvSpPr txBox="1">
            <a:spLocks noChangeArrowheads="1"/>
          </p:cNvSpPr>
          <p:nvPr/>
        </p:nvSpPr>
        <p:spPr bwMode="auto">
          <a:xfrm>
            <a:off x="4716463" y="6245225"/>
            <a:ext cx="1655762" cy="4000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Aldebaran</a:t>
            </a:r>
          </a:p>
        </p:txBody>
      </p:sp>
      <p:sp>
        <p:nvSpPr>
          <p:cNvPr id="365576" name="Text Box 11"/>
          <p:cNvSpPr txBox="1">
            <a:spLocks noChangeArrowheads="1"/>
          </p:cNvSpPr>
          <p:nvPr/>
        </p:nvSpPr>
        <p:spPr bwMode="auto">
          <a:xfrm>
            <a:off x="3182938" y="6127750"/>
            <a:ext cx="812800" cy="70802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Arcturus</a:t>
            </a:r>
          </a:p>
        </p:txBody>
      </p:sp>
      <p:sp>
        <p:nvSpPr>
          <p:cNvPr id="365577" name="Text Box 12"/>
          <p:cNvSpPr txBox="1">
            <a:spLocks noChangeArrowheads="1"/>
          </p:cNvSpPr>
          <p:nvPr/>
        </p:nvSpPr>
        <p:spPr bwMode="auto">
          <a:xfrm>
            <a:off x="2339975" y="6165850"/>
            <a:ext cx="889000" cy="3079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Pollux</a:t>
            </a:r>
          </a:p>
        </p:txBody>
      </p:sp>
      <p:sp>
        <p:nvSpPr>
          <p:cNvPr id="365578" name="Text Box 14"/>
          <p:cNvSpPr txBox="1">
            <a:spLocks noChangeArrowheads="1"/>
          </p:cNvSpPr>
          <p:nvPr/>
        </p:nvSpPr>
        <p:spPr bwMode="auto">
          <a:xfrm>
            <a:off x="971550" y="5373688"/>
            <a:ext cx="1871663" cy="3079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Sun (1 pixel)</a:t>
            </a:r>
          </a:p>
        </p:txBody>
      </p:sp>
      <p:sp>
        <p:nvSpPr>
          <p:cNvPr id="365579" name="Text Box 15"/>
          <p:cNvSpPr txBox="1">
            <a:spLocks noChangeArrowheads="1"/>
          </p:cNvSpPr>
          <p:nvPr/>
        </p:nvSpPr>
        <p:spPr bwMode="auto">
          <a:xfrm>
            <a:off x="250825" y="6092825"/>
            <a:ext cx="2089150" cy="615950"/>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Jupiter is invisible at this scale</a:t>
            </a:r>
          </a:p>
        </p:txBody>
      </p:sp>
      <p:sp>
        <p:nvSpPr>
          <p:cNvPr id="365580" name="Text Box 13"/>
          <p:cNvSpPr txBox="1">
            <a:spLocks noChangeArrowheads="1"/>
          </p:cNvSpPr>
          <p:nvPr/>
        </p:nvSpPr>
        <p:spPr bwMode="auto">
          <a:xfrm>
            <a:off x="2205038" y="5857875"/>
            <a:ext cx="782637" cy="307975"/>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Sirius</a:t>
            </a:r>
          </a:p>
        </p:txBody>
      </p:sp>
      <p:sp>
        <p:nvSpPr>
          <p:cNvPr id="4" name="Title 3"/>
          <p:cNvSpPr>
            <a:spLocks noGrp="1"/>
          </p:cNvSpPr>
          <p:nvPr>
            <p:ph type="title"/>
          </p:nvPr>
        </p:nvSpPr>
        <p:spPr>
          <a:xfrm>
            <a:off x="0" y="0"/>
            <a:ext cx="9144000" cy="1752600"/>
          </a:xfrm>
          <a:noFill/>
          <a:ln>
            <a:noFill/>
          </a:ln>
        </p:spPr>
        <p:txBody>
          <a:bodyPr vert="horz" wrap="square" lIns="91440" tIns="45720" rIns="91440" bIns="45720" numCol="1" anchor="ctr" anchorCtr="0" compatLnSpc="1">
            <a:prstTxWarp prst="textNoShape">
              <a:avLst/>
            </a:prstTxWarp>
            <a:normAutofit/>
          </a:bodyPr>
          <a:lstStyle/>
          <a:p>
            <a:pPr defTabSz="457200"/>
            <a:r>
              <a:rPr lang="en-US" sz="3200" b="1" kern="1200">
                <a:latin typeface="Arial" charset="0"/>
                <a:ea typeface="ＭＳ Ｐゴシック" charset="0"/>
              </a:rPr>
              <a:t>Antares is the 15th brightest star in the sky.  </a:t>
            </a:r>
            <a:br>
              <a:rPr lang="en-US" sz="3200" b="1" kern="1200">
                <a:latin typeface="Arial" charset="0"/>
                <a:ea typeface="ＭＳ Ｐゴシック" charset="0"/>
              </a:rPr>
            </a:br>
            <a:r>
              <a:rPr lang="en-US" sz="3200" b="1" kern="1200">
                <a:latin typeface="Arial" charset="0"/>
                <a:ea typeface="ＭＳ Ｐゴシック" charset="0"/>
              </a:rPr>
              <a:t>It is more than 1000 light years away.</a:t>
            </a:r>
          </a:p>
        </p:txBody>
      </p:sp>
    </p:spTree>
    <p:extLst>
      <p:ext uri="{BB962C8B-B14F-4D97-AF65-F5344CB8AC3E}">
        <p14:creationId xmlns:p14="http://schemas.microsoft.com/office/powerpoint/2010/main" val="348654416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universe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1438" y="0"/>
            <a:ext cx="9251951" cy="9117013"/>
          </a:xfrm>
          <a:ln w="25400">
            <a:solidFill>
              <a:srgbClr val="800080"/>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7618" name="Rectangle 2"/>
          <p:cNvSpPr>
            <a:spLocks noGrp="1" noChangeArrowheads="1"/>
          </p:cNvSpPr>
          <p:nvPr>
            <p:ph type="title"/>
          </p:nvPr>
        </p:nvSpPr>
        <p:spPr>
          <a:xfrm>
            <a:off x="0" y="0"/>
            <a:ext cx="5435600" cy="6669088"/>
          </a:xfrm>
        </p:spPr>
        <p:txBody>
          <a:bodyPr>
            <a:normAutofit fontScale="90000"/>
          </a:bodyPr>
          <a:lstStyle/>
          <a:p>
            <a:r>
              <a:rPr lang="en-US" altLang="zh-CN" sz="5400">
                <a:solidFill>
                  <a:schemeClr val="bg1"/>
                </a:solidFill>
                <a:latin typeface="Arial" charset="0"/>
                <a:ea typeface="ＭＳ Ｐゴシック" charset="0"/>
              </a:rPr>
              <a:t>This Hubble Telescope ultra deep field infrared views countless entire galaxies billions of light-years away.</a:t>
            </a:r>
          </a:p>
        </p:txBody>
      </p:sp>
    </p:spTree>
    <p:extLst>
      <p:ext uri="{BB962C8B-B14F-4D97-AF65-F5344CB8AC3E}">
        <p14:creationId xmlns:p14="http://schemas.microsoft.com/office/powerpoint/2010/main" val="22850025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5" name="Rectangle 2"/>
          <p:cNvSpPr>
            <a:spLocks noGrp="1" noChangeArrowheads="1"/>
          </p:cNvSpPr>
          <p:nvPr>
            <p:ph type="title"/>
          </p:nvPr>
        </p:nvSpPr>
        <p:spPr>
          <a:xfrm>
            <a:off x="0" y="0"/>
            <a:ext cx="3132138" cy="6669088"/>
          </a:xfrm>
        </p:spPr>
        <p:txBody>
          <a:bodyPr/>
          <a:lstStyle/>
          <a:p>
            <a:r>
              <a:rPr lang="en-US" altLang="zh-CN" sz="4800">
                <a:solidFill>
                  <a:schemeClr val="bg1"/>
                </a:solidFill>
                <a:latin typeface="Arial" charset="0"/>
                <a:ea typeface="ＭＳ Ｐゴシック" charset="0"/>
              </a:rPr>
              <a:t>Here is a close up of one of the darkest regions of the </a:t>
            </a:r>
            <a:br>
              <a:rPr lang="en-US" altLang="zh-CN" sz="4800">
                <a:solidFill>
                  <a:schemeClr val="bg1"/>
                </a:solidFill>
                <a:latin typeface="Arial" charset="0"/>
                <a:ea typeface="ＭＳ Ｐゴシック" charset="0"/>
              </a:rPr>
            </a:br>
            <a:r>
              <a:rPr lang="en-US" altLang="zh-CN" sz="4800">
                <a:solidFill>
                  <a:schemeClr val="bg1"/>
                </a:solidFill>
                <a:latin typeface="Arial" charset="0"/>
                <a:ea typeface="ＭＳ Ｐゴシック" charset="0"/>
              </a:rPr>
              <a:t>previous photo</a:t>
            </a:r>
          </a:p>
        </p:txBody>
      </p:sp>
      <p:pic>
        <p:nvPicPr>
          <p:cNvPr id="3" name="Content Placeholder 2" descr="universe7"/>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620713"/>
            <a:ext cx="5715000" cy="5745162"/>
          </a:xfrm>
          <a:ln w="25400">
            <a:solidFill>
              <a:schemeClr val="bg1"/>
            </a:solidFill>
            <a:miter lim="800000"/>
            <a:headEnd/>
            <a:tailEnd/>
          </a:ln>
          <a:extLs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66413042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1713" name="Rectangle 2"/>
          <p:cNvSpPr>
            <a:spLocks noGrp="1" noChangeArrowheads="1"/>
          </p:cNvSpPr>
          <p:nvPr>
            <p:ph type="title"/>
          </p:nvPr>
        </p:nvSpPr>
        <p:spPr>
          <a:xfrm>
            <a:off x="457200" y="655638"/>
            <a:ext cx="8229600" cy="5592762"/>
          </a:xfrm>
        </p:spPr>
        <p:txBody>
          <a:bodyPr/>
          <a:lstStyle/>
          <a:p>
            <a:r>
              <a:rPr lang="en-US" altLang="zh-CN" dirty="0">
                <a:solidFill>
                  <a:schemeClr val="bg1"/>
                </a:solidFill>
                <a:latin typeface="Arial" charset="0"/>
                <a:ea typeface="ＭＳ Ｐゴシック" charset="0"/>
              </a:rPr>
              <a:t>Humbling, </a:t>
            </a:r>
            <a:r>
              <a:rPr lang="en-US" altLang="zh-CN" dirty="0" err="1">
                <a:solidFill>
                  <a:schemeClr val="bg1"/>
                </a:solidFill>
                <a:latin typeface="Arial" charset="0"/>
                <a:ea typeface="ＭＳ Ｐゴシック" charset="0"/>
              </a:rPr>
              <a:t>isn</a:t>
            </a:r>
            <a:r>
              <a:rPr lang="uk-UA" dirty="0">
                <a:solidFill>
                  <a:schemeClr val="bg1"/>
                </a:solidFill>
                <a:latin typeface="Arial" charset="0"/>
                <a:ea typeface="ＭＳ Ｐゴシック" charset="0"/>
              </a:rPr>
              <a:t>'</a:t>
            </a:r>
            <a:r>
              <a:rPr lang="en-US" altLang="zh-CN" dirty="0">
                <a:solidFill>
                  <a:schemeClr val="bg1"/>
                </a:solidFill>
                <a:latin typeface="Arial" charset="0"/>
                <a:ea typeface="ＭＳ Ｐゴシック" charset="0"/>
              </a:rPr>
              <a:t>t it?</a:t>
            </a:r>
            <a:br>
              <a:rPr lang="en-US" altLang="zh-CN" dirty="0">
                <a:solidFill>
                  <a:schemeClr val="bg1"/>
                </a:solidFill>
                <a:latin typeface="Arial" charset="0"/>
                <a:ea typeface="ＭＳ Ｐゴシック" charset="0"/>
              </a:rPr>
            </a:br>
            <a:r>
              <a:rPr lang="en-US" altLang="zh-CN" dirty="0">
                <a:solidFill>
                  <a:schemeClr val="bg1"/>
                </a:solidFill>
                <a:latin typeface="Arial" charset="0"/>
                <a:ea typeface="ＭＳ Ｐゴシック" charset="0"/>
              </a:rPr>
              <a:t>And yet, Father God </a:t>
            </a:r>
            <a:br>
              <a:rPr lang="en-US" altLang="zh-CN" dirty="0">
                <a:solidFill>
                  <a:schemeClr val="bg1"/>
                </a:solidFill>
                <a:latin typeface="Arial" charset="0"/>
                <a:ea typeface="ＭＳ Ｐゴシック" charset="0"/>
              </a:rPr>
            </a:br>
            <a:r>
              <a:rPr lang="en-US" altLang="zh-CN" dirty="0">
                <a:solidFill>
                  <a:schemeClr val="bg1"/>
                </a:solidFill>
                <a:latin typeface="Arial" charset="0"/>
                <a:ea typeface="ＭＳ Ｐゴシック" charset="0"/>
              </a:rPr>
              <a:t>knows how many hairs are on your head, and not </a:t>
            </a:r>
            <a:br>
              <a:rPr lang="en-US" altLang="zh-CN" dirty="0">
                <a:solidFill>
                  <a:schemeClr val="bg1"/>
                </a:solidFill>
                <a:latin typeface="Arial" charset="0"/>
                <a:ea typeface="ＭＳ Ｐゴシック" charset="0"/>
              </a:rPr>
            </a:br>
            <a:r>
              <a:rPr lang="en-US" altLang="zh-CN" dirty="0">
                <a:solidFill>
                  <a:schemeClr val="bg1"/>
                </a:solidFill>
                <a:latin typeface="Arial" charset="0"/>
                <a:ea typeface="ＭＳ Ｐゴシック" charset="0"/>
              </a:rPr>
              <a:t>even a single sparrow dies apart from his will </a:t>
            </a:r>
            <a:br>
              <a:rPr lang="en-US" altLang="zh-CN" dirty="0">
                <a:solidFill>
                  <a:schemeClr val="bg1"/>
                </a:solidFill>
                <a:latin typeface="Arial" charset="0"/>
                <a:ea typeface="ＭＳ Ｐゴシック" charset="0"/>
              </a:rPr>
            </a:br>
            <a:r>
              <a:rPr lang="en-US" altLang="zh-CN" dirty="0">
                <a:solidFill>
                  <a:schemeClr val="bg1"/>
                </a:solidFill>
                <a:latin typeface="Arial" charset="0"/>
                <a:ea typeface="ＭＳ Ｐゴシック" charset="0"/>
              </a:rPr>
              <a:t>(Matthew 10:29-31)</a:t>
            </a:r>
          </a:p>
        </p:txBody>
      </p:sp>
    </p:spTree>
    <p:extLst>
      <p:ext uri="{BB962C8B-B14F-4D97-AF65-F5344CB8AC3E}">
        <p14:creationId xmlns:p14="http://schemas.microsoft.com/office/powerpoint/2010/main" val="2381625816"/>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3761" name="Rectangle 2"/>
          <p:cNvSpPr>
            <a:spLocks noGrp="1" noChangeArrowheads="1"/>
          </p:cNvSpPr>
          <p:nvPr>
            <p:ph type="title"/>
          </p:nvPr>
        </p:nvSpPr>
        <p:spPr>
          <a:xfrm>
            <a:off x="457200" y="655638"/>
            <a:ext cx="8229600" cy="5592762"/>
          </a:xfrm>
        </p:spPr>
        <p:txBody>
          <a:bodyPr/>
          <a:lstStyle/>
          <a:p>
            <a:r>
              <a:rPr lang="en-US" altLang="zh-CN" sz="5400">
                <a:solidFill>
                  <a:schemeClr val="bg1"/>
                </a:solidFill>
                <a:latin typeface="Arial" charset="0"/>
                <a:ea typeface="ＭＳ Ｐゴシック" charset="0"/>
              </a:rPr>
              <a:t>And yet, you are more precious to Father God than many sparrows.</a:t>
            </a:r>
          </a:p>
        </p:txBody>
      </p:sp>
    </p:spTree>
    <p:extLst>
      <p:ext uri="{BB962C8B-B14F-4D97-AF65-F5344CB8AC3E}">
        <p14:creationId xmlns:p14="http://schemas.microsoft.com/office/powerpoint/2010/main" val="285503682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375810" name="Picture 4" descr="jesus world  holding earth cre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578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en-US" dirty="0">
                <a:solidFill>
                  <a:srgbClr val="FFFFFF"/>
                </a:solidFill>
                <a:effectLst/>
                <a:latin typeface="Arial" charset="0"/>
                <a:cs typeface="+mj-cs"/>
              </a:rPr>
              <a:t>Jesus is the source of all things existing today</a:t>
            </a:r>
          </a:p>
        </p:txBody>
      </p:sp>
    </p:spTree>
    <p:extLst>
      <p:ext uri="{BB962C8B-B14F-4D97-AF65-F5344CB8AC3E}">
        <p14:creationId xmlns:p14="http://schemas.microsoft.com/office/powerpoint/2010/main" val="752892449"/>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4" descr="jesus-world-creator-go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6200" y="3856038"/>
            <a:ext cx="4800600" cy="2925762"/>
          </a:xfrm>
        </p:spPr>
        <p:txBody>
          <a:bodyPr vert="horz" lIns="91440" tIns="45720" rIns="91440" bIns="45720" rtlCol="0" anchor="ctr">
            <a:normAutofit/>
          </a:bodyPr>
          <a:lstStyle/>
          <a:p>
            <a:r>
              <a:rPr lang="en-US" sz="4800" b="1" dirty="0">
                <a:solidFill>
                  <a:schemeClr val="bg1"/>
                </a:solidFill>
                <a:effectLst>
                  <a:glow rad="342900">
                    <a:schemeClr val="tx1">
                      <a:alpha val="75000"/>
                    </a:schemeClr>
                  </a:glow>
                </a:effectLst>
              </a:rPr>
              <a:t>Jesus also sustains his creation</a:t>
            </a:r>
          </a:p>
        </p:txBody>
      </p:sp>
    </p:spTree>
    <p:extLst>
      <p:ext uri="{BB962C8B-B14F-4D97-AF65-F5344CB8AC3E}">
        <p14:creationId xmlns:p14="http://schemas.microsoft.com/office/powerpoint/2010/main" val="71075960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Arial" charset="0"/>
                <a:cs typeface="+mj-cs"/>
              </a:rPr>
              <a:t>Christ in Colossians</a:t>
            </a:r>
          </a:p>
        </p:txBody>
      </p:sp>
      <p:pic>
        <p:nvPicPr>
          <p:cNvPr id="382979" name="Picture 4" descr="CiC-Creator-sustainer.png"/>
          <p:cNvPicPr>
            <a:picLocks noChangeAspect="1"/>
          </p:cNvPicPr>
          <p:nvPr/>
        </p:nvPicPr>
        <p:blipFill>
          <a:blip r:embed="rId2">
            <a:extLst>
              <a:ext uri="{28A0092B-C50C-407E-A947-70E740481C1C}">
                <a14:useLocalDpi xmlns:a14="http://schemas.microsoft.com/office/drawing/2010/main" val="0"/>
              </a:ext>
            </a:extLst>
          </a:blip>
          <a:srcRect r="1666" b="2269"/>
          <a:stretch>
            <a:fillRect/>
          </a:stretch>
        </p:blipFill>
        <p:spPr bwMode="auto">
          <a:xfrm>
            <a:off x="0" y="0"/>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0" y="5181600"/>
            <a:ext cx="9144000" cy="1600200"/>
          </a:xfrm>
          <a:prstGeom prst="rect">
            <a:avLst/>
          </a:prstGeom>
          <a:noFill/>
          <a:ln w="9525">
            <a:noFill/>
            <a:miter lim="800000"/>
            <a:headEnd/>
            <a:tailEnd/>
          </a:ln>
          <a:effectLst>
            <a:outerShdw blurRad="50800" dist="38100" dir="2700000">
              <a:srgbClr val="000000">
                <a:alpha val="43000"/>
              </a:srgbClr>
            </a:outerShdw>
          </a:effectLst>
        </p:spPr>
        <p:txBody>
          <a:bodyPr anchor="ctr"/>
          <a:lstStyle>
            <a:defPPr>
              <a:defRPr lang="en-US"/>
            </a:defPPr>
            <a:lvl1pPr algn="ctr" defTabSz="457200">
              <a:defRPr sz="3200" b="1">
                <a:solidFill>
                  <a:srgbClr val="FFFFFF"/>
                </a:solidFill>
                <a:effectLst/>
                <a:latin typeface="Arial" charset="0"/>
                <a:ea typeface="ＭＳ Ｐゴシック" charset="0"/>
                <a:cs typeface="Arial" charset="0"/>
              </a:defRPr>
            </a:lvl1pPr>
            <a:lvl2pPr marL="37931725" indent="-37474525" defTabSz="457200">
              <a:defRPr sz="2400">
                <a:latin typeface="Arial" charset="0"/>
                <a:ea typeface="ＭＳ Ｐゴシック" charset="0"/>
              </a:defRPr>
            </a:lvl2pPr>
            <a:lvl3pPr defTabSz="457200">
              <a:defRPr sz="2400">
                <a:latin typeface="Arial" charset="0"/>
                <a:ea typeface="ＭＳ Ｐゴシック" charset="0"/>
              </a:defRPr>
            </a:lvl3pPr>
            <a:lvl4pPr defTabSz="457200">
              <a:defRPr sz="2400">
                <a:latin typeface="Arial" charset="0"/>
                <a:ea typeface="ＭＳ Ｐゴシック" charset="0"/>
              </a:defRPr>
            </a:lvl4pPr>
            <a:lvl5pPr defTabSz="457200">
              <a:defRPr sz="2400">
                <a:latin typeface="Arial" charset="0"/>
                <a:ea typeface="ＭＳ Ｐゴシック" charset="0"/>
              </a:defRPr>
            </a:lvl5pPr>
            <a:lvl6pPr marL="457200" defTabSz="457200" eaLnBrk="0" fontAlgn="base" hangingPunct="0">
              <a:spcBef>
                <a:spcPct val="0"/>
              </a:spcBef>
              <a:spcAft>
                <a:spcPct val="0"/>
              </a:spcAft>
              <a:defRPr sz="2400">
                <a:latin typeface="Arial" charset="0"/>
                <a:ea typeface="ＭＳ Ｐゴシック" charset="0"/>
              </a:defRPr>
            </a:lvl6pPr>
            <a:lvl7pPr marL="914400" defTabSz="457200" eaLnBrk="0" fontAlgn="base" hangingPunct="0">
              <a:spcBef>
                <a:spcPct val="0"/>
              </a:spcBef>
              <a:spcAft>
                <a:spcPct val="0"/>
              </a:spcAft>
              <a:defRPr sz="2400">
                <a:latin typeface="Arial" charset="0"/>
                <a:ea typeface="ＭＳ Ｐゴシック" charset="0"/>
              </a:defRPr>
            </a:lvl7pPr>
            <a:lvl8pPr marL="1371600" defTabSz="457200" eaLnBrk="0" fontAlgn="base" hangingPunct="0">
              <a:spcBef>
                <a:spcPct val="0"/>
              </a:spcBef>
              <a:spcAft>
                <a:spcPct val="0"/>
              </a:spcAft>
              <a:defRPr sz="2400">
                <a:latin typeface="Arial" charset="0"/>
                <a:ea typeface="ＭＳ Ｐゴシック" charset="0"/>
              </a:defRPr>
            </a:lvl8pPr>
            <a:lvl9pPr marL="1828800" defTabSz="457200" eaLnBrk="0" fontAlgn="base" hangingPunct="0">
              <a:spcBef>
                <a:spcPct val="0"/>
              </a:spcBef>
              <a:spcAft>
                <a:spcPct val="0"/>
              </a:spcAft>
              <a:defRPr sz="2400">
                <a:latin typeface="Arial" charset="0"/>
                <a:ea typeface="ＭＳ Ｐゴシック" charset="0"/>
              </a:defRPr>
            </a:lvl9pPr>
          </a:lstStyle>
          <a:p>
            <a:r>
              <a:rPr lang="ru-RU" altLang="ja-JP" dirty="0"/>
              <a:t>"</a:t>
            </a:r>
            <a:r>
              <a:rPr lang="en-US" altLang="ja-JP" dirty="0"/>
              <a:t>Christ is the visible image of the invisible God. He existed before anything was created and is supreme over all creation</a:t>
            </a:r>
            <a:r>
              <a:rPr lang="ru-RU" altLang="ja-JP" dirty="0"/>
              <a:t>"</a:t>
            </a:r>
            <a:r>
              <a:rPr lang="en-US" altLang="ja-JP" dirty="0"/>
              <a:t> (Col. 1:15).</a:t>
            </a:r>
            <a:endParaRPr lang="en-US" dirty="0"/>
          </a:p>
        </p:txBody>
      </p:sp>
    </p:spTree>
    <p:extLst>
      <p:ext uri="{BB962C8B-B14F-4D97-AF65-F5344CB8AC3E}">
        <p14:creationId xmlns:p14="http://schemas.microsoft.com/office/powerpoint/2010/main" val="20912664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6023184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362200" cy="1706562"/>
          </a:xfrm>
        </p:spPr>
        <p:txBody>
          <a:bodyPr/>
          <a:lstStyle/>
          <a:p>
            <a:pPr>
              <a:defRPr/>
            </a:pPr>
            <a:r>
              <a:rPr lang="en-US">
                <a:effectLst>
                  <a:outerShdw blurRad="38100" dist="38100" dir="2700000" algn="tl">
                    <a:srgbClr val="DDDDDD"/>
                  </a:outerShdw>
                </a:effectLst>
                <a:latin typeface="Arial" charset="0"/>
                <a:cs typeface="+mj-cs"/>
              </a:rPr>
              <a:t>Col. 1:16-17</a:t>
            </a:r>
          </a:p>
        </p:txBody>
      </p:sp>
      <p:pic>
        <p:nvPicPr>
          <p:cNvPr id="384002" name="Picture 4" descr="Jesus_Christ_creator.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1440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371600" y="381000"/>
            <a:ext cx="7620000" cy="6705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ru-RU"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for through him God created everything in the heavenly realms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and on earth.</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He made the things we can see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and the things we can</a:t>
            </a:r>
            <a:r>
              <a:rPr kumimoji="0" lang="uk-UA"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 see—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such as thrones, kingdoms, rulers, and authorities in the unseen world.</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Everything was created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through him and for him.</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17 </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He existed before anything else, and he holds all creation together</a:t>
            </a:r>
            <a:r>
              <a:rPr kumimoji="0" lang="ru-RU"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(Col. 1:16-17 </a:t>
            </a:r>
            <a:r>
              <a:rPr kumimoji="0" lang="en-US" altLang="ja-JP"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NLT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219104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85026" name="Picture 4" descr="jesusweeps as creator.jpg"/>
          <p:cNvPicPr>
            <a:picLocks noChangeAspect="1"/>
          </p:cNvPicPr>
          <p:nvPr/>
        </p:nvPicPr>
        <p:blipFill>
          <a:blip r:embed="rId2">
            <a:extLst>
              <a:ext uri="{28A0092B-C50C-407E-A947-70E740481C1C}">
                <a14:useLocalDpi xmlns:a14="http://schemas.microsoft.com/office/drawing/2010/main" val="0"/>
              </a:ext>
            </a:extLst>
          </a:blip>
          <a:srcRect l="11667" b="17776"/>
          <a:stretch>
            <a:fillRect/>
          </a:stretch>
        </p:blipFill>
        <p:spPr bwMode="auto">
          <a:xfrm>
            <a:off x="0" y="1219200"/>
            <a:ext cx="8077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648200" y="5029200"/>
            <a:ext cx="4495800" cy="1676400"/>
          </a:xfrm>
        </p:spPr>
        <p:txBody>
          <a:bodyPr vert="horz" lIns="91440" tIns="45720" rIns="91440" bIns="45720" rtlCol="0" anchor="ctr">
            <a:normAutofit/>
          </a:bodyPr>
          <a:lstStyle/>
          <a:p>
            <a:r>
              <a:rPr lang="en-US" sz="4800" b="1">
                <a:solidFill>
                  <a:schemeClr val="bg1"/>
                </a:solidFill>
                <a:effectLst>
                  <a:glow rad="342900">
                    <a:schemeClr val="tx1">
                      <a:alpha val="75000"/>
                    </a:schemeClr>
                  </a:glow>
                </a:effectLst>
              </a:rPr>
              <a:t>Jesus weeps over His creation</a:t>
            </a:r>
          </a:p>
        </p:txBody>
      </p:sp>
      <p:sp>
        <p:nvSpPr>
          <p:cNvPr id="4" name="Title 1"/>
          <p:cNvSpPr txBox="1">
            <a:spLocks/>
          </p:cNvSpPr>
          <p:nvPr/>
        </p:nvSpPr>
        <p:spPr bwMode="auto">
          <a:xfrm>
            <a:off x="0" y="0"/>
            <a:ext cx="9144000" cy="1981200"/>
          </a:xfrm>
          <a:prstGeom prst="rect">
            <a:avLst/>
          </a:prstGeom>
        </p:spPr>
        <p:txBody>
          <a:bodyPr vert="horz" lIns="91440" tIns="45720" rIns="91440" bIns="45720" rtlCol="0" anchor="ctr">
            <a:normAutofit fontScale="77500" lnSpcReduction="20000"/>
          </a:bodyPr>
          <a:lstStyle>
            <a:lvl1pPr algn="ctr">
              <a:spcBef>
                <a:spcPct val="0"/>
              </a:spcBef>
              <a:buNone/>
              <a:defRPr sz="4800" b="1">
                <a:solidFill>
                  <a:schemeClr val="bg1"/>
                </a:solidFill>
                <a:effectLst>
                  <a:glow rad="342900">
                    <a:schemeClr val="tx1">
                      <a:alpha val="75000"/>
                    </a:schemeClr>
                  </a:glow>
                </a:effectLst>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ru-RU"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a:t>
            </a:r>
            <a:r>
              <a:rPr kumimoji="0" lang="en-US"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He came into the very world he created, but the world </a:t>
            </a:r>
            <a:r>
              <a:rPr kumimoji="0" lang="en-US" altLang="ja-JP" sz="4800" b="1" i="0" u="none" strike="noStrike" kern="1200" cap="none" spc="0" normalizeH="0" baseline="0" noProof="0" dirty="0" err="1">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didn</a:t>
            </a:r>
            <a:r>
              <a:rPr kumimoji="0" lang="uk-UA"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a:t>
            </a:r>
            <a:r>
              <a:rPr kumimoji="0" lang="en-US"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t recognize him. </a:t>
            </a:r>
            <a:r>
              <a:rPr kumimoji="0" lang="en-US" altLang="ja-JP" sz="4800" b="1" i="0" u="none" strike="noStrike" kern="1200" cap="none" spc="0" normalizeH="0" baseline="3000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11</a:t>
            </a:r>
            <a:r>
              <a:rPr kumimoji="0" lang="en-US"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He came to his own people, and even they rejected him</a:t>
            </a:r>
            <a:r>
              <a:rPr kumimoji="0" lang="ru-RU"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a:t>
            </a:r>
            <a:r>
              <a:rPr kumimoji="0" lang="en-US" altLang="ja-JP"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ＭＳ Ｐゴシック" panose="020B0600070205080204" pitchFamily="34" charset="-128"/>
                <a:cs typeface="+mj-cs"/>
              </a:rPr>
              <a:t> (John 1:10-11 NLT)</a:t>
            </a:r>
            <a:endParaRPr kumimoji="0" lang="en-US" sz="4800" b="1" i="0" u="none" strike="noStrike" kern="1200" cap="none" spc="0" normalizeH="0" baseline="0" noProof="0" dirty="0">
              <a:ln>
                <a:noFill/>
              </a:ln>
              <a:solidFill>
                <a:prstClr val="white"/>
              </a:solidFill>
              <a:effectLst>
                <a:glow rad="342900">
                  <a:prstClr val="black">
                    <a:alpha val="75000"/>
                  </a:prstClr>
                </a:glow>
              </a:effectLst>
              <a:uLnTx/>
              <a:uFillTx/>
              <a:latin typeface="Calibri"/>
              <a:ea typeface="+mj-ea"/>
              <a:cs typeface="+mj-cs"/>
            </a:endParaRPr>
          </a:p>
        </p:txBody>
      </p:sp>
    </p:spTree>
    <p:extLst>
      <p:ext uri="{BB962C8B-B14F-4D97-AF65-F5344CB8AC3E}">
        <p14:creationId xmlns:p14="http://schemas.microsoft.com/office/powerpoint/2010/main" val="4438296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a:extLst>
                <a:ext uri="{28A0092B-C50C-407E-A947-70E740481C1C}">
                  <a14:useLocalDpi xmlns:a14="http://schemas.microsoft.com/office/drawing/2010/main" val="0"/>
                </a:ext>
              </a:extLst>
            </a:blip>
            <a:srcRect l="12746" r="15686" b="20808"/>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3">
              <a:extLst>
                <a:ext uri="{28A0092B-C50C-407E-A947-70E740481C1C}">
                  <a14:useLocalDpi xmlns:a14="http://schemas.microsoft.com/office/drawing/2010/main" val="0"/>
                </a:ext>
              </a:extLst>
            </a:blip>
            <a:srcRect l="32795" t="1906" r="17542" b="91111"/>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en-US" b="1" dirty="0">
                <a:solidFill>
                  <a:schemeClr val="tx1"/>
                </a:solidFill>
                <a:effectLst/>
                <a:latin typeface="Arial" charset="0"/>
              </a:rPr>
              <a:t>The Best Commentary on Genesis</a:t>
            </a: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a:latin typeface="Arial" charset="0"/>
              </a:rPr>
              <a:t>Very Readable</a:t>
            </a:r>
          </a:p>
          <a:p>
            <a:pPr eaLnBrk="1" hangingPunct="1">
              <a:defRPr/>
            </a:pPr>
            <a:r>
              <a:rPr lang="en-US" dirty="0">
                <a:latin typeface="Arial" charset="0"/>
              </a:rPr>
              <a:t>Exegetical Outlines</a:t>
            </a:r>
          </a:p>
          <a:p>
            <a:pPr eaLnBrk="1" hangingPunct="1">
              <a:defRPr/>
            </a:pPr>
            <a:r>
              <a:rPr lang="en-US" dirty="0">
                <a:latin typeface="Arial" charset="0"/>
              </a:rPr>
              <a:t>Sermon Outlines</a:t>
            </a:r>
          </a:p>
          <a:p>
            <a:pPr eaLnBrk="1" hangingPunct="1">
              <a:defRPr/>
            </a:pPr>
            <a:r>
              <a:rPr lang="en-US" dirty="0">
                <a:latin typeface="Arial" charset="0"/>
              </a:rPr>
              <a:t>Theology of Genesis</a:t>
            </a:r>
          </a:p>
          <a:p>
            <a:pPr eaLnBrk="1" hangingPunct="1">
              <a:defRPr/>
            </a:pPr>
            <a:r>
              <a:rPr lang="en-US" dirty="0">
                <a:latin typeface="Arial" charset="0"/>
              </a:rPr>
              <a:t>Evangelical</a:t>
            </a: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ctr" defTabSz="457200" rtl="0" eaLnBrk="1" fontAlgn="base" latinLnBrk="0" hangingPunct="1">
              <a:lnSpc>
                <a:spcPct val="6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C</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reation</a:t>
            </a:r>
            <a:b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br>
            <a:r>
              <a:rPr kumimoji="0" lang="en-US" sz="54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&amp;</a:t>
            </a: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B</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lessing</a:t>
            </a:r>
          </a:p>
        </p:txBody>
      </p:sp>
    </p:spTree>
    <p:extLst>
      <p:ext uri="{BB962C8B-B14F-4D97-AF65-F5344CB8AC3E}">
        <p14:creationId xmlns:p14="http://schemas.microsoft.com/office/powerpoint/2010/main" val="117027298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88097"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a:endParaRPr>
          </a:p>
        </p:txBody>
      </p:sp>
      <p:sp>
        <p:nvSpPr>
          <p:cNvPr id="125955" name="Rectangle 1027"/>
          <p:cNvSpPr>
            <a:spLocks noGrp="1" noChangeArrowheads="1"/>
          </p:cNvSpPr>
          <p:nvPr>
            <p:ph type="ctrTitle"/>
          </p:nvPr>
        </p:nvSpPr>
        <p:spPr>
          <a:xfrm>
            <a:off x="34925" y="3789363"/>
            <a:ext cx="8999538" cy="1752600"/>
          </a:xfrm>
        </p:spPr>
        <p:txBody>
          <a:bodyPr>
            <a:normAutofit fontScale="90000"/>
          </a:bodyPr>
          <a:lstStyle/>
          <a:p>
            <a:pPr eaLnBrk="1" hangingPunct="1">
              <a:defRPr/>
            </a:pP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Now the earth was formless and empty, darkness was over the surface of the deep…</a:t>
            </a: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…and the Spirit of God was hovering over the waters.</a:t>
            </a: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Genesis 1:2 </a:t>
            </a:r>
            <a:r>
              <a:rPr kumimoji="0" lang="en-US" sz="28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NIV</a:t>
            </a:r>
            <a:endParaRPr kumimoji="0" lang="en-US" sz="36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9586922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90145"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ＭＳ Ｐゴシック"/>
            </a:endParaRPr>
          </a:p>
        </p:txBody>
      </p:sp>
      <p:sp>
        <p:nvSpPr>
          <p:cNvPr id="46083" name="Rectangle 3"/>
          <p:cNvSpPr>
            <a:spLocks noGrp="1" noChangeArrowheads="1"/>
          </p:cNvSpPr>
          <p:nvPr>
            <p:ph type="ctrTitle"/>
          </p:nvPr>
        </p:nvSpPr>
        <p:spPr>
          <a:xfrm>
            <a:off x="96838" y="3962400"/>
            <a:ext cx="9012237" cy="1752600"/>
          </a:xfrm>
        </p:spPr>
        <p:txBody>
          <a:bodyPr>
            <a:normAutofit fontScale="90000"/>
          </a:bodyPr>
          <a:lstStyle/>
          <a:p>
            <a:pPr eaLnBrk="1" hangingPunct="1">
              <a:defRPr/>
            </a:pPr>
            <a:r>
              <a:rPr lang="ru-RU" b="1" dirty="0">
                <a:effectLst>
                  <a:outerShdw blurRad="50800" dist="88900" dir="2700000" algn="tl" rotWithShape="0">
                    <a:srgbClr val="000000">
                      <a:alpha val="71000"/>
                    </a:srgbClr>
                  </a:outerShdw>
                </a:effectLst>
              </a:rPr>
              <a:t>"</a:t>
            </a:r>
            <a:r>
              <a:rPr lang="en-US" b="1" dirty="0">
                <a:effectLst>
                  <a:outerShdw blurRad="50800" dist="88900" dir="2700000" algn="tl" rotWithShape="0">
                    <a:srgbClr val="000000">
                      <a:alpha val="71000"/>
                    </a:srgbClr>
                  </a:outerShdw>
                </a:effectLst>
              </a:rPr>
              <a:t>Earth was a soup of nothingness, a bottomless emptiness, an inky blackness.</a:t>
            </a:r>
            <a:r>
              <a:rPr lang="ru-RU" b="1" dirty="0">
                <a:effectLst>
                  <a:outerShdw blurRad="50800" dist="88900" dir="2700000" algn="tl" rotWithShape="0">
                    <a:srgbClr val="000000">
                      <a:alpha val="71000"/>
                    </a:srgbClr>
                  </a:outerShdw>
                </a:effectLst>
              </a:rPr>
              <a:t>"</a:t>
            </a:r>
            <a:r>
              <a:rPr lang="en-US" b="1" dirty="0">
                <a:effectLst>
                  <a:outerShdw blurRad="50800" dist="88900" dir="2700000" algn="tl" rotWithShape="0">
                    <a:srgbClr val="000000">
                      <a:alpha val="71000"/>
                    </a:srgbClr>
                  </a:outerShdw>
                </a:effectLst>
              </a:rPr>
              <a:t> </a:t>
            </a:r>
          </a:p>
        </p:txBody>
      </p:sp>
      <p:sp>
        <p:nvSpPr>
          <p:cNvPr id="46084" name="Rectangle 4"/>
          <p:cNvSpPr>
            <a:spLocks noGrp="1" noChangeArrowheads="1"/>
          </p:cNvSpPr>
          <p:nvPr>
            <p:ph type="subTitle" idx="1"/>
          </p:nvPr>
        </p:nvSpPr>
        <p:spPr>
          <a:xfrm>
            <a:off x="2849563" y="6172200"/>
            <a:ext cx="6115050" cy="609600"/>
          </a:xfrm>
        </p:spPr>
        <p:txBody>
          <a:bodyPr/>
          <a:lstStyle/>
          <a:p>
            <a:pPr algn="r" eaLnBrk="1" hangingPunct="1">
              <a:buFont typeface="Wingdings" charset="0"/>
              <a:buNone/>
              <a:defRPr/>
            </a:pPr>
            <a:r>
              <a:rPr lang="en-US" b="1">
                <a:effectLst>
                  <a:outerShdw blurRad="50800" dist="88900" dir="2700000" algn="tl" rotWithShape="0">
                    <a:srgbClr val="000000">
                      <a:alpha val="71000"/>
                    </a:srgbClr>
                  </a:outerShdw>
                </a:effectLst>
                <a:latin typeface="Tahoma" charset="0"/>
                <a:ea typeface="ＭＳ Ｐゴシック" charset="0"/>
                <a:cs typeface="ＭＳ Ｐゴシック" charset="0"/>
              </a:rPr>
              <a:t>Genesis 1:2 </a:t>
            </a:r>
            <a:r>
              <a:rPr lang="en-US" b="1" i="1">
                <a:effectLst>
                  <a:outerShdw blurRad="50800" dist="88900" dir="2700000" algn="tl" rotWithShape="0">
                    <a:srgbClr val="000000">
                      <a:alpha val="71000"/>
                    </a:srgbClr>
                  </a:outerShdw>
                </a:effectLst>
                <a:latin typeface="Tahoma" charset="0"/>
                <a:ea typeface="ＭＳ Ｐゴシック" charset="0"/>
                <a:cs typeface="ＭＳ Ｐゴシック" charset="0"/>
              </a:rPr>
              <a:t>The Message</a:t>
            </a:r>
            <a:endParaRPr lang="en-US" b="1">
              <a:effectLst>
                <a:outerShdw blurRad="50800" dist="88900" dir="2700000" algn="tl" rotWithShape="0">
                  <a:srgbClr val="000000">
                    <a:alpha val="71000"/>
                  </a:srgbClr>
                </a:outerShdw>
              </a:effectLst>
              <a:latin typeface="Tahoma" charset="0"/>
              <a:ea typeface="ＭＳ Ｐゴシック" charset="0"/>
              <a:cs typeface="ＭＳ Ｐゴシック" charset="0"/>
            </a:endParaRPr>
          </a:p>
        </p:txBody>
      </p:sp>
      <p:sp>
        <p:nvSpPr>
          <p:cNvPr id="46085" name="Rectangle 5"/>
          <p:cNvSpPr>
            <a:spLocks noChangeArrowheads="1"/>
          </p:cNvSpPr>
          <p:nvPr/>
        </p:nvSpPr>
        <p:spPr bwMode="auto">
          <a:xfrm>
            <a:off x="96838" y="3048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u-RU"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God</a:t>
            </a:r>
            <a:r>
              <a:rPr kumimoji="0" lang="uk-UA"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s Spirit brooded like a bird above the watery abyss.</a:t>
            </a:r>
            <a:r>
              <a:rPr kumimoji="0" lang="ru-RU"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 </a:t>
            </a:r>
          </a:p>
        </p:txBody>
      </p:sp>
    </p:spTree>
    <p:extLst>
      <p:ext uri="{BB962C8B-B14F-4D97-AF65-F5344CB8AC3E}">
        <p14:creationId xmlns:p14="http://schemas.microsoft.com/office/powerpoint/2010/main" val="334645888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3"/>
                                        </p:tgtEl>
                                        <p:attrNameLst>
                                          <p:attrName>style.visibility</p:attrName>
                                        </p:attrNameLst>
                                      </p:cBhvr>
                                      <p:to>
                                        <p:strVal val="visible"/>
                                      </p:to>
                                    </p:set>
                                    <p:animEffect transition="in" filter="checkerboard(across)">
                                      <p:cBhvr>
                                        <p:cTn id="7" dur="500"/>
                                        <p:tgtEl>
                                          <p:spTgt spid="460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6085"/>
                                        </p:tgtEl>
                                        <p:attrNameLst>
                                          <p:attrName>style.visibility</p:attrName>
                                        </p:attrNameLst>
                                      </p:cBhvr>
                                      <p:to>
                                        <p:strVal val="visible"/>
                                      </p:to>
                                    </p:set>
                                    <p:animEffect transition="in" filter="fade">
                                      <p:cBhvr>
                                        <p:cTn id="12" dur="1000"/>
                                        <p:tgtEl>
                                          <p:spTgt spid="46085"/>
                                        </p:tgtEl>
                                      </p:cBhvr>
                                    </p:animEffect>
                                    <p:anim calcmode="lin" valueType="num">
                                      <p:cBhvr>
                                        <p:cTn id="13" dur="1000" fill="hold"/>
                                        <p:tgtEl>
                                          <p:spTgt spid="46085"/>
                                        </p:tgtEl>
                                        <p:attrNameLst>
                                          <p:attrName>ppt_x</p:attrName>
                                        </p:attrNameLst>
                                      </p:cBhvr>
                                      <p:tavLst>
                                        <p:tav tm="0">
                                          <p:val>
                                            <p:strVal val="#ppt_x"/>
                                          </p:val>
                                        </p:tav>
                                        <p:tav tm="100000">
                                          <p:val>
                                            <p:strVal val="#ppt_x"/>
                                          </p:val>
                                        </p:tav>
                                      </p:tavLst>
                                    </p:anim>
                                    <p:anim calcmode="lin" valueType="num">
                                      <p:cBhvr>
                                        <p:cTn id="14" dur="900" decel="100000" fill="hold"/>
                                        <p:tgtEl>
                                          <p:spTgt spid="4608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608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p:bldP spid="4608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3600" b="1" dirty="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a:ea typeface="MS PGothic" pitchFamily="34" charset="-128"/>
                <a:cs typeface="+mn-cs"/>
              </a:rPr>
              <a:t>"</a:t>
            </a:r>
            <a:r>
              <a:rPr kumimoji="0" lang="en-US" altLang="ja-JP" sz="2000" b="1" i="0" u="none" strike="noStrike" kern="1200" cap="none" spc="0" normalizeH="0" baseline="0" noProof="0">
                <a:ln>
                  <a:noFill/>
                </a:ln>
                <a:solidFill>
                  <a:srgbClr val="FFFFFF"/>
                </a:solidFill>
                <a:effectLst/>
                <a:uLnTx/>
                <a:uFillTx/>
                <a:latin typeface="Arial"/>
                <a:ea typeface="MS PGothic" pitchFamily="34" charset="-128"/>
                <a:cs typeface="+mn-cs"/>
              </a:rPr>
              <a:t>Now the earth </a:t>
            </a:r>
            <a:r>
              <a:rPr kumimoji="0" lang="en-US" altLang="ja-JP" sz="2000" b="1" i="0" u="none" strike="noStrike" kern="1200" cap="none" spc="0" normalizeH="0" baseline="0" noProof="0">
                <a:ln>
                  <a:noFill/>
                </a:ln>
                <a:solidFill>
                  <a:srgbClr val="FFFF00"/>
                </a:solidFill>
                <a:effectLst/>
                <a:uLnTx/>
                <a:uFillTx/>
                <a:latin typeface="Arial"/>
                <a:ea typeface="MS PGothic" pitchFamily="34" charset="-128"/>
                <a:cs typeface="+mn-cs"/>
              </a:rPr>
              <a:t>was</a:t>
            </a:r>
            <a:r>
              <a:rPr kumimoji="0" lang="en-US" altLang="ja-JP" sz="2000" b="1" i="0" u="none" strike="noStrike" kern="1200" cap="none" spc="0" normalizeH="0" baseline="0" noProof="0">
                <a:ln>
                  <a:noFill/>
                </a:ln>
                <a:solidFill>
                  <a:srgbClr val="FFFFFF"/>
                </a:solidFill>
                <a:effectLst/>
                <a:uLnTx/>
                <a:uFillTx/>
                <a:latin typeface="Arial"/>
                <a:ea typeface="MS PGothic" pitchFamily="34" charset="-128"/>
                <a:cs typeface="+mn-cs"/>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a:ea typeface="MS PGothic" pitchFamily="34" charset="-128"/>
                <a:cs typeface="+mn-cs"/>
              </a:rPr>
              <a:t>"</a:t>
            </a:r>
            <a:r>
              <a:rPr kumimoji="0" lang="en-US" altLang="ja-JP" sz="2000" b="1" i="0" u="none" strike="noStrike" kern="1200" cap="none" spc="0" normalizeH="0" baseline="0" noProof="0">
                <a:ln>
                  <a:noFill/>
                </a:ln>
                <a:solidFill>
                  <a:srgbClr val="FFFFFF"/>
                </a:solidFill>
                <a:effectLst/>
                <a:uLnTx/>
                <a:uFillTx/>
                <a:latin typeface="Arial"/>
                <a:ea typeface="MS PGothic" pitchFamily="34" charset="-128"/>
                <a:cs typeface="+mn-cs"/>
              </a:rPr>
              <a:t> (1:2 </a:t>
            </a:r>
            <a:r>
              <a:rPr kumimoji="0" lang="en-US" altLang="ja-JP" sz="2000" b="1" i="0" u="none" strike="noStrike" kern="1200" cap="none" spc="0" normalizeH="0" baseline="0" noProof="0">
                <a:ln>
                  <a:noFill/>
                </a:ln>
                <a:solidFill>
                  <a:srgbClr val="FFFF00"/>
                </a:solidFill>
                <a:effectLst/>
                <a:uLnTx/>
                <a:uFillTx/>
                <a:latin typeface="Arial"/>
                <a:ea typeface="MS PGothic" pitchFamily="34" charset="-128"/>
                <a:cs typeface="+mn-cs"/>
              </a:rPr>
              <a:t>NIV</a:t>
            </a:r>
            <a:r>
              <a:rPr kumimoji="0" lang="en-US" altLang="ja-JP" sz="2000" b="1" i="0" u="none" strike="noStrike" kern="1200" cap="none" spc="0" normalizeH="0" baseline="0" noProof="0">
                <a:ln>
                  <a:noFill/>
                </a:ln>
                <a:solidFill>
                  <a:srgbClr val="FFFFFF"/>
                </a:solidFill>
                <a:effectLst/>
                <a:uLnTx/>
                <a:uFillTx/>
                <a:latin typeface="Arial"/>
                <a:ea typeface="MS PGothic" pitchFamily="34" charset="-128"/>
                <a:cs typeface="+mn-cs"/>
              </a:rPr>
              <a:t>)</a:t>
            </a:r>
            <a:endParaRPr kumimoji="0" lang="en-US" sz="2000" b="1" i="0" u="none" strike="noStrike" kern="1200" cap="none" spc="0" normalizeH="0" baseline="0" noProof="0">
              <a:ln>
                <a:noFill/>
              </a:ln>
              <a:solidFill>
                <a:srgbClr val="FFFFFF"/>
              </a:solidFill>
              <a:effectLst/>
              <a:uLnTx/>
              <a:uFillTx/>
              <a:latin typeface="Arial"/>
              <a:ea typeface="MS PGothic" pitchFamily="34" charset="-128"/>
              <a:cs typeface="+mn-cs"/>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Creation out of nothing of the original mass on 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0" y="1371600"/>
            <a:ext cx="913145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Leupold, Keil, Cassuto, </a:t>
            </a:r>
            <a:r>
              <a:rPr lang="en-US" altLang="zh-CN" dirty="0">
                <a:solidFill>
                  <a:srgbClr val="FFFFFF"/>
                </a:solidFill>
              </a:rPr>
              <a:t>Y</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oung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Ryrie, Griffith, Tanner, Rooker</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en-US" sz="3200" b="1" i="0" u="sng" strike="noStrike" kern="1200" cap="none" spc="0" normalizeH="0" baseline="0" noProof="0" dirty="0">
                <a:ln>
                  <a:noFill/>
                </a:ln>
                <a:solidFill>
                  <a:srgbClr val="FFFFFF"/>
                </a:solidFill>
                <a:effectLst/>
                <a:uLnTx/>
                <a:uFillTx/>
                <a:latin typeface="Arial"/>
                <a:ea typeface="MS PGothic" pitchFamily="34" charset="-128"/>
                <a:cs typeface="+mn-cs"/>
              </a:rPr>
              <a:t>Original Creation (Traditional View)</a:t>
            </a:r>
          </a:p>
        </p:txBody>
      </p:sp>
    </p:spTree>
    <p:extLst>
      <p:ext uri="{BB962C8B-B14F-4D97-AF65-F5344CB8AC3E}">
        <p14:creationId xmlns:p14="http://schemas.microsoft.com/office/powerpoint/2010/main" val="2136325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0688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C619-605F-ACBE-831C-7CEB48A43A59}"/>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B821C12B-8C0E-0577-871F-304506F2F361}"/>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a:extLst>
              <a:ext uri="{FF2B5EF4-FFF2-40B4-BE49-F238E27FC236}">
                <a16:creationId xmlns:a16="http://schemas.microsoft.com/office/drawing/2014/main" id="{8D627B87-C858-4EC8-D411-0243555EA9D8}"/>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a:extLst>
              <a:ext uri="{FF2B5EF4-FFF2-40B4-BE49-F238E27FC236}">
                <a16:creationId xmlns:a16="http://schemas.microsoft.com/office/drawing/2014/main" id="{E59B26D1-388D-0ABD-1235-07078B35EA34}"/>
              </a:ext>
            </a:extLst>
          </p:cNvPr>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a:extLst>
              <a:ext uri="{FF2B5EF4-FFF2-40B4-BE49-F238E27FC236}">
                <a16:creationId xmlns:a16="http://schemas.microsoft.com/office/drawing/2014/main" id="{36D2266D-01E2-3DF6-5448-FE6945049FFE}"/>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a:extLst>
              <a:ext uri="{FF2B5EF4-FFF2-40B4-BE49-F238E27FC236}">
                <a16:creationId xmlns:a16="http://schemas.microsoft.com/office/drawing/2014/main" id="{1099D031-5195-2271-24E4-395C645AE8A9}"/>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a:extLst>
              <a:ext uri="{FF2B5EF4-FFF2-40B4-BE49-F238E27FC236}">
                <a16:creationId xmlns:a16="http://schemas.microsoft.com/office/drawing/2014/main" id="{7F8E4A0A-8FA0-0814-DFB0-0D52F8A9A7C5}"/>
              </a:ext>
            </a:extLst>
          </p:cNvPr>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a:extLst>
              <a:ext uri="{FF2B5EF4-FFF2-40B4-BE49-F238E27FC236}">
                <a16:creationId xmlns:a16="http://schemas.microsoft.com/office/drawing/2014/main" id="{30D8F3F9-6D70-981E-5651-811E0A010A64}"/>
              </a:ext>
            </a:extLst>
          </p:cNvPr>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a:extLst>
              <a:ext uri="{FF2B5EF4-FFF2-40B4-BE49-F238E27FC236}">
                <a16:creationId xmlns:a16="http://schemas.microsoft.com/office/drawing/2014/main" id="{67B075C4-3E53-8322-CE69-656E23FD2A96}"/>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a:extLst>
              <a:ext uri="{FF2B5EF4-FFF2-40B4-BE49-F238E27FC236}">
                <a16:creationId xmlns:a16="http://schemas.microsoft.com/office/drawing/2014/main" id="{1B0B8898-10FD-3CF1-0E4E-E8E1018FE971}"/>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a:extLst>
              <a:ext uri="{FF2B5EF4-FFF2-40B4-BE49-F238E27FC236}">
                <a16:creationId xmlns:a16="http://schemas.microsoft.com/office/drawing/2014/main" id="{B025EFB8-3EAD-1D9A-0E70-B18BDD0DC066}"/>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a:extLst>
              <a:ext uri="{FF2B5EF4-FFF2-40B4-BE49-F238E27FC236}">
                <a16:creationId xmlns:a16="http://schemas.microsoft.com/office/drawing/2014/main" id="{CB79CA2F-F5C1-4DA4-6875-9BB26F10B67E}"/>
              </a:ext>
            </a:extLst>
          </p:cNvPr>
          <p:cNvSpPr txBox="1">
            <a:spLocks noChangeArrowheads="1"/>
          </p:cNvSpPr>
          <p:nvPr/>
        </p:nvSpPr>
        <p:spPr bwMode="auto">
          <a:xfrm rot="-308604">
            <a:off x="692285" y="4295130"/>
            <a:ext cx="8146782"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a:extLst>
              <a:ext uri="{FF2B5EF4-FFF2-40B4-BE49-F238E27FC236}">
                <a16:creationId xmlns:a16="http://schemas.microsoft.com/office/drawing/2014/main" id="{62743447-6BEC-FC12-6F96-8F0EE5F434CF}"/>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a:extLst>
              <a:ext uri="{FF2B5EF4-FFF2-40B4-BE49-F238E27FC236}">
                <a16:creationId xmlns:a16="http://schemas.microsoft.com/office/drawing/2014/main" id="{60730F8F-5B1C-E146-1AD1-17EAF88B6052}"/>
              </a:ext>
            </a:extLst>
          </p:cNvPr>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a:extLst>
              <a:ext uri="{FF2B5EF4-FFF2-40B4-BE49-F238E27FC236}">
                <a16:creationId xmlns:a16="http://schemas.microsoft.com/office/drawing/2014/main" id="{C083E7F0-81CF-83D9-5658-33C244C01C04}"/>
              </a:ext>
            </a:extLst>
          </p:cNvPr>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28448953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93366"/>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5687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25D13-D391-7792-A00E-5E720032A8C3}"/>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C02F65C9-344D-A8E8-9FFB-5EABE9D63AD5}"/>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E4558159-4274-02C5-4EE0-AE4933A96BD4}"/>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419BA510-9AC8-6B7B-F27A-411203342D18}"/>
              </a:ext>
            </a:extLst>
          </p:cNvPr>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C87842C6-2D38-9F08-F6B4-4E3564ADE99F}"/>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65029FE1-10EB-101B-1187-A0AB05A1EC67}"/>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a:extLst>
              <a:ext uri="{FF2B5EF4-FFF2-40B4-BE49-F238E27FC236}">
                <a16:creationId xmlns:a16="http://schemas.microsoft.com/office/drawing/2014/main" id="{BA9EEE8C-19E7-2C2D-3812-42F3D67B3CE3}"/>
              </a:ext>
            </a:extLst>
          </p:cNvPr>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AB79190F-558E-CA3A-0709-D0342EF77C05}"/>
              </a:ext>
            </a:extLst>
          </p:cNvPr>
          <p:cNvSpPr txBox="1">
            <a:spLocks noChangeArrowheads="1"/>
          </p:cNvSpPr>
          <p:nvPr/>
        </p:nvSpPr>
        <p:spPr bwMode="auto">
          <a:xfrm>
            <a:off x="115888" y="4893366"/>
            <a:ext cx="90281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a:extLst>
              <a:ext uri="{FF2B5EF4-FFF2-40B4-BE49-F238E27FC236}">
                <a16:creationId xmlns:a16="http://schemas.microsoft.com/office/drawing/2014/main" id="{0A5AAB14-CF6D-3243-1D02-D33E972597BE}"/>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a:extLst>
              <a:ext uri="{FF2B5EF4-FFF2-40B4-BE49-F238E27FC236}">
                <a16:creationId xmlns:a16="http://schemas.microsoft.com/office/drawing/2014/main" id="{36EB4BC8-225F-30E0-C9C6-F67ECED3245B}"/>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a:extLst>
              <a:ext uri="{FF2B5EF4-FFF2-40B4-BE49-F238E27FC236}">
                <a16:creationId xmlns:a16="http://schemas.microsoft.com/office/drawing/2014/main" id="{A2B92EB8-9E94-9877-2DC4-D413FFFD1516}"/>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53ECB0D7-875E-3DB3-712D-550BB084ED56}"/>
              </a:ext>
            </a:extLst>
          </p:cNvPr>
          <p:cNvSpPr txBox="1">
            <a:spLocks noChangeArrowheads="1"/>
          </p:cNvSpPr>
          <p:nvPr/>
        </p:nvSpPr>
        <p:spPr bwMode="auto">
          <a:xfrm rot="-308604">
            <a:off x="755650" y="2731523"/>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DD8C8675-6F52-C926-1315-6868FF2EE49E}"/>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a:extLst>
              <a:ext uri="{FF2B5EF4-FFF2-40B4-BE49-F238E27FC236}">
                <a16:creationId xmlns:a16="http://schemas.microsoft.com/office/drawing/2014/main" id="{A9DA661C-5857-ADFB-3F7D-D3547BC58CFF}"/>
              </a:ext>
            </a:extLst>
          </p:cNvPr>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a:extLst>
              <a:ext uri="{FF2B5EF4-FFF2-40B4-BE49-F238E27FC236}">
                <a16:creationId xmlns:a16="http://schemas.microsoft.com/office/drawing/2014/main" id="{709373FF-0DA6-22F3-F7DC-813862AAB84F}"/>
              </a:ext>
            </a:extLst>
          </p:cNvPr>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262275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4320664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xfrm>
            <a:off x="304800" y="0"/>
            <a:ext cx="3276600" cy="3733800"/>
          </a:xfrm>
        </p:spPr>
        <p:txBody>
          <a:bodyPr/>
          <a:lstStyle/>
          <a:p>
            <a:pPr eaLnBrk="1" hangingPunct="1">
              <a:defRPr/>
            </a:pPr>
            <a:r>
              <a:rPr lang="en-US">
                <a:latin typeface="Arial" charset="0"/>
                <a:ea typeface="ＭＳ Ｐゴシック" charset="0"/>
                <a:cs typeface="ＭＳ Ｐゴシック" charset="0"/>
              </a:rPr>
              <a:t>Water Vapor Canopy Theory</a:t>
            </a:r>
          </a:p>
        </p:txBody>
      </p:sp>
      <p:sp>
        <p:nvSpPr>
          <p:cNvPr id="192518" name="Text Box 6"/>
          <p:cNvSpPr txBox="1">
            <a:spLocks noChangeArrowheads="1"/>
          </p:cNvSpPr>
          <p:nvPr/>
        </p:nvSpPr>
        <p:spPr bwMode="auto">
          <a:xfrm>
            <a:off x="8578850" y="76200"/>
            <a:ext cx="527050" cy="46196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pitchFamily="-112" charset="-128"/>
                <a:cs typeface="Arial"/>
              </a:rPr>
              <a:t>64</a:t>
            </a: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First proposed by Isaac Newton Vail in 1874</a:t>
            </a:r>
          </a:p>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Support sought in </a:t>
            </a:r>
            <a:r>
              <a:rPr kumimoji="0" lang="ru-RU"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Let there be an expanse between the waters to separate water from water</a:t>
            </a:r>
            <a:r>
              <a:rPr kumimoji="0" lang="ru-RU"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(Gen. 1:6)</a:t>
            </a:r>
          </a:p>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Provided enough water for universal flood (Gen. 7:11)</a:t>
            </a:r>
          </a:p>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Enabled long pre-flood life spans (reduced radiation)</a:t>
            </a:r>
          </a:p>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Held by young earth advocates</a:t>
            </a:r>
          </a:p>
          <a:p>
            <a:pPr marL="336550" marR="0" lvl="0" indent="-336550" algn="l" defTabSz="457200" rtl="0" eaLnBrk="1" fontAlgn="auto" latinLnBrk="0" hangingPunct="1">
              <a:lnSpc>
                <a:spcPct val="100000"/>
              </a:lnSpc>
              <a:spcBef>
                <a:spcPct val="20000"/>
              </a:spcBef>
              <a:spcAft>
                <a:spcPts val="0"/>
              </a:spcAft>
              <a:buClr>
                <a:srgbClr val="FFFFCC"/>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Hotly contested!</a:t>
            </a:r>
          </a:p>
        </p:txBody>
      </p:sp>
      <p:pic>
        <p:nvPicPr>
          <p:cNvPr id="3983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1"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710697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animEffect transition="in" filter="barn(inHorizontal)">
                                      <p:cBhvr>
                                        <p:cTn id="7" dur="500"/>
                                        <p:tgtEl>
                                          <p:spTgt spid="1925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2519">
                                            <p:txEl>
                                              <p:pRg st="1" end="1"/>
                                            </p:txEl>
                                          </p:spTgt>
                                        </p:tgtEl>
                                        <p:attrNameLst>
                                          <p:attrName>style.visibility</p:attrName>
                                        </p:attrNameLst>
                                      </p:cBhvr>
                                      <p:to>
                                        <p:strVal val="visible"/>
                                      </p:to>
                                    </p:set>
                                    <p:animEffect transition="in" filter="barn(inHorizontal)">
                                      <p:cBhvr>
                                        <p:cTn id="12" dur="500"/>
                                        <p:tgtEl>
                                          <p:spTgt spid="1925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2519">
                                            <p:txEl>
                                              <p:pRg st="2" end="2"/>
                                            </p:txEl>
                                          </p:spTgt>
                                        </p:tgtEl>
                                        <p:attrNameLst>
                                          <p:attrName>style.visibility</p:attrName>
                                        </p:attrNameLst>
                                      </p:cBhvr>
                                      <p:to>
                                        <p:strVal val="visible"/>
                                      </p:to>
                                    </p:set>
                                    <p:animEffect transition="in" filter="barn(inHorizontal)">
                                      <p:cBhvr>
                                        <p:cTn id="17" dur="500"/>
                                        <p:tgtEl>
                                          <p:spTgt spid="1925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2519">
                                            <p:txEl>
                                              <p:pRg st="3" end="3"/>
                                            </p:txEl>
                                          </p:spTgt>
                                        </p:tgtEl>
                                        <p:attrNameLst>
                                          <p:attrName>style.visibility</p:attrName>
                                        </p:attrNameLst>
                                      </p:cBhvr>
                                      <p:to>
                                        <p:strVal val="visible"/>
                                      </p:to>
                                    </p:set>
                                    <p:animEffect transition="in" filter="barn(inHorizontal)">
                                      <p:cBhvr>
                                        <p:cTn id="22" dur="500"/>
                                        <p:tgtEl>
                                          <p:spTgt spid="1925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2519">
                                            <p:txEl>
                                              <p:pRg st="4" end="4"/>
                                            </p:txEl>
                                          </p:spTgt>
                                        </p:tgtEl>
                                        <p:attrNameLst>
                                          <p:attrName>style.visibility</p:attrName>
                                        </p:attrNameLst>
                                      </p:cBhvr>
                                      <p:to>
                                        <p:strVal val="visible"/>
                                      </p:to>
                                    </p:set>
                                    <p:animEffect transition="in" filter="barn(inHorizontal)">
                                      <p:cBhvr>
                                        <p:cTn id="27" dur="500"/>
                                        <p:tgtEl>
                                          <p:spTgt spid="1925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2519">
                                            <p:txEl>
                                              <p:pRg st="5" end="5"/>
                                            </p:txEl>
                                          </p:spTgt>
                                        </p:tgtEl>
                                        <p:attrNameLst>
                                          <p:attrName>style.visibility</p:attrName>
                                        </p:attrNameLst>
                                      </p:cBhvr>
                                      <p:to>
                                        <p:strVal val="visible"/>
                                      </p:to>
                                    </p:set>
                                    <p:animEffect transition="in" filter="barn(inHorizontal)">
                                      <p:cBhvr>
                                        <p:cTn id="32" dur="500"/>
                                        <p:tgtEl>
                                          <p:spTgt spid="1925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build="p"/>
    </p:bld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a:ea typeface="+mn-ea"/>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a:ea typeface="+mn-ea"/>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Institute for Creation Research</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Henry/John Morris, Duane Gish</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Joseph Dillow, Ken Ham</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Young Earth</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24-hour Creation Days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Universal Flood</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Vapor canopy</a:t>
            </a: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answersingenesis.org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genesispark.org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icr.org critiques Ross at:</a:t>
            </a:r>
            <a:endParaRPr kumimoji="0" lang="en-US" altLang="zh-CN" sz="2000" b="1" i="0" u="none" strike="noStrike" kern="1200" cap="none" spc="0" normalizeH="0" baseline="0" noProof="0">
              <a:ln>
                <a:noFill/>
              </a:ln>
              <a:solidFill>
                <a:srgbClr val="FFFFF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icr.org/pubs/imp/imp-217.htm</a:t>
            </a:r>
          </a:p>
        </p:txBody>
      </p:sp>
      <p:sp>
        <p:nvSpPr>
          <p:cNvPr id="400389"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a:ea typeface="ＭＳ Ｐゴシック" charset="0"/>
                <a:cs typeface="Arial"/>
              </a:rPr>
              <a:t>Evangelicals Differ</a:t>
            </a:r>
            <a:endParaRPr lang="en-US" altLang="zh-CN" b="1">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a:ea typeface="+mn-ea"/>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Reasons to Believe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Hugh Ross</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Walt Brown</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Old Earth</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Progressive Creation</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Mid-East Flood</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mn-ea"/>
                <a:cs typeface="Arial"/>
              </a:rPr>
              <a:t>Rain waters</a:t>
            </a:r>
            <a:endParaRPr kumimoji="0" lang="en-US" altLang="zh-CN" sz="1800" b="1" i="0" u="none" strike="noStrike" kern="1200" cap="none" spc="0" normalizeH="0" baseline="0" noProof="0">
              <a:ln>
                <a:noFill/>
              </a:ln>
              <a:solidFill>
                <a:srgbClr val="FFFFF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altLang="zh-CN" sz="1800" b="1" i="0" u="none" strike="noStrike" kern="1200" cap="none" spc="0" normalizeH="0" baseline="0" noProof="0">
              <a:ln>
                <a:noFill/>
              </a:ln>
              <a:solidFill>
                <a:srgbClr val="FFFFFF"/>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reasons.org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godandscience.org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a:ea typeface="+mn-ea"/>
                <a:cs typeface="Arial"/>
              </a:rPr>
              <a:t>creationscience.com</a:t>
            </a:r>
            <a:endParaRPr kumimoji="0" lang="en-US" altLang="zh-CN" sz="1600" b="1" i="0" u="none" strike="noStrike" kern="1200" cap="none" spc="0" normalizeH="0" baseline="0" noProof="0">
              <a:ln>
                <a:noFill/>
              </a:ln>
              <a:solidFill>
                <a:srgbClr val="FFFFFF"/>
              </a:solidFill>
              <a:effectLst/>
              <a:uLnTx/>
              <a:uFillTx/>
              <a:latin typeface="Arial"/>
              <a:ea typeface="+mn-ea"/>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a:ea typeface="ＭＳ Ｐゴシック" charset="0"/>
                <a:cs typeface="Arial"/>
              </a:rPr>
              <a:t>70d</a:t>
            </a:r>
          </a:p>
        </p:txBody>
      </p:sp>
    </p:spTree>
    <p:extLst>
      <p:ext uri="{BB962C8B-B14F-4D97-AF65-F5344CB8AC3E}">
        <p14:creationId xmlns:p14="http://schemas.microsoft.com/office/powerpoint/2010/main" val="23179455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93074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685800" y="2895600"/>
            <a:ext cx="8229600" cy="157003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By the word of the L</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ORD</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were the heavens made, their starry host by the breath of his mouth</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(Ps. 33:6)</a:t>
            </a:r>
            <a:endPar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There is certainly no thought here of delay, or a trial-and-error process, or a gradual, step-by-step fulfillment</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b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John Whitcomb, </a:t>
            </a:r>
            <a:r>
              <a:rPr kumimoji="0" lang="en-US" altLang="ja-JP"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 Early Earth</a:t>
            </a: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a:t>
            </a:r>
          </a:p>
        </p:txBody>
      </p:sp>
      <p:sp>
        <p:nvSpPr>
          <p:cNvPr id="7"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70b</a:t>
            </a:r>
          </a:p>
        </p:txBody>
      </p:sp>
    </p:spTree>
    <p:extLst>
      <p:ext uri="{BB962C8B-B14F-4D97-AF65-F5344CB8AC3E}">
        <p14:creationId xmlns:p14="http://schemas.microsoft.com/office/powerpoint/2010/main" val="3662564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8961783" cy="17526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70b</a:t>
            </a:r>
          </a:p>
        </p:txBody>
      </p:sp>
    </p:spTree>
    <p:extLst>
      <p:ext uri="{BB962C8B-B14F-4D97-AF65-F5344CB8AC3E}">
        <p14:creationId xmlns:p14="http://schemas.microsoft.com/office/powerpoint/2010/main" val="122682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955304"/>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dirty="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future</a:t>
            </a: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2456523"/>
      </p:ext>
    </p:extLst>
  </p:cSld>
  <p:clrMapOvr>
    <a:masterClrMapping/>
  </p:clrMapOvr>
  <p:transition spd="med">
    <p:randomBar dir="vert"/>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9876" y="1905000"/>
            <a:ext cx="9144000" cy="22860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72967" name="Rectangle 7"/>
          <p:cNvSpPr>
            <a:spLocks noChangeArrowheads="1"/>
          </p:cNvSpPr>
          <p:nvPr/>
        </p:nvSpPr>
        <p:spPr bwMode="auto">
          <a:xfrm>
            <a:off x="818324" y="4191000"/>
            <a:ext cx="7848600" cy="1905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 Hebrew, when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(yom) is preceded by a numerical adjective,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is always literal!</a:t>
            </a:r>
            <a:endPar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7766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ea typeface="ＭＳ Ｐゴシック" charset="0"/>
              </a:rPr>
              <a:t>Numbers 7:12</a:t>
            </a:r>
            <a:endParaRPr lang="en-US">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Now the one who presented his offering on the </a:t>
            </a:r>
            <a:r>
              <a:rPr kumimoji="0" lang="en-US" altLang="ja-JP" sz="4400" b="0" i="0" u="none" strike="noStrike" kern="1200" cap="none" spc="0" normalizeH="0" baseline="0" noProof="0" dirty="0">
                <a:ln>
                  <a:noFill/>
                </a:ln>
                <a:solidFill>
                  <a:srgbClr val="FFFF00"/>
                </a:solidFill>
                <a:effectLst/>
                <a:uLnTx/>
                <a:uFillTx/>
                <a:latin typeface="Arial"/>
                <a:ea typeface="ＭＳ Ｐゴシック" charset="0"/>
                <a:cs typeface="Arial"/>
              </a:rPr>
              <a:t>first day</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 was </a:t>
            </a:r>
            <a:r>
              <a:rPr kumimoji="0" lang="en-US" altLang="ja-JP" sz="4400" b="0" i="0" u="none" strike="noStrike" kern="1200" cap="none" spc="0" normalizeH="0" baseline="0" noProof="0" dirty="0" err="1">
                <a:ln>
                  <a:noFill/>
                </a:ln>
                <a:solidFill>
                  <a:srgbClr val="FFFFFF"/>
                </a:solidFill>
                <a:effectLst/>
                <a:uLnTx/>
                <a:uFillTx/>
                <a:latin typeface="Arial"/>
                <a:ea typeface="ＭＳ Ｐゴシック" charset="0"/>
                <a:cs typeface="Arial"/>
              </a:rPr>
              <a:t>Nahshon</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ru-RU"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30624715"/>
      </p:ext>
    </p:extLst>
  </p:cSld>
  <p:clrMapOvr>
    <a:masterClrMapping/>
  </p:clrMapOvr>
  <p:transition spd="med">
    <p:randomBar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Pattern for work &amp; rest</a:t>
            </a:r>
          </a:p>
        </p:txBody>
      </p:sp>
    </p:spTree>
    <p:extLst>
      <p:ext uri="{BB962C8B-B14F-4D97-AF65-F5344CB8AC3E}">
        <p14:creationId xmlns:p14="http://schemas.microsoft.com/office/powerpoint/2010/main" val="427178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94688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35830756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en-US" altLang="zh-CN" sz="3200" b="1" dirty="0">
                <a:solidFill>
                  <a:schemeClr val="tx1"/>
                </a:solidFill>
                <a:latin typeface="Arial" charset="0"/>
              </a:rPr>
              <a:t>Four Ways to Call Parts of a Day</a:t>
            </a: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rPr>
              <a:t>Sunrise</a:t>
            </a: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rPr>
              <a:t>Noon</a:t>
            </a: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rPr>
              <a:t>DAY</a:t>
            </a: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Midnight</a:t>
            </a: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rPr>
              <a:t>Sunset</a:t>
            </a: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rPr>
              <a:t>NIGHT</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24 Hour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AM/PM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Roman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Jewish</a:t>
            </a:r>
          </a:p>
        </p:txBody>
      </p:sp>
    </p:spTree>
    <p:extLst>
      <p:ext uri="{BB962C8B-B14F-4D97-AF65-F5344CB8AC3E}">
        <p14:creationId xmlns:p14="http://schemas.microsoft.com/office/powerpoint/2010/main" val="370666437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panose="020B0604020202020204" pitchFamily="34" charset="0"/>
                <a:cs typeface="Arial" panose="020B0604020202020204" pitchFamily="34" charset="0"/>
              </a:rPr>
              <a:t>When to Start the Day…</a:t>
            </a:r>
            <a:endParaRPr lang="en-US" altLang="zh-CN" sz="400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Roman</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Jewish</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day.</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t>
            </a:r>
            <a:b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second day.</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745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8961783" cy="39624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Pattern for work &amp; rest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Sun &amp; moon not until day 4</a:t>
            </a:r>
          </a:p>
        </p:txBody>
      </p:sp>
    </p:spTree>
    <p:extLst>
      <p:ext uri="{BB962C8B-B14F-4D97-AF65-F5344CB8AC3E}">
        <p14:creationId xmlns:p14="http://schemas.microsoft.com/office/powerpoint/2010/main" val="2661422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Tx/>
              <a:buSzPct val="95000"/>
              <a:buFont typeface="Monotype Sorts" charset="0"/>
              <a:buNone/>
              <a:tabLst/>
              <a:defRPr/>
            </a:pPr>
            <a:r>
              <a:rPr kumimoji="0" lang="ru-RU"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s invisible qualities—his eternal power and divine nature—have been clearly seen, being understood from what has been made, so that men are without excuse</a:t>
            </a:r>
            <a:r>
              <a:rPr kumimoji="0" lang="ru-RU"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 (NIV).</a:t>
            </a: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en-US" dirty="0">
                <a:solidFill>
                  <a:srgbClr val="FFFFFF"/>
                </a:solidFill>
              </a:rPr>
              <a:t>Romans 1:20</a:t>
            </a:r>
          </a:p>
        </p:txBody>
      </p:sp>
      <p:sp>
        <p:nvSpPr>
          <p:cNvPr id="88069" name="Text Box 5"/>
          <p:cNvSpPr txBox="1">
            <a:spLocks noChangeArrowheads="1"/>
          </p:cNvSpPr>
          <p:nvPr/>
        </p:nvSpPr>
        <p:spPr bwMode="auto">
          <a:xfrm>
            <a:off x="34925" y="625475"/>
            <a:ext cx="381000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0"/>
          <p:cNvGrpSpPr>
            <a:grpSpLocks/>
          </p:cNvGrpSpPr>
          <p:nvPr/>
        </p:nvGrpSpPr>
        <p:grpSpPr bwMode="auto">
          <a:xfrm flipH="1">
            <a:off x="250824" y="1820379"/>
            <a:ext cx="5954564" cy="2869097"/>
            <a:chOff x="3648" y="501"/>
            <a:chExt cx="2208" cy="1947"/>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4167" y="501"/>
              <a:ext cx="1672" cy="154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496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 literal 24-hour days</a:t>
            </a:r>
          </a:p>
        </p:txBody>
      </p:sp>
    </p:spTree>
    <p:extLst>
      <p:ext uri="{BB962C8B-B14F-4D97-AF65-F5344CB8AC3E}">
        <p14:creationId xmlns:p14="http://schemas.microsoft.com/office/powerpoint/2010/main" val="2899060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25986" name="Rectangle 3"/>
          <p:cNvSpPr>
            <a:spLocks noGrp="1" noChangeArrowheads="1"/>
          </p:cNvSpPr>
          <p:nvPr>
            <p:ph type="title"/>
          </p:nvPr>
        </p:nvSpPr>
        <p:spPr>
          <a:xfrm>
            <a:off x="-762000" y="5715000"/>
            <a:ext cx="7772400" cy="1143000"/>
          </a:xfrm>
        </p:spPr>
        <p:txBody>
          <a:bodyPr/>
          <a:lstStyle/>
          <a:p>
            <a:pPr eaLnBrk="1" hangingPunct="1"/>
            <a:r>
              <a:rPr lang="en-US" altLang="zh-CN">
                <a:latin typeface="Arial" charset="0"/>
                <a:ea typeface="ＭＳ Ｐゴシック" charset="0"/>
              </a:rPr>
              <a:t>Creation or Evolution?</a:t>
            </a:r>
          </a:p>
        </p:txBody>
      </p:sp>
      <p:pic>
        <p:nvPicPr>
          <p:cNvPr id="425987" name="Picture 4"/>
          <p:cNvPicPr>
            <a:picLocks noChangeAspect="1" noChangeArrowheads="1"/>
          </p:cNvPicPr>
          <p:nvPr/>
        </p:nvPicPr>
        <p:blipFill>
          <a:blip r:embed="rId3">
            <a:extLst>
              <a:ext uri="{28A0092B-C50C-407E-A947-70E740481C1C}">
                <a14:useLocalDpi xmlns:a14="http://schemas.microsoft.com/office/drawing/2010/main" val="0"/>
              </a:ext>
            </a:extLst>
          </a:blip>
          <a:srcRect l="18512" t="16628" r="23380" b="37178"/>
          <a:stretch>
            <a:fillRect/>
          </a:stretch>
        </p:blipFill>
        <p:spPr bwMode="auto">
          <a:xfrm>
            <a:off x="119063" y="76200"/>
            <a:ext cx="521493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8" name="Text Box 6"/>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Times New Roman" charset="0"/>
                <a:ea typeface="ＭＳ Ｐゴシック" charset="0"/>
              </a:rPr>
              <a:t>74</a:t>
            </a:r>
          </a:p>
        </p:txBody>
      </p:sp>
      <p:sp>
        <p:nvSpPr>
          <p:cNvPr id="1935362" name="Rectangle 2"/>
          <p:cNvSpPr>
            <a:spLocks noChangeArrowheads="1"/>
          </p:cNvSpPr>
          <p:nvPr/>
        </p:nvSpPr>
        <p:spPr bwMode="auto">
          <a:xfrm>
            <a:off x="2590800" y="0"/>
            <a:ext cx="65532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1935365" name="Picture 5"/>
          <p:cNvPicPr>
            <a:picLocks noChangeAspect="1" noChangeArrowheads="1"/>
          </p:cNvPicPr>
          <p:nvPr/>
        </p:nvPicPr>
        <p:blipFill>
          <a:blip r:embed="rId4">
            <a:extLst>
              <a:ext uri="{28A0092B-C50C-407E-A947-70E740481C1C}">
                <a14:useLocalDpi xmlns:a14="http://schemas.microsoft.com/office/drawing/2010/main" val="0"/>
              </a:ext>
            </a:extLst>
          </a:blip>
          <a:srcRect l="17755" r="22522" b="76991"/>
          <a:stretch>
            <a:fillRect/>
          </a:stretch>
        </p:blipFill>
        <p:spPr bwMode="auto">
          <a:xfrm rot="-750575">
            <a:off x="3059113" y="1773238"/>
            <a:ext cx="5638800" cy="307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45873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1935362"/>
                                        </p:tgtEl>
                                      </p:cBhvr>
                                    </p:animEffect>
                                    <p:set>
                                      <p:cBhvr>
                                        <p:cTn id="7" dur="1" fill="hold">
                                          <p:stCondLst>
                                            <p:cond delay="499"/>
                                          </p:stCondLst>
                                        </p:cTn>
                                        <p:tgtEl>
                                          <p:spTgt spid="193536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1935365"/>
                                        </p:tgtEl>
                                        <p:attrNameLst>
                                          <p:attrName>style.visibility</p:attrName>
                                        </p:attrNameLst>
                                      </p:cBhvr>
                                      <p:to>
                                        <p:strVal val="visible"/>
                                      </p:to>
                                    </p:set>
                                    <p:anim calcmode="lin" valueType="num">
                                      <p:cBhvr>
                                        <p:cTn id="12" dur="1000" fill="hold"/>
                                        <p:tgtEl>
                                          <p:spTgt spid="1935365"/>
                                        </p:tgtEl>
                                        <p:attrNameLst>
                                          <p:attrName>ppt_w</p:attrName>
                                        </p:attrNameLst>
                                      </p:cBhvr>
                                      <p:tavLst>
                                        <p:tav tm="0">
                                          <p:val>
                                            <p:fltVal val="0"/>
                                          </p:val>
                                        </p:tav>
                                        <p:tav tm="100000">
                                          <p:val>
                                            <p:strVal val="#ppt_w"/>
                                          </p:val>
                                        </p:tav>
                                      </p:tavLst>
                                    </p:anim>
                                    <p:anim calcmode="lin" valueType="num">
                                      <p:cBhvr>
                                        <p:cTn id="13" dur="1000" fill="hold"/>
                                        <p:tgtEl>
                                          <p:spTgt spid="1935365"/>
                                        </p:tgtEl>
                                        <p:attrNameLst>
                                          <p:attrName>ppt_h</p:attrName>
                                        </p:attrNameLst>
                                      </p:cBhvr>
                                      <p:tavLst>
                                        <p:tav tm="0">
                                          <p:val>
                                            <p:fltVal val="0"/>
                                          </p:val>
                                        </p:tav>
                                        <p:tav tm="100000">
                                          <p:val>
                                            <p:strVal val="#ppt_h"/>
                                          </p:val>
                                        </p:tav>
                                      </p:tavLst>
                                    </p:anim>
                                    <p:anim calcmode="lin" valueType="num">
                                      <p:cBhvr>
                                        <p:cTn id="14" dur="1000" fill="hold"/>
                                        <p:tgtEl>
                                          <p:spTgt spid="1935365"/>
                                        </p:tgtEl>
                                        <p:attrNameLst>
                                          <p:attrName>style.rotation</p:attrName>
                                        </p:attrNameLst>
                                      </p:cBhvr>
                                      <p:tavLst>
                                        <p:tav tm="0">
                                          <p:val>
                                            <p:fltVal val="90"/>
                                          </p:val>
                                        </p:tav>
                                        <p:tav tm="100000">
                                          <p:val>
                                            <p:fltVal val="0"/>
                                          </p:val>
                                        </p:tav>
                                      </p:tavLst>
                                    </p:anim>
                                    <p:animEffect transition="in" filter="fade">
                                      <p:cBhvr>
                                        <p:cTn id="15" dur="1000"/>
                                        <p:tgtEl>
                                          <p:spTgt spid="193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6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Did dinosaurs come before man?</a:t>
            </a: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Yes.  God created dinosaurs earlier on the sixth day of creation!</a:t>
            </a: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436" t="15675" r="66056" b="76201"/>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dirty="0">
                <a:ln>
                  <a:noFill/>
                </a:ln>
                <a:solidFill>
                  <a:srgbClr val="FFFFFF"/>
                </a:solidFill>
                <a:effectLst/>
                <a:uLnTx/>
                <a:uFillTx/>
                <a:latin typeface="Arial" charset="0"/>
                <a:ea typeface="ＭＳ Ｐゴシック" charset="0"/>
                <a:cs typeface="Arial"/>
              </a:rPr>
              <a:t>Dinosaurs </a:t>
            </a:r>
            <a:r>
              <a:rPr kumimoji="0" lang="en-US" sz="5400" b="1" i="0" u="none" strike="noStrike" kern="1200" cap="none" spc="0" normalizeH="0" baseline="30000" noProof="0" dirty="0">
                <a:ln>
                  <a:noFill/>
                </a:ln>
                <a:solidFill>
                  <a:srgbClr val="FFFFFF"/>
                </a:solidFill>
                <a:effectLst/>
                <a:uLnTx/>
                <a:uFillTx/>
                <a:latin typeface="Arial" charset="0"/>
                <a:ea typeface="ＭＳ Ｐゴシック" charset="0"/>
                <a:cs typeface="Arial"/>
              </a:rPr>
              <a:t>by </a:t>
            </a:r>
            <a:r>
              <a:rPr kumimoji="0" lang="en-US" sz="5400" b="1" i="0" u="sng" strike="noStrike" kern="1200" cap="none" spc="0" normalizeH="0" baseline="0" noProof="0" dirty="0">
                <a:ln>
                  <a:noFill/>
                </a:ln>
                <a:solidFill>
                  <a:srgbClr val="FFFFFF"/>
                </a:solidFill>
                <a:effectLst/>
                <a:uLnTx/>
                <a:uFillTx/>
                <a:latin typeface="Arial" charset="0"/>
                <a:ea typeface="ＭＳ Ｐゴシック" charset="0"/>
                <a:cs typeface="Arial"/>
              </a:rPr>
              <a:t>Design</a:t>
            </a:r>
          </a:p>
        </p:txBody>
      </p:sp>
      <p:sp>
        <p:nvSpPr>
          <p:cNvPr id="8" name="Text Box 4"/>
          <p:cNvSpPr txBox="1">
            <a:spLocks noChangeArrowheads="1"/>
          </p:cNvSpPr>
          <p:nvPr/>
        </p:nvSpPr>
        <p:spPr bwMode="auto">
          <a:xfrm>
            <a:off x="854357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80</a:t>
            </a:r>
          </a:p>
        </p:txBody>
      </p:sp>
    </p:spTree>
    <p:extLst>
      <p:ext uri="{BB962C8B-B14F-4D97-AF65-F5344CB8AC3E}">
        <p14:creationId xmlns:p14="http://schemas.microsoft.com/office/powerpoint/2010/main" val="39384523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9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1"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t="2567" b="50383"/>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Evolutionary Fairy Tales</a:t>
              </a:r>
            </a:p>
          </p:txBody>
        </p:sp>
      </p:grpSp>
      <p:sp>
        <p:nvSpPr>
          <p:cNvPr id="317441" name="Rectangle 2"/>
          <p:cNvSpPr>
            <a:spLocks noGrp="1" noChangeArrowheads="1"/>
          </p:cNvSpPr>
          <p:nvPr>
            <p:ph type="title"/>
          </p:nvPr>
        </p:nvSpPr>
        <p:spPr>
          <a:xfrm>
            <a:off x="381000" y="76200"/>
            <a:ext cx="8153400" cy="1828800"/>
          </a:xfrm>
        </p:spPr>
        <p:txBody>
          <a:bodyPr/>
          <a:lstStyle/>
          <a:p>
            <a:pPr eaLnBrk="1" hangingPunct="1"/>
            <a:r>
              <a:rPr lang="en-US" sz="4000" b="1">
                <a:solidFill>
                  <a:srgbClr val="FFFFFF"/>
                </a:solidFill>
                <a:latin typeface="Arial" charset="0"/>
              </a:rPr>
              <a:t>Evolution relies on a theory of transitional forms which would have been easy prey!</a:t>
            </a:r>
          </a:p>
        </p:txBody>
      </p:sp>
      <p:pic>
        <p:nvPicPr>
          <p:cNvPr id="77828" name="Picture 4"/>
          <p:cNvPicPr>
            <a:picLocks noChangeAspect="1" noChangeArrowheads="1"/>
          </p:cNvPicPr>
          <p:nvPr/>
        </p:nvPicPr>
        <p:blipFill>
          <a:blip r:embed="rId4">
            <a:extLst>
              <a:ext uri="{28A0092B-C50C-407E-A947-70E740481C1C}">
                <a14:useLocalDpi xmlns:a14="http://schemas.microsoft.com/office/drawing/2010/main" val="0"/>
              </a:ext>
            </a:extLst>
          </a:blip>
          <a:srcRect l="8827" t="53894" b="10176"/>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
        <p:nvSpPr>
          <p:cNvPr id="8" name="Text Box 5"/>
          <p:cNvSpPr txBox="1">
            <a:spLocks noChangeArrowheads="1"/>
          </p:cNvSpPr>
          <p:nvPr/>
        </p:nvSpPr>
        <p:spPr bwMode="auto">
          <a:xfrm>
            <a:off x="84906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75</a:t>
            </a:r>
          </a:p>
        </p:txBody>
      </p:sp>
    </p:spTree>
    <p:extLst>
      <p:ext uri="{BB962C8B-B14F-4D97-AF65-F5344CB8AC3E}">
        <p14:creationId xmlns:p14="http://schemas.microsoft.com/office/powerpoint/2010/main" val="38388536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6336" y="0"/>
            <a:ext cx="9150336" cy="6878135"/>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432131" name="Picture 4" descr="earth">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0213" name="Rectangle 5"/>
          <p:cNvSpPr>
            <a:spLocks noGrp="1" noChangeArrowheads="1"/>
          </p:cNvSpPr>
          <p:nvPr>
            <p:ph type="title"/>
          </p:nvPr>
        </p:nvSpPr>
        <p:spPr/>
        <p:txBody>
          <a:bodyPr/>
          <a:lstStyle/>
          <a:p>
            <a:pPr eaLnBrk="1" hangingPunct="1">
              <a:defRPr/>
            </a:pPr>
            <a:r>
              <a:rPr lang="en-US" b="1">
                <a:solidFill>
                  <a:srgbClr val="FFFFFF"/>
                </a:solidFill>
                <a:effectLst>
                  <a:outerShdw blurRad="38100" dist="38100" dir="2700000" algn="tl">
                    <a:srgbClr val="010199"/>
                  </a:outerShdw>
                </a:effectLst>
                <a:latin typeface="Arial" charset="0"/>
                <a:ea typeface="ＭＳ Ｐゴシック" charset="0"/>
                <a:cs typeface="ＭＳ Ｐゴシック" charset="0"/>
              </a:rPr>
              <a:t>Narrative Parallels to Genesis</a:t>
            </a:r>
            <a:endParaRPr lang="en-US" b="1">
              <a:solidFill>
                <a:srgbClr val="FFFFFF"/>
              </a:solidFill>
              <a:latin typeface="Arial" charset="0"/>
              <a:ea typeface="ＭＳ Ｐゴシック" charset="0"/>
              <a:cs typeface="ＭＳ Ｐゴシック" charset="0"/>
            </a:endParaRPr>
          </a:p>
        </p:txBody>
      </p:sp>
      <p:sp>
        <p:nvSpPr>
          <p:cNvPr id="2270214" name="Text Box 6"/>
          <p:cNvSpPr txBox="1">
            <a:spLocks noChangeArrowheads="1"/>
          </p:cNvSpPr>
          <p:nvPr/>
        </p:nvSpPr>
        <p:spPr bwMode="auto">
          <a:xfrm>
            <a:off x="8378832" y="76200"/>
            <a:ext cx="633507"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79f</a:t>
            </a:r>
          </a:p>
        </p:txBody>
      </p:sp>
      <p:sp>
        <p:nvSpPr>
          <p:cNvPr id="2270215" name="Rectangle 7"/>
          <p:cNvSpPr>
            <a:spLocks noChangeArrowheads="1"/>
          </p:cNvSpPr>
          <p:nvPr/>
        </p:nvSpPr>
        <p:spPr bwMode="auto">
          <a:xfrm>
            <a:off x="76200" y="1524000"/>
            <a:ext cx="4940300" cy="2913063"/>
          </a:xfrm>
          <a:prstGeom prst="rect">
            <a:avLst/>
          </a:prstGeom>
          <a:noFill/>
          <a:ln w="9525">
            <a:noFill/>
            <a:miter lim="800000"/>
            <a:headEnd/>
            <a:tailEnd/>
          </a:ln>
          <a:effectLst/>
        </p:spPr>
        <p:txBody>
          <a:bodyPr/>
          <a:lstStyle/>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Memphite Theology</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Enuma Elish</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Atrahasis Epic</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Gilgamesh Epic</a:t>
            </a:r>
          </a:p>
        </p:txBody>
      </p:sp>
      <p:sp>
        <p:nvSpPr>
          <p:cNvPr id="2270216" name="Rectangle 8"/>
          <p:cNvSpPr>
            <a:spLocks noChangeArrowheads="1"/>
          </p:cNvSpPr>
          <p:nvPr/>
        </p:nvSpPr>
        <p:spPr bwMode="auto">
          <a:xfrm>
            <a:off x="4876800" y="1524000"/>
            <a:ext cx="4495800" cy="2667000"/>
          </a:xfrm>
          <a:prstGeom prst="rect">
            <a:avLst/>
          </a:prstGeom>
          <a:noFill/>
          <a:ln w="9525">
            <a:noFill/>
            <a:miter lim="800000"/>
            <a:headEnd/>
            <a:tailEnd/>
          </a:ln>
          <a:effectLst/>
        </p:spPr>
        <p:txBody>
          <a:bodyPr/>
          <a:lstStyle/>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Creation</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Creation</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Creation &amp; Flood</a:t>
            </a:r>
          </a:p>
          <a:p>
            <a:pPr marL="342900" marR="0" lvl="0" indent="-342900" algn="l" defTabSz="457200" rtl="0" eaLnBrk="1" fontAlgn="auto" latinLnBrk="0" hangingPunct="1">
              <a:lnSpc>
                <a:spcPct val="100000"/>
              </a:lnSpc>
              <a:spcBef>
                <a:spcPct val="20000"/>
              </a:spcBef>
              <a:spcAft>
                <a:spcPts val="0"/>
              </a:spcAft>
              <a:buClr>
                <a:srgbClr val="009999"/>
              </a:buClr>
              <a:buSzPct val="75000"/>
              <a:buFont typeface="Wingdings" charset="0"/>
              <a:buChar char="l"/>
              <a:tabLst/>
              <a:defRPr/>
            </a:pPr>
            <a:r>
              <a:rPr kumimoji="0" lang="en-US" sz="36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Flood</a:t>
            </a:r>
          </a:p>
        </p:txBody>
      </p:sp>
    </p:spTree>
    <p:extLst>
      <p:ext uri="{BB962C8B-B14F-4D97-AF65-F5344CB8AC3E}">
        <p14:creationId xmlns:p14="http://schemas.microsoft.com/office/powerpoint/2010/main" val="27176362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70215">
                                            <p:txEl>
                                              <p:pRg st="0" end="0"/>
                                            </p:txEl>
                                          </p:spTgt>
                                        </p:tgtEl>
                                        <p:attrNameLst>
                                          <p:attrName>style.visibility</p:attrName>
                                        </p:attrNameLst>
                                      </p:cBhvr>
                                      <p:to>
                                        <p:strVal val="visible"/>
                                      </p:to>
                                    </p:set>
                                    <p:animEffect transition="in" filter="wipe(left)">
                                      <p:cBhvr>
                                        <p:cTn id="7" dur="500"/>
                                        <p:tgtEl>
                                          <p:spTgt spid="22702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70215">
                                            <p:txEl>
                                              <p:pRg st="1" end="1"/>
                                            </p:txEl>
                                          </p:spTgt>
                                        </p:tgtEl>
                                        <p:attrNameLst>
                                          <p:attrName>style.visibility</p:attrName>
                                        </p:attrNameLst>
                                      </p:cBhvr>
                                      <p:to>
                                        <p:strVal val="visible"/>
                                      </p:to>
                                    </p:set>
                                    <p:animEffect transition="in" filter="wipe(left)">
                                      <p:cBhvr>
                                        <p:cTn id="12" dur="500"/>
                                        <p:tgtEl>
                                          <p:spTgt spid="22702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70215">
                                            <p:txEl>
                                              <p:pRg st="2" end="2"/>
                                            </p:txEl>
                                          </p:spTgt>
                                        </p:tgtEl>
                                        <p:attrNameLst>
                                          <p:attrName>style.visibility</p:attrName>
                                        </p:attrNameLst>
                                      </p:cBhvr>
                                      <p:to>
                                        <p:strVal val="visible"/>
                                      </p:to>
                                    </p:set>
                                    <p:animEffect transition="in" filter="wipe(left)">
                                      <p:cBhvr>
                                        <p:cTn id="17" dur="500"/>
                                        <p:tgtEl>
                                          <p:spTgt spid="22702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70215">
                                            <p:txEl>
                                              <p:pRg st="3" end="3"/>
                                            </p:txEl>
                                          </p:spTgt>
                                        </p:tgtEl>
                                        <p:attrNameLst>
                                          <p:attrName>style.visibility</p:attrName>
                                        </p:attrNameLst>
                                      </p:cBhvr>
                                      <p:to>
                                        <p:strVal val="visible"/>
                                      </p:to>
                                    </p:set>
                                    <p:animEffect transition="in" filter="wipe(left)">
                                      <p:cBhvr>
                                        <p:cTn id="22" dur="500"/>
                                        <p:tgtEl>
                                          <p:spTgt spid="22702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70216">
                                            <p:txEl>
                                              <p:pRg st="0" end="0"/>
                                            </p:txEl>
                                          </p:spTgt>
                                        </p:tgtEl>
                                        <p:attrNameLst>
                                          <p:attrName>style.visibility</p:attrName>
                                        </p:attrNameLst>
                                      </p:cBhvr>
                                      <p:to>
                                        <p:strVal val="visible"/>
                                      </p:to>
                                    </p:set>
                                    <p:animEffect transition="in" filter="wipe(left)">
                                      <p:cBhvr>
                                        <p:cTn id="27" dur="500"/>
                                        <p:tgtEl>
                                          <p:spTgt spid="227021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70216">
                                            <p:txEl>
                                              <p:pRg st="1" end="1"/>
                                            </p:txEl>
                                          </p:spTgt>
                                        </p:tgtEl>
                                        <p:attrNameLst>
                                          <p:attrName>style.visibility</p:attrName>
                                        </p:attrNameLst>
                                      </p:cBhvr>
                                      <p:to>
                                        <p:strVal val="visible"/>
                                      </p:to>
                                    </p:set>
                                    <p:animEffect transition="in" filter="wipe(left)">
                                      <p:cBhvr>
                                        <p:cTn id="32" dur="500"/>
                                        <p:tgtEl>
                                          <p:spTgt spid="227021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70216">
                                            <p:txEl>
                                              <p:pRg st="2" end="2"/>
                                            </p:txEl>
                                          </p:spTgt>
                                        </p:tgtEl>
                                        <p:attrNameLst>
                                          <p:attrName>style.visibility</p:attrName>
                                        </p:attrNameLst>
                                      </p:cBhvr>
                                      <p:to>
                                        <p:strVal val="visible"/>
                                      </p:to>
                                    </p:set>
                                    <p:animEffect transition="in" filter="wipe(left)">
                                      <p:cBhvr>
                                        <p:cTn id="37" dur="500"/>
                                        <p:tgtEl>
                                          <p:spTgt spid="2270216">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70216">
                                            <p:txEl>
                                              <p:pRg st="3" end="3"/>
                                            </p:txEl>
                                          </p:spTgt>
                                        </p:tgtEl>
                                        <p:attrNameLst>
                                          <p:attrName>style.visibility</p:attrName>
                                        </p:attrNameLst>
                                      </p:cBhvr>
                                      <p:to>
                                        <p:strVal val="visible"/>
                                      </p:to>
                                    </p:set>
                                    <p:animEffect transition="in" filter="wipe(left)">
                                      <p:cBhvr>
                                        <p:cTn id="42" dur="500"/>
                                        <p:tgtEl>
                                          <p:spTgt spid="22702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0215" grpId="0" build="p"/>
      <p:bldP spid="2270216"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11560" y="980728"/>
            <a:ext cx="7831342" cy="5441664"/>
          </a:xfrm>
          <a:prstGeom prst="rect">
            <a:avLst/>
          </a:prstGeom>
        </p:spPr>
      </p:pic>
      <p:sp>
        <p:nvSpPr>
          <p:cNvPr id="3" name="Title 2"/>
          <p:cNvSpPr>
            <a:spLocks noGrp="1"/>
          </p:cNvSpPr>
          <p:nvPr>
            <p:ph type="title" idx="4294967295"/>
          </p:nvPr>
        </p:nvSpPr>
        <p:spPr>
          <a:xfrm>
            <a:off x="-13684" y="-26162"/>
            <a:ext cx="8258091" cy="934882"/>
          </a:xfrm>
        </p:spPr>
        <p:txBody>
          <a:bodyPr/>
          <a:lstStyle/>
          <a:p>
            <a:r>
              <a:rPr lang="en-US" b="1">
                <a:solidFill>
                  <a:srgbClr val="FFFFFF"/>
                </a:solidFill>
              </a:rPr>
              <a:t>Marduk</a:t>
            </a:r>
            <a:r>
              <a:rPr lang="en-US" b="1" baseline="0">
                <a:solidFill>
                  <a:srgbClr val="FFFFFF"/>
                </a:solidFill>
              </a:rPr>
              <a:t> Kills Tiamat</a:t>
            </a:r>
            <a:endParaRPr lang="en-US" b="1">
              <a:solidFill>
                <a:srgbClr val="FFFFFF"/>
              </a:solidFill>
            </a:endParaRPr>
          </a:p>
        </p:txBody>
      </p:sp>
      <p:sp>
        <p:nvSpPr>
          <p:cNvPr id="4" name="Text Box 6"/>
          <p:cNvSpPr txBox="1">
            <a:spLocks noChangeArrowheads="1"/>
          </p:cNvSpPr>
          <p:nvPr/>
        </p:nvSpPr>
        <p:spPr bwMode="auto">
          <a:xfrm>
            <a:off x="8378832" y="76200"/>
            <a:ext cx="633507"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79f</a:t>
            </a:r>
          </a:p>
        </p:txBody>
      </p:sp>
    </p:spTree>
    <p:extLst>
      <p:ext uri="{BB962C8B-B14F-4D97-AF65-F5344CB8AC3E}">
        <p14:creationId xmlns:p14="http://schemas.microsoft.com/office/powerpoint/2010/main" val="3538262465"/>
      </p:ext>
    </p:extLst>
  </p:cSld>
  <p:clrMapOvr>
    <a:masterClrMapping/>
  </p:clrMapOvr>
  <p:transition spd="med">
    <p:randomBar dir="vert"/>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34178"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434179"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9038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dirty="0">
                <a:ln>
                  <a:noFill/>
                </a:ln>
                <a:solidFill>
                  <a:srgbClr val="C81234"/>
                </a:solidFill>
                <a:effectLst/>
                <a:uLnTx/>
                <a:uFillTx/>
                <a:latin typeface="Arial"/>
                <a:ea typeface="+mn-ea"/>
                <a:cs typeface="Arial"/>
              </a:rPr>
              <a:t>IDOLS</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of the </a:t>
            </a:r>
            <a:br>
              <a:rPr kumimoji="0" lang="en-US" sz="4800" b="0" i="0" u="none" strike="noStrike" kern="1200" cap="none" spc="400" normalizeH="0" baseline="0" noProof="0" dirty="0">
                <a:ln>
                  <a:noFill/>
                </a:ln>
                <a:solidFill>
                  <a:srgbClr val="C81234"/>
                </a:solidFill>
                <a:effectLst/>
                <a:uLnTx/>
                <a:uFillTx/>
                <a:latin typeface="Arial"/>
                <a:ea typeface="+mn-ea"/>
                <a:cs typeface="Arial"/>
              </a:rPr>
            </a:br>
            <a:r>
              <a:rPr kumimoji="0" lang="en-US" sz="4800" b="0" i="0" u="none" strike="noStrike" kern="1200" cap="none" spc="400" normalizeH="0" baseline="0" noProof="0" dirty="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183205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Calibri"/>
                <a:ea typeface="宋体" panose="02010600030101010101" pitchFamily="2" charset="-122"/>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a:ea typeface="+mn-ea"/>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rPr>
              <a:t>人类进化史</a:t>
            </a:r>
            <a:endParaRPr kumimoji="0" 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OF SPINELESS MUSH</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OF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SPINELESS MUSH</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EARLY PRIMATE</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HOMO ERECTUS</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Futura Condensed" charset="0"/>
                <a:ea typeface="ＭＳ Ｐゴシック" charset="0"/>
                <a:cs typeface="Futura Condensed" charset="0"/>
              </a:rPr>
              <a:t>The Evolution of Man</a:t>
            </a:r>
          </a:p>
        </p:txBody>
      </p:sp>
      <p:sp>
        <p:nvSpPr>
          <p:cNvPr id="436242" name="Text Box 6"/>
          <p:cNvSpPr txBox="1">
            <a:spLocks noChangeArrowheads="1"/>
          </p:cNvSpPr>
          <p:nvPr/>
        </p:nvSpPr>
        <p:spPr bwMode="auto">
          <a:xfrm>
            <a:off x="8458200" y="0"/>
            <a:ext cx="7096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77d</a:t>
            </a:r>
          </a:p>
        </p:txBody>
      </p:sp>
    </p:spTree>
    <p:extLst>
      <p:ext uri="{BB962C8B-B14F-4D97-AF65-F5344CB8AC3E}">
        <p14:creationId xmlns:p14="http://schemas.microsoft.com/office/powerpoint/2010/main" val="2518412072"/>
      </p:ext>
    </p:extLst>
  </p:cSld>
  <p:clrMapOvr>
    <a:masterClrMapping/>
  </p:clrMapOvr>
  <p:transition spd="med">
    <p:randomBar dir="vert"/>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p:cNvGrpSpPr/>
          <p:nvPr/>
        </p:nvGrpSpPr>
        <p:grpSpPr>
          <a:xfrm>
            <a:off x="5436096" y="47629"/>
            <a:ext cx="1944216" cy="3333746"/>
            <a:chOff x="5436096" y="47629"/>
            <a:chExt cx="1944216" cy="3333746"/>
          </a:xfrm>
        </p:grpSpPr>
        <p:pic>
          <p:nvPicPr>
            <p:cNvPr id="301062" name="Picture 8"/>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2" name="Rectangle 18"/>
            <p:cNvSpPr>
              <a:spLocks/>
            </p:cNvSpPr>
            <p:nvPr/>
          </p:nvSpPr>
          <p:spPr bwMode="auto">
            <a:xfrm>
              <a:off x="5436096" y="47629"/>
              <a:ext cx="1944216"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p:cNvGrpSpPr/>
          <p:nvPr/>
        </p:nvGrpSpPr>
        <p:grpSpPr>
          <a:xfrm>
            <a:off x="7308304" y="34929"/>
            <a:ext cx="1865859" cy="3307501"/>
            <a:chOff x="7308304" y="34929"/>
            <a:chExt cx="1865859" cy="3307501"/>
          </a:xfrm>
        </p:grpSpPr>
        <p:pic>
          <p:nvPicPr>
            <p:cNvPr id="301063" name="Picture 9"/>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3" name="Rectangle 19"/>
            <p:cNvSpPr>
              <a:spLocks/>
            </p:cNvSpPr>
            <p:nvPr/>
          </p:nvSpPr>
          <p:spPr bwMode="auto">
            <a:xfrm>
              <a:off x="7308304" y="34929"/>
              <a:ext cx="1835695"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930211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E5152-932E-0CE8-EBFD-441360250B13}"/>
            </a:ext>
          </a:extLst>
        </p:cNvPr>
        <p:cNvGrpSpPr/>
        <p:nvPr/>
      </p:nvGrpSpPr>
      <p:grpSpPr>
        <a:xfrm>
          <a:off x="0" y="0"/>
          <a:ext cx="0" cy="0"/>
          <a:chOff x="0" y="0"/>
          <a:chExt cx="0" cy="0"/>
        </a:xfrm>
      </p:grpSpPr>
      <p:sp>
        <p:nvSpPr>
          <p:cNvPr id="301067" name="Rectangle 13">
            <a:extLst>
              <a:ext uri="{FF2B5EF4-FFF2-40B4-BE49-F238E27FC236}">
                <a16:creationId xmlns:a16="http://schemas.microsoft.com/office/drawing/2014/main" id="{4C381E1A-F651-F943-944C-9DB6FF6DB902}"/>
              </a:ext>
            </a:extLst>
          </p:cNvPr>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1068" name="Rectangle 14">
            <a:extLst>
              <a:ext uri="{FF2B5EF4-FFF2-40B4-BE49-F238E27FC236}">
                <a16:creationId xmlns:a16="http://schemas.microsoft.com/office/drawing/2014/main" id="{1708534A-AA46-A0D8-9178-33B6A42D5AAD}"/>
              </a:ext>
            </a:extLst>
          </p:cNvPr>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B0ED7F44-5264-260E-09FE-ECFDC9DEF477}"/>
              </a:ext>
            </a:extLst>
          </p:cNvPr>
          <p:cNvGrpSpPr/>
          <p:nvPr/>
        </p:nvGrpSpPr>
        <p:grpSpPr>
          <a:xfrm>
            <a:off x="1250950" y="3530600"/>
            <a:ext cx="2240929" cy="3733800"/>
            <a:chOff x="1250950" y="3530600"/>
            <a:chExt cx="2240929" cy="3733800"/>
          </a:xfrm>
        </p:grpSpPr>
        <p:pic>
          <p:nvPicPr>
            <p:cNvPr id="301064" name="Picture 10">
              <a:extLst>
                <a:ext uri="{FF2B5EF4-FFF2-40B4-BE49-F238E27FC236}">
                  <a16:creationId xmlns:a16="http://schemas.microsoft.com/office/drawing/2014/main" id="{DED181A3-94F5-9236-53F2-CC6F4BDF86E5}"/>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a:extLst>
                <a:ext uri="{FF2B5EF4-FFF2-40B4-BE49-F238E27FC236}">
                  <a16:creationId xmlns:a16="http://schemas.microsoft.com/office/drawing/2014/main" id="{E96BA210-D8F2-D6AC-DDAB-E15D7AD9398F}"/>
                </a:ext>
              </a:extLst>
            </p:cNvPr>
            <p:cNvSpPr>
              <a:spLocks/>
            </p:cNvSpPr>
            <p:nvPr/>
          </p:nvSpPr>
          <p:spPr bwMode="auto">
            <a:xfrm>
              <a:off x="1317625" y="3530600"/>
              <a:ext cx="21351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Water Covered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301077" name="Rectangle 23">
              <a:extLst>
                <a:ext uri="{FF2B5EF4-FFF2-40B4-BE49-F238E27FC236}">
                  <a16:creationId xmlns:a16="http://schemas.microsoft.com/office/drawing/2014/main" id="{9E976F2B-DE9A-38C3-8649-E04A4DCCBFA6}"/>
                </a:ext>
              </a:extLst>
            </p:cNvPr>
            <p:cNvSpPr>
              <a:spLocks/>
            </p:cNvSpPr>
            <p:nvPr/>
          </p:nvSpPr>
          <p:spPr bwMode="auto">
            <a:xfrm>
              <a:off x="1259632" y="6389290"/>
              <a:ext cx="2232247"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Days 1-2</a:t>
              </a:r>
            </a:p>
          </p:txBody>
        </p:sp>
      </p:grpSp>
      <p:grpSp>
        <p:nvGrpSpPr>
          <p:cNvPr id="9" name="Group 8">
            <a:extLst>
              <a:ext uri="{FF2B5EF4-FFF2-40B4-BE49-F238E27FC236}">
                <a16:creationId xmlns:a16="http://schemas.microsoft.com/office/drawing/2014/main" id="{24F13EF9-6285-E678-A1A6-6D414C4E203D}"/>
              </a:ext>
            </a:extLst>
          </p:cNvPr>
          <p:cNvGrpSpPr/>
          <p:nvPr/>
        </p:nvGrpSpPr>
        <p:grpSpPr>
          <a:xfrm>
            <a:off x="3491880" y="3533779"/>
            <a:ext cx="2088232" cy="3517051"/>
            <a:chOff x="3491880" y="3533779"/>
            <a:chExt cx="2088232" cy="3517051"/>
          </a:xfrm>
        </p:grpSpPr>
        <p:pic>
          <p:nvPicPr>
            <p:cNvPr id="301065" name="Picture 11">
              <a:extLst>
                <a:ext uri="{FF2B5EF4-FFF2-40B4-BE49-F238E27FC236}">
                  <a16:creationId xmlns:a16="http://schemas.microsoft.com/office/drawing/2014/main" id="{CB978C74-66F0-F764-9AA5-07E2C5AD0968}"/>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a:extLst>
                <a:ext uri="{FF2B5EF4-FFF2-40B4-BE49-F238E27FC236}">
                  <a16:creationId xmlns:a16="http://schemas.microsoft.com/office/drawing/2014/main" id="{1C51F8D3-AE29-A0E3-CABC-03488E0931D1}"/>
                </a:ext>
              </a:extLst>
            </p:cNvPr>
            <p:cNvSpPr>
              <a:spLocks/>
            </p:cNvSpPr>
            <p:nvPr/>
          </p:nvSpPr>
          <p:spPr bwMode="auto">
            <a:xfrm>
              <a:off x="3491880" y="3533779"/>
              <a:ext cx="2088232"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Dry Land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Plants</a:t>
              </a:r>
            </a:p>
          </p:txBody>
        </p:sp>
        <p:sp>
          <p:nvSpPr>
            <p:cNvPr id="301080" name="Rectangle 26">
              <a:extLst>
                <a:ext uri="{FF2B5EF4-FFF2-40B4-BE49-F238E27FC236}">
                  <a16:creationId xmlns:a16="http://schemas.microsoft.com/office/drawing/2014/main" id="{797086BF-E324-FBF7-FF88-5F62A248AD1F}"/>
                </a:ext>
              </a:extLst>
            </p:cNvPr>
            <p:cNvSpPr>
              <a:spLocks/>
            </p:cNvSpPr>
            <p:nvPr/>
          </p:nvSpPr>
          <p:spPr bwMode="auto">
            <a:xfrm>
              <a:off x="3491880" y="6389290"/>
              <a:ext cx="2088232"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3</a:t>
              </a:r>
            </a:p>
          </p:txBody>
        </p:sp>
      </p:grpSp>
      <p:grpSp>
        <p:nvGrpSpPr>
          <p:cNvPr id="10" name="Group 9">
            <a:extLst>
              <a:ext uri="{FF2B5EF4-FFF2-40B4-BE49-F238E27FC236}">
                <a16:creationId xmlns:a16="http://schemas.microsoft.com/office/drawing/2014/main" id="{36658A93-A3A3-91F2-D64F-645489FD0244}"/>
              </a:ext>
            </a:extLst>
          </p:cNvPr>
          <p:cNvGrpSpPr/>
          <p:nvPr/>
        </p:nvGrpSpPr>
        <p:grpSpPr>
          <a:xfrm>
            <a:off x="5580112" y="3546479"/>
            <a:ext cx="2232248" cy="3638917"/>
            <a:chOff x="5580112" y="3546479"/>
            <a:chExt cx="2232248" cy="3638917"/>
          </a:xfrm>
        </p:grpSpPr>
        <p:pic>
          <p:nvPicPr>
            <p:cNvPr id="301066" name="Picture 12">
              <a:extLst>
                <a:ext uri="{FF2B5EF4-FFF2-40B4-BE49-F238E27FC236}">
                  <a16:creationId xmlns:a16="http://schemas.microsoft.com/office/drawing/2014/main" id="{1B743F16-24A2-4A8D-AEC4-F8AA18CAC0D9}"/>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a:extLst>
                <a:ext uri="{FF2B5EF4-FFF2-40B4-BE49-F238E27FC236}">
                  <a16:creationId xmlns:a16="http://schemas.microsoft.com/office/drawing/2014/main" id="{C95B30CC-7962-36C1-088F-9DA37A8444E1}"/>
                </a:ext>
              </a:extLst>
            </p:cNvPr>
            <p:cNvSpPr>
              <a:spLocks/>
            </p:cNvSpPr>
            <p:nvPr/>
          </p:nvSpPr>
          <p:spPr bwMode="auto">
            <a:xfrm>
              <a:off x="5580112" y="3546479"/>
              <a:ext cx="2232248"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 Moon,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Stars</a:t>
              </a:r>
            </a:p>
          </p:txBody>
        </p:sp>
        <p:sp>
          <p:nvSpPr>
            <p:cNvPr id="301081" name="Rectangle 27">
              <a:extLst>
                <a:ext uri="{FF2B5EF4-FFF2-40B4-BE49-F238E27FC236}">
                  <a16:creationId xmlns:a16="http://schemas.microsoft.com/office/drawing/2014/main" id="{A01641D3-4683-D226-239C-5D407AC06440}"/>
                </a:ext>
              </a:extLst>
            </p:cNvPr>
            <p:cNvSpPr>
              <a:spLocks/>
            </p:cNvSpPr>
            <p:nvPr/>
          </p:nvSpPr>
          <p:spPr bwMode="auto">
            <a:xfrm>
              <a:off x="5580112" y="6389290"/>
              <a:ext cx="2160240"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4</a:t>
              </a:r>
            </a:p>
          </p:txBody>
        </p:sp>
      </p:grpSp>
      <p:grpSp>
        <p:nvGrpSpPr>
          <p:cNvPr id="3" name="Group 2">
            <a:extLst>
              <a:ext uri="{FF2B5EF4-FFF2-40B4-BE49-F238E27FC236}">
                <a16:creationId xmlns:a16="http://schemas.microsoft.com/office/drawing/2014/main" id="{A562E584-9CFB-6F96-0403-A3C3205682BE}"/>
              </a:ext>
            </a:extLst>
          </p:cNvPr>
          <p:cNvGrpSpPr/>
          <p:nvPr/>
        </p:nvGrpSpPr>
        <p:grpSpPr>
          <a:xfrm>
            <a:off x="-42863" y="145534"/>
            <a:ext cx="1806551" cy="3223512"/>
            <a:chOff x="-42863" y="145534"/>
            <a:chExt cx="1806551" cy="3223512"/>
          </a:xfrm>
        </p:grpSpPr>
        <p:pic>
          <p:nvPicPr>
            <p:cNvPr id="301059" name="Picture 5">
              <a:extLst>
                <a:ext uri="{FF2B5EF4-FFF2-40B4-BE49-F238E27FC236}">
                  <a16:creationId xmlns:a16="http://schemas.microsoft.com/office/drawing/2014/main" id="{51E28A2E-0C4A-FCC2-D8BC-A78FD000FDE4}"/>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a:extLst>
                <a:ext uri="{FF2B5EF4-FFF2-40B4-BE49-F238E27FC236}">
                  <a16:creationId xmlns:a16="http://schemas.microsoft.com/office/drawing/2014/main" id="{FD32D3AA-1B3D-8216-36D1-59BA268BF312}"/>
                </a:ext>
              </a:extLst>
            </p:cNvPr>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a:extLst>
                <a:ext uri="{FF2B5EF4-FFF2-40B4-BE49-F238E27FC236}">
                  <a16:creationId xmlns:a16="http://schemas.microsoft.com/office/drawing/2014/main" id="{9FB61E9D-B656-C080-396B-C9CA6673AEDC}"/>
                </a:ext>
              </a:extLst>
            </p:cNvPr>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a:extLst>
              <a:ext uri="{FF2B5EF4-FFF2-40B4-BE49-F238E27FC236}">
                <a16:creationId xmlns:a16="http://schemas.microsoft.com/office/drawing/2014/main" id="{ACD11176-2929-9FE9-90B7-F8BA8CCE2B02}"/>
              </a:ext>
            </a:extLst>
          </p:cNvPr>
          <p:cNvGrpSpPr/>
          <p:nvPr/>
        </p:nvGrpSpPr>
        <p:grpSpPr>
          <a:xfrm>
            <a:off x="1691680" y="151884"/>
            <a:ext cx="1944216" cy="3229491"/>
            <a:chOff x="1691680" y="151884"/>
            <a:chExt cx="1944216" cy="3229491"/>
          </a:xfrm>
        </p:grpSpPr>
        <p:pic>
          <p:nvPicPr>
            <p:cNvPr id="301060" name="Picture 6">
              <a:extLst>
                <a:ext uri="{FF2B5EF4-FFF2-40B4-BE49-F238E27FC236}">
                  <a16:creationId xmlns:a16="http://schemas.microsoft.com/office/drawing/2014/main" id="{EC571C07-3838-C59C-7D3B-959E2654E0AD}"/>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a:extLst>
                <a:ext uri="{FF2B5EF4-FFF2-40B4-BE49-F238E27FC236}">
                  <a16:creationId xmlns:a16="http://schemas.microsoft.com/office/drawing/2014/main" id="{CDC20A50-CC1D-FEB4-1C4C-72966DA6884D}"/>
                </a:ext>
              </a:extLst>
            </p:cNvPr>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a:extLst>
                <a:ext uri="{FF2B5EF4-FFF2-40B4-BE49-F238E27FC236}">
                  <a16:creationId xmlns:a16="http://schemas.microsoft.com/office/drawing/2014/main" id="{6FC9B95D-C3E4-98BA-B060-54611FE13D88}"/>
                </a:ext>
              </a:extLst>
            </p:cNvPr>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a:extLst>
              <a:ext uri="{FF2B5EF4-FFF2-40B4-BE49-F238E27FC236}">
                <a16:creationId xmlns:a16="http://schemas.microsoft.com/office/drawing/2014/main" id="{E2704795-D018-C1AC-5C9E-93E284E801FA}"/>
              </a:ext>
            </a:extLst>
          </p:cNvPr>
          <p:cNvGrpSpPr/>
          <p:nvPr/>
        </p:nvGrpSpPr>
        <p:grpSpPr>
          <a:xfrm>
            <a:off x="3635896" y="151884"/>
            <a:ext cx="1872207" cy="3210812"/>
            <a:chOff x="3635896" y="151884"/>
            <a:chExt cx="1872207" cy="3210812"/>
          </a:xfrm>
        </p:grpSpPr>
        <p:pic>
          <p:nvPicPr>
            <p:cNvPr id="301061" name="Picture 7">
              <a:extLst>
                <a:ext uri="{FF2B5EF4-FFF2-40B4-BE49-F238E27FC236}">
                  <a16:creationId xmlns:a16="http://schemas.microsoft.com/office/drawing/2014/main" id="{00890CC1-1962-6C75-722D-0FC9E51965CB}"/>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a:extLst>
                <a:ext uri="{FF2B5EF4-FFF2-40B4-BE49-F238E27FC236}">
                  <a16:creationId xmlns:a16="http://schemas.microsoft.com/office/drawing/2014/main" id="{F171C92A-34FE-1F76-1D8B-5899635D4B4C}"/>
                </a:ext>
              </a:extLst>
            </p:cNvPr>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a:extLst>
                <a:ext uri="{FF2B5EF4-FFF2-40B4-BE49-F238E27FC236}">
                  <a16:creationId xmlns:a16="http://schemas.microsoft.com/office/drawing/2014/main" id="{D9471D5C-CC24-EC0C-EC84-684903555875}"/>
                </a:ext>
              </a:extLst>
            </p:cNvPr>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a:extLst>
              <a:ext uri="{FF2B5EF4-FFF2-40B4-BE49-F238E27FC236}">
                <a16:creationId xmlns:a16="http://schemas.microsoft.com/office/drawing/2014/main" id="{FD5BB5F0-2CB5-AED2-8056-4F2BE11E1F03}"/>
              </a:ext>
            </a:extLst>
          </p:cNvPr>
          <p:cNvGrpSpPr/>
          <p:nvPr/>
        </p:nvGrpSpPr>
        <p:grpSpPr>
          <a:xfrm>
            <a:off x="5436096" y="47629"/>
            <a:ext cx="1944216" cy="3333746"/>
            <a:chOff x="5436096" y="47629"/>
            <a:chExt cx="1944216" cy="3333746"/>
          </a:xfrm>
        </p:grpSpPr>
        <p:pic>
          <p:nvPicPr>
            <p:cNvPr id="301062" name="Picture 8">
              <a:extLst>
                <a:ext uri="{FF2B5EF4-FFF2-40B4-BE49-F238E27FC236}">
                  <a16:creationId xmlns:a16="http://schemas.microsoft.com/office/drawing/2014/main" id="{A1319CA4-4E4F-5B23-6950-CB8868CD9056}"/>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a:extLst>
                <a:ext uri="{FF2B5EF4-FFF2-40B4-BE49-F238E27FC236}">
                  <a16:creationId xmlns:a16="http://schemas.microsoft.com/office/drawing/2014/main" id="{07F0FD6F-E8B1-8798-D848-9FD3BDEB4719}"/>
                </a:ext>
              </a:extLst>
            </p:cNvPr>
            <p:cNvSpPr>
              <a:spLocks/>
            </p:cNvSpPr>
            <p:nvPr/>
          </p:nvSpPr>
          <p:spPr bwMode="auto">
            <a:xfrm>
              <a:off x="5436096" y="47629"/>
              <a:ext cx="1944216"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a:extLst>
                <a:ext uri="{FF2B5EF4-FFF2-40B4-BE49-F238E27FC236}">
                  <a16:creationId xmlns:a16="http://schemas.microsoft.com/office/drawing/2014/main" id="{356B87DB-7084-B9F8-F462-D4CA454BFEF2}"/>
                </a:ext>
              </a:extLst>
            </p:cNvPr>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a:extLst>
              <a:ext uri="{FF2B5EF4-FFF2-40B4-BE49-F238E27FC236}">
                <a16:creationId xmlns:a16="http://schemas.microsoft.com/office/drawing/2014/main" id="{96F2200E-53A6-0A91-42FD-ED2646631790}"/>
              </a:ext>
            </a:extLst>
          </p:cNvPr>
          <p:cNvGrpSpPr/>
          <p:nvPr/>
        </p:nvGrpSpPr>
        <p:grpSpPr>
          <a:xfrm>
            <a:off x="7308304" y="34929"/>
            <a:ext cx="1865859" cy="3307501"/>
            <a:chOff x="7308304" y="34929"/>
            <a:chExt cx="1865859" cy="3307501"/>
          </a:xfrm>
        </p:grpSpPr>
        <p:pic>
          <p:nvPicPr>
            <p:cNvPr id="301063" name="Picture 9">
              <a:extLst>
                <a:ext uri="{FF2B5EF4-FFF2-40B4-BE49-F238E27FC236}">
                  <a16:creationId xmlns:a16="http://schemas.microsoft.com/office/drawing/2014/main" id="{CF82C40B-6931-B6FF-E456-E3738CEC5257}"/>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a:extLst>
                <a:ext uri="{FF2B5EF4-FFF2-40B4-BE49-F238E27FC236}">
                  <a16:creationId xmlns:a16="http://schemas.microsoft.com/office/drawing/2014/main" id="{C259A10D-165F-1198-E524-E33AFE8729F2}"/>
                </a:ext>
              </a:extLst>
            </p:cNvPr>
            <p:cNvSpPr>
              <a:spLocks/>
            </p:cNvSpPr>
            <p:nvPr/>
          </p:nvSpPr>
          <p:spPr bwMode="auto">
            <a:xfrm>
              <a:off x="7308304" y="34929"/>
              <a:ext cx="1835695"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a:extLst>
                <a:ext uri="{FF2B5EF4-FFF2-40B4-BE49-F238E27FC236}">
                  <a16:creationId xmlns:a16="http://schemas.microsoft.com/office/drawing/2014/main" id="{732AC3EA-D626-D239-4FAE-D5A6A384FECF}"/>
                </a:ext>
              </a:extLst>
            </p:cNvPr>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a:extLst>
              <a:ext uri="{FF2B5EF4-FFF2-40B4-BE49-F238E27FC236}">
                <a16:creationId xmlns:a16="http://schemas.microsoft.com/office/drawing/2014/main" id="{FF3B5CDC-5530-2AF4-C552-22FF87656855}"/>
              </a:ext>
            </a:extLst>
          </p:cNvPr>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56768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en-AU" dirty="0"/>
                        <a:t>Day</a:t>
                      </a:r>
                    </a:p>
                  </a:txBody>
                  <a:tcPr marL="68580" marR="68580" anchor="ctr">
                    <a:solidFill>
                      <a:srgbClr val="000090"/>
                    </a:solidFill>
                  </a:tcPr>
                </a:tc>
                <a:tc>
                  <a:txBody>
                    <a:bodyPr/>
                    <a:lstStyle/>
                    <a:p>
                      <a:pPr algn="r"/>
                      <a:r>
                        <a:rPr lang="en-AU" dirty="0"/>
                        <a:t>Biblical Creation</a:t>
                      </a:r>
                    </a:p>
                  </a:txBody>
                  <a:tcPr marL="68580" marR="68580" anchor="ctr">
                    <a:solidFill>
                      <a:srgbClr val="000090"/>
                    </a:solidFill>
                  </a:tcPr>
                </a:tc>
                <a:tc>
                  <a:txBody>
                    <a:bodyPr/>
                    <a:lstStyle/>
                    <a:p>
                      <a:pPr algn="ctr"/>
                      <a:r>
                        <a:rPr lang="en-AU" dirty="0"/>
                        <a:t>Points of Conflict</a:t>
                      </a:r>
                    </a:p>
                  </a:txBody>
                  <a:tcPr marL="68580" marR="68580" anchor="ctr">
                    <a:solidFill>
                      <a:srgbClr val="000090"/>
                    </a:solidFill>
                  </a:tcPr>
                </a:tc>
                <a:tc>
                  <a:txBody>
                    <a:bodyPr/>
                    <a:lstStyle/>
                    <a:p>
                      <a:r>
                        <a:rPr lang="en-AU" dirty="0"/>
                        <a:t>Big Bang Evolution</a:t>
                      </a:r>
                    </a:p>
                  </a:txBody>
                  <a:tcPr marL="68580" marR="68580" anchor="ctr">
                    <a:solidFill>
                      <a:srgbClr val="000090"/>
                    </a:solidFill>
                  </a:tcPr>
                </a:tc>
                <a:tc>
                  <a:txBody>
                    <a:bodyPr/>
                    <a:lstStyle/>
                    <a:p>
                      <a:pPr algn="ctr"/>
                      <a:r>
                        <a:rPr lang="en-AU" dirty="0"/>
                        <a:t>Sequence</a:t>
                      </a:r>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en-AU" dirty="0"/>
                        <a:t>1</a:t>
                      </a:r>
                    </a:p>
                  </a:txBody>
                  <a:tcPr marL="68580" marR="68580"/>
                </a:tc>
                <a:tc>
                  <a:txBody>
                    <a:bodyPr/>
                    <a:lstStyle/>
                    <a:p>
                      <a:pPr algn="r"/>
                      <a:r>
                        <a:rPr lang="en-AU" dirty="0"/>
                        <a:t>Earth</a:t>
                      </a:r>
                    </a:p>
                  </a:txBody>
                  <a:tcPr marL="68580" marR="68580"/>
                </a:tc>
                <a:tc>
                  <a:txBody>
                    <a:bodyPr/>
                    <a:lstStyle/>
                    <a:p>
                      <a:endParaRPr lang="en-AU"/>
                    </a:p>
                  </a:txBody>
                  <a:tcPr marL="68580" marR="68580"/>
                </a:tc>
                <a:tc>
                  <a:txBody>
                    <a:bodyPr/>
                    <a:lstStyle/>
                    <a:p>
                      <a:r>
                        <a:rPr lang="en-AU" dirty="0"/>
                        <a:t>Light</a:t>
                      </a:r>
                    </a:p>
                  </a:txBody>
                  <a:tcPr marL="68580" marR="68580"/>
                </a:tc>
                <a:tc>
                  <a:txBody>
                    <a:bodyPr/>
                    <a:lstStyle/>
                    <a:p>
                      <a:pPr algn="ctr"/>
                      <a:r>
                        <a:rPr lang="en-AU" dirty="0"/>
                        <a:t>1</a:t>
                      </a:r>
                    </a:p>
                  </a:txBody>
                  <a:tcPr marL="68580" marR="68580"/>
                </a:tc>
                <a:extLst>
                  <a:ext uri="{0D108BD9-81ED-4DB2-BD59-A6C34878D82A}">
                    <a16:rowId xmlns:a16="http://schemas.microsoft.com/office/drawing/2014/main" val="10001"/>
                  </a:ext>
                </a:extLst>
              </a:tr>
              <a:tr h="357345">
                <a:tc>
                  <a:txBody>
                    <a:bodyPr/>
                    <a:lstStyle/>
                    <a:p>
                      <a:pPr algn="ctr"/>
                      <a:r>
                        <a:rPr lang="en-AU" dirty="0"/>
                        <a:t>1</a:t>
                      </a:r>
                    </a:p>
                  </a:txBody>
                  <a:tcPr marL="68580" marR="68580"/>
                </a:tc>
                <a:tc>
                  <a:txBody>
                    <a:bodyPr/>
                    <a:lstStyle/>
                    <a:p>
                      <a:pPr algn="r"/>
                      <a:r>
                        <a:rPr lang="en-AU" dirty="0"/>
                        <a:t>Darkness</a:t>
                      </a:r>
                    </a:p>
                  </a:txBody>
                  <a:tcPr marL="68580" marR="68580"/>
                </a:tc>
                <a:tc>
                  <a:txBody>
                    <a:bodyPr/>
                    <a:lstStyle/>
                    <a:p>
                      <a:endParaRPr lang="en-AU"/>
                    </a:p>
                  </a:txBody>
                  <a:tcPr marL="68580" marR="68580"/>
                </a:tc>
                <a:tc>
                  <a:txBody>
                    <a:bodyPr/>
                    <a:lstStyle/>
                    <a:p>
                      <a:r>
                        <a:rPr lang="en-AU" dirty="0"/>
                        <a:t>Darkness</a:t>
                      </a:r>
                    </a:p>
                  </a:txBody>
                  <a:tcPr marL="68580" marR="68580"/>
                </a:tc>
                <a:tc>
                  <a:txBody>
                    <a:bodyPr/>
                    <a:lstStyle/>
                    <a:p>
                      <a:pPr algn="ctr"/>
                      <a:r>
                        <a:rPr lang="en-AU" dirty="0"/>
                        <a:t>2</a:t>
                      </a:r>
                    </a:p>
                  </a:txBody>
                  <a:tcPr marL="68580" marR="68580"/>
                </a:tc>
                <a:extLst>
                  <a:ext uri="{0D108BD9-81ED-4DB2-BD59-A6C34878D82A}">
                    <a16:rowId xmlns:a16="http://schemas.microsoft.com/office/drawing/2014/main" val="10002"/>
                  </a:ext>
                </a:extLst>
              </a:tr>
              <a:tr h="357345">
                <a:tc>
                  <a:txBody>
                    <a:bodyPr/>
                    <a:lstStyle/>
                    <a:p>
                      <a:pPr algn="ctr"/>
                      <a:r>
                        <a:rPr lang="en-AU" dirty="0"/>
                        <a:t>1</a:t>
                      </a:r>
                    </a:p>
                  </a:txBody>
                  <a:tcPr marL="68580" marR="68580"/>
                </a:tc>
                <a:tc>
                  <a:txBody>
                    <a:bodyPr/>
                    <a:lstStyle/>
                    <a:p>
                      <a:pPr algn="r"/>
                      <a:r>
                        <a:rPr lang="en-AU" dirty="0"/>
                        <a:t>Water</a:t>
                      </a:r>
                    </a:p>
                  </a:txBody>
                  <a:tcPr marL="68580" marR="68580"/>
                </a:tc>
                <a:tc>
                  <a:txBody>
                    <a:bodyPr/>
                    <a:lstStyle/>
                    <a:p>
                      <a:endParaRPr lang="en-AU"/>
                    </a:p>
                  </a:txBody>
                  <a:tcPr marL="68580" marR="68580"/>
                </a:tc>
                <a:tc>
                  <a:txBody>
                    <a:bodyPr/>
                    <a:lstStyle/>
                    <a:p>
                      <a:r>
                        <a:rPr lang="en-AU" dirty="0"/>
                        <a:t>Stars</a:t>
                      </a:r>
                    </a:p>
                  </a:txBody>
                  <a:tcPr marL="68580" marR="68580"/>
                </a:tc>
                <a:tc>
                  <a:txBody>
                    <a:bodyPr/>
                    <a:lstStyle/>
                    <a:p>
                      <a:pPr algn="ctr"/>
                      <a:r>
                        <a:rPr lang="en-AU" dirty="0"/>
                        <a:t>3</a:t>
                      </a:r>
                    </a:p>
                  </a:txBody>
                  <a:tcPr marL="68580" marR="68580"/>
                </a:tc>
                <a:extLst>
                  <a:ext uri="{0D108BD9-81ED-4DB2-BD59-A6C34878D82A}">
                    <a16:rowId xmlns:a16="http://schemas.microsoft.com/office/drawing/2014/main" val="10003"/>
                  </a:ext>
                </a:extLst>
              </a:tr>
              <a:tr h="357345">
                <a:tc>
                  <a:txBody>
                    <a:bodyPr/>
                    <a:lstStyle/>
                    <a:p>
                      <a:pPr algn="ctr"/>
                      <a:r>
                        <a:rPr lang="en-AU" dirty="0"/>
                        <a:t>1</a:t>
                      </a:r>
                    </a:p>
                  </a:txBody>
                  <a:tcPr marL="68580" marR="68580"/>
                </a:tc>
                <a:tc>
                  <a:txBody>
                    <a:bodyPr/>
                    <a:lstStyle/>
                    <a:p>
                      <a:pPr algn="r"/>
                      <a:r>
                        <a:rPr lang="en-AU" dirty="0"/>
                        <a:t>Light</a:t>
                      </a:r>
                    </a:p>
                  </a:txBody>
                  <a:tcPr marL="68580" marR="68580"/>
                </a:tc>
                <a:tc>
                  <a:txBody>
                    <a:bodyPr/>
                    <a:lstStyle/>
                    <a:p>
                      <a:endParaRPr lang="en-AU" dirty="0"/>
                    </a:p>
                  </a:txBody>
                  <a:tcPr marL="68580" marR="68580"/>
                </a:tc>
                <a:tc>
                  <a:txBody>
                    <a:bodyPr/>
                    <a:lstStyle/>
                    <a:p>
                      <a:r>
                        <a:rPr lang="en-AU" dirty="0"/>
                        <a:t>Water</a:t>
                      </a:r>
                    </a:p>
                  </a:txBody>
                  <a:tcPr marL="68580" marR="68580"/>
                </a:tc>
                <a:tc>
                  <a:txBody>
                    <a:bodyPr/>
                    <a:lstStyle/>
                    <a:p>
                      <a:pPr algn="ctr"/>
                      <a:r>
                        <a:rPr lang="en-AU" dirty="0"/>
                        <a:t>4</a:t>
                      </a:r>
                    </a:p>
                  </a:txBody>
                  <a:tcPr marL="68580" marR="68580"/>
                </a:tc>
                <a:extLst>
                  <a:ext uri="{0D108BD9-81ED-4DB2-BD59-A6C34878D82A}">
                    <a16:rowId xmlns:a16="http://schemas.microsoft.com/office/drawing/2014/main" val="10004"/>
                  </a:ext>
                </a:extLst>
              </a:tr>
              <a:tr h="357345">
                <a:tc>
                  <a:txBody>
                    <a:bodyPr/>
                    <a:lstStyle/>
                    <a:p>
                      <a:pPr algn="ctr"/>
                      <a:r>
                        <a:rPr lang="en-AU" dirty="0"/>
                        <a:t>2</a:t>
                      </a:r>
                    </a:p>
                  </a:txBody>
                  <a:tcPr marL="68580" marR="68580"/>
                </a:tc>
                <a:tc>
                  <a:txBody>
                    <a:bodyPr/>
                    <a:lstStyle/>
                    <a:p>
                      <a:pPr algn="r"/>
                      <a:r>
                        <a:rPr lang="en-AU" dirty="0"/>
                        <a:t>Oceans</a:t>
                      </a:r>
                    </a:p>
                  </a:txBody>
                  <a:tcPr marL="68580" marR="68580"/>
                </a:tc>
                <a:tc>
                  <a:txBody>
                    <a:bodyPr/>
                    <a:lstStyle/>
                    <a:p>
                      <a:endParaRPr lang="en-AU" dirty="0"/>
                    </a:p>
                  </a:txBody>
                  <a:tcPr marL="68580" marR="68580"/>
                </a:tc>
                <a:tc>
                  <a:txBody>
                    <a:bodyPr/>
                    <a:lstStyle/>
                    <a:p>
                      <a:r>
                        <a:rPr lang="en-AU" dirty="0"/>
                        <a:t>Solar</a:t>
                      </a:r>
                      <a:r>
                        <a:rPr lang="en-AU" baseline="0" dirty="0"/>
                        <a:t> system</a:t>
                      </a:r>
                      <a:endParaRPr lang="en-AU" dirty="0"/>
                    </a:p>
                  </a:txBody>
                  <a:tcPr marL="68580" marR="68580"/>
                </a:tc>
                <a:tc>
                  <a:txBody>
                    <a:bodyPr/>
                    <a:lstStyle/>
                    <a:p>
                      <a:pPr algn="ctr"/>
                      <a:r>
                        <a:rPr lang="en-AU" dirty="0"/>
                        <a:t>5</a:t>
                      </a:r>
                    </a:p>
                  </a:txBody>
                  <a:tcPr marL="68580" marR="68580"/>
                </a:tc>
                <a:extLst>
                  <a:ext uri="{0D108BD9-81ED-4DB2-BD59-A6C34878D82A}">
                    <a16:rowId xmlns:a16="http://schemas.microsoft.com/office/drawing/2014/main" val="10005"/>
                  </a:ext>
                </a:extLst>
              </a:tr>
              <a:tr h="357345">
                <a:tc>
                  <a:txBody>
                    <a:bodyPr/>
                    <a:lstStyle/>
                    <a:p>
                      <a:pPr algn="ctr"/>
                      <a:r>
                        <a:rPr lang="en-AU" dirty="0"/>
                        <a:t>3</a:t>
                      </a:r>
                    </a:p>
                  </a:txBody>
                  <a:tcPr marL="68580" marR="68580"/>
                </a:tc>
                <a:tc>
                  <a:txBody>
                    <a:bodyPr/>
                    <a:lstStyle/>
                    <a:p>
                      <a:pPr algn="r"/>
                      <a:r>
                        <a:rPr lang="en-AU" dirty="0"/>
                        <a:t>Dry land</a:t>
                      </a:r>
                    </a:p>
                  </a:txBody>
                  <a:tcPr marL="68580" marR="68580"/>
                </a:tc>
                <a:tc>
                  <a:txBody>
                    <a:bodyPr/>
                    <a:lstStyle/>
                    <a:p>
                      <a:endParaRPr lang="en-AU" dirty="0"/>
                    </a:p>
                  </a:txBody>
                  <a:tcPr marL="68580" marR="68580"/>
                </a:tc>
                <a:tc>
                  <a:txBody>
                    <a:bodyPr/>
                    <a:lstStyle/>
                    <a:p>
                      <a:r>
                        <a:rPr lang="en-AU" dirty="0"/>
                        <a:t>Earth</a:t>
                      </a:r>
                    </a:p>
                  </a:txBody>
                  <a:tcPr marL="68580" marR="68580"/>
                </a:tc>
                <a:tc>
                  <a:txBody>
                    <a:bodyPr/>
                    <a:lstStyle/>
                    <a:p>
                      <a:pPr algn="ctr"/>
                      <a:r>
                        <a:rPr lang="en-AU" dirty="0"/>
                        <a:t>6</a:t>
                      </a:r>
                    </a:p>
                  </a:txBody>
                  <a:tcPr marL="68580" marR="68580"/>
                </a:tc>
                <a:extLst>
                  <a:ext uri="{0D108BD9-81ED-4DB2-BD59-A6C34878D82A}">
                    <a16:rowId xmlns:a16="http://schemas.microsoft.com/office/drawing/2014/main" val="10006"/>
                  </a:ext>
                </a:extLst>
              </a:tr>
              <a:tr h="473536">
                <a:tc>
                  <a:txBody>
                    <a:bodyPr/>
                    <a:lstStyle/>
                    <a:p>
                      <a:pPr algn="ctr"/>
                      <a:r>
                        <a:rPr lang="en-AU" dirty="0"/>
                        <a:t>3</a:t>
                      </a:r>
                    </a:p>
                  </a:txBody>
                  <a:tcPr marL="68580" marR="68580"/>
                </a:tc>
                <a:tc>
                  <a:txBody>
                    <a:bodyPr/>
                    <a:lstStyle/>
                    <a:p>
                      <a:pPr algn="r"/>
                      <a:r>
                        <a:rPr lang="en-AU" dirty="0"/>
                        <a:t>First life (vegetation)</a:t>
                      </a:r>
                    </a:p>
                  </a:txBody>
                  <a:tcPr marL="68580" marR="68580"/>
                </a:tc>
                <a:tc>
                  <a:txBody>
                    <a:bodyPr/>
                    <a:lstStyle/>
                    <a:p>
                      <a:endParaRPr lang="en-AU" dirty="0"/>
                    </a:p>
                  </a:txBody>
                  <a:tcPr marL="68580" marR="68580"/>
                </a:tc>
                <a:tc>
                  <a:txBody>
                    <a:bodyPr/>
                    <a:lstStyle/>
                    <a:p>
                      <a:r>
                        <a:rPr lang="en-AU" dirty="0"/>
                        <a:t>Dry land</a:t>
                      </a:r>
                    </a:p>
                  </a:txBody>
                  <a:tcPr marL="68580" marR="68580"/>
                </a:tc>
                <a:tc>
                  <a:txBody>
                    <a:bodyPr/>
                    <a:lstStyle/>
                    <a:p>
                      <a:pPr algn="ctr"/>
                      <a:r>
                        <a:rPr lang="en-AU" dirty="0"/>
                        <a:t>7</a:t>
                      </a:r>
                    </a:p>
                  </a:txBody>
                  <a:tcPr marL="68580" marR="68580"/>
                </a:tc>
                <a:extLst>
                  <a:ext uri="{0D108BD9-81ED-4DB2-BD59-A6C34878D82A}">
                    <a16:rowId xmlns:a16="http://schemas.microsoft.com/office/drawing/2014/main" val="10007"/>
                  </a:ext>
                </a:extLst>
              </a:tr>
              <a:tr h="357345">
                <a:tc>
                  <a:txBody>
                    <a:bodyPr/>
                    <a:lstStyle/>
                    <a:p>
                      <a:pPr algn="ctr"/>
                      <a:r>
                        <a:rPr lang="en-AU" dirty="0"/>
                        <a:t>3</a:t>
                      </a:r>
                    </a:p>
                  </a:txBody>
                  <a:tcPr marL="68580" marR="68580"/>
                </a:tc>
                <a:tc>
                  <a:txBody>
                    <a:bodyPr/>
                    <a:lstStyle/>
                    <a:p>
                      <a:pPr algn="r"/>
                      <a:r>
                        <a:rPr lang="en-AU" dirty="0"/>
                        <a:t>Trees</a:t>
                      </a:r>
                    </a:p>
                  </a:txBody>
                  <a:tcPr marL="68580" marR="68580"/>
                </a:tc>
                <a:tc>
                  <a:txBody>
                    <a:bodyPr/>
                    <a:lstStyle/>
                    <a:p>
                      <a:endParaRPr lang="en-AU" dirty="0"/>
                    </a:p>
                  </a:txBody>
                  <a:tcPr marL="68580" marR="68580"/>
                </a:tc>
                <a:tc>
                  <a:txBody>
                    <a:bodyPr/>
                    <a:lstStyle/>
                    <a:p>
                      <a:r>
                        <a:rPr lang="en-AU" dirty="0"/>
                        <a:t>Oceans</a:t>
                      </a:r>
                    </a:p>
                  </a:txBody>
                  <a:tcPr marL="68580" marR="68580"/>
                </a:tc>
                <a:tc>
                  <a:txBody>
                    <a:bodyPr/>
                    <a:lstStyle/>
                    <a:p>
                      <a:pPr algn="ctr"/>
                      <a:r>
                        <a:rPr lang="en-AU" dirty="0"/>
                        <a:t>8</a:t>
                      </a:r>
                    </a:p>
                  </a:txBody>
                  <a:tcPr marL="68580" marR="68580"/>
                </a:tc>
                <a:extLst>
                  <a:ext uri="{0D108BD9-81ED-4DB2-BD59-A6C34878D82A}">
                    <a16:rowId xmlns:a16="http://schemas.microsoft.com/office/drawing/2014/main" val="10008"/>
                  </a:ext>
                </a:extLst>
              </a:tr>
              <a:tr h="473536">
                <a:tc>
                  <a:txBody>
                    <a:bodyPr/>
                    <a:lstStyle/>
                    <a:p>
                      <a:pPr algn="ctr"/>
                      <a:r>
                        <a:rPr lang="en-AU" dirty="0"/>
                        <a:t>4</a:t>
                      </a:r>
                    </a:p>
                  </a:txBody>
                  <a:tcPr marL="68580" marR="68580"/>
                </a:tc>
                <a:tc>
                  <a:txBody>
                    <a:bodyPr/>
                    <a:lstStyle/>
                    <a:p>
                      <a:pPr algn="r"/>
                      <a:r>
                        <a:rPr lang="en-AU" dirty="0"/>
                        <a:t>Solar system</a:t>
                      </a:r>
                    </a:p>
                  </a:txBody>
                  <a:tcPr marL="68580" marR="68580"/>
                </a:tc>
                <a:tc>
                  <a:txBody>
                    <a:bodyPr/>
                    <a:lstStyle/>
                    <a:p>
                      <a:endParaRPr lang="en-AU" dirty="0"/>
                    </a:p>
                  </a:txBody>
                  <a:tcPr marL="68580" marR="68580"/>
                </a:tc>
                <a:tc>
                  <a:txBody>
                    <a:bodyPr/>
                    <a:lstStyle/>
                    <a:p>
                      <a:r>
                        <a:rPr lang="en-AU" dirty="0"/>
                        <a:t>First life (single cellular)</a:t>
                      </a:r>
                    </a:p>
                  </a:txBody>
                  <a:tcPr marL="68580" marR="68580"/>
                </a:tc>
                <a:tc>
                  <a:txBody>
                    <a:bodyPr/>
                    <a:lstStyle/>
                    <a:p>
                      <a:pPr algn="ctr"/>
                      <a:r>
                        <a:rPr lang="en-AU" dirty="0"/>
                        <a:t>9</a:t>
                      </a:r>
                    </a:p>
                  </a:txBody>
                  <a:tcPr marL="68580" marR="68580"/>
                </a:tc>
                <a:extLst>
                  <a:ext uri="{0D108BD9-81ED-4DB2-BD59-A6C34878D82A}">
                    <a16:rowId xmlns:a16="http://schemas.microsoft.com/office/drawing/2014/main" val="10009"/>
                  </a:ext>
                </a:extLst>
              </a:tr>
              <a:tr h="357345">
                <a:tc>
                  <a:txBody>
                    <a:bodyPr/>
                    <a:lstStyle/>
                    <a:p>
                      <a:pPr algn="ctr"/>
                      <a:r>
                        <a:rPr lang="en-AU" dirty="0"/>
                        <a:t>4</a:t>
                      </a:r>
                    </a:p>
                  </a:txBody>
                  <a:tcPr marL="68580" marR="68580"/>
                </a:tc>
                <a:tc>
                  <a:txBody>
                    <a:bodyPr/>
                    <a:lstStyle/>
                    <a:p>
                      <a:pPr algn="r"/>
                      <a:r>
                        <a:rPr lang="en-AU" dirty="0"/>
                        <a:t>Stars</a:t>
                      </a:r>
                    </a:p>
                  </a:txBody>
                  <a:tcPr marL="68580" marR="68580"/>
                </a:tc>
                <a:tc>
                  <a:txBody>
                    <a:bodyPr/>
                    <a:lstStyle/>
                    <a:p>
                      <a:endParaRPr lang="en-AU" dirty="0"/>
                    </a:p>
                  </a:txBody>
                  <a:tcPr marL="68580" marR="68580"/>
                </a:tc>
                <a:tc>
                  <a:txBody>
                    <a:bodyPr/>
                    <a:lstStyle/>
                    <a:p>
                      <a:r>
                        <a:rPr lang="en-AU" dirty="0"/>
                        <a:t>Fish</a:t>
                      </a:r>
                    </a:p>
                  </a:txBody>
                  <a:tcPr marL="68580" marR="68580"/>
                </a:tc>
                <a:tc>
                  <a:txBody>
                    <a:bodyPr/>
                    <a:lstStyle/>
                    <a:p>
                      <a:pPr algn="ctr"/>
                      <a:r>
                        <a:rPr lang="en-AU" dirty="0"/>
                        <a:t>10</a:t>
                      </a:r>
                    </a:p>
                  </a:txBody>
                  <a:tcPr marL="68580" marR="68580"/>
                </a:tc>
                <a:extLst>
                  <a:ext uri="{0D108BD9-81ED-4DB2-BD59-A6C34878D82A}">
                    <a16:rowId xmlns:a16="http://schemas.microsoft.com/office/drawing/2014/main" val="10010"/>
                  </a:ext>
                </a:extLst>
              </a:tr>
              <a:tr h="357345">
                <a:tc>
                  <a:txBody>
                    <a:bodyPr/>
                    <a:lstStyle/>
                    <a:p>
                      <a:pPr algn="ctr"/>
                      <a:r>
                        <a:rPr lang="en-AU" dirty="0"/>
                        <a:t>5</a:t>
                      </a:r>
                    </a:p>
                  </a:txBody>
                  <a:tcPr marL="68580" marR="68580"/>
                </a:tc>
                <a:tc>
                  <a:txBody>
                    <a:bodyPr/>
                    <a:lstStyle/>
                    <a:p>
                      <a:pPr algn="r"/>
                      <a:r>
                        <a:rPr lang="en-AU" dirty="0"/>
                        <a:t>Fish</a:t>
                      </a:r>
                    </a:p>
                  </a:txBody>
                  <a:tcPr marL="68580" marR="68580"/>
                </a:tc>
                <a:tc>
                  <a:txBody>
                    <a:bodyPr/>
                    <a:lstStyle/>
                    <a:p>
                      <a:endParaRPr lang="en-AU" dirty="0"/>
                    </a:p>
                  </a:txBody>
                  <a:tcPr marL="68580" marR="68580"/>
                </a:tc>
                <a:tc>
                  <a:txBody>
                    <a:bodyPr/>
                    <a:lstStyle/>
                    <a:p>
                      <a:r>
                        <a:rPr lang="en-AU" dirty="0"/>
                        <a:t>Trees</a:t>
                      </a:r>
                    </a:p>
                  </a:txBody>
                  <a:tcPr marL="68580" marR="68580"/>
                </a:tc>
                <a:tc>
                  <a:txBody>
                    <a:bodyPr/>
                    <a:lstStyle/>
                    <a:p>
                      <a:pPr algn="ctr"/>
                      <a:r>
                        <a:rPr lang="en-AU" dirty="0"/>
                        <a:t>11</a:t>
                      </a:r>
                    </a:p>
                  </a:txBody>
                  <a:tcPr marL="68580" marR="68580"/>
                </a:tc>
                <a:extLst>
                  <a:ext uri="{0D108BD9-81ED-4DB2-BD59-A6C34878D82A}">
                    <a16:rowId xmlns:a16="http://schemas.microsoft.com/office/drawing/2014/main" val="10011"/>
                  </a:ext>
                </a:extLst>
              </a:tr>
              <a:tr h="357345">
                <a:tc>
                  <a:txBody>
                    <a:bodyPr/>
                    <a:lstStyle/>
                    <a:p>
                      <a:pPr algn="ctr"/>
                      <a:r>
                        <a:rPr lang="en-AU" dirty="0"/>
                        <a:t>5</a:t>
                      </a:r>
                    </a:p>
                  </a:txBody>
                  <a:tcPr marL="68580" marR="68580"/>
                </a:tc>
                <a:tc>
                  <a:txBody>
                    <a:bodyPr/>
                    <a:lstStyle/>
                    <a:p>
                      <a:pPr algn="r"/>
                      <a:r>
                        <a:rPr lang="en-AU" dirty="0"/>
                        <a:t>Birds</a:t>
                      </a:r>
                    </a:p>
                  </a:txBody>
                  <a:tcPr marL="68580" marR="68580"/>
                </a:tc>
                <a:tc>
                  <a:txBody>
                    <a:bodyPr/>
                    <a:lstStyle/>
                    <a:p>
                      <a:endParaRPr lang="en-AU" dirty="0"/>
                    </a:p>
                  </a:txBody>
                  <a:tcPr marL="68580" marR="68580"/>
                </a:tc>
                <a:tc>
                  <a:txBody>
                    <a:bodyPr/>
                    <a:lstStyle/>
                    <a:p>
                      <a:r>
                        <a:rPr lang="en-AU" dirty="0"/>
                        <a:t>Insects</a:t>
                      </a:r>
                    </a:p>
                  </a:txBody>
                  <a:tcPr marL="68580" marR="68580"/>
                </a:tc>
                <a:tc>
                  <a:txBody>
                    <a:bodyPr/>
                    <a:lstStyle/>
                    <a:p>
                      <a:pPr algn="ctr"/>
                      <a:r>
                        <a:rPr lang="en-AU" dirty="0"/>
                        <a:t>12</a:t>
                      </a:r>
                    </a:p>
                  </a:txBody>
                  <a:tcPr marL="68580" marR="68580"/>
                </a:tc>
                <a:extLst>
                  <a:ext uri="{0D108BD9-81ED-4DB2-BD59-A6C34878D82A}">
                    <a16:rowId xmlns:a16="http://schemas.microsoft.com/office/drawing/2014/main" val="10012"/>
                  </a:ext>
                </a:extLst>
              </a:tr>
              <a:tr h="357345">
                <a:tc>
                  <a:txBody>
                    <a:bodyPr/>
                    <a:lstStyle/>
                    <a:p>
                      <a:pPr algn="ctr"/>
                      <a:r>
                        <a:rPr lang="en-AU" dirty="0"/>
                        <a:t>6</a:t>
                      </a:r>
                    </a:p>
                  </a:txBody>
                  <a:tcPr marL="68580" marR="68580"/>
                </a:tc>
                <a:tc>
                  <a:txBody>
                    <a:bodyPr/>
                    <a:lstStyle/>
                    <a:p>
                      <a:pPr algn="r"/>
                      <a:r>
                        <a:rPr lang="en-AU" dirty="0"/>
                        <a:t>Mammals</a:t>
                      </a:r>
                    </a:p>
                  </a:txBody>
                  <a:tcPr marL="68580" marR="68580"/>
                </a:tc>
                <a:tc>
                  <a:txBody>
                    <a:bodyPr/>
                    <a:lstStyle/>
                    <a:p>
                      <a:endParaRPr lang="en-AU" dirty="0"/>
                    </a:p>
                  </a:txBody>
                  <a:tcPr marL="68580" marR="68580"/>
                </a:tc>
                <a:tc>
                  <a:txBody>
                    <a:bodyPr/>
                    <a:lstStyle/>
                    <a:p>
                      <a:r>
                        <a:rPr lang="en-AU" dirty="0"/>
                        <a:t>Reptiles</a:t>
                      </a:r>
                    </a:p>
                  </a:txBody>
                  <a:tcPr marL="68580" marR="68580"/>
                </a:tc>
                <a:tc>
                  <a:txBody>
                    <a:bodyPr/>
                    <a:lstStyle/>
                    <a:p>
                      <a:pPr algn="ctr"/>
                      <a:r>
                        <a:rPr lang="en-AU" dirty="0"/>
                        <a:t>13</a:t>
                      </a:r>
                    </a:p>
                  </a:txBody>
                  <a:tcPr marL="68580" marR="68580"/>
                </a:tc>
                <a:extLst>
                  <a:ext uri="{0D108BD9-81ED-4DB2-BD59-A6C34878D82A}">
                    <a16:rowId xmlns:a16="http://schemas.microsoft.com/office/drawing/2014/main" val="10013"/>
                  </a:ext>
                </a:extLst>
              </a:tr>
              <a:tr h="357345">
                <a:tc>
                  <a:txBody>
                    <a:bodyPr/>
                    <a:lstStyle/>
                    <a:p>
                      <a:pPr algn="ctr"/>
                      <a:r>
                        <a:rPr lang="en-AU" dirty="0"/>
                        <a:t>6</a:t>
                      </a:r>
                    </a:p>
                  </a:txBody>
                  <a:tcPr marL="68580" marR="68580"/>
                </a:tc>
                <a:tc>
                  <a:txBody>
                    <a:bodyPr/>
                    <a:lstStyle/>
                    <a:p>
                      <a:pPr algn="r"/>
                      <a:r>
                        <a:rPr lang="en-AU" dirty="0"/>
                        <a:t>Reptiles</a:t>
                      </a:r>
                    </a:p>
                  </a:txBody>
                  <a:tcPr marL="68580" marR="68580"/>
                </a:tc>
                <a:tc>
                  <a:txBody>
                    <a:bodyPr/>
                    <a:lstStyle/>
                    <a:p>
                      <a:endParaRPr lang="en-AU" dirty="0"/>
                    </a:p>
                  </a:txBody>
                  <a:tcPr marL="68580" marR="68580"/>
                </a:tc>
                <a:tc>
                  <a:txBody>
                    <a:bodyPr/>
                    <a:lstStyle/>
                    <a:p>
                      <a:r>
                        <a:rPr lang="en-AU" dirty="0"/>
                        <a:t>Birds</a:t>
                      </a:r>
                    </a:p>
                  </a:txBody>
                  <a:tcPr marL="68580" marR="68580"/>
                </a:tc>
                <a:tc>
                  <a:txBody>
                    <a:bodyPr/>
                    <a:lstStyle/>
                    <a:p>
                      <a:pPr algn="ctr"/>
                      <a:r>
                        <a:rPr lang="en-AU" dirty="0"/>
                        <a:t>14</a:t>
                      </a:r>
                    </a:p>
                  </a:txBody>
                  <a:tcPr marL="68580" marR="68580"/>
                </a:tc>
                <a:extLst>
                  <a:ext uri="{0D108BD9-81ED-4DB2-BD59-A6C34878D82A}">
                    <a16:rowId xmlns:a16="http://schemas.microsoft.com/office/drawing/2014/main" val="10014"/>
                  </a:ext>
                </a:extLst>
              </a:tr>
              <a:tr h="357345">
                <a:tc>
                  <a:txBody>
                    <a:bodyPr/>
                    <a:lstStyle/>
                    <a:p>
                      <a:pPr algn="ctr"/>
                      <a:r>
                        <a:rPr lang="en-AU" dirty="0"/>
                        <a:t>6</a:t>
                      </a:r>
                    </a:p>
                  </a:txBody>
                  <a:tcPr marL="68580" marR="68580"/>
                </a:tc>
                <a:tc>
                  <a:txBody>
                    <a:bodyPr/>
                    <a:lstStyle/>
                    <a:p>
                      <a:pPr algn="r"/>
                      <a:r>
                        <a:rPr lang="en-AU" dirty="0"/>
                        <a:t>Insects</a:t>
                      </a:r>
                    </a:p>
                  </a:txBody>
                  <a:tcPr marL="68580" marR="68580"/>
                </a:tc>
                <a:tc>
                  <a:txBody>
                    <a:bodyPr/>
                    <a:lstStyle/>
                    <a:p>
                      <a:endParaRPr lang="en-AU" dirty="0"/>
                    </a:p>
                  </a:txBody>
                  <a:tcPr marL="68580" marR="68580"/>
                </a:tc>
                <a:tc>
                  <a:txBody>
                    <a:bodyPr/>
                    <a:lstStyle/>
                    <a:p>
                      <a:r>
                        <a:rPr lang="en-AU" dirty="0"/>
                        <a:t>Mammals</a:t>
                      </a:r>
                    </a:p>
                  </a:txBody>
                  <a:tcPr marL="68580" marR="68580"/>
                </a:tc>
                <a:tc>
                  <a:txBody>
                    <a:bodyPr/>
                    <a:lstStyle/>
                    <a:p>
                      <a:pPr algn="ctr"/>
                      <a:r>
                        <a:rPr lang="en-AU" dirty="0"/>
                        <a:t>15</a:t>
                      </a:r>
                    </a:p>
                  </a:txBody>
                  <a:tcPr marL="68580" marR="68580"/>
                </a:tc>
                <a:extLst>
                  <a:ext uri="{0D108BD9-81ED-4DB2-BD59-A6C34878D82A}">
                    <a16:rowId xmlns:a16="http://schemas.microsoft.com/office/drawing/2014/main" val="10015"/>
                  </a:ext>
                </a:extLst>
              </a:tr>
              <a:tr h="357345">
                <a:tc>
                  <a:txBody>
                    <a:bodyPr/>
                    <a:lstStyle/>
                    <a:p>
                      <a:pPr algn="ctr"/>
                      <a:r>
                        <a:rPr lang="en-AU" dirty="0"/>
                        <a:t>6</a:t>
                      </a:r>
                    </a:p>
                  </a:txBody>
                  <a:tcPr marL="68580" marR="68580"/>
                </a:tc>
                <a:tc>
                  <a:txBody>
                    <a:bodyPr/>
                    <a:lstStyle/>
                    <a:p>
                      <a:pPr algn="r"/>
                      <a:r>
                        <a:rPr lang="en-AU" dirty="0"/>
                        <a:t>Man</a:t>
                      </a:r>
                    </a:p>
                  </a:txBody>
                  <a:tcPr marL="68580" marR="68580"/>
                </a:tc>
                <a:tc>
                  <a:txBody>
                    <a:bodyPr/>
                    <a:lstStyle/>
                    <a:p>
                      <a:endParaRPr lang="en-AU" dirty="0"/>
                    </a:p>
                  </a:txBody>
                  <a:tcPr marL="68580" marR="68580"/>
                </a:tc>
                <a:tc>
                  <a:txBody>
                    <a:bodyPr/>
                    <a:lstStyle/>
                    <a:p>
                      <a:r>
                        <a:rPr lang="en-AU" dirty="0"/>
                        <a:t>Man</a:t>
                      </a:r>
                    </a:p>
                  </a:txBody>
                  <a:tcPr marL="68580" marR="68580"/>
                </a:tc>
                <a:tc>
                  <a:txBody>
                    <a:bodyPr/>
                    <a:lstStyle/>
                    <a:p>
                      <a:pPr algn="ctr"/>
                      <a:r>
                        <a:rPr lang="en-AU" dirty="0"/>
                        <a:t>16</a:t>
                      </a:r>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0934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sp>
        <p:nvSpPr>
          <p:cNvPr id="294915" name="TextBox 6"/>
          <p:cNvSpPr txBox="1">
            <a:spLocks noChangeArrowheads="1"/>
          </p:cNvSpPr>
          <p:nvPr/>
        </p:nvSpPr>
        <p:spPr bwMode="auto">
          <a:xfrm>
            <a:off x="525306" y="6494767"/>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94914" name="Object 2"/>
          <p:cNvGraphicFramePr>
            <a:graphicFrameLocks noChangeAspect="1"/>
          </p:cNvGraphicFramePr>
          <p:nvPr>
            <p:extLst>
              <p:ext uri="{D42A27DB-BD31-4B8C-83A1-F6EECF244321}">
                <p14:modId xmlns:p14="http://schemas.microsoft.com/office/powerpoint/2010/main" val="3601447829"/>
              </p:ext>
            </p:extLst>
          </p:nvPr>
        </p:nvGraphicFramePr>
        <p:xfrm>
          <a:off x="-200347" y="2033752"/>
          <a:ext cx="8458200" cy="4824248"/>
        </p:xfrm>
        <a:graphic>
          <a:graphicData uri="http://schemas.openxmlformats.org/presentationml/2006/ole">
            <mc:AlternateContent xmlns:mc="http://schemas.openxmlformats.org/markup-compatibility/2006">
              <mc:Choice xmlns:v="urn:schemas-microsoft-com:vml" Requires="v">
                <p:oleObj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347" y="2033752"/>
                        <a:ext cx="8458200" cy="48242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8" name="Rectangle 6"/>
          <p:cNvSpPr>
            <a:spLocks noChangeArrowheads="1"/>
          </p:cNvSpPr>
          <p:nvPr/>
        </p:nvSpPr>
        <p:spPr bwMode="auto">
          <a:xfrm>
            <a:off x="6038193" y="3465513"/>
            <a:ext cx="3105807"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libri"/>
                <a:ea typeface="宋体"/>
                <a:cs typeface="+mn-cs"/>
              </a:rPr>
              <a:t>Theistic Evolutionists (32%)</a:t>
            </a:r>
            <a:endParaRPr kumimoji="0" lang="en-US" altLang="zh-CN" sz="16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6038193" y="2994305"/>
            <a:ext cx="3105807"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libri"/>
                <a:ea typeface="宋体"/>
                <a:cs typeface="+mn-cs"/>
              </a:rPr>
              <a:t>Creationists (55%)</a:t>
            </a:r>
            <a:endParaRPr kumimoji="0" lang="en-US" altLang="zh-CN" sz="16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6038193" y="4696868"/>
            <a:ext cx="321317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Calibri"/>
                <a:ea typeface="宋体"/>
                <a:cs typeface="+mn-cs"/>
              </a:rPr>
              <a:t>Darwinists (13%)</a:t>
            </a:r>
            <a:endParaRPr kumimoji="0" lang="en-US" altLang="zh-CN" sz="16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6038457" y="5331868"/>
            <a:ext cx="310836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(the view that leading scientists and educators accept)</a:t>
            </a:r>
          </a:p>
        </p:txBody>
      </p:sp>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474987"/>
      </p:ext>
    </p:extLst>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ormAutofit fontScale="90000"/>
          </a:bodyPr>
          <a:lstStyle/>
          <a:p>
            <a:pPr algn="l"/>
            <a:r>
              <a:rPr lang="en-US" altLang="zh-CN" sz="3200">
                <a:solidFill>
                  <a:schemeClr val="bg1"/>
                </a:solidFill>
                <a:latin typeface="Arial" charset="0"/>
                <a:ea typeface="ＭＳ Ｐゴシック"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 accept that philosophy because I do not want to believe in God.  Therefore, I choose to believe that which I know is scientifically impossible, spontaneous generation leading to evolution.</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41347"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charset="0"/>
                <a:ea typeface="ＭＳ Ｐゴシック" charset="0"/>
              </a:rPr>
              <a:t>Dr. George Wald</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charset="0"/>
                <a:ea typeface="ＭＳ Ｐゴシック" charset="0"/>
              </a:rPr>
              <a:t>Professor Emeritus of Biology, Harvard</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charset="0"/>
                <a:ea typeface="ＭＳ Ｐゴシック" charset="0"/>
              </a:rPr>
              <a:t>Nobel Prize winner in Biology, 1971</a:t>
            </a:r>
          </a:p>
        </p:txBody>
      </p:sp>
      <p:pic>
        <p:nvPicPr>
          <p:cNvPr id="441348"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324666"/>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p:nvPr>
        </p:nvSpPr>
        <p:spPr/>
        <p:txBody>
          <a:bodyPr/>
          <a:lstStyle/>
          <a:p>
            <a:pPr indent="0" eaLnBrk="1" hangingPunct="1"/>
            <a:r>
              <a:rPr lang="en-US" altLang="zh-CN">
                <a:latin typeface="Arial" charset="0"/>
                <a:ea typeface="ＭＳ Ｐゴシック" charset="0"/>
                <a:cs typeface="ＭＳ Ｐゴシック" charset="0"/>
              </a:rPr>
              <a:t>AiG Web Address 00439</a:t>
            </a:r>
          </a:p>
        </p:txBody>
      </p:sp>
      <p:sp>
        <p:nvSpPr>
          <p:cNvPr id="443394"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1312081"/>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2</a:t>
            </a:r>
          </a:p>
        </p:txBody>
      </p:sp>
    </p:spTree>
    <p:extLst>
      <p:ext uri="{BB962C8B-B14F-4D97-AF65-F5344CB8AC3E}">
        <p14:creationId xmlns:p14="http://schemas.microsoft.com/office/powerpoint/2010/main" val="18892474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5492" name="Text Box 4"/>
          <p:cNvSpPr txBox="1">
            <a:spLocks noChangeArrowheads="1"/>
          </p:cNvSpPr>
          <p:nvPr/>
        </p:nvSpPr>
        <p:spPr bwMode="auto">
          <a:xfrm>
            <a:off x="4114800" y="3886200"/>
            <a:ext cx="4876800" cy="286226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Thus the heavens and the earth were completed,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all their hosts (2:1)</a:t>
            </a:r>
          </a:p>
        </p:txBody>
      </p:sp>
    </p:spTree>
    <p:extLst>
      <p:ext uri="{BB962C8B-B14F-4D97-AF65-F5344CB8AC3E}">
        <p14:creationId xmlns:p14="http://schemas.microsoft.com/office/powerpoint/2010/main" val="148285487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280452" name="Text Box 4"/>
          <p:cNvSpPr txBox="1">
            <a:spLocks noChangeArrowheads="1"/>
          </p:cNvSpPr>
          <p:nvPr/>
        </p:nvSpPr>
        <p:spPr bwMode="auto">
          <a:xfrm>
            <a:off x="139700" y="4267200"/>
            <a:ext cx="9004300" cy="2308225"/>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By the seventh day God completed His work which He had done, and He rested on the seventh day from all His work which He had done (2:2).</a:t>
            </a:r>
          </a:p>
        </p:txBody>
      </p:sp>
    </p:spTree>
    <p:extLst>
      <p:ext uri="{BB962C8B-B14F-4D97-AF65-F5344CB8AC3E}">
        <p14:creationId xmlns:p14="http://schemas.microsoft.com/office/powerpoint/2010/main" val="127273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1–11</a:t>
            </a:r>
          </a:p>
        </p:txBody>
      </p:sp>
    </p:spTree>
    <p:extLst>
      <p:ext uri="{BB962C8B-B14F-4D97-AF65-F5344CB8AC3E}">
        <p14:creationId xmlns:p14="http://schemas.microsoft.com/office/powerpoint/2010/main" val="1582305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137092" name="Text Box 4"/>
          <p:cNvSpPr txBox="1">
            <a:spLocks noChangeArrowheads="1"/>
          </p:cNvSpPr>
          <p:nvPr/>
        </p:nvSpPr>
        <p:spPr bwMode="auto">
          <a:xfrm>
            <a:off x="179512" y="4114800"/>
            <a:ext cx="8719120" cy="2308225"/>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Then God blessed the seventh day and sanctified it, because in it He rested from all  His work which God had created and made (2:3).</a:t>
            </a:r>
          </a:p>
        </p:txBody>
      </p:sp>
    </p:spTree>
    <p:extLst>
      <p:ext uri="{BB962C8B-B14F-4D97-AF65-F5344CB8AC3E}">
        <p14:creationId xmlns:p14="http://schemas.microsoft.com/office/powerpoint/2010/main" val="18134288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en-US" altLang="zh-CN" sz="2400" b="1" dirty="0">
                <a:solidFill>
                  <a:schemeClr val="bg1"/>
                </a:solidFill>
                <a:latin typeface="Arial" panose="020B0604020202020204" pitchFamily="34" charset="0"/>
                <a:cs typeface="Arial" panose="020B0604020202020204" pitchFamily="34" charset="0"/>
              </a:rPr>
              <a:t>The Eschatological Significance of the Sabbath</a:t>
            </a:r>
          </a:p>
        </p:txBody>
      </p:sp>
      <p:sp>
        <p:nvSpPr>
          <p:cNvPr id="214020" name="Text Box 5"/>
          <p:cNvSpPr txBox="1">
            <a:spLocks noChangeArrowheads="1"/>
          </p:cNvSpPr>
          <p:nvPr/>
        </p:nvSpPr>
        <p:spPr bwMode="auto">
          <a:xfrm>
            <a:off x="8388424" y="-27384"/>
            <a:ext cx="69923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Eternity</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Pre-Fall</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Tribulation</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Pre-Mosaic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Mosaic</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Millennial Kingdom</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Work</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God’s Rest</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National History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Christ’s Second Coming in </a:t>
            </a:r>
            <a:b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Phases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Law Abolished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7:1-6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3:19</a:t>
            </a: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23-29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Cor 3:6-11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Daniel’s 70</a:t>
            </a:r>
            <a:r>
              <a:rPr kumimoji="0" lang="en-US" altLang="zh-CN" sz="10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th</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Week of 70-Week Prophecy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Some Aspects of Law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40–48</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Sustaining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John 5:17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643558"/>
            <a:ext cx="83743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Work of Recreation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21–22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Not Resting</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Rests from Creative Activity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 Repeatedly Rejected God’s Offer of the Promised Land Rest…</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Stops by Sin</a:t>
            </a: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Linked to Canaan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12:1-3;</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Wilderness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a:t>
            </a:r>
            <a:r>
              <a:rPr kumimoji="0" lang="zh-CN"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David’s 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Ps 95:7b-11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Messiah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23:37-39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Rejected in Peter’s Sermon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3:19-20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7151802" y="3327375"/>
            <a:ext cx="11250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 Accepted &amp;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3:7–4:11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 Sabbath for Mankind</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Israel’s Sabbath Anticipated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Neh 9:13-14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3" y="4105829"/>
            <a:ext cx="91641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Abolished</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Col 2:16-17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Gal 4:9-10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Rom 14:5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Hos 2:11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Sign of Mosaic Covenant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31:13, 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20:12, 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16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Lord’s Day 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Acts 20:7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Cor 16:1-2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1:10</a:t>
            </a: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Matt 24:20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105829"/>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Reinstituted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46:1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 66:23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Begins</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Transition Completed</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Established a</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t Mt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Weeks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years</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BC-AD 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Repents, Believes in Messiah, Re-established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Ezek 36–39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Typology</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Kingdom Language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Abrahamic &amp; Land Covenants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12:1-3; 15:18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30:1-10</a:t>
            </a:r>
          </a:p>
        </p:txBody>
      </p:sp>
      <p:sp>
        <p:nvSpPr>
          <p:cNvPr id="72" name="TextBox 71"/>
          <p:cNvSpPr txBox="1"/>
          <p:nvPr/>
        </p:nvSpPr>
        <p:spPr>
          <a:xfrm>
            <a:off x="3059832" y="5850722"/>
            <a:ext cx="147008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Back at Creation &amp; Redemption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 20:8-11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Deut 5:12-15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Typifies in a Dual Sense</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Sabbath Looks Forward &amp; Typifies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Heb 4:9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Lev 23:1-3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7th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2:1-3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Creation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Fall of Man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Nation Set Aside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Church Age Gap: “Times of the Gentiles”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Luke 21:24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Rapture</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Revelation</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Rev 20:1-6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Week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Dan 9:27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Mount Sinai</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Death of Christ</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rPr>
              <a:t>NS 266k</a:t>
            </a:r>
          </a:p>
        </p:txBody>
      </p:sp>
    </p:spTree>
    <p:extLst>
      <p:ext uri="{BB962C8B-B14F-4D97-AF65-F5344CB8AC3E}">
        <p14:creationId xmlns:p14="http://schemas.microsoft.com/office/powerpoint/2010/main" val="3807282022"/>
      </p:ext>
    </p:extLst>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US" b="1">
                <a:solidFill>
                  <a:schemeClr val="bg1"/>
                </a:solidFill>
                <a:effectLst>
                  <a:glow rad="228600">
                    <a:schemeClr val="tx1"/>
                  </a:glow>
                  <a:outerShdw blurRad="38100" dist="38100" dir="2700000" algn="tl">
                    <a:srgbClr val="808080"/>
                  </a:outerShdw>
                </a:effectLst>
                <a:latin typeface="Arial" charset="0"/>
                <a:ea typeface="Osaka" charset="0"/>
                <a:cs typeface="Osaka" charset="0"/>
              </a:rPr>
              <a:t>Two Accounts of Creation</a:t>
            </a: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God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Elohim</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Days 1-6</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Everything</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In the beginning…</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Use of </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US" altLang="ja-JP" sz="24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a:t>
            </a:r>
            <a:r>
              <a:rPr kumimoji="0" lang="en-US" altLang="ja-JP" sz="2800" b="1" i="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Yahweh</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Day 6 alone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Creation of Adam &amp; Eve</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These are the (</a:t>
            </a:r>
            <a:r>
              <a:rPr kumimoji="0" lang="en-US" altLang="ja-JP" sz="2800" b="1" i="1"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toledot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generations…</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 (11x)</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1192022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Eden</a:t>
            </a:r>
          </a:p>
        </p:txBody>
      </p:sp>
      <p:sp>
        <p:nvSpPr>
          <p:cNvPr id="277508"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Tigris</a:t>
            </a:r>
          </a:p>
        </p:txBody>
      </p:sp>
      <p:sp>
        <p:nvSpPr>
          <p:cNvPr id="277509"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Euphrates</a:t>
            </a:r>
          </a:p>
        </p:txBody>
      </p:sp>
      <p:sp>
        <p:nvSpPr>
          <p:cNvPr id="59397" name="Text Box 6"/>
          <p:cNvSpPr txBox="1">
            <a:spLocks noChangeArrowheads="1"/>
          </p:cNvSpPr>
          <p:nvPr/>
        </p:nvSpPr>
        <p:spPr bwMode="auto">
          <a:xfrm>
            <a:off x="4495800" y="6858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Genesis 2:10-14</a:t>
            </a:r>
          </a:p>
        </p:txBody>
      </p:sp>
      <p:sp>
        <p:nvSpPr>
          <p:cNvPr id="59398"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sz="3200" b="1" dirty="0">
                <a:latin typeface="Arial" panose="020B0604020202020204" pitchFamily="34" charset="0"/>
                <a:cs typeface="Arial" panose="020B0604020202020204" pitchFamily="34" charset="0"/>
              </a:rPr>
              <a:t>Two Suggested Locations of Eden</a:t>
            </a:r>
          </a:p>
        </p:txBody>
      </p:sp>
      <p:sp>
        <p:nvSpPr>
          <p:cNvPr id="277513" name="Text Box 9"/>
          <p:cNvSpPr txBox="1">
            <a:spLocks noChangeArrowheads="1"/>
          </p:cNvSpPr>
          <p:nvPr/>
        </p:nvSpPr>
        <p:spPr bwMode="auto">
          <a:xfrm>
            <a:off x="0" y="762000"/>
            <a:ext cx="2209800" cy="523220"/>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Barry Beitzel, </a:t>
            </a: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p>
        </p:txBody>
      </p:sp>
      <p:sp>
        <p:nvSpPr>
          <p:cNvPr id="277514" name="Text Box 10"/>
          <p:cNvSpPr txBox="1">
            <a:spLocks noChangeArrowheads="1"/>
          </p:cNvSpPr>
          <p:nvPr/>
        </p:nvSpPr>
        <p:spPr bwMode="auto">
          <a:xfrm>
            <a:off x="2514600" y="4676775"/>
            <a:ext cx="3429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Pishon?</a:t>
            </a:r>
            <a:b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(Saudi Arabia)</a:t>
            </a:r>
          </a:p>
        </p:txBody>
      </p:sp>
      <p:sp>
        <p:nvSpPr>
          <p:cNvPr id="277515" name="Text Box 11"/>
          <p:cNvSpPr txBox="1">
            <a:spLocks noChangeArrowheads="1"/>
          </p:cNvSpPr>
          <p:nvPr/>
        </p:nvSpPr>
        <p:spPr bwMode="auto">
          <a:xfrm>
            <a:off x="0" y="4676775"/>
            <a:ext cx="2667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Gihon?</a:t>
            </a:r>
            <a:b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(Ethiopia)</a:t>
            </a: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21</a:t>
            </a:r>
          </a:p>
        </p:txBody>
      </p:sp>
      <p:sp>
        <p:nvSpPr>
          <p:cNvPr id="2" name="Text Box 3">
            <a:extLst>
              <a:ext uri="{FF2B5EF4-FFF2-40B4-BE49-F238E27FC236}">
                <a16:creationId xmlns:a16="http://schemas.microsoft.com/office/drawing/2014/main" id="{0D30E539-0224-FA26-E4A8-AD437A18C75E}"/>
              </a:ext>
            </a:extLst>
          </p:cNvPr>
          <p:cNvSpPr txBox="1">
            <a:spLocks noChangeArrowheads="1"/>
          </p:cNvSpPr>
          <p:nvPr/>
        </p:nvSpPr>
        <p:spPr bwMode="auto">
          <a:xfrm>
            <a:off x="5524500" y="1627414"/>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Mt Ararat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7507"/>
                                        </p:tgtEl>
                                        <p:attrNameLst>
                                          <p:attrName>style.visibility</p:attrName>
                                        </p:attrNameLst>
                                      </p:cBhvr>
                                      <p:to>
                                        <p:strVal val="visible"/>
                                      </p:to>
                                    </p:set>
                                    <p:anim calcmode="lin" valueType="num">
                                      <p:cBhvr>
                                        <p:cTn id="27" dur="500" fill="hold"/>
                                        <p:tgtEl>
                                          <p:spTgt spid="277507"/>
                                        </p:tgtEl>
                                        <p:attrNameLst>
                                          <p:attrName>ppt_w</p:attrName>
                                        </p:attrNameLst>
                                      </p:cBhvr>
                                      <p:tavLst>
                                        <p:tav tm="0">
                                          <p:val>
                                            <p:fltVal val="0"/>
                                          </p:val>
                                        </p:tav>
                                        <p:tav tm="100000">
                                          <p:val>
                                            <p:strVal val="#ppt_w"/>
                                          </p:val>
                                        </p:tav>
                                      </p:tavLst>
                                    </p:anim>
                                    <p:anim calcmode="lin" valueType="num">
                                      <p:cBhvr>
                                        <p:cTn id="28" dur="500" fill="hold"/>
                                        <p:tgtEl>
                                          <p:spTgt spid="277507"/>
                                        </p:tgtEl>
                                        <p:attrNameLst>
                                          <p:attrName>ppt_h</p:attrName>
                                        </p:attrNameLst>
                                      </p:cBhvr>
                                      <p:tavLst>
                                        <p:tav tm="0">
                                          <p:val>
                                            <p:fltVal val="0"/>
                                          </p:val>
                                        </p:tav>
                                        <p:tav tm="100000">
                                          <p:val>
                                            <p:strVal val="#ppt_h"/>
                                          </p:val>
                                        </p:tav>
                                      </p:tavLst>
                                    </p:anim>
                                    <p:anim calcmode="lin" valueType="num">
                                      <p:cBhvr>
                                        <p:cTn id="29" dur="500" fill="hold"/>
                                        <p:tgtEl>
                                          <p:spTgt spid="277507"/>
                                        </p:tgtEl>
                                        <p:attrNameLst>
                                          <p:attrName>style.rotation</p:attrName>
                                        </p:attrNameLst>
                                      </p:cBhvr>
                                      <p:tavLst>
                                        <p:tav tm="0">
                                          <p:val>
                                            <p:fltVal val="360"/>
                                          </p:val>
                                        </p:tav>
                                        <p:tav tm="100000">
                                          <p:val>
                                            <p:fltVal val="0"/>
                                          </p:val>
                                        </p:tav>
                                      </p:tavLst>
                                    </p:anim>
                                    <p:animEffect transition="in" filter="fade">
                                      <p:cBhvr>
                                        <p:cTn id="30" dur="500"/>
                                        <p:tgtEl>
                                          <p:spTgt spid="27750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 calcmode="lin" valueType="num">
                                      <p:cBhvr>
                                        <p:cTn id="37" dur="500" fill="hold"/>
                                        <p:tgtEl>
                                          <p:spTgt spid="2"/>
                                        </p:tgtEl>
                                        <p:attrNameLst>
                                          <p:attrName>style.rotation</p:attrName>
                                        </p:attrNameLst>
                                      </p:cBhvr>
                                      <p:tavLst>
                                        <p:tav tm="0">
                                          <p:val>
                                            <p:fltVal val="360"/>
                                          </p:val>
                                        </p:tav>
                                        <p:tav tm="100000">
                                          <p:val>
                                            <p:fltVal val="0"/>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p:bldP spid="277508" grpId="0"/>
      <p:bldP spid="277509" grpId="0"/>
      <p:bldP spid="277514" grpId="0"/>
      <p:bldP spid="277515" grpId="0"/>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Mesopotamian Cush First Noted in Genesis 2</a:t>
            </a:r>
            <a:endParaRPr kumimoji="1" lang="en-US" altLang="zh-CN" sz="1800" b="1" dirty="0">
              <a:solidFill>
                <a:schemeClr val="bg1"/>
              </a:solidFill>
              <a:latin typeface="Arial" charset="0"/>
            </a:endParaRPr>
          </a:p>
        </p:txBody>
      </p:sp>
      <p:sp>
        <p:nvSpPr>
          <p:cNvPr id="12" name="TextBox 11"/>
          <p:cNvSpPr txBox="1"/>
          <p:nvPr/>
        </p:nvSpPr>
        <p:spPr>
          <a:xfrm>
            <a:off x="4981109" y="901308"/>
            <a:ext cx="1436612"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Eden</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Egypt</a:t>
            </a:r>
          </a:p>
        </p:txBody>
      </p:sp>
      <p:sp>
        <p:nvSpPr>
          <p:cNvPr id="18" name="TextBox 17"/>
          <p:cNvSpPr txBox="1"/>
          <p:nvPr/>
        </p:nvSpPr>
        <p:spPr>
          <a:xfrm>
            <a:off x="4280653" y="2780928"/>
            <a:ext cx="189186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Havilah?</a:t>
            </a:r>
          </a:p>
        </p:txBody>
      </p:sp>
      <p:sp>
        <p:nvSpPr>
          <p:cNvPr id="20" name="TextBox 19"/>
          <p:cNvSpPr txBox="1"/>
          <p:nvPr/>
        </p:nvSpPr>
        <p:spPr>
          <a:xfrm>
            <a:off x="572979" y="6131115"/>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Sudan</a:t>
            </a:r>
          </a:p>
        </p:txBody>
      </p:sp>
      <p:sp>
        <p:nvSpPr>
          <p:cNvPr id="22" name="TextBox 21"/>
          <p:cNvSpPr txBox="1"/>
          <p:nvPr/>
        </p:nvSpPr>
        <p:spPr>
          <a:xfrm>
            <a:off x="6360387" y="2784215"/>
            <a:ext cx="14590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Cush?</a:t>
            </a: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051720" y="3429000"/>
            <a:ext cx="7134409" cy="341632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“A river flowed from the land of Eden, watering the garden and then dividing into four branches.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11</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first branch, called the Pishon, flowed around the entire land of Havilah, where gold is found.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12</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gold of that land is exceptionally pure; aromatic resin and onyx stone are also found there.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13</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mn-cs"/>
              </a:rPr>
              <a:t>The second branch, called the Gihon, flowed around the entire land of Cush</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 (Genesis 2:10-13 NLT)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3" name="TextBox 2">
            <a:extLst>
              <a:ext uri="{FF2B5EF4-FFF2-40B4-BE49-F238E27FC236}">
                <a16:creationId xmlns:a16="http://schemas.microsoft.com/office/drawing/2014/main" id="{6DBD3A55-26C2-0A25-79E8-1D7C63816E0B}"/>
              </a:ext>
            </a:extLst>
          </p:cNvPr>
          <p:cNvSpPr txBox="1"/>
          <p:nvPr/>
        </p:nvSpPr>
        <p:spPr>
          <a:xfrm rot="18834425">
            <a:off x="4507915" y="1965554"/>
            <a:ext cx="138211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Pishon</a:t>
            </a:r>
          </a:p>
        </p:txBody>
      </p:sp>
      <p:sp>
        <p:nvSpPr>
          <p:cNvPr id="5" name="TextBox 4">
            <a:extLst>
              <a:ext uri="{FF2B5EF4-FFF2-40B4-BE49-F238E27FC236}">
                <a16:creationId xmlns:a16="http://schemas.microsoft.com/office/drawing/2014/main" id="{630614BB-3742-7B4F-28C5-746AFEFC41A2}"/>
              </a:ext>
            </a:extLst>
          </p:cNvPr>
          <p:cNvSpPr txBox="1"/>
          <p:nvPr/>
        </p:nvSpPr>
        <p:spPr>
          <a:xfrm rot="2576718">
            <a:off x="6055057" y="1917953"/>
            <a:ext cx="12218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Gihon</a:t>
            </a: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P spid="3" grpId="0"/>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en-US" dirty="0"/>
              <a:t>Correct Location of Cush</a:t>
            </a: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Osaka"/>
              </a:rPr>
              <a:t>http://</a:t>
            </a:r>
            <a:r>
              <a:rPr kumimoji="0" lang="en-US" sz="1400" b="1" i="0" u="none" strike="noStrike" kern="0" cap="none" spc="0" normalizeH="0" baseline="0" noProof="0" dirty="0" err="1">
                <a:ln>
                  <a:noFill/>
                </a:ln>
                <a:solidFill>
                  <a:srgbClr val="FFFFFF"/>
                </a:solidFill>
                <a:effectLst/>
                <a:uLnTx/>
                <a:uFillTx/>
                <a:latin typeface="Arial"/>
                <a:ea typeface="Osaka"/>
              </a:rPr>
              <a:t>arab-israelites.tripod.com</a:t>
            </a:r>
            <a:r>
              <a:rPr kumimoji="0" lang="en-US" sz="1400" b="1" i="0" u="none" strike="noStrike" kern="0" cap="none" spc="0" normalizeH="0" baseline="0" noProof="0" dirty="0">
                <a:ln>
                  <a:noFill/>
                </a:ln>
                <a:solidFill>
                  <a:srgbClr val="FFFFFF"/>
                </a:solidFill>
                <a:effectLst/>
                <a:uLnTx/>
                <a:uFillTx/>
                <a:latin typeface="Arial"/>
                <a:ea typeface="Osaka"/>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This is not the Cush of Genesis but a later settlement between Egypt and Sudan as part of Nubia stretching from Aswan, Egypt to Khartoum, Sudan</a:t>
            </a: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Cush</a:t>
            </a:r>
          </a:p>
        </p:txBody>
      </p:sp>
    </p:spTree>
    <p:extLst>
      <p:ext uri="{BB962C8B-B14F-4D97-AF65-F5344CB8AC3E}">
        <p14:creationId xmlns:p14="http://schemas.microsoft.com/office/powerpoint/2010/main" val="20444280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dirty="0">
                <a:latin typeface="Arial" charset="0"/>
                <a:ea typeface="ＭＳ Ｐゴシック" charset="0"/>
              </a:rPr>
              <a:t>Rodinia––The World That Perished</a:t>
            </a:r>
          </a:p>
        </p:txBody>
      </p:sp>
    </p:spTree>
    <p:extLst>
      <p:ext uri="{BB962C8B-B14F-4D97-AF65-F5344CB8AC3E}">
        <p14:creationId xmlns:p14="http://schemas.microsoft.com/office/powerpoint/2010/main" val="2971053233"/>
      </p:ext>
    </p:extLst>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1620253" y="838200"/>
            <a:ext cx="5919536" cy="4130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70784241"/>
      </p:ext>
    </p:extLst>
  </p:cSld>
  <p:clrMapOvr>
    <a:masterClrMapping/>
  </p:clrMapOvr>
  <p:transition spd="med">
    <p:randomBar dir="vert"/>
  </p:transition>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F794563-5EC9-DC47-A29C-BE99B897E921}"/>
              </a:ext>
            </a:extLst>
          </p:cNvPr>
          <p:cNvPicPr>
            <a:picLocks noChangeAspect="1" noChangeArrowheads="1"/>
          </p:cNvPicPr>
          <p:nvPr/>
        </p:nvPicPr>
        <p:blipFill rotWithShape="1">
          <a:blip r:embed="rId4">
            <a:lum bright="-36000"/>
            <a:extLst>
              <a:ext uri="{28A0092B-C50C-407E-A947-70E740481C1C}">
                <a14:useLocalDpi xmlns:a14="http://schemas.microsoft.com/office/drawing/2010/main" val="0"/>
              </a:ext>
            </a:extLst>
          </a:blip>
          <a:srcRect l="833" b="2700"/>
          <a:stretch/>
        </p:blipFill>
        <p:spPr bwMode="auto">
          <a:xfrm>
            <a:off x="-45856" y="-1"/>
            <a:ext cx="9189856" cy="68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572000" y="277813"/>
            <a:ext cx="4114800" cy="1093787"/>
          </a:xfrm>
          <a:effectLst/>
        </p:spPr>
        <p:txBody>
          <a:bodyPr/>
          <a:lstStyle/>
          <a:p>
            <a:pPr eaLnBrk="1" hangingPunct="1">
              <a:defRPr/>
            </a:pPr>
            <a:r>
              <a:rPr lang="en-US">
                <a:solidFill>
                  <a:schemeClr val="bg1"/>
                </a:solidFill>
                <a:effectLst>
                  <a:glow rad="177800">
                    <a:schemeClr val="tx1"/>
                  </a:glow>
                </a:effectLst>
                <a:latin typeface="Arial"/>
                <a:ea typeface="ＭＳ Ｐゴシック" charset="0"/>
                <a:cs typeface="Arial"/>
              </a:rPr>
              <a:t>Atrahasis Epic</a:t>
            </a:r>
            <a:endParaRPr lang="en-US">
              <a:effectLst>
                <a:glow rad="177800">
                  <a:schemeClr val="tx1"/>
                </a:glow>
              </a:effectLst>
              <a:latin typeface="Arial"/>
              <a:ea typeface="ＭＳ Ｐゴシック" charset="0"/>
              <a:cs typeface="Arial"/>
            </a:endParaRPr>
          </a:p>
        </p:txBody>
      </p:sp>
      <p:sp>
        <p:nvSpPr>
          <p:cNvPr id="196614" name="Text Box 6"/>
          <p:cNvSpPr txBox="1">
            <a:spLocks noChangeArrowheads="1"/>
          </p:cNvSpPr>
          <p:nvPr/>
        </p:nvSpPr>
        <p:spPr bwMode="auto">
          <a:xfrm>
            <a:off x="8578850" y="76200"/>
            <a:ext cx="441422" cy="3693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glow rad="177800">
                    <a:srgbClr val="000000"/>
                  </a:glow>
                </a:effectLst>
                <a:uLnTx/>
                <a:uFillTx/>
                <a:latin typeface="Arial"/>
                <a:ea typeface="ＭＳ Ｐゴシック" pitchFamily="-112" charset="-128"/>
                <a:cs typeface="Arial"/>
              </a:rPr>
              <a:t>35</a:t>
            </a:r>
          </a:p>
        </p:txBody>
      </p:sp>
      <p:sp>
        <p:nvSpPr>
          <p:cNvPr id="196615" name="Rectangle 7"/>
          <p:cNvSpPr>
            <a:spLocks noChangeArrowheads="1"/>
          </p:cNvSpPr>
          <p:nvPr/>
        </p:nvSpPr>
        <p:spPr bwMode="auto">
          <a:xfrm>
            <a:off x="152400" y="1426"/>
            <a:ext cx="3505200" cy="6951824"/>
          </a:xfrm>
          <a:prstGeom prst="rect">
            <a:avLst/>
          </a:prstGeom>
          <a:noFill/>
          <a:ln w="9525">
            <a:noFill/>
            <a:miter lim="800000"/>
            <a:headEnd/>
            <a:tailEnd/>
          </a:ln>
          <a:effectLst/>
        </p:spPr>
        <p:txBody>
          <a:bodyPr/>
          <a:lstStyle/>
          <a:p>
            <a:pPr marL="0" marR="0" lvl="0" indent="0" algn="l" defTabSz="457200" rtl="0" eaLnBrk="1" fontAlgn="auto" latinLnBrk="0" hangingPunct="1">
              <a:lnSpc>
                <a:spcPct val="90000"/>
              </a:lnSpc>
              <a:spcBef>
                <a:spcPct val="20000"/>
              </a:spcBef>
              <a:spcAft>
                <a:spcPts val="0"/>
              </a:spcAft>
              <a:buClr>
                <a:srgbClr val="009999"/>
              </a:buClr>
              <a:buSzPct val="75000"/>
              <a:buFont typeface="Wingdings" charset="0"/>
              <a:buNone/>
              <a:tabLst/>
              <a:defRPr/>
            </a:pPr>
            <a:r>
              <a:rPr kumimoji="0" lang="ru-RU"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Let the birth-goddess create offspring, and </a:t>
            </a:r>
            <a:r>
              <a:rPr kumimoji="0" lang="en-US" altLang="ja-JP" sz="2800" b="1" i="0" u="none" strike="noStrike" kern="1200" cap="none" spc="0" normalizeH="0" baseline="0" noProof="0" dirty="0">
                <a:ln>
                  <a:noFill/>
                </a:ln>
                <a:solidFill>
                  <a:srgbClr val="FFFF00"/>
                </a:solidFill>
                <a:effectLst>
                  <a:outerShdw blurRad="38100" dist="38100" dir="2700000" algn="tl">
                    <a:srgbClr val="010199"/>
                  </a:outerShdw>
                </a:effectLst>
                <a:uLnTx/>
                <a:uFillTx/>
                <a:latin typeface="Arial"/>
                <a:ea typeface="Osaka"/>
                <a:cs typeface="+mn-cs"/>
              </a:rPr>
              <a:t>let man bear the toil of the gods… create humanity that he may bear the yoke</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 let </a:t>
            </a:r>
            <a:r>
              <a:rPr kumimoji="0" lang="en-US" altLang="ja-JP" sz="2800" b="1" i="0"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a:ea typeface="Osaka"/>
                <a:cs typeface="+mn-cs"/>
              </a:rPr>
              <a:t>Nintu</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 mix clay, that god and man may be thoroughly mixed in the clay, let there be a spirit from the god</a:t>
            </a:r>
            <a:r>
              <a:rPr kumimoji="0" lang="uk-UA"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s flesh</a:t>
            </a:r>
            <a:r>
              <a:rPr kumimoji="0" lang="ru-RU"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 </a:t>
            </a:r>
            <a:b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br>
            <a:endParaRPr kumimoji="0" lang="en-US" altLang="ja-JP" sz="1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endParaRPr>
          </a:p>
          <a:p>
            <a:pPr marL="0" marR="0" lvl="0" indent="0" algn="l" defTabSz="457200" rtl="0" eaLnBrk="1" fontAlgn="auto" latinLnBrk="0" hangingPunct="1">
              <a:lnSpc>
                <a:spcPct val="90000"/>
              </a:lnSpc>
              <a:spcBef>
                <a:spcPct val="20000"/>
              </a:spcBef>
              <a:spcAft>
                <a:spcPts val="0"/>
              </a:spcAft>
              <a:buClr>
                <a:srgbClr val="009999"/>
              </a:buClr>
              <a:buSzPct val="75000"/>
              <a:buFont typeface="Wingdings" charset="0"/>
              <a:buNone/>
              <a:tabLst/>
              <a:defRPr/>
            </a:pP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(Arnold/Beyer, </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Readings from the ANE, </a:t>
            </a:r>
            <a:r>
              <a:rPr kumimoji="0" lang="en-US" altLang="ja-JP"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rPr>
              <a:t>24)</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Osaka"/>
              <a:cs typeface="+mn-cs"/>
            </a:endParaRPr>
          </a:p>
        </p:txBody>
      </p:sp>
      <p:sp>
        <p:nvSpPr>
          <p:cNvPr id="196617" name="Rectangle 9"/>
          <p:cNvSpPr>
            <a:spLocks noChangeArrowheads="1"/>
          </p:cNvSpPr>
          <p:nvPr/>
        </p:nvSpPr>
        <p:spPr bwMode="auto">
          <a:xfrm>
            <a:off x="4419600" y="1447800"/>
            <a:ext cx="4648200" cy="2895600"/>
          </a:xfrm>
          <a:prstGeom prst="rect">
            <a:avLst/>
          </a:prstGeom>
          <a:noFill/>
          <a:ln w="9525">
            <a:noFill/>
            <a:miter lim="800000"/>
            <a:headEnd/>
            <a:tailEnd/>
          </a:ln>
          <a:effectLst/>
        </p:spPr>
        <p:txBody>
          <a:bodyPr/>
          <a:lstStyle/>
          <a:p>
            <a:pPr marL="342900" marR="0" lvl="0" indent="-342900" algn="l" defTabSz="457200" rtl="0" eaLnBrk="1" fontAlgn="auto" latinLnBrk="0" hangingPunct="1">
              <a:lnSpc>
                <a:spcPct val="100000"/>
              </a:lnSpc>
              <a:spcBef>
                <a:spcPct val="20000"/>
              </a:spcBef>
              <a:spcAft>
                <a:spcPts val="0"/>
              </a:spcAft>
              <a:buClr>
                <a:srgbClr val="808080"/>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glow rad="177800">
                    <a:srgbClr val="000000"/>
                  </a:glow>
                  <a:outerShdw blurRad="38100" dist="38100" dir="2700000" algn="tl">
                    <a:srgbClr val="FFFFFF"/>
                  </a:outerShdw>
                </a:effectLst>
                <a:uLnTx/>
                <a:uFillTx/>
                <a:latin typeface="Arial"/>
                <a:ea typeface="Osaka"/>
                <a:cs typeface="Arial"/>
              </a:rPr>
              <a:t>Akkadian 1650 BC </a:t>
            </a:r>
          </a:p>
          <a:p>
            <a:pPr marL="342900" marR="0" lvl="0" indent="-342900" algn="l" defTabSz="457200" rtl="0" eaLnBrk="1" fontAlgn="auto" latinLnBrk="0" hangingPunct="1">
              <a:lnSpc>
                <a:spcPct val="100000"/>
              </a:lnSpc>
              <a:spcBef>
                <a:spcPct val="20000"/>
              </a:spcBef>
              <a:spcAft>
                <a:spcPts val="0"/>
              </a:spcAft>
              <a:buClr>
                <a:srgbClr val="808080"/>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glow rad="177800">
                    <a:srgbClr val="000000"/>
                  </a:glow>
                  <a:outerShdw blurRad="38100" dist="38100" dir="2700000" algn="tl">
                    <a:srgbClr val="FFFFFF"/>
                  </a:outerShdw>
                </a:effectLst>
                <a:uLnTx/>
                <a:uFillTx/>
                <a:latin typeface="Arial"/>
                <a:ea typeface="Osaka"/>
                <a:cs typeface="Arial"/>
              </a:rPr>
              <a:t>Creation &amp; flood stories</a:t>
            </a:r>
          </a:p>
          <a:p>
            <a:pPr marL="342900" marR="0" lvl="0" indent="-342900" algn="l" defTabSz="457200" rtl="0" eaLnBrk="1" fontAlgn="auto" latinLnBrk="0" hangingPunct="1">
              <a:lnSpc>
                <a:spcPct val="100000"/>
              </a:lnSpc>
              <a:spcBef>
                <a:spcPct val="20000"/>
              </a:spcBef>
              <a:spcAft>
                <a:spcPts val="0"/>
              </a:spcAft>
              <a:buClr>
                <a:srgbClr val="808080"/>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glow rad="177800">
                    <a:srgbClr val="000000"/>
                  </a:glow>
                  <a:outerShdw blurRad="38100" dist="38100" dir="2700000" algn="tl">
                    <a:srgbClr val="FFFFFF"/>
                  </a:outerShdw>
                </a:effectLst>
                <a:uLnTx/>
                <a:uFillTx/>
                <a:latin typeface="Arial"/>
                <a:ea typeface="Osaka"/>
                <a:cs typeface="Arial"/>
              </a:rPr>
              <a:t>Man created to help overworked gods</a:t>
            </a:r>
          </a:p>
          <a:p>
            <a:pPr marL="342900" marR="0" lvl="0" indent="-342900" algn="l" defTabSz="457200" rtl="0" eaLnBrk="1" fontAlgn="auto" latinLnBrk="0" hangingPunct="1">
              <a:lnSpc>
                <a:spcPct val="100000"/>
              </a:lnSpc>
              <a:spcBef>
                <a:spcPct val="20000"/>
              </a:spcBef>
              <a:spcAft>
                <a:spcPts val="0"/>
              </a:spcAft>
              <a:buClr>
                <a:srgbClr val="808080"/>
              </a:buClr>
              <a:buSzPct val="75000"/>
              <a:buFont typeface="Wingdings" charset="0"/>
              <a:buChar char="l"/>
              <a:tabLst/>
              <a:defRPr/>
            </a:pPr>
            <a:r>
              <a:rPr kumimoji="0" lang="en-US" sz="2800" b="1" i="0" u="none" strike="noStrike" kern="1200" cap="none" spc="0" normalizeH="0" baseline="0" noProof="0" dirty="0">
                <a:ln>
                  <a:noFill/>
                </a:ln>
                <a:solidFill>
                  <a:srgbClr val="FFFFFF"/>
                </a:solidFill>
                <a:effectLst>
                  <a:glow rad="177800">
                    <a:srgbClr val="000000"/>
                  </a:glow>
                  <a:outerShdw blurRad="38100" dist="38100" dir="2700000" algn="tl">
                    <a:srgbClr val="FFFFFF"/>
                  </a:outerShdw>
                </a:effectLst>
                <a:uLnTx/>
                <a:uFillTx/>
                <a:latin typeface="Arial"/>
                <a:ea typeface="Osaka"/>
                <a:cs typeface="Arial"/>
              </a:rPr>
              <a:t>Man made from clay</a:t>
            </a:r>
          </a:p>
        </p:txBody>
      </p:sp>
    </p:spTree>
    <p:extLst>
      <p:ext uri="{BB962C8B-B14F-4D97-AF65-F5344CB8AC3E}">
        <p14:creationId xmlns:p14="http://schemas.microsoft.com/office/powerpoint/2010/main" val="1678381833"/>
      </p:ext>
    </p:extLst>
  </p:cSld>
  <p:clrMapOvr>
    <a:overrideClrMapping bg1="lt1" tx1="dk1" bg2="lt2" tx2="dk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defRPr/>
            </a:pPr>
            <a:r>
              <a:rPr lang="en-US" sz="4000" dirty="0">
                <a:solidFill>
                  <a:schemeClr val="bg1"/>
                </a:solidFill>
                <a:effectLst/>
                <a:latin typeface="Arial" charset="0"/>
                <a:cs typeface="+mj-cs"/>
              </a:rPr>
              <a:t>Jesus formed Adam from the dust (John 1:3; Gen. 2:7).</a:t>
            </a:r>
          </a:p>
        </p:txBody>
      </p:sp>
    </p:spTree>
    <p:extLst>
      <p:ext uri="{BB962C8B-B14F-4D97-AF65-F5344CB8AC3E}">
        <p14:creationId xmlns:p14="http://schemas.microsoft.com/office/powerpoint/2010/main" val="2039333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318428"/>
          </a:xfrm>
          <a:effectLst/>
        </p:spPr>
        <p:txBody>
          <a:bodyPr anchor="ctr"/>
          <a:lstStyle/>
          <a:p>
            <a:pPr>
              <a:defRPr/>
            </a:pPr>
            <a:r>
              <a:rPr lang="en-US" sz="4800" b="1" dirty="0">
                <a:solidFill>
                  <a:schemeClr val="tx1"/>
                </a:solidFill>
                <a:effectLst/>
                <a:latin typeface="Arial" charset="0"/>
                <a:ea typeface="ＭＳ Ｐゴシック" charset="0"/>
                <a:cs typeface="ＭＳ Ｐゴシック" charset="0"/>
              </a:rPr>
              <a:t>II. Grasp that the King </a:t>
            </a:r>
            <a:r>
              <a:rPr lang="en-US" sz="4800" b="1" dirty="0">
                <a:solidFill>
                  <a:srgbClr val="0000FF"/>
                </a:solidFill>
                <a:effectLst/>
                <a:latin typeface="Arial" charset="0"/>
                <a:ea typeface="ＭＳ Ｐゴシック" charset="0"/>
                <a:cs typeface="ＭＳ Ｐゴシック" charset="0"/>
              </a:rPr>
              <a:t>promised </a:t>
            </a:r>
            <a:r>
              <a:rPr lang="en-US" sz="4800" b="1" dirty="0">
                <a:solidFill>
                  <a:schemeClr val="tx1"/>
                </a:solidFill>
                <a:effectLst/>
                <a:latin typeface="Arial" charset="0"/>
                <a:ea typeface="ＭＳ Ｐゴシック" charset="0"/>
                <a:cs typeface="ＭＳ Ｐゴシック" charset="0"/>
              </a:rPr>
              <a:t>you blessings.</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96434"/>
            <a:ext cx="9144000" cy="4461565"/>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12–50</a:t>
            </a:r>
          </a:p>
        </p:txBody>
      </p:sp>
    </p:spTree>
    <p:extLst>
      <p:ext uri="{BB962C8B-B14F-4D97-AF65-F5344CB8AC3E}">
        <p14:creationId xmlns:p14="http://schemas.microsoft.com/office/powerpoint/2010/main" val="254237673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outerShdw blurRad="38100" dist="38100" dir="2700000" algn="tl">
                    <a:srgbClr val="DDDDDD"/>
                  </a:outerShdw>
                </a:effectLst>
                <a:latin typeface="Arial" charset="0"/>
                <a:cs typeface="+mj-cs"/>
              </a:rPr>
              <a:t>What Kind of Eternal Life?</a:t>
            </a:r>
          </a:p>
        </p:txBody>
      </p:sp>
      <p:pic>
        <p:nvPicPr>
          <p:cNvPr id="377858" name="Picture 4" descr="eternal life biodegradab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938"/>
            <a:ext cx="80772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4"/>
          <p:cNvSpPr txBox="1">
            <a:spLocks noChangeArrowheads="1"/>
          </p:cNvSpPr>
          <p:nvPr/>
        </p:nvSpPr>
        <p:spPr bwMode="auto">
          <a:xfrm>
            <a:off x="0" y="4935436"/>
            <a:ext cx="8785225"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altLang="zh-CN" sz="40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altLang="zh-CN" sz="4000" b="1" i="0" u="none" strike="noStrike" kern="1200" cap="none" spc="0" normalizeH="0" baseline="0" noProof="0" dirty="0">
                <a:ln>
                  <a:noFill/>
                </a:ln>
                <a:solidFill>
                  <a:srgbClr val="000000"/>
                </a:solidFill>
                <a:effectLst/>
                <a:uLnTx/>
                <a:uFillTx/>
                <a:latin typeface="Arial"/>
                <a:ea typeface="SimSun" charset="0"/>
                <a:cs typeface="Arial"/>
              </a:rPr>
              <a:t>If we</a:t>
            </a:r>
            <a:r>
              <a:rPr kumimoji="0" lang="uk-UA" altLang="zh-CN" sz="4000" b="1" i="0" u="none" strike="noStrike" kern="1200" cap="none" spc="0" normalizeH="0" baseline="0" noProof="0" dirty="0">
                <a:ln>
                  <a:noFill/>
                </a:ln>
                <a:solidFill>
                  <a:srgbClr val="000000"/>
                </a:solidFill>
                <a:effectLst/>
                <a:uLnTx/>
                <a:uFillTx/>
                <a:latin typeface="Arial"/>
                <a:ea typeface="SimSun" charset="0"/>
                <a:cs typeface="Arial"/>
              </a:rPr>
              <a:t>'</a:t>
            </a:r>
            <a:r>
              <a:rPr kumimoji="0" lang="en-US" altLang="zh-CN" sz="4000" b="1" i="0" u="none" strike="noStrike" kern="1200" cap="none" spc="0" normalizeH="0" baseline="0" noProof="0" dirty="0">
                <a:ln>
                  <a:noFill/>
                </a:ln>
                <a:solidFill>
                  <a:srgbClr val="000000"/>
                </a:solidFill>
                <a:effectLst/>
                <a:uLnTx/>
                <a:uFillTx/>
                <a:latin typeface="Arial"/>
                <a:ea typeface="SimSun" charset="0"/>
                <a:cs typeface="Arial"/>
              </a:rPr>
              <a:t>re supposed to have eternal life, how come we were created </a:t>
            </a:r>
            <a:r>
              <a:rPr kumimoji="0" lang="en-US" altLang="zh-CN" sz="4000" b="1" i="1" u="none" strike="noStrike" kern="1200" cap="none" spc="0" normalizeH="0" baseline="0" noProof="0" dirty="0">
                <a:ln>
                  <a:noFill/>
                </a:ln>
                <a:solidFill>
                  <a:srgbClr val="000000"/>
                </a:solidFill>
                <a:effectLst/>
                <a:uLnTx/>
                <a:uFillTx/>
                <a:latin typeface="Arial"/>
                <a:ea typeface="SimSun" charset="0"/>
                <a:cs typeface="Arial"/>
              </a:rPr>
              <a:t>biodegradable</a:t>
            </a:r>
            <a:r>
              <a:rPr kumimoji="0" lang="en-US" altLang="zh-CN" sz="4000" b="1" i="0" u="none" strike="noStrike" kern="1200" cap="none" spc="0" normalizeH="0" baseline="0" noProof="0" dirty="0">
                <a:ln>
                  <a:noFill/>
                </a:ln>
                <a:solidFill>
                  <a:srgbClr val="000000"/>
                </a:solidFill>
                <a:effectLst/>
                <a:uLnTx/>
                <a:uFillTx/>
                <a:latin typeface="Arial"/>
                <a:ea typeface="SimSun" charset="0"/>
                <a:cs typeface="Arial"/>
              </a:rPr>
              <a:t>?</a:t>
            </a:r>
            <a:r>
              <a:rPr kumimoji="0" lang="ru-RU" altLang="zh-CN" sz="4000" b="1" i="0" u="none" strike="noStrike" kern="1200" cap="none" spc="0" normalizeH="0" baseline="0" noProof="0" dirty="0">
                <a:ln>
                  <a:noFill/>
                </a:ln>
                <a:solidFill>
                  <a:srgbClr val="000000"/>
                </a:solidFill>
                <a:effectLst/>
                <a:uLnTx/>
                <a:uFillTx/>
                <a:latin typeface="Arial"/>
                <a:ea typeface="SimSun" charset="0"/>
                <a:cs typeface="Arial"/>
              </a:rPr>
              <a:t>"</a:t>
            </a:r>
            <a:endParaRPr kumimoji="0" lang="zh-CN" altLang="en-US" sz="4000" b="1" i="0" u="none" strike="noStrike" kern="1200" cap="none" spc="0" normalizeH="0" baseline="0" noProof="0" dirty="0">
              <a:ln>
                <a:noFill/>
              </a:ln>
              <a:solidFill>
                <a:srgbClr val="000000"/>
              </a:solidFill>
              <a:effectLst/>
              <a:uLnTx/>
              <a:uFillTx/>
              <a:latin typeface="Arial"/>
              <a:ea typeface="SimSun" charset="0"/>
              <a:cs typeface="Arial"/>
            </a:endParaRPr>
          </a:p>
        </p:txBody>
      </p:sp>
    </p:spTree>
    <p:extLst>
      <p:ext uri="{BB962C8B-B14F-4D97-AF65-F5344CB8AC3E}">
        <p14:creationId xmlns:p14="http://schemas.microsoft.com/office/powerpoint/2010/main" val="335176713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6528"/>
            <a:ext cx="9144000" cy="6884528"/>
          </a:xfrm>
          <a:prstGeom prst="rect">
            <a:avLst/>
          </a:prstGeom>
        </p:spPr>
      </p:pic>
      <p:sp>
        <p:nvSpPr>
          <p:cNvPr id="4186114" name="Rectangle 2"/>
          <p:cNvSpPr>
            <a:spLocks noGrp="1" noChangeArrowheads="1"/>
          </p:cNvSpPr>
          <p:nvPr>
            <p:ph type="title"/>
          </p:nvPr>
        </p:nvSpPr>
        <p:spPr>
          <a:xfrm>
            <a:off x="685800" y="1354138"/>
            <a:ext cx="8229600" cy="1143000"/>
          </a:xfrm>
          <a:effectLst>
            <a:outerShdw blurRad="50800" dist="38100" dir="2700000">
              <a:srgbClr val="000000">
                <a:alpha val="43000"/>
              </a:srgbClr>
            </a:outerShdw>
          </a:effectLst>
        </p:spPr>
        <p:txBody>
          <a:bodyPr/>
          <a:lstStyle/>
          <a:p>
            <a:pPr algn="r">
              <a:spcBef>
                <a:spcPct val="50000"/>
              </a:spcBef>
              <a:defRPr/>
            </a:pPr>
            <a:r>
              <a:rPr lang="en-US" sz="5400" b="1" dirty="0">
                <a:solidFill>
                  <a:srgbClr val="FFFFFF"/>
                </a:solidFill>
                <a:effectLst>
                  <a:outerShdw blurRad="50800" dist="63500" dir="2700000" algn="tl" rotWithShape="0">
                    <a:srgbClr val="000000"/>
                  </a:outerShdw>
                </a:effectLst>
              </a:rPr>
              <a:t>Genesis 2:7 NAS</a:t>
            </a:r>
          </a:p>
        </p:txBody>
      </p:sp>
      <p:sp>
        <p:nvSpPr>
          <p:cNvPr id="4186116" name="Text Box 4"/>
          <p:cNvSpPr txBox="1">
            <a:spLocks noChangeArrowheads="1"/>
          </p:cNvSpPr>
          <p:nvPr/>
        </p:nvSpPr>
        <p:spPr bwMode="auto">
          <a:xfrm>
            <a:off x="1524000" y="3060700"/>
            <a:ext cx="7391400" cy="3416300"/>
          </a:xfrm>
          <a:prstGeom prst="rect">
            <a:avLst/>
          </a:prstGeom>
          <a:noFill/>
          <a:ln>
            <a:noFill/>
          </a:ln>
          <a:effectLst>
            <a:outerShdw blurRad="50800" dist="38100" dir="2700000" algn="ctr" rotWithShape="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Then the L</a:t>
            </a:r>
            <a:r>
              <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ORD</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 God formed man from </a:t>
            </a:r>
            <a:r>
              <a:rPr kumimoji="0" lang="en-US"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the dust of the ground</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 and breathed into his nostrils the breath of life; and man became a </a:t>
            </a:r>
            <a:r>
              <a:rPr kumimoji="0" lang="en-US"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living being </a:t>
            </a:r>
            <a:br>
              <a:rPr kumimoji="0" lang="en-US"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charset="0"/>
                <a:ea typeface="ＭＳ Ｐゴシック" charset="0"/>
                <a:cs typeface="Arial"/>
              </a:rPr>
              <a:t>(ESV: creature)</a:t>
            </a:r>
            <a:r>
              <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a:t>
            </a:r>
            <a:r>
              <a:rPr kumimoji="0" lang="ru-RU"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rPr>
              <a:t>"</a:t>
            </a:r>
            <a:endParaRPr kumimoji="0" lang="en-US" sz="36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a:endParaRPr>
          </a:p>
        </p:txBody>
      </p:sp>
    </p:spTree>
    <p:extLst>
      <p:ext uri="{BB962C8B-B14F-4D97-AF65-F5344CB8AC3E}">
        <p14:creationId xmlns:p14="http://schemas.microsoft.com/office/powerpoint/2010/main" val="4908065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0" y="2286000"/>
            <a:ext cx="8128000" cy="4572000"/>
          </a:xfrm>
          <a:prstGeom prst="rect">
            <a:avLst/>
          </a:prstGeom>
        </p:spPr>
      </p:pic>
      <p:sp>
        <p:nvSpPr>
          <p:cNvPr id="4210690" name="Rectangle 2"/>
          <p:cNvSpPr>
            <a:spLocks noGrp="1" noChangeArrowheads="1"/>
          </p:cNvSpPr>
          <p:nvPr>
            <p:ph type="title"/>
          </p:nvPr>
        </p:nvSpPr>
        <p:spPr/>
        <p:txBody>
          <a:bodyPr/>
          <a:lstStyle/>
          <a:p>
            <a:pPr eaLnBrk="1" hangingPunct="1">
              <a:defRPr/>
            </a:pPr>
            <a:r>
              <a:rPr lang="en-US"/>
              <a:t>Gen. 2:22 NAS</a:t>
            </a:r>
          </a:p>
        </p:txBody>
      </p:sp>
      <p:sp>
        <p:nvSpPr>
          <p:cNvPr id="4210692" name="Text Box 4"/>
          <p:cNvSpPr txBox="1">
            <a:spLocks noChangeArrowheads="1"/>
          </p:cNvSpPr>
          <p:nvPr/>
        </p:nvSpPr>
        <p:spPr bwMode="auto">
          <a:xfrm>
            <a:off x="2667000" y="21380"/>
            <a:ext cx="6477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ru-RU" sz="3600" b="1" i="0" u="none" strike="noStrike" kern="1200" cap="none" spc="0" normalizeH="0" baseline="0" noProof="0" dirty="0">
                <a:ln>
                  <a:noFill/>
                </a:ln>
                <a:solidFill>
                  <a:srgbClr val="FFFFFF"/>
                </a:solidFill>
                <a:effectLst/>
                <a:uLnTx/>
                <a:uFillTx/>
                <a:latin typeface="Arial"/>
                <a:ea typeface="ＭＳ Ｐゴシック"/>
                <a:cs typeface="Arial"/>
              </a:rPr>
              <a:t>"</a:t>
            </a:r>
            <a:r>
              <a:rPr kumimoji="0" lang="en-US" sz="3600" b="1" i="0" u="none" strike="noStrike" kern="1200" cap="none" spc="0" normalizeH="0" baseline="0" noProof="0" dirty="0">
                <a:ln>
                  <a:noFill/>
                </a:ln>
                <a:solidFill>
                  <a:srgbClr val="FFFFFF"/>
                </a:solidFill>
                <a:effectLst/>
                <a:uLnTx/>
                <a:uFillTx/>
                <a:latin typeface="Arial"/>
                <a:ea typeface="ＭＳ Ｐゴシック"/>
                <a:cs typeface="Arial"/>
              </a:rPr>
              <a:t>The L</a:t>
            </a:r>
            <a:r>
              <a:rPr kumimoji="0" lang="en-US" sz="3200" b="1" i="0" u="none" strike="noStrike" kern="1200" cap="none" spc="0" normalizeH="0" baseline="0" noProof="0" dirty="0">
                <a:ln>
                  <a:noFill/>
                </a:ln>
                <a:solidFill>
                  <a:srgbClr val="FFFFFF"/>
                </a:solidFill>
                <a:effectLst/>
                <a:uLnTx/>
                <a:uFillTx/>
                <a:latin typeface="Arial"/>
                <a:ea typeface="ＭＳ Ｐゴシック"/>
                <a:cs typeface="Arial"/>
              </a:rPr>
              <a:t>ORD</a:t>
            </a:r>
            <a:r>
              <a:rPr kumimoji="0" lang="en-US" sz="3600" b="1" i="0" u="none" strike="noStrike" kern="1200" cap="none" spc="0" normalizeH="0" baseline="0" noProof="0" dirty="0">
                <a:ln>
                  <a:noFill/>
                </a:ln>
                <a:solidFill>
                  <a:srgbClr val="FFFFFF"/>
                </a:solidFill>
                <a:effectLst/>
                <a:uLnTx/>
                <a:uFillTx/>
                <a:latin typeface="Arial"/>
                <a:ea typeface="ＭＳ Ｐゴシック"/>
                <a:cs typeface="Arial"/>
              </a:rPr>
              <a:t> God fashioned into a woman </a:t>
            </a:r>
            <a:r>
              <a:rPr kumimoji="0" lang="en-US" sz="3600" b="1" i="0" u="none" strike="noStrike" kern="1200" cap="none" spc="0" normalizeH="0" baseline="0" noProof="0" dirty="0">
                <a:ln>
                  <a:noFill/>
                </a:ln>
                <a:solidFill>
                  <a:srgbClr val="FFFF00"/>
                </a:solidFill>
                <a:effectLst/>
                <a:uLnTx/>
                <a:uFillTx/>
                <a:latin typeface="Arial"/>
                <a:ea typeface="ＭＳ Ｐゴシック"/>
                <a:cs typeface="Arial"/>
              </a:rPr>
              <a:t>the rib </a:t>
            </a:r>
            <a:r>
              <a:rPr kumimoji="0" lang="en-US" sz="3600" b="1" i="0" u="none" strike="noStrike" kern="1200" cap="none" spc="0" normalizeH="0" baseline="0" noProof="0" dirty="0">
                <a:ln>
                  <a:noFill/>
                </a:ln>
                <a:solidFill>
                  <a:srgbClr val="FFFFFF"/>
                </a:solidFill>
                <a:effectLst/>
                <a:uLnTx/>
                <a:uFillTx/>
                <a:latin typeface="Arial"/>
                <a:ea typeface="ＭＳ Ｐゴシック"/>
                <a:cs typeface="Arial"/>
              </a:rPr>
              <a:t>which He had taken from the man, and brought her to the man.</a:t>
            </a:r>
            <a:r>
              <a:rPr kumimoji="0" lang="ru-RU" sz="3600" b="1" i="0" u="none" strike="noStrike" kern="1200" cap="none" spc="0" normalizeH="0" baseline="0" noProof="0" dirty="0">
                <a:ln>
                  <a:noFill/>
                </a:ln>
                <a:solidFill>
                  <a:srgbClr val="FFFFFF"/>
                </a:solidFill>
                <a:effectLst/>
                <a:uLnTx/>
                <a:uFillTx/>
                <a:latin typeface="Arial"/>
                <a:ea typeface="ＭＳ Ｐゴシック"/>
                <a:cs typeface="Arial"/>
              </a:rPr>
              <a:t>"</a:t>
            </a:r>
            <a:endParaRPr kumimoji="0" lang="en-US" sz="3600" b="1" i="0" u="none" strike="noStrike" kern="1200" cap="none" spc="0" normalizeH="0" baseline="0" noProof="0" dirty="0">
              <a:ln>
                <a:noFill/>
              </a:ln>
              <a:solidFill>
                <a:srgbClr val="FFFFFF"/>
              </a:solidFill>
              <a:effectLst/>
              <a:uLnTx/>
              <a:uFillTx/>
              <a:latin typeface="Arial"/>
              <a:ea typeface="ＭＳ Ｐゴシック"/>
              <a:cs typeface="Arial"/>
            </a:endParaRPr>
          </a:p>
        </p:txBody>
      </p:sp>
      <p:pic>
        <p:nvPicPr>
          <p:cNvPr id="2" name="Picture 1"/>
          <p:cNvPicPr>
            <a:picLocks noChangeAspect="1"/>
          </p:cNvPicPr>
          <p:nvPr/>
        </p:nvPicPr>
        <p:blipFill>
          <a:blip r:embed="rId4"/>
          <a:stretch>
            <a:fillRect/>
          </a:stretch>
        </p:blipFill>
        <p:spPr>
          <a:xfrm>
            <a:off x="-533400" y="228600"/>
            <a:ext cx="3175000" cy="3810000"/>
          </a:xfrm>
          <a:prstGeom prst="rect">
            <a:avLst/>
          </a:prstGeom>
        </p:spPr>
      </p:pic>
      <p:sp>
        <p:nvSpPr>
          <p:cNvPr id="4210693" name="Text Box 5"/>
          <p:cNvSpPr txBox="1">
            <a:spLocks noChangeArrowheads="1"/>
          </p:cNvSpPr>
          <p:nvPr/>
        </p:nvSpPr>
        <p:spPr bwMode="auto">
          <a:xfrm>
            <a:off x="152400" y="5929251"/>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5400" b="0" i="0" u="none" strike="noStrike" kern="1200" cap="none" spc="0" normalizeH="0" baseline="0" noProof="0" dirty="0">
                <a:ln>
                  <a:noFill/>
                </a:ln>
                <a:solidFill>
                  <a:srgbClr val="00FF00"/>
                </a:solidFill>
                <a:effectLst/>
                <a:uLnTx/>
                <a:uFillTx/>
                <a:latin typeface="Arial"/>
                <a:ea typeface="ＭＳ Ｐゴシック"/>
                <a:cs typeface="Arial"/>
              </a:rPr>
              <a:t>Genesis 2:22</a:t>
            </a:r>
          </a:p>
        </p:txBody>
      </p:sp>
    </p:spTree>
    <p:extLst>
      <p:ext uri="{BB962C8B-B14F-4D97-AF65-F5344CB8AC3E}">
        <p14:creationId xmlns:p14="http://schemas.microsoft.com/office/powerpoint/2010/main" val="295916960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2">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solidFill>
                  <a:schemeClr val="bg1"/>
                </a:solidFill>
                <a:effectLst>
                  <a:glow rad="342900">
                    <a:schemeClr val="tx1">
                      <a:alpha val="75000"/>
                    </a:schemeClr>
                  </a:glow>
                </a:effectLst>
                <a:ea typeface="+mj-ea"/>
                <a:cs typeface="+mj-cs"/>
              </a:rPr>
              <a:t>Jesus Created Adam and Eve (John 1:3; </a:t>
            </a:r>
            <a:br>
              <a:rPr lang="en-US" b="1" dirty="0">
                <a:solidFill>
                  <a:schemeClr val="bg1"/>
                </a:solidFill>
                <a:effectLst>
                  <a:glow rad="342900">
                    <a:schemeClr val="tx1">
                      <a:alpha val="75000"/>
                    </a:schemeClr>
                  </a:glow>
                </a:effectLst>
                <a:ea typeface="+mj-ea"/>
                <a:cs typeface="+mj-cs"/>
              </a:rPr>
            </a:br>
            <a:r>
              <a:rPr lang="en-US" b="1" dirty="0">
                <a:solidFill>
                  <a:schemeClr val="bg1"/>
                </a:solidFill>
                <a:effectLst>
                  <a:glow rad="342900">
                    <a:schemeClr val="tx1">
                      <a:alpha val="75000"/>
                    </a:schemeClr>
                  </a:glow>
                </a:effectLst>
                <a:ea typeface="+mj-ea"/>
                <a:cs typeface="+mj-cs"/>
              </a:rPr>
              <a:t>Gen. 2:21-23)</a:t>
            </a:r>
          </a:p>
        </p:txBody>
      </p:sp>
    </p:spTree>
    <p:extLst>
      <p:ext uri="{BB962C8B-B14F-4D97-AF65-F5344CB8AC3E}">
        <p14:creationId xmlns:p14="http://schemas.microsoft.com/office/powerpoint/2010/main" val="27335586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en-US" sz="4000" b="1" dirty="0">
                <a:solidFill>
                  <a:schemeClr val="bg1"/>
                </a:solidFill>
              </a:rPr>
              <a:t>What are these?</a:t>
            </a:r>
          </a:p>
        </p:txBody>
      </p:sp>
    </p:spTree>
    <p:extLst>
      <p:ext uri="{BB962C8B-B14F-4D97-AF65-F5344CB8AC3E}">
        <p14:creationId xmlns:p14="http://schemas.microsoft.com/office/powerpoint/2010/main" val="268006064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885F-ECEE-18B4-60C1-39F1DF50272F}"/>
            </a:ext>
          </a:extLst>
        </p:cNvPr>
        <p:cNvGrpSpPr/>
        <p:nvPr/>
      </p:nvGrpSpPr>
      <p:grpSpPr>
        <a:xfrm>
          <a:off x="0" y="0"/>
          <a:ext cx="0" cy="0"/>
          <a:chOff x="0" y="0"/>
          <a:chExt cx="0" cy="0"/>
        </a:xfrm>
      </p:grpSpPr>
      <p:pic>
        <p:nvPicPr>
          <p:cNvPr id="362497" name="Picture 1">
            <a:extLst>
              <a:ext uri="{FF2B5EF4-FFF2-40B4-BE49-F238E27FC236}">
                <a16:creationId xmlns:a16="http://schemas.microsoft.com/office/drawing/2014/main" id="{BAF11E6E-97EE-3D1D-BD1B-8B9EE84AD8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10690" name="Rectangle 2">
            <a:extLst>
              <a:ext uri="{FF2B5EF4-FFF2-40B4-BE49-F238E27FC236}">
                <a16:creationId xmlns:a16="http://schemas.microsoft.com/office/drawing/2014/main" id="{94964E09-3161-8A13-926A-79E8A2011675}"/>
              </a:ext>
            </a:extLst>
          </p:cNvPr>
          <p:cNvSpPr>
            <a:spLocks noGrp="1" noChangeArrowheads="1"/>
          </p:cNvSpPr>
          <p:nvPr>
            <p:ph type="title"/>
          </p:nvPr>
        </p:nvSpPr>
        <p:spPr>
          <a:xfrm>
            <a:off x="0" y="3200400"/>
            <a:ext cx="9144000" cy="685800"/>
          </a:xfrm>
          <a:solidFill>
            <a:schemeClr val="tx1"/>
          </a:solidFill>
        </p:spPr>
        <p:txBody>
          <a:bodyPr/>
          <a:lstStyle/>
          <a:p>
            <a:pPr>
              <a:spcBef>
                <a:spcPct val="50000"/>
              </a:spcBef>
              <a:defRPr/>
            </a:pPr>
            <a:r>
              <a:rPr lang="en-US" sz="4000" b="1" dirty="0">
                <a:solidFill>
                  <a:schemeClr val="bg1"/>
                </a:solidFill>
              </a:rPr>
              <a:t>Baby Pictures of Adam &amp; Eve</a:t>
            </a:r>
          </a:p>
        </p:txBody>
      </p:sp>
    </p:spTree>
    <p:extLst>
      <p:ext uri="{BB962C8B-B14F-4D97-AF65-F5344CB8AC3E}">
        <p14:creationId xmlns:p14="http://schemas.microsoft.com/office/powerpoint/2010/main" val="1389889833"/>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9905" name="Picture 4" descr="Adam and Eve w serpent"/>
          <p:cNvPicPr>
            <a:picLocks noChangeAspect="1" noChangeArrowheads="1"/>
          </p:cNvPicPr>
          <p:nvPr/>
        </p:nvPicPr>
        <p:blipFill>
          <a:blip r:embed="rId3">
            <a:extLst>
              <a:ext uri="{28A0092B-C50C-407E-A947-70E740481C1C}">
                <a14:useLocalDpi xmlns:a14="http://schemas.microsoft.com/office/drawing/2010/main" val="0"/>
              </a:ext>
            </a:extLst>
          </a:blip>
          <a:srcRect t="9598"/>
          <a:stretch>
            <a:fillRect/>
          </a:stretch>
        </p:blipFill>
        <p:spPr bwMode="auto">
          <a:xfrm>
            <a:off x="0" y="0"/>
            <a:ext cx="9245600" cy="771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107504" y="116632"/>
            <a:ext cx="4608512" cy="1944216"/>
          </a:xfrm>
        </p:spPr>
        <p:txBody>
          <a:bodyPr/>
          <a:lstStyle/>
          <a:p>
            <a:pPr eaLnBrk="1" hangingPunct="1">
              <a:defRPr/>
            </a:pPr>
            <a:r>
              <a:rPr lang="en-US" sz="4800" b="1" dirty="0">
                <a:solidFill>
                  <a:schemeClr val="bg1"/>
                </a:solidFill>
                <a:effectLst>
                  <a:glow rad="342900">
                    <a:schemeClr val="tx1">
                      <a:alpha val="75000"/>
                    </a:schemeClr>
                  </a:glow>
                </a:effectLst>
                <a:cs typeface="+mj-cs"/>
              </a:rPr>
              <a:t>Adam &amp; Eve with the Serpent</a:t>
            </a:r>
          </a:p>
        </p:txBody>
      </p:sp>
    </p:spTree>
    <p:extLst>
      <p:ext uri="{BB962C8B-B14F-4D97-AF65-F5344CB8AC3E}">
        <p14:creationId xmlns:p14="http://schemas.microsoft.com/office/powerpoint/2010/main" val="3801941686"/>
      </p:ext>
    </p:extLst>
  </p:cSld>
  <p:clrMapOvr>
    <a:masterClrMapping/>
  </p:clrMapOvr>
  <p:transition>
    <p:fade/>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p:nvPr>
        </p:nvSpPr>
        <p:spPr/>
        <p:txBody>
          <a:bodyPr/>
          <a:lstStyle/>
          <a:p>
            <a:pPr eaLnBrk="1" hangingPunct="1"/>
            <a:r>
              <a:rPr lang="en-US" altLang="zh-CN">
                <a:solidFill>
                  <a:schemeClr val="bg1"/>
                </a:solidFill>
                <a:latin typeface="Arial" charset="0"/>
                <a:ea typeface="ＭＳ Ｐゴシック" charset="0"/>
              </a:rPr>
              <a:t>The Image of God</a:t>
            </a:r>
            <a:endParaRPr lang="en-US" altLang="zh-CN">
              <a:latin typeface="Arial" charset="0"/>
              <a:ea typeface="ＭＳ Ｐゴシック" charset="0"/>
            </a:endParaRPr>
          </a:p>
        </p:txBody>
      </p:sp>
      <p:pic>
        <p:nvPicPr>
          <p:cNvPr id="453634" name="Picture 4" descr="ImageofGod"/>
          <p:cNvPicPr>
            <a:picLocks noChangeAspect="1" noChangeArrowheads="1"/>
          </p:cNvPicPr>
          <p:nvPr/>
        </p:nvPicPr>
        <p:blipFill>
          <a:blip r:embed="rId3">
            <a:lum bright="18000"/>
            <a:extLst>
              <a:ext uri="{28A0092B-C50C-407E-A947-70E740481C1C}">
                <a14:useLocalDpi xmlns:a14="http://schemas.microsoft.com/office/drawing/2010/main" val="0"/>
              </a:ext>
            </a:extLst>
          </a:blip>
          <a:srcRect t="1503" r="1666" b="32396"/>
          <a:stretch>
            <a:fillRect/>
          </a:stretch>
        </p:blipFill>
        <p:spPr bwMode="auto">
          <a:xfrm>
            <a:off x="0" y="0"/>
            <a:ext cx="9144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5" name="Text Box 5"/>
          <p:cNvSpPr txBox="1">
            <a:spLocks noChangeArrowheads="1"/>
          </p:cNvSpPr>
          <p:nvPr/>
        </p:nvSpPr>
        <p:spPr bwMode="auto">
          <a:xfrm>
            <a:off x="-15875" y="588963"/>
            <a:ext cx="2301875" cy="5794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Arial" charset="0"/>
                <a:ea typeface="ＭＳ Ｐゴシック" charset="0"/>
              </a:rPr>
              <a:t>What is it?</a:t>
            </a:r>
          </a:p>
        </p:txBody>
      </p:sp>
      <p:sp>
        <p:nvSpPr>
          <p:cNvPr id="297990" name="Text Box 6"/>
          <p:cNvSpPr txBox="1">
            <a:spLocks noChangeArrowheads="1"/>
          </p:cNvSpPr>
          <p:nvPr/>
        </p:nvSpPr>
        <p:spPr bwMode="auto">
          <a:xfrm>
            <a:off x="8578850" y="76200"/>
            <a:ext cx="488950"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12" charset="0"/>
                <a:ea typeface="ＭＳ Ｐゴシック" pitchFamily="-112" charset="-128"/>
                <a:cs typeface="ＭＳ Ｐゴシック" pitchFamily="-112" charset="-128"/>
              </a:rPr>
              <a:t>35</a:t>
            </a:r>
          </a:p>
        </p:txBody>
      </p:sp>
      <p:sp>
        <p:nvSpPr>
          <p:cNvPr id="297992" name="Rectangle 8"/>
          <p:cNvSpPr>
            <a:spLocks noChangeArrowheads="1"/>
          </p:cNvSpPr>
          <p:nvPr/>
        </p:nvSpPr>
        <p:spPr bwMode="auto">
          <a:xfrm>
            <a:off x="2146300" y="1104900"/>
            <a:ext cx="68453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a:ea typeface="宋体"/>
                <a:cs typeface="Arial"/>
              </a:rPr>
              <a:t>Humans are distinct from animals:</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a:ea typeface="宋体"/>
                <a:cs typeface="Arial"/>
              </a:rPr>
              <a:t>The right to rule creation (1:26)</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a:ea typeface="宋体"/>
                <a:cs typeface="Arial"/>
              </a:rPr>
              <a:t>Dignity of humankind (9:6)</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prstClr val="black"/>
                </a:solidFill>
                <a:effectLst>
                  <a:glow rad="165100">
                    <a:prstClr val="white"/>
                  </a:glow>
                </a:effectLst>
                <a:uLnTx/>
                <a:uFillTx/>
                <a:latin typeface="Arial"/>
                <a:ea typeface="宋体"/>
                <a:cs typeface="Arial"/>
              </a:rPr>
              <a:t>Able to relate to God (2:16ff.)</a:t>
            </a:r>
          </a:p>
        </p:txBody>
      </p:sp>
    </p:spTree>
    <p:extLst>
      <p:ext uri="{BB962C8B-B14F-4D97-AF65-F5344CB8AC3E}">
        <p14:creationId xmlns:p14="http://schemas.microsoft.com/office/powerpoint/2010/main" val="40148764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10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9799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9799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799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97992">
                                            <p:txEl>
                                              <p:pRg st="1" end="1"/>
                                            </p:txEl>
                                          </p:spTgt>
                                        </p:tgtEl>
                                        <p:attrNameLst>
                                          <p:attrName>style.visibility</p:attrName>
                                        </p:attrNameLst>
                                      </p:cBhvr>
                                      <p:to>
                                        <p:strVal val="visible"/>
                                      </p:to>
                                    </p:set>
                                    <p:anim calcmode="lin" valueType="num">
                                      <p:cBhvr>
                                        <p:cTn id="15" dur="1000" fill="hold"/>
                                        <p:tgtEl>
                                          <p:spTgt spid="29799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9799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9799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9799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97992">
                                            <p:txEl>
                                              <p:pRg st="2" end="2"/>
                                            </p:txEl>
                                          </p:spTgt>
                                        </p:tgtEl>
                                        <p:attrNameLst>
                                          <p:attrName>style.visibility</p:attrName>
                                        </p:attrNameLst>
                                      </p:cBhvr>
                                      <p:to>
                                        <p:strVal val="visible"/>
                                      </p:to>
                                    </p:set>
                                    <p:anim calcmode="lin" valueType="num">
                                      <p:cBhvr>
                                        <p:cTn id="23" dur="1000" fill="hold"/>
                                        <p:tgtEl>
                                          <p:spTgt spid="29799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9799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9799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9799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97992">
                                            <p:txEl>
                                              <p:pRg st="3" end="3"/>
                                            </p:txEl>
                                          </p:spTgt>
                                        </p:tgtEl>
                                        <p:attrNameLst>
                                          <p:attrName>style.visibility</p:attrName>
                                        </p:attrNameLst>
                                      </p:cBhvr>
                                      <p:to>
                                        <p:strVal val="visible"/>
                                      </p:to>
                                    </p:set>
                                    <p:anim calcmode="lin" valueType="num">
                                      <p:cBhvr>
                                        <p:cTn id="31" dur="1000" fill="hold"/>
                                        <p:tgtEl>
                                          <p:spTgt spid="29799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9799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9799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9799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2"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6"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11977" y="2797925"/>
            <a:ext cx="9144000" cy="1565910"/>
            <a:chOff x="10012" y="5292090"/>
            <a:chExt cx="9144000" cy="1565910"/>
          </a:xfrm>
        </p:grpSpPr>
        <p:pic>
          <p:nvPicPr>
            <p:cNvPr id="2" name="Picture 1"/>
            <p:cNvPicPr>
              <a:picLocks noChangeAspect="1"/>
            </p:cNvPicPr>
            <p:nvPr/>
          </p:nvPicPr>
          <p:blipFill>
            <a:blip r:embed="rId4"/>
            <a:stretch>
              <a:fillRect/>
            </a:stretch>
          </p:blipFill>
          <p:spPr>
            <a:xfrm>
              <a:off x="10012" y="5292090"/>
              <a:ext cx="9144000" cy="1565910"/>
            </a:xfrm>
            <a:prstGeom prst="rect">
              <a:avLst/>
            </a:prstGeom>
          </p:spPr>
        </p:pic>
        <p:sp>
          <p:nvSpPr>
            <p:cNvPr id="3" name="Rectangle 2"/>
            <p:cNvSpPr/>
            <p:nvPr/>
          </p:nvSpPr>
          <p:spPr bwMode="auto">
            <a:xfrm>
              <a:off x="10012" y="6588670"/>
              <a:ext cx="9144000" cy="2693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grpSp>
      <p:sp>
        <p:nvSpPr>
          <p:cNvPr id="5788674" name="Rectangle 2"/>
          <p:cNvSpPr>
            <a:spLocks noGrp="1" noChangeArrowheads="1"/>
          </p:cNvSpPr>
          <p:nvPr>
            <p:ph type="title"/>
          </p:nvPr>
        </p:nvSpPr>
        <p:spPr>
          <a:xfrm>
            <a:off x="457200" y="-593318"/>
            <a:ext cx="8229600" cy="604658"/>
          </a:xfrm>
        </p:spPr>
        <p:txBody>
          <a:bodyPr/>
          <a:lstStyle/>
          <a:p>
            <a:pPr eaLnBrk="1" hangingPunct="1">
              <a:defRPr/>
            </a:pPr>
            <a:r>
              <a:rPr lang="en-US" sz="3600" b="1">
                <a:solidFill>
                  <a:schemeClr val="tx1"/>
                </a:solidFill>
              </a:rPr>
              <a:t>Gen 3:20 &amp; 1 Cor 15:45 NAS</a:t>
            </a:r>
          </a:p>
        </p:txBody>
      </p:sp>
      <p:sp>
        <p:nvSpPr>
          <p:cNvPr id="5788676" name="Text Box 4"/>
          <p:cNvSpPr txBox="1">
            <a:spLocks noChangeArrowheads="1"/>
          </p:cNvSpPr>
          <p:nvPr/>
        </p:nvSpPr>
        <p:spPr bwMode="auto">
          <a:xfrm>
            <a:off x="914400" y="990600"/>
            <a:ext cx="7315200" cy="156966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Now the man called his wife</a:t>
            </a:r>
            <a:r>
              <a:rPr kumimoji="0" lang="uk-UA" altLang="ja-JP" sz="32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name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Eve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because she was </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mother of all the living</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788677" name="Text Box 5"/>
          <p:cNvSpPr txBox="1">
            <a:spLocks noChangeArrowheads="1"/>
          </p:cNvSpPr>
          <p:nvPr/>
        </p:nvSpPr>
        <p:spPr bwMode="auto">
          <a:xfrm>
            <a:off x="914400" y="106680"/>
            <a:ext cx="7239000" cy="100584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Genesis 3:20</a:t>
            </a:r>
          </a:p>
        </p:txBody>
      </p:sp>
      <p:sp>
        <p:nvSpPr>
          <p:cNvPr id="5788678" name="Text Box 6"/>
          <p:cNvSpPr txBox="1">
            <a:spLocks noChangeArrowheads="1"/>
          </p:cNvSpPr>
          <p:nvPr/>
        </p:nvSpPr>
        <p:spPr bwMode="auto">
          <a:xfrm>
            <a:off x="838200" y="4457042"/>
            <a:ext cx="7239000" cy="100584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a:ln>
                  <a:noFill/>
                </a:ln>
                <a:solidFill>
                  <a:srgbClr val="00FF00"/>
                </a:solidFill>
                <a:effectLst/>
                <a:uLnTx/>
                <a:uFillTx/>
                <a:latin typeface="Arial" charset="0"/>
                <a:ea typeface="ＭＳ Ｐゴシック" charset="0"/>
                <a:cs typeface="Arial" charset="0"/>
              </a:rPr>
              <a:t>1 Corinthians 15:45</a:t>
            </a:r>
          </a:p>
        </p:txBody>
      </p:sp>
      <p:sp>
        <p:nvSpPr>
          <p:cNvPr id="5788679" name="Text Box 7"/>
          <p:cNvSpPr txBox="1">
            <a:spLocks noChangeArrowheads="1"/>
          </p:cNvSpPr>
          <p:nvPr/>
        </p:nvSpPr>
        <p:spPr bwMode="auto">
          <a:xfrm>
            <a:off x="838200" y="5363266"/>
            <a:ext cx="7315200" cy="10772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So also it is written, </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The first man, Adam</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became a living soul.…</a:t>
            </a:r>
            <a:r>
              <a:rPr kumimoji="0" lang="uk-U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 name="Rectangle 8"/>
          <p:cNvSpPr>
            <a:spLocks noChangeArrowheads="1"/>
          </p:cNvSpPr>
          <p:nvPr/>
        </p:nvSpPr>
        <p:spPr bwMode="auto">
          <a:xfrm>
            <a:off x="1855963"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Dust</a:t>
            </a:r>
          </a:p>
        </p:txBody>
      </p:sp>
      <p:sp>
        <p:nvSpPr>
          <p:cNvPr id="10" name="Rectangle 9"/>
          <p:cNvSpPr>
            <a:spLocks noChangeArrowheads="1"/>
          </p:cNvSpPr>
          <p:nvPr/>
        </p:nvSpPr>
        <p:spPr bwMode="auto">
          <a:xfrm>
            <a:off x="3340001"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Breath</a:t>
            </a:r>
          </a:p>
        </p:txBody>
      </p:sp>
      <p:sp>
        <p:nvSpPr>
          <p:cNvPr id="11" name="Rectangle 10"/>
          <p:cNvSpPr>
            <a:spLocks noChangeArrowheads="1"/>
          </p:cNvSpPr>
          <p:nvPr/>
        </p:nvSpPr>
        <p:spPr bwMode="auto">
          <a:xfrm>
            <a:off x="4812699"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Enclosure</a:t>
            </a:r>
          </a:p>
        </p:txBody>
      </p:sp>
      <p:sp>
        <p:nvSpPr>
          <p:cNvPr id="12" name="Rectangle 11"/>
          <p:cNvSpPr>
            <a:spLocks noChangeArrowheads="1"/>
          </p:cNvSpPr>
          <p:nvPr/>
        </p:nvSpPr>
        <p:spPr bwMode="auto">
          <a:xfrm>
            <a:off x="6296738"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Person</a:t>
            </a:r>
          </a:p>
        </p:txBody>
      </p:sp>
      <p:sp>
        <p:nvSpPr>
          <p:cNvPr id="13" name="Rectangle 12"/>
          <p:cNvSpPr>
            <a:spLocks noChangeArrowheads="1"/>
          </p:cNvSpPr>
          <p:nvPr/>
        </p:nvSpPr>
        <p:spPr bwMode="auto">
          <a:xfrm>
            <a:off x="7758097"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Person</a:t>
            </a:r>
          </a:p>
        </p:txBody>
      </p:sp>
      <p:sp>
        <p:nvSpPr>
          <p:cNvPr id="14" name="Rectangle 13"/>
          <p:cNvSpPr>
            <a:spLocks noChangeArrowheads="1"/>
          </p:cNvSpPr>
          <p:nvPr/>
        </p:nvSpPr>
        <p:spPr bwMode="auto">
          <a:xfrm>
            <a:off x="136717" y="3926849"/>
            <a:ext cx="1445797" cy="448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Arial"/>
                <a:ea typeface="宋体"/>
                <a:cs typeface="Arial"/>
              </a:rPr>
              <a:t>Garden</a:t>
            </a:r>
          </a:p>
        </p:txBody>
      </p:sp>
    </p:spTree>
    <p:extLst>
      <p:ext uri="{BB962C8B-B14F-4D97-AF65-F5344CB8AC3E}">
        <p14:creationId xmlns:p14="http://schemas.microsoft.com/office/powerpoint/2010/main" val="3326754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886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p:bldP spid="5788679" grpId="0"/>
      <p:bldP spid="9" grpId="0" build="p"/>
      <p:bldP spid="10" grpId="0" build="p"/>
      <p:bldP spid="11" grpId="0" build="p"/>
      <p:bldP spid="12" grpId="0" build="p"/>
      <p:bldP spid="13" grpId="0" build="p"/>
      <p:bldP spid="14" grpId="0" build="p"/>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568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solidFill>
              <a:effectLst/>
              <a:uLnTx/>
              <a:uFillTx/>
              <a:latin typeface="Arial"/>
              <a:ea typeface="+mn-ea"/>
              <a:cs typeface="Arial"/>
            </a:endParaRPr>
          </a:p>
        </p:txBody>
      </p:sp>
      <p:sp>
        <p:nvSpPr>
          <p:cNvPr id="1795075" name="AutoShape 3"/>
          <p:cNvSpPr>
            <a:spLocks noChangeArrowheads="1"/>
          </p:cNvSpPr>
          <p:nvPr/>
        </p:nvSpPr>
        <p:spPr bwMode="auto">
          <a:xfrm>
            <a:off x="1981200" y="1295400"/>
            <a:ext cx="4953000" cy="3886200"/>
          </a:xfrm>
          <a:prstGeom prst="triangle">
            <a:avLst>
              <a:gd name="adj" fmla="val 50000"/>
            </a:avLst>
          </a:prstGeom>
          <a:gradFill rotWithShape="1">
            <a:gsLst>
              <a:gs pos="0">
                <a:srgbClr val="FFFF00"/>
              </a:gs>
              <a:gs pos="100000">
                <a:srgbClr val="FFFF00">
                  <a:gamma/>
                  <a:shade val="65882"/>
                  <a:invGamma/>
                </a:srgbClr>
              </a:gs>
            </a:gsLst>
            <a:path path="shape">
              <a:fillToRect l="50000" t="50000" r="50000" b="50000"/>
            </a:path>
          </a:gradFill>
          <a:ln w="9525">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95076" name="Text Box 4"/>
          <p:cNvSpPr txBox="1">
            <a:spLocks noChangeArrowheads="1"/>
          </p:cNvSpPr>
          <p:nvPr/>
        </p:nvSpPr>
        <p:spPr bwMode="auto">
          <a:xfrm>
            <a:off x="7620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KNOW</a:t>
            </a:r>
          </a:p>
        </p:txBody>
      </p:sp>
      <p:sp>
        <p:nvSpPr>
          <p:cNvPr id="1795077" name="Text Box 5"/>
          <p:cNvSpPr txBox="1">
            <a:spLocks noChangeArrowheads="1"/>
          </p:cNvSpPr>
          <p:nvPr/>
        </p:nvSpPr>
        <p:spPr bwMode="auto">
          <a:xfrm>
            <a:off x="5867400" y="23622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LOVE</a:t>
            </a:r>
          </a:p>
        </p:txBody>
      </p:sp>
      <p:sp>
        <p:nvSpPr>
          <p:cNvPr id="1795078" name="Text Box 6"/>
          <p:cNvSpPr txBox="1">
            <a:spLocks noChangeArrowheads="1"/>
          </p:cNvSpPr>
          <p:nvPr/>
        </p:nvSpPr>
        <p:spPr bwMode="auto">
          <a:xfrm>
            <a:off x="3238500" y="60039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OBEY</a:t>
            </a:r>
          </a:p>
        </p:txBody>
      </p:sp>
      <p:sp>
        <p:nvSpPr>
          <p:cNvPr id="1795079" name="Text Box 7"/>
          <p:cNvSpPr txBox="1">
            <a:spLocks noChangeArrowheads="1"/>
          </p:cNvSpPr>
          <p:nvPr/>
        </p:nvSpPr>
        <p:spPr bwMode="auto">
          <a:xfrm>
            <a:off x="57150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Emotions</a:t>
            </a:r>
          </a:p>
        </p:txBody>
      </p:sp>
      <p:sp>
        <p:nvSpPr>
          <p:cNvPr id="1795080" name="Text Box 8"/>
          <p:cNvSpPr txBox="1">
            <a:spLocks noChangeArrowheads="1"/>
          </p:cNvSpPr>
          <p:nvPr/>
        </p:nvSpPr>
        <p:spPr bwMode="auto">
          <a:xfrm>
            <a:off x="3048000" y="53340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Will</a:t>
            </a:r>
          </a:p>
        </p:txBody>
      </p:sp>
      <p:sp>
        <p:nvSpPr>
          <p:cNvPr id="1795081" name="Text Box 9"/>
          <p:cNvSpPr txBox="1">
            <a:spLocks noChangeArrowheads="1"/>
          </p:cNvSpPr>
          <p:nvPr/>
        </p:nvSpPr>
        <p:spPr bwMode="auto">
          <a:xfrm>
            <a:off x="609600" y="30321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Mind</a:t>
            </a:r>
          </a:p>
        </p:txBody>
      </p:sp>
      <p:sp>
        <p:nvSpPr>
          <p:cNvPr id="1795082" name="Text Box 10"/>
          <p:cNvSpPr txBox="1">
            <a:spLocks noChangeArrowheads="1"/>
          </p:cNvSpPr>
          <p:nvPr/>
        </p:nvSpPr>
        <p:spPr bwMode="auto">
          <a:xfrm>
            <a:off x="4876800" y="6278563"/>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1:27</a:t>
            </a:r>
          </a:p>
        </p:txBody>
      </p:sp>
      <p:sp>
        <p:nvSpPr>
          <p:cNvPr id="1795083" name="Text Box 11"/>
          <p:cNvSpPr txBox="1">
            <a:spLocks noChangeArrowheads="1"/>
          </p:cNvSpPr>
          <p:nvPr/>
        </p:nvSpPr>
        <p:spPr bwMode="auto">
          <a:xfrm>
            <a:off x="3200400" y="3182208"/>
            <a:ext cx="2514600" cy="1200329"/>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
                <a:ea typeface="ＭＳ Ｐゴシック" pitchFamily="-112" charset="-128"/>
                <a:cs typeface="Arial"/>
              </a:rPr>
              <a:t>Man rules with God</a:t>
            </a:r>
          </a:p>
        </p:txBody>
      </p:sp>
      <p:sp>
        <p:nvSpPr>
          <p:cNvPr id="1795084" name="Text Box 12"/>
          <p:cNvSpPr txBox="1">
            <a:spLocks noChangeArrowheads="1"/>
          </p:cNvSpPr>
          <p:nvPr/>
        </p:nvSpPr>
        <p:spPr bwMode="auto">
          <a:xfrm>
            <a:off x="242888" y="754509"/>
            <a:ext cx="8748712" cy="138499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Ancient kings placed images (statues) of themselves in the remotest parts of their empires to represent their sovereignty—and so did God!</a:t>
            </a:r>
          </a:p>
        </p:txBody>
      </p:sp>
      <p:sp>
        <p:nvSpPr>
          <p:cNvPr id="1795085" name="Rectangle 13"/>
          <p:cNvSpPr>
            <a:spLocks noGrp="1" noChangeArrowheads="1"/>
          </p:cNvSpPr>
          <p:nvPr>
            <p:ph type="title" idx="4294967295"/>
          </p:nvPr>
        </p:nvSpPr>
        <p:spPr>
          <a:xfrm>
            <a:off x="0" y="-76200"/>
            <a:ext cx="7772400" cy="830997"/>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a:solidFill>
                  <a:srgbClr val="00FFFF"/>
                </a:solidFill>
                <a:latin typeface="Arial"/>
                <a:ea typeface="ＭＳ Ｐゴシック" pitchFamily="-112" charset="-128"/>
                <a:cs typeface="Arial"/>
              </a:rPr>
              <a:t>The Image of God</a:t>
            </a:r>
          </a:p>
        </p:txBody>
      </p:sp>
    </p:spTree>
    <p:extLst>
      <p:ext uri="{BB962C8B-B14F-4D97-AF65-F5344CB8AC3E}">
        <p14:creationId xmlns:p14="http://schemas.microsoft.com/office/powerpoint/2010/main" val="122927391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1795081"/>
                                        </p:tgtEl>
                                        <p:attrNameLst>
                                          <p:attrName>style.visibility</p:attrName>
                                        </p:attrNameLst>
                                      </p:cBhvr>
                                      <p:to>
                                        <p:strVal val="visible"/>
                                      </p:to>
                                    </p:set>
                                    <p:animEffect transition="in" filter="dissolve">
                                      <p:cBhvr>
                                        <p:cTn id="7" dur="500"/>
                                        <p:tgtEl>
                                          <p:spTgt spid="1795081"/>
                                        </p:tgtEl>
                                      </p:cBhvr>
                                    </p:animEffect>
                                  </p:childTnLst>
                                </p:cTn>
                              </p:par>
                            </p:childTnLst>
                          </p:cTn>
                        </p:par>
                        <p:par>
                          <p:cTn id="8" fill="hold" nodeType="afterGroup">
                            <p:stCondLst>
                              <p:cond delay="3500"/>
                            </p:stCondLst>
                            <p:childTnLst>
                              <p:par>
                                <p:cTn id="9" presetID="9" presetClass="entr" presetSubtype="0" fill="hold" grpId="0" nodeType="afterEffect">
                                  <p:stCondLst>
                                    <p:cond delay="5000"/>
                                  </p:stCondLst>
                                  <p:childTnLst>
                                    <p:set>
                                      <p:cBhvr>
                                        <p:cTn id="10" dur="1" fill="hold">
                                          <p:stCondLst>
                                            <p:cond delay="0"/>
                                          </p:stCondLst>
                                        </p:cTn>
                                        <p:tgtEl>
                                          <p:spTgt spid="1795076"/>
                                        </p:tgtEl>
                                        <p:attrNameLst>
                                          <p:attrName>style.visibility</p:attrName>
                                        </p:attrNameLst>
                                      </p:cBhvr>
                                      <p:to>
                                        <p:strVal val="visible"/>
                                      </p:to>
                                    </p:set>
                                    <p:animEffect transition="in" filter="dissolve">
                                      <p:cBhvr>
                                        <p:cTn id="11" dur="500"/>
                                        <p:tgtEl>
                                          <p:spTgt spid="1795076"/>
                                        </p:tgtEl>
                                      </p:cBhvr>
                                    </p:animEffect>
                                  </p:childTnLst>
                                </p:cTn>
                              </p:par>
                            </p:childTnLst>
                          </p:cTn>
                        </p:par>
                        <p:par>
                          <p:cTn id="12" fill="hold" nodeType="afterGroup">
                            <p:stCondLst>
                              <p:cond delay="9000"/>
                            </p:stCondLst>
                            <p:childTnLst>
                              <p:par>
                                <p:cTn id="13" presetID="9" presetClass="entr" presetSubtype="0" fill="hold" grpId="0" nodeType="afterEffect">
                                  <p:stCondLst>
                                    <p:cond delay="3000"/>
                                  </p:stCondLst>
                                  <p:childTnLst>
                                    <p:set>
                                      <p:cBhvr>
                                        <p:cTn id="14" dur="1" fill="hold">
                                          <p:stCondLst>
                                            <p:cond delay="0"/>
                                          </p:stCondLst>
                                        </p:cTn>
                                        <p:tgtEl>
                                          <p:spTgt spid="1795079"/>
                                        </p:tgtEl>
                                        <p:attrNameLst>
                                          <p:attrName>style.visibility</p:attrName>
                                        </p:attrNameLst>
                                      </p:cBhvr>
                                      <p:to>
                                        <p:strVal val="visible"/>
                                      </p:to>
                                    </p:set>
                                    <p:animEffect transition="in" filter="dissolve">
                                      <p:cBhvr>
                                        <p:cTn id="15" dur="500"/>
                                        <p:tgtEl>
                                          <p:spTgt spid="1795079"/>
                                        </p:tgtEl>
                                      </p:cBhvr>
                                    </p:animEffect>
                                  </p:childTnLst>
                                </p:cTn>
                              </p:par>
                            </p:childTnLst>
                          </p:cTn>
                        </p:par>
                        <p:par>
                          <p:cTn id="16" fill="hold" nodeType="afterGroup">
                            <p:stCondLst>
                              <p:cond delay="12500"/>
                            </p:stCondLst>
                            <p:childTnLst>
                              <p:par>
                                <p:cTn id="17" presetID="9" presetClass="entr" presetSubtype="0" fill="hold" grpId="0" nodeType="afterEffect">
                                  <p:stCondLst>
                                    <p:cond delay="2000"/>
                                  </p:stCondLst>
                                  <p:childTnLst>
                                    <p:set>
                                      <p:cBhvr>
                                        <p:cTn id="18" dur="1" fill="hold">
                                          <p:stCondLst>
                                            <p:cond delay="0"/>
                                          </p:stCondLst>
                                        </p:cTn>
                                        <p:tgtEl>
                                          <p:spTgt spid="1795077"/>
                                        </p:tgtEl>
                                        <p:attrNameLst>
                                          <p:attrName>style.visibility</p:attrName>
                                        </p:attrNameLst>
                                      </p:cBhvr>
                                      <p:to>
                                        <p:strVal val="visible"/>
                                      </p:to>
                                    </p:set>
                                    <p:animEffect transition="in" filter="dissolve">
                                      <p:cBhvr>
                                        <p:cTn id="19" dur="500"/>
                                        <p:tgtEl>
                                          <p:spTgt spid="1795077"/>
                                        </p:tgtEl>
                                      </p:cBhvr>
                                    </p:animEffect>
                                  </p:childTnLst>
                                </p:cTn>
                              </p:par>
                            </p:childTnLst>
                          </p:cTn>
                        </p:par>
                        <p:par>
                          <p:cTn id="20" fill="hold" nodeType="afterGroup">
                            <p:stCondLst>
                              <p:cond delay="15000"/>
                            </p:stCondLst>
                            <p:childTnLst>
                              <p:par>
                                <p:cTn id="21" presetID="9" presetClass="entr" presetSubtype="0" fill="hold" grpId="0" nodeType="afterEffect">
                                  <p:stCondLst>
                                    <p:cond delay="3000"/>
                                  </p:stCondLst>
                                  <p:childTnLst>
                                    <p:set>
                                      <p:cBhvr>
                                        <p:cTn id="22" dur="1" fill="hold">
                                          <p:stCondLst>
                                            <p:cond delay="0"/>
                                          </p:stCondLst>
                                        </p:cTn>
                                        <p:tgtEl>
                                          <p:spTgt spid="1795080"/>
                                        </p:tgtEl>
                                        <p:attrNameLst>
                                          <p:attrName>style.visibility</p:attrName>
                                        </p:attrNameLst>
                                      </p:cBhvr>
                                      <p:to>
                                        <p:strVal val="visible"/>
                                      </p:to>
                                    </p:set>
                                    <p:animEffect transition="in" filter="dissolve">
                                      <p:cBhvr>
                                        <p:cTn id="23" dur="500"/>
                                        <p:tgtEl>
                                          <p:spTgt spid="1795080"/>
                                        </p:tgtEl>
                                      </p:cBhvr>
                                    </p:animEffect>
                                  </p:childTnLst>
                                </p:cTn>
                              </p:par>
                            </p:childTnLst>
                          </p:cTn>
                        </p:par>
                        <p:par>
                          <p:cTn id="24" fill="hold" nodeType="afterGroup">
                            <p:stCondLst>
                              <p:cond delay="18500"/>
                            </p:stCondLst>
                            <p:childTnLst>
                              <p:par>
                                <p:cTn id="25" presetID="9" presetClass="entr" presetSubtype="0" fill="hold" grpId="0" nodeType="afterEffect">
                                  <p:stCondLst>
                                    <p:cond delay="2000"/>
                                  </p:stCondLst>
                                  <p:childTnLst>
                                    <p:set>
                                      <p:cBhvr>
                                        <p:cTn id="26" dur="1" fill="hold">
                                          <p:stCondLst>
                                            <p:cond delay="0"/>
                                          </p:stCondLst>
                                        </p:cTn>
                                        <p:tgtEl>
                                          <p:spTgt spid="1795078"/>
                                        </p:tgtEl>
                                        <p:attrNameLst>
                                          <p:attrName>style.visibility</p:attrName>
                                        </p:attrNameLst>
                                      </p:cBhvr>
                                      <p:to>
                                        <p:strVal val="visible"/>
                                      </p:to>
                                    </p:set>
                                    <p:animEffect transition="in" filter="dissolve">
                                      <p:cBhvr>
                                        <p:cTn id="27" dur="500"/>
                                        <p:tgtEl>
                                          <p:spTgt spid="1795078"/>
                                        </p:tgtEl>
                                      </p:cBhvr>
                                    </p:animEffect>
                                  </p:childTnLst>
                                </p:cTn>
                              </p:par>
                            </p:childTnLst>
                          </p:cTn>
                        </p:par>
                        <p:par>
                          <p:cTn id="28" fill="hold" nodeType="afterGroup">
                            <p:stCondLst>
                              <p:cond delay="21000"/>
                            </p:stCondLst>
                            <p:childTnLst>
                              <p:par>
                                <p:cTn id="29" presetID="9" presetClass="entr" presetSubtype="0" fill="hold" grpId="0" nodeType="afterEffect">
                                  <p:stCondLst>
                                    <p:cond delay="5000"/>
                                  </p:stCondLst>
                                  <p:childTnLst>
                                    <p:set>
                                      <p:cBhvr>
                                        <p:cTn id="30" dur="1" fill="hold">
                                          <p:stCondLst>
                                            <p:cond delay="0"/>
                                          </p:stCondLst>
                                        </p:cTn>
                                        <p:tgtEl>
                                          <p:spTgt spid="1795083"/>
                                        </p:tgtEl>
                                        <p:attrNameLst>
                                          <p:attrName>style.visibility</p:attrName>
                                        </p:attrNameLst>
                                      </p:cBhvr>
                                      <p:to>
                                        <p:strVal val="visible"/>
                                      </p:to>
                                    </p:set>
                                    <p:animEffect transition="in" filter="dissolve">
                                      <p:cBhvr>
                                        <p:cTn id="31" dur="500"/>
                                        <p:tgtEl>
                                          <p:spTgt spid="1795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5076" grpId="0" autoUpdateAnimBg="0"/>
      <p:bldP spid="1795077" grpId="0" autoUpdateAnimBg="0"/>
      <p:bldP spid="1795078" grpId="0" autoUpdateAnimBg="0"/>
      <p:bldP spid="1795079" grpId="0" autoUpdateAnimBg="0"/>
      <p:bldP spid="1795080" grpId="0" autoUpdateAnimBg="0"/>
      <p:bldP spid="1795081" grpId="0" autoUpdateAnimBg="0"/>
      <p:bldP spid="1795083"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1566334"/>
            <a:ext cx="9144000" cy="40063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out God</a:t>
            </a:r>
            <a:r>
              <a:rPr kumimoji="0" lang="mr-IN"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choice</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you and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promises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blessing</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5461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5257800" y="304800"/>
            <a:ext cx="3733800" cy="2057400"/>
          </a:xfrm>
        </p:spPr>
        <p:txBody>
          <a:bodyPr>
            <a:normAutofit fontScale="90000"/>
          </a:bodyPr>
          <a:lstStyle/>
          <a:p>
            <a:pPr eaLnBrk="1" hangingPunct="1"/>
            <a:r>
              <a:rPr lang="en-US" altLang="zh-CN" b="1">
                <a:solidFill>
                  <a:schemeClr val="bg1"/>
                </a:solidFill>
                <a:latin typeface="Arial"/>
                <a:ea typeface="ＭＳ Ｐゴシック" charset="0"/>
                <a:cs typeface="Arial"/>
              </a:rPr>
              <a:t>Creation Going into Genesis 3</a:t>
            </a:r>
            <a:endParaRPr lang="en-US" altLang="zh-CN">
              <a:latin typeface="Arial"/>
              <a:ea typeface="ＭＳ Ｐゴシック" charset="0"/>
              <a:cs typeface="Arial"/>
            </a:endParaRPr>
          </a:p>
        </p:txBody>
      </p:sp>
      <p:pic>
        <p:nvPicPr>
          <p:cNvPr id="4577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132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05" name="Text Box 5"/>
          <p:cNvSpPr txBox="1">
            <a:spLocks noChangeArrowheads="1"/>
          </p:cNvSpPr>
          <p:nvPr/>
        </p:nvSpPr>
        <p:spPr bwMode="auto">
          <a:xfrm>
            <a:off x="8578850" y="76200"/>
            <a:ext cx="44142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ＭＳ Ｐゴシック" pitchFamily="-112" charset="-128"/>
                <a:cs typeface="Arial"/>
              </a:rPr>
              <a:t>35</a:t>
            </a:r>
          </a:p>
        </p:txBody>
      </p:sp>
      <p:sp>
        <p:nvSpPr>
          <p:cNvPr id="457732" name="Rectangle 6"/>
          <p:cNvSpPr>
            <a:spLocks noChangeArrowheads="1"/>
          </p:cNvSpPr>
          <p:nvPr/>
        </p:nvSpPr>
        <p:spPr bwMode="auto">
          <a:xfrm>
            <a:off x="5257800" y="2667000"/>
            <a:ext cx="3733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Monotheism</a:t>
            </a:r>
          </a:p>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Sovereign God</a:t>
            </a:r>
          </a:p>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All is </a:t>
            </a:r>
            <a:r>
              <a:rPr kumimoji="0" lang="ru-RU" altLang="ja-JP" sz="3200" b="1" i="0" u="none" strike="noStrike" kern="1200" cap="none" spc="0" normalizeH="0" baseline="0" noProof="0" dirty="0">
                <a:ln>
                  <a:noFill/>
                </a:ln>
                <a:solidFill>
                  <a:srgbClr val="FFFFFF"/>
                </a:solidFill>
                <a:effectLst/>
                <a:uLnTx/>
                <a:uFillTx/>
                <a:latin typeface="Arial"/>
                <a:ea typeface="+mn-ea"/>
                <a:cs typeface="Arial"/>
              </a:rPr>
              <a:t>"</a:t>
            </a:r>
            <a:r>
              <a:rPr kumimoji="0" lang="en-US" altLang="ja-JP" sz="3200" b="1" i="0" u="none" strike="noStrike" kern="1200" cap="none" spc="0" normalizeH="0" baseline="0" noProof="0" dirty="0">
                <a:ln>
                  <a:noFill/>
                </a:ln>
                <a:solidFill>
                  <a:srgbClr val="FFFFFF"/>
                </a:solidFill>
                <a:effectLst/>
                <a:uLnTx/>
                <a:uFillTx/>
                <a:latin typeface="Arial"/>
                <a:ea typeface="+mn-ea"/>
                <a:cs typeface="Arial"/>
              </a:rPr>
              <a:t>Good</a:t>
            </a:r>
            <a:r>
              <a:rPr kumimoji="0" lang="ru-RU" altLang="ja-JP" sz="3200" b="1" i="0" u="none" strike="noStrike" kern="1200" cap="none" spc="0" normalizeH="0" baseline="0" noProof="0" dirty="0">
                <a:ln>
                  <a:noFill/>
                </a:ln>
                <a:solidFill>
                  <a:srgbClr val="FFFFFF"/>
                </a:solidFill>
                <a:effectLst/>
                <a:uLnTx/>
                <a:uFillTx/>
                <a:latin typeface="Arial"/>
                <a:ea typeface="+mn-ea"/>
                <a:cs typeface="Arial"/>
              </a:rPr>
              <a:t>"</a:t>
            </a:r>
            <a:endParaRPr kumimoji="0" lang="en-US" altLang="ja-JP" sz="3200" b="1" i="0" u="none" strike="noStrike" kern="1200" cap="none" spc="0" normalizeH="0" baseline="0" noProof="0" dirty="0">
              <a:ln>
                <a:noFill/>
              </a:ln>
              <a:solidFill>
                <a:srgbClr val="FFFFFF"/>
              </a:solidFill>
              <a:effectLst/>
              <a:uLnTx/>
              <a:uFillTx/>
              <a:latin typeface="Arial"/>
              <a:ea typeface="+mn-ea"/>
              <a:cs typeface="Arial"/>
            </a:endParaRPr>
          </a:p>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Man without sin</a:t>
            </a:r>
          </a:p>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No pain or evil</a:t>
            </a:r>
          </a:p>
          <a:p>
            <a:pPr marL="342900" marR="0" lvl="0" indent="-342900" algn="l" defTabSz="457200" rtl="0" eaLnBrk="1" fontAlgn="auto" latinLnBrk="0" hangingPunct="1">
              <a:lnSpc>
                <a:spcPct val="90000"/>
              </a:lnSpc>
              <a:spcBef>
                <a:spcPct val="20000"/>
              </a:spcBef>
              <a:spcAft>
                <a:spcPts val="0"/>
              </a:spcAft>
              <a:buClrTx/>
              <a:buSzTx/>
              <a:buFontTx/>
              <a:buChar char="•"/>
              <a:tabLst/>
              <a:defRPr/>
            </a:pPr>
            <a:r>
              <a:rPr kumimoji="0" lang="en-US" altLang="zh-CN" sz="3200" b="1" i="0" u="none" strike="noStrike" kern="1200" cap="none" spc="0" normalizeH="0" baseline="0" noProof="0" dirty="0">
                <a:ln>
                  <a:noFill/>
                </a:ln>
                <a:solidFill>
                  <a:srgbClr val="FFFFFF"/>
                </a:solidFill>
                <a:effectLst/>
                <a:uLnTx/>
                <a:uFillTx/>
                <a:latin typeface="Arial"/>
                <a:ea typeface="+mn-ea"/>
                <a:cs typeface="Arial"/>
              </a:rPr>
              <a:t>Fellowship with God</a:t>
            </a:r>
          </a:p>
        </p:txBody>
      </p:sp>
    </p:spTree>
    <p:extLst>
      <p:ext uri="{BB962C8B-B14F-4D97-AF65-F5344CB8AC3E}">
        <p14:creationId xmlns:p14="http://schemas.microsoft.com/office/powerpoint/2010/main" val="2017063630"/>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b="1" dirty="0">
                <a:solidFill>
                  <a:srgbClr val="FFFFFF"/>
                </a:solidFill>
                <a:effectLst>
                  <a:glow rad="190500">
                    <a:schemeClr val="bg2"/>
                  </a:glow>
                </a:effectLst>
              </a:rPr>
              <a:t>Life started great for animals</a:t>
            </a: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en-US" b="1" dirty="0">
                <a:solidFill>
                  <a:srgbClr val="FFFFFF"/>
                </a:solidFill>
                <a:effectLst>
                  <a:glow rad="190500">
                    <a:schemeClr val="bg2"/>
                  </a:glow>
                </a:effectLst>
              </a:rPr>
              <a:t>Life started great for animals</a:t>
            </a: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en-US" b="1" dirty="0">
                <a:solidFill>
                  <a:srgbClr val="FFFFFF"/>
                </a:solidFill>
                <a:effectLst>
                  <a:glow rad="190500">
                    <a:schemeClr val="bg2"/>
                  </a:glow>
                </a:effectLst>
              </a:rPr>
              <a:t>Life started great for people</a:t>
            </a: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en-US" b="1" dirty="0">
                <a:solidFill>
                  <a:srgbClr val="FFFFFF"/>
                </a:solidFill>
                <a:effectLst>
                  <a:glow rad="190500">
                    <a:schemeClr val="bg2"/>
                  </a:glow>
                </a:effectLst>
              </a:rPr>
              <a:t>But God needed to include the tree</a:t>
            </a: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560070"/>
            <a:ext cx="9144000" cy="6297930"/>
          </a:xfrm>
          <a:prstGeom prst="rect">
            <a:avLst/>
          </a:prstGeom>
        </p:spPr>
      </p:pic>
      <p:sp>
        <p:nvSpPr>
          <p:cNvPr id="164866" name="Title 1"/>
          <p:cNvSpPr txBox="1">
            <a:spLocks/>
          </p:cNvSpPr>
          <p:nvPr/>
        </p:nvSpPr>
        <p:spPr bwMode="auto">
          <a:xfrm>
            <a:off x="107504" y="5085184"/>
            <a:ext cx="9036496" cy="1700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lIns="90000" tIns="46800" rIns="90000" bIns="46800"/>
          <a:lstStyle>
            <a:lvl1pPr defTabSz="449263">
              <a:defRPr sz="2400">
                <a:solidFill>
                  <a:schemeClr val="tx1"/>
                </a:solidFill>
                <a:latin typeface="Times New Roman" charset="0"/>
                <a:ea typeface="ＭＳ Ｐゴシック" charset="0"/>
                <a:cs typeface="ＭＳ Ｐゴシック" charset="0"/>
              </a:defRPr>
            </a:lvl1pPr>
            <a:lvl2pPr marL="742950" indent="-285750" defTabSz="449263">
              <a:defRPr sz="2400">
                <a:solidFill>
                  <a:schemeClr val="tx1"/>
                </a:solidFill>
                <a:latin typeface="Times New Roman" charset="0"/>
                <a:ea typeface="ＭＳ Ｐゴシック" charset="0"/>
              </a:defRPr>
            </a:lvl2pPr>
            <a:lvl3pPr marL="1143000" indent="-228600" defTabSz="449263">
              <a:defRPr sz="2400">
                <a:solidFill>
                  <a:schemeClr val="tx1"/>
                </a:solidFill>
                <a:latin typeface="Times New Roman" charset="0"/>
                <a:ea typeface="ＭＳ Ｐゴシック" charset="0"/>
              </a:defRPr>
            </a:lvl3pPr>
            <a:lvl4pPr marL="1600200" indent="-228600" defTabSz="449263">
              <a:defRPr sz="2400">
                <a:solidFill>
                  <a:schemeClr val="tx1"/>
                </a:solidFill>
                <a:latin typeface="Times New Roman" charset="0"/>
                <a:ea typeface="ＭＳ Ｐゴシック" charset="0"/>
              </a:defRPr>
            </a:lvl4pPr>
            <a:lvl5pPr marL="2057400" indent="-228600" defTabSz="449263">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Tx/>
              <a:buNone/>
              <a:tabLst/>
              <a:defRPr/>
            </a:pP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But the L</a:t>
            </a:r>
            <a:r>
              <a:rPr kumimoji="0" lang="en-SG" sz="24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ORD</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 God warned him, </a:t>
            </a:r>
            <a:r>
              <a:rPr kumimoji="0" lang="uk-UA"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You may freely eat the fruit of every tree in the garden </a:t>
            </a:r>
            <a:r>
              <a:rPr kumimoji="0" lang="en-SG" sz="2800" b="1" i="0" u="none" strike="noStrike" kern="1200" cap="none" spc="0" normalizeH="0" baseline="30000" noProof="0" dirty="0">
                <a:ln>
                  <a:noFill/>
                </a:ln>
                <a:solidFill>
                  <a:srgbClr val="FFFFFF"/>
                </a:solidFill>
                <a:effectLst>
                  <a:glow rad="228600">
                    <a:srgbClr val="000000"/>
                  </a:glow>
                </a:effectLst>
                <a:uLnTx/>
                <a:uFillTx/>
                <a:latin typeface="Arial" charset="0"/>
                <a:ea typeface="MS PGothic" charset="0"/>
              </a:rPr>
              <a:t>17</a:t>
            </a:r>
            <a:r>
              <a:rPr kumimoji="0" lang="en-SG"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 —except the tree of the knowledge of good and evil. If you eat its fruit, you are sure to die.</a:t>
            </a:r>
            <a:r>
              <a:rPr kumimoji="0" lang="uk-UA"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a:t>
            </a:r>
            <a:r>
              <a:rPr kumimoji="0" lang="ru-RU"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a:t>
            </a:r>
            <a:r>
              <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MS PGothic" charset="0"/>
              </a:rPr>
              <a:t> </a:t>
            </a:r>
          </a:p>
        </p:txBody>
      </p:sp>
      <p:sp>
        <p:nvSpPr>
          <p:cNvPr id="2" name="Title 1"/>
          <p:cNvSpPr>
            <a:spLocks noGrp="1"/>
          </p:cNvSpPr>
          <p:nvPr>
            <p:ph type="title"/>
          </p:nvPr>
        </p:nvSpPr>
        <p:spPr>
          <a:xfrm>
            <a:off x="0" y="-56163"/>
            <a:ext cx="9144000" cy="682238"/>
          </a:xfrm>
          <a:gradFill rotWithShape="1">
            <a:gsLst>
              <a:gs pos="0">
                <a:srgbClr val="660033"/>
              </a:gs>
              <a:gs pos="50000">
                <a:srgbClr val="2F0018"/>
              </a:gs>
              <a:gs pos="100000">
                <a:srgbClr val="660033"/>
              </a:gs>
            </a:gsLst>
            <a:lin ang="5400000" scaled="1"/>
          </a:gradFill>
        </p:spPr>
        <p:txBody>
          <a:bodyPr lIns="91440" tIns="45720" rIns="91440" bIns="45720">
            <a:spAutoFit/>
          </a:bodyPr>
          <a:lstStyle/>
          <a:p>
            <a:pPr>
              <a:defRPr/>
            </a:pPr>
            <a:r>
              <a:rPr lang="en-US" sz="4000" b="1" dirty="0">
                <a:effectLst>
                  <a:glow rad="228600">
                    <a:srgbClr val="000000"/>
                  </a:glow>
                </a:effectLst>
                <a:latin typeface="Arial" charset="0"/>
                <a:ea typeface="MS PGothic" charset="0"/>
              </a:rPr>
              <a:t>Genesis 2:16-17 (NLT)</a:t>
            </a:r>
          </a:p>
        </p:txBody>
      </p:sp>
    </p:spTree>
    <p:extLst>
      <p:ext uri="{BB962C8B-B14F-4D97-AF65-F5344CB8AC3E}">
        <p14:creationId xmlns:p14="http://schemas.microsoft.com/office/powerpoint/2010/main" val="109778491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7729" name="Rectangle 2"/>
          <p:cNvSpPr>
            <a:spLocks noGrp="1" noChangeArrowheads="1"/>
          </p:cNvSpPr>
          <p:nvPr>
            <p:ph type="title"/>
          </p:nvPr>
        </p:nvSpPr>
        <p:spPr>
          <a:xfrm>
            <a:off x="0" y="76200"/>
            <a:ext cx="4819260" cy="2057400"/>
          </a:xfrm>
        </p:spPr>
        <p:txBody>
          <a:bodyPr>
            <a:normAutofit fontScale="90000"/>
          </a:bodyPr>
          <a:lstStyle/>
          <a:p>
            <a:pPr eaLnBrk="1" hangingPunct="1"/>
            <a:r>
              <a:rPr lang="en-US" altLang="zh-CN" b="1" dirty="0">
                <a:solidFill>
                  <a:schemeClr val="bg1"/>
                </a:solidFill>
                <a:latin typeface="Arial" charset="0"/>
              </a:rPr>
              <a:t>Satan fell very soon after the 7th day of history</a:t>
            </a:r>
            <a:endParaRPr lang="en-US" altLang="zh-CN" dirty="0">
              <a:latin typeface="Arial" charset="0"/>
              <a:ea typeface="ＭＳ Ｐゴシック" charset="0"/>
            </a:endParaRPr>
          </a:p>
        </p:txBody>
      </p:sp>
      <p:sp>
        <p:nvSpPr>
          <p:cNvPr id="457732" name="Rectangle 6"/>
          <p:cNvSpPr>
            <a:spLocks noChangeArrowheads="1"/>
          </p:cNvSpPr>
          <p:nvPr/>
        </p:nvSpPr>
        <p:spPr bwMode="auto">
          <a:xfrm>
            <a:off x="130001" y="2225260"/>
            <a:ext cx="9013999" cy="4246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2438" marR="0" lvl="0" indent="-452438" algn="l" defTabSz="457200" rtl="0" eaLnBrk="1" fontAlgn="auto" latinLnBrk="0" hangingPunct="1">
              <a:lnSpc>
                <a:spcPct val="90000"/>
              </a:lnSpc>
              <a:spcBef>
                <a:spcPct val="2000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1. Ezek. 28 shows Satan was in his </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unfallen, perfect state in Eden.</a:t>
            </a:r>
          </a:p>
          <a:p>
            <a:pPr marL="452438" marR="0" lvl="0" indent="-452438" algn="l" defTabSz="457200" rtl="0" eaLnBrk="1" fontAlgn="auto" latinLnBrk="0" hangingPunct="1">
              <a:lnSpc>
                <a:spcPct val="90000"/>
              </a:lnSpc>
              <a:spcBef>
                <a:spcPct val="2000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2. Everything was </a:t>
            </a:r>
            <a:r>
              <a:rPr kumimoji="0" lang="ru-RU" altLang="zh-CN" sz="2800" b="1" i="0" u="none" strike="noStrike" kern="1200" cap="none" spc="0" normalizeH="0" baseline="0" noProof="0" dirty="0">
                <a:ln>
                  <a:noFill/>
                </a:ln>
                <a:solidFill>
                  <a:srgbClr val="FFFFFF"/>
                </a:solidFill>
                <a:effectLst/>
                <a:uLnTx/>
                <a:uFillTx/>
                <a:latin typeface="Arial"/>
                <a:ea typeface="+mn-ea"/>
                <a:cs typeface="Arial"/>
              </a:rPr>
              <a:t>"</a:t>
            </a: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very good</a:t>
            </a:r>
            <a:r>
              <a:rPr kumimoji="0" lang="ru-RU" altLang="zh-CN" sz="2800" b="1" i="0" u="none" strike="noStrike" kern="1200" cap="none" spc="0" normalizeH="0" baseline="0" noProof="0" dirty="0">
                <a:ln>
                  <a:noFill/>
                </a:ln>
                <a:solidFill>
                  <a:srgbClr val="FFFFFF"/>
                </a:solidFill>
                <a:effectLst/>
                <a:uLnTx/>
                <a:uFillTx/>
                <a:latin typeface="Arial"/>
                <a:ea typeface="+mn-ea"/>
                <a:cs typeface="Arial"/>
              </a:rPr>
              <a:t>"</a:t>
            </a: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 at the end of the 6th day—including angels.</a:t>
            </a:r>
          </a:p>
          <a:p>
            <a:pPr marL="452438" marR="0" lvl="0" indent="-452438" algn="l" defTabSz="457200" rtl="0" eaLnBrk="1" fontAlgn="auto" latinLnBrk="0" hangingPunct="1">
              <a:lnSpc>
                <a:spcPct val="90000"/>
              </a:lnSpc>
              <a:spcBef>
                <a:spcPct val="2000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3. God sanctified the 7th day, so how could Satan have fallen that day?</a:t>
            </a:r>
          </a:p>
          <a:p>
            <a:pPr marL="452438" marR="0" lvl="0" indent="-452438" algn="l" defTabSz="457200" rtl="0" eaLnBrk="1" fontAlgn="auto" latinLnBrk="0" hangingPunct="1">
              <a:lnSpc>
                <a:spcPct val="90000"/>
              </a:lnSpc>
              <a:spcBef>
                <a:spcPct val="2000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4. Once Satan fell, he would have immediately launched an attack on God.</a:t>
            </a:r>
          </a:p>
          <a:p>
            <a:pPr marL="452438" marR="0" lvl="0" indent="-452438" algn="l" defTabSz="457200" rtl="0" eaLnBrk="1" fontAlgn="auto" latinLnBrk="0" hangingPunct="1">
              <a:lnSpc>
                <a:spcPct val="90000"/>
              </a:lnSpc>
              <a:spcBef>
                <a:spcPct val="2000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5. The Fall came soon after the 7th day as Adam and Eve apparently had no sex until after the Fall.</a:t>
            </a:r>
          </a:p>
        </p:txBody>
      </p:sp>
      <p:pic>
        <p:nvPicPr>
          <p:cNvPr id="2" name="Picture 1"/>
          <p:cNvPicPr>
            <a:picLocks noChangeAspect="1"/>
          </p:cNvPicPr>
          <p:nvPr/>
        </p:nvPicPr>
        <p:blipFill>
          <a:blip r:embed="rId4"/>
          <a:stretch>
            <a:fillRect/>
          </a:stretch>
        </p:blipFill>
        <p:spPr>
          <a:xfrm>
            <a:off x="6380922" y="186083"/>
            <a:ext cx="1727200" cy="2819400"/>
          </a:xfrm>
          <a:prstGeom prst="rect">
            <a:avLst/>
          </a:prstGeom>
        </p:spPr>
      </p:pic>
      <p:sp>
        <p:nvSpPr>
          <p:cNvPr id="7" name="Rectangle 6"/>
          <p:cNvSpPr>
            <a:spLocks noChangeArrowheads="1"/>
          </p:cNvSpPr>
          <p:nvPr/>
        </p:nvSpPr>
        <p:spPr bwMode="auto">
          <a:xfrm>
            <a:off x="52700" y="6537740"/>
            <a:ext cx="9013999" cy="309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52438" marR="0" lvl="0" indent="-452438" algn="r" defTabSz="457200" rtl="0" eaLnBrk="1" fontAlgn="auto" latinLnBrk="0" hangingPunct="1">
              <a:lnSpc>
                <a:spcPct val="90000"/>
              </a:lnSpc>
              <a:spcBef>
                <a:spcPct val="20000"/>
              </a:spcBef>
              <a:spcAft>
                <a:spcPts val="0"/>
              </a:spcAft>
              <a:buClrTx/>
              <a:buSzTx/>
              <a:buFontTx/>
              <a:buNone/>
              <a:tabLst/>
              <a:defRPr/>
            </a:pPr>
            <a:r>
              <a:rPr kumimoji="0" lang="en-US" altLang="zh-CN" sz="2000" b="1" i="1" u="none" strike="noStrike" kern="1200" cap="none" spc="0" normalizeH="0" baseline="0" noProof="0" dirty="0">
                <a:ln>
                  <a:noFill/>
                </a:ln>
                <a:solidFill>
                  <a:srgbClr val="FFFFFF"/>
                </a:solidFill>
                <a:effectLst/>
                <a:uLnTx/>
                <a:uFillTx/>
                <a:latin typeface="Arial"/>
                <a:ea typeface="+mn-ea"/>
                <a:cs typeface="Arial"/>
              </a:rPr>
              <a:t>Terry Mortenson, 10 Oct 2014 email, adapted</a:t>
            </a:r>
          </a:p>
        </p:txBody>
      </p:sp>
    </p:spTree>
    <p:extLst>
      <p:ext uri="{BB962C8B-B14F-4D97-AF65-F5344CB8AC3E}">
        <p14:creationId xmlns:p14="http://schemas.microsoft.com/office/powerpoint/2010/main" val="343691199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7732">
                                            <p:txEl>
                                              <p:pRg st="0" end="0"/>
                                            </p:txEl>
                                          </p:spTgt>
                                        </p:tgtEl>
                                        <p:attrNameLst>
                                          <p:attrName>style.visibility</p:attrName>
                                        </p:attrNameLst>
                                      </p:cBhvr>
                                      <p:to>
                                        <p:strVal val="visible"/>
                                      </p:to>
                                    </p:set>
                                    <p:animEffect transition="in" filter="blinds(horizontal)">
                                      <p:cBhvr>
                                        <p:cTn id="7" dur="500"/>
                                        <p:tgtEl>
                                          <p:spTgt spid="4577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7732">
                                            <p:txEl>
                                              <p:pRg st="1" end="1"/>
                                            </p:txEl>
                                          </p:spTgt>
                                        </p:tgtEl>
                                        <p:attrNameLst>
                                          <p:attrName>style.visibility</p:attrName>
                                        </p:attrNameLst>
                                      </p:cBhvr>
                                      <p:to>
                                        <p:strVal val="visible"/>
                                      </p:to>
                                    </p:set>
                                    <p:animEffect transition="in" filter="blinds(horizontal)">
                                      <p:cBhvr>
                                        <p:cTn id="12" dur="500"/>
                                        <p:tgtEl>
                                          <p:spTgt spid="4577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7732">
                                            <p:txEl>
                                              <p:pRg st="2" end="2"/>
                                            </p:txEl>
                                          </p:spTgt>
                                        </p:tgtEl>
                                        <p:attrNameLst>
                                          <p:attrName>style.visibility</p:attrName>
                                        </p:attrNameLst>
                                      </p:cBhvr>
                                      <p:to>
                                        <p:strVal val="visible"/>
                                      </p:to>
                                    </p:set>
                                    <p:animEffect transition="in" filter="blinds(horizontal)">
                                      <p:cBhvr>
                                        <p:cTn id="17" dur="500"/>
                                        <p:tgtEl>
                                          <p:spTgt spid="4577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7732">
                                            <p:txEl>
                                              <p:pRg st="3" end="3"/>
                                            </p:txEl>
                                          </p:spTgt>
                                        </p:tgtEl>
                                        <p:attrNameLst>
                                          <p:attrName>style.visibility</p:attrName>
                                        </p:attrNameLst>
                                      </p:cBhvr>
                                      <p:to>
                                        <p:strVal val="visible"/>
                                      </p:to>
                                    </p:set>
                                    <p:animEffect transition="in" filter="blinds(horizontal)">
                                      <p:cBhvr>
                                        <p:cTn id="22" dur="500"/>
                                        <p:tgtEl>
                                          <p:spTgt spid="4577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57732">
                                            <p:txEl>
                                              <p:pRg st="4" end="4"/>
                                            </p:txEl>
                                          </p:spTgt>
                                        </p:tgtEl>
                                        <p:attrNameLst>
                                          <p:attrName>style.visibility</p:attrName>
                                        </p:attrNameLst>
                                      </p:cBhvr>
                                      <p:to>
                                        <p:strVal val="visible"/>
                                      </p:to>
                                    </p:set>
                                    <p:animEffect transition="in" filter="blinds(horizontal)">
                                      <p:cBhvr>
                                        <p:cTn id="27" dur="500"/>
                                        <p:tgtEl>
                                          <p:spTgt spid="4577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en-US" altLang="zh-CN" sz="11700" b="1" dirty="0">
                <a:solidFill>
                  <a:schemeClr val="bg1"/>
                </a:solidFill>
                <a:effectLst>
                  <a:glow rad="165100">
                    <a:schemeClr val="tx1"/>
                  </a:glow>
                </a:effectLst>
                <a:latin typeface="Arial" charset="0"/>
                <a:ea typeface="Osaka" charset="0"/>
                <a:cs typeface="Osaka" charset="0"/>
              </a:rPr>
              <a:t>Genesis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What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we</a:t>
            </a: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 </a:t>
            </a:r>
            <a:b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b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did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Chalkduster"/>
                <a:ea typeface="Osaka" charset="0"/>
                <a:cs typeface="Chalkduster"/>
              </a:rPr>
              <a:t>wrong</a:t>
            </a:r>
            <a:endParaRPr kumimoji="0" lang="en-US" altLang="zh-CN" sz="2400" b="1" i="0" u="none" strike="noStrike" kern="1200" cap="none" spc="0" normalizeH="0" baseline="0" noProof="0" dirty="0">
              <a:ln>
                <a:noFill/>
              </a:ln>
              <a:solidFill>
                <a:srgbClr val="FFFF00"/>
              </a:solidFill>
              <a:effectLst>
                <a:glow rad="165100">
                  <a:srgbClr val="000000"/>
                </a:glow>
              </a:effectLst>
              <a:uLnTx/>
              <a:uFillTx/>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What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God</a:t>
            </a: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 did </a:t>
            </a:r>
            <a:r>
              <a:rPr kumimoji="0" lang="en-US" altLang="zh-CN" sz="6000" b="1" i="0" u="none" strike="noStrike" kern="1200" cap="none" spc="0" normalizeH="0" baseline="0" noProof="0" dirty="0">
                <a:ln>
                  <a:noFill/>
                </a:ln>
                <a:solidFill>
                  <a:srgbClr val="CCFFCC"/>
                </a:solidFill>
                <a:effectLst>
                  <a:glow rad="165100">
                    <a:srgbClr val="000000"/>
                  </a:glow>
                </a:effectLst>
                <a:uLnTx/>
                <a:uFillTx/>
                <a:latin typeface="Arial" charset="0"/>
                <a:ea typeface="Osaka" charset="0"/>
                <a:cs typeface="Osaka" charset="0"/>
              </a:rPr>
              <a:t>right</a:t>
            </a:r>
            <a:endParaRPr kumimoji="0" lang="en-US" altLang="zh-CN" sz="2400" b="1" i="0" u="none" strike="noStrike" kern="1200" cap="none" spc="0" normalizeH="0" baseline="0" noProof="0" dirty="0">
              <a:ln>
                <a:noFill/>
              </a:ln>
              <a:solidFill>
                <a:srgbClr val="CCFFCC"/>
              </a:solidFill>
              <a:effectLst>
                <a:glow rad="165100">
                  <a:srgbClr val="000000"/>
                </a:glow>
              </a:effectLst>
              <a:uLnTx/>
              <a:uFillTx/>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52966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4" name="Picture 3"/>
          <p:cNvPicPr>
            <a:picLocks noChangeAspect="1"/>
          </p:cNvPicPr>
          <p:nvPr/>
        </p:nvPicPr>
        <p:blipFill>
          <a:blip r:embed="rId3"/>
          <a:stretch>
            <a:fillRect/>
          </a:stretch>
        </p:blipFill>
        <p:spPr>
          <a:xfrm>
            <a:off x="0" y="2297035"/>
            <a:ext cx="9144000" cy="4560965"/>
          </a:xfrm>
          <a:prstGeom prst="rect">
            <a:avLst/>
          </a:prstGeom>
        </p:spPr>
      </p:pic>
      <p:sp>
        <p:nvSpPr>
          <p:cNvPr id="6" name="Title 1"/>
          <p:cNvSpPr txBox="1">
            <a:spLocks/>
          </p:cNvSpPr>
          <p:nvPr/>
        </p:nvSpPr>
        <p:spPr bwMode="auto">
          <a:xfrm>
            <a:off x="435994" y="4014439"/>
            <a:ext cx="4381333" cy="1009395"/>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3200"/>
              <a:t>Praying won</a:t>
            </a:r>
            <a:r>
              <a:rPr lang="uk-UA" sz="3200" dirty="0"/>
              <a:t>'</a:t>
            </a:r>
            <a:r>
              <a:rPr lang="en-US" sz="3200" dirty="0"/>
              <a:t>t help.  </a:t>
            </a:r>
            <a:br>
              <a:rPr lang="en-US" sz="3200" dirty="0"/>
            </a:br>
            <a:r>
              <a:rPr lang="en-US" sz="3200" dirty="0"/>
              <a:t>Doing will.</a:t>
            </a:r>
          </a:p>
        </p:txBody>
      </p:sp>
    </p:spTree>
    <p:extLst>
      <p:ext uri="{BB962C8B-B14F-4D97-AF65-F5344CB8AC3E}">
        <p14:creationId xmlns:p14="http://schemas.microsoft.com/office/powerpoint/2010/main" val="1828459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443097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1141"/>
          <a:stretch/>
        </p:blipFill>
        <p:spPr>
          <a:xfrm>
            <a:off x="0" y="-38675"/>
            <a:ext cx="9164158" cy="68966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We try to live without God (3:1-7).</a:t>
            </a:r>
          </a:p>
        </p:txBody>
      </p:sp>
    </p:spTree>
    <p:extLst>
      <p:ext uri="{BB962C8B-B14F-4D97-AF65-F5344CB8AC3E}">
        <p14:creationId xmlns:p14="http://schemas.microsoft.com/office/powerpoint/2010/main" val="243517435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9376" y="44440"/>
            <a:ext cx="9036496" cy="3986136"/>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serpent was the shrewdest of all the wild animals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had made. One day he asked the woman,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Did God really say you must not eat the fruit from any of the trees in the garden?</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0" y="4064000"/>
            <a:ext cx="9144000" cy="2794000"/>
          </a:xfrm>
          <a:prstGeom prst="rect">
            <a:avLst/>
          </a:prstGeom>
        </p:spPr>
      </p:pic>
    </p:spTree>
    <p:extLst>
      <p:ext uri="{BB962C8B-B14F-4D97-AF65-F5344CB8AC3E}">
        <p14:creationId xmlns:p14="http://schemas.microsoft.com/office/powerpoint/2010/main" val="915755654"/>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20300" y="3379981"/>
            <a:ext cx="8037252" cy="3425714"/>
          </a:xfrm>
          <a:prstGeom prst="rect">
            <a:avLst/>
          </a:prstGeom>
        </p:spPr>
      </p:pic>
      <p:sp>
        <p:nvSpPr>
          <p:cNvPr id="900098" name="Rectangle 2"/>
          <p:cNvSpPr>
            <a:spLocks noGrp="1" noChangeArrowheads="1"/>
          </p:cNvSpPr>
          <p:nvPr>
            <p:ph type="ctrTitle"/>
          </p:nvPr>
        </p:nvSpPr>
        <p:spPr>
          <a:xfrm>
            <a:off x="0" y="-32760"/>
            <a:ext cx="9144000" cy="3473792"/>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Of course we may eat fruit from the trees in the garden,</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the woman replied.  </a:t>
            </a:r>
            <a:r>
              <a:rPr lang="en-US" sz="3200" b="1" baseline="30000" dirty="0">
                <a:effectLst>
                  <a:glow rad="127000">
                    <a:schemeClr val="tx1"/>
                  </a:glow>
                </a:effectLst>
                <a:latin typeface="Arial" charset="0"/>
                <a:ea typeface="ＭＳ Ｐゴシック" charset="0"/>
                <a:cs typeface="ＭＳ Ｐゴシック" charset="0"/>
              </a:rPr>
              <a:t>3</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It</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 only the fruit from the tree in the middle of the garden that we are not allowed to eat. God said,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You must not eat it or even touch it; if you do, you will die</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(3:2-3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9368294"/>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We can</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even </a:t>
            </a:r>
            <a:r>
              <a:rPr lang="en-US" b="1" i="1" dirty="0">
                <a:effectLst>
                  <a:glow rad="127000">
                    <a:schemeClr val="tx1"/>
                  </a:glow>
                </a:effectLst>
                <a:latin typeface="Arial" charset="0"/>
                <a:ea typeface="ＭＳ Ｐゴシック" charset="0"/>
                <a:cs typeface="ＭＳ Ｐゴシック" charset="0"/>
              </a:rPr>
              <a:t>touch</a:t>
            </a:r>
            <a:r>
              <a:rPr lang="en-US" b="1" dirty="0">
                <a:effectLst>
                  <a:glow rad="127000">
                    <a:schemeClr val="tx1"/>
                  </a:glow>
                </a:effectLst>
                <a:latin typeface="Arial" charset="0"/>
                <a:ea typeface="ＭＳ Ｐゴシック" charset="0"/>
                <a:cs typeface="ＭＳ Ｐゴシック" charset="0"/>
              </a:rPr>
              <a:t> it!</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(Legalism)</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 </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doubted God</a:t>
            </a:r>
            <a:r>
              <a:rPr kumimoji="0" lang="uk-UA"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 word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as a disgruntled legalist (3:1-3).</a:t>
            </a:r>
          </a:p>
        </p:txBody>
      </p:sp>
    </p:spTree>
    <p:extLst>
      <p:ext uri="{BB962C8B-B14F-4D97-AF65-F5344CB8AC3E}">
        <p14:creationId xmlns:p14="http://schemas.microsoft.com/office/powerpoint/2010/main" val="3081354292"/>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458AA58-2364-C548-82B2-390582E41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900468"/>
          </a:xfrm>
          <a:prstGeom prst="rect">
            <a:avLst/>
          </a:prstGeom>
          <a:noFill/>
          <a:extLst>
            <a:ext uri="{909E8E84-426E-40DD-AFC4-6F175D3DCCD1}">
              <a14:hiddenFill xmlns:a14="http://schemas.microsoft.com/office/drawing/2010/main">
                <a:solidFill>
                  <a:srgbClr val="FFFFFF"/>
                </a:solidFill>
              </a14:hiddenFill>
            </a:ext>
          </a:extLst>
        </p:spPr>
      </p:pic>
      <p:sp>
        <p:nvSpPr>
          <p:cNvPr id="22530" name="Rectangle 2"/>
          <p:cNvSpPr>
            <a:spLocks noGrp="1" noChangeArrowheads="1"/>
          </p:cNvSpPr>
          <p:nvPr>
            <p:ph type="title"/>
          </p:nvPr>
        </p:nvSpPr>
        <p:spPr>
          <a:xfrm>
            <a:off x="0" y="0"/>
            <a:ext cx="4140485" cy="1551398"/>
          </a:xfrm>
          <a:solidFill>
            <a:schemeClr val="tx1"/>
          </a:solidFill>
        </p:spPr>
        <p:txBody>
          <a:bodyPr/>
          <a:lstStyle/>
          <a:p>
            <a:pPr eaLnBrk="1" hangingPunct="1">
              <a:defRPr/>
            </a:pPr>
            <a:r>
              <a:rPr lang="en-US" sz="2800" dirty="0">
                <a:solidFill>
                  <a:schemeClr val="bg1"/>
                </a:solidFill>
                <a:effectLst>
                  <a:glow rad="101600">
                    <a:schemeClr val="tx1">
                      <a:alpha val="75000"/>
                    </a:schemeClr>
                  </a:glow>
                </a:effectLst>
                <a:ea typeface="ＭＳ Ｐゴシック" charset="-128"/>
              </a:rPr>
              <a:t>Small Group Question:</a:t>
            </a:r>
            <a:br>
              <a:rPr lang="en-US" sz="2800" dirty="0">
                <a:solidFill>
                  <a:schemeClr val="bg1"/>
                </a:solidFill>
                <a:effectLst>
                  <a:glow rad="101600">
                    <a:schemeClr val="tx1">
                      <a:alpha val="75000"/>
                    </a:schemeClr>
                  </a:glow>
                </a:effectLst>
                <a:ea typeface="ＭＳ Ｐゴシック" charset="-128"/>
              </a:rPr>
            </a:br>
            <a:r>
              <a:rPr lang="en-US" sz="2800" i="1" dirty="0">
                <a:solidFill>
                  <a:schemeClr val="bg1"/>
                </a:solidFill>
                <a:effectLst>
                  <a:glow rad="101600">
                    <a:schemeClr val="tx1">
                      <a:alpha val="75000"/>
                    </a:schemeClr>
                  </a:glow>
                </a:effectLst>
                <a:ea typeface="ＭＳ Ｐゴシック" charset="-128"/>
              </a:rPr>
              <a:t>What is our basic problem as humans?</a:t>
            </a:r>
          </a:p>
        </p:txBody>
      </p:sp>
      <p:sp>
        <p:nvSpPr>
          <p:cNvPr id="5" name="Rectangle 2">
            <a:extLst>
              <a:ext uri="{FF2B5EF4-FFF2-40B4-BE49-F238E27FC236}">
                <a16:creationId xmlns:a16="http://schemas.microsoft.com/office/drawing/2014/main" id="{7157CAF5-9502-994B-ADFA-3433AF7B7797}"/>
              </a:ext>
            </a:extLst>
          </p:cNvPr>
          <p:cNvSpPr txBox="1">
            <a:spLocks noChangeArrowheads="1"/>
          </p:cNvSpPr>
          <p:nvPr/>
        </p:nvSpPr>
        <p:spPr bwMode="auto">
          <a:xfrm>
            <a:off x="0" y="4566863"/>
            <a:ext cx="9226193" cy="2291137"/>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What does the main group that you minister to think is our key struggle? Buddhists, Hindus, secularists, etc. will have different answers.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128"/>
                <a:cs typeface="Arial" panose="020B0604020202020204" pitchFamily="34" charset="0"/>
              </a:rPr>
              <a:t>How do you respond to their answer?</a:t>
            </a:r>
          </a:p>
        </p:txBody>
      </p:sp>
    </p:spTree>
    <p:extLst>
      <p:ext uri="{BB962C8B-B14F-4D97-AF65-F5344CB8AC3E}">
        <p14:creationId xmlns:p14="http://schemas.microsoft.com/office/powerpoint/2010/main" val="6912075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en-US" sz="3200" b="1" dirty="0">
                <a:solidFill>
                  <a:schemeClr val="accent3">
                    <a:lumMod val="20000"/>
                    <a:lumOff val="80000"/>
                  </a:schemeClr>
                </a:solidFill>
              </a:rPr>
              <a:t>Hippocrates</a:t>
            </a:r>
          </a:p>
        </p:txBody>
      </p:sp>
      <p:pic>
        <p:nvPicPr>
          <p:cNvPr id="2050" name="Picture 2">
            <a:extLst>
              <a:ext uri="{FF2B5EF4-FFF2-40B4-BE49-F238E27FC236}">
                <a16:creationId xmlns:a16="http://schemas.microsoft.com/office/drawing/2014/main" id="{BFD22302-9412-9549-A4E8-09EE6C302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7938"/>
            <a:ext cx="9144000" cy="4302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7DCAFB43-451C-E245-99C5-CFC5C36C98F7}"/>
              </a:ext>
            </a:extLst>
          </p:cNvPr>
          <p:cNvSpPr txBox="1">
            <a:spLocks noChangeArrowheads="1"/>
          </p:cNvSpPr>
          <p:nvPr/>
        </p:nvSpPr>
        <p:spPr bwMode="auto">
          <a:xfrm>
            <a:off x="2568539" y="1623316"/>
            <a:ext cx="6441897" cy="3318553"/>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A wise man should consider that health is the greatest of human blessings, and learn how by his own thought to derive benefit from his illnesses.</a:t>
            </a:r>
          </a:p>
        </p:txBody>
      </p:sp>
    </p:spTree>
    <p:extLst>
      <p:ext uri="{BB962C8B-B14F-4D97-AF65-F5344CB8AC3E}">
        <p14:creationId xmlns:p14="http://schemas.microsoft.com/office/powerpoint/2010/main" val="38123742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3" name="Rectangle 2"/>
          <p:cNvSpPr>
            <a:spLocks noGrp="1" noChangeArrowheads="1"/>
          </p:cNvSpPr>
          <p:nvPr>
            <p:ph type="title"/>
          </p:nvPr>
        </p:nvSpPr>
        <p:spPr>
          <a:xfrm>
            <a:off x="1676400" y="0"/>
            <a:ext cx="5791200" cy="838200"/>
          </a:xfrm>
        </p:spPr>
        <p:txBody>
          <a:bodyPr/>
          <a:lstStyle/>
          <a:p>
            <a:pPr indent="0" eaLnBrk="1" hangingPunct="1">
              <a:lnSpc>
                <a:spcPct val="100000"/>
              </a:lnSpc>
            </a:pPr>
            <a:r>
              <a:rPr lang="en-US" sz="3200" b="1" dirty="0">
                <a:solidFill>
                  <a:schemeClr val="accent3">
                    <a:lumMod val="20000"/>
                    <a:lumOff val="80000"/>
                  </a:schemeClr>
                </a:solidFill>
              </a:rPr>
              <a:t>Buddhism</a:t>
            </a:r>
          </a:p>
        </p:txBody>
      </p:sp>
      <p:pic>
        <p:nvPicPr>
          <p:cNvPr id="1026" name="Picture 2">
            <a:extLst>
              <a:ext uri="{FF2B5EF4-FFF2-40B4-BE49-F238E27FC236}">
                <a16:creationId xmlns:a16="http://schemas.microsoft.com/office/drawing/2014/main" id="{81CB848B-0AE5-B24E-9C57-237B58D246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438" y="1006867"/>
            <a:ext cx="8913402" cy="50137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849EF856-C296-B744-9592-20CC97E78F82}"/>
              </a:ext>
            </a:extLst>
          </p:cNvPr>
          <p:cNvSpPr txBox="1">
            <a:spLocks noChangeArrowheads="1"/>
          </p:cNvSpPr>
          <p:nvPr/>
        </p:nvSpPr>
        <p:spPr bwMode="auto">
          <a:xfrm>
            <a:off x="245439" y="1253447"/>
            <a:ext cx="6391668" cy="2609636"/>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The secret to living well and longer is: eat half, walk double, laugh triple, and love without measure.</a:t>
            </a:r>
          </a:p>
        </p:txBody>
      </p:sp>
      <p:sp>
        <p:nvSpPr>
          <p:cNvPr id="6" name="Rectangle 2">
            <a:extLst>
              <a:ext uri="{FF2B5EF4-FFF2-40B4-BE49-F238E27FC236}">
                <a16:creationId xmlns:a16="http://schemas.microsoft.com/office/drawing/2014/main" id="{1D17DBA5-5BDB-AC44-8A77-993147627F06}"/>
              </a:ext>
            </a:extLst>
          </p:cNvPr>
          <p:cNvSpPr txBox="1">
            <a:spLocks noChangeArrowheads="1"/>
          </p:cNvSpPr>
          <p:nvPr/>
        </p:nvSpPr>
        <p:spPr bwMode="auto">
          <a:xfrm>
            <a:off x="1756311" y="4031750"/>
            <a:ext cx="3369924" cy="583059"/>
          </a:xfrm>
          <a:prstGeom prst="rect">
            <a:avLst/>
          </a:prstGeom>
          <a:solidFill>
            <a:srgbClr val="000000"/>
          </a:solid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01600">
                    <a:srgbClr val="000000">
                      <a:alpha val="75000"/>
                    </a:srgbClr>
                  </a:glow>
                </a:effectLst>
                <a:uLnTx/>
                <a:uFillTx/>
                <a:latin typeface="Arial"/>
                <a:ea typeface="ＭＳ Ｐゴシック" charset="-128"/>
                <a:cs typeface="Arial"/>
              </a:rPr>
              <a:t>Chinese Proverb</a:t>
            </a:r>
          </a:p>
        </p:txBody>
      </p:sp>
    </p:spTree>
    <p:extLst>
      <p:ext uri="{BB962C8B-B14F-4D97-AF65-F5344CB8AC3E}">
        <p14:creationId xmlns:p14="http://schemas.microsoft.com/office/powerpoint/2010/main" val="74340252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33400" y="393700"/>
            <a:ext cx="8077200" cy="60706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Tree>
    <p:extLst>
      <p:ext uri="{BB962C8B-B14F-4D97-AF65-F5344CB8AC3E}">
        <p14:creationId xmlns:p14="http://schemas.microsoft.com/office/powerpoint/2010/main" val="39568086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God free, happy, and inspired by wonder.</a:t>
            </a:r>
            <a:r>
              <a:rPr lang="ru-RU" b="1" dirty="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173" y="1120436"/>
            <a:ext cx="9297492" cy="4537764"/>
          </a:xfrm>
          <a:prstGeom prst="rect">
            <a:avLst/>
          </a:prstGeom>
        </p:spPr>
      </p:pic>
      <p:sp>
        <p:nvSpPr>
          <p:cNvPr id="5" name="Title 1">
            <a:extLst>
              <a:ext uri="{FF2B5EF4-FFF2-40B4-BE49-F238E27FC236}">
                <a16:creationId xmlns:a16="http://schemas.microsoft.com/office/drawing/2014/main" id="{9F940ECA-8779-1942-8E1A-931CB585F67D}"/>
              </a:ext>
            </a:extLst>
          </p:cNvPr>
          <p:cNvSpPr txBox="1">
            <a:spLocks/>
          </p:cNvSpPr>
          <p:nvPr/>
        </p:nvSpPr>
        <p:spPr bwMode="auto">
          <a:xfrm>
            <a:off x="3078834" y="1739592"/>
            <a:ext cx="5842142" cy="1895707"/>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4000" dirty="0">
                <a:solidFill>
                  <a:schemeClr val="bg1"/>
                </a:solidFill>
              </a:rPr>
              <a:t>“God free, happy, and inspired by wonder.”</a:t>
            </a:r>
          </a:p>
        </p:txBody>
      </p:sp>
      <p:sp>
        <p:nvSpPr>
          <p:cNvPr id="6" name="Title 1">
            <a:extLst>
              <a:ext uri="{FF2B5EF4-FFF2-40B4-BE49-F238E27FC236}">
                <a16:creationId xmlns:a16="http://schemas.microsoft.com/office/drawing/2014/main" id="{4E47C1EC-D8D1-F447-A313-B393DE2F7D9A}"/>
              </a:ext>
            </a:extLst>
          </p:cNvPr>
          <p:cNvSpPr txBox="1">
            <a:spLocks/>
          </p:cNvSpPr>
          <p:nvPr/>
        </p:nvSpPr>
        <p:spPr bwMode="auto">
          <a:xfrm>
            <a:off x="3078834" y="3724507"/>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bg1"/>
                </a:solidFill>
              </a:rPr>
              <a:t>Will Scharff, Sacramento</a:t>
            </a:r>
            <a:br>
              <a:rPr lang="en-US" sz="2800" dirty="0">
                <a:solidFill>
                  <a:schemeClr val="bg1"/>
                </a:solidFill>
              </a:rPr>
            </a:br>
            <a:r>
              <a:rPr lang="en-US" sz="2800" dirty="0">
                <a:solidFill>
                  <a:schemeClr val="bg1"/>
                </a:solidFill>
              </a:rPr>
              <a:t>Technology Analyst…Atheist</a:t>
            </a:r>
          </a:p>
        </p:txBody>
      </p:sp>
      <p:sp>
        <p:nvSpPr>
          <p:cNvPr id="7" name="Title 1">
            <a:extLst>
              <a:ext uri="{FF2B5EF4-FFF2-40B4-BE49-F238E27FC236}">
                <a16:creationId xmlns:a16="http://schemas.microsoft.com/office/drawing/2014/main" id="{F2068BF2-B1F3-3B4B-B4DA-B69E3691DD96}"/>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bg1"/>
                </a:solidFill>
              </a:rPr>
              <a:t>FREEDOM FROM RELIGION FOUNDATION</a:t>
            </a:r>
          </a:p>
        </p:txBody>
      </p:sp>
    </p:spTree>
    <p:extLst>
      <p:ext uri="{BB962C8B-B14F-4D97-AF65-F5344CB8AC3E}">
        <p14:creationId xmlns:p14="http://schemas.microsoft.com/office/powerpoint/2010/main" val="3519895086"/>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mr-IN" b="1" dirty="0">
                <a:solidFill>
                  <a:schemeClr val="tx1"/>
                </a:solidFill>
                <a:effectLst/>
                <a:latin typeface="Arial" charset="0"/>
                <a:ea typeface="ＭＳ Ｐゴシック" charset="0"/>
                <a:cs typeface="ＭＳ Ｐゴシック" charset="0"/>
              </a:rPr>
              <a:t>"</a:t>
            </a:r>
            <a:r>
              <a:rPr lang="en-US" b="1" dirty="0">
                <a:solidFill>
                  <a:schemeClr val="tx1"/>
                </a:solidFill>
                <a:effectLst/>
                <a:latin typeface="Arial" charset="0"/>
                <a:ea typeface="ＭＳ Ｐゴシック" charset="0"/>
                <a:cs typeface="ＭＳ Ｐゴシック" charset="0"/>
              </a:rPr>
              <a:t>Believe in humanity, not god.</a:t>
            </a:r>
            <a:r>
              <a:rPr lang="mr-IN" b="1" dirty="0">
                <a:solidFill>
                  <a:schemeClr val="tx1"/>
                </a:solidFill>
                <a:effectLst/>
                <a:latin typeface="Arial" charset="0"/>
                <a:ea typeface="ＭＳ Ｐゴシック" charset="0"/>
                <a:cs typeface="ＭＳ Ｐゴシック" charset="0"/>
              </a:rPr>
              <a:t>"</a:t>
            </a:r>
            <a:endParaRPr lang="en-US" b="1" dirty="0">
              <a:solidFill>
                <a:schemeClr val="tx1"/>
              </a:solidFill>
              <a:effectLst/>
              <a:latin typeface="Arial" charset="0"/>
              <a:ea typeface="ＭＳ Ｐゴシック" charset="0"/>
              <a:cs typeface="ＭＳ Ｐゴシック" charset="0"/>
            </a:endParaRPr>
          </a:p>
        </p:txBody>
      </p:sp>
      <p:sp>
        <p:nvSpPr>
          <p:cNvPr id="6" name="Title 1">
            <a:extLst>
              <a:ext uri="{FF2B5EF4-FFF2-40B4-BE49-F238E27FC236}">
                <a16:creationId xmlns:a16="http://schemas.microsoft.com/office/drawing/2014/main" id="{A975165D-FF75-D24A-A4F9-3302F0F21333}"/>
              </a:ext>
            </a:extLst>
          </p:cNvPr>
          <p:cNvSpPr txBox="1">
            <a:spLocks/>
          </p:cNvSpPr>
          <p:nvPr/>
        </p:nvSpPr>
        <p:spPr bwMode="auto">
          <a:xfrm>
            <a:off x="330216" y="3931053"/>
            <a:ext cx="5842142" cy="922242"/>
          </a:xfrm>
          <a:prstGeom prst="rect">
            <a:avLst/>
          </a:prstGeom>
          <a:solidFill>
            <a:schemeClr val="tx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bg1"/>
                </a:solidFill>
              </a:rPr>
              <a:t>Brooke Byrd, Sacramento.</a:t>
            </a:r>
          </a:p>
          <a:p>
            <a:r>
              <a:rPr lang="en-US" sz="2800" dirty="0">
                <a:solidFill>
                  <a:schemeClr val="bg1"/>
                </a:solidFill>
              </a:rPr>
              <a:t>Volunteer…Atheist</a:t>
            </a:r>
          </a:p>
        </p:txBody>
      </p:sp>
      <p:sp>
        <p:nvSpPr>
          <p:cNvPr id="7" name="Title 1">
            <a:extLst>
              <a:ext uri="{FF2B5EF4-FFF2-40B4-BE49-F238E27FC236}">
                <a16:creationId xmlns:a16="http://schemas.microsoft.com/office/drawing/2014/main" id="{C49C844D-2BD7-0D4C-B2F0-950E358894F1}"/>
              </a:ext>
            </a:extLst>
          </p:cNvPr>
          <p:cNvSpPr txBox="1">
            <a:spLocks/>
          </p:cNvSpPr>
          <p:nvPr/>
        </p:nvSpPr>
        <p:spPr bwMode="auto">
          <a:xfrm>
            <a:off x="4480" y="6106373"/>
            <a:ext cx="9135040" cy="76622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fontAlgn="base" hangingPunct="0">
              <a:spcBef>
                <a:spcPct val="0"/>
              </a:spcBef>
              <a:spcAft>
                <a:spcPct val="0"/>
              </a:spcAft>
              <a:defRPr sz="3600" b="1" kern="0">
                <a:effectLst/>
                <a:latin typeface="Arial"/>
                <a:ea typeface="ＭＳ Ｐゴシック" pitchFamily="-108" charset="-128"/>
                <a:cs typeface="Arial"/>
              </a:defRPr>
            </a:lvl1pPr>
            <a:lvl2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defTabSz="45720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defTabSz="457200" eaLnBrk="0" fontAlgn="base" hangingPunct="0">
              <a:spcBef>
                <a:spcPct val="0"/>
              </a:spcBef>
              <a:spcAft>
                <a:spcPct val="0"/>
              </a:spcAft>
              <a:defRPr sz="4400">
                <a:solidFill>
                  <a:schemeClr val="tx2"/>
                </a:solidFill>
                <a:latin typeface="Times New Roman" pitchFamily="-112" charset="0"/>
              </a:defRPr>
            </a:lvl6pPr>
            <a:lvl7pPr marL="914400" algn="ctr" defTabSz="457200" eaLnBrk="0" fontAlgn="base" hangingPunct="0">
              <a:spcBef>
                <a:spcPct val="0"/>
              </a:spcBef>
              <a:spcAft>
                <a:spcPct val="0"/>
              </a:spcAft>
              <a:defRPr sz="4400">
                <a:solidFill>
                  <a:schemeClr val="tx2"/>
                </a:solidFill>
                <a:latin typeface="Times New Roman" pitchFamily="-112" charset="0"/>
              </a:defRPr>
            </a:lvl7pPr>
            <a:lvl8pPr marL="1371600" algn="ctr" defTabSz="457200" eaLnBrk="0" fontAlgn="base" hangingPunct="0">
              <a:spcBef>
                <a:spcPct val="0"/>
              </a:spcBef>
              <a:spcAft>
                <a:spcPct val="0"/>
              </a:spcAft>
              <a:defRPr sz="4400">
                <a:solidFill>
                  <a:schemeClr val="tx2"/>
                </a:solidFill>
                <a:latin typeface="Times New Roman" pitchFamily="-112" charset="0"/>
              </a:defRPr>
            </a:lvl8pPr>
            <a:lvl9pPr marL="1828800" algn="ctr" defTabSz="457200" eaLnBrk="0" fontAlgn="base" hangingPunct="0">
              <a:spcBef>
                <a:spcPct val="0"/>
              </a:spcBef>
              <a:spcAft>
                <a:spcPct val="0"/>
              </a:spcAft>
              <a:defRPr sz="4400">
                <a:solidFill>
                  <a:schemeClr val="tx2"/>
                </a:solidFill>
                <a:latin typeface="Times New Roman" pitchFamily="-112" charset="0"/>
              </a:defRPr>
            </a:lvl9pPr>
          </a:lstStyle>
          <a:p>
            <a:r>
              <a:rPr lang="en-US" sz="2800" dirty="0">
                <a:solidFill>
                  <a:schemeClr val="bg1"/>
                </a:solidFill>
              </a:rPr>
              <a:t>FREEDOM FROM RELIGION FOUNDATION</a:t>
            </a:r>
          </a:p>
        </p:txBody>
      </p:sp>
    </p:spTree>
    <p:extLst>
      <p:ext uri="{BB962C8B-B14F-4D97-AF65-F5344CB8AC3E}">
        <p14:creationId xmlns:p14="http://schemas.microsoft.com/office/powerpoint/2010/main" val="24134853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67115727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8902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813"/>
            <a:ext cx="9694333" cy="6874898"/>
          </a:xfrm>
          <a:prstGeom prst="rect">
            <a:avLst/>
          </a:prstGeom>
        </p:spPr>
      </p:pic>
      <p:sp>
        <p:nvSpPr>
          <p:cNvPr id="2" name="Title 1"/>
          <p:cNvSpPr>
            <a:spLocks noGrp="1"/>
          </p:cNvSpPr>
          <p:nvPr>
            <p:ph type="title"/>
          </p:nvPr>
        </p:nvSpPr>
        <p:spPr>
          <a:xfrm>
            <a:off x="0" y="44450"/>
            <a:ext cx="9144000" cy="1568011"/>
          </a:xfrm>
        </p:spPr>
        <p:txBody>
          <a:bodyPr anchor="t"/>
          <a:lstStyle/>
          <a:p>
            <a:pPr>
              <a:defRPr/>
            </a:pPr>
            <a:r>
              <a:rPr lang="en-US" b="1" dirty="0">
                <a:solidFill>
                  <a:schemeClr val="bg1"/>
                </a:solidFill>
                <a:effectLst/>
              </a:rPr>
              <a:t>We Trust Strangers, Even When It </a:t>
            </a:r>
            <a:r>
              <a:rPr lang="en-US" b="1" dirty="0" err="1">
                <a:solidFill>
                  <a:schemeClr val="bg1"/>
                </a:solidFill>
                <a:effectLst/>
              </a:rPr>
              <a:t>Doesn</a:t>
            </a:r>
            <a:r>
              <a:rPr lang="uk-UA" b="1" dirty="0">
                <a:solidFill>
                  <a:schemeClr val="bg1"/>
                </a:solidFill>
                <a:effectLst/>
              </a:rPr>
              <a:t>'</a:t>
            </a:r>
            <a:r>
              <a:rPr lang="en-US" b="1" dirty="0">
                <a:solidFill>
                  <a:schemeClr val="bg1"/>
                </a:solidFill>
                <a:effectLst/>
              </a:rPr>
              <a:t>t Make Sense to Do So</a:t>
            </a:r>
          </a:p>
        </p:txBody>
      </p:sp>
      <p:sp>
        <p:nvSpPr>
          <p:cNvPr id="5" name="Title 1"/>
          <p:cNvSpPr txBox="1">
            <a:spLocks/>
          </p:cNvSpPr>
          <p:nvPr/>
        </p:nvSpPr>
        <p:spPr bwMode="auto">
          <a:xfrm>
            <a:off x="5120045" y="1435197"/>
            <a:ext cx="4978932" cy="1568011"/>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ＭＳ Ｐゴシック" pitchFamily="-109" charset="-128"/>
              </a:rPr>
              <a:t>Alice Park</a:t>
            </a:r>
            <a:br>
              <a:rPr kumimoji="0" lang="en-US" sz="3200" b="1" i="0" u="none" strike="noStrike" kern="1200" cap="none" spc="0" normalizeH="0" baseline="0" noProof="0" dirty="0">
                <a:ln>
                  <a:noFill/>
                </a:ln>
                <a:solidFill>
                  <a:srgbClr val="000000"/>
                </a:solidFill>
                <a:effectLst/>
                <a:uLnTx/>
                <a:uFillTx/>
                <a:latin typeface="Arial"/>
                <a:ea typeface="ＭＳ Ｐゴシック" pitchFamily="-109" charset="-128"/>
              </a:rPr>
            </a:br>
            <a:r>
              <a:rPr kumimoji="0" lang="en-US" sz="3200" b="1" i="0" u="none" strike="noStrike" kern="1200" cap="none" spc="0" normalizeH="0" baseline="0" noProof="0" dirty="0">
                <a:ln>
                  <a:noFill/>
                </a:ln>
                <a:solidFill>
                  <a:srgbClr val="000000"/>
                </a:solidFill>
                <a:effectLst/>
                <a:uLnTx/>
                <a:uFillTx/>
                <a:latin typeface="Arial"/>
                <a:ea typeface="ＭＳ Ｐゴシック" pitchFamily="-109" charset="-128"/>
              </a:rPr>
              <a:t>May 16, 2014</a:t>
            </a:r>
          </a:p>
        </p:txBody>
      </p:sp>
      <p:sp>
        <p:nvSpPr>
          <p:cNvPr id="6" name="Title 1"/>
          <p:cNvSpPr txBox="1">
            <a:spLocks/>
          </p:cNvSpPr>
          <p:nvPr/>
        </p:nvSpPr>
        <p:spPr bwMode="auto">
          <a:xfrm>
            <a:off x="4165068" y="5884333"/>
            <a:ext cx="4978932" cy="973667"/>
          </a:xfrm>
          <a:prstGeom prst="rect">
            <a:avLst/>
          </a:prstGeom>
          <a:noFill/>
          <a:ln w="9525">
            <a:noFill/>
            <a:miter lim="800000"/>
            <a:headEnd/>
            <a:tailEnd/>
          </a:ln>
          <a:effectLst/>
        </p:spPr>
        <p:txBody>
          <a:bodyPr vert="horz" wrap="square" lIns="91440" tIns="45720" rIns="91440" bIns="45720" numCol="1" anchor="t"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a:ea typeface="ＭＳ Ｐゴシック" pitchFamily="-109" charset="-128"/>
              </a:rPr>
              <a:t>Paper Boat Creative</a:t>
            </a:r>
            <a:br>
              <a:rPr kumimoji="0" lang="en-US" sz="24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a:ea typeface="ＭＳ Ｐゴシック" pitchFamily="-109" charset="-128"/>
              </a:rPr>
            </a:br>
            <a:r>
              <a:rPr kumimoji="0" lang="en-US" sz="2400" b="0" i="0" u="none" strike="noStrike" kern="1200" cap="none" spc="0" normalizeH="0" baseline="0" noProof="0" dirty="0">
                <a:ln>
                  <a:noFill/>
                </a:ln>
                <a:solidFill>
                  <a:srgbClr val="B2B2B2"/>
                </a:solidFill>
                <a:effectLst>
                  <a:outerShdw blurRad="38100" dist="38100" dir="2700000" algn="tl">
                    <a:srgbClr val="FFFFFF"/>
                  </a:outerShdw>
                </a:effectLst>
                <a:uLnTx/>
                <a:uFillTx/>
                <a:latin typeface="Arial"/>
                <a:ea typeface="ＭＳ Ｐゴシック" pitchFamily="-109" charset="-128"/>
              </a:rPr>
              <a:t>—Getty Images </a:t>
            </a:r>
            <a:endParaRPr kumimoji="0" lang="en-US" sz="2400" b="1" i="0" u="none" strike="noStrike" kern="1200" cap="none" spc="0" normalizeH="0" baseline="0" noProof="0" dirty="0">
              <a:ln>
                <a:noFill/>
              </a:ln>
              <a:solidFill>
                <a:srgbClr val="000000"/>
              </a:solidFill>
              <a:effectLst/>
              <a:uLnTx/>
              <a:uFillTx/>
              <a:latin typeface="Arial"/>
              <a:ea typeface="ＭＳ Ｐゴシック" pitchFamily="-109" charset="-128"/>
            </a:endParaRPr>
          </a:p>
        </p:txBody>
      </p:sp>
    </p:spTree>
    <p:extLst>
      <p:ext uri="{BB962C8B-B14F-4D97-AF65-F5344CB8AC3E}">
        <p14:creationId xmlns:p14="http://schemas.microsoft.com/office/powerpoint/2010/main" val="240129944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858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The Confrontation</a:t>
            </a:r>
          </a:p>
        </p:txBody>
      </p:sp>
    </p:spTree>
    <p:extLst>
      <p:ext uri="{BB962C8B-B14F-4D97-AF65-F5344CB8AC3E}">
        <p14:creationId xmlns:p14="http://schemas.microsoft.com/office/powerpoint/2010/main" val="2490024664"/>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9400" y="0"/>
            <a:ext cx="8572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We can</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even </a:t>
            </a:r>
            <a:r>
              <a:rPr lang="en-US" b="1" i="1" dirty="0">
                <a:effectLst>
                  <a:glow rad="127000">
                    <a:schemeClr val="tx1"/>
                  </a:glow>
                </a:effectLst>
                <a:latin typeface="Arial" charset="0"/>
                <a:ea typeface="ＭＳ Ｐゴシック" charset="0"/>
                <a:cs typeface="ＭＳ Ｐゴシック" charset="0"/>
              </a:rPr>
              <a:t>touch</a:t>
            </a:r>
            <a:r>
              <a:rPr lang="en-US" b="1" dirty="0">
                <a:effectLst>
                  <a:glow rad="127000">
                    <a:schemeClr val="tx1"/>
                  </a:glow>
                </a:effectLst>
                <a:latin typeface="Arial" charset="0"/>
                <a:ea typeface="ＭＳ Ｐゴシック" charset="0"/>
                <a:cs typeface="ＭＳ Ｐゴシック" charset="0"/>
              </a:rPr>
              <a:t> it!</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(Legalism)</a:t>
            </a:r>
          </a:p>
        </p:txBody>
      </p:sp>
      <p:sp>
        <p:nvSpPr>
          <p:cNvPr id="5" name="Rectangle 2"/>
          <p:cNvSpPr txBox="1">
            <a:spLocks noChangeArrowheads="1"/>
          </p:cNvSpPr>
          <p:nvPr/>
        </p:nvSpPr>
        <p:spPr bwMode="auto">
          <a:xfrm>
            <a:off x="0" y="4996271"/>
            <a:ext cx="9144000" cy="18617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 </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doubted God</a:t>
            </a:r>
            <a:r>
              <a:rPr kumimoji="0" lang="uk-UA"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 word</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as a disgruntled legalist (3:1-3).</a:t>
            </a:r>
          </a:p>
        </p:txBody>
      </p:sp>
    </p:spTree>
    <p:extLst>
      <p:ext uri="{BB962C8B-B14F-4D97-AF65-F5344CB8AC3E}">
        <p14:creationId xmlns:p14="http://schemas.microsoft.com/office/powerpoint/2010/main" val="3929038624"/>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96161" y="-70736"/>
            <a:ext cx="7494810" cy="692020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861729"/>
          </a:xfrm>
          <a:effectLst>
            <a:outerShdw blurRad="63500" dist="35921" dir="2700000" algn="ctr" rotWithShape="0">
              <a:schemeClr val="tx2">
                <a:alpha val="74998"/>
              </a:schemeClr>
            </a:outerShdw>
          </a:effectLst>
        </p:spPr>
        <p:txBody>
          <a:bodyPr anchor="ctr"/>
          <a:lstStyle/>
          <a:p>
            <a:pPr>
              <a:defRPr/>
            </a:pPr>
            <a:r>
              <a:rPr lang="ru-RU"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I want to be like God!</a:t>
            </a:r>
            <a:r>
              <a:rPr lang="ru-RU" b="1" dirty="0">
                <a:effectLst>
                  <a:glow rad="127000">
                    <a:schemeClr val="tx1"/>
                  </a:glow>
                </a:effectLst>
                <a:latin typeface="Arial" charset="0"/>
                <a:ea typeface="ＭＳ Ｐゴシック" charset="0"/>
                <a:cs typeface="ＭＳ Ｐゴシック" charset="0"/>
              </a:rPr>
              <a:t>"</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(Pride)</a:t>
            </a:r>
          </a:p>
        </p:txBody>
      </p:sp>
      <p:sp>
        <p:nvSpPr>
          <p:cNvPr id="5" name="Rectangle 2"/>
          <p:cNvSpPr txBox="1">
            <a:spLocks noChangeArrowheads="1"/>
          </p:cNvSpPr>
          <p:nvPr/>
        </p:nvSpPr>
        <p:spPr bwMode="auto">
          <a:xfrm>
            <a:off x="0" y="4787065"/>
            <a:ext cx="9144000" cy="1911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Eve </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doubted God</a:t>
            </a:r>
            <a:r>
              <a:rPr kumimoji="0" lang="uk-UA"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a:t>
            </a:r>
            <a:r>
              <a:rPr kumimoji="0" lang="en-US" sz="4400" b="1" i="1"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 goodness</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as if he jealously held her back </a:t>
            </a:r>
            <a:b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 3:4-5).</a:t>
            </a:r>
          </a:p>
        </p:txBody>
      </p:sp>
    </p:spTree>
    <p:extLst>
      <p:ext uri="{BB962C8B-B14F-4D97-AF65-F5344CB8AC3E}">
        <p14:creationId xmlns:p14="http://schemas.microsoft.com/office/powerpoint/2010/main" val="260505988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353" y="153980"/>
            <a:ext cx="9244361" cy="57843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34433"/>
            <a:ext cx="9036496" cy="37862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won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die!</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the serpent replied to the woman.  </a:t>
            </a:r>
            <a:r>
              <a:rPr lang="en-US" sz="3600" b="1" baseline="30000" dirty="0">
                <a:effectLst>
                  <a:glow rad="127000">
                    <a:schemeClr val="tx1"/>
                  </a:glow>
                </a:effectLst>
                <a:latin typeface="Arial" charset="0"/>
                <a:ea typeface="ＭＳ Ｐゴシック" charset="0"/>
                <a:cs typeface="ＭＳ Ｐゴシック" charset="0"/>
              </a:rPr>
              <a:t>5</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God knows that your eyes will be opened as soon as you eat it, and you will be like God, knowing both good and evil</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(3:4-5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5561494"/>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2" name="Picture 1"/>
          <p:cNvPicPr>
            <a:picLocks noChangeAspect="1"/>
          </p:cNvPicPr>
          <p:nvPr/>
        </p:nvPicPr>
        <p:blipFill>
          <a:blip r:embed="rId3"/>
          <a:stretch>
            <a:fillRect/>
          </a:stretch>
        </p:blipFill>
        <p:spPr>
          <a:xfrm>
            <a:off x="0" y="2095500"/>
            <a:ext cx="9144000" cy="2667000"/>
          </a:xfrm>
          <a:prstGeom prst="rect">
            <a:avLst/>
          </a:prstGeom>
        </p:spPr>
      </p:pic>
    </p:spTree>
    <p:extLst>
      <p:ext uri="{BB962C8B-B14F-4D97-AF65-F5344CB8AC3E}">
        <p14:creationId xmlns:p14="http://schemas.microsoft.com/office/powerpoint/2010/main" val="913361387"/>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3" name="Picture 2"/>
          <p:cNvPicPr>
            <a:picLocks noChangeAspect="1"/>
          </p:cNvPicPr>
          <p:nvPr/>
        </p:nvPicPr>
        <p:blipFill>
          <a:blip r:embed="rId3"/>
          <a:stretch>
            <a:fillRect/>
          </a:stretch>
        </p:blipFill>
        <p:spPr>
          <a:xfrm>
            <a:off x="0" y="850900"/>
            <a:ext cx="9144000" cy="5134708"/>
          </a:xfrm>
          <a:prstGeom prst="rect">
            <a:avLst/>
          </a:prstGeom>
        </p:spPr>
      </p:pic>
    </p:spTree>
    <p:extLst>
      <p:ext uri="{BB962C8B-B14F-4D97-AF65-F5344CB8AC3E}">
        <p14:creationId xmlns:p14="http://schemas.microsoft.com/office/powerpoint/2010/main" val="309645960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a:srcRect r="66018"/>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You will NOT surely die.  When you eat of the fruit, your eyes will be open and you will be like GOD, knowing good and evil.</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4380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a:srcRect l="33161" r="33199"/>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93899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Your transparent appeal to our pride and naïveté is no match for the security and joy we have here in God</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s presence.</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91593794"/>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a:srcRect l="66117"/>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4300" y="589292"/>
            <a:ext cx="2683565"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It</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s organic, rich in antioxidants, and now available in convenient </a:t>
            </a:r>
            <a:b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GO-PACKS.</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 name="TextBox 2"/>
          <p:cNvSpPr txBox="1">
            <a:spLocks noChangeArrowheads="1"/>
          </p:cNvSpPr>
          <p:nvPr/>
        </p:nvSpPr>
        <p:spPr bwMode="auto">
          <a:xfrm>
            <a:off x="7294222" y="822171"/>
            <a:ext cx="1800083" cy="89255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We</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err="1">
                <a:ln>
                  <a:noFill/>
                </a:ln>
                <a:solidFill>
                  <a:srgbClr val="000000"/>
                </a:solidFill>
                <a:effectLst/>
                <a:uLnTx/>
                <a:uFillTx/>
                <a:latin typeface="Arial"/>
                <a:ea typeface="ＭＳ Ｐゴシック" charset="0"/>
                <a:cs typeface="Arial"/>
              </a:rPr>
              <a:t>ll</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 take </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two</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146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5"/>
          <p:cNvSpPr>
            <a:spLocks noGrp="1" noChangeArrowheads="1"/>
          </p:cNvSpPr>
          <p:nvPr>
            <p:ph type="title" idx="4294967295"/>
          </p:nvPr>
        </p:nvSpPr>
        <p:spPr>
          <a:xfrm>
            <a:off x="150911" y="378076"/>
            <a:ext cx="4421089" cy="6084913"/>
          </a:xfrm>
        </p:spPr>
        <p:txBody>
          <a:bodyPr anchor="t"/>
          <a:lstStyle/>
          <a:p>
            <a:pPr eaLnBrk="1" hangingPunct="1"/>
            <a:r>
              <a:rPr lang="en-US" sz="3600" b="1" dirty="0">
                <a:solidFill>
                  <a:schemeClr val="bg1"/>
                </a:solidFill>
                <a:latin typeface="Arial"/>
                <a:ea typeface="ＭＳ Ｐゴシック" charset="0"/>
                <a:cs typeface="Arial"/>
              </a:rPr>
              <a:t>Then…</a:t>
            </a:r>
            <a:br>
              <a:rPr lang="en-US" sz="3600" b="1" dirty="0">
                <a:solidFill>
                  <a:schemeClr val="bg1"/>
                </a:solidFill>
                <a:latin typeface="Arial"/>
                <a:ea typeface="ＭＳ Ｐゴシック" charset="0"/>
                <a:cs typeface="Arial"/>
              </a:rPr>
            </a:br>
            <a:br>
              <a:rPr lang="en-US" sz="3600" b="1" dirty="0">
                <a:solidFill>
                  <a:schemeClr val="bg1"/>
                </a:solidFill>
                <a:latin typeface="Arial"/>
                <a:ea typeface="ＭＳ Ｐゴシック" charset="0"/>
                <a:cs typeface="Arial"/>
              </a:rPr>
            </a:br>
            <a:r>
              <a:rPr lang="en-US" sz="3600" b="1" dirty="0">
                <a:solidFill>
                  <a:schemeClr val="bg1"/>
                </a:solidFill>
                <a:latin typeface="Arial"/>
                <a:ea typeface="ＭＳ Ｐゴシック" charset="0"/>
                <a:cs typeface="Arial"/>
              </a:rPr>
              <a:t>God is Creator.</a:t>
            </a:r>
            <a:br>
              <a:rPr lang="en-US" sz="3600" b="1" dirty="0">
                <a:solidFill>
                  <a:schemeClr val="bg1"/>
                </a:solidFill>
                <a:latin typeface="Arial"/>
                <a:ea typeface="ＭＳ Ｐゴシック" charset="0"/>
                <a:cs typeface="Arial"/>
              </a:rPr>
            </a:br>
            <a:br>
              <a:rPr lang="en-US" sz="3600" b="1" dirty="0">
                <a:solidFill>
                  <a:schemeClr val="bg1"/>
                </a:solidFill>
                <a:latin typeface="Arial"/>
                <a:ea typeface="ＭＳ Ｐゴシック" charset="0"/>
                <a:cs typeface="Arial"/>
              </a:rPr>
            </a:br>
            <a:r>
              <a:rPr lang="en-US" sz="3600" b="1" dirty="0">
                <a:solidFill>
                  <a:schemeClr val="bg1"/>
                </a:solidFill>
                <a:latin typeface="Arial"/>
                <a:ea typeface="ＭＳ Ｐゴシック" charset="0"/>
                <a:cs typeface="Arial"/>
              </a:rPr>
              <a:t>“We are endowed by our Creator with certain unalienable rights…” </a:t>
            </a:r>
            <a:br>
              <a:rPr lang="en-US" sz="3600" b="1" dirty="0">
                <a:solidFill>
                  <a:schemeClr val="bg1"/>
                </a:solidFill>
                <a:latin typeface="Arial"/>
                <a:ea typeface="ＭＳ Ｐゴシック" charset="0"/>
                <a:cs typeface="Arial"/>
              </a:rPr>
            </a:br>
            <a:r>
              <a:rPr lang="en-US" sz="3600" b="1" dirty="0">
                <a:solidFill>
                  <a:schemeClr val="bg1"/>
                </a:solidFill>
                <a:latin typeface="Arial"/>
                <a:ea typeface="ＭＳ Ｐゴシック" charset="0"/>
                <a:cs typeface="Arial"/>
              </a:rPr>
              <a:t>(US Declaration of Independence)</a:t>
            </a:r>
          </a:p>
        </p:txBody>
      </p:sp>
      <p:sp>
        <p:nvSpPr>
          <p:cNvPr id="5" name="Rectangle 5">
            <a:extLst>
              <a:ext uri="{FF2B5EF4-FFF2-40B4-BE49-F238E27FC236}">
                <a16:creationId xmlns:a16="http://schemas.microsoft.com/office/drawing/2014/main" id="{CE6FBBD5-C12F-434C-B546-81BF9865E808}"/>
              </a:ext>
            </a:extLst>
          </p:cNvPr>
          <p:cNvSpPr txBox="1">
            <a:spLocks noChangeArrowheads="1"/>
          </p:cNvSpPr>
          <p:nvPr/>
        </p:nvSpPr>
        <p:spPr bwMode="auto">
          <a:xfrm>
            <a:off x="4638244" y="378076"/>
            <a:ext cx="4421089" cy="608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Now…</a:t>
            </a:r>
            <a:b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br>
            <a:b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We are creators.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Most movies: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“Created by…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charset="0"/>
                <a:cs typeface="Arial"/>
              </a:rPr>
              <a:t>[script writer’s name].”</a:t>
            </a:r>
          </a:p>
        </p:txBody>
      </p:sp>
    </p:spTree>
    <p:extLst>
      <p:ext uri="{BB962C8B-B14F-4D97-AF65-F5344CB8AC3E}">
        <p14:creationId xmlns:p14="http://schemas.microsoft.com/office/powerpoint/2010/main" val="25113085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0" y="2138677"/>
            <a:ext cx="9144000" cy="4914900"/>
          </a:xfrm>
          <a:prstGeom prst="rect">
            <a:avLst/>
          </a:prstGeom>
        </p:spPr>
      </p:pic>
      <p:sp>
        <p:nvSpPr>
          <p:cNvPr id="900098" name="Rectangle 2"/>
          <p:cNvSpPr>
            <a:spLocks noGrp="1" noChangeArrowheads="1"/>
          </p:cNvSpPr>
          <p:nvPr>
            <p:ph type="ctrTitle"/>
          </p:nvPr>
        </p:nvSpPr>
        <p:spPr>
          <a:xfrm>
            <a:off x="0" y="43011"/>
            <a:ext cx="9144000" cy="223183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commanded the man, saying,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From any tree of the garden you may eat freely;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but from the tree of the knowledge of good and evil you shall not eat, for in the day that you eat from it you will surely die</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(Genesis 2:16-17 NAU).</a:t>
            </a:r>
          </a:p>
        </p:txBody>
      </p:sp>
    </p:spTree>
    <p:extLst>
      <p:ext uri="{BB962C8B-B14F-4D97-AF65-F5344CB8AC3E}">
        <p14:creationId xmlns:p14="http://schemas.microsoft.com/office/powerpoint/2010/main" val="4105856406"/>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0] Genesis 2:16-17 – The Tree of the Knowledge of Good and Evil">
            <a:extLst>
              <a:ext uri="{FF2B5EF4-FFF2-40B4-BE49-F238E27FC236}">
                <a16:creationId xmlns:a16="http://schemas.microsoft.com/office/drawing/2014/main" id="{957B8BC5-C7BE-E44A-BF9D-88E4BD0C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3790"/>
            <a:ext cx="9144000" cy="6103937"/>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1"/>
            <a:ext cx="9144000" cy="2231838"/>
          </a:xfrm>
          <a:solidFill>
            <a:schemeClr val="tx1"/>
          </a:solidFill>
          <a:effectLst>
            <a:outerShdw blurRad="63500" dist="35921" dir="2700000" algn="ctr" rotWithShape="0">
              <a:schemeClr val="tx2">
                <a:alpha val="74998"/>
              </a:schemeClr>
            </a:outerShdw>
          </a:effectLst>
        </p:spPr>
        <p:txBody>
          <a:bodyPr anchor="ct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The L</a:t>
            </a:r>
            <a:r>
              <a:rPr lang="en-US" sz="2400" b="1" dirty="0">
                <a:effectLst>
                  <a:glow rad="127000">
                    <a:schemeClr val="tx1"/>
                  </a:glow>
                </a:effectLst>
                <a:latin typeface="Arial" charset="0"/>
                <a:ea typeface="ＭＳ Ｐゴシック" charset="0"/>
                <a:cs typeface="ＭＳ Ｐゴシック" charset="0"/>
              </a:rPr>
              <a:t>ORD</a:t>
            </a:r>
            <a:r>
              <a:rPr lang="en-US" sz="2800" b="1" dirty="0">
                <a:effectLst>
                  <a:glow rad="127000">
                    <a:schemeClr val="tx1"/>
                  </a:glow>
                </a:effectLst>
                <a:latin typeface="Arial" charset="0"/>
                <a:ea typeface="ＭＳ Ｐゴシック" charset="0"/>
                <a:cs typeface="ＭＳ Ｐゴシック" charset="0"/>
              </a:rPr>
              <a:t> God commanded the man, saying, </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From any tree of the garden you may eat freely;  </a:t>
            </a:r>
            <a:r>
              <a:rPr lang="en-US" sz="2800" b="1" baseline="30000" dirty="0">
                <a:effectLst>
                  <a:glow rad="127000">
                    <a:schemeClr val="tx1"/>
                  </a:glow>
                </a:effectLst>
                <a:latin typeface="Arial" charset="0"/>
                <a:ea typeface="ＭＳ Ｐゴシック" charset="0"/>
                <a:cs typeface="ＭＳ Ｐゴシック" charset="0"/>
              </a:rPr>
              <a:t>17</a:t>
            </a:r>
            <a:r>
              <a:rPr lang="en-US" sz="2800" b="1" dirty="0">
                <a:effectLst>
                  <a:glow rad="127000">
                    <a:schemeClr val="tx1"/>
                  </a:glow>
                </a:effectLst>
                <a:latin typeface="Arial" charset="0"/>
                <a:ea typeface="ＭＳ Ｐゴシック" charset="0"/>
                <a:cs typeface="ＭＳ Ｐゴシック" charset="0"/>
              </a:rPr>
              <a:t>but from the tree of the knowledge of good and evil you shall not eat, for in the day that you eat from it you will surely die</a:t>
            </a:r>
            <a:r>
              <a:rPr lang="uk-UA"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(Genesis 2:16-17 NAU).</a:t>
            </a:r>
          </a:p>
        </p:txBody>
      </p:sp>
    </p:spTree>
    <p:extLst>
      <p:ext uri="{BB962C8B-B14F-4D97-AF65-F5344CB8AC3E}">
        <p14:creationId xmlns:p14="http://schemas.microsoft.com/office/powerpoint/2010/main" val="3292259193"/>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4902" y="2692552"/>
            <a:ext cx="7239097" cy="41654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8621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woman was convinced. She saw that the tree was beautiful and its fruit looked delicious, and she wanted the wisdom it would give her. So she took some of the fruit and ate it. Then she gave some to her husband, who was with her, and he ate it, too</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57505224"/>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6945" name="Picture 2"/>
          <p:cNvPicPr>
            <a:picLocks noChangeAspect="1" noChangeArrowheads="1"/>
          </p:cNvPicPr>
          <p:nvPr/>
        </p:nvPicPr>
        <p:blipFill>
          <a:blip r:embed="rId4">
            <a:extLst>
              <a:ext uri="{28A0092B-C50C-407E-A947-70E740481C1C}">
                <a14:useLocalDpi xmlns:a14="http://schemas.microsoft.com/office/drawing/2010/main" val="0"/>
              </a:ext>
            </a:extLst>
          </a:blip>
          <a:srcRect l="5196" b="16100"/>
          <a:stretch>
            <a:fillRect/>
          </a:stretch>
        </p:blipFill>
        <p:spPr bwMode="auto">
          <a:xfrm>
            <a:off x="1447800" y="7938"/>
            <a:ext cx="5967413"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8259" name="AutoShape 3"/>
          <p:cNvSpPr>
            <a:spLocks noChangeArrowheads="1"/>
          </p:cNvSpPr>
          <p:nvPr/>
        </p:nvSpPr>
        <p:spPr bwMode="auto">
          <a:xfrm>
            <a:off x="1600200" y="990600"/>
            <a:ext cx="4953000" cy="3886200"/>
          </a:xfrm>
          <a:prstGeom prst="triangle">
            <a:avLst>
              <a:gd name="adj" fmla="val 50000"/>
            </a:avLst>
          </a:prstGeom>
          <a:noFill/>
          <a:ln w="76200">
            <a:solidFill>
              <a:srgbClr val="FF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glow rad="152400">
                  <a:srgbClr val="000000">
                    <a:alpha val="93000"/>
                  </a:srgbClr>
                </a:glow>
              </a:effectLst>
              <a:uLnTx/>
              <a:uFillTx/>
              <a:latin typeface="Arial"/>
              <a:ea typeface="ＭＳ Ｐゴシック" pitchFamily="-112" charset="-128"/>
              <a:cs typeface="Arial"/>
            </a:endParaRPr>
          </a:p>
        </p:txBody>
      </p:sp>
      <p:sp>
        <p:nvSpPr>
          <p:cNvPr id="608260" name="Text Box 4"/>
          <p:cNvSpPr txBox="1">
            <a:spLocks noChangeArrowheads="1"/>
          </p:cNvSpPr>
          <p:nvPr/>
        </p:nvSpPr>
        <p:spPr bwMode="auto">
          <a:xfrm>
            <a:off x="3810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DOUBT</a:t>
            </a:r>
          </a:p>
        </p:txBody>
      </p:sp>
      <p:sp>
        <p:nvSpPr>
          <p:cNvPr id="608261" name="Text Box 5"/>
          <p:cNvSpPr txBox="1">
            <a:spLocks noChangeArrowheads="1"/>
          </p:cNvSpPr>
          <p:nvPr/>
        </p:nvSpPr>
        <p:spPr bwMode="auto">
          <a:xfrm>
            <a:off x="5486400" y="2057400"/>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DENIAL</a:t>
            </a:r>
          </a:p>
        </p:txBody>
      </p:sp>
      <p:sp>
        <p:nvSpPr>
          <p:cNvPr id="608262" name="Text Box 6"/>
          <p:cNvSpPr txBox="1">
            <a:spLocks noChangeArrowheads="1"/>
          </p:cNvSpPr>
          <p:nvPr/>
        </p:nvSpPr>
        <p:spPr bwMode="auto">
          <a:xfrm>
            <a:off x="2857500" y="5699125"/>
            <a:ext cx="2514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DISOBEY</a:t>
            </a:r>
          </a:p>
        </p:txBody>
      </p:sp>
      <p:sp>
        <p:nvSpPr>
          <p:cNvPr id="608263" name="Text Box 7"/>
          <p:cNvSpPr txBox="1">
            <a:spLocks noChangeArrowheads="1"/>
          </p:cNvSpPr>
          <p:nvPr/>
        </p:nvSpPr>
        <p:spPr bwMode="auto">
          <a:xfrm>
            <a:off x="53340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Emotions</a:t>
            </a:r>
          </a:p>
        </p:txBody>
      </p:sp>
      <p:sp>
        <p:nvSpPr>
          <p:cNvPr id="608264" name="Text Box 8"/>
          <p:cNvSpPr txBox="1">
            <a:spLocks noChangeArrowheads="1"/>
          </p:cNvSpPr>
          <p:nvPr/>
        </p:nvSpPr>
        <p:spPr bwMode="auto">
          <a:xfrm>
            <a:off x="2667000" y="5029200"/>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Will</a:t>
            </a:r>
          </a:p>
        </p:txBody>
      </p:sp>
      <p:sp>
        <p:nvSpPr>
          <p:cNvPr id="608265" name="Text Box 9"/>
          <p:cNvSpPr txBox="1">
            <a:spLocks noChangeArrowheads="1"/>
          </p:cNvSpPr>
          <p:nvPr/>
        </p:nvSpPr>
        <p:spPr bwMode="auto">
          <a:xfrm>
            <a:off x="228600" y="2727325"/>
            <a:ext cx="2895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Mind</a:t>
            </a:r>
          </a:p>
        </p:txBody>
      </p:sp>
      <p:sp>
        <p:nvSpPr>
          <p:cNvPr id="608267" name="Text Box 11"/>
          <p:cNvSpPr txBox="1">
            <a:spLocks noChangeArrowheads="1"/>
          </p:cNvSpPr>
          <p:nvPr/>
        </p:nvSpPr>
        <p:spPr bwMode="auto">
          <a:xfrm>
            <a:off x="4876800" y="6248400"/>
            <a:ext cx="4267200" cy="52322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pitchFamily="-112" charset="-128"/>
                <a:cs typeface="Arial"/>
              </a:rPr>
              <a:t>Genesis 3</a:t>
            </a:r>
          </a:p>
        </p:txBody>
      </p:sp>
      <p:sp>
        <p:nvSpPr>
          <p:cNvPr id="466954" name="Text Box 12"/>
          <p:cNvSpPr txBox="1">
            <a:spLocks noChangeArrowheads="1"/>
          </p:cNvSpPr>
          <p:nvPr/>
        </p:nvSpPr>
        <p:spPr bwMode="auto">
          <a:xfrm>
            <a:off x="8578850" y="76200"/>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glow rad="152400">
                    <a:srgbClr val="000000">
                      <a:alpha val="93000"/>
                    </a:srgbClr>
                  </a:glow>
                </a:effectLst>
                <a:uLnTx/>
                <a:uFillTx/>
                <a:latin typeface="Arial"/>
                <a:ea typeface="ＭＳ Ｐゴシック" charset="0"/>
                <a:cs typeface="Arial"/>
              </a:rPr>
              <a:t>64</a:t>
            </a:r>
          </a:p>
        </p:txBody>
      </p:sp>
      <p:sp>
        <p:nvSpPr>
          <p:cNvPr id="608269" name="Text Box 13"/>
          <p:cNvSpPr txBox="1">
            <a:spLocks noChangeArrowheads="1"/>
          </p:cNvSpPr>
          <p:nvPr/>
        </p:nvSpPr>
        <p:spPr bwMode="auto">
          <a:xfrm>
            <a:off x="2743200" y="3032125"/>
            <a:ext cx="28956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66"/>
                </a:solidFill>
                <a:effectLst>
                  <a:glow rad="152400">
                    <a:srgbClr val="000000">
                      <a:alpha val="93000"/>
                    </a:srgbClr>
                  </a:glow>
                </a:effectLst>
                <a:uLnTx/>
                <a:uFillTx/>
                <a:latin typeface="Arial"/>
                <a:ea typeface="ＭＳ Ｐゴシック" pitchFamily="-112" charset="-128"/>
                <a:cs typeface="Arial"/>
              </a:rPr>
              <a:t>Satan rules against God</a:t>
            </a:r>
          </a:p>
        </p:txBody>
      </p:sp>
      <p:sp>
        <p:nvSpPr>
          <p:cNvPr id="608270" name="Rectangle 14"/>
          <p:cNvSpPr>
            <a:spLocks noGrp="1" noChangeArrowheads="1"/>
          </p:cNvSpPr>
          <p:nvPr>
            <p:ph type="title" idx="4294967295"/>
          </p:nvPr>
        </p:nvSpPr>
        <p:spPr>
          <a:xfrm>
            <a:off x="0" y="228600"/>
            <a:ext cx="7772400" cy="830997"/>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a:solidFill>
                  <a:srgbClr val="00FFFF"/>
                </a:solidFill>
                <a:effectLst>
                  <a:glow rad="152400">
                    <a:schemeClr val="tx1">
                      <a:alpha val="93000"/>
                    </a:schemeClr>
                  </a:glow>
                </a:effectLst>
                <a:latin typeface="Arial"/>
                <a:ea typeface="ＭＳ Ｐゴシック" pitchFamily="-112" charset="-128"/>
                <a:cs typeface="Arial"/>
              </a:rPr>
              <a:t>Yielding to Temptation</a:t>
            </a:r>
          </a:p>
        </p:txBody>
      </p:sp>
    </p:spTree>
    <p:extLst>
      <p:ext uri="{BB962C8B-B14F-4D97-AF65-F5344CB8AC3E}">
        <p14:creationId xmlns:p14="http://schemas.microsoft.com/office/powerpoint/2010/main" val="7064161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08260"/>
                                        </p:tgtEl>
                                        <p:attrNameLst>
                                          <p:attrName>style.visibility</p:attrName>
                                        </p:attrNameLst>
                                      </p:cBhvr>
                                      <p:to>
                                        <p:strVal val="visible"/>
                                      </p:to>
                                    </p:set>
                                    <p:animEffect transition="in" filter="dissolve">
                                      <p:cBhvr>
                                        <p:cTn id="7" dur="500"/>
                                        <p:tgtEl>
                                          <p:spTgt spid="608260"/>
                                        </p:tgtEl>
                                      </p:cBhvr>
                                    </p:animEffect>
                                  </p:childTnLst>
                                </p:cTn>
                              </p:par>
                            </p:childTnLst>
                          </p:cTn>
                        </p:par>
                        <p:par>
                          <p:cTn id="8" fill="hold" nodeType="afterGroup">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608261"/>
                                        </p:tgtEl>
                                        <p:attrNameLst>
                                          <p:attrName>style.visibility</p:attrName>
                                        </p:attrNameLst>
                                      </p:cBhvr>
                                      <p:to>
                                        <p:strVal val="visible"/>
                                      </p:to>
                                    </p:set>
                                    <p:animEffect transition="in" filter="dissolve">
                                      <p:cBhvr>
                                        <p:cTn id="11" dur="500"/>
                                        <p:tgtEl>
                                          <p:spTgt spid="608261"/>
                                        </p:tgtEl>
                                      </p:cBhvr>
                                    </p:animEffect>
                                  </p:childTnLst>
                                </p:cTn>
                              </p:par>
                            </p:childTnLst>
                          </p:cTn>
                        </p:par>
                        <p:par>
                          <p:cTn id="12" fill="hold" nodeType="afterGroup">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608262"/>
                                        </p:tgtEl>
                                        <p:attrNameLst>
                                          <p:attrName>style.visibility</p:attrName>
                                        </p:attrNameLst>
                                      </p:cBhvr>
                                      <p:to>
                                        <p:strVal val="visible"/>
                                      </p:to>
                                    </p:set>
                                    <p:animEffect transition="in" filter="dissolve">
                                      <p:cBhvr>
                                        <p:cTn id="15" dur="500"/>
                                        <p:tgtEl>
                                          <p:spTgt spid="608262"/>
                                        </p:tgtEl>
                                      </p:cBhvr>
                                    </p:animEffect>
                                  </p:childTnLst>
                                </p:cTn>
                              </p:par>
                            </p:childTnLst>
                          </p:cTn>
                        </p:par>
                        <p:par>
                          <p:cTn id="16" fill="hold" nodeType="afterGroup">
                            <p:stCondLst>
                              <p:cond delay="7500"/>
                            </p:stCondLst>
                            <p:childTnLst>
                              <p:par>
                                <p:cTn id="17" presetID="9" presetClass="entr" presetSubtype="0" fill="hold" grpId="0" nodeType="afterEffect">
                                  <p:stCondLst>
                                    <p:cond delay="5000"/>
                                  </p:stCondLst>
                                  <p:childTnLst>
                                    <p:set>
                                      <p:cBhvr>
                                        <p:cTn id="18" dur="1" fill="hold">
                                          <p:stCondLst>
                                            <p:cond delay="0"/>
                                          </p:stCondLst>
                                        </p:cTn>
                                        <p:tgtEl>
                                          <p:spTgt spid="608269"/>
                                        </p:tgtEl>
                                        <p:attrNameLst>
                                          <p:attrName>style.visibility</p:attrName>
                                        </p:attrNameLst>
                                      </p:cBhvr>
                                      <p:to>
                                        <p:strVal val="visible"/>
                                      </p:to>
                                    </p:set>
                                    <p:animEffect transition="in" filter="dissolve">
                                      <p:cBhvr>
                                        <p:cTn id="19" dur="500"/>
                                        <p:tgtEl>
                                          <p:spTgt spid="608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utoUpdateAnimBg="0"/>
      <p:bldP spid="608261" grpId="0" autoUpdateAnimBg="0"/>
      <p:bldP spid="608262" grpId="0" autoUpdateAnimBg="0"/>
      <p:bldP spid="608269"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She gave some to her husband who was with her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(3:6b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1002468" y="1581418"/>
            <a:ext cx="7016731" cy="5276582"/>
          </a:xfrm>
          <a:prstGeom prst="rect">
            <a:avLst/>
          </a:prstGeom>
        </p:spPr>
      </p:pic>
    </p:spTree>
    <p:extLst>
      <p:ext uri="{BB962C8B-B14F-4D97-AF65-F5344CB8AC3E}">
        <p14:creationId xmlns:p14="http://schemas.microsoft.com/office/powerpoint/2010/main" val="5390407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
        <p:nvSpPr>
          <p:cNvPr id="6" name="Rectangle 5"/>
          <p:cNvSpPr/>
          <p:nvPr/>
        </p:nvSpPr>
        <p:spPr bwMode="auto">
          <a:xfrm>
            <a:off x="228600" y="228600"/>
            <a:ext cx="8686800" cy="6400800"/>
          </a:xfrm>
          <a:prstGeom prst="rect">
            <a:avLst/>
          </a:prstGeom>
          <a:solidFill>
            <a:srgbClr val="FFFFFF"/>
          </a:solidFill>
          <a:ln w="12700" cap="sq" cmpd="sng" algn="ctr">
            <a:solidFill>
              <a:schemeClr val="tx1"/>
            </a:solidFill>
            <a:prstDash val="solid"/>
            <a:round/>
            <a:headEnd type="none" w="sm" len="sm"/>
            <a:tailEnd type="none" w="sm" len="sm"/>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08" charset="0"/>
              <a:ea typeface="+mn-ea"/>
              <a:cs typeface="+mn-cs"/>
            </a:endParaRPr>
          </a:p>
        </p:txBody>
      </p:sp>
      <p:sp>
        <p:nvSpPr>
          <p:cNvPr id="468995" name="TextBox 1"/>
          <p:cNvSpPr txBox="1">
            <a:spLocks noChangeArrowheads="1"/>
          </p:cNvSpPr>
          <p:nvPr/>
        </p:nvSpPr>
        <p:spPr bwMode="auto">
          <a:xfrm>
            <a:off x="609600" y="4419600"/>
            <a:ext cx="8077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Chinese pictograph for </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evil</a:t>
            </a:r>
            <a:r>
              <a:rPr kumimoji="0" lang="ru-RU"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reflects Genesis 3. </a:t>
            </a:r>
            <a:b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It has the </a:t>
            </a:r>
            <a:r>
              <a:rPr kumimoji="0" lang="en-US" altLang="ja-JP" sz="2400" b="1" i="0" u="none" strike="noStrike" kern="1200" cap="none" spc="0" normalizeH="0" baseline="0" noProof="0" dirty="0">
                <a:ln>
                  <a:noFill/>
                </a:ln>
                <a:solidFill>
                  <a:srgbClr val="008000"/>
                </a:solidFill>
                <a:effectLst/>
                <a:uLnTx/>
                <a:uFillTx/>
                <a:latin typeface="Arial" charset="0"/>
                <a:ea typeface="ＭＳ Ｐゴシック" charset="0"/>
                <a:cs typeface="Arial" charset="0"/>
              </a:rPr>
              <a:t>green symbol for </a:t>
            </a:r>
            <a:r>
              <a:rPr kumimoji="0" lang="ru-RU" altLang="ja-JP" sz="2400" b="1" i="0" u="none" strike="noStrike" kern="1200" cap="none" spc="0" normalizeH="0" baseline="0" noProof="0" dirty="0">
                <a:ln>
                  <a:noFill/>
                </a:ln>
                <a:solidFill>
                  <a:srgbClr val="008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08000"/>
                </a:solidFill>
                <a:effectLst/>
                <a:uLnTx/>
                <a:uFillTx/>
                <a:latin typeface="Arial" charset="0"/>
                <a:ea typeface="ＭＳ Ｐゴシック" charset="0"/>
                <a:cs typeface="Arial" charset="0"/>
              </a:rPr>
              <a:t>garden</a:t>
            </a:r>
            <a:r>
              <a:rPr kumimoji="0" lang="ru-RU" altLang="ja-JP" sz="2400" b="1" i="0" u="none" strike="noStrike" kern="1200" cap="none" spc="0" normalizeH="0" baseline="0" noProof="0" dirty="0">
                <a:ln>
                  <a:noFill/>
                </a:ln>
                <a:solidFill>
                  <a:srgbClr val="008000"/>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08000"/>
                </a:solidFill>
                <a:effectLst/>
                <a:uLnTx/>
                <a:uFillTx/>
                <a:latin typeface="Arial" charset="0"/>
                <a:ea typeface="ＭＳ Ｐゴシック" charset="0"/>
                <a:cs typeface="Arial" charset="0"/>
              </a:rPr>
              <a:t>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placed under a </a:t>
            </a:r>
            <a:r>
              <a:rPr kumimoji="0" lang="ru-RU" altLang="ja-JP" sz="2400" b="1" i="0" u="none" strike="noStrike" kern="1200" cap="none" spc="0" normalizeH="0" baseline="0" noProof="0" dirty="0">
                <a:ln>
                  <a:noFill/>
                </a:ln>
                <a:solidFill>
                  <a:srgbClr val="0488E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488EF"/>
                </a:solidFill>
                <a:effectLst/>
                <a:uLnTx/>
                <a:uFillTx/>
                <a:latin typeface="Arial" charset="0"/>
                <a:ea typeface="ＭＳ Ｐゴシック" charset="0"/>
                <a:cs typeface="Arial" charset="0"/>
              </a:rPr>
              <a:t>great expanse</a:t>
            </a:r>
            <a:r>
              <a:rPr kumimoji="0" lang="ru-RU" altLang="ja-JP" sz="2400" b="1" i="0" u="none" strike="noStrike" kern="1200" cap="none" spc="0" normalizeH="0" baseline="0" noProof="0" dirty="0">
                <a:ln>
                  <a:noFill/>
                </a:ln>
                <a:solidFill>
                  <a:srgbClr val="0488E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0488EF"/>
                </a:solidFill>
                <a:effectLst/>
                <a:uLnTx/>
                <a:uFillTx/>
                <a:latin typeface="Arial" charset="0"/>
                <a:ea typeface="ＭＳ Ｐゴシック" charset="0"/>
                <a:cs typeface="Arial" charset="0"/>
              </a:rPr>
              <a:t> in blue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In the garden are two trees in black and a </a:t>
            </a:r>
            <a:r>
              <a:rPr kumimoji="0" lang="en-US" altLang="ja-JP" sz="2400" b="1" i="0" u="none" strike="noStrike" kern="1200" cap="none" spc="0" normalizeH="0" baseline="0" noProof="0" dirty="0">
                <a:ln>
                  <a:noFill/>
                </a:ln>
                <a:solidFill>
                  <a:srgbClr val="EB2006"/>
                </a:solidFill>
                <a:effectLst/>
                <a:uLnTx/>
                <a:uFillTx/>
                <a:latin typeface="Arial" charset="0"/>
                <a:ea typeface="ＭＳ Ｐゴシック" charset="0"/>
                <a:cs typeface="Arial" charset="0"/>
              </a:rPr>
              <a:t>child is playing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there.  Right next to this child is a small mark that stands for </a:t>
            </a:r>
            <a:r>
              <a:rPr kumimoji="0" lang="ru-RU" altLang="ja-JP" sz="2400" b="1" i="0" u="none" strike="noStrike" kern="1200" cap="none" spc="0" normalizeH="0" baseline="0" noProof="0" dirty="0">
                <a:ln>
                  <a:noFill/>
                </a:ln>
                <a:solidFill>
                  <a:srgbClr val="FCE20C"/>
                </a:solidFill>
                <a:effectLst>
                  <a:glow rad="304800">
                    <a:prstClr val="black"/>
                  </a:glow>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CE20C"/>
                </a:solidFill>
                <a:effectLst>
                  <a:glow rad="304800">
                    <a:prstClr val="black"/>
                  </a:glow>
                </a:effectLst>
                <a:uLnTx/>
                <a:uFillTx/>
                <a:latin typeface="Arial" charset="0"/>
                <a:ea typeface="ＭＳ Ｐゴシック" charset="0"/>
                <a:cs typeface="Arial" charset="0"/>
              </a:rPr>
              <a:t>whisperer.</a:t>
            </a:r>
            <a:r>
              <a:rPr kumimoji="0" lang="ru-RU" altLang="ja-JP" sz="2400" b="1" i="0" u="none" strike="noStrike" kern="1200" cap="none" spc="0" normalizeH="0" baseline="0" noProof="0" dirty="0">
                <a:ln>
                  <a:noFill/>
                </a:ln>
                <a:solidFill>
                  <a:srgbClr val="FCE20C"/>
                </a:solidFill>
                <a:effectLst>
                  <a:glow rad="304800">
                    <a:prstClr val="black"/>
                  </a:glow>
                </a:effectLst>
                <a:uLnTx/>
                <a:uFillTx/>
                <a:latin typeface="Arial" charset="0"/>
                <a:ea typeface="ＭＳ Ｐゴシック" charset="0"/>
                <a:cs typeface="Arial" charset="0"/>
              </a:rPr>
              <a:t>"</a:t>
            </a:r>
            <a:endParaRPr kumimoji="0" lang="en-US" altLang="zh-CN" sz="2400" b="0" i="0" u="none" strike="noStrike" kern="1200" cap="none" spc="0" normalizeH="0" baseline="0" noProof="0" dirty="0">
              <a:ln>
                <a:noFill/>
              </a:ln>
              <a:solidFill>
                <a:srgbClr val="FCE20C"/>
              </a:solidFill>
              <a:effectLst>
                <a:glow rad="304800">
                  <a:prstClr val="black"/>
                </a:glow>
              </a:effectLst>
              <a:uLnTx/>
              <a:uFillTx/>
              <a:latin typeface="Arial" charset="0"/>
              <a:ea typeface="ＭＳ Ｐゴシック" charset="0"/>
              <a:cs typeface="Arial" charset="0"/>
            </a:endParaRPr>
          </a:p>
        </p:txBody>
      </p:sp>
      <p:sp>
        <p:nvSpPr>
          <p:cNvPr id="4" name="Title 3"/>
          <p:cNvSpPr>
            <a:spLocks noGrp="1"/>
          </p:cNvSpPr>
          <p:nvPr>
            <p:ph type="title" idx="4294967295"/>
          </p:nvPr>
        </p:nvSpPr>
        <p:spPr>
          <a:xfrm>
            <a:off x="381000" y="1033463"/>
            <a:ext cx="2895600" cy="2667000"/>
          </a:xfrm>
        </p:spPr>
        <p:txBody>
          <a:bodyPr/>
          <a:lstStyle/>
          <a:p>
            <a:pPr>
              <a:defRPr/>
            </a:pPr>
            <a:r>
              <a:rPr lang="en-US" sz="4800" b="1">
                <a:solidFill>
                  <a:srgbClr val="000000"/>
                </a:solidFill>
                <a:effectLst>
                  <a:outerShdw blurRad="38100" dist="38100" dir="2700000" algn="tl">
                    <a:srgbClr val="FFFFFF"/>
                  </a:outerShdw>
                </a:effectLst>
                <a:latin typeface="Arial" charset="0"/>
                <a:ea typeface="ＭＳ Ｐゴシック" charset="0"/>
                <a:cs typeface="Arial" charset="0"/>
              </a:rPr>
              <a:t>Our Problem: Evil</a:t>
            </a:r>
          </a:p>
        </p:txBody>
      </p:sp>
      <p:pic>
        <p:nvPicPr>
          <p:cNvPr id="468997"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4288" y="381000"/>
            <a:ext cx="3490912" cy="3633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992318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4"/>
          <a:srcRect l="27572" r="17284"/>
          <a:stretch/>
        </p:blipFill>
        <p:spPr>
          <a:xfrm>
            <a:off x="6781800" y="43012"/>
            <a:ext cx="2362200" cy="1359897"/>
          </a:xfrm>
          <a:prstGeom prst="rect">
            <a:avLst/>
          </a:prstGeom>
        </p:spPr>
      </p:pic>
      <p:sp>
        <p:nvSpPr>
          <p:cNvPr id="476161" name="Rectangle 2"/>
          <p:cNvSpPr>
            <a:spLocks noGrp="1" noChangeArrowheads="1"/>
          </p:cNvSpPr>
          <p:nvPr>
            <p:ph type="ctrTitle"/>
          </p:nvPr>
        </p:nvSpPr>
        <p:spPr>
          <a:xfrm>
            <a:off x="685800" y="533400"/>
            <a:ext cx="8153400" cy="533400"/>
          </a:xfrm>
          <a:noFill/>
        </p:spPr>
        <p:txBody>
          <a:bodyPr/>
          <a:lstStyle/>
          <a:p>
            <a:pPr eaLnBrk="1" hangingPunct="1"/>
            <a:r>
              <a:rPr lang="en-US" altLang="zh-CN" sz="2800" b="1">
                <a:latin typeface="Helvetica" charset="0"/>
                <a:ea typeface="ＭＳ Ｐゴシック" charset="0"/>
                <a:cs typeface="Times New Roman" charset="0"/>
              </a:rPr>
              <a:t>The Things of the World</a:t>
            </a:r>
            <a:endParaRPr lang="en-US" altLang="zh-CN" sz="2000">
              <a:latin typeface="Helvetica" charset="0"/>
              <a:ea typeface="ＭＳ Ｐゴシック" charset="0"/>
              <a:cs typeface="Times New Roman" charset="0"/>
            </a:endParaRPr>
          </a:p>
        </p:txBody>
      </p:sp>
      <p:pic>
        <p:nvPicPr>
          <p:cNvPr id="476162" name="Picture 21" descr="0-8091-4117-5"/>
          <p:cNvPicPr>
            <a:picLocks noChangeAspect="1" noChangeArrowheads="1"/>
          </p:cNvPicPr>
          <p:nvPr/>
        </p:nvPicPr>
        <p:blipFill>
          <a:blip r:embed="rId5">
            <a:extLst>
              <a:ext uri="{28A0092B-C50C-407E-A947-70E740481C1C}">
                <a14:useLocalDpi xmlns:a14="http://schemas.microsoft.com/office/drawing/2010/main" val="0"/>
              </a:ext>
            </a:extLst>
          </a:blip>
          <a:srcRect l="23358" t="47917" r="27007" b="20833"/>
          <a:stretch>
            <a:fillRect/>
          </a:stretch>
        </p:blipFill>
        <p:spPr bwMode="auto">
          <a:xfrm>
            <a:off x="609600" y="381000"/>
            <a:ext cx="1295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4275" name="Text Box 3"/>
          <p:cNvSpPr txBox="1">
            <a:spLocks noChangeArrowheads="1"/>
          </p:cNvSpPr>
          <p:nvPr/>
        </p:nvSpPr>
        <p:spPr bwMode="auto">
          <a:xfrm>
            <a:off x="2438400" y="1565275"/>
            <a:ext cx="25908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Sources of Temptation</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7" name="Text Box 5"/>
          <p:cNvSpPr txBox="1">
            <a:spLocks noChangeArrowheads="1"/>
          </p:cNvSpPr>
          <p:nvPr/>
        </p:nvSpPr>
        <p:spPr bwMode="auto">
          <a:xfrm>
            <a:off x="5029200" y="1565275"/>
            <a:ext cx="1800225"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Eve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(Gen. 3)</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78" name="Text Box 6"/>
          <p:cNvSpPr txBox="1">
            <a:spLocks noChangeArrowheads="1"/>
          </p:cNvSpPr>
          <p:nvPr/>
        </p:nvSpPr>
        <p:spPr bwMode="auto">
          <a:xfrm>
            <a:off x="2286000" y="2424113"/>
            <a:ext cx="27432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Ungodly bodily desires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sex outside marriage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gluttony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79" name="Text Box 7"/>
          <p:cNvSpPr txBox="1">
            <a:spLocks noChangeArrowheads="1"/>
          </p:cNvSpPr>
          <p:nvPr/>
        </p:nvSpPr>
        <p:spPr bwMode="auto">
          <a:xfrm>
            <a:off x="5029200" y="2424113"/>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Good for food</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0" name="Text Box 8"/>
          <p:cNvSpPr txBox="1">
            <a:spLocks noChangeArrowheads="1"/>
          </p:cNvSpPr>
          <p:nvPr/>
        </p:nvSpPr>
        <p:spPr bwMode="auto">
          <a:xfrm>
            <a:off x="2286000" y="3887788"/>
            <a:ext cx="2590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Greed, coveting </a:t>
            </a:r>
            <a:b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b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(10th commandment)</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1" name="Text Box 9"/>
          <p:cNvSpPr txBox="1">
            <a:spLocks noChangeArrowheads="1"/>
          </p:cNvSpPr>
          <p:nvPr/>
        </p:nvSpPr>
        <p:spPr bwMode="auto">
          <a:xfrm>
            <a:off x="5029200" y="3887788"/>
            <a:ext cx="18002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Pleasing to the eye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2" name="Text Box 10"/>
          <p:cNvSpPr txBox="1">
            <a:spLocks noChangeArrowheads="1"/>
          </p:cNvSpPr>
          <p:nvPr/>
        </p:nvSpPr>
        <p:spPr bwMode="auto">
          <a:xfrm>
            <a:off x="2286000" y="4995863"/>
            <a:ext cx="2590800" cy="146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Pride &amp; boasting of:</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occupation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position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worldly advantages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 etc.</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83" name="Text Box 11"/>
          <p:cNvSpPr txBox="1">
            <a:spLocks noChangeArrowheads="1"/>
          </p:cNvSpPr>
          <p:nvPr/>
        </p:nvSpPr>
        <p:spPr bwMode="auto">
          <a:xfrm>
            <a:off x="5029200" y="4995863"/>
            <a:ext cx="17526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Desirable for gaining wisdom</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7" name="Text Box 15"/>
          <p:cNvSpPr txBox="1">
            <a:spLocks noChangeArrowheads="1"/>
          </p:cNvSpPr>
          <p:nvPr/>
        </p:nvSpPr>
        <p:spPr bwMode="auto">
          <a:xfrm>
            <a:off x="381000" y="1565275"/>
            <a:ext cx="2133600" cy="701675"/>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World </a:t>
            </a:r>
            <a:b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(1 John 2:15-16)</a:t>
            </a:r>
            <a:endParaRPr kumimoji="0" lang="en-US" sz="16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88" name="Text Box 16"/>
          <p:cNvSpPr txBox="1">
            <a:spLocks noChangeArrowheads="1"/>
          </p:cNvSpPr>
          <p:nvPr/>
        </p:nvSpPr>
        <p:spPr bwMode="auto">
          <a:xfrm>
            <a:off x="457200" y="2424113"/>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Cravings of sinful man</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1974289" name="Text Box 17"/>
          <p:cNvSpPr txBox="1">
            <a:spLocks noChangeArrowheads="1"/>
          </p:cNvSpPr>
          <p:nvPr/>
        </p:nvSpPr>
        <p:spPr bwMode="auto">
          <a:xfrm>
            <a:off x="457200" y="3887788"/>
            <a:ext cx="2057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Lust of the eyes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0" name="Text Box 18"/>
          <p:cNvSpPr txBox="1">
            <a:spLocks noChangeArrowheads="1"/>
          </p:cNvSpPr>
          <p:nvPr/>
        </p:nvSpPr>
        <p:spPr bwMode="auto">
          <a:xfrm>
            <a:off x="457200" y="4995863"/>
            <a:ext cx="18288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Boasting of what he has and does</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endParaRPr>
          </a:p>
        </p:txBody>
      </p:sp>
      <p:sp>
        <p:nvSpPr>
          <p:cNvPr id="1974294" name="Text Box 22"/>
          <p:cNvSpPr txBox="1">
            <a:spLocks noChangeArrowheads="1"/>
          </p:cNvSpPr>
          <p:nvPr/>
        </p:nvSpPr>
        <p:spPr bwMode="auto">
          <a:xfrm>
            <a:off x="6781801" y="1565275"/>
            <a:ext cx="1943998" cy="677108"/>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Christ </a:t>
            </a:r>
            <a:b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br>
            <a:r>
              <a:rPr kumimoji="0" lang="en-US" sz="1800" b="1" i="0" u="none" strike="noStrike" kern="1200" cap="none" spc="0" normalizeH="0" baseline="0" noProof="0">
                <a:ln>
                  <a:noFill/>
                </a:ln>
                <a:solidFill>
                  <a:srgbClr val="F8F8F8"/>
                </a:solidFill>
                <a:effectLst>
                  <a:outerShdw blurRad="38100" dist="38100" dir="2700000" algn="tl">
                    <a:srgbClr val="000000"/>
                  </a:outerShdw>
                </a:effectLst>
                <a:uLnTx/>
                <a:uFillTx/>
                <a:latin typeface="Arial" charset="0"/>
                <a:ea typeface="ＭＳ Ｐゴシック" charset="0"/>
              </a:rPr>
              <a:t>(Matt. 4; Luke 4)</a:t>
            </a:r>
            <a:endParaRPr kumimoji="0" lang="en-US" sz="1400" b="1" i="1" u="none" strike="noStrike" kern="1200" cap="none" spc="0" normalizeH="0" baseline="0" noProof="0">
              <a:ln>
                <a:noFill/>
              </a:ln>
              <a:solidFill>
                <a:srgbClr val="F8F8F8"/>
              </a:solidFill>
              <a:effectLst>
                <a:outerShdw blurRad="38100" dist="38100" dir="2700000" algn="tl">
                  <a:srgbClr val="000000"/>
                </a:outerShdw>
              </a:effectLst>
              <a:uLnTx/>
              <a:uFillTx/>
              <a:latin typeface="Times New Roman" charset="0"/>
              <a:ea typeface="ＭＳ Ｐゴシック" charset="0"/>
            </a:endParaRPr>
          </a:p>
        </p:txBody>
      </p:sp>
      <p:sp>
        <p:nvSpPr>
          <p:cNvPr id="1974295" name="Text Box 23"/>
          <p:cNvSpPr txBox="1">
            <a:spLocks noChangeArrowheads="1"/>
          </p:cNvSpPr>
          <p:nvPr/>
        </p:nvSpPr>
        <p:spPr bwMode="auto">
          <a:xfrm>
            <a:off x="6781800" y="2424113"/>
            <a:ext cx="21050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Stones to bread</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6" name="Text Box 24"/>
          <p:cNvSpPr txBox="1">
            <a:spLocks noChangeArrowheads="1"/>
          </p:cNvSpPr>
          <p:nvPr/>
        </p:nvSpPr>
        <p:spPr bwMode="auto">
          <a:xfrm>
            <a:off x="6781800" y="3887788"/>
            <a:ext cx="210502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8F8F8"/>
                </a:solidFill>
                <a:effectLst/>
                <a:uLnTx/>
                <a:uFillTx/>
                <a:latin typeface="Arial" charset="0"/>
                <a:ea typeface="ＭＳ Ｐゴシック" charset="0"/>
              </a:rPr>
              <a:t>Possess all kingdoms</a:t>
            </a:r>
            <a:endParaRPr kumimoji="0" lang="en-US" altLang="zh-CN" sz="1400" b="1" i="1" u="none" strike="noStrike" kern="1200" cap="none" spc="0" normalizeH="0" baseline="0" noProof="0">
              <a:ln>
                <a:noFill/>
              </a:ln>
              <a:solidFill>
                <a:srgbClr val="F8F8F8"/>
              </a:solidFill>
              <a:effectLst/>
              <a:uLnTx/>
              <a:uFillTx/>
              <a:latin typeface="Times New Roman" charset="0"/>
              <a:ea typeface="ＭＳ Ｐゴシック" charset="0"/>
            </a:endParaRPr>
          </a:p>
        </p:txBody>
      </p:sp>
      <p:sp>
        <p:nvSpPr>
          <p:cNvPr id="1974297" name="Text Box 25"/>
          <p:cNvSpPr txBox="1">
            <a:spLocks noChangeArrowheads="1"/>
          </p:cNvSpPr>
          <p:nvPr/>
        </p:nvSpPr>
        <p:spPr bwMode="auto">
          <a:xfrm>
            <a:off x="6781800" y="4995863"/>
            <a:ext cx="2105025"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Acclaim by men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throw yourself from the temple</a:t>
            </a:r>
            <a:r>
              <a:rPr kumimoji="0" lang="ru-RU" altLang="ja-JP" sz="1800" b="1" i="0" u="none" strike="noStrike" kern="1200" cap="none" spc="0" normalizeH="0" baseline="0" noProof="0" dirty="0">
                <a:ln>
                  <a:noFill/>
                </a:ln>
                <a:solidFill>
                  <a:srgbClr val="F8F8F8"/>
                </a:solidFill>
                <a:effectLst/>
                <a:uLnTx/>
                <a:uFillTx/>
                <a:latin typeface="Arial" charset="0"/>
                <a:ea typeface="ＭＳ Ｐゴシック" charset="0"/>
              </a:rPr>
              <a:t>"</a:t>
            </a:r>
            <a:r>
              <a:rPr kumimoji="0" lang="en-US" altLang="ja-JP" sz="1800" b="1" i="0" u="none" strike="noStrike" kern="1200" cap="none" spc="0" normalizeH="0" baseline="0" noProof="0" dirty="0">
                <a:ln>
                  <a:noFill/>
                </a:ln>
                <a:solidFill>
                  <a:srgbClr val="F8F8F8"/>
                </a:solidFill>
                <a:effectLst/>
                <a:uLnTx/>
                <a:uFillTx/>
                <a:latin typeface="Arial" charset="0"/>
                <a:ea typeface="ＭＳ Ｐゴシック" charset="0"/>
              </a:rPr>
              <a:t>)</a:t>
            </a:r>
            <a:endParaRPr kumimoji="0" lang="en-US" altLang="zh-CN" sz="1400" b="1" i="1" u="none" strike="noStrike" kern="1200" cap="none" spc="0" normalizeH="0" baseline="0" noProof="0" dirty="0">
              <a:ln>
                <a:noFill/>
              </a:ln>
              <a:solidFill>
                <a:srgbClr val="F8F8F8"/>
              </a:solidFill>
              <a:effectLst/>
              <a:uLnTx/>
              <a:uFillTx/>
              <a:latin typeface="Times New Roman" charset="0"/>
              <a:ea typeface="ＭＳ Ｐゴシック" charset="0"/>
            </a:endParaRPr>
          </a:p>
        </p:txBody>
      </p:sp>
      <p:sp>
        <p:nvSpPr>
          <p:cNvPr id="476179" name="Rectangle 26"/>
          <p:cNvSpPr>
            <a:spLocks noChangeArrowheads="1"/>
          </p:cNvSpPr>
          <p:nvPr/>
        </p:nvSpPr>
        <p:spPr bwMode="auto">
          <a:xfrm>
            <a:off x="685800" y="990600"/>
            <a:ext cx="8153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1" u="none" strike="noStrike" kern="1200" cap="none" spc="0" normalizeH="0" baseline="0" noProof="0">
                <a:ln>
                  <a:noFill/>
                </a:ln>
                <a:solidFill>
                  <a:srgbClr val="F8F8F8"/>
                </a:solidFill>
                <a:effectLst/>
                <a:uLnTx/>
                <a:uFillTx/>
                <a:latin typeface="Helvetica" charset="0"/>
                <a:ea typeface="+mn-ea"/>
                <a:cs typeface="Times New Roman" charset="0"/>
              </a:rPr>
              <a:t>Comparing Some Key Texts</a:t>
            </a:r>
          </a:p>
        </p:txBody>
      </p:sp>
    </p:spTree>
    <p:extLst>
      <p:ext uri="{BB962C8B-B14F-4D97-AF65-F5344CB8AC3E}">
        <p14:creationId xmlns:p14="http://schemas.microsoft.com/office/powerpoint/2010/main" val="541284514"/>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974288"/>
                                        </p:tgtEl>
                                        <p:attrNameLst>
                                          <p:attrName>style.visibility</p:attrName>
                                        </p:attrNameLst>
                                      </p:cBhvr>
                                      <p:to>
                                        <p:strVal val="visible"/>
                                      </p:to>
                                    </p:set>
                                    <p:anim calcmode="lin" valueType="num">
                                      <p:cBhvr>
                                        <p:cTn id="7" dur="1000" fill="hold"/>
                                        <p:tgtEl>
                                          <p:spTgt spid="1974288"/>
                                        </p:tgtEl>
                                        <p:attrNameLst>
                                          <p:attrName>ppt_w</p:attrName>
                                        </p:attrNameLst>
                                      </p:cBhvr>
                                      <p:tavLst>
                                        <p:tav tm="0">
                                          <p:val>
                                            <p:fltVal val="0"/>
                                          </p:val>
                                        </p:tav>
                                        <p:tav tm="100000">
                                          <p:val>
                                            <p:strVal val="#ppt_w"/>
                                          </p:val>
                                        </p:tav>
                                      </p:tavLst>
                                    </p:anim>
                                    <p:anim calcmode="lin" valueType="num">
                                      <p:cBhvr>
                                        <p:cTn id="8" dur="1000" fill="hold"/>
                                        <p:tgtEl>
                                          <p:spTgt spid="1974288"/>
                                        </p:tgtEl>
                                        <p:attrNameLst>
                                          <p:attrName>ppt_h</p:attrName>
                                        </p:attrNameLst>
                                      </p:cBhvr>
                                      <p:tavLst>
                                        <p:tav tm="0">
                                          <p:val>
                                            <p:fltVal val="0"/>
                                          </p:val>
                                        </p:tav>
                                        <p:tav tm="100000">
                                          <p:val>
                                            <p:strVal val="#ppt_h"/>
                                          </p:val>
                                        </p:tav>
                                      </p:tavLst>
                                    </p:anim>
                                    <p:anim calcmode="lin" valueType="num">
                                      <p:cBhvr>
                                        <p:cTn id="9" dur="1000" fill="hold"/>
                                        <p:tgtEl>
                                          <p:spTgt spid="197428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742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974278"/>
                                        </p:tgtEl>
                                        <p:attrNameLst>
                                          <p:attrName>style.visibility</p:attrName>
                                        </p:attrNameLst>
                                      </p:cBhvr>
                                      <p:to>
                                        <p:strVal val="visible"/>
                                      </p:to>
                                    </p:set>
                                    <p:anim calcmode="lin" valueType="num">
                                      <p:cBhvr>
                                        <p:cTn id="15" dur="1000" fill="hold"/>
                                        <p:tgtEl>
                                          <p:spTgt spid="1974278"/>
                                        </p:tgtEl>
                                        <p:attrNameLst>
                                          <p:attrName>ppt_w</p:attrName>
                                        </p:attrNameLst>
                                      </p:cBhvr>
                                      <p:tavLst>
                                        <p:tav tm="0">
                                          <p:val>
                                            <p:fltVal val="0"/>
                                          </p:val>
                                        </p:tav>
                                        <p:tav tm="100000">
                                          <p:val>
                                            <p:strVal val="#ppt_w"/>
                                          </p:val>
                                        </p:tav>
                                      </p:tavLst>
                                    </p:anim>
                                    <p:anim calcmode="lin" valueType="num">
                                      <p:cBhvr>
                                        <p:cTn id="16" dur="1000" fill="hold"/>
                                        <p:tgtEl>
                                          <p:spTgt spid="1974278"/>
                                        </p:tgtEl>
                                        <p:attrNameLst>
                                          <p:attrName>ppt_h</p:attrName>
                                        </p:attrNameLst>
                                      </p:cBhvr>
                                      <p:tavLst>
                                        <p:tav tm="0">
                                          <p:val>
                                            <p:fltVal val="0"/>
                                          </p:val>
                                        </p:tav>
                                        <p:tav tm="100000">
                                          <p:val>
                                            <p:strVal val="#ppt_h"/>
                                          </p:val>
                                        </p:tav>
                                      </p:tavLst>
                                    </p:anim>
                                    <p:anim calcmode="lin" valueType="num">
                                      <p:cBhvr>
                                        <p:cTn id="17" dur="1000" fill="hold"/>
                                        <p:tgtEl>
                                          <p:spTgt spid="197427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9742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974279"/>
                                        </p:tgtEl>
                                        <p:attrNameLst>
                                          <p:attrName>style.visibility</p:attrName>
                                        </p:attrNameLst>
                                      </p:cBhvr>
                                      <p:to>
                                        <p:strVal val="visible"/>
                                      </p:to>
                                    </p:set>
                                    <p:anim calcmode="lin" valueType="num">
                                      <p:cBhvr>
                                        <p:cTn id="23" dur="1000" fill="hold"/>
                                        <p:tgtEl>
                                          <p:spTgt spid="1974279"/>
                                        </p:tgtEl>
                                        <p:attrNameLst>
                                          <p:attrName>ppt_w</p:attrName>
                                        </p:attrNameLst>
                                      </p:cBhvr>
                                      <p:tavLst>
                                        <p:tav tm="0">
                                          <p:val>
                                            <p:fltVal val="0"/>
                                          </p:val>
                                        </p:tav>
                                        <p:tav tm="100000">
                                          <p:val>
                                            <p:strVal val="#ppt_w"/>
                                          </p:val>
                                        </p:tav>
                                      </p:tavLst>
                                    </p:anim>
                                    <p:anim calcmode="lin" valueType="num">
                                      <p:cBhvr>
                                        <p:cTn id="24" dur="1000" fill="hold"/>
                                        <p:tgtEl>
                                          <p:spTgt spid="1974279"/>
                                        </p:tgtEl>
                                        <p:attrNameLst>
                                          <p:attrName>ppt_h</p:attrName>
                                        </p:attrNameLst>
                                      </p:cBhvr>
                                      <p:tavLst>
                                        <p:tav tm="0">
                                          <p:val>
                                            <p:fltVal val="0"/>
                                          </p:val>
                                        </p:tav>
                                        <p:tav tm="100000">
                                          <p:val>
                                            <p:strVal val="#ppt_h"/>
                                          </p:val>
                                        </p:tav>
                                      </p:tavLst>
                                    </p:anim>
                                    <p:anim calcmode="lin" valueType="num">
                                      <p:cBhvr>
                                        <p:cTn id="25" dur="1000" fill="hold"/>
                                        <p:tgtEl>
                                          <p:spTgt spid="197427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9742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974289"/>
                                        </p:tgtEl>
                                        <p:attrNameLst>
                                          <p:attrName>style.visibility</p:attrName>
                                        </p:attrNameLst>
                                      </p:cBhvr>
                                      <p:to>
                                        <p:strVal val="visible"/>
                                      </p:to>
                                    </p:set>
                                    <p:anim calcmode="lin" valueType="num">
                                      <p:cBhvr>
                                        <p:cTn id="31" dur="1000" fill="hold"/>
                                        <p:tgtEl>
                                          <p:spTgt spid="1974289"/>
                                        </p:tgtEl>
                                        <p:attrNameLst>
                                          <p:attrName>ppt_w</p:attrName>
                                        </p:attrNameLst>
                                      </p:cBhvr>
                                      <p:tavLst>
                                        <p:tav tm="0">
                                          <p:val>
                                            <p:fltVal val="0"/>
                                          </p:val>
                                        </p:tav>
                                        <p:tav tm="100000">
                                          <p:val>
                                            <p:strVal val="#ppt_w"/>
                                          </p:val>
                                        </p:tav>
                                      </p:tavLst>
                                    </p:anim>
                                    <p:anim calcmode="lin" valueType="num">
                                      <p:cBhvr>
                                        <p:cTn id="32" dur="1000" fill="hold"/>
                                        <p:tgtEl>
                                          <p:spTgt spid="1974289"/>
                                        </p:tgtEl>
                                        <p:attrNameLst>
                                          <p:attrName>ppt_h</p:attrName>
                                        </p:attrNameLst>
                                      </p:cBhvr>
                                      <p:tavLst>
                                        <p:tav tm="0">
                                          <p:val>
                                            <p:fltVal val="0"/>
                                          </p:val>
                                        </p:tav>
                                        <p:tav tm="100000">
                                          <p:val>
                                            <p:strVal val="#ppt_h"/>
                                          </p:val>
                                        </p:tav>
                                      </p:tavLst>
                                    </p:anim>
                                    <p:anim calcmode="lin" valueType="num">
                                      <p:cBhvr>
                                        <p:cTn id="33" dur="1000" fill="hold"/>
                                        <p:tgtEl>
                                          <p:spTgt spid="197428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9742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974280"/>
                                        </p:tgtEl>
                                        <p:attrNameLst>
                                          <p:attrName>style.visibility</p:attrName>
                                        </p:attrNameLst>
                                      </p:cBhvr>
                                      <p:to>
                                        <p:strVal val="visible"/>
                                      </p:to>
                                    </p:set>
                                    <p:anim calcmode="lin" valueType="num">
                                      <p:cBhvr>
                                        <p:cTn id="39" dur="1000" fill="hold"/>
                                        <p:tgtEl>
                                          <p:spTgt spid="1974280"/>
                                        </p:tgtEl>
                                        <p:attrNameLst>
                                          <p:attrName>ppt_w</p:attrName>
                                        </p:attrNameLst>
                                      </p:cBhvr>
                                      <p:tavLst>
                                        <p:tav tm="0">
                                          <p:val>
                                            <p:fltVal val="0"/>
                                          </p:val>
                                        </p:tav>
                                        <p:tav tm="100000">
                                          <p:val>
                                            <p:strVal val="#ppt_w"/>
                                          </p:val>
                                        </p:tav>
                                      </p:tavLst>
                                    </p:anim>
                                    <p:anim calcmode="lin" valueType="num">
                                      <p:cBhvr>
                                        <p:cTn id="40" dur="1000" fill="hold"/>
                                        <p:tgtEl>
                                          <p:spTgt spid="1974280"/>
                                        </p:tgtEl>
                                        <p:attrNameLst>
                                          <p:attrName>ppt_h</p:attrName>
                                        </p:attrNameLst>
                                      </p:cBhvr>
                                      <p:tavLst>
                                        <p:tav tm="0">
                                          <p:val>
                                            <p:fltVal val="0"/>
                                          </p:val>
                                        </p:tav>
                                        <p:tav tm="100000">
                                          <p:val>
                                            <p:strVal val="#ppt_h"/>
                                          </p:val>
                                        </p:tav>
                                      </p:tavLst>
                                    </p:anim>
                                    <p:anim calcmode="lin" valueType="num">
                                      <p:cBhvr>
                                        <p:cTn id="41" dur="1000" fill="hold"/>
                                        <p:tgtEl>
                                          <p:spTgt spid="197428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9742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974281"/>
                                        </p:tgtEl>
                                        <p:attrNameLst>
                                          <p:attrName>style.visibility</p:attrName>
                                        </p:attrNameLst>
                                      </p:cBhvr>
                                      <p:to>
                                        <p:strVal val="visible"/>
                                      </p:to>
                                    </p:set>
                                    <p:anim calcmode="lin" valueType="num">
                                      <p:cBhvr>
                                        <p:cTn id="47" dur="1000" fill="hold"/>
                                        <p:tgtEl>
                                          <p:spTgt spid="1974281"/>
                                        </p:tgtEl>
                                        <p:attrNameLst>
                                          <p:attrName>ppt_w</p:attrName>
                                        </p:attrNameLst>
                                      </p:cBhvr>
                                      <p:tavLst>
                                        <p:tav tm="0">
                                          <p:val>
                                            <p:fltVal val="0"/>
                                          </p:val>
                                        </p:tav>
                                        <p:tav tm="100000">
                                          <p:val>
                                            <p:strVal val="#ppt_w"/>
                                          </p:val>
                                        </p:tav>
                                      </p:tavLst>
                                    </p:anim>
                                    <p:anim calcmode="lin" valueType="num">
                                      <p:cBhvr>
                                        <p:cTn id="48" dur="1000" fill="hold"/>
                                        <p:tgtEl>
                                          <p:spTgt spid="1974281"/>
                                        </p:tgtEl>
                                        <p:attrNameLst>
                                          <p:attrName>ppt_h</p:attrName>
                                        </p:attrNameLst>
                                      </p:cBhvr>
                                      <p:tavLst>
                                        <p:tav tm="0">
                                          <p:val>
                                            <p:fltVal val="0"/>
                                          </p:val>
                                        </p:tav>
                                        <p:tav tm="100000">
                                          <p:val>
                                            <p:strVal val="#ppt_h"/>
                                          </p:val>
                                        </p:tav>
                                      </p:tavLst>
                                    </p:anim>
                                    <p:anim calcmode="lin" valueType="num">
                                      <p:cBhvr>
                                        <p:cTn id="49" dur="1000" fill="hold"/>
                                        <p:tgtEl>
                                          <p:spTgt spid="197428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9742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74290"/>
                                        </p:tgtEl>
                                        <p:attrNameLst>
                                          <p:attrName>style.visibility</p:attrName>
                                        </p:attrNameLst>
                                      </p:cBhvr>
                                      <p:to>
                                        <p:strVal val="visible"/>
                                      </p:to>
                                    </p:set>
                                    <p:anim calcmode="lin" valueType="num">
                                      <p:cBhvr>
                                        <p:cTn id="55" dur="1000" fill="hold"/>
                                        <p:tgtEl>
                                          <p:spTgt spid="1974290"/>
                                        </p:tgtEl>
                                        <p:attrNameLst>
                                          <p:attrName>ppt_w</p:attrName>
                                        </p:attrNameLst>
                                      </p:cBhvr>
                                      <p:tavLst>
                                        <p:tav tm="0">
                                          <p:val>
                                            <p:fltVal val="0"/>
                                          </p:val>
                                        </p:tav>
                                        <p:tav tm="100000">
                                          <p:val>
                                            <p:strVal val="#ppt_w"/>
                                          </p:val>
                                        </p:tav>
                                      </p:tavLst>
                                    </p:anim>
                                    <p:anim calcmode="lin" valueType="num">
                                      <p:cBhvr>
                                        <p:cTn id="56" dur="1000" fill="hold"/>
                                        <p:tgtEl>
                                          <p:spTgt spid="1974290"/>
                                        </p:tgtEl>
                                        <p:attrNameLst>
                                          <p:attrName>ppt_h</p:attrName>
                                        </p:attrNameLst>
                                      </p:cBhvr>
                                      <p:tavLst>
                                        <p:tav tm="0">
                                          <p:val>
                                            <p:fltVal val="0"/>
                                          </p:val>
                                        </p:tav>
                                        <p:tav tm="100000">
                                          <p:val>
                                            <p:strVal val="#ppt_h"/>
                                          </p:val>
                                        </p:tav>
                                      </p:tavLst>
                                    </p:anim>
                                    <p:anim calcmode="lin" valueType="num">
                                      <p:cBhvr>
                                        <p:cTn id="57" dur="1000" fill="hold"/>
                                        <p:tgtEl>
                                          <p:spTgt spid="197429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742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974282"/>
                                        </p:tgtEl>
                                        <p:attrNameLst>
                                          <p:attrName>style.visibility</p:attrName>
                                        </p:attrNameLst>
                                      </p:cBhvr>
                                      <p:to>
                                        <p:strVal val="visible"/>
                                      </p:to>
                                    </p:set>
                                    <p:anim calcmode="lin" valueType="num">
                                      <p:cBhvr>
                                        <p:cTn id="63" dur="1000" fill="hold"/>
                                        <p:tgtEl>
                                          <p:spTgt spid="1974282"/>
                                        </p:tgtEl>
                                        <p:attrNameLst>
                                          <p:attrName>ppt_w</p:attrName>
                                        </p:attrNameLst>
                                      </p:cBhvr>
                                      <p:tavLst>
                                        <p:tav tm="0">
                                          <p:val>
                                            <p:fltVal val="0"/>
                                          </p:val>
                                        </p:tav>
                                        <p:tav tm="100000">
                                          <p:val>
                                            <p:strVal val="#ppt_w"/>
                                          </p:val>
                                        </p:tav>
                                      </p:tavLst>
                                    </p:anim>
                                    <p:anim calcmode="lin" valueType="num">
                                      <p:cBhvr>
                                        <p:cTn id="64" dur="1000" fill="hold"/>
                                        <p:tgtEl>
                                          <p:spTgt spid="1974282"/>
                                        </p:tgtEl>
                                        <p:attrNameLst>
                                          <p:attrName>ppt_h</p:attrName>
                                        </p:attrNameLst>
                                      </p:cBhvr>
                                      <p:tavLst>
                                        <p:tav tm="0">
                                          <p:val>
                                            <p:fltVal val="0"/>
                                          </p:val>
                                        </p:tav>
                                        <p:tav tm="100000">
                                          <p:val>
                                            <p:strVal val="#ppt_h"/>
                                          </p:val>
                                        </p:tav>
                                      </p:tavLst>
                                    </p:anim>
                                    <p:anim calcmode="lin" valueType="num">
                                      <p:cBhvr>
                                        <p:cTn id="65" dur="1000" fill="hold"/>
                                        <p:tgtEl>
                                          <p:spTgt spid="19742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9742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974283"/>
                                        </p:tgtEl>
                                        <p:attrNameLst>
                                          <p:attrName>style.visibility</p:attrName>
                                        </p:attrNameLst>
                                      </p:cBhvr>
                                      <p:to>
                                        <p:strVal val="visible"/>
                                      </p:to>
                                    </p:set>
                                    <p:anim calcmode="lin" valueType="num">
                                      <p:cBhvr>
                                        <p:cTn id="71" dur="1000" fill="hold"/>
                                        <p:tgtEl>
                                          <p:spTgt spid="1974283"/>
                                        </p:tgtEl>
                                        <p:attrNameLst>
                                          <p:attrName>ppt_w</p:attrName>
                                        </p:attrNameLst>
                                      </p:cBhvr>
                                      <p:tavLst>
                                        <p:tav tm="0">
                                          <p:val>
                                            <p:fltVal val="0"/>
                                          </p:val>
                                        </p:tav>
                                        <p:tav tm="100000">
                                          <p:val>
                                            <p:strVal val="#ppt_w"/>
                                          </p:val>
                                        </p:tav>
                                      </p:tavLst>
                                    </p:anim>
                                    <p:anim calcmode="lin" valueType="num">
                                      <p:cBhvr>
                                        <p:cTn id="72" dur="1000" fill="hold"/>
                                        <p:tgtEl>
                                          <p:spTgt spid="1974283"/>
                                        </p:tgtEl>
                                        <p:attrNameLst>
                                          <p:attrName>ppt_h</p:attrName>
                                        </p:attrNameLst>
                                      </p:cBhvr>
                                      <p:tavLst>
                                        <p:tav tm="0">
                                          <p:val>
                                            <p:fltVal val="0"/>
                                          </p:val>
                                        </p:tav>
                                        <p:tav tm="100000">
                                          <p:val>
                                            <p:strVal val="#ppt_h"/>
                                          </p:val>
                                        </p:tav>
                                      </p:tavLst>
                                    </p:anim>
                                    <p:anim calcmode="lin" valueType="num">
                                      <p:cBhvr>
                                        <p:cTn id="73" dur="1000" fill="hold"/>
                                        <p:tgtEl>
                                          <p:spTgt spid="197428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97428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742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1974295"/>
                                        </p:tgtEl>
                                        <p:attrNameLst>
                                          <p:attrName>style.visibility</p:attrName>
                                        </p:attrNameLst>
                                      </p:cBhvr>
                                      <p:to>
                                        <p:strVal val="visible"/>
                                      </p:to>
                                    </p:set>
                                    <p:anim calcmode="lin" valueType="num">
                                      <p:cBhvr>
                                        <p:cTn id="83" dur="1000" fill="hold"/>
                                        <p:tgtEl>
                                          <p:spTgt spid="1974295"/>
                                        </p:tgtEl>
                                        <p:attrNameLst>
                                          <p:attrName>ppt_w</p:attrName>
                                        </p:attrNameLst>
                                      </p:cBhvr>
                                      <p:tavLst>
                                        <p:tav tm="0">
                                          <p:val>
                                            <p:fltVal val="0"/>
                                          </p:val>
                                        </p:tav>
                                        <p:tav tm="100000">
                                          <p:val>
                                            <p:strVal val="#ppt_w"/>
                                          </p:val>
                                        </p:tav>
                                      </p:tavLst>
                                    </p:anim>
                                    <p:anim calcmode="lin" valueType="num">
                                      <p:cBhvr>
                                        <p:cTn id="84" dur="1000" fill="hold"/>
                                        <p:tgtEl>
                                          <p:spTgt spid="1974295"/>
                                        </p:tgtEl>
                                        <p:attrNameLst>
                                          <p:attrName>ppt_h</p:attrName>
                                        </p:attrNameLst>
                                      </p:cBhvr>
                                      <p:tavLst>
                                        <p:tav tm="0">
                                          <p:val>
                                            <p:fltVal val="0"/>
                                          </p:val>
                                        </p:tav>
                                        <p:tav tm="100000">
                                          <p:val>
                                            <p:strVal val="#ppt_h"/>
                                          </p:val>
                                        </p:tav>
                                      </p:tavLst>
                                    </p:anim>
                                    <p:anim calcmode="lin" valueType="num">
                                      <p:cBhvr>
                                        <p:cTn id="85" dur="1000" fill="hold"/>
                                        <p:tgtEl>
                                          <p:spTgt spid="1974295"/>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1974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5" presetClass="entr" presetSubtype="0" fill="hold" grpId="0" nodeType="clickEffect">
                                  <p:stCondLst>
                                    <p:cond delay="0"/>
                                  </p:stCondLst>
                                  <p:childTnLst>
                                    <p:set>
                                      <p:cBhvr>
                                        <p:cTn id="90" dur="1" fill="hold">
                                          <p:stCondLst>
                                            <p:cond delay="0"/>
                                          </p:stCondLst>
                                        </p:cTn>
                                        <p:tgtEl>
                                          <p:spTgt spid="1974296"/>
                                        </p:tgtEl>
                                        <p:attrNameLst>
                                          <p:attrName>style.visibility</p:attrName>
                                        </p:attrNameLst>
                                      </p:cBhvr>
                                      <p:to>
                                        <p:strVal val="visible"/>
                                      </p:to>
                                    </p:set>
                                    <p:anim calcmode="lin" valueType="num">
                                      <p:cBhvr>
                                        <p:cTn id="91" dur="1000" fill="hold"/>
                                        <p:tgtEl>
                                          <p:spTgt spid="1974296"/>
                                        </p:tgtEl>
                                        <p:attrNameLst>
                                          <p:attrName>ppt_w</p:attrName>
                                        </p:attrNameLst>
                                      </p:cBhvr>
                                      <p:tavLst>
                                        <p:tav tm="0">
                                          <p:val>
                                            <p:fltVal val="0"/>
                                          </p:val>
                                        </p:tav>
                                        <p:tav tm="100000">
                                          <p:val>
                                            <p:strVal val="#ppt_w"/>
                                          </p:val>
                                        </p:tav>
                                      </p:tavLst>
                                    </p:anim>
                                    <p:anim calcmode="lin" valueType="num">
                                      <p:cBhvr>
                                        <p:cTn id="92" dur="1000" fill="hold"/>
                                        <p:tgtEl>
                                          <p:spTgt spid="1974296"/>
                                        </p:tgtEl>
                                        <p:attrNameLst>
                                          <p:attrName>ppt_h</p:attrName>
                                        </p:attrNameLst>
                                      </p:cBhvr>
                                      <p:tavLst>
                                        <p:tav tm="0">
                                          <p:val>
                                            <p:fltVal val="0"/>
                                          </p:val>
                                        </p:tav>
                                        <p:tav tm="100000">
                                          <p:val>
                                            <p:strVal val="#ppt_h"/>
                                          </p:val>
                                        </p:tav>
                                      </p:tavLst>
                                    </p:anim>
                                    <p:anim calcmode="lin" valueType="num">
                                      <p:cBhvr>
                                        <p:cTn id="93" dur="1000" fill="hold"/>
                                        <p:tgtEl>
                                          <p:spTgt spid="1974296"/>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1974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15" presetClass="entr" presetSubtype="0" fill="hold" grpId="0" nodeType="clickEffect">
                                  <p:stCondLst>
                                    <p:cond delay="0"/>
                                  </p:stCondLst>
                                  <p:childTnLst>
                                    <p:set>
                                      <p:cBhvr>
                                        <p:cTn id="98" dur="1" fill="hold">
                                          <p:stCondLst>
                                            <p:cond delay="0"/>
                                          </p:stCondLst>
                                        </p:cTn>
                                        <p:tgtEl>
                                          <p:spTgt spid="1974297"/>
                                        </p:tgtEl>
                                        <p:attrNameLst>
                                          <p:attrName>style.visibility</p:attrName>
                                        </p:attrNameLst>
                                      </p:cBhvr>
                                      <p:to>
                                        <p:strVal val="visible"/>
                                      </p:to>
                                    </p:set>
                                    <p:anim calcmode="lin" valueType="num">
                                      <p:cBhvr>
                                        <p:cTn id="99" dur="1000" fill="hold"/>
                                        <p:tgtEl>
                                          <p:spTgt spid="1974297"/>
                                        </p:tgtEl>
                                        <p:attrNameLst>
                                          <p:attrName>ppt_w</p:attrName>
                                        </p:attrNameLst>
                                      </p:cBhvr>
                                      <p:tavLst>
                                        <p:tav tm="0">
                                          <p:val>
                                            <p:fltVal val="0"/>
                                          </p:val>
                                        </p:tav>
                                        <p:tav tm="100000">
                                          <p:val>
                                            <p:strVal val="#ppt_w"/>
                                          </p:val>
                                        </p:tav>
                                      </p:tavLst>
                                    </p:anim>
                                    <p:anim calcmode="lin" valueType="num">
                                      <p:cBhvr>
                                        <p:cTn id="100" dur="1000" fill="hold"/>
                                        <p:tgtEl>
                                          <p:spTgt spid="1974297"/>
                                        </p:tgtEl>
                                        <p:attrNameLst>
                                          <p:attrName>ppt_h</p:attrName>
                                        </p:attrNameLst>
                                      </p:cBhvr>
                                      <p:tavLst>
                                        <p:tav tm="0">
                                          <p:val>
                                            <p:fltVal val="0"/>
                                          </p:val>
                                        </p:tav>
                                        <p:tav tm="100000">
                                          <p:val>
                                            <p:strVal val="#ppt_h"/>
                                          </p:val>
                                        </p:tav>
                                      </p:tavLst>
                                    </p:anim>
                                    <p:anim calcmode="lin" valueType="num">
                                      <p:cBhvr>
                                        <p:cTn id="101" dur="1000" fill="hold"/>
                                        <p:tgtEl>
                                          <p:spTgt spid="1974297"/>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9742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4278" grpId="0"/>
      <p:bldP spid="1974279" grpId="0"/>
      <p:bldP spid="1974280" grpId="0"/>
      <p:bldP spid="1974281" grpId="0"/>
      <p:bldP spid="1974282" grpId="0"/>
      <p:bldP spid="1974283" grpId="0"/>
      <p:bldP spid="1974288" grpId="0"/>
      <p:bldP spid="1974289" grpId="0"/>
      <p:bldP spid="1974290" grpId="0"/>
      <p:bldP spid="1974294" grpId="0" animBg="1"/>
      <p:bldP spid="1974295" grpId="0"/>
      <p:bldP spid="1974296" grpId="0"/>
      <p:bldP spid="1974297"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74760"/>
            <a:ext cx="9144000" cy="59740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extLst>
      <p:ext uri="{BB962C8B-B14F-4D97-AF65-F5344CB8AC3E}">
        <p14:creationId xmlns:p14="http://schemas.microsoft.com/office/powerpoint/2010/main" val="3549037614"/>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861" y="50800"/>
            <a:ext cx="9144000" cy="6744667"/>
          </a:xfrm>
          <a:prstGeom prst="rect">
            <a:avLst/>
          </a:prstGeom>
        </p:spPr>
      </p:pic>
      <p:pic>
        <p:nvPicPr>
          <p:cNvPr id="3" name="Picture 2"/>
          <p:cNvPicPr>
            <a:picLocks noChangeAspect="1"/>
          </p:cNvPicPr>
          <p:nvPr/>
        </p:nvPicPr>
        <p:blipFill rotWithShape="1">
          <a:blip r:embed="rId4"/>
          <a:srcRect t="10090" b="29187"/>
          <a:stretch/>
        </p:blipFill>
        <p:spPr>
          <a:xfrm rot="10800000">
            <a:off x="3530600" y="1231899"/>
            <a:ext cx="2501900" cy="992558"/>
          </a:xfrm>
          <a:prstGeom prst="rect">
            <a:avLst/>
          </a:prstGeom>
          <a:ln w="57150" cmpd="sng">
            <a:solidFill>
              <a:schemeClr val="tx1"/>
            </a:solidFill>
          </a:ln>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 name="Picture 6"/>
          <p:cNvPicPr>
            <a:picLocks noChangeAspect="1"/>
          </p:cNvPicPr>
          <p:nvPr/>
        </p:nvPicPr>
        <p:blipFill rotWithShape="1">
          <a:blip r:embed="rId4"/>
          <a:srcRect t="10090" b="29187"/>
          <a:stretch/>
        </p:blipFill>
        <p:spPr>
          <a:xfrm rot="7006224">
            <a:off x="547193" y="3632200"/>
            <a:ext cx="2501900" cy="992558"/>
          </a:xfrm>
          <a:prstGeom prst="rect">
            <a:avLst/>
          </a:prstGeom>
          <a:ln w="57150" cmpd="sng">
            <a:solidFill>
              <a:schemeClr val="tx1"/>
            </a:solidFill>
          </a:ln>
        </p:spPr>
      </p:pic>
      <p:pic>
        <p:nvPicPr>
          <p:cNvPr id="6" name="Picture 5"/>
          <p:cNvPicPr>
            <a:picLocks noChangeAspect="1"/>
          </p:cNvPicPr>
          <p:nvPr/>
        </p:nvPicPr>
        <p:blipFill>
          <a:blip r:embed="rId5"/>
          <a:stretch>
            <a:fillRect/>
          </a:stretch>
        </p:blipFill>
        <p:spPr>
          <a:xfrm>
            <a:off x="0" y="5232400"/>
            <a:ext cx="2464294" cy="1563066"/>
          </a:xfrm>
          <a:prstGeom prst="rect">
            <a:avLst/>
          </a:prstGeom>
        </p:spPr>
      </p:pic>
      <p:sp>
        <p:nvSpPr>
          <p:cNvPr id="900098" name="Rectangle 2"/>
          <p:cNvSpPr>
            <a:spLocks noGrp="1" noChangeArrowheads="1"/>
          </p:cNvSpPr>
          <p:nvPr>
            <p:ph type="ctrTitle"/>
          </p:nvPr>
        </p:nvSpPr>
        <p:spPr>
          <a:xfrm>
            <a:off x="2464307" y="4498106"/>
            <a:ext cx="6679693" cy="1650734"/>
          </a:xfrm>
          <a:solidFill>
            <a:srgbClr val="008000"/>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The Blame Game</a:t>
            </a:r>
          </a:p>
        </p:txBody>
      </p:sp>
    </p:spTree>
    <p:extLst>
      <p:ext uri="{BB962C8B-B14F-4D97-AF65-F5344CB8AC3E}">
        <p14:creationId xmlns:p14="http://schemas.microsoft.com/office/powerpoint/2010/main" val="189259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1000" fill="hold"/>
                                        <p:tgtEl>
                                          <p:spTgt spid="6"/>
                                        </p:tgtEl>
                                        <p:attrNameLst>
                                          <p:attrName>ppt_w</p:attrName>
                                        </p:attrNameLst>
                                      </p:cBhvr>
                                      <p:tavLst>
                                        <p:tav tm="0">
                                          <p:val>
                                            <p:strVal val="#ppt_w*0.70"/>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9" name="Picture 5"/>
          <p:cNvPicPr>
            <a:picLocks noChangeAspect="1" noChangeArrowheads="1"/>
          </p:cNvPicPr>
          <p:nvPr/>
        </p:nvPicPr>
        <p:blipFill>
          <a:blip r:embed="rId3">
            <a:extLst>
              <a:ext uri="{28A0092B-C50C-407E-A947-70E740481C1C}">
                <a14:useLocalDpi xmlns:a14="http://schemas.microsoft.com/office/drawing/2010/main" val="0"/>
              </a:ext>
            </a:extLst>
          </a:blip>
          <a:srcRect l="29407" r="31854" b="16100"/>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002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dirty="0">
                <a:solidFill>
                  <a:schemeClr val="bg1"/>
                </a:solidFill>
                <a:latin typeface="Arial"/>
                <a:ea typeface="ＭＳ Ｐゴシック" charset="0"/>
                <a:cs typeface="Arial"/>
              </a:rPr>
              <a:t>The Sad Results</a:t>
            </a:r>
            <a:endParaRPr lang="en-US" altLang="zh-CN" dirty="0">
              <a:latin typeface="Arial"/>
              <a:ea typeface="ＭＳ Ｐゴシック" charset="0"/>
              <a:cs typeface="Arial"/>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independence brings blame, shame and pain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(3:7-13, 17-19).</a:t>
            </a:r>
          </a:p>
        </p:txBody>
      </p:sp>
    </p:spTree>
    <p:extLst>
      <p:ext uri="{BB962C8B-B14F-4D97-AF65-F5344CB8AC3E}">
        <p14:creationId xmlns:p14="http://schemas.microsoft.com/office/powerpoint/2010/main" val="2663063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8981701" cy="6092825"/>
          </a:xfrm>
          <a:prstGeom prst="rect">
            <a:avLst/>
          </a:prstGeom>
        </p:spPr>
      </p:pic>
      <p:sp>
        <p:nvSpPr>
          <p:cNvPr id="8" name="Rectangle 2"/>
          <p:cNvSpPr txBox="1">
            <a:spLocks noChangeArrowheads="1"/>
          </p:cNvSpPr>
          <p:nvPr/>
        </p:nvSpPr>
        <p:spPr bwMode="auto">
          <a:xfrm>
            <a:off x="0" y="4760628"/>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900098" name="Rectangle 2"/>
          <p:cNvSpPr>
            <a:spLocks noGrp="1" noChangeArrowheads="1"/>
          </p:cNvSpPr>
          <p:nvPr>
            <p:ph type="ctrTitle"/>
          </p:nvPr>
        </p:nvSpPr>
        <p:spPr>
          <a:xfrm>
            <a:off x="-211544" y="552234"/>
            <a:ext cx="9120187" cy="1446653"/>
          </a:xfrm>
          <a:effectLst>
            <a:outerShdw blurRad="63500" dist="35921" dir="2700000" algn="ctr" rotWithShape="0">
              <a:schemeClr val="tx2">
                <a:alpha val="74998"/>
              </a:schemeClr>
            </a:outerShdw>
          </a:effectLst>
        </p:spPr>
        <p:txBody>
          <a:bodyPr/>
          <a:lstStyle/>
          <a:p>
            <a:pPr algn="r">
              <a:defRPr/>
            </a:pPr>
            <a:r>
              <a:rPr lang="en-US" sz="6600" b="1" dirty="0">
                <a:effectLst>
                  <a:glow rad="127000">
                    <a:schemeClr val="tx1"/>
                  </a:glow>
                </a:effectLst>
                <a:latin typeface="Arial" charset="0"/>
                <a:ea typeface="ＭＳ Ｐゴシック" charset="0"/>
                <a:cs typeface="ＭＳ Ｐゴシック" charset="0"/>
              </a:rPr>
              <a:t>BE</a:t>
            </a:r>
            <a:br>
              <a:rPr lang="en-US" sz="6600" b="1" dirty="0">
                <a:effectLst>
                  <a:glow rad="127000">
                    <a:schemeClr val="tx1"/>
                  </a:glow>
                </a:effectLst>
                <a:latin typeface="Arial" charset="0"/>
                <a:ea typeface="ＭＳ Ｐゴシック" charset="0"/>
                <a:cs typeface="ＭＳ Ｐゴシック" charset="0"/>
              </a:rPr>
            </a:br>
            <a:r>
              <a:rPr lang="en-US" sz="6600" b="1" dirty="0">
                <a:solidFill>
                  <a:srgbClr val="000000"/>
                </a:solidFill>
                <a:effectLst/>
                <a:latin typeface="Arial" charset="0"/>
                <a:ea typeface="ＭＳ Ｐゴシック" charset="0"/>
                <a:cs typeface="ＭＳ Ｐゴシック" charset="0"/>
              </a:rPr>
              <a:t>FAITH</a:t>
            </a:r>
            <a:r>
              <a:rPr lang="en-US" sz="6600" b="1" dirty="0">
                <a:effectLst>
                  <a:glow rad="127000">
                    <a:schemeClr val="tx1"/>
                  </a:glow>
                </a:effectLst>
                <a:latin typeface="Arial" charset="0"/>
                <a:ea typeface="ＭＳ Ｐゴシック" charset="0"/>
                <a:cs typeface="ＭＳ Ｐゴシック" charset="0"/>
              </a:rPr>
              <a:t>FUL</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6764563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8403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8300" y="1102440"/>
            <a:ext cx="8382000" cy="314411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At that moment their eyes were opened, and they suddenly felt shame at their nakedness. So they sewed fig leaves together to cover themselves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79182932"/>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en-US" altLang="zh-CN" sz="3600" b="1" dirty="0">
                <a:solidFill>
                  <a:schemeClr val="bg1"/>
                </a:solidFill>
                <a:latin typeface="Arial" charset="0"/>
                <a:ea typeface="ＭＳ Ｐゴシック" charset="0"/>
              </a:rPr>
              <a:t>What Resulted from the Fall (3:7-24)?</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both Adam and Eve (7-13)</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the serpent (14-15)</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Eve (16)</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Adam (17-18)</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Humanity (19)</a:t>
            </a: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Shame</a:t>
            </a: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Defeat</a:t>
            </a: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Pain</a:t>
            </a: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Toil</a:t>
            </a:r>
          </a:p>
        </p:txBody>
      </p:sp>
    </p:spTree>
    <p:extLst>
      <p:ext uri="{BB962C8B-B14F-4D97-AF65-F5344CB8AC3E}">
        <p14:creationId xmlns:p14="http://schemas.microsoft.com/office/powerpoint/2010/main" val="2936683610"/>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76342"/>
                                        </p:tgtEl>
                                        <p:attrNameLst>
                                          <p:attrName>style.visibility</p:attrName>
                                        </p:attrNameLst>
                                      </p:cBhvr>
                                      <p:to>
                                        <p:strVal val="visible"/>
                                      </p:to>
                                    </p:set>
                                    <p:animEffect transition="in" filter="fade">
                                      <p:cBhvr>
                                        <p:cTn id="7" dur="500"/>
                                        <p:tgtEl>
                                          <p:spTgt spid="19763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6343"/>
                                        </p:tgtEl>
                                        <p:attrNameLst>
                                          <p:attrName>style.visibility</p:attrName>
                                        </p:attrNameLst>
                                      </p:cBhvr>
                                      <p:to>
                                        <p:strVal val="visible"/>
                                      </p:to>
                                    </p:set>
                                    <p:animEffect transition="in" filter="fade">
                                      <p:cBhvr>
                                        <p:cTn id="12" dur="500"/>
                                        <p:tgtEl>
                                          <p:spTgt spid="1976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76344"/>
                                        </p:tgtEl>
                                        <p:attrNameLst>
                                          <p:attrName>style.visibility</p:attrName>
                                        </p:attrNameLst>
                                      </p:cBhvr>
                                      <p:to>
                                        <p:strVal val="visible"/>
                                      </p:to>
                                    </p:set>
                                    <p:animEffect transition="in" filter="fade">
                                      <p:cBhvr>
                                        <p:cTn id="17" dur="500"/>
                                        <p:tgtEl>
                                          <p:spTgt spid="197634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76345"/>
                                        </p:tgtEl>
                                        <p:attrNameLst>
                                          <p:attrName>style.visibility</p:attrName>
                                        </p:attrNameLst>
                                      </p:cBhvr>
                                      <p:to>
                                        <p:strVal val="visible"/>
                                      </p:to>
                                    </p:set>
                                    <p:animEffect transition="in" filter="fade">
                                      <p:cBhvr>
                                        <p:cTn id="22" dur="500"/>
                                        <p:tgtEl>
                                          <p:spTgt spid="1976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42" grpId="0" animBg="1"/>
      <p:bldP spid="1976343" grpId="0" animBg="1"/>
      <p:bldP spid="1976344" grpId="0" animBg="1"/>
      <p:bldP spid="1976345"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1" descr="Gen 3 Hard Work in S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And to the man he said, </a:t>
            </a:r>
            <a:r>
              <a:rPr lang="uk-UA"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uk-UA" sz="3200" b="1"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Ground was cursed (Gen. 3:17-18)</a:t>
            </a:r>
          </a:p>
        </p:txBody>
      </p:sp>
    </p:spTree>
    <p:extLst>
      <p:ext uri="{BB962C8B-B14F-4D97-AF65-F5344CB8AC3E}">
        <p14:creationId xmlns:p14="http://schemas.microsoft.com/office/powerpoint/2010/main" val="11742547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2701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Adam &amp; Eve began to die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spiritually </a:t>
            </a:r>
          </a:p>
        </p:txBody>
      </p:sp>
    </p:spTree>
    <p:extLst>
      <p:ext uri="{BB962C8B-B14F-4D97-AF65-F5344CB8AC3E}">
        <p14:creationId xmlns:p14="http://schemas.microsoft.com/office/powerpoint/2010/main" val="1138434584"/>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6" name="Rectangle 2"/>
          <p:cNvSpPr txBox="1">
            <a:spLocks noChangeArrowheads="1"/>
          </p:cNvSpPr>
          <p:nvPr/>
        </p:nvSpPr>
        <p:spPr bwMode="auto">
          <a:xfrm>
            <a:off x="0" y="38099"/>
            <a:ext cx="9144000" cy="13716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Adam did not die for another 930 years (Gen. 5:5), but he did die</a:t>
            </a:r>
            <a:endPar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ctrTitle"/>
          </p:nvPr>
        </p:nvSpPr>
        <p:spPr>
          <a:xfrm>
            <a:off x="685800" y="3197225"/>
            <a:ext cx="7772400" cy="1470025"/>
          </a:xfrm>
        </p:spPr>
        <p:txBody>
          <a:bodyPr/>
          <a:lstStyle/>
          <a:p>
            <a:r>
              <a:rPr lang="en-US" dirty="0"/>
              <a:t>Adam died</a:t>
            </a:r>
          </a:p>
        </p:txBody>
      </p:sp>
      <p:pic>
        <p:nvPicPr>
          <p:cNvPr id="3" name="Picture 2"/>
          <p:cNvPicPr>
            <a:picLocks noChangeAspect="1"/>
          </p:cNvPicPr>
          <p:nvPr/>
        </p:nvPicPr>
        <p:blipFill>
          <a:blip r:embed="rId3"/>
          <a:stretch>
            <a:fillRect/>
          </a:stretch>
        </p:blipFill>
        <p:spPr>
          <a:xfrm>
            <a:off x="444500" y="1473200"/>
            <a:ext cx="8242300" cy="4864100"/>
          </a:xfrm>
          <a:prstGeom prst="rect">
            <a:avLst/>
          </a:prstGeom>
        </p:spPr>
      </p:pic>
    </p:spTree>
    <p:extLst>
      <p:ext uri="{BB962C8B-B14F-4D97-AF65-F5344CB8AC3E}">
        <p14:creationId xmlns:p14="http://schemas.microsoft.com/office/powerpoint/2010/main" val="2235926122"/>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8209" name="Rectangle 19"/>
          <p:cNvSpPr>
            <a:spLocks noGrp="1" noChangeArrowheads="1"/>
          </p:cNvSpPr>
          <p:nvPr>
            <p:ph type="title" idx="4294967295"/>
          </p:nvPr>
        </p:nvSpPr>
        <p:spPr>
          <a:xfrm>
            <a:off x="2281465" y="304800"/>
            <a:ext cx="6862535" cy="1219200"/>
          </a:xfrm>
        </p:spPr>
        <p:txBody>
          <a:bodyPr>
            <a:normAutofit/>
          </a:bodyPr>
          <a:lstStyle/>
          <a:p>
            <a:pPr eaLnBrk="1" hangingPunct="1"/>
            <a:r>
              <a:rPr lang="en-US" altLang="zh-CN" sz="3600" b="1" dirty="0">
                <a:solidFill>
                  <a:schemeClr val="bg1"/>
                </a:solidFill>
                <a:latin typeface="Arial" charset="0"/>
                <a:ea typeface="ＭＳ Ｐゴシック" charset="0"/>
              </a:rPr>
              <a:t>What Resulted from the Fall (3:7-24)?</a:t>
            </a:r>
          </a:p>
        </p:txBody>
      </p:sp>
      <p:pic>
        <p:nvPicPr>
          <p:cNvPr id="478210" name="Picture 20" descr="Adam&amp;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 y="492125"/>
            <a:ext cx="224155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1" name="Rectangle 21"/>
          <p:cNvSpPr>
            <a:spLocks noChangeArrowheads="1"/>
          </p:cNvSpPr>
          <p:nvPr/>
        </p:nvSpPr>
        <p:spPr bwMode="auto">
          <a:xfrm>
            <a:off x="2241250" y="2318755"/>
            <a:ext cx="6629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both Adam and Eve (7-13)</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the serpent (14-15)</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Eve (16)</a:t>
            </a: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br>
              <a:rPr kumimoji="0" lang="en-US" altLang="zh-CN" sz="2800" b="1" i="0" u="none" strike="noStrike" kern="1200" cap="none" spc="0" normalizeH="0" baseline="0" noProof="0" dirty="0">
                <a:ln>
                  <a:noFill/>
                </a:ln>
                <a:solidFill>
                  <a:srgbClr val="FFFFFF"/>
                </a:solidFill>
                <a:effectLst/>
                <a:uLnTx/>
                <a:uFillTx/>
                <a:latin typeface="Arial"/>
                <a:ea typeface="+mn-ea"/>
                <a:cs typeface="Arial"/>
              </a:rPr>
            </a:b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Adam (17-18)</a:t>
            </a: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endParaRPr kumimoji="0" lang="en-US" altLang="zh-CN" sz="2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mn-ea"/>
                <a:cs typeface="Arial"/>
              </a:rPr>
              <a:t>For Humanity (19)</a:t>
            </a:r>
          </a:p>
        </p:txBody>
      </p:sp>
      <p:sp>
        <p:nvSpPr>
          <p:cNvPr id="1976342" name="WordArt 22" descr="Narrow vertical"/>
          <p:cNvSpPr>
            <a:spLocks noChangeArrowheads="1" noChangeShapeType="1" noTextEdit="1"/>
          </p:cNvSpPr>
          <p:nvPr/>
        </p:nvSpPr>
        <p:spPr bwMode="auto">
          <a:xfrm>
            <a:off x="7162800" y="1907420"/>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Shame</a:t>
            </a:r>
          </a:p>
        </p:txBody>
      </p:sp>
      <p:sp>
        <p:nvSpPr>
          <p:cNvPr id="1976343" name="WordArt 23" descr="Narrow vertical"/>
          <p:cNvSpPr>
            <a:spLocks noChangeArrowheads="1" noChangeShapeType="1" noTextEdit="1"/>
          </p:cNvSpPr>
          <p:nvPr/>
        </p:nvSpPr>
        <p:spPr bwMode="auto">
          <a:xfrm>
            <a:off x="7162800" y="2760136"/>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Defeat</a:t>
            </a:r>
          </a:p>
        </p:txBody>
      </p:sp>
      <p:sp>
        <p:nvSpPr>
          <p:cNvPr id="1976344" name="WordArt 24" descr="Narrow vertical"/>
          <p:cNvSpPr>
            <a:spLocks noChangeArrowheads="1" noChangeShapeType="1" noTextEdit="1"/>
          </p:cNvSpPr>
          <p:nvPr/>
        </p:nvSpPr>
        <p:spPr bwMode="auto">
          <a:xfrm>
            <a:off x="7162800" y="356447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Pain</a:t>
            </a:r>
          </a:p>
        </p:txBody>
      </p:sp>
      <p:sp>
        <p:nvSpPr>
          <p:cNvPr id="1976345" name="WordArt 25" descr="Narrow vertical"/>
          <p:cNvSpPr>
            <a:spLocks noChangeArrowheads="1" noChangeShapeType="1" noTextEdit="1"/>
          </p:cNvSpPr>
          <p:nvPr/>
        </p:nvSpPr>
        <p:spPr bwMode="auto">
          <a:xfrm>
            <a:off x="7162800" y="4511632"/>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Toil</a:t>
            </a:r>
          </a:p>
        </p:txBody>
      </p:sp>
      <p:sp>
        <p:nvSpPr>
          <p:cNvPr id="9" name="WordArt 25" descr="Narrow vertical"/>
          <p:cNvSpPr>
            <a:spLocks noChangeArrowheads="1" noChangeShapeType="1" noTextEdit="1"/>
          </p:cNvSpPr>
          <p:nvPr/>
        </p:nvSpPr>
        <p:spPr bwMode="auto">
          <a:xfrm>
            <a:off x="7196669" y="5256687"/>
            <a:ext cx="1701800" cy="1084263"/>
          </a:xfrm>
          <a:prstGeom prst="rect">
            <a:avLst/>
          </a:prstGeom>
        </p:spPr>
        <p:txBody>
          <a:bodyPr wrap="none" fromWordArt="1">
            <a:prstTxWarp prst="textCurveUp">
              <a:avLst>
                <a:gd name="adj" fmla="val 403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uLnTx/>
                <a:uFillTx/>
                <a:latin typeface="Arial Black"/>
                <a:ea typeface="Arial Black"/>
                <a:cs typeface="Arial Black"/>
              </a:rPr>
              <a:t>Death</a:t>
            </a:r>
          </a:p>
        </p:txBody>
      </p:sp>
    </p:spTree>
    <p:extLst>
      <p:ext uri="{BB962C8B-B14F-4D97-AF65-F5344CB8AC3E}">
        <p14:creationId xmlns:p14="http://schemas.microsoft.com/office/powerpoint/2010/main" val="4262569351"/>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en-US" sz="5400" b="1" dirty="0">
                <a:solidFill>
                  <a:schemeClr val="bg1"/>
                </a:solidFill>
                <a:effectLst>
                  <a:glow rad="101600">
                    <a:schemeClr val="tx1">
                      <a:alpha val="75000"/>
                    </a:schemeClr>
                  </a:glow>
                </a:effectLst>
              </a:rPr>
              <a:t>Results of Sin</a:t>
            </a: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prstClr val="white"/>
                </a:solidFill>
                <a:effectLst>
                  <a:glow rad="152400">
                    <a:srgbClr val="000000">
                      <a:alpha val="75000"/>
                    </a:srgbClr>
                  </a:glow>
                </a:effectLst>
                <a:uLnTx/>
                <a:uFillTx/>
                <a:latin typeface="Arial"/>
                <a:ea typeface="ＭＳ Ｐゴシック" pitchFamily="-111" charset="-128"/>
                <a:cs typeface="Arial"/>
              </a:rPr>
              <a:t>Shame</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a:t>
            </a:r>
            <a:r>
              <a:rPr kumimoji="0" lang="ru-RU"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a:t>
            </a: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At that moment their eyes were opened, and they suddenly felt shame at their nakedness. So they sewed fig leaves together to cover themselves</a:t>
            </a:r>
            <a:r>
              <a:rPr kumimoji="0" lang="ru-RU"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a:t>
            </a: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 </a:t>
            </a:r>
            <a:br>
              <a:rPr kumimoji="0" lang="en-US"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b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(Gen. 3:7</a:t>
            </a:r>
            <a:r>
              <a:rPr kumimoji="0" lang="en-US" sz="24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NLT</a:t>
            </a:r>
            <a:r>
              <a:rPr kumimoji="0" lang="en-US" sz="3200" b="1" i="0" u="none" strike="noStrike" kern="1200" cap="none" spc="0" normalizeH="0" baseline="0" noProof="0" dirty="0">
                <a:ln>
                  <a:noFill/>
                </a:ln>
                <a:solidFill>
                  <a:srgbClr val="FFFFCC"/>
                </a:solidFill>
                <a:effectLst>
                  <a:glow rad="152400">
                    <a:srgbClr val="000000"/>
                  </a:glow>
                </a:effectLst>
                <a:uLnTx/>
                <a:uFillTx/>
                <a:latin typeface="Arial"/>
                <a:ea typeface="ＭＳ Ｐゴシック" pitchFamily="-111" charset="-128"/>
                <a:cs typeface="Arial"/>
              </a:rPr>
              <a:t>)</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52400">
                    <a:srgbClr val="000000">
                      <a:alpha val="75000"/>
                    </a:srgbClr>
                  </a:glow>
                </a:effectLst>
                <a:uLnTx/>
                <a:uFillTx/>
                <a:latin typeface="Arial"/>
                <a:ea typeface="ＭＳ Ｐゴシック" pitchFamily="-111" charset="-128"/>
                <a:cs typeface="Arial"/>
              </a:rPr>
              <a:t>Separation from God</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Adam hid in the Garden (Gen. 3:8)</a:t>
            </a:r>
          </a:p>
          <a:p>
            <a:pPr marL="571500" marR="0" lvl="0" indent="-571500" algn="l" defTabSz="457200" rtl="0" eaLnBrk="0" fontAlgn="base" latinLnBrk="0" hangingPunct="0">
              <a:lnSpc>
                <a:spcPct val="100000"/>
              </a:lnSpc>
              <a:spcBef>
                <a:spcPct val="0"/>
              </a:spcBef>
              <a:spcAft>
                <a:spcPct val="0"/>
              </a:spcAft>
              <a:buClrTx/>
              <a:buSzTx/>
              <a:buFont typeface="Arial"/>
              <a:buChar char="•"/>
              <a:tabLst/>
              <a:defRPr/>
            </a:pPr>
            <a:r>
              <a:rPr kumimoji="0" lang="en-US" sz="3200" b="1" i="0" u="none" strike="noStrike" kern="1200" cap="none" spc="0" normalizeH="0" baseline="0" noProof="0" dirty="0">
                <a:ln>
                  <a:noFill/>
                </a:ln>
                <a:solidFill>
                  <a:srgbClr val="FFFFFF"/>
                </a:solidFill>
                <a:effectLst>
                  <a:glow rad="152400">
                    <a:srgbClr val="000000">
                      <a:alpha val="75000"/>
                    </a:srgbClr>
                  </a:glow>
                </a:effectLst>
                <a:uLnTx/>
                <a:uFillTx/>
                <a:latin typeface="Arial"/>
                <a:ea typeface="ＭＳ Ｐゴシック" pitchFamily="-111" charset="-128"/>
                <a:cs typeface="Arial"/>
              </a:rPr>
              <a:t>Death</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a:t>
            </a:r>
            <a:r>
              <a:rPr kumimoji="0" lang="ru-RU"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In the day you eat from it, </a:t>
            </a:r>
            <a:b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b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you shall die</a:t>
            </a:r>
            <a:r>
              <a:rPr kumimoji="0" lang="ru-RU"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 (Gen. 2:17 </a:t>
            </a:r>
            <a:r>
              <a:rPr kumimoji="0" lang="en-US" sz="24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NAU</a:t>
            </a:r>
            <a:r>
              <a:rPr kumimoji="0" lang="en-US" sz="3200" b="1" i="0" u="none" strike="noStrike" kern="1200" cap="none" spc="0" normalizeH="0" baseline="0" noProof="0" dirty="0">
                <a:ln>
                  <a:noFill/>
                </a:ln>
                <a:solidFill>
                  <a:srgbClr val="FFFFCC"/>
                </a:solidFill>
                <a:effectLst>
                  <a:glow rad="152400">
                    <a:srgbClr val="000000">
                      <a:alpha val="75000"/>
                    </a:srgbClr>
                  </a:glow>
                </a:effectLst>
                <a:uLnTx/>
                <a:uFillTx/>
                <a:latin typeface="Arial"/>
                <a:ea typeface="ＭＳ Ｐゴシック" pitchFamily="-111" charset="-128"/>
                <a:cs typeface="Arial"/>
              </a:rPr>
              <a:t>)</a:t>
            </a: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Tree>
    <p:extLst>
      <p:ext uri="{BB962C8B-B14F-4D97-AF65-F5344CB8AC3E}">
        <p14:creationId xmlns:p14="http://schemas.microsoft.com/office/powerpoint/2010/main" val="2669818776"/>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mr-IN"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mr-IN"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68802080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6930677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 World of Idols</a:t>
            </a:r>
          </a:p>
        </p:txBody>
      </p:sp>
      <p:pic>
        <p:nvPicPr>
          <p:cNvPr id="2" name="Picture 1"/>
          <p:cNvPicPr>
            <a:picLocks noChangeAspect="1"/>
          </p:cNvPicPr>
          <p:nvPr/>
        </p:nvPicPr>
        <p:blipFill>
          <a:blip r:embed="rId3"/>
          <a:stretch>
            <a:fillRect/>
          </a:stretch>
        </p:blipFill>
        <p:spPr>
          <a:xfrm>
            <a:off x="1181100" y="1308100"/>
            <a:ext cx="6769100" cy="4229100"/>
          </a:xfrm>
          <a:prstGeom prst="rect">
            <a:avLst/>
          </a:prstGeom>
        </p:spPr>
      </p:pic>
    </p:spTree>
    <p:extLst>
      <p:ext uri="{BB962C8B-B14F-4D97-AF65-F5344CB8AC3E}">
        <p14:creationId xmlns:p14="http://schemas.microsoft.com/office/powerpoint/2010/main" val="312283765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AB26A-8383-9BDE-461E-BD0DA931162D}"/>
            </a:ext>
          </a:extLst>
        </p:cNvPr>
        <p:cNvGrpSpPr/>
        <p:nvPr/>
      </p:nvGrpSpPr>
      <p:grpSpPr>
        <a:xfrm>
          <a:off x="0" y="0"/>
          <a:ext cx="0" cy="0"/>
          <a:chOff x="0" y="0"/>
          <a:chExt cx="0" cy="0"/>
        </a:xfrm>
      </p:grpSpPr>
      <p:pic>
        <p:nvPicPr>
          <p:cNvPr id="301057" name="Picture 5" descr="2 Hist of Death Both 00475">
            <a:extLst>
              <a:ext uri="{FF2B5EF4-FFF2-40B4-BE49-F238E27FC236}">
                <a16:creationId xmlns:a16="http://schemas.microsoft.com/office/drawing/2014/main" id="{75EB72B8-5B51-2AA6-4A0D-8B533F4DB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a:extLst>
              <a:ext uri="{FF2B5EF4-FFF2-40B4-BE49-F238E27FC236}">
                <a16:creationId xmlns:a16="http://schemas.microsoft.com/office/drawing/2014/main" id="{491718DF-3681-01B5-ECDF-FBEE3303702E}"/>
              </a:ext>
            </a:extLst>
          </p:cNvPr>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a:extLst>
              <a:ext uri="{FF2B5EF4-FFF2-40B4-BE49-F238E27FC236}">
                <a16:creationId xmlns:a16="http://schemas.microsoft.com/office/drawing/2014/main" id="{73A0D00B-8006-10C5-520D-5D9D8F086AB2}"/>
              </a:ext>
            </a:extLst>
          </p:cNvPr>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a:extLst>
              <a:ext uri="{FF2B5EF4-FFF2-40B4-BE49-F238E27FC236}">
                <a16:creationId xmlns:a16="http://schemas.microsoft.com/office/drawing/2014/main" id="{DECF60F9-7641-59D4-BBE2-A8BC9CC95C0D}"/>
              </a:ext>
            </a:extLst>
          </p:cNvPr>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a:extLst>
              <a:ext uri="{FF2B5EF4-FFF2-40B4-BE49-F238E27FC236}">
                <a16:creationId xmlns:a16="http://schemas.microsoft.com/office/drawing/2014/main" id="{8F54D2CD-C4AB-759A-93C2-3B8738E691F8}"/>
              </a:ext>
            </a:extLst>
          </p:cNvPr>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a:extLst>
              <a:ext uri="{FF2B5EF4-FFF2-40B4-BE49-F238E27FC236}">
                <a16:creationId xmlns:a16="http://schemas.microsoft.com/office/drawing/2014/main" id="{FAFF38A2-7EBC-F568-FA9D-4FC8001E40A9}"/>
              </a:ext>
            </a:extLst>
          </p:cNvPr>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a:extLst>
              <a:ext uri="{FF2B5EF4-FFF2-40B4-BE49-F238E27FC236}">
                <a16:creationId xmlns:a16="http://schemas.microsoft.com/office/drawing/2014/main" id="{E3243339-1D21-8CEF-3A4B-545474E9F5BA}"/>
              </a:ext>
            </a:extLst>
          </p:cNvPr>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a:extLst>
              <a:ext uri="{FF2B5EF4-FFF2-40B4-BE49-F238E27FC236}">
                <a16:creationId xmlns:a16="http://schemas.microsoft.com/office/drawing/2014/main" id="{D0F19E1D-26E8-2D13-6391-F5E505D2AB18}"/>
              </a:ext>
            </a:extLst>
          </p:cNvPr>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a:extLst>
              <a:ext uri="{FF2B5EF4-FFF2-40B4-BE49-F238E27FC236}">
                <a16:creationId xmlns:a16="http://schemas.microsoft.com/office/drawing/2014/main" id="{7AD7067C-7FE4-378A-4BF5-B2D2EA8ACEF7}"/>
              </a:ext>
            </a:extLst>
          </p:cNvPr>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a:extLst>
              <a:ext uri="{FF2B5EF4-FFF2-40B4-BE49-F238E27FC236}">
                <a16:creationId xmlns:a16="http://schemas.microsoft.com/office/drawing/2014/main" id="{84CE5745-D897-6003-F63C-D29D1EA1E3B1}"/>
              </a:ext>
            </a:extLst>
          </p:cNvPr>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a:extLst>
              <a:ext uri="{FF2B5EF4-FFF2-40B4-BE49-F238E27FC236}">
                <a16:creationId xmlns:a16="http://schemas.microsoft.com/office/drawing/2014/main" id="{19C61A50-4A93-67FA-5D0A-DDEA212F4BA8}"/>
              </a:ext>
            </a:extLst>
          </p:cNvPr>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a:extLst>
              <a:ext uri="{FF2B5EF4-FFF2-40B4-BE49-F238E27FC236}">
                <a16:creationId xmlns:a16="http://schemas.microsoft.com/office/drawing/2014/main" id="{4C6EAC68-749B-E209-61D6-7C3772F64335}"/>
              </a:ext>
            </a:extLst>
          </p:cNvPr>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a:extLst>
              <a:ext uri="{FF2B5EF4-FFF2-40B4-BE49-F238E27FC236}">
                <a16:creationId xmlns:a16="http://schemas.microsoft.com/office/drawing/2014/main" id="{D57BBD47-BB96-2668-EAE1-875400609969}"/>
              </a:ext>
            </a:extLst>
          </p:cNvPr>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a:extLst>
              <a:ext uri="{FF2B5EF4-FFF2-40B4-BE49-F238E27FC236}">
                <a16:creationId xmlns:a16="http://schemas.microsoft.com/office/drawing/2014/main" id="{C3899F91-1C8E-8543-E114-4890814DA754}"/>
              </a:ext>
            </a:extLst>
          </p:cNvPr>
          <p:cNvGrpSpPr/>
          <p:nvPr/>
        </p:nvGrpSpPr>
        <p:grpSpPr>
          <a:xfrm>
            <a:off x="0" y="4349824"/>
            <a:ext cx="9144000" cy="2895600"/>
            <a:chOff x="0" y="3962400"/>
            <a:chExt cx="9144000" cy="2895600"/>
          </a:xfrm>
        </p:grpSpPr>
        <p:pic>
          <p:nvPicPr>
            <p:cNvPr id="301060" name="Picture 6" descr="2 Hist of Death Both 00475">
              <a:extLst>
                <a:ext uri="{FF2B5EF4-FFF2-40B4-BE49-F238E27FC236}">
                  <a16:creationId xmlns:a16="http://schemas.microsoft.com/office/drawing/2014/main" id="{6ED0B37C-7A16-26F2-BDAB-E1D4ABC54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91453F03-B136-9280-3277-F136415359FE}"/>
                </a:ext>
              </a:extLst>
            </p:cNvPr>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a:extLst>
                <a:ext uri="{FF2B5EF4-FFF2-40B4-BE49-F238E27FC236}">
                  <a16:creationId xmlns:a16="http://schemas.microsoft.com/office/drawing/2014/main" id="{0DAEB37F-A2F4-67C2-FD31-25EB586672CB}"/>
                </a:ext>
              </a:extLst>
            </p:cNvPr>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a:extLst>
                <a:ext uri="{FF2B5EF4-FFF2-40B4-BE49-F238E27FC236}">
                  <a16:creationId xmlns:a16="http://schemas.microsoft.com/office/drawing/2014/main" id="{C64076A1-8D46-704D-6622-C45FFEACFF3A}"/>
                </a:ext>
              </a:extLst>
            </p:cNvPr>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a:extLst>
                <a:ext uri="{FF2B5EF4-FFF2-40B4-BE49-F238E27FC236}">
                  <a16:creationId xmlns:a16="http://schemas.microsoft.com/office/drawing/2014/main" id="{1947C0F7-DDA9-D2C6-18B9-5550D1B2F852}"/>
                </a:ext>
              </a:extLst>
            </p:cNvPr>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a:extLst>
                <a:ext uri="{FF2B5EF4-FFF2-40B4-BE49-F238E27FC236}">
                  <a16:creationId xmlns:a16="http://schemas.microsoft.com/office/drawing/2014/main" id="{475A245A-5C61-F8E8-F27C-9DCEAB376525}"/>
                </a:ext>
              </a:extLst>
            </p:cNvPr>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a:extLst>
              <a:ext uri="{FF2B5EF4-FFF2-40B4-BE49-F238E27FC236}">
                <a16:creationId xmlns:a16="http://schemas.microsoft.com/office/drawing/2014/main" id="{BB77714B-5139-B97C-292C-74501434463D}"/>
              </a:ext>
            </a:extLst>
          </p:cNvPr>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1358913413"/>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cs typeface="+mj-cs"/>
              </a:rPr>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SimSun"/>
              <a:cs typeface="Arial"/>
            </a:endParaRPr>
          </a:p>
        </p:txBody>
      </p:sp>
      <p:pic>
        <p:nvPicPr>
          <p:cNvPr id="329736" name="Picture 9"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Noah</a:t>
            </a:r>
            <a:r>
              <a:rPr kumimoji="0" lang="mr-IN"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a:t>
            </a: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a:cs typeface="Arial"/>
              </a:rPr>
              <a:t>FOSSIL </a:t>
            </a:r>
            <a:br>
              <a:rPr kumimoji="0" lang="en-US" sz="2000" b="1" i="0" u="none" strike="noStrike" kern="1200" cap="none" spc="0" normalizeH="0" baseline="0" noProof="0" dirty="0">
                <a:ln>
                  <a:noFill/>
                </a:ln>
                <a:solidFill>
                  <a:srgbClr val="FFFFFF"/>
                </a:solidFill>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uLnTx/>
                <a:uFillTx/>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PAIN</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DEATH</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KILLING</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DISEASE</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STRUGGLE</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SUFFERING</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EXTINCTION</a:t>
              </a:r>
              <a:endParaRPr kumimoji="0" lang="en-US" sz="2800" b="1" i="0" u="none" strike="noStrike" kern="120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grpSp>
      <p:pic>
        <p:nvPicPr>
          <p:cNvPr id="491531" name="Picture 8" descr="A+E on Bones 0074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a:ea typeface="ＭＳ Ｐゴシック"/>
                <a:cs typeface="Arial"/>
              </a:rPr>
              <a:t>GARDEN OF EDEN</a:t>
            </a:r>
          </a:p>
        </p:txBody>
      </p:sp>
    </p:spTree>
    <p:extLst>
      <p:ext uri="{BB962C8B-B14F-4D97-AF65-F5344CB8AC3E}">
        <p14:creationId xmlns:p14="http://schemas.microsoft.com/office/powerpoint/2010/main" val="300729651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179512" y="404664"/>
            <a:ext cx="3168352" cy="6048672"/>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Therefore, just as through one man sin entered into the world, and death through sin, and so death spread to all men, because all sinned</a:t>
            </a: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(NAU)</a:t>
            </a: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When Adam sinned, sin entered the world. Adam</a:t>
            </a:r>
            <a:r>
              <a:rPr kumimoji="0" lang="uk-UA"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s sin brought death, so death spread to everyone, for everyone sinned</a:t>
            </a: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319354332"/>
      </p:ext>
    </p:extLst>
  </p:cSld>
  <p:clrMapOvr>
    <a:overrideClrMapping bg1="lt1" tx1="dk1" bg2="lt2" tx2="dk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83952"/>
            <a:ext cx="4961748" cy="114675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chemeClr val="tx1"/>
                </a:solidFill>
                <a:effectLst/>
                <a:uLnTx/>
                <a:uFillTx/>
                <a:latin typeface="Arial"/>
                <a:ea typeface="ＭＳ Ｐゴシック" pitchFamily="-108" charset="-128"/>
                <a:cs typeface="Arial"/>
              </a:rPr>
              <a:t>Lead with your heart.  </a:t>
            </a:r>
            <a:br>
              <a:rPr kumimoji="0" lang="en-US" sz="3600" b="1" i="0" u="none" strike="noStrike" kern="0" cap="none" spc="0" normalizeH="0" baseline="0" noProof="0" dirty="0">
                <a:ln>
                  <a:noFill/>
                </a:ln>
                <a:solidFill>
                  <a:schemeClr val="tx1"/>
                </a:solidFill>
                <a:effectLst/>
                <a:uLnTx/>
                <a:uFillTx/>
                <a:latin typeface="Arial"/>
                <a:ea typeface="ＭＳ Ｐゴシック" pitchFamily="-108" charset="-128"/>
                <a:cs typeface="Arial"/>
              </a:rPr>
            </a:br>
            <a:r>
              <a:rPr kumimoji="0" lang="en-US" sz="3600" b="1" i="0" u="none" strike="noStrike" kern="0" cap="none" spc="0" normalizeH="0" baseline="0" noProof="0" dirty="0">
                <a:ln>
                  <a:noFill/>
                </a:ln>
                <a:solidFill>
                  <a:schemeClr val="tx1"/>
                </a:solidFill>
                <a:effectLst/>
                <a:uLnTx/>
                <a:uFillTx/>
                <a:latin typeface="Arial"/>
                <a:ea typeface="ＭＳ Ｐゴシック" pitchFamily="-108" charset="-128"/>
                <a:cs typeface="Arial"/>
              </a:rPr>
              <a:t>Not with your Bible.</a:t>
            </a:r>
          </a:p>
        </p:txBody>
      </p:sp>
    </p:spTree>
    <p:extLst>
      <p:ext uri="{BB962C8B-B14F-4D97-AF65-F5344CB8AC3E}">
        <p14:creationId xmlns:p14="http://schemas.microsoft.com/office/powerpoint/2010/main" val="16129739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41400"/>
            <a:ext cx="9144000" cy="4764364"/>
          </a:xfrm>
          <a:prstGeom prst="rect">
            <a:avLst/>
          </a:prstGeom>
        </p:spPr>
      </p:pic>
      <p:sp>
        <p:nvSpPr>
          <p:cNvPr id="5" name="Title 1">
            <a:extLst>
              <a:ext uri="{FF2B5EF4-FFF2-40B4-BE49-F238E27FC236}">
                <a16:creationId xmlns:a16="http://schemas.microsoft.com/office/drawing/2014/main" id="{23121560-09A5-5949-882C-8029B3061D16}"/>
              </a:ext>
            </a:extLst>
          </p:cNvPr>
          <p:cNvSpPr txBox="1">
            <a:spLocks/>
          </p:cNvSpPr>
          <p:nvPr/>
        </p:nvSpPr>
        <p:spPr bwMode="auto">
          <a:xfrm>
            <a:off x="3149097" y="1294409"/>
            <a:ext cx="5923649" cy="2006931"/>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ＭＳ Ｐゴシック" pitchFamily="-108" charset="-128"/>
                <a:cs typeface="Arial"/>
              </a:rPr>
              <a:t>Millions of Americans are living happily without religion.</a:t>
            </a:r>
          </a:p>
        </p:txBody>
      </p:sp>
    </p:spTree>
    <p:extLst>
      <p:ext uri="{BB962C8B-B14F-4D97-AF65-F5344CB8AC3E}">
        <p14:creationId xmlns:p14="http://schemas.microsoft.com/office/powerpoint/2010/main" val="1955711779"/>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You KNOW it</a:t>
            </a:r>
            <a:r>
              <a:rPr lang="uk-UA"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a Myth.  This Season, Celebrate REASON!</a:t>
            </a:r>
          </a:p>
        </p:txBody>
      </p:sp>
      <p:pic>
        <p:nvPicPr>
          <p:cNvPr id="3" name="Picture 2"/>
          <p:cNvPicPr>
            <a:picLocks noChangeAspect="1"/>
          </p:cNvPicPr>
          <p:nvPr/>
        </p:nvPicPr>
        <p:blipFill>
          <a:blip r:embed="rId3"/>
          <a:stretch>
            <a:fillRect/>
          </a:stretch>
        </p:blipFill>
        <p:spPr>
          <a:xfrm>
            <a:off x="-1" y="0"/>
            <a:ext cx="9150421" cy="6858000"/>
          </a:xfrm>
          <a:prstGeom prst="rect">
            <a:avLst/>
          </a:prstGeom>
        </p:spPr>
      </p:pic>
    </p:spTree>
    <p:extLst>
      <p:ext uri="{BB962C8B-B14F-4D97-AF65-F5344CB8AC3E}">
        <p14:creationId xmlns:p14="http://schemas.microsoft.com/office/powerpoint/2010/main" val="121506643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90700" y="0"/>
            <a:ext cx="5553075" cy="6858000"/>
          </a:xfrm>
          <a:prstGeom prst="rect">
            <a:avLst/>
          </a:prstGeom>
        </p:spPr>
      </p:pic>
      <p:sp>
        <p:nvSpPr>
          <p:cNvPr id="448515" name="Rectangle 2"/>
          <p:cNvSpPr>
            <a:spLocks noGrp="1" noChangeArrowheads="1"/>
          </p:cNvSpPr>
          <p:nvPr>
            <p:ph type="ctrTitle"/>
          </p:nvPr>
        </p:nvSpPr>
        <p:spPr>
          <a:xfrm>
            <a:off x="0" y="40804"/>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Savior</a:t>
            </a:r>
          </a:p>
        </p:txBody>
      </p:sp>
    </p:spTree>
    <p:extLst>
      <p:ext uri="{BB962C8B-B14F-4D97-AF65-F5344CB8AC3E}">
        <p14:creationId xmlns:p14="http://schemas.microsoft.com/office/powerpoint/2010/main" val="348352606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216023" y="57729"/>
            <a:ext cx="8050713" cy="1873863"/>
          </a:xfrm>
        </p:spPr>
        <p:txBody>
          <a:bodyPr/>
          <a:lstStyle/>
          <a:p>
            <a:pPr marL="904875" indent="-904875" algn="l" eaLnBrk="1" hangingPunct="1">
              <a:defRPr/>
            </a:pPr>
            <a:r>
              <a:rPr lang="en-US" sz="6000" dirty="0">
                <a:effectLst>
                  <a:glow rad="190500">
                    <a:schemeClr val="tx1"/>
                  </a:glow>
                </a:effectLst>
              </a:rPr>
              <a:t>II. Jesus </a:t>
            </a:r>
            <a:r>
              <a:rPr lang="en-US" sz="6000" dirty="0">
                <a:solidFill>
                  <a:srgbClr val="FFFF00"/>
                </a:solidFill>
                <a:effectLst>
                  <a:glow rad="190500">
                    <a:schemeClr val="tx1"/>
                  </a:glow>
                </a:effectLst>
              </a:rPr>
              <a:t>saves</a:t>
            </a:r>
            <a:r>
              <a:rPr lang="en-US" sz="6000" dirty="0">
                <a:effectLst>
                  <a:glow rad="190500">
                    <a:schemeClr val="tx1"/>
                  </a:glow>
                </a:effectLst>
              </a:rPr>
              <a:t> us from sin</a:t>
            </a:r>
            <a:r>
              <a:rPr lang="uk-UA" sz="6000" dirty="0">
                <a:effectLst>
                  <a:glow rad="190500">
                    <a:schemeClr val="tx1"/>
                  </a:glow>
                </a:effectLst>
              </a:rPr>
              <a:t>'</a:t>
            </a:r>
            <a:r>
              <a:rPr lang="en-US" sz="6000" dirty="0">
                <a:effectLst>
                  <a:glow rad="190500">
                    <a:schemeClr val="tx1"/>
                  </a:glow>
                </a:effectLst>
              </a:rPr>
              <a:t>s penalty.</a:t>
            </a:r>
          </a:p>
        </p:txBody>
      </p:sp>
    </p:spTree>
    <p:extLst>
      <p:ext uri="{BB962C8B-B14F-4D97-AF65-F5344CB8AC3E}">
        <p14:creationId xmlns:p14="http://schemas.microsoft.com/office/powerpoint/2010/main" val="282532264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544" y="0"/>
            <a:ext cx="5472212" cy="6858000"/>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When the cool evening breezes were blowing, the man and his wife heard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walking about in the garden. So they hid from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among the trees.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called to the man,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Where are you?</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4249773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974182"/>
            <a:ext cx="9139520" cy="5132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2" name="Rounded Rectangular Callout 1"/>
          <p:cNvSpPr/>
          <p:nvPr/>
        </p:nvSpPr>
        <p:spPr bwMode="auto">
          <a:xfrm>
            <a:off x="142449" y="1605929"/>
            <a:ext cx="6217677" cy="1994288"/>
          </a:xfrm>
          <a:prstGeom prst="wedgeRoundRectCallout">
            <a:avLst>
              <a:gd name="adj1" fmla="val 58607"/>
              <a:gd name="adj2" fmla="val 40341"/>
              <a:gd name="adj3" fmla="val 16667"/>
            </a:avLst>
          </a:prstGeom>
          <a:solidFill>
            <a:srgbClr val="FFFF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142450" y="1735330"/>
            <a:ext cx="6217676" cy="1864887"/>
          </a:xfrm>
          <a:noFill/>
          <a:ln>
            <a:noFill/>
          </a:ln>
          <a:effectLst/>
        </p:spPr>
        <p:txBody>
          <a:bodyPr vert="horz" wrap="square" lIns="91440" tIns="45720" rIns="91440" bIns="45720" numCol="1" anchor="ctr" anchorCtr="0" compatLnSpc="1">
            <a:prstTxWarp prst="textNoShape">
              <a:avLst/>
            </a:prstTxWarp>
          </a:bodyPr>
          <a:lstStyle/>
          <a:p>
            <a:r>
              <a:rPr lang="mr-IN" b="1" dirty="0">
                <a:solidFill>
                  <a:schemeClr val="tx1"/>
                </a:solidFill>
                <a:effectLst/>
                <a:latin typeface="Arial" charset="0"/>
                <a:ea typeface="ＭＳ Ｐゴシック" charset="0"/>
                <a:cs typeface="ＭＳ Ｐゴシック" charset="0"/>
              </a:rPr>
              <a:t>"</a:t>
            </a:r>
            <a:r>
              <a:rPr lang="en-US" b="1" dirty="0">
                <a:solidFill>
                  <a:schemeClr val="tx1"/>
                </a:solidFill>
                <a:effectLst/>
                <a:latin typeface="Arial" charset="0"/>
                <a:ea typeface="ＭＳ Ｐゴシック" charset="0"/>
                <a:cs typeface="ＭＳ Ｐゴシック" charset="0"/>
              </a:rPr>
              <a:t>Believe in humanity, not god.</a:t>
            </a:r>
            <a:r>
              <a:rPr lang="mr-IN" b="1" dirty="0">
                <a:solidFill>
                  <a:schemeClr val="tx1"/>
                </a:solidFill>
                <a:effectLst/>
                <a:latin typeface="Arial" charset="0"/>
                <a:ea typeface="ＭＳ Ｐゴシック" charset="0"/>
                <a:cs typeface="ＭＳ Ｐゴシック" charset="0"/>
              </a:rPr>
              <a:t>"</a:t>
            </a:r>
            <a:endParaRPr lang="en-US"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045200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01920" y="368300"/>
            <a:ext cx="6633006" cy="660633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98876" y="3413364"/>
            <a:ext cx="5145124" cy="3463879"/>
          </a:xfrm>
          <a:effectLst>
            <a:outerShdw blurRad="63500" dist="35921" dir="2700000" algn="ctr" rotWithShape="0">
              <a:schemeClr val="tx2">
                <a:alpha val="74998"/>
              </a:schemeClr>
            </a:outerShdw>
          </a:effectLst>
        </p:spPr>
        <p:txBody>
          <a:bodyPr anchor="t"/>
          <a:lstStyle/>
          <a:p>
            <a:pPr algn="l">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He replied,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heard you walking in the garden, so I hid. I was afraid because I was naked.</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p>
        </p:txBody>
      </p:sp>
      <p:sp>
        <p:nvSpPr>
          <p:cNvPr id="5" name="Rectangle 2"/>
          <p:cNvSpPr txBox="1">
            <a:spLocks noChangeArrowheads="1"/>
          </p:cNvSpPr>
          <p:nvPr/>
        </p:nvSpPr>
        <p:spPr bwMode="auto">
          <a:xfrm>
            <a:off x="0" y="0"/>
            <a:ext cx="3636436"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11</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Who told you that you were naked?</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L</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God asked. </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Have you eaten from the tree whose fruit I commanded you not to eat?</a:t>
            </a:r>
            <a:r>
              <a:rPr kumimoji="0" lang="uk-UA"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(3:10-11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216578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7" name="Picture 6"/>
          <p:cNvPicPr>
            <a:picLocks noChangeAspect="1"/>
          </p:cNvPicPr>
          <p:nvPr/>
        </p:nvPicPr>
        <p:blipFill>
          <a:blip r:embed="rId3"/>
          <a:stretch>
            <a:fillRect/>
          </a:stretch>
        </p:blipFill>
        <p:spPr>
          <a:xfrm>
            <a:off x="5224268" y="0"/>
            <a:ext cx="3810000" cy="3810000"/>
          </a:xfrm>
          <a:prstGeom prst="rect">
            <a:avLst/>
          </a:prstGeom>
        </p:spPr>
      </p:pic>
      <p:pic>
        <p:nvPicPr>
          <p:cNvPr id="8" name="Picture 7"/>
          <p:cNvPicPr>
            <a:picLocks noChangeAspect="1"/>
          </p:cNvPicPr>
          <p:nvPr/>
        </p:nvPicPr>
        <p:blipFill>
          <a:blip r:embed="rId4"/>
          <a:stretch>
            <a:fillRect/>
          </a:stretch>
        </p:blipFill>
        <p:spPr>
          <a:xfrm>
            <a:off x="5714398" y="3376172"/>
            <a:ext cx="3429601" cy="3481828"/>
          </a:xfrm>
          <a:prstGeom prst="rect">
            <a:avLst/>
          </a:prstGeom>
        </p:spPr>
      </p:pic>
      <p:sp>
        <p:nvSpPr>
          <p:cNvPr id="900098" name="Rectangle 2"/>
          <p:cNvSpPr>
            <a:spLocks noGrp="1" noChangeArrowheads="1"/>
          </p:cNvSpPr>
          <p:nvPr>
            <p:ph type="ctrTitle"/>
          </p:nvPr>
        </p:nvSpPr>
        <p:spPr>
          <a:xfrm>
            <a:off x="0" y="43012"/>
            <a:ext cx="5714398" cy="3333160"/>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Who likes stepping on snakes?</a:t>
            </a:r>
          </a:p>
        </p:txBody>
      </p:sp>
    </p:spTree>
    <p:extLst>
      <p:ext uri="{BB962C8B-B14F-4D97-AF65-F5344CB8AC3E}">
        <p14:creationId xmlns:p14="http://schemas.microsoft.com/office/powerpoint/2010/main" val="1693154406"/>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119107" name="Rectangle 3"/>
          <p:cNvSpPr>
            <a:spLocks noGrp="1" noChangeArrowheads="1"/>
          </p:cNvSpPr>
          <p:nvPr>
            <p:ph type="title" idx="4294967295"/>
          </p:nvPr>
        </p:nvSpPr>
        <p:spPr>
          <a:xfrm>
            <a:off x="0" y="3810000"/>
            <a:ext cx="3962400" cy="914400"/>
          </a:xfrm>
        </p:spPr>
        <p:txBody>
          <a:bodyPr/>
          <a:lstStyle/>
          <a:p>
            <a:pPr eaLnBrk="1" hangingPunct="1">
              <a:defRPr/>
            </a:pPr>
            <a:r>
              <a:rPr lang="en-US" sz="3600" b="1" dirty="0">
                <a:effectLst>
                  <a:glow rad="101600">
                    <a:schemeClr val="tx1">
                      <a:alpha val="75000"/>
                    </a:schemeClr>
                  </a:glow>
                  <a:outerShdw blurRad="50800" dist="63500" dir="2700000" algn="tl" rotWithShape="0">
                    <a:srgbClr val="000000"/>
                  </a:outerShdw>
                </a:effectLst>
                <a:cs typeface="+mj-cs"/>
              </a:rPr>
              <a:t>Genesis 3:14 </a:t>
            </a:r>
            <a:r>
              <a:rPr lang="en-US" sz="3200" b="1" dirty="0">
                <a:effectLst>
                  <a:glow rad="101600">
                    <a:schemeClr val="tx1">
                      <a:alpha val="75000"/>
                    </a:schemeClr>
                  </a:glow>
                  <a:outerShdw blurRad="50800" dist="63500" dir="2700000" algn="tl" rotWithShape="0">
                    <a:srgbClr val="000000"/>
                  </a:outerShdw>
                </a:effectLst>
                <a:cs typeface="+mj-cs"/>
              </a:rPr>
              <a:t>(NLT)</a:t>
            </a:r>
            <a:endParaRPr lang="en-US" sz="1400" dirty="0">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463" y="3175"/>
            <a:ext cx="7678737"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Then the L</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ORD</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 God said to the serpent, </a:t>
            </a:r>
            <a:r>
              <a:rPr kumimoji="0" lang="uk-UA"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Because you have done this, you are cursed more than all animals, domestic and wild. You will crawl on your belly, groveling in the dust as long as you live.</a:t>
            </a: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endParaRPr>
          </a:p>
        </p:txBody>
      </p:sp>
      <p:pic>
        <p:nvPicPr>
          <p:cNvPr id="42394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9238" y="3429000"/>
            <a:ext cx="50800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228600" y="5715000"/>
            <a:ext cx="8153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00"/>
                </a:solidFill>
                <a:effectLst>
                  <a:glow rad="101600">
                    <a:srgbClr val="000000">
                      <a:alpha val="75000"/>
                    </a:srgbClr>
                  </a:glow>
                  <a:outerShdw blurRad="50800" dist="63500" dir="2700000" algn="tl" rotWithShape="0">
                    <a:srgbClr val="000000"/>
                  </a:outerShdw>
                </a:effectLst>
                <a:uLnTx/>
                <a:uFillTx/>
                <a:latin typeface="Arial"/>
                <a:ea typeface="ＭＳ Ｐゴシック" pitchFamily="-108" charset="-128"/>
                <a:cs typeface="Arial"/>
              </a:rPr>
              <a:t>Serpent</a:t>
            </a:r>
            <a:r>
              <a:rPr kumimoji="0" lang="en-US" sz="4400" b="1" i="0" u="none" strike="noStrike" kern="1200" cap="none" spc="0" normalizeH="0" baseline="0" noProof="0" dirty="0">
                <a:ln>
                  <a:noFill/>
                </a:ln>
                <a:solidFill>
                  <a:srgbClr val="FFFFFF"/>
                </a:solidFill>
                <a:effectLst>
                  <a:glow rad="101600">
                    <a:srgbClr val="000000">
                      <a:alpha val="75000"/>
                    </a:srgbClr>
                  </a:glow>
                  <a:outerShdw blurRad="50800" dist="63500" dir="2700000" algn="tl" rotWithShape="0">
                    <a:srgbClr val="000000"/>
                  </a:outerShdw>
                </a:effectLst>
                <a:uLnTx/>
                <a:uFillTx/>
                <a:latin typeface="Arial"/>
                <a:ea typeface="ＭＳ Ｐゴシック" pitchFamily="-108" charset="-128"/>
                <a:cs typeface="Arial"/>
              </a:rPr>
              <a:t> cursed (Gen. 3:14) </a:t>
            </a:r>
            <a:endParaRPr kumimoji="0" lang="en-US" sz="1800" b="0" i="0" u="none" strike="noStrike" kern="1200" cap="none" spc="0" normalizeH="0" baseline="0" noProof="0" dirty="0">
              <a:ln>
                <a:noFill/>
              </a:ln>
              <a:solidFill>
                <a:srgbClr val="FFFFFF"/>
              </a:solidFill>
              <a:effectLst>
                <a:glow rad="101600">
                  <a:srgbClr val="000000">
                    <a:alpha val="75000"/>
                  </a:srgbClr>
                </a:glow>
                <a:outerShdw blurRad="50800" dist="63500" dir="2700000" algn="tl" rotWithShape="0">
                  <a:srgbClr val="000000"/>
                </a:outerShd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063577432"/>
      </p:ext>
    </p:extLst>
  </p:cSld>
  <p:clrMapOvr>
    <a:overrideClrMapping bg1="lt1" tx1="dk1" bg2="lt2" tx2="dk2" accent1="accent1" accent2="accent2" accent3="accent3" accent4="accent4" accent5="accent5" accent6="accent6" hlink="hlink" folHlink="folHlink"/>
  </p:clrMapOvr>
  <p:transition>
    <p:fade/>
  </p:transition>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07"/>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en-US" sz="3600" b="1" dirty="0">
                <a:solidFill>
                  <a:schemeClr val="bg1"/>
                </a:solidFill>
                <a:effectLst>
                  <a:glow rad="101600">
                    <a:schemeClr val="tx1">
                      <a:alpha val="75000"/>
                    </a:schemeClr>
                  </a:glow>
                  <a:outerShdw blurRad="50800" dist="63500" dir="2700000" algn="tl" rotWithShape="0">
                    <a:srgbClr val="000000"/>
                  </a:outerShdw>
                </a:effectLst>
                <a:cs typeface="+mj-cs"/>
              </a:rPr>
              <a:t>Genesis 3:15 </a:t>
            </a:r>
            <a:r>
              <a:rPr lang="en-US" sz="3200" b="1" dirty="0">
                <a:solidFill>
                  <a:schemeClr val="bg1"/>
                </a:solidFill>
                <a:effectLst>
                  <a:glow rad="101600">
                    <a:schemeClr val="tx1">
                      <a:alpha val="75000"/>
                    </a:schemeClr>
                  </a:glow>
                  <a:outerShdw blurRad="50800" dist="63500" dir="2700000" algn="tl" rotWithShape="0">
                    <a:srgbClr val="000000"/>
                  </a:outerShdw>
                </a:effectLst>
                <a:cs typeface="+mj-cs"/>
              </a:rPr>
              <a:t>(NLT)</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And I will cause hostility between you [Satan] and the woman [Eve], and between your offspring [satanic forces] and her offspring [Cain to Christ].  He [Christ] will strike your head [Calvary], and you will strike his heel [cripple mankind].</a:t>
            </a: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62894430"/>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4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a:solidFill>
                  <a:srgbClr val="FFFF00"/>
                </a:solidFill>
                <a:effectLst>
                  <a:glow rad="127000">
                    <a:schemeClr val="tx1"/>
                  </a:glow>
                </a:effectLst>
                <a:latin typeface="Arial" charset="0"/>
                <a:ea typeface="ＭＳ Ｐゴシック" charset="0"/>
                <a:cs typeface="ＭＳ Ｐゴシック" charset="0"/>
              </a:rPr>
              <a:t>greatly</a:t>
            </a:r>
            <a:r>
              <a:rPr lang="en-US" b="1" dirty="0">
                <a:effectLst>
                  <a:glow rad="127000">
                    <a:schemeClr val="tx1"/>
                  </a:glow>
                </a:effectLst>
                <a:latin typeface="Arial" charset="0"/>
                <a:ea typeface="ＭＳ Ｐゴシック" charset="0"/>
                <a:cs typeface="ＭＳ Ｐゴシック" charset="0"/>
              </a:rPr>
              <a:t>: increased pain in childbirth (Gen. 3:16)</a:t>
            </a:r>
          </a:p>
        </p:txBody>
      </p:sp>
    </p:spTree>
    <p:extLst>
      <p:ext uri="{BB962C8B-B14F-4D97-AF65-F5344CB8AC3E}">
        <p14:creationId xmlns:p14="http://schemas.microsoft.com/office/powerpoint/2010/main" val="1871421501"/>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60226" y="116632"/>
            <a:ext cx="4006813" cy="635084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the man—Adam—named his wife Eve [Heb. </a:t>
            </a:r>
            <a:r>
              <a:rPr lang="en-US" sz="3600" b="1" i="1" dirty="0">
                <a:effectLst>
                  <a:glow rad="127000">
                    <a:schemeClr val="tx1"/>
                  </a:glow>
                </a:effectLst>
                <a:latin typeface="Arial" charset="0"/>
                <a:ea typeface="ＭＳ Ｐゴシック" charset="0"/>
                <a:cs typeface="ＭＳ Ｐゴシック" charset="0"/>
              </a:rPr>
              <a:t>living, life</a:t>
            </a:r>
            <a:r>
              <a:rPr lang="en-US" sz="3600" b="1" dirty="0">
                <a:effectLst>
                  <a:glow rad="127000">
                    <a:schemeClr val="tx1"/>
                  </a:glow>
                </a:effectLst>
                <a:latin typeface="Arial" charset="0"/>
                <a:ea typeface="ＭＳ Ｐゴシック" charset="0"/>
                <a:cs typeface="ＭＳ Ｐゴシック" charset="0"/>
              </a:rPr>
              <a:t>], because she would be the mother of all who live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0"/>
            <a:ext cx="4903470" cy="6858000"/>
          </a:xfrm>
          <a:prstGeom prst="rect">
            <a:avLst/>
          </a:prstGeom>
        </p:spPr>
      </p:pic>
    </p:spTree>
    <p:extLst>
      <p:ext uri="{BB962C8B-B14F-4D97-AF65-F5344CB8AC3E}">
        <p14:creationId xmlns:p14="http://schemas.microsoft.com/office/powerpoint/2010/main" val="3206448397"/>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81281" name="Picture 2" descr="Adam &amp; Eve coats of s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en-US" sz="3600" b="1" dirty="0">
                <a:solidFill>
                  <a:schemeClr val="bg1"/>
                </a:solidFill>
                <a:effectLst>
                  <a:glow rad="241300">
                    <a:schemeClr val="tx1"/>
                  </a:glow>
                </a:effectLst>
                <a:cs typeface="+mj-cs"/>
              </a:rPr>
              <a:t>Genesis 3:21</a:t>
            </a:r>
            <a:endParaRPr lang="en-US" sz="1400" dirty="0">
              <a:solidFill>
                <a:schemeClr val="bg1"/>
              </a:solidFill>
              <a:effectLst>
                <a:glow rad="241300">
                  <a:schemeClr val="tx1"/>
                </a:glow>
              </a:effectLst>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241300">
                    <a:prstClr val="black"/>
                  </a:glow>
                </a:effectLst>
                <a:uLnTx/>
                <a:uFillTx/>
                <a:latin typeface="Arial" charset="0"/>
                <a:ea typeface="ＭＳ Ｐゴシック" charset="0"/>
                <a:cs typeface="Arial" charset="0"/>
              </a:rPr>
              <a:t>Redemption through a sacrifice gave them animal skin coverings</a:t>
            </a:r>
          </a:p>
        </p:txBody>
      </p:sp>
    </p:spTree>
    <p:extLst>
      <p:ext uri="{BB962C8B-B14F-4D97-AF65-F5344CB8AC3E}">
        <p14:creationId xmlns:p14="http://schemas.microsoft.com/office/powerpoint/2010/main" val="2101030277"/>
      </p:ext>
    </p:extLst>
  </p:cSld>
  <p:clrMapOvr>
    <a:masterClrMapping/>
  </p:clrMapOvr>
  <p:transition>
    <p:fade/>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3329" name="Rectangle 2"/>
          <p:cNvSpPr>
            <a:spLocks noGrp="1" noChangeArrowheads="1"/>
          </p:cNvSpPr>
          <p:nvPr>
            <p:ph type="ctrTitle"/>
          </p:nvPr>
        </p:nvSpPr>
        <p:spPr>
          <a:xfrm>
            <a:off x="5029200" y="457200"/>
            <a:ext cx="4114800" cy="1143000"/>
          </a:xfrm>
        </p:spPr>
        <p:txBody>
          <a:bodyPr>
            <a:normAutofit fontScale="90000"/>
          </a:bodyPr>
          <a:lstStyle/>
          <a:p>
            <a:pPr eaLnBrk="1" hangingPunct="1"/>
            <a:r>
              <a:rPr lang="en-US" altLang="zh-CN" b="1">
                <a:solidFill>
                  <a:schemeClr val="bg1"/>
                </a:solidFill>
                <a:latin typeface="Arial" charset="0"/>
                <a:ea typeface="ＭＳ Ｐゴシック" charset="0"/>
              </a:rPr>
              <a:t>Leaves to Leather </a:t>
            </a:r>
            <a:br>
              <a:rPr lang="en-US" altLang="zh-CN" b="1">
                <a:solidFill>
                  <a:schemeClr val="bg1"/>
                </a:solidFill>
                <a:latin typeface="Arial" charset="0"/>
                <a:ea typeface="ＭＳ Ｐゴシック" charset="0"/>
              </a:rPr>
            </a:br>
            <a:r>
              <a:rPr lang="en-US" altLang="zh-CN" b="1">
                <a:solidFill>
                  <a:schemeClr val="bg1"/>
                </a:solidFill>
                <a:latin typeface="Arial" charset="0"/>
                <a:ea typeface="ＭＳ Ｐゴシック" charset="0"/>
              </a:rPr>
              <a:t>(3:21)</a:t>
            </a:r>
          </a:p>
        </p:txBody>
      </p:sp>
      <p:pic>
        <p:nvPicPr>
          <p:cNvPr id="483330" name="Picture 4" descr="adam_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8" y="222250"/>
            <a:ext cx="4862512"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1" name="Rectangle 5"/>
          <p:cNvSpPr>
            <a:spLocks noChangeArrowheads="1"/>
          </p:cNvSpPr>
          <p:nvPr/>
        </p:nvSpPr>
        <p:spPr bwMode="auto">
          <a:xfrm>
            <a:off x="4953000" y="2971800"/>
            <a:ext cx="4191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altLang="zh-CN" sz="3600" b="1" i="1" u="none" strike="noStrike" kern="1200" cap="none" spc="0" normalizeH="0" baseline="0" noProof="0" dirty="0">
                <a:ln>
                  <a:noFill/>
                </a:ln>
                <a:solidFill>
                  <a:srgbClr val="FFFFFF"/>
                </a:solidFill>
                <a:effectLst/>
                <a:uLnTx/>
                <a:uFillTx/>
                <a:latin typeface="Arial"/>
                <a:ea typeface="+mn-ea"/>
                <a:cs typeface="Arial"/>
              </a:rPr>
              <a:t>Redemption Foretold Again</a:t>
            </a:r>
          </a:p>
        </p:txBody>
      </p:sp>
    </p:spTree>
    <p:extLst>
      <p:ext uri="{BB962C8B-B14F-4D97-AF65-F5344CB8AC3E}">
        <p14:creationId xmlns:p14="http://schemas.microsoft.com/office/powerpoint/2010/main" val="260287364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8" name="Rectangle 3"/>
          <p:cNvSpPr>
            <a:spLocks noGrp="1" noChangeArrowheads="1"/>
          </p:cNvSpPr>
          <p:nvPr>
            <p:ph type="title" idx="4294967295"/>
          </p:nvPr>
        </p:nvSpPr>
        <p:spPr>
          <a:xfrm>
            <a:off x="762000" y="6096000"/>
            <a:ext cx="7772400" cy="762000"/>
          </a:xfrm>
          <a:solidFill>
            <a:schemeClr val="bg1"/>
          </a:solidFill>
        </p:spPr>
        <p:txBody>
          <a:bodyPr>
            <a:normAutofit/>
          </a:bodyPr>
          <a:lstStyle/>
          <a:p>
            <a:pPr eaLnBrk="1" hangingPunct="1"/>
            <a:r>
              <a:rPr lang="en-US" altLang="zh-CN" sz="4000" b="1" dirty="0">
                <a:latin typeface="Arial" charset="0"/>
                <a:ea typeface="ＭＳ Ｐゴシック" charset="0"/>
              </a:rPr>
              <a:t>Adam &amp; Eve Banished</a:t>
            </a:r>
          </a:p>
        </p:txBody>
      </p:sp>
    </p:spTree>
    <p:extLst>
      <p:ext uri="{BB962C8B-B14F-4D97-AF65-F5344CB8AC3E}">
        <p14:creationId xmlns:p14="http://schemas.microsoft.com/office/powerpoint/2010/main" val="48689905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 y="0"/>
            <a:ext cx="887767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77061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Then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said, </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Look, the human beings have become like us, knowing both good and evil. What if they reach out, take fruit from the tree of life, and eat it? Then they will live forever!</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(3:22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4"/>
          <a:stretch>
            <a:fillRect/>
          </a:stretch>
        </p:blipFill>
        <p:spPr>
          <a:xfrm>
            <a:off x="4940670" y="3810000"/>
            <a:ext cx="4064000" cy="3048000"/>
          </a:xfrm>
          <a:prstGeom prst="rect">
            <a:avLst/>
          </a:prstGeom>
        </p:spPr>
      </p:pic>
    </p:spTree>
    <p:extLst>
      <p:ext uri="{BB962C8B-B14F-4D97-AF65-F5344CB8AC3E}">
        <p14:creationId xmlns:p14="http://schemas.microsoft.com/office/powerpoint/2010/main" val="30802595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mn-ea"/>
                <a:cs typeface="Arial"/>
              </a:rPr>
              <a:t>IDOLS</a:t>
            </a:r>
            <a:br>
              <a:rPr kumimoji="0" lang="en-US" sz="4800" b="0" i="0" u="none" strike="noStrike" kern="1200" cap="none" spc="400" normalizeH="0" baseline="0" noProof="0">
                <a:ln>
                  <a:noFill/>
                </a:ln>
                <a:solidFill>
                  <a:srgbClr val="C81234"/>
                </a:solidFill>
                <a:effectLst/>
                <a:uLnTx/>
                <a:uFillTx/>
                <a:latin typeface="Arial"/>
                <a:ea typeface="+mn-ea"/>
                <a:cs typeface="Arial"/>
              </a:rPr>
            </a:br>
            <a:r>
              <a:rPr kumimoji="0" lang="en-US" sz="4800" b="0" i="0" u="none" strike="noStrike" kern="1200" cap="none" spc="400" normalizeH="0" baseline="0" noProof="0">
                <a:ln>
                  <a:noFill/>
                </a:ln>
                <a:solidFill>
                  <a:srgbClr val="C81234"/>
                </a:solidFill>
                <a:effectLst/>
                <a:uLnTx/>
                <a:uFillTx/>
                <a:latin typeface="Arial"/>
                <a:ea typeface="+mn-ea"/>
                <a:cs typeface="Arial"/>
              </a:rPr>
              <a:t>of the </a:t>
            </a:r>
            <a:br>
              <a:rPr kumimoji="0" lang="en-US" sz="4800" b="0" i="0" u="none" strike="noStrike" kern="1200" cap="none" spc="400" normalizeH="0" baseline="0" noProof="0">
                <a:ln>
                  <a:noFill/>
                </a:ln>
                <a:solidFill>
                  <a:srgbClr val="C81234"/>
                </a:solidFill>
                <a:effectLst/>
                <a:uLnTx/>
                <a:uFillTx/>
                <a:latin typeface="Arial"/>
                <a:ea typeface="+mn-ea"/>
                <a:cs typeface="Arial"/>
              </a:rPr>
            </a:br>
            <a:r>
              <a:rPr kumimoji="0" lang="en-US" sz="4800" b="0" i="0" u="none" strike="noStrike" kern="1200" cap="none" spc="400" normalizeH="0" baseline="0" noProof="0">
                <a:ln>
                  <a:noFill/>
                </a:ln>
                <a:solidFill>
                  <a:srgbClr val="C81234"/>
                </a:solidFill>
                <a:effectLst/>
                <a:uLnTx/>
                <a:uFillTx/>
                <a:latin typeface="Arial"/>
                <a:ea typeface="+mn-ea"/>
                <a:cs typeface="Arial"/>
              </a:rPr>
              <a:t>HEART</a:t>
            </a:r>
          </a:p>
        </p:txBody>
      </p:sp>
    </p:spTree>
    <p:extLst>
      <p:ext uri="{BB962C8B-B14F-4D97-AF65-F5344CB8AC3E}">
        <p14:creationId xmlns:p14="http://schemas.microsoft.com/office/powerpoint/2010/main" val="6068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1770" y="526147"/>
            <a:ext cx="9122229" cy="5777412"/>
          </a:xfrm>
          <a:prstGeom prst="rect">
            <a:avLst/>
          </a:prstGeom>
        </p:spPr>
      </p:pic>
      <p:sp>
        <p:nvSpPr>
          <p:cNvPr id="487426" name="Rectangle 3"/>
          <p:cNvSpPr>
            <a:spLocks noGrp="1" noChangeArrowheads="1"/>
          </p:cNvSpPr>
          <p:nvPr>
            <p:ph type="title" idx="4294967295"/>
          </p:nvPr>
        </p:nvSpPr>
        <p:spPr>
          <a:xfrm>
            <a:off x="1853044" y="2338348"/>
            <a:ext cx="5094166" cy="1803400"/>
          </a:xfrm>
          <a:solidFill>
            <a:schemeClr val="tx1"/>
          </a:solidFill>
          <a:ln>
            <a:solidFill>
              <a:schemeClr val="bg1"/>
            </a:solidFill>
          </a:ln>
        </p:spPr>
        <p:txBody>
          <a:bodyPr/>
          <a:lstStyle/>
          <a:p>
            <a:pPr eaLnBrk="1" hangingPunct="1"/>
            <a:r>
              <a:rPr lang="en-US" altLang="zh-CN" sz="7200" b="1" dirty="0">
                <a:solidFill>
                  <a:schemeClr val="bg1"/>
                </a:solidFill>
                <a:latin typeface="Arial" charset="0"/>
                <a:ea typeface="ＭＳ Ｐゴシック" charset="0"/>
              </a:rPr>
              <a:t>EXILED</a:t>
            </a:r>
            <a:endParaRPr lang="en-US" altLang="zh-CN" sz="7200" b="1" dirty="0">
              <a:latin typeface="Arial" charset="0"/>
              <a:ea typeface="ＭＳ Ｐゴシック" charset="0"/>
            </a:endParaRPr>
          </a:p>
        </p:txBody>
      </p:sp>
    </p:spTree>
    <p:extLst>
      <p:ext uri="{BB962C8B-B14F-4D97-AF65-F5344CB8AC3E}">
        <p14:creationId xmlns:p14="http://schemas.microsoft.com/office/powerpoint/2010/main" val="418118988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261296" cy="6002888"/>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the LORD God banished them from the Garden of Eden, and he sent Adam out to cultivate the ground from which he had been made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4368800" y="841375"/>
            <a:ext cx="4775200" cy="5626100"/>
          </a:xfrm>
          <a:prstGeom prst="rect">
            <a:avLst/>
          </a:prstGeom>
        </p:spPr>
      </p:pic>
    </p:spTree>
    <p:extLst>
      <p:ext uri="{BB962C8B-B14F-4D97-AF65-F5344CB8AC3E}">
        <p14:creationId xmlns:p14="http://schemas.microsoft.com/office/powerpoint/2010/main" val="11220343"/>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40" r="5102"/>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4644571" cy="6858000"/>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After sending them out,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God stationed mighty cherubim to the east of the Garden of Eden. And he placed a flaming sword that flashed back and forth to guard the way to the tree of life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(3:24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36178348"/>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5" name="Picture 2" descr="adam-e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6200" cy="3379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7426" name="Rectangle 3"/>
          <p:cNvSpPr>
            <a:spLocks noGrp="1" noChangeArrowheads="1"/>
          </p:cNvSpPr>
          <p:nvPr>
            <p:ph type="title" idx="4294967295"/>
          </p:nvPr>
        </p:nvSpPr>
        <p:spPr>
          <a:xfrm>
            <a:off x="3886200" y="-76200"/>
            <a:ext cx="5257800" cy="3505200"/>
          </a:xfrm>
        </p:spPr>
        <p:txBody>
          <a:bodyPr/>
          <a:lstStyle/>
          <a:p>
            <a:pPr eaLnBrk="1" hangingPunct="1"/>
            <a:r>
              <a:rPr lang="en-US" altLang="zh-CN" b="1" dirty="0">
                <a:solidFill>
                  <a:schemeClr val="bg1"/>
                </a:solidFill>
                <a:latin typeface="Arial" charset="0"/>
                <a:ea typeface="ＭＳ Ｐゴシック" charset="0"/>
              </a:rPr>
              <a:t>What other results came from the Fall besides those in Genesis 3?</a:t>
            </a:r>
            <a:endParaRPr lang="en-US" altLang="zh-CN" b="1" dirty="0">
              <a:latin typeface="Arial" charset="0"/>
              <a:ea typeface="ＭＳ Ｐゴシック" charset="0"/>
            </a:endParaRPr>
          </a:p>
        </p:txBody>
      </p:sp>
      <p:pic>
        <p:nvPicPr>
          <p:cNvPr id="4" name="Picture 3"/>
          <p:cNvPicPr>
            <a:picLocks noChangeAspect="1"/>
          </p:cNvPicPr>
          <p:nvPr/>
        </p:nvPicPr>
        <p:blipFill>
          <a:blip r:embed="rId5"/>
          <a:stretch>
            <a:fillRect/>
          </a:stretch>
        </p:blipFill>
        <p:spPr>
          <a:xfrm>
            <a:off x="1239762" y="3379788"/>
            <a:ext cx="6350000" cy="3568700"/>
          </a:xfrm>
          <a:prstGeom prst="rect">
            <a:avLst/>
          </a:prstGeom>
        </p:spPr>
      </p:pic>
    </p:spTree>
    <p:extLst>
      <p:ext uri="{BB962C8B-B14F-4D97-AF65-F5344CB8AC3E}">
        <p14:creationId xmlns:p14="http://schemas.microsoft.com/office/powerpoint/2010/main" val="206719475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7" name="Rectangle 3"/>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80288" y="5013325"/>
            <a:ext cx="1763712" cy="1871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r>
              <a:rPr lang="en-US" sz="4800" dirty="0">
                <a:latin typeface="Arial" charset="0"/>
                <a:ea typeface="ＭＳ Ｐゴシック" charset="0"/>
              </a:rPr>
              <a:t>The Bible</a:t>
            </a:r>
            <a:r>
              <a:rPr lang="uk-UA" sz="4800" dirty="0">
                <a:latin typeface="Arial" charset="0"/>
                <a:ea typeface="ＭＳ Ｐゴシック" charset="0"/>
              </a:rPr>
              <a:t>'</a:t>
            </a:r>
            <a:r>
              <a:rPr lang="en-US" sz="4800" dirty="0">
                <a:latin typeface="Arial" charset="0"/>
                <a:ea typeface="ＭＳ Ｐゴシック" charset="0"/>
              </a:rPr>
              <a:t>s Chiasm</a:t>
            </a:r>
            <a:endParaRPr lang="en-US" sz="3600" dirty="0">
              <a:latin typeface="Arial" charset="0"/>
              <a:ea typeface="ＭＳ Ｐゴシック" charset="0"/>
            </a:endParaRPr>
          </a:p>
        </p:txBody>
      </p:sp>
      <p:sp>
        <p:nvSpPr>
          <p:cNvPr id="1286150" name="Rectangle 2"/>
          <p:cNvSpPr txBox="1">
            <a:spLocks noChangeArrowheads="1"/>
          </p:cNvSpPr>
          <p:nvPr/>
        </p:nvSpPr>
        <p:spPr bwMode="auto">
          <a:xfrm>
            <a:off x="-3175" y="692150"/>
            <a:ext cx="9144000" cy="433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FFFFFF"/>
                </a:solidFill>
                <a:effectLst/>
                <a:uLnTx/>
                <a:uFillTx/>
                <a:latin typeface="Arial" charset="0"/>
                <a:ea typeface="ＭＳ Ｐゴシック" charset="0"/>
                <a:cs typeface="Arial" charset="0"/>
              </a:rPr>
              <a:t>Repeated Patterns in Reverse Order</a:t>
            </a:r>
            <a:endPar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0" name="Picture 3" descr="EARTH"/>
          <p:cNvPicPr>
            <a:picLocks noChangeAspect="1" noChangeArrowheads="1"/>
          </p:cNvPicPr>
          <p:nvPr/>
        </p:nvPicPr>
        <p:blipFill>
          <a:blip r:embed="rId5" cstate="screen">
            <a:lum bright="-24000"/>
            <a:extLst>
              <a:ext uri="{28A0092B-C50C-407E-A947-70E740481C1C}">
                <a14:useLocalDpi xmlns:a14="http://schemas.microsoft.com/office/drawing/2010/main"/>
              </a:ext>
            </a:extLst>
          </a:blip>
          <a:srcRect/>
          <a:stretch>
            <a:fillRect/>
          </a:stretch>
        </p:blipFill>
        <p:spPr bwMode="auto">
          <a:xfrm>
            <a:off x="34925" y="5368925"/>
            <a:ext cx="2089150" cy="151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rev 21 Jesus.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34925" y="5229225"/>
            <a:ext cx="20304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7254875" y="5157788"/>
            <a:ext cx="20701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New Creation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755650" y="2784475"/>
            <a:ext cx="1533525" cy="240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 Lost at </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Fall</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5795963" y="2781300"/>
            <a:ext cx="2520950" cy="2452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Man</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t>
            </a:r>
            <a:b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Rule Restored at Millennium</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1514475" y="1773238"/>
            <a:ext cx="2913063"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Redemption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4846638" y="1773238"/>
            <a:ext cx="2605087"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0"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Rule</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 name="TextBox 2"/>
          <p:cNvSpPr txBox="1"/>
          <p:nvPr/>
        </p:nvSpPr>
        <p:spPr>
          <a:xfrm>
            <a:off x="-254000" y="1071217"/>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349832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85230"/>
          </a:xfrm>
          <a:prstGeom prst="rect">
            <a:avLst/>
          </a:prstGeom>
        </p:spPr>
      </p:pic>
      <p:sp>
        <p:nvSpPr>
          <p:cNvPr id="448515" name="Rectangle 2"/>
          <p:cNvSpPr>
            <a:spLocks noGrp="1" noChangeArrowheads="1"/>
          </p:cNvSpPr>
          <p:nvPr>
            <p:ph type="ctrTitle"/>
          </p:nvPr>
        </p:nvSpPr>
        <p:spPr>
          <a:xfrm>
            <a:off x="0" y="3105484"/>
            <a:ext cx="9144000" cy="1651261"/>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DID GOD GIVE US A </a:t>
            </a:r>
            <a:r>
              <a:rPr lang="en-US" sz="5400" b="1" kern="1200" dirty="0">
                <a:solidFill>
                  <a:srgbClr val="FFFF00"/>
                </a:solidFill>
                <a:effectLst>
                  <a:glow rad="177800">
                    <a:srgbClr val="000000"/>
                  </a:glow>
                </a:effectLst>
                <a:latin typeface="Arial"/>
                <a:ea typeface="ＭＳ Ｐゴシック" charset="0"/>
                <a:cs typeface="Arial"/>
              </a:rPr>
              <a:t>SAVIOR</a:t>
            </a:r>
            <a:r>
              <a:rPr lang="en-US" sz="5400" b="1" kern="1200" dirty="0">
                <a:solidFill>
                  <a:srgbClr val="FFFFFF"/>
                </a:solidFill>
                <a:effectLst>
                  <a:glow rad="177800">
                    <a:srgbClr val="000000"/>
                  </a:glow>
                </a:effectLst>
                <a:latin typeface="Arial"/>
                <a:ea typeface="ＭＳ Ｐゴシック" charset="0"/>
                <a:cs typeface="Arial"/>
              </a:rPr>
              <a:t>?</a:t>
            </a:r>
          </a:p>
        </p:txBody>
      </p:sp>
      <p:sp>
        <p:nvSpPr>
          <p:cNvPr id="5" name="Rectangle 2"/>
          <p:cNvSpPr txBox="1">
            <a:spLocks noChangeArrowheads="1"/>
          </p:cNvSpPr>
          <p:nvPr/>
        </p:nvSpPr>
        <p:spPr bwMode="auto">
          <a:xfrm rot="20199149">
            <a:off x="-218272" y="1893348"/>
            <a:ext cx="3852095" cy="782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rPr>
              <a:t>WHY?</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108296597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0" y="0"/>
            <a:ext cx="4572000" cy="6858000"/>
          </a:xfrm>
          <a:prstGeom prst="rect">
            <a:avLst/>
          </a:prstGeom>
        </p:spPr>
      </p:pic>
      <p:pic>
        <p:nvPicPr>
          <p:cNvPr id="4" name="Picture 3"/>
          <p:cNvPicPr>
            <a:picLocks noChangeAspect="1"/>
          </p:cNvPicPr>
          <p:nvPr/>
        </p:nvPicPr>
        <p:blipFill>
          <a:blip r:embed="rId4"/>
          <a:stretch>
            <a:fillRect/>
          </a:stretch>
        </p:blipFill>
        <p:spPr>
          <a:xfrm>
            <a:off x="0" y="0"/>
            <a:ext cx="4572000" cy="6858000"/>
          </a:xfrm>
          <a:prstGeom prst="rect">
            <a:avLst/>
          </a:prstGeom>
        </p:spPr>
      </p:pic>
      <p:sp>
        <p:nvSpPr>
          <p:cNvPr id="2050" name="Rectangle 2"/>
          <p:cNvSpPr>
            <a:spLocks noGrp="1" noChangeArrowheads="1"/>
          </p:cNvSpPr>
          <p:nvPr>
            <p:ph type="ctrTitle"/>
          </p:nvPr>
        </p:nvSpPr>
        <p:spPr>
          <a:xfrm>
            <a:off x="1" y="57729"/>
            <a:ext cx="8804934" cy="3601306"/>
          </a:xfrm>
        </p:spPr>
        <p:txBody>
          <a:bodyPr/>
          <a:lstStyle/>
          <a:p>
            <a:pPr marL="904875" indent="-904875" eaLnBrk="1" hangingPunct="1">
              <a:defRPr/>
            </a:pPr>
            <a:r>
              <a:rPr lang="en-US" sz="7200" b="1" dirty="0">
                <a:effectLst>
                  <a:glow rad="190500">
                    <a:schemeClr val="tx1"/>
                  </a:glow>
                </a:effectLst>
              </a:rPr>
              <a:t>Jesus </a:t>
            </a:r>
            <a:r>
              <a:rPr lang="en-US" sz="7200" b="1" dirty="0">
                <a:solidFill>
                  <a:srgbClr val="FFFF00"/>
                </a:solidFill>
                <a:effectLst>
                  <a:glow rad="190500">
                    <a:schemeClr val="tx1"/>
                  </a:glow>
                </a:effectLst>
              </a:rPr>
              <a:t>saves</a:t>
            </a:r>
            <a:r>
              <a:rPr lang="en-US" sz="7200" b="1" dirty="0">
                <a:effectLst>
                  <a:glow rad="190500">
                    <a:schemeClr val="tx1"/>
                  </a:glow>
                </a:effectLst>
              </a:rPr>
              <a:t> us from sin</a:t>
            </a:r>
            <a:r>
              <a:rPr lang="uk-UA" sz="7200" b="1" dirty="0">
                <a:effectLst>
                  <a:glow rad="190500">
                    <a:schemeClr val="tx1"/>
                  </a:glow>
                </a:effectLst>
              </a:rPr>
              <a:t>'</a:t>
            </a:r>
            <a:r>
              <a:rPr lang="en-US" sz="7200" b="1" dirty="0">
                <a:effectLst>
                  <a:glow rad="190500">
                    <a:schemeClr val="tx1"/>
                  </a:glow>
                </a:effectLst>
              </a:rPr>
              <a:t>s penalty.</a:t>
            </a:r>
          </a:p>
        </p:txBody>
      </p:sp>
      <p:sp>
        <p:nvSpPr>
          <p:cNvPr id="6" name="Rectangle 2"/>
          <p:cNvSpPr txBox="1">
            <a:spLocks noChangeArrowheads="1"/>
          </p:cNvSpPr>
          <p:nvPr/>
        </p:nvSpPr>
        <p:spPr bwMode="auto">
          <a:xfrm>
            <a:off x="0" y="5832932"/>
            <a:ext cx="9144000" cy="1025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904875" marR="0" lvl="0" indent="-904875" algn="ctr" defTabSz="4572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Main Idea</a:t>
            </a:r>
          </a:p>
        </p:txBody>
      </p:sp>
    </p:spTree>
    <p:extLst>
      <p:ext uri="{BB962C8B-B14F-4D97-AF65-F5344CB8AC3E}">
        <p14:creationId xmlns:p14="http://schemas.microsoft.com/office/powerpoint/2010/main" val="56397124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3" descr="wiseman gifts ola18422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5875" y="0"/>
            <a:ext cx="6532563" cy="1066800"/>
          </a:xfrm>
        </p:spPr>
        <p:txBody>
          <a:bodyPr anchor="b"/>
          <a:lstStyle/>
          <a:p>
            <a:pPr algn="l">
              <a:defRPr/>
            </a:pPr>
            <a:r>
              <a:rPr lang="en-US" sz="7200" dirty="0">
                <a:solidFill>
                  <a:srgbClr val="FFFFFF"/>
                </a:solidFill>
                <a:effectLst>
                  <a:glow rad="177800">
                    <a:schemeClr val="tx1"/>
                  </a:glow>
                  <a:outerShdw blurRad="50800" dist="38100" dir="2700000">
                    <a:srgbClr val="000000">
                      <a:alpha val="43000"/>
                    </a:srgbClr>
                  </a:outerShdw>
                </a:effectLst>
                <a:latin typeface="Monotype Corsiva" charset="0"/>
                <a:ea typeface="ＭＳ Ｐゴシック" charset="0"/>
                <a:cs typeface="Monotype Corsiva" charset="0"/>
              </a:rPr>
              <a:t>Significant Gifts:</a:t>
            </a:r>
          </a:p>
        </p:txBody>
      </p:sp>
      <p:sp>
        <p:nvSpPr>
          <p:cNvPr id="4" name="Title 1"/>
          <p:cNvSpPr txBox="1">
            <a:spLocks/>
          </p:cNvSpPr>
          <p:nvPr/>
        </p:nvSpPr>
        <p:spPr bwMode="auto">
          <a:xfrm>
            <a:off x="-36513" y="2205038"/>
            <a:ext cx="4392613"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77800">
                    <a:srgbClr val="000000"/>
                  </a:glow>
                  <a:outerShdw blurRad="50800" dist="38100" dir="2700000">
                    <a:srgbClr val="000000">
                      <a:alpha val="43000"/>
                    </a:srgbClr>
                  </a:outerShdw>
                </a:effectLst>
                <a:uLnTx/>
                <a:uFillTx/>
                <a:latin typeface="Monotype Corsiva" charset="0"/>
                <a:ea typeface="ＭＳ Ｐゴシック" charset="0"/>
                <a:cs typeface="Monotype Corsiva" charset="0"/>
              </a:rPr>
              <a:t>Gold</a:t>
            </a:r>
          </a:p>
        </p:txBody>
      </p:sp>
      <p:sp>
        <p:nvSpPr>
          <p:cNvPr id="5" name="Title 1"/>
          <p:cNvSpPr txBox="1">
            <a:spLocks/>
          </p:cNvSpPr>
          <p:nvPr/>
        </p:nvSpPr>
        <p:spPr bwMode="auto">
          <a:xfrm>
            <a:off x="3132138" y="1125538"/>
            <a:ext cx="63150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77800">
                    <a:srgbClr val="000000"/>
                  </a:glow>
                  <a:outerShdw blurRad="50800" dist="38100" dir="2700000">
                    <a:srgbClr val="000000">
                      <a:alpha val="43000"/>
                    </a:srgbClr>
                  </a:outerShdw>
                </a:effectLst>
                <a:uLnTx/>
                <a:uFillTx/>
                <a:latin typeface="Monotype Corsiva" charset="0"/>
                <a:ea typeface="ＭＳ Ｐゴシック" charset="0"/>
                <a:cs typeface="Monotype Corsiva" charset="0"/>
              </a:rPr>
              <a:t>Frankincense</a:t>
            </a:r>
          </a:p>
        </p:txBody>
      </p:sp>
      <p:sp>
        <p:nvSpPr>
          <p:cNvPr id="6" name="Title 1"/>
          <p:cNvSpPr txBox="1">
            <a:spLocks/>
          </p:cNvSpPr>
          <p:nvPr/>
        </p:nvSpPr>
        <p:spPr bwMode="auto">
          <a:xfrm>
            <a:off x="2916238" y="4437063"/>
            <a:ext cx="6315075"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177800">
                    <a:srgbClr val="000000"/>
                  </a:glow>
                  <a:outerShdw blurRad="50800" dist="38100" dir="2700000">
                    <a:srgbClr val="000000">
                      <a:alpha val="43000"/>
                    </a:srgbClr>
                  </a:outerShdw>
                </a:effectLst>
                <a:uLnTx/>
                <a:uFillTx/>
                <a:latin typeface="Monotype Corsiva" charset="0"/>
                <a:ea typeface="ＭＳ Ｐゴシック" charset="0"/>
                <a:cs typeface="Monotype Corsiva" charset="0"/>
              </a:rPr>
              <a:t>Myrrh</a:t>
            </a:r>
          </a:p>
        </p:txBody>
      </p:sp>
      <p:sp>
        <p:nvSpPr>
          <p:cNvPr id="7" name="Title 1"/>
          <p:cNvSpPr txBox="1">
            <a:spLocks/>
          </p:cNvSpPr>
          <p:nvPr/>
        </p:nvSpPr>
        <p:spPr bwMode="auto">
          <a:xfrm>
            <a:off x="7938" y="2997200"/>
            <a:ext cx="439261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glow rad="177800">
                    <a:srgbClr val="000000"/>
                  </a:glow>
                  <a:outerShdw blurRad="50800" dist="38100" dir="2700000">
                    <a:srgbClr val="000000">
                      <a:alpha val="43000"/>
                    </a:srgbClr>
                  </a:outerShdw>
                </a:effectLst>
                <a:uLnTx/>
                <a:uFillTx/>
                <a:latin typeface="Monotype Corsiva" charset="0"/>
                <a:ea typeface="ＭＳ Ｐゴシック" charset="0"/>
                <a:cs typeface="Monotype Corsiva" charset="0"/>
              </a:rPr>
              <a:t>Ruling King</a:t>
            </a:r>
          </a:p>
        </p:txBody>
      </p:sp>
      <p:sp>
        <p:nvSpPr>
          <p:cNvPr id="9" name="Title 1"/>
          <p:cNvSpPr txBox="1">
            <a:spLocks/>
          </p:cNvSpPr>
          <p:nvPr/>
        </p:nvSpPr>
        <p:spPr bwMode="auto">
          <a:xfrm>
            <a:off x="2960688" y="5229225"/>
            <a:ext cx="631666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b"/>
          <a:lst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FF00"/>
                </a:solidFill>
                <a:effectLst>
                  <a:glow rad="177800">
                    <a:srgbClr val="000000"/>
                  </a:glow>
                  <a:outerShdw blurRad="50800" dist="38100" dir="2700000">
                    <a:srgbClr val="000000">
                      <a:alpha val="43000"/>
                    </a:srgbClr>
                  </a:outerShdw>
                </a:effectLst>
                <a:uLnTx/>
                <a:uFillTx/>
                <a:latin typeface="Monotype Corsiva" charset="0"/>
                <a:ea typeface="ＭＳ Ｐゴシック" charset="0"/>
                <a:cs typeface="Monotype Corsiva" charset="0"/>
              </a:rPr>
              <a:t>Redeeming Savior</a:t>
            </a:r>
          </a:p>
        </p:txBody>
      </p:sp>
    </p:spTree>
    <p:extLst>
      <p:ext uri="{BB962C8B-B14F-4D97-AF65-F5344CB8AC3E}">
        <p14:creationId xmlns:p14="http://schemas.microsoft.com/office/powerpoint/2010/main" val="143410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800" decel="100000"/>
                                        <p:tgtEl>
                                          <p:spTgt spid="9"/>
                                        </p:tgtEl>
                                      </p:cBhvr>
                                    </p:animEffect>
                                    <p:anim calcmode="lin" valueType="num">
                                      <p:cBhvr>
                                        <p:cTn id="18" dur="800" decel="100000" fill="hold"/>
                                        <p:tgtEl>
                                          <p:spTgt spid="9"/>
                                        </p:tgtEl>
                                        <p:attrNameLst>
                                          <p:attrName>style.rotation</p:attrName>
                                        </p:attrNameLst>
                                      </p:cBhvr>
                                      <p:tavLst>
                                        <p:tav tm="0">
                                          <p:val>
                                            <p:fltVal val="-90"/>
                                          </p:val>
                                        </p:tav>
                                        <p:tav tm="100000">
                                          <p:val>
                                            <p:fltVal val="0"/>
                                          </p:val>
                                        </p:tav>
                                      </p:tavLst>
                                    </p:anim>
                                    <p:anim calcmode="lin" valueType="num">
                                      <p:cBhvr>
                                        <p:cTn id="19" dur="800" decel="100000" fill="hold"/>
                                        <p:tgtEl>
                                          <p:spTgt spid="9"/>
                                        </p:tgtEl>
                                        <p:attrNameLst>
                                          <p:attrName>ppt_x</p:attrName>
                                        </p:attrNameLst>
                                      </p:cBhvr>
                                      <p:tavLst>
                                        <p:tav tm="0">
                                          <p:val>
                                            <p:strVal val="#ppt_x+0.4"/>
                                          </p:val>
                                        </p:tav>
                                        <p:tav tm="100000">
                                          <p:val>
                                            <p:strVal val="#ppt_x-0.05"/>
                                          </p:val>
                                        </p:tav>
                                      </p:tavLst>
                                    </p:anim>
                                    <p:anim calcmode="lin" valueType="num">
                                      <p:cBhvr>
                                        <p:cTn id="20" dur="800" decel="100000" fill="hold"/>
                                        <p:tgtEl>
                                          <p:spTgt spid="9"/>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572000" y="0"/>
            <a:ext cx="4572000" cy="6858000"/>
          </a:xfrm>
          <a:prstGeom prst="rect">
            <a:avLst/>
          </a:prstGeom>
        </p:spPr>
      </p:pic>
      <p:pic>
        <p:nvPicPr>
          <p:cNvPr id="8" name="Picture 7"/>
          <p:cNvPicPr>
            <a:picLocks noChangeAspect="1"/>
          </p:cNvPicPr>
          <p:nvPr/>
        </p:nvPicPr>
        <p:blipFill>
          <a:blip r:embed="rId4"/>
          <a:stretch>
            <a:fillRect/>
          </a:stretch>
        </p:blipFill>
        <p:spPr>
          <a:xfrm>
            <a:off x="0" y="0"/>
            <a:ext cx="4572000" cy="6858000"/>
          </a:xfrm>
          <a:prstGeom prst="rect">
            <a:avLst/>
          </a:prstGeom>
        </p:spPr>
      </p:pic>
      <p:sp>
        <p:nvSpPr>
          <p:cNvPr id="464898" name="Rectangle 2"/>
          <p:cNvSpPr>
            <a:spLocks noGrp="1" noChangeArrowheads="1"/>
          </p:cNvSpPr>
          <p:nvPr>
            <p:ph type="title"/>
          </p:nvPr>
        </p:nvSpPr>
        <p:spPr>
          <a:xfrm>
            <a:off x="0" y="670564"/>
            <a:ext cx="9144000" cy="2171392"/>
          </a:xfrm>
        </p:spPr>
        <p:txBody>
          <a:bodyPr/>
          <a:lstStyle/>
          <a:p>
            <a:pPr eaLnBrk="1" hangingPunct="1"/>
            <a:r>
              <a:rPr lang="en-US" altLang="zh-CN" sz="11700" b="1" dirty="0">
                <a:solidFill>
                  <a:schemeClr val="bg1"/>
                </a:solidFill>
                <a:effectLst>
                  <a:glow rad="165100">
                    <a:schemeClr val="tx1"/>
                  </a:glow>
                </a:effectLst>
                <a:latin typeface="Arial" charset="0"/>
                <a:ea typeface="Osaka" charset="0"/>
                <a:cs typeface="Osaka" charset="0"/>
              </a:rPr>
              <a:t>Genesis 3</a:t>
            </a:r>
            <a:endParaRPr lang="en-US" altLang="zh-CN" sz="6000" b="1" dirty="0">
              <a:effectLst>
                <a:glow rad="165100">
                  <a:schemeClr val="tx1"/>
                </a:glow>
              </a:effectLst>
              <a:latin typeface="Arial" charset="0"/>
              <a:ea typeface="Osaka" charset="0"/>
              <a:cs typeface="Osaka" charset="0"/>
            </a:endParaRPr>
          </a:p>
        </p:txBody>
      </p:sp>
      <p:sp>
        <p:nvSpPr>
          <p:cNvPr id="3" name="Rectangle 2"/>
          <p:cNvSpPr txBox="1">
            <a:spLocks noChangeArrowheads="1"/>
          </p:cNvSpPr>
          <p:nvPr/>
        </p:nvSpPr>
        <p:spPr bwMode="auto">
          <a:xfrm>
            <a:off x="0" y="4065588"/>
            <a:ext cx="4495149" cy="277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What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we</a:t>
            </a: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 </a:t>
            </a:r>
            <a:b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b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did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Chalkduster"/>
                <a:ea typeface="Osaka" charset="0"/>
                <a:cs typeface="Chalkduster"/>
              </a:rPr>
              <a:t>wrong</a:t>
            </a:r>
            <a:endParaRPr kumimoji="0" lang="en-US" altLang="zh-CN" sz="2400" b="1" i="0" u="none" strike="noStrike" kern="1200" cap="none" spc="0" normalizeH="0" baseline="0" noProof="0" dirty="0">
              <a:ln>
                <a:noFill/>
              </a:ln>
              <a:solidFill>
                <a:srgbClr val="FFFF00"/>
              </a:solidFill>
              <a:effectLst>
                <a:glow rad="165100">
                  <a:srgbClr val="000000"/>
                </a:glow>
              </a:effectLst>
              <a:uLnTx/>
              <a:uFillTx/>
              <a:latin typeface="Chalkduster"/>
              <a:ea typeface="Osaka" charset="0"/>
              <a:cs typeface="Chalkduster"/>
            </a:endParaRPr>
          </a:p>
        </p:txBody>
      </p:sp>
      <p:sp>
        <p:nvSpPr>
          <p:cNvPr id="2" name="Down Arrow 1"/>
          <p:cNvSpPr/>
          <p:nvPr/>
        </p:nvSpPr>
        <p:spPr bwMode="auto">
          <a:xfrm rot="2308285">
            <a:off x="2219449" y="2578363"/>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5" name="Rectangle 2"/>
          <p:cNvSpPr txBox="1">
            <a:spLocks noChangeArrowheads="1"/>
          </p:cNvSpPr>
          <p:nvPr/>
        </p:nvSpPr>
        <p:spPr bwMode="auto">
          <a:xfrm>
            <a:off x="4648852" y="4065587"/>
            <a:ext cx="4495149" cy="2770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What </a:t>
            </a:r>
            <a:r>
              <a:rPr kumimoji="0" lang="en-US" altLang="zh-CN" sz="5400" b="1" i="0" u="none" strike="noStrike" kern="1200" cap="none" spc="0" normalizeH="0" baseline="0" noProof="0" dirty="0">
                <a:ln>
                  <a:noFill/>
                </a:ln>
                <a:solidFill>
                  <a:srgbClr val="FFFF00"/>
                </a:solidFill>
                <a:effectLst>
                  <a:glow rad="165100">
                    <a:srgbClr val="000000"/>
                  </a:glow>
                </a:effectLst>
                <a:uLnTx/>
                <a:uFillTx/>
                <a:latin typeface="Arial" charset="0"/>
                <a:ea typeface="Osaka" charset="0"/>
                <a:cs typeface="Osaka" charset="0"/>
              </a:rPr>
              <a:t>God</a:t>
            </a:r>
            <a:r>
              <a:rPr kumimoji="0" lang="en-US" altLang="zh-CN" sz="5400" b="1" i="0" u="none" strike="noStrike" kern="1200" cap="none" spc="0" normalizeH="0" baseline="0" noProof="0" dirty="0">
                <a:ln>
                  <a:noFill/>
                </a:ln>
                <a:solidFill>
                  <a:srgbClr val="FFFFFF"/>
                </a:solidFill>
                <a:effectLst>
                  <a:glow rad="165100">
                    <a:srgbClr val="000000"/>
                  </a:glow>
                </a:effectLst>
                <a:uLnTx/>
                <a:uFillTx/>
                <a:latin typeface="Arial" charset="0"/>
                <a:ea typeface="Osaka" charset="0"/>
                <a:cs typeface="Osaka" charset="0"/>
              </a:rPr>
              <a:t> did </a:t>
            </a:r>
            <a:r>
              <a:rPr kumimoji="0" lang="en-US" altLang="zh-CN" sz="6000" b="1" i="0" u="none" strike="noStrike" kern="1200" cap="none" spc="0" normalizeH="0" baseline="0" noProof="0" dirty="0">
                <a:ln>
                  <a:noFill/>
                </a:ln>
                <a:solidFill>
                  <a:srgbClr val="CCFFCC"/>
                </a:solidFill>
                <a:effectLst>
                  <a:glow rad="165100">
                    <a:srgbClr val="000000"/>
                  </a:glow>
                </a:effectLst>
                <a:uLnTx/>
                <a:uFillTx/>
                <a:latin typeface="Arial" charset="0"/>
                <a:ea typeface="Osaka" charset="0"/>
                <a:cs typeface="Osaka" charset="0"/>
              </a:rPr>
              <a:t>right</a:t>
            </a:r>
            <a:endParaRPr kumimoji="0" lang="en-US" altLang="zh-CN" sz="2400" b="1" i="0" u="none" strike="noStrike" kern="1200" cap="none" spc="0" normalizeH="0" baseline="0" noProof="0" dirty="0">
              <a:ln>
                <a:noFill/>
              </a:ln>
              <a:solidFill>
                <a:srgbClr val="CCFFCC"/>
              </a:solidFill>
              <a:effectLst>
                <a:glow rad="165100">
                  <a:srgbClr val="000000"/>
                </a:glow>
              </a:effectLst>
              <a:uLnTx/>
              <a:uFillTx/>
              <a:latin typeface="Arial" charset="0"/>
              <a:ea typeface="Osaka" charset="0"/>
              <a:cs typeface="Osaka" charset="0"/>
            </a:endParaRPr>
          </a:p>
        </p:txBody>
      </p:sp>
      <p:sp>
        <p:nvSpPr>
          <p:cNvPr id="6" name="Down Arrow 5"/>
          <p:cNvSpPr/>
          <p:nvPr/>
        </p:nvSpPr>
        <p:spPr bwMode="auto">
          <a:xfrm rot="19344291">
            <a:off x="5213336" y="2578364"/>
            <a:ext cx="1565160" cy="2001119"/>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16095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5" grpId="0"/>
      <p:bldP spid="6"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585"/>
          </a:xfrm>
        </p:spPr>
        <p:txBody>
          <a:bodyPr anchor="t"/>
          <a:lstStyle/>
          <a:p>
            <a:pPr>
              <a:defRPr/>
            </a:pPr>
            <a:r>
              <a:rPr lang="en-US" sz="6000" b="1" dirty="0">
                <a:solidFill>
                  <a:srgbClr val="FFFFFF"/>
                </a:solidFill>
                <a:effectLst>
                  <a:outerShdw blurRad="38100" dist="38100" dir="2700000" algn="tl">
                    <a:srgbClr val="000000">
                      <a:alpha val="43137"/>
                    </a:srgbClr>
                  </a:outerShdw>
                </a:effectLst>
              </a:rPr>
              <a:t>I. 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3" name="Picture 2"/>
          <p:cNvPicPr>
            <a:picLocks noChangeAspect="1"/>
          </p:cNvPicPr>
          <p:nvPr/>
        </p:nvPicPr>
        <p:blipFill>
          <a:blip r:embed="rId3"/>
          <a:stretch>
            <a:fillRect/>
          </a:stretch>
        </p:blipFill>
        <p:spPr>
          <a:xfrm>
            <a:off x="0" y="2282316"/>
            <a:ext cx="9144000" cy="4575684"/>
          </a:xfrm>
          <a:prstGeom prst="rect">
            <a:avLst/>
          </a:prstGeom>
        </p:spPr>
      </p:pic>
      <p:sp>
        <p:nvSpPr>
          <p:cNvPr id="5" name="Title 1"/>
          <p:cNvSpPr txBox="1">
            <a:spLocks/>
          </p:cNvSpPr>
          <p:nvPr/>
        </p:nvSpPr>
        <p:spPr bwMode="auto">
          <a:xfrm>
            <a:off x="251521" y="3983952"/>
            <a:ext cx="4961748" cy="1146757"/>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Lead with your heart.  </a:t>
            </a:r>
            <a:b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b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Not with your Bible.</a:t>
            </a:r>
          </a:p>
        </p:txBody>
      </p:sp>
    </p:spTree>
    <p:extLst>
      <p:ext uri="{BB962C8B-B14F-4D97-AF65-F5344CB8AC3E}">
        <p14:creationId xmlns:p14="http://schemas.microsoft.com/office/powerpoint/2010/main" val="1696154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en-US" b="1">
                <a:solidFill>
                  <a:schemeClr val="bg1"/>
                </a:solidFill>
                <a:latin typeface="Arial"/>
                <a:ea typeface="ＭＳ Ｐゴシック" charset="0"/>
                <a:cs typeface="Arial"/>
              </a:rPr>
              <a:t>How can you remember all these books?</a:t>
            </a:r>
          </a:p>
        </p:txBody>
      </p:sp>
    </p:spTree>
    <p:extLst>
      <p:ext uri="{BB962C8B-B14F-4D97-AF65-F5344CB8AC3E}">
        <p14:creationId xmlns:p14="http://schemas.microsoft.com/office/powerpoint/2010/main" val="3479973459"/>
      </p:ext>
    </p:extLst>
  </p:cSld>
  <p:clrMapOvr>
    <a:masterClrMapping/>
  </p:clrMapOvr>
  <p:transition spd="med">
    <p:randomBar dir="vert"/>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236850" cy="6858000"/>
          </a:xfrm>
          <a:prstGeom prst="rect">
            <a:avLst/>
          </a:prstGeom>
        </p:spPr>
      </p:pic>
      <p:sp>
        <p:nvSpPr>
          <p:cNvPr id="2050" name="Rectangle 2"/>
          <p:cNvSpPr>
            <a:spLocks noGrp="1" noChangeArrowheads="1"/>
          </p:cNvSpPr>
          <p:nvPr>
            <p:ph type="ctrTitle"/>
          </p:nvPr>
        </p:nvSpPr>
        <p:spPr>
          <a:xfrm>
            <a:off x="216023" y="57729"/>
            <a:ext cx="8093769" cy="1873863"/>
          </a:xfrm>
        </p:spPr>
        <p:txBody>
          <a:bodyPr/>
          <a:lstStyle/>
          <a:p>
            <a:pPr marL="904875" indent="-904875" algn="l" eaLnBrk="1" hangingPunct="1">
              <a:defRPr/>
            </a:pPr>
            <a:r>
              <a:rPr lang="en-US" sz="6000" b="1" dirty="0">
                <a:effectLst>
                  <a:glow rad="190500">
                    <a:schemeClr val="tx1"/>
                  </a:glow>
                </a:effectLst>
              </a:rPr>
              <a:t>II. Jesus </a:t>
            </a:r>
            <a:r>
              <a:rPr lang="en-US" sz="6000" b="1" dirty="0">
                <a:solidFill>
                  <a:srgbClr val="FFFF00"/>
                </a:solidFill>
                <a:effectLst>
                  <a:glow rad="190500">
                    <a:schemeClr val="tx1"/>
                  </a:glow>
                </a:effectLst>
              </a:rPr>
              <a:t>saves</a:t>
            </a:r>
            <a:r>
              <a:rPr lang="en-US" sz="6000" b="1" dirty="0">
                <a:effectLst>
                  <a:glow rad="190500">
                    <a:schemeClr val="tx1"/>
                  </a:glow>
                </a:effectLst>
              </a:rPr>
              <a:t> us from sin</a:t>
            </a:r>
            <a:r>
              <a:rPr lang="uk-UA" sz="6000" b="1" dirty="0">
                <a:effectLst>
                  <a:glow rad="190500">
                    <a:schemeClr val="tx1"/>
                  </a:glow>
                </a:effectLst>
              </a:rPr>
              <a:t>'</a:t>
            </a:r>
            <a:r>
              <a:rPr lang="en-US" sz="6000" b="1" dirty="0">
                <a:effectLst>
                  <a:glow rad="190500">
                    <a:schemeClr val="tx1"/>
                  </a:glow>
                </a:effectLst>
              </a:rPr>
              <a:t>s penalty.</a:t>
            </a:r>
          </a:p>
        </p:txBody>
      </p:sp>
    </p:spTree>
    <p:extLst>
      <p:ext uri="{BB962C8B-B14F-4D97-AF65-F5344CB8AC3E}">
        <p14:creationId xmlns:p14="http://schemas.microsoft.com/office/powerpoint/2010/main" val="642217458"/>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247900" y="0"/>
            <a:ext cx="4637082" cy="6858000"/>
          </a:xfrm>
          <a:prstGeom prst="rect">
            <a:avLst/>
          </a:prstGeom>
        </p:spPr>
      </p:pic>
      <p:sp>
        <p:nvSpPr>
          <p:cNvPr id="900098" name="Rectangle 2"/>
          <p:cNvSpPr>
            <a:spLocks noGrp="1" noChangeArrowheads="1"/>
          </p:cNvSpPr>
          <p:nvPr>
            <p:ph type="ctrTitle"/>
          </p:nvPr>
        </p:nvSpPr>
        <p:spPr>
          <a:xfrm>
            <a:off x="2247900" y="2352591"/>
            <a:ext cx="3524156" cy="794609"/>
          </a:xfrm>
          <a:solidFill>
            <a:srgbClr val="3B4A34"/>
          </a:solidFill>
          <a:effectLst/>
        </p:spPr>
        <p:txBody>
          <a:bodyPr anchor="ctr"/>
          <a:lstStyle/>
          <a:p>
            <a:pPr>
              <a:defRPr/>
            </a:pPr>
            <a:r>
              <a:rPr lang="en-US" sz="2800" b="1" i="1" dirty="0">
                <a:effectLst>
                  <a:glow rad="127000">
                    <a:schemeClr val="tx1"/>
                  </a:glow>
                </a:effectLst>
                <a:latin typeface="Arial" charset="0"/>
                <a:ea typeface="ＭＳ Ｐゴシック" charset="0"/>
                <a:cs typeface="ＭＳ Ｐゴシック" charset="0"/>
              </a:rPr>
              <a:t>Keep the MERRY!</a:t>
            </a:r>
          </a:p>
        </p:txBody>
      </p:sp>
      <p:sp>
        <p:nvSpPr>
          <p:cNvPr id="5" name="Rectangle 2"/>
          <p:cNvSpPr txBox="1">
            <a:spLocks noChangeArrowheads="1"/>
          </p:cNvSpPr>
          <p:nvPr/>
        </p:nvSpPr>
        <p:spPr bwMode="auto">
          <a:xfrm>
            <a:off x="2232738" y="5451750"/>
            <a:ext cx="3524156" cy="794609"/>
          </a:xfrm>
          <a:prstGeom prst="rect">
            <a:avLst/>
          </a:prstGeom>
          <a:solidFill>
            <a:srgbClr val="3B4A34"/>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Dump the MYTH!</a:t>
            </a:r>
          </a:p>
        </p:txBody>
      </p:sp>
    </p:spTree>
    <p:extLst>
      <p:ext uri="{BB962C8B-B14F-4D97-AF65-F5344CB8AC3E}">
        <p14:creationId xmlns:p14="http://schemas.microsoft.com/office/powerpoint/2010/main" val="3015108653"/>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882896"/>
            <a:ext cx="9144000" cy="1975104"/>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if God does not believe in atheists?</a:t>
            </a:r>
          </a:p>
        </p:txBody>
      </p:sp>
      <p:pic>
        <p:nvPicPr>
          <p:cNvPr id="3" name="Picture 2"/>
          <p:cNvPicPr>
            <a:picLocks noChangeAspect="1"/>
          </p:cNvPicPr>
          <p:nvPr/>
        </p:nvPicPr>
        <p:blipFill>
          <a:blip r:embed="rId3"/>
          <a:stretch>
            <a:fillRect/>
          </a:stretch>
        </p:blipFill>
        <p:spPr>
          <a:xfrm>
            <a:off x="0" y="0"/>
            <a:ext cx="9144000" cy="4882896"/>
          </a:xfrm>
          <a:prstGeom prst="rect">
            <a:avLst/>
          </a:prstGeom>
        </p:spPr>
      </p:pic>
    </p:spTree>
    <p:extLst>
      <p:ext uri="{BB962C8B-B14F-4D97-AF65-F5344CB8AC3E}">
        <p14:creationId xmlns:p14="http://schemas.microsoft.com/office/powerpoint/2010/main" val="131260589"/>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4" descr="bow to cross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96" y="0"/>
            <a:ext cx="9144000" cy="647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14800" y="5943600"/>
            <a:ext cx="4800600" cy="914400"/>
          </a:xfrm>
        </p:spPr>
        <p:txBody>
          <a:bodyPr/>
          <a:lstStyle/>
          <a:p>
            <a:pPr algn="r">
              <a:defRPr/>
            </a:pPr>
            <a:r>
              <a:rPr lang="en-US" sz="2800" b="1" i="1">
                <a:latin typeface="Arial" charset="0"/>
                <a:ea typeface="ＭＳ Ｐゴシック" charset="0"/>
                <a:cs typeface="Arial" charset="0"/>
              </a:rPr>
              <a:t>We need Christ!</a:t>
            </a:r>
          </a:p>
        </p:txBody>
      </p:sp>
      <p:sp>
        <p:nvSpPr>
          <p:cNvPr id="4" name="Title 1"/>
          <p:cNvSpPr txBox="1">
            <a:spLocks/>
          </p:cNvSpPr>
          <p:nvPr/>
        </p:nvSpPr>
        <p:spPr bwMode="auto">
          <a:xfrm>
            <a:off x="288171" y="762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If our greatest need had been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information</a:t>
            </a: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 	</a:t>
            </a:r>
            <a:b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God would have sent us an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educator.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7" name="Title 1"/>
          <p:cNvSpPr txBox="1">
            <a:spLocks/>
          </p:cNvSpPr>
          <p:nvPr/>
        </p:nvSpPr>
        <p:spPr bwMode="auto">
          <a:xfrm>
            <a:off x="288171" y="12573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If our greatest need had been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technology</a:t>
            </a: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 	</a:t>
            </a:r>
            <a:b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God would have sent us a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scientist.</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8" name="Title 1"/>
          <p:cNvSpPr txBox="1">
            <a:spLocks/>
          </p:cNvSpPr>
          <p:nvPr/>
        </p:nvSpPr>
        <p:spPr bwMode="auto">
          <a:xfrm>
            <a:off x="288171" y="24384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If our greatest need had been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money</a:t>
            </a: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 </a:t>
            </a:r>
            <a:b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God would have sent us an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economist.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9" name="Title 1"/>
          <p:cNvSpPr txBox="1">
            <a:spLocks/>
          </p:cNvSpPr>
          <p:nvPr/>
        </p:nvSpPr>
        <p:spPr bwMode="auto">
          <a:xfrm>
            <a:off x="288171" y="36195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If our greatest need had been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pleasure</a:t>
            </a: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 </a:t>
            </a:r>
            <a:b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Sand" charset="0"/>
                <a:ea typeface="ＭＳ Ｐゴシック" charset="0"/>
                <a:cs typeface="Arial" charset="0"/>
              </a:rPr>
              <a:t>God would have sent us an </a:t>
            </a:r>
            <a:r>
              <a:rPr kumimoji="0" lang="en-US" sz="2800" b="1" i="0" u="none" strike="noStrike" kern="1200" cap="none" spc="0" normalizeH="0" baseline="0" noProof="0">
                <a:ln>
                  <a:noFill/>
                </a:ln>
                <a:solidFill>
                  <a:srgbClr val="FFFF00"/>
                </a:solidFill>
                <a:effectLst/>
                <a:uLnTx/>
                <a:uFillTx/>
                <a:latin typeface="Sand" charset="0"/>
                <a:ea typeface="ＭＳ Ｐゴシック" charset="0"/>
                <a:cs typeface="Arial" charset="0"/>
              </a:rPr>
              <a:t>entertainer. </a:t>
            </a:r>
            <a:endPar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endParaRPr>
          </a:p>
        </p:txBody>
      </p:sp>
      <p:sp>
        <p:nvSpPr>
          <p:cNvPr id="10" name="Title 1"/>
          <p:cNvSpPr txBox="1">
            <a:spLocks/>
          </p:cNvSpPr>
          <p:nvPr/>
        </p:nvSpPr>
        <p:spPr bwMode="auto">
          <a:xfrm>
            <a:off x="288171" y="4800600"/>
            <a:ext cx="8855829"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and" pitchFamily="-107" charset="0"/>
                <a:ea typeface="Arial" charset="0"/>
                <a:cs typeface="Arial" charset="0"/>
              </a:rPr>
              <a:t>But our greatest need was </a:t>
            </a:r>
            <a:r>
              <a:rPr kumimoji="0" lang="en-US" sz="2800" b="1" i="0" u="none" strike="noStrike" kern="1200" cap="none" spc="0" normalizeH="0" baseline="0" noProof="0" dirty="0">
                <a:ln>
                  <a:noFill/>
                </a:ln>
                <a:solidFill>
                  <a:srgbClr val="FFFF00"/>
                </a:solidFill>
                <a:effectLst/>
                <a:uLnTx/>
                <a:uFillTx/>
                <a:latin typeface="Sand" pitchFamily="-107" charset="0"/>
                <a:ea typeface="Arial" charset="0"/>
                <a:cs typeface="Arial" charset="0"/>
              </a:rPr>
              <a:t>forgiveness</a:t>
            </a:r>
            <a:r>
              <a:rPr kumimoji="0" lang="en-US" sz="2800" b="1" i="0" u="none" strike="noStrike" kern="1200" cap="none" spc="0" normalizeH="0" baseline="0" noProof="0" dirty="0">
                <a:ln>
                  <a:noFill/>
                </a:ln>
                <a:solidFill>
                  <a:srgbClr val="FFFFFF"/>
                </a:solidFill>
                <a:effectLst/>
                <a:uLnTx/>
                <a:uFillTx/>
                <a:latin typeface="Sand" pitchFamily="-107" charset="0"/>
                <a:ea typeface="Arial" charset="0"/>
                <a:cs typeface="Arial" charset="0"/>
              </a:rPr>
              <a:t>, </a:t>
            </a:r>
            <a:br>
              <a:rPr kumimoji="0" lang="en-US" sz="2800" b="1" i="0" u="none" strike="noStrike" kern="1200" cap="none" spc="0" normalizeH="0" baseline="0" noProof="0" dirty="0">
                <a:ln>
                  <a:noFill/>
                </a:ln>
                <a:solidFill>
                  <a:srgbClr val="FFFFFF"/>
                </a:solidFill>
                <a:effectLst/>
                <a:uLnTx/>
                <a:uFillTx/>
                <a:latin typeface="Sand" pitchFamily="-107" charset="0"/>
                <a:ea typeface="Arial" charset="0"/>
                <a:cs typeface="Arial" charset="0"/>
              </a:rPr>
            </a:br>
            <a:r>
              <a:rPr kumimoji="0" lang="en-US" sz="2800" b="1" i="0" u="none" strike="noStrike" kern="1200" cap="none" spc="0" normalizeH="0" baseline="0" noProof="0" dirty="0">
                <a:ln>
                  <a:noFill/>
                </a:ln>
                <a:solidFill>
                  <a:srgbClr val="FFFFFF"/>
                </a:solidFill>
                <a:effectLst/>
                <a:uLnTx/>
                <a:uFillTx/>
                <a:latin typeface="Sand" pitchFamily="-107" charset="0"/>
                <a:ea typeface="Arial" charset="0"/>
                <a:cs typeface="Arial" charset="0"/>
              </a:rPr>
              <a:t>so God sent us a </a:t>
            </a:r>
            <a:r>
              <a:rPr kumimoji="0" lang="en-US" sz="2800" b="1" i="0" u="none" strike="noStrike" kern="1200" cap="none" spc="0" normalizeH="0" baseline="0" noProof="0" dirty="0" err="1">
                <a:ln>
                  <a:noFill/>
                </a:ln>
                <a:solidFill>
                  <a:srgbClr val="FFFF00"/>
                </a:solidFill>
                <a:effectLst/>
                <a:uLnTx/>
                <a:uFillTx/>
                <a:latin typeface="Sand" pitchFamily="-107" charset="0"/>
                <a:ea typeface="Arial" charset="0"/>
                <a:cs typeface="Arial" charset="0"/>
              </a:rPr>
              <a:t>Saviour</a:t>
            </a:r>
            <a:r>
              <a:rPr kumimoji="0" lang="en-US" sz="2800" b="1" i="0" u="none" strike="noStrike" kern="1200" cap="none" spc="0" normalizeH="0" baseline="0" noProof="0" dirty="0">
                <a:ln>
                  <a:noFill/>
                </a:ln>
                <a:solidFill>
                  <a:srgbClr val="FFFF00"/>
                </a:solidFill>
                <a:effectLst/>
                <a:uLnTx/>
                <a:uFillTx/>
                <a:latin typeface="Sand" pitchFamily="-107" charset="0"/>
                <a:ea typeface="Arial" charset="0"/>
                <a:cs typeface="Arial" charset="0"/>
              </a:rPr>
              <a:t>.</a:t>
            </a:r>
          </a:p>
        </p:txBody>
      </p:sp>
    </p:spTree>
    <p:extLst>
      <p:ext uri="{BB962C8B-B14F-4D97-AF65-F5344CB8AC3E}">
        <p14:creationId xmlns:p14="http://schemas.microsoft.com/office/powerpoint/2010/main" val="3006977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RISEN Savior</a:t>
            </a:r>
          </a:p>
        </p:txBody>
      </p:sp>
      <p:pic>
        <p:nvPicPr>
          <p:cNvPr id="2" name="Picture 1"/>
          <p:cNvPicPr>
            <a:picLocks noChangeAspect="1"/>
          </p:cNvPicPr>
          <p:nvPr/>
        </p:nvPicPr>
        <p:blipFill>
          <a:blip r:embed="rId3"/>
          <a:stretch>
            <a:fillRect/>
          </a:stretch>
        </p:blipFill>
        <p:spPr>
          <a:xfrm>
            <a:off x="0" y="1410904"/>
            <a:ext cx="9232366" cy="5447096"/>
          </a:xfrm>
          <a:prstGeom prst="rect">
            <a:avLst/>
          </a:prstGeom>
        </p:spPr>
      </p:pic>
    </p:spTree>
    <p:extLst>
      <p:ext uri="{BB962C8B-B14F-4D97-AF65-F5344CB8AC3E}">
        <p14:creationId xmlns:p14="http://schemas.microsoft.com/office/powerpoint/2010/main" val="45926756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44212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2" name="Picture 1"/>
          <p:cNvPicPr>
            <a:picLocks noChangeAspect="1"/>
          </p:cNvPicPr>
          <p:nvPr/>
        </p:nvPicPr>
        <p:blipFill>
          <a:blip r:embed="rId3"/>
          <a:stretch>
            <a:fillRect/>
          </a:stretch>
        </p:blipFill>
        <p:spPr>
          <a:xfrm>
            <a:off x="0" y="1818270"/>
            <a:ext cx="9144000" cy="4242062"/>
          </a:xfrm>
          <a:prstGeom prst="rect">
            <a:avLst/>
          </a:prstGeom>
        </p:spPr>
      </p:pic>
    </p:spTree>
    <p:extLst>
      <p:ext uri="{BB962C8B-B14F-4D97-AF65-F5344CB8AC3E}">
        <p14:creationId xmlns:p14="http://schemas.microsoft.com/office/powerpoint/2010/main" val="132182513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Download the PowerPoint for this presentation for free!</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t="14689"/>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3">
              <a:extLst>
                <a:ext uri="{28A0092B-C50C-407E-A947-70E740481C1C}">
                  <a14:useLocalDpi xmlns:a14="http://schemas.microsoft.com/office/drawing/2010/main" val="0"/>
                </a:ext>
              </a:extLst>
            </a:blip>
            <a:srcRect b="85776"/>
            <a:stretch/>
          </p:blipFill>
          <p:spPr>
            <a:xfrm>
              <a:off x="-19608" y="692696"/>
              <a:ext cx="9144000" cy="837953"/>
            </a:xfrm>
            <a:prstGeom prst="rect">
              <a:avLst/>
            </a:prstGeom>
          </p:spPr>
        </p:pic>
      </p:grpSp>
    </p:spTree>
    <p:extLst>
      <p:ext uri="{BB962C8B-B14F-4D97-AF65-F5344CB8AC3E}">
        <p14:creationId xmlns:p14="http://schemas.microsoft.com/office/powerpoint/2010/main" val="257532194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266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770668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Where was Israel?</a:t>
            </a:r>
          </a:p>
        </p:txBody>
      </p:sp>
      <p:pic>
        <p:nvPicPr>
          <p:cNvPr id="2" name="Picture 1"/>
          <p:cNvPicPr>
            <a:picLocks noChangeAspect="1"/>
          </p:cNvPicPr>
          <p:nvPr/>
        </p:nvPicPr>
        <p:blipFill>
          <a:blip r:embed="rId3"/>
          <a:stretch>
            <a:fillRect/>
          </a:stretch>
        </p:blipFill>
        <p:spPr>
          <a:xfrm>
            <a:off x="1171222" y="1354665"/>
            <a:ext cx="6674556" cy="5005917"/>
          </a:xfrm>
          <a:prstGeom prst="rect">
            <a:avLst/>
          </a:prstGeom>
        </p:spPr>
      </p:pic>
    </p:spTree>
    <p:extLst>
      <p:ext uri="{BB962C8B-B14F-4D97-AF65-F5344CB8AC3E}">
        <p14:creationId xmlns:p14="http://schemas.microsoft.com/office/powerpoint/2010/main" val="24508632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3202" name="Rectangle 2"/>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a:ln>
                  <a:noFill/>
                </a:ln>
                <a:solidFill>
                  <a:srgbClr val="FFD34A"/>
                </a:solidFill>
                <a:effectLst/>
                <a:uLnTx/>
                <a:uFillTx/>
                <a:latin typeface="Times" charset="0"/>
                <a:ea typeface="Arial"/>
                <a:cs typeface="Arial"/>
              </a:rPr>
              <a:t> </a:t>
            </a: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DRESSING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D34A"/>
                </a:solidFill>
                <a:effectLst/>
                <a:uLnTx/>
                <a:uFillTx/>
                <a:latin typeface="Times" charset="0"/>
                <a:ea typeface="Arial"/>
                <a:cs typeface="Arial"/>
              </a:rPr>
              <a:t>   STAGE</a:t>
            </a:r>
          </a:p>
        </p:txBody>
      </p:sp>
      <p:sp>
        <p:nvSpPr>
          <p:cNvPr id="24832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3204"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58052" name="Text Box 5"/>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2483206" name="Rectangle 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23</a:t>
            </a:r>
          </a:p>
        </p:txBody>
      </p:sp>
      <p:sp>
        <p:nvSpPr>
          <p:cNvPr id="258054" name="Text Box 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483208" name="Picture 8" descr="Red Canyon6"/>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3663950" y="266700"/>
            <a:ext cx="5087938"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09" name="Picture 9" descr="Nahal Zin from above, tb n062400 sr"/>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0" name="Picture 10" descr="Nahal Zin rugged mountains, 72-5tb"/>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138113" y="268288"/>
            <a:ext cx="3208337"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2483211" name="Picture 11" descr="Machtesh Gadol looking south,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258059" name="Rectangle 1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0" name="Rectangle 13"/>
          <p:cNvSpPr>
            <a:spLocks noChangeArrowheads="1"/>
          </p:cNvSpPr>
          <p:nvPr/>
        </p:nvSpPr>
        <p:spPr bwMode="auto">
          <a:xfrm>
            <a:off x="8121650" y="4356100"/>
            <a:ext cx="293688"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Arial"/>
                <a:cs typeface="Arial"/>
              </a:rPr>
              <a:t>40</a:t>
            </a:r>
          </a:p>
        </p:txBody>
      </p:sp>
      <p:sp>
        <p:nvSpPr>
          <p:cNvPr id="258061" name="AutoShape 1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2" name="Rectangle 1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3" name="AutoShape 1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4" name="Line 1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5" name="Line 1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6" name="Line 1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7" name="Line 2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8" name="Line 2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69" name="Rectangle 22"/>
          <p:cNvSpPr>
            <a:spLocks noChangeArrowheads="1"/>
          </p:cNvSpPr>
          <p:nvPr/>
        </p:nvSpPr>
        <p:spPr bwMode="auto">
          <a:xfrm>
            <a:off x="8007350" y="34290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Arial"/>
                <a:cs typeface="Arial"/>
              </a:rPr>
              <a:t>MOSES</a:t>
            </a:r>
          </a:p>
        </p:txBody>
      </p:sp>
      <p:sp>
        <p:nvSpPr>
          <p:cNvPr id="258070" name="Rectangle 23"/>
          <p:cNvSpPr>
            <a:spLocks noChangeArrowheads="1"/>
          </p:cNvSpPr>
          <p:nvPr/>
        </p:nvSpPr>
        <p:spPr bwMode="auto">
          <a:xfrm>
            <a:off x="8156575" y="3841750"/>
            <a:ext cx="4540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Sinai</a:t>
            </a:r>
          </a:p>
        </p:txBody>
      </p:sp>
      <p:sp>
        <p:nvSpPr>
          <p:cNvPr id="258071" name="Rectangle 24"/>
          <p:cNvSpPr>
            <a:spLocks noChangeArrowheads="1"/>
          </p:cNvSpPr>
          <p:nvPr/>
        </p:nvSpPr>
        <p:spPr bwMode="auto">
          <a:xfrm>
            <a:off x="8075613" y="4025900"/>
            <a:ext cx="6445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M - C - C</a:t>
            </a:r>
          </a:p>
        </p:txBody>
      </p:sp>
      <p:sp>
        <p:nvSpPr>
          <p:cNvPr id="258072" name="Rectangle 25"/>
          <p:cNvSpPr>
            <a:spLocks noChangeArrowheads="1"/>
          </p:cNvSpPr>
          <p:nvPr/>
        </p:nvSpPr>
        <p:spPr bwMode="auto">
          <a:xfrm>
            <a:off x="7912100" y="4197350"/>
            <a:ext cx="10128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Kadesh Barnea</a:t>
            </a:r>
          </a:p>
        </p:txBody>
      </p:sp>
      <p:sp>
        <p:nvSpPr>
          <p:cNvPr id="258073" name="Rectangle 26"/>
          <p:cNvSpPr>
            <a:spLocks noChangeArrowheads="1"/>
          </p:cNvSpPr>
          <p:nvPr/>
        </p:nvSpPr>
        <p:spPr bwMode="auto">
          <a:xfrm>
            <a:off x="8267700" y="4381500"/>
            <a:ext cx="3079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40</a:t>
            </a:r>
          </a:p>
        </p:txBody>
      </p:sp>
      <p:sp>
        <p:nvSpPr>
          <p:cNvPr id="258074" name="Line 2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58075" name="Rectangle 28"/>
          <p:cNvSpPr>
            <a:spLocks noChangeArrowheads="1"/>
          </p:cNvSpPr>
          <p:nvPr/>
        </p:nvSpPr>
        <p:spPr bwMode="auto">
          <a:xfrm>
            <a:off x="8120063" y="3670300"/>
            <a:ext cx="5937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Exodus</a:t>
            </a:r>
          </a:p>
        </p:txBody>
      </p:sp>
      <p:pic>
        <p:nvPicPr>
          <p:cNvPr id="2483229" name="Picture 29" descr="Machtesh Gadol looking southeast, tb n1217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0" name="Picture 30" descr="Machtesh Ramon from north2, df 1110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2483231" name="Picture 31" descr="Solomon's Pillars, df 101101"/>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2483232" name="Picture 32" descr="Machtesh Qatan from east2, tb n112500 sr"/>
          <p:cNvPicPr preferRelativeResize="0">
            <a:picLocks noChangeAspect="1" noChangeArrowheads="1"/>
          </p:cNvPicPr>
          <p:nvPr>
            <p:custDataLst>
              <p:tags r:id="rId9"/>
            </p:custDataLst>
          </p:nvPr>
        </p:nvPicPr>
        <p:blipFill>
          <a:blip r:embed="rId19"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2483233" name="Text Box 33"/>
          <p:cNvSpPr txBox="1">
            <a:spLocks noChangeArrowheads="1"/>
          </p:cNvSpPr>
          <p:nvPr/>
        </p:nvSpPr>
        <p:spPr bwMode="auto">
          <a:xfrm>
            <a:off x="712787" y="1484313"/>
            <a:ext cx="7554913" cy="341632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72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YOU MEAN…</a:t>
            </a:r>
            <a:br>
              <a:rPr kumimoji="0" lang="en-US" sz="72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br>
            <a:r>
              <a:rPr kumimoji="0" lang="en-US" sz="72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40 YEARS?</a:t>
            </a:r>
            <a:br>
              <a:rPr kumimoji="0" lang="en-US" sz="72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br>
            <a:r>
              <a:rPr kumimoji="0" lang="en-US" sz="7200" b="1" i="0" u="none" strike="noStrike" kern="1200" cap="none" spc="0" normalizeH="0" baseline="0" noProof="0" dirty="0">
                <a:ln>
                  <a:noFill/>
                </a:ln>
                <a:solidFill>
                  <a:srgbClr val="114FFB"/>
                </a:solidFill>
                <a:effectLst/>
                <a:uLnTx/>
                <a:uFillTx/>
                <a:latin typeface="Comic Sans MS" pitchFamily="-112" charset="0"/>
                <a:ea typeface="ＭＳ Ｐゴシック" pitchFamily="-112" charset="-128"/>
                <a:cs typeface="ＭＳ Ｐゴシック" pitchFamily="-112" charset="-128"/>
              </a:rPr>
              <a:t>OUT HERE?</a:t>
            </a:r>
          </a:p>
        </p:txBody>
      </p:sp>
      <p:sp>
        <p:nvSpPr>
          <p:cNvPr id="2483234" name="Text Box 34"/>
          <p:cNvSpPr txBox="1">
            <a:spLocks noChangeArrowheads="1"/>
          </p:cNvSpPr>
          <p:nvPr/>
        </p:nvSpPr>
        <p:spPr bwMode="auto">
          <a:xfrm>
            <a:off x="1403350" y="1484313"/>
            <a:ext cx="6351588" cy="34163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omic Sans MS" pitchFamily="-112" charset="0"/>
                <a:ea typeface="ＭＳ Ｐゴシック" pitchFamily="-112" charset="-128"/>
                <a:cs typeface="ＭＳ Ｐゴシック" pitchFamily="-112" charset="-128"/>
              </a:rPr>
              <a:t>YOU MEAN…</a:t>
            </a:r>
            <a:br>
              <a:rPr kumimoji="0" lang="en-US" sz="7200" b="1" i="0" u="none" strike="noStrike" kern="1200" cap="none" spc="0" normalizeH="0" baseline="0" noProof="0" dirty="0">
                <a:ln>
                  <a:noFill/>
                </a:ln>
                <a:solidFill>
                  <a:srgbClr val="FF0000"/>
                </a:solidFill>
                <a:effectLst/>
                <a:uLnTx/>
                <a:uFillTx/>
                <a:latin typeface="Comic Sans MS" pitchFamily="-112" charset="0"/>
                <a:ea typeface="ＭＳ Ｐゴシック" pitchFamily="-112" charset="-128"/>
                <a:cs typeface="ＭＳ Ｐゴシック" pitchFamily="-112" charset="-128"/>
              </a:rPr>
            </a:br>
            <a:r>
              <a:rPr kumimoji="0" lang="en-US" sz="7200" b="1" i="0" u="none" strike="noStrike" kern="1200" cap="none" spc="0" normalizeH="0" baseline="0" noProof="0" dirty="0">
                <a:ln>
                  <a:noFill/>
                </a:ln>
                <a:solidFill>
                  <a:srgbClr val="FF0000"/>
                </a:solidFill>
                <a:effectLst/>
                <a:uLnTx/>
                <a:uFillTx/>
                <a:latin typeface="Comic Sans MS" pitchFamily="-112" charset="0"/>
                <a:ea typeface="ＭＳ Ｐゴシック" pitchFamily="-112" charset="-128"/>
                <a:cs typeface="ＭＳ Ｐゴシック" pitchFamily="-112" charset="-128"/>
              </a:rPr>
              <a:t>40 YEARS?</a:t>
            </a:r>
            <a:br>
              <a:rPr kumimoji="0" lang="en-US" sz="7200" b="1" i="0" u="none" strike="noStrike" kern="1200" cap="none" spc="0" normalizeH="0" baseline="0" noProof="0" dirty="0">
                <a:ln>
                  <a:noFill/>
                </a:ln>
                <a:solidFill>
                  <a:srgbClr val="FF0000"/>
                </a:solidFill>
                <a:effectLst/>
                <a:uLnTx/>
                <a:uFillTx/>
                <a:latin typeface="Comic Sans MS" pitchFamily="-112" charset="0"/>
                <a:ea typeface="ＭＳ Ｐゴシック" pitchFamily="-112" charset="-128"/>
                <a:cs typeface="ＭＳ Ｐゴシック" pitchFamily="-112" charset="-128"/>
              </a:rPr>
            </a:br>
            <a:r>
              <a:rPr kumimoji="0" lang="en-US" sz="7200" b="1" i="0" u="none" strike="noStrike" kern="1200" cap="none" spc="0" normalizeH="0" baseline="0" noProof="0" dirty="0">
                <a:ln>
                  <a:noFill/>
                </a:ln>
                <a:solidFill>
                  <a:srgbClr val="FF0000"/>
                </a:solidFill>
                <a:effectLst/>
                <a:uLnTx/>
                <a:uFillTx/>
                <a:latin typeface="Comic Sans MS" pitchFamily="-112" charset="0"/>
                <a:ea typeface="ＭＳ Ｐゴシック" pitchFamily="-112" charset="-128"/>
                <a:cs typeface="ＭＳ Ｐゴシック" pitchFamily="-112" charset="-128"/>
              </a:rPr>
              <a:t>OUT HERE?</a:t>
            </a:r>
          </a:p>
        </p:txBody>
      </p:sp>
      <p:sp>
        <p:nvSpPr>
          <p:cNvPr id="258082" name="Text Box 36"/>
          <p:cNvSpPr txBox="1">
            <a:spLocks noChangeArrowheads="1"/>
          </p:cNvSpPr>
          <p:nvPr/>
        </p:nvSpPr>
        <p:spPr bwMode="auto">
          <a:xfrm>
            <a:off x="866140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3237" name="Text Box 3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omic Sans MS" charset="0"/>
                <a:ea typeface="ＭＳ Ｐゴシック" charset="0"/>
              </a:rPr>
              <a:t>Num. 32:13</a:t>
            </a:r>
            <a:endParaRPr kumimoji="0" lang="en-US" sz="800" b="1" i="0" u="sng" strike="noStrike" kern="1200" cap="none" spc="0" normalizeH="0" baseline="0" noProof="0">
              <a:ln>
                <a:noFill/>
              </a:ln>
              <a:solidFill>
                <a:srgbClr val="000000"/>
              </a:solidFill>
              <a:effectLst/>
              <a:uLnTx/>
              <a:uFillTx/>
              <a:latin typeface="Geneva" charset="0"/>
              <a:ea typeface="ＭＳ Ｐゴシック" charset="0"/>
            </a:endParaRPr>
          </a:p>
        </p:txBody>
      </p:sp>
      <p:sp>
        <p:nvSpPr>
          <p:cNvPr id="2483238" name="Rectangle 38"/>
          <p:cNvSpPr>
            <a:spLocks noGrp="1" noChangeArrowheads="1"/>
          </p:cNvSpPr>
          <p:nvPr>
            <p:ph type="title" idx="4294967295"/>
          </p:nvPr>
        </p:nvSpPr>
        <p:spPr bwMode="auto">
          <a:xfrm>
            <a:off x="1375712" y="1484313"/>
            <a:ext cx="6264275" cy="3416300"/>
          </a:xfrm>
          <a:prstGeom prst="rect">
            <a:avLst/>
          </a:prstGeom>
          <a:ln w="12700">
            <a:miter lim="800000"/>
            <a:headEnd/>
            <a:tailEnd/>
          </a:ln>
          <a:effectLst>
            <a:outerShdw blurRad="63500" dist="89803" dir="2700000" algn="ctr" rotWithShape="0">
              <a:schemeClr val="bg2">
                <a:alpha val="74998"/>
              </a:schemeClr>
            </a:outerShdw>
          </a:effectLst>
        </p:spPr>
        <p:txBody>
          <a:bodyPr>
            <a:spAutoFit/>
          </a:bodyPr>
          <a:lstStyle/>
          <a:p>
            <a:pPr algn="ctr" eaLnBrk="1" hangingPunct="1">
              <a:spcBef>
                <a:spcPct val="50000"/>
              </a:spcBef>
              <a:defRPr/>
            </a:pPr>
            <a:r>
              <a:rPr lang="en-US" sz="7200" b="1" dirty="0">
                <a:solidFill>
                  <a:srgbClr val="FFEA18"/>
                </a:solidFill>
                <a:effectLst/>
                <a:latin typeface="Comic Sans MS" charset="0"/>
                <a:ea typeface="ＭＳ Ｐゴシック" charset="0"/>
                <a:cs typeface="ＭＳ Ｐゴシック" charset="0"/>
              </a:rPr>
              <a:t>YOU MEAN… 40 YEARS?</a:t>
            </a:r>
            <a:br>
              <a:rPr lang="en-US" sz="7200" b="1" dirty="0">
                <a:solidFill>
                  <a:srgbClr val="FFEA18"/>
                </a:solidFill>
                <a:effectLst/>
                <a:latin typeface="Comic Sans MS" charset="0"/>
                <a:ea typeface="ＭＳ Ｐゴシック" charset="0"/>
                <a:cs typeface="ＭＳ Ｐゴシック" charset="0"/>
              </a:rPr>
            </a:br>
            <a:r>
              <a:rPr lang="en-US" sz="7200" b="1" dirty="0">
                <a:solidFill>
                  <a:srgbClr val="FFEA18"/>
                </a:solidFill>
                <a:effectLst/>
                <a:latin typeface="Comic Sans MS" charset="0"/>
                <a:ea typeface="ＭＳ Ｐゴシック" charset="0"/>
                <a:cs typeface="ＭＳ Ｐゴシック" charset="0"/>
              </a:rPr>
              <a:t>OUT HERE?</a:t>
            </a:r>
          </a:p>
        </p:txBody>
      </p:sp>
    </p:spTree>
    <p:extLst>
      <p:ext uri="{BB962C8B-B14F-4D97-AF65-F5344CB8AC3E}">
        <p14:creationId xmlns:p14="http://schemas.microsoft.com/office/powerpoint/2010/main" val="803067681"/>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483211"/>
                                        </p:tgtEl>
                                        <p:attrNameLst>
                                          <p:attrName>style.visibility</p:attrName>
                                        </p:attrNameLst>
                                      </p:cBhvr>
                                      <p:to>
                                        <p:strVal val="visible"/>
                                      </p:to>
                                    </p:set>
                                    <p:animEffect transition="in" filter="wipe(right)">
                                      <p:cBhvr>
                                        <p:cTn id="7" dur="500"/>
                                        <p:tgtEl>
                                          <p:spTgt spid="2483211"/>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2483209"/>
                                        </p:tgtEl>
                                        <p:attrNameLst>
                                          <p:attrName>style.visibility</p:attrName>
                                        </p:attrNameLst>
                                      </p:cBhvr>
                                      <p:to>
                                        <p:strVal val="visible"/>
                                      </p:to>
                                    </p:set>
                                    <p:animEffect transition="in" filter="wipe(right)">
                                      <p:cBhvr>
                                        <p:cTn id="11" dur="500"/>
                                        <p:tgtEl>
                                          <p:spTgt spid="2483209"/>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483210"/>
                                        </p:tgtEl>
                                        <p:attrNameLst>
                                          <p:attrName>style.visibility</p:attrName>
                                        </p:attrNameLst>
                                      </p:cBhvr>
                                      <p:to>
                                        <p:strVal val="visible"/>
                                      </p:to>
                                    </p:set>
                                    <p:animEffect transition="in" filter="wipe(left)">
                                      <p:cBhvr>
                                        <p:cTn id="15" dur="500"/>
                                        <p:tgtEl>
                                          <p:spTgt spid="2483210"/>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483208"/>
                                        </p:tgtEl>
                                        <p:attrNameLst>
                                          <p:attrName>style.visibility</p:attrName>
                                        </p:attrNameLst>
                                      </p:cBhvr>
                                      <p:to>
                                        <p:strVal val="visible"/>
                                      </p:to>
                                    </p:set>
                                    <p:animEffect transition="in" filter="wipe(left)">
                                      <p:cBhvr>
                                        <p:cTn id="19" dur="500"/>
                                        <p:tgtEl>
                                          <p:spTgt spid="2483208"/>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2483229"/>
                                        </p:tgtEl>
                                        <p:attrNameLst>
                                          <p:attrName>style.visibility</p:attrName>
                                        </p:attrNameLst>
                                      </p:cBhvr>
                                      <p:to>
                                        <p:strVal val="visible"/>
                                      </p:to>
                                    </p:set>
                                    <p:animEffect transition="in" filter="wipe(right)">
                                      <p:cBhvr>
                                        <p:cTn id="23" dur="500"/>
                                        <p:tgtEl>
                                          <p:spTgt spid="2483229"/>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2483232"/>
                                        </p:tgtEl>
                                        <p:attrNameLst>
                                          <p:attrName>style.visibility</p:attrName>
                                        </p:attrNameLst>
                                      </p:cBhvr>
                                      <p:to>
                                        <p:strVal val="visible"/>
                                      </p:to>
                                    </p:set>
                                    <p:animEffect transition="in" filter="wipe(right)">
                                      <p:cBhvr>
                                        <p:cTn id="27" dur="500"/>
                                        <p:tgtEl>
                                          <p:spTgt spid="2483232"/>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2483231"/>
                                        </p:tgtEl>
                                        <p:attrNameLst>
                                          <p:attrName>style.visibility</p:attrName>
                                        </p:attrNameLst>
                                      </p:cBhvr>
                                      <p:to>
                                        <p:strVal val="visible"/>
                                      </p:to>
                                    </p:set>
                                    <p:animEffect transition="in" filter="wipe(right)">
                                      <p:cBhvr>
                                        <p:cTn id="31" dur="500"/>
                                        <p:tgtEl>
                                          <p:spTgt spid="2483231"/>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483230"/>
                                        </p:tgtEl>
                                        <p:attrNameLst>
                                          <p:attrName>style.visibility</p:attrName>
                                        </p:attrNameLst>
                                      </p:cBhvr>
                                      <p:to>
                                        <p:strVal val="visible"/>
                                      </p:to>
                                    </p:set>
                                    <p:animEffect transition="in" filter="wipe(left)">
                                      <p:cBhvr>
                                        <p:cTn id="35" dur="500"/>
                                        <p:tgtEl>
                                          <p:spTgt spid="2483230"/>
                                        </p:tgtEl>
                                      </p:cBhvr>
                                    </p:animEffect>
                                  </p:childTnLst>
                                </p:cTn>
                              </p:par>
                            </p:childTnLst>
                          </p:cTn>
                        </p:par>
                        <p:par>
                          <p:cTn id="36" fill="hold" nodeType="afterGroup">
                            <p:stCondLst>
                              <p:cond delay="4000"/>
                            </p:stCondLst>
                            <p:childTnLst>
                              <p:par>
                                <p:cTn id="37" presetID="23" presetClass="entr" presetSubtype="528" fill="hold" grpId="0" nodeType="afterEffect">
                                  <p:stCondLst>
                                    <p:cond delay="0"/>
                                  </p:stCondLst>
                                  <p:childTnLst>
                                    <p:set>
                                      <p:cBhvr>
                                        <p:cTn id="38" dur="1" fill="hold">
                                          <p:stCondLst>
                                            <p:cond delay="0"/>
                                          </p:stCondLst>
                                        </p:cTn>
                                        <p:tgtEl>
                                          <p:spTgt spid="2483233"/>
                                        </p:tgtEl>
                                        <p:attrNameLst>
                                          <p:attrName>style.visibility</p:attrName>
                                        </p:attrNameLst>
                                      </p:cBhvr>
                                      <p:to>
                                        <p:strVal val="visible"/>
                                      </p:to>
                                    </p:set>
                                    <p:anim calcmode="lin" valueType="num">
                                      <p:cBhvr>
                                        <p:cTn id="39" dur="500" fill="hold"/>
                                        <p:tgtEl>
                                          <p:spTgt spid="2483233"/>
                                        </p:tgtEl>
                                        <p:attrNameLst>
                                          <p:attrName>ppt_w</p:attrName>
                                        </p:attrNameLst>
                                      </p:cBhvr>
                                      <p:tavLst>
                                        <p:tav tm="0">
                                          <p:val>
                                            <p:fltVal val="0"/>
                                          </p:val>
                                        </p:tav>
                                        <p:tav tm="100000">
                                          <p:val>
                                            <p:strVal val="#ppt_w"/>
                                          </p:val>
                                        </p:tav>
                                      </p:tavLst>
                                    </p:anim>
                                    <p:anim calcmode="lin" valueType="num">
                                      <p:cBhvr>
                                        <p:cTn id="40" dur="500" fill="hold"/>
                                        <p:tgtEl>
                                          <p:spTgt spid="2483233"/>
                                        </p:tgtEl>
                                        <p:attrNameLst>
                                          <p:attrName>ppt_h</p:attrName>
                                        </p:attrNameLst>
                                      </p:cBhvr>
                                      <p:tavLst>
                                        <p:tav tm="0">
                                          <p:val>
                                            <p:fltVal val="0"/>
                                          </p:val>
                                        </p:tav>
                                        <p:tav tm="100000">
                                          <p:val>
                                            <p:strVal val="#ppt_h"/>
                                          </p:val>
                                        </p:tav>
                                      </p:tavLst>
                                    </p:anim>
                                    <p:anim calcmode="lin" valueType="num">
                                      <p:cBhvr>
                                        <p:cTn id="41" dur="500" fill="hold"/>
                                        <p:tgtEl>
                                          <p:spTgt spid="2483233"/>
                                        </p:tgtEl>
                                        <p:attrNameLst>
                                          <p:attrName>ppt_x</p:attrName>
                                        </p:attrNameLst>
                                      </p:cBhvr>
                                      <p:tavLst>
                                        <p:tav tm="0">
                                          <p:val>
                                            <p:fltVal val="0.5"/>
                                          </p:val>
                                        </p:tav>
                                        <p:tav tm="100000">
                                          <p:val>
                                            <p:strVal val="#ppt_x"/>
                                          </p:val>
                                        </p:tav>
                                      </p:tavLst>
                                    </p:anim>
                                    <p:anim calcmode="lin" valueType="num">
                                      <p:cBhvr>
                                        <p:cTn id="42" dur="500" fill="hold"/>
                                        <p:tgtEl>
                                          <p:spTgt spid="2483233"/>
                                        </p:tgtEl>
                                        <p:attrNameLst>
                                          <p:attrName>ppt_y</p:attrName>
                                        </p:attrNameLst>
                                      </p:cBhvr>
                                      <p:tavLst>
                                        <p:tav tm="0">
                                          <p:val>
                                            <p:fltVal val="0.5"/>
                                          </p:val>
                                        </p:tav>
                                        <p:tav tm="100000">
                                          <p:val>
                                            <p:strVal val="#ppt_y"/>
                                          </p:val>
                                        </p:tav>
                                      </p:tavLst>
                                    </p:anim>
                                  </p:childTnLst>
                                </p:cTn>
                              </p:par>
                            </p:childTnLst>
                          </p:cTn>
                        </p:par>
                        <p:par>
                          <p:cTn id="43" fill="hold" nodeType="afterGroup">
                            <p:stCondLst>
                              <p:cond delay="4500"/>
                            </p:stCondLst>
                            <p:childTnLst>
                              <p:par>
                                <p:cTn id="44" presetID="23" presetClass="entr" presetSubtype="272" fill="hold" grpId="0" nodeType="afterEffect">
                                  <p:stCondLst>
                                    <p:cond delay="0"/>
                                  </p:stCondLst>
                                  <p:childTnLst>
                                    <p:set>
                                      <p:cBhvr>
                                        <p:cTn id="45" dur="1" fill="hold">
                                          <p:stCondLst>
                                            <p:cond delay="0"/>
                                          </p:stCondLst>
                                        </p:cTn>
                                        <p:tgtEl>
                                          <p:spTgt spid="2483234"/>
                                        </p:tgtEl>
                                        <p:attrNameLst>
                                          <p:attrName>style.visibility</p:attrName>
                                        </p:attrNameLst>
                                      </p:cBhvr>
                                      <p:to>
                                        <p:strVal val="visible"/>
                                      </p:to>
                                    </p:set>
                                    <p:anim calcmode="lin" valueType="num">
                                      <p:cBhvr>
                                        <p:cTn id="46" dur="500" fill="hold"/>
                                        <p:tgtEl>
                                          <p:spTgt spid="2483234"/>
                                        </p:tgtEl>
                                        <p:attrNameLst>
                                          <p:attrName>ppt_w</p:attrName>
                                        </p:attrNameLst>
                                      </p:cBhvr>
                                      <p:tavLst>
                                        <p:tav tm="0">
                                          <p:val>
                                            <p:strVal val="2/3*#ppt_w"/>
                                          </p:val>
                                        </p:tav>
                                        <p:tav tm="100000">
                                          <p:val>
                                            <p:strVal val="#ppt_w"/>
                                          </p:val>
                                        </p:tav>
                                      </p:tavLst>
                                    </p:anim>
                                    <p:anim calcmode="lin" valueType="num">
                                      <p:cBhvr>
                                        <p:cTn id="47" dur="500" fill="hold"/>
                                        <p:tgtEl>
                                          <p:spTgt spid="248323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3208" grpId="0" autoUpdateAnimBg="0"/>
      <p:bldP spid="2483209" grpId="0" autoUpdateAnimBg="0"/>
      <p:bldP spid="2483210" grpId="0" autoUpdateAnimBg="0"/>
      <p:bldP spid="2483232" grpId="0" autoUpdateAnimBg="0"/>
      <p:bldP spid="2483233" grpId="0" autoUpdateAnimBg="0"/>
      <p:bldP spid="2483234"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897043"/>
            <a:ext cx="9144000" cy="30639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Origin in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 and Promise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760290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51"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Arial"/>
                <a:cs typeface="Arial"/>
              </a:rPr>
              <a:t>42</a:t>
            </a:r>
          </a:p>
        </p:txBody>
      </p:sp>
      <p:sp>
        <p:nvSpPr>
          <p:cNvPr id="260099"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rPr>
              <a:t>Handbook pg. 26-29</a:t>
            </a:r>
          </a:p>
        </p:txBody>
      </p:sp>
      <p:pic>
        <p:nvPicPr>
          <p:cNvPr id="260100" name="Picture 5" descr="Jericho area aerial from northwest, tb q010703"/>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485254"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FFD34A"/>
                </a:solidFill>
                <a:effectLst/>
                <a:uLnTx/>
                <a:uFillTx/>
                <a:latin typeface="Comic Sans MS" pitchFamily="-112" charset="0"/>
                <a:ea typeface="ＭＳ Ｐゴシック" pitchFamily="-112" charset="-128"/>
                <a:cs typeface="ＭＳ Ｐゴシック" pitchFamily="-112" charset="-128"/>
              </a:rPr>
              <a:t>ANCIENT JERICHO</a:t>
            </a:r>
          </a:p>
        </p:txBody>
      </p:sp>
      <p:sp>
        <p:nvSpPr>
          <p:cNvPr id="2485255"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114FFB"/>
                </a:solidFill>
                <a:effectLst/>
                <a:uLnTx/>
                <a:uFillTx/>
                <a:latin typeface="Comic Sans MS" pitchFamily="-112" charset="0"/>
                <a:ea typeface="ＭＳ Ｐゴシック" pitchFamily="-112" charset="-128"/>
                <a:cs typeface="ＭＳ Ｐゴシック" pitchFamily="-112" charset="-128"/>
              </a:rPr>
              <a:t>DEAD SEA</a:t>
            </a:r>
          </a:p>
        </p:txBody>
      </p:sp>
      <p:sp>
        <p:nvSpPr>
          <p:cNvPr id="2485256"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114FFB"/>
                </a:solidFill>
                <a:effectLst/>
                <a:uLnTx/>
                <a:uFillTx/>
                <a:latin typeface="Comic Sans MS" pitchFamily="-112" charset="0"/>
                <a:ea typeface="ＭＳ Ｐゴシック" pitchFamily="-112" charset="-128"/>
                <a:cs typeface="ＭＳ Ｐゴシック" pitchFamily="-112" charset="-128"/>
              </a:rPr>
              <a:t>JORDAN RIVER</a:t>
            </a:r>
          </a:p>
        </p:txBody>
      </p:sp>
      <p:sp>
        <p:nvSpPr>
          <p:cNvPr id="2485257"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8"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485259"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60107"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85261" name="Rectangle 13"/>
          <p:cNvSpPr>
            <a:spLocks noChangeArrowheads="1"/>
          </p:cNvSpPr>
          <p:nvPr/>
        </p:nvSpPr>
        <p:spPr bwMode="auto">
          <a:xfrm>
            <a:off x="1636713" y="5167313"/>
            <a:ext cx="592455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A18"/>
                </a:solidFill>
                <a:effectLst/>
                <a:uLnTx/>
                <a:uFillTx/>
                <a:latin typeface="Comic Sans MS" pitchFamily="-112" charset="0"/>
                <a:ea typeface="ＭＳ Ｐゴシック" pitchFamily="-112" charset="-128"/>
                <a:cs typeface="ＭＳ Ｐゴシック" pitchFamily="-112" charset="-128"/>
              </a:rPr>
              <a:t>From Jericho...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EA18"/>
                </a:solidFill>
                <a:effectLst/>
                <a:uLnTx/>
                <a:uFillTx/>
                <a:latin typeface="Comic Sans MS" pitchFamily="-112" charset="0"/>
                <a:ea typeface="ＭＳ Ｐゴシック" pitchFamily="-112" charset="-128"/>
                <a:cs typeface="ＭＳ Ｐゴシック" pitchFamily="-112" charset="-128"/>
              </a:rPr>
              <a:t>Looking East Across the Jordan River </a:t>
            </a:r>
          </a:p>
        </p:txBody>
      </p:sp>
      <p:sp>
        <p:nvSpPr>
          <p:cNvPr id="2485262" name="Text Box 14"/>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FFD34A"/>
                </a:solidFill>
                <a:effectLst/>
                <a:uLnTx/>
                <a:uFillTx/>
                <a:latin typeface="Comic Sans MS" pitchFamily="-112" charset="0"/>
                <a:ea typeface="ＭＳ Ｐゴシック" pitchFamily="-112" charset="-128"/>
                <a:cs typeface="ＭＳ Ｐゴシック" pitchFamily="-112" charset="-128"/>
              </a:rPr>
              <a:t>MODERN JERICHO</a:t>
            </a:r>
          </a:p>
        </p:txBody>
      </p:sp>
      <p:sp>
        <p:nvSpPr>
          <p:cNvPr id="260110" name="Freeform 15"/>
          <p:cNvSpPr>
            <a:spLocks/>
          </p:cNvSpPr>
          <p:nvPr/>
        </p:nvSpPr>
        <p:spPr bwMode="auto">
          <a:xfrm>
            <a:off x="8599488" y="35814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1" name="Rectangle 1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2" name="Freeform 17"/>
          <p:cNvSpPr>
            <a:spLocks/>
          </p:cNvSpPr>
          <p:nvPr/>
        </p:nvSpPr>
        <p:spPr bwMode="auto">
          <a:xfrm>
            <a:off x="8594725" y="3541713"/>
            <a:ext cx="234950" cy="120650"/>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3" name="AutoShape 1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4" name="Rectangle 1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5" name="Rectangle 2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6" name="AutoShape 2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7" name="Line 2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8" name="Line 2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a:ea typeface="Arial"/>
              <a:cs typeface="Arial"/>
            </a:endParaRPr>
          </a:p>
        </p:txBody>
      </p:sp>
      <p:sp>
        <p:nvSpPr>
          <p:cNvPr id="260119" name="Rectangle 24"/>
          <p:cNvSpPr>
            <a:spLocks noChangeArrowheads="1"/>
          </p:cNvSpPr>
          <p:nvPr/>
        </p:nvSpPr>
        <p:spPr bwMode="auto">
          <a:xfrm>
            <a:off x="8053388" y="3429000"/>
            <a:ext cx="6572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Arial"/>
                <a:cs typeface="Arial"/>
              </a:rPr>
              <a:t>JOSHUA</a:t>
            </a:r>
          </a:p>
        </p:txBody>
      </p:sp>
      <p:sp>
        <p:nvSpPr>
          <p:cNvPr id="260120" name="Rectangle 25"/>
          <p:cNvSpPr>
            <a:spLocks noChangeArrowheads="1"/>
          </p:cNvSpPr>
          <p:nvPr/>
        </p:nvSpPr>
        <p:spPr bwMode="auto">
          <a:xfrm>
            <a:off x="8118475" y="3644900"/>
            <a:ext cx="7334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Arial"/>
                <a:cs typeface="Arial"/>
              </a:rPr>
              <a:t>Jericho/Ai</a:t>
            </a:r>
          </a:p>
        </p:txBody>
      </p:sp>
      <p:sp>
        <p:nvSpPr>
          <p:cNvPr id="2485274" name="Rectangle 26"/>
          <p:cNvSpPr>
            <a:spLocks noGrp="1" noChangeArrowheads="1"/>
          </p:cNvSpPr>
          <p:nvPr>
            <p:ph type="title" idx="4294967295"/>
          </p:nvPr>
        </p:nvSpPr>
        <p:spPr bwMode="auto">
          <a:xfrm>
            <a:off x="0" y="2590800"/>
            <a:ext cx="2133600" cy="838200"/>
          </a:xfrm>
          <a:prstGeom prst="rect">
            <a:avLst/>
          </a:prstGeom>
          <a:ln>
            <a:miter lim="800000"/>
            <a:headEnd/>
            <a:tailEnd/>
          </a:ln>
        </p:spPr>
        <p:txBody>
          <a:bodyPr/>
          <a:lstStyle/>
          <a:p>
            <a:pPr eaLnBrk="1" hangingPunct="1">
              <a:defRPr/>
            </a:pPr>
            <a:r>
              <a:rPr lang="en-US">
                <a:latin typeface="Times" charset="0"/>
                <a:ea typeface="ＭＳ Ｐゴシック" charset="0"/>
                <a:cs typeface="ＭＳ Ｐゴシック" charset="0"/>
              </a:rPr>
              <a:t>Jericho</a:t>
            </a:r>
          </a:p>
        </p:txBody>
      </p:sp>
    </p:spTree>
    <p:extLst>
      <p:ext uri="{BB962C8B-B14F-4D97-AF65-F5344CB8AC3E}">
        <p14:creationId xmlns:p14="http://schemas.microsoft.com/office/powerpoint/2010/main" val="4147781342"/>
      </p:ext>
    </p:extLst>
  </p:cSld>
  <p:clrMapOvr>
    <a:overrideClrMapping bg1="dk2" tx1="lt1" bg2="dk1" tx2="lt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485259"/>
                                        </p:tgtEl>
                                        <p:attrNameLst>
                                          <p:attrName>style.visibility</p:attrName>
                                        </p:attrNameLst>
                                      </p:cBhvr>
                                      <p:to>
                                        <p:strVal val="visible"/>
                                      </p:to>
                                    </p:set>
                                    <p:animEffect transition="in" filter="wipe(up)">
                                      <p:cBhvr>
                                        <p:cTn id="7" dur="3000"/>
                                        <p:tgtEl>
                                          <p:spTgt spid="2485259"/>
                                        </p:tgtEl>
                                      </p:cBhvr>
                                    </p:animEffect>
                                  </p:childTnLst>
                                </p:cTn>
                              </p:par>
                              <p:par>
                                <p:cTn id="8" presetID="22" presetClass="entr" presetSubtype="1" fill="hold" nodeType="withEffect">
                                  <p:stCondLst>
                                    <p:cond delay="0"/>
                                  </p:stCondLst>
                                  <p:childTnLst>
                                    <p:set>
                                      <p:cBhvr>
                                        <p:cTn id="9" dur="1" fill="hold">
                                          <p:stCondLst>
                                            <p:cond delay="0"/>
                                          </p:stCondLst>
                                        </p:cTn>
                                        <p:tgtEl>
                                          <p:spTgt spid="2485258"/>
                                        </p:tgtEl>
                                        <p:attrNameLst>
                                          <p:attrName>style.visibility</p:attrName>
                                        </p:attrNameLst>
                                      </p:cBhvr>
                                      <p:to>
                                        <p:strVal val="visible"/>
                                      </p:to>
                                    </p:set>
                                    <p:animEffect transition="in" filter="wipe(up)">
                                      <p:cBhvr>
                                        <p:cTn id="10" dur="3000"/>
                                        <p:tgtEl>
                                          <p:spTgt spid="2485258"/>
                                        </p:tgtEl>
                                      </p:cBhvr>
                                    </p:animEffect>
                                  </p:childTnLst>
                                </p:cTn>
                              </p:par>
                              <p:par>
                                <p:cTn id="11" presetID="22" presetClass="entr" presetSubtype="1" fill="hold" nodeType="withEffect">
                                  <p:stCondLst>
                                    <p:cond delay="0"/>
                                  </p:stCondLst>
                                  <p:childTnLst>
                                    <p:set>
                                      <p:cBhvr>
                                        <p:cTn id="12" dur="1" fill="hold">
                                          <p:stCondLst>
                                            <p:cond delay="0"/>
                                          </p:stCondLst>
                                        </p:cTn>
                                        <p:tgtEl>
                                          <p:spTgt spid="2485257"/>
                                        </p:tgtEl>
                                        <p:attrNameLst>
                                          <p:attrName>style.visibility</p:attrName>
                                        </p:attrNameLst>
                                      </p:cBhvr>
                                      <p:to>
                                        <p:strVal val="visible"/>
                                      </p:to>
                                    </p:set>
                                    <p:animEffect transition="in" filter="wipe(up)">
                                      <p:cBhvr>
                                        <p:cTn id="13" dur="3000"/>
                                        <p:tgtEl>
                                          <p:spTgt spid="2485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 1v1 Elohim TSO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17"/>
            <a:ext cx="9144000" cy="6855783"/>
          </a:xfrm>
          <a:prstGeom prst="rect">
            <a:avLst/>
          </a:prstGeom>
        </p:spPr>
      </p:pic>
      <p:sp>
        <p:nvSpPr>
          <p:cNvPr id="245765" name="Rectangle 6"/>
          <p:cNvSpPr>
            <a:spLocks noGrp="1" noChangeArrowheads="1"/>
          </p:cNvSpPr>
          <p:nvPr>
            <p:ph type="ctrTitle"/>
          </p:nvPr>
        </p:nvSpPr>
        <p:spPr>
          <a:xfrm>
            <a:off x="694721" y="78860"/>
            <a:ext cx="7685356" cy="1335234"/>
          </a:xfrm>
        </p:spPr>
        <p:txBody>
          <a:bodyPr>
            <a:noAutofit/>
          </a:bodyPr>
          <a:lstStyle/>
          <a:p>
            <a:pPr eaLnBrk="1" hangingPunct="1"/>
            <a:r>
              <a:rPr lang="en-US" altLang="zh-CN" sz="4800" b="1" dirty="0">
                <a:solidFill>
                  <a:schemeClr val="bg1"/>
                </a:solidFill>
                <a:effectLst>
                  <a:glow rad="165100">
                    <a:schemeClr val="tx1"/>
                  </a:glow>
                </a:effectLst>
                <a:latin typeface="Arial"/>
                <a:ea typeface="ＭＳ Ｐゴシック" charset="0"/>
                <a:cs typeface="Arial"/>
              </a:rPr>
              <a:t>Israel needed to know, </a:t>
            </a:r>
            <a:r>
              <a:rPr lang="mr-IN" altLang="zh-CN" sz="4800" b="1" dirty="0">
                <a:solidFill>
                  <a:schemeClr val="bg1"/>
                </a:solidFill>
                <a:effectLst>
                  <a:glow rad="165100">
                    <a:schemeClr val="tx1"/>
                  </a:glow>
                </a:effectLst>
                <a:latin typeface="Arial"/>
                <a:ea typeface="ＭＳ Ｐゴシック" charset="0"/>
                <a:cs typeface="Arial"/>
              </a:rPr>
              <a:t>"</a:t>
            </a:r>
            <a:r>
              <a:rPr lang="en-US" altLang="zh-CN" sz="4800" b="1" dirty="0">
                <a:solidFill>
                  <a:schemeClr val="bg1"/>
                </a:solidFill>
                <a:effectLst>
                  <a:glow rad="165100">
                    <a:schemeClr val="tx1"/>
                  </a:glow>
                </a:effectLst>
                <a:latin typeface="Arial"/>
                <a:ea typeface="ＭＳ Ｐゴシック" charset="0"/>
                <a:cs typeface="Arial"/>
              </a:rPr>
              <a:t>Who is their God</a:t>
            </a:r>
            <a:r>
              <a:rPr lang="mr-IN" altLang="zh-CN" sz="4800" b="1" dirty="0">
                <a:solidFill>
                  <a:schemeClr val="bg1"/>
                </a:solidFill>
                <a:effectLst>
                  <a:glow rad="165100">
                    <a:schemeClr val="tx1"/>
                  </a:glow>
                </a:effectLst>
                <a:latin typeface="Arial"/>
                <a:ea typeface="ＭＳ Ｐゴシック" charset="0"/>
                <a:cs typeface="Arial"/>
              </a:rPr>
              <a:t>"</a:t>
            </a:r>
            <a:r>
              <a:rPr lang="en-US" altLang="zh-CN" sz="4800" b="1" dirty="0">
                <a:solidFill>
                  <a:schemeClr val="bg1"/>
                </a:solidFill>
                <a:effectLst>
                  <a:glow rad="165100">
                    <a:schemeClr val="tx1"/>
                  </a:glow>
                </a:effectLst>
                <a:latin typeface="Arial"/>
                <a:ea typeface="ＭＳ Ｐゴシック" charset="0"/>
                <a:cs typeface="Arial"/>
              </a:rPr>
              <a:t>?</a:t>
            </a:r>
          </a:p>
        </p:txBody>
      </p:sp>
      <p:sp>
        <p:nvSpPr>
          <p:cNvPr id="245767"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p>
        </p:txBody>
      </p:sp>
    </p:spTree>
    <p:extLst>
      <p:ext uri="{BB962C8B-B14F-4D97-AF65-F5344CB8AC3E}">
        <p14:creationId xmlns:p14="http://schemas.microsoft.com/office/powerpoint/2010/main" val="3873914009"/>
      </p:ext>
    </p:extLst>
  </p:cSld>
  <p:clrMapOvr>
    <a:masterClrMapping/>
  </p:clrMapOvr>
  <p:transition>
    <p:wheel spokes="0"/>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4165681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917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Election</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48755" y="65344"/>
            <a:ext cx="52700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681832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1524000" y="6503"/>
            <a:ext cx="6244206" cy="460375"/>
          </a:xfrm>
        </p:spPr>
        <p:txBody>
          <a:bodyPr>
            <a:normAutofit fontScale="90000"/>
          </a:bodyPr>
          <a:lstStyle/>
          <a:p>
            <a:pPr eaLnBrk="1" hangingPunct="1"/>
            <a:r>
              <a:rPr lang="en-US" altLang="zh-CN" sz="4000" b="1" dirty="0">
                <a:solidFill>
                  <a:schemeClr val="bg1"/>
                </a:solidFill>
                <a:latin typeface="Arial" charset="0"/>
                <a:ea typeface="ＭＳ Ｐゴシック" charset="0"/>
                <a:cs typeface="Arial" charset="0"/>
              </a:rPr>
              <a:t>Genesis</a:t>
            </a:r>
            <a:endParaRPr lang="en-US" altLang="zh-CN" sz="4000" dirty="0">
              <a:solidFill>
                <a:schemeClr val="bg1"/>
              </a:solidFill>
              <a:latin typeface="Arial" charset="0"/>
              <a:ea typeface="ＭＳ Ｐゴシック" charset="0"/>
              <a:cs typeface="Arial" charset="0"/>
            </a:endParaRPr>
          </a:p>
        </p:txBody>
      </p:sp>
      <p:sp>
        <p:nvSpPr>
          <p:cNvPr id="262147" name="Text Box 4"/>
          <p:cNvSpPr txBox="1">
            <a:spLocks noChangeArrowheads="1"/>
          </p:cNvSpPr>
          <p:nvPr/>
        </p:nvSpPr>
        <p:spPr bwMode="auto">
          <a:xfrm>
            <a:off x="8559800" y="74613"/>
            <a:ext cx="5270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56</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 name="Table 2">
            <a:extLst>
              <a:ext uri="{FF2B5EF4-FFF2-40B4-BE49-F238E27FC236}">
                <a16:creationId xmlns:a16="http://schemas.microsoft.com/office/drawing/2014/main" id="{3C9070DC-52F8-2348-94FF-B95980F4A54D}"/>
              </a:ext>
            </a:extLst>
          </p:cNvPr>
          <p:cNvGraphicFramePr>
            <a:graphicFrameLocks noGrp="1"/>
          </p:cNvGraphicFramePr>
          <p:nvPr/>
        </p:nvGraphicFramePr>
        <p:xfrm>
          <a:off x="0" y="469782"/>
          <a:ext cx="9144004" cy="6388218"/>
        </p:xfrm>
        <a:graphic>
          <a:graphicData uri="http://schemas.openxmlformats.org/drawingml/2006/table">
            <a:tbl>
              <a:tblPr firstRow="1" bandRow="1">
                <a:tableStyleId>{AF606853-7671-496A-8E4F-DF71F8EC918B}</a:tableStyleId>
              </a:tblPr>
              <a:tblGrid>
                <a:gridCol w="831273">
                  <a:extLst>
                    <a:ext uri="{9D8B030D-6E8A-4147-A177-3AD203B41FA5}">
                      <a16:colId xmlns:a16="http://schemas.microsoft.com/office/drawing/2014/main" val="3668618964"/>
                    </a:ext>
                  </a:extLst>
                </a:gridCol>
                <a:gridCol w="116683">
                  <a:extLst>
                    <a:ext uri="{9D8B030D-6E8A-4147-A177-3AD203B41FA5}">
                      <a16:colId xmlns:a16="http://schemas.microsoft.com/office/drawing/2014/main" val="370113157"/>
                    </a:ext>
                  </a:extLst>
                </a:gridCol>
                <a:gridCol w="855677">
                  <a:extLst>
                    <a:ext uri="{9D8B030D-6E8A-4147-A177-3AD203B41FA5}">
                      <a16:colId xmlns:a16="http://schemas.microsoft.com/office/drawing/2014/main" val="542883866"/>
                    </a:ext>
                  </a:extLst>
                </a:gridCol>
                <a:gridCol w="690186">
                  <a:extLst>
                    <a:ext uri="{9D8B030D-6E8A-4147-A177-3AD203B41FA5}">
                      <a16:colId xmlns:a16="http://schemas.microsoft.com/office/drawing/2014/main" val="3472131022"/>
                    </a:ext>
                  </a:extLst>
                </a:gridCol>
                <a:gridCol w="677220">
                  <a:extLst>
                    <a:ext uri="{9D8B030D-6E8A-4147-A177-3AD203B41FA5}">
                      <a16:colId xmlns:a16="http://schemas.microsoft.com/office/drawing/2014/main" val="3315075762"/>
                    </a:ext>
                  </a:extLst>
                </a:gridCol>
                <a:gridCol w="154053">
                  <a:extLst>
                    <a:ext uri="{9D8B030D-6E8A-4147-A177-3AD203B41FA5}">
                      <a16:colId xmlns:a16="http://schemas.microsoft.com/office/drawing/2014/main" val="2948859099"/>
                    </a:ext>
                  </a:extLst>
                </a:gridCol>
                <a:gridCol w="718402">
                  <a:extLst>
                    <a:ext uri="{9D8B030D-6E8A-4147-A177-3AD203B41FA5}">
                      <a16:colId xmlns:a16="http://schemas.microsoft.com/office/drawing/2014/main" val="3410533868"/>
                    </a:ext>
                  </a:extLst>
                </a:gridCol>
                <a:gridCol w="788565">
                  <a:extLst>
                    <a:ext uri="{9D8B030D-6E8A-4147-A177-3AD203B41FA5}">
                      <a16:colId xmlns:a16="http://schemas.microsoft.com/office/drawing/2014/main" val="2962444912"/>
                    </a:ext>
                  </a:extLst>
                </a:gridCol>
                <a:gridCol w="973123">
                  <a:extLst>
                    <a:ext uri="{9D8B030D-6E8A-4147-A177-3AD203B41FA5}">
                      <a16:colId xmlns:a16="http://schemas.microsoft.com/office/drawing/2014/main" val="849836173"/>
                    </a:ext>
                  </a:extLst>
                </a:gridCol>
                <a:gridCol w="142612">
                  <a:extLst>
                    <a:ext uri="{9D8B030D-6E8A-4147-A177-3AD203B41FA5}">
                      <a16:colId xmlns:a16="http://schemas.microsoft.com/office/drawing/2014/main" val="1470422245"/>
                    </a:ext>
                  </a:extLst>
                </a:gridCol>
                <a:gridCol w="702390">
                  <a:extLst>
                    <a:ext uri="{9D8B030D-6E8A-4147-A177-3AD203B41FA5}">
                      <a16:colId xmlns:a16="http://schemas.microsoft.com/office/drawing/2014/main" val="1665175440"/>
                    </a:ext>
                  </a:extLst>
                </a:gridCol>
                <a:gridCol w="555959">
                  <a:extLst>
                    <a:ext uri="{9D8B030D-6E8A-4147-A177-3AD203B41FA5}">
                      <a16:colId xmlns:a16="http://schemas.microsoft.com/office/drawing/2014/main" val="3143860593"/>
                    </a:ext>
                  </a:extLst>
                </a:gridCol>
                <a:gridCol w="275315">
                  <a:extLst>
                    <a:ext uri="{9D8B030D-6E8A-4147-A177-3AD203B41FA5}">
                      <a16:colId xmlns:a16="http://schemas.microsoft.com/office/drawing/2014/main" val="3663500109"/>
                    </a:ext>
                  </a:extLst>
                </a:gridCol>
                <a:gridCol w="831273">
                  <a:extLst>
                    <a:ext uri="{9D8B030D-6E8A-4147-A177-3AD203B41FA5}">
                      <a16:colId xmlns:a16="http://schemas.microsoft.com/office/drawing/2014/main" val="3918199966"/>
                    </a:ext>
                  </a:extLst>
                </a:gridCol>
                <a:gridCol w="831273">
                  <a:extLst>
                    <a:ext uri="{9D8B030D-6E8A-4147-A177-3AD203B41FA5}">
                      <a16:colId xmlns:a16="http://schemas.microsoft.com/office/drawing/2014/main" val="355240887"/>
                    </a:ext>
                  </a:extLst>
                </a:gridCol>
              </a:tblGrid>
              <a:tr h="435186">
                <a:tc gridSpan="15">
                  <a:txBody>
                    <a:bodyPr/>
                    <a:lstStyle/>
                    <a:p>
                      <a:pPr algn="ctr"/>
                      <a:r>
                        <a:rPr lang="en-US" sz="1800" b="1" kern="1200" dirty="0">
                          <a:solidFill>
                            <a:schemeClr val="bg1"/>
                          </a:solidFill>
                          <a:effectLst/>
                          <a:latin typeface="Arial" panose="020B0604020202020204" pitchFamily="34" charset="0"/>
                          <a:cs typeface="Arial" panose="020B0604020202020204" pitchFamily="34" charset="0"/>
                        </a:rPr>
                        <a:t>Origin in Election and Promise</a:t>
                      </a:r>
                      <a:endParaRPr lang="en-US"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035505670"/>
                  </a:ext>
                </a:extLst>
              </a:tr>
              <a:tr h="381681">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Creation</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Fall</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algn="ctr"/>
                      <a:r>
                        <a:rPr lang="en-US" sz="1600" b="1" dirty="0">
                          <a:solidFill>
                            <a:schemeClr val="bg1"/>
                          </a:solidFill>
                          <a:effectLst/>
                          <a:latin typeface="Arial" panose="020B0604020202020204" pitchFamily="34" charset="0"/>
                          <a:cs typeface="Arial" panose="020B0604020202020204" pitchFamily="34" charset="0"/>
                        </a:rPr>
                        <a:t>Fall</a:t>
                      </a:r>
                      <a:endParaRPr lang="en-US" dirty="0"/>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a:solidFill>
                            <a:schemeClr val="bg1"/>
                          </a:solidFill>
                          <a:effectLst/>
                          <a:latin typeface="Arial" panose="020B0604020202020204" pitchFamily="34" charset="0"/>
                          <a:cs typeface="Arial" panose="020B0604020202020204" pitchFamily="34" charset="0"/>
                        </a:rPr>
                        <a:t>Flood</a:t>
                      </a: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Flood</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Babel</a:t>
                      </a:r>
                      <a:endParaRPr lang="en-US" sz="16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Jacob</a:t>
                      </a:r>
                    </a:p>
                  </a:txBody>
                  <a:tcPr marL="50800" marR="50800" marT="0" marB="0"/>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Abraham</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Isaac</a:t>
                      </a:r>
                      <a:endParaRPr lang="en-US" sz="11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Jacob</a:t>
                      </a:r>
                      <a:endParaRPr lang="en-US" sz="16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ctr"/>
                      <a:r>
                        <a:rPr lang="en-US" sz="1100" b="1" dirty="0">
                          <a:solidFill>
                            <a:schemeClr val="bg1"/>
                          </a:solidFill>
                          <a:effectLst/>
                          <a:latin typeface="Arial" panose="020B0604020202020204" pitchFamily="34" charset="0"/>
                          <a:cs typeface="Arial" panose="020B0604020202020204" pitchFamily="34" charset="0"/>
                        </a:rPr>
                        <a:t>Joseph</a:t>
                      </a:r>
                      <a:endParaRPr lang="en-US" sz="2800" dirty="0"/>
                    </a:p>
                  </a:txBody>
                  <a:tcPr marL="50800" marR="50800" marT="0" marB="0" anchor="ctr"/>
                </a:tc>
                <a:tc gridSpan="2">
                  <a:txBody>
                    <a:bodyPr/>
                    <a:lstStyle/>
                    <a:p>
                      <a:pPr marL="0" algn="ctr">
                        <a:spcBef>
                          <a:spcPts val="0"/>
                        </a:spcBef>
                        <a:spcAft>
                          <a:spcPts val="0"/>
                        </a:spcAft>
                      </a:pPr>
                      <a:r>
                        <a:rPr lang="en-US" sz="1600" b="1" dirty="0">
                          <a:solidFill>
                            <a:schemeClr val="bg1"/>
                          </a:solidFill>
                          <a:effectLst/>
                          <a:latin typeface="Arial" panose="020B0604020202020204" pitchFamily="34" charset="0"/>
                          <a:cs typeface="Arial" panose="020B0604020202020204" pitchFamily="34" charset="0"/>
                        </a:rPr>
                        <a:t>Joseph</a:t>
                      </a:r>
                      <a:endParaRPr lang="en-US" sz="11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Isaac</a:t>
                      </a:r>
                    </a:p>
                  </a:txBody>
                  <a:tcPr marL="50800" marR="50800" marT="0" marB="0"/>
                </a:tc>
                <a:extLst>
                  <a:ext uri="{0D108BD9-81ED-4DB2-BD59-A6C34878D82A}">
                    <a16:rowId xmlns:a16="http://schemas.microsoft.com/office/drawing/2014/main" val="3832009053"/>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Primeval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Patriarchal Characters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4171461685"/>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1:1–11:26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11:27–50:26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108553690"/>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God’s Election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God’s Promise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62720372"/>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Adam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Abraham and Descendants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09377834"/>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1/5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7">
                  <a:txBody>
                    <a:bodyPr/>
                    <a:lstStyle/>
                    <a:p>
                      <a:pPr algn="ctr"/>
                      <a:r>
                        <a:rPr lang="en-US" sz="1600" b="1" dirty="0">
                          <a:solidFill>
                            <a:schemeClr val="bg1"/>
                          </a:solidFill>
                          <a:latin typeface="Arial" panose="020B0604020202020204" pitchFamily="34" charset="0"/>
                          <a:cs typeface="Arial" panose="020B0604020202020204" pitchFamily="34" charset="0"/>
                        </a:rPr>
                        <a:t>4/5 of the Book</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353440038"/>
                  </a:ext>
                </a:extLst>
              </a:tr>
              <a:tr h="381681">
                <a:tc gridSpan="8">
                  <a:txBody>
                    <a:bodyPr/>
                    <a:lstStyle/>
                    <a:p>
                      <a:pPr algn="ctr"/>
                      <a:r>
                        <a:rPr lang="en-US" sz="1600" b="1" dirty="0">
                          <a:solidFill>
                            <a:schemeClr val="bg1"/>
                          </a:solidFill>
                          <a:latin typeface="Arial" panose="020B0604020202020204" pitchFamily="34" charset="0"/>
                          <a:cs typeface="Arial" panose="020B0604020202020204" pitchFamily="34" charset="0"/>
                        </a:rPr>
                        <a:t>Mesopotamia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dirty="0">
                          <a:solidFill>
                            <a:schemeClr val="bg1"/>
                          </a:solidFill>
                          <a:latin typeface="Arial" panose="020B0604020202020204" pitchFamily="34" charset="0"/>
                          <a:cs typeface="Arial" panose="020B0604020202020204" pitchFamily="34" charset="0"/>
                        </a:rPr>
                        <a:t>Canaan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a:solidFill>
                            <a:schemeClr val="bg1"/>
                          </a:solidFill>
                          <a:latin typeface="Arial" panose="020B0604020202020204" pitchFamily="34" charset="0"/>
                          <a:cs typeface="Arial" panose="020B0604020202020204" pitchFamily="34" charset="0"/>
                        </a:rPr>
                        <a:t>Egypt</a:t>
                      </a:r>
                      <a:endParaRPr lang="en-US" sz="16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710436379"/>
                  </a:ext>
                </a:extLst>
              </a:tr>
              <a:tr h="585625">
                <a:tc gridSpan="8">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2083 Years</a:t>
                      </a:r>
                    </a:p>
                    <a:p>
                      <a:pPr algn="ctr"/>
                      <a:r>
                        <a:rPr lang="en-US" sz="1600" b="1" kern="1200" dirty="0">
                          <a:solidFill>
                            <a:schemeClr val="bg1"/>
                          </a:solidFill>
                          <a:effectLst/>
                          <a:latin typeface="Arial" panose="020B0604020202020204" pitchFamily="34" charset="0"/>
                          <a:cs typeface="Arial" panose="020B0604020202020204" pitchFamily="34" charset="0"/>
                        </a:rPr>
                        <a:t>(4143-2060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4">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215 Years </a:t>
                      </a:r>
                    </a:p>
                    <a:p>
                      <a:pPr algn="ctr"/>
                      <a:r>
                        <a:rPr lang="en-US" sz="1600" b="1" kern="1200" dirty="0">
                          <a:solidFill>
                            <a:schemeClr val="bg1"/>
                          </a:solidFill>
                          <a:effectLst/>
                          <a:latin typeface="Arial" panose="020B0604020202020204" pitchFamily="34" charset="0"/>
                          <a:cs typeface="Arial" panose="020B0604020202020204" pitchFamily="34" charset="0"/>
                        </a:rPr>
                        <a:t>(2060-1845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71 Years </a:t>
                      </a:r>
                    </a:p>
                    <a:p>
                      <a:pPr algn="ctr"/>
                      <a:r>
                        <a:rPr lang="en-US" sz="1600" b="1" kern="1200" dirty="0">
                          <a:solidFill>
                            <a:schemeClr val="bg1"/>
                          </a:solidFill>
                          <a:effectLst/>
                          <a:latin typeface="Arial" panose="020B0604020202020204" pitchFamily="34" charset="0"/>
                          <a:cs typeface="Arial" panose="020B0604020202020204" pitchFamily="34" charset="0"/>
                        </a:rPr>
                        <a:t>(1845-1774 BC)</a:t>
                      </a:r>
                      <a:r>
                        <a:rPr lang="en-US" sz="1600" b="1" dirty="0">
                          <a:solidFill>
                            <a:schemeClr val="bg1"/>
                          </a:solidFill>
                          <a:effectLst/>
                          <a:latin typeface="Arial" panose="020B0604020202020204" pitchFamily="34" charset="0"/>
                          <a:cs typeface="Arial" panose="020B0604020202020204" pitchFamily="34" charset="0"/>
                        </a:rPr>
                        <a:t> </a:t>
                      </a:r>
                      <a:endParaRPr lang="en-US" sz="16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213931960"/>
                  </a:ext>
                </a:extLst>
              </a:tr>
              <a:tr h="644093">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The </a:t>
                      </a:r>
                      <a:r>
                        <a:rPr lang="en-US" sz="1400" b="1" i="1" dirty="0">
                          <a:solidFill>
                            <a:schemeClr val="bg1"/>
                          </a:solidFill>
                          <a:effectLst/>
                          <a:latin typeface="Arial" panose="020B0604020202020204" pitchFamily="34" charset="0"/>
                          <a:cs typeface="Arial" panose="020B0604020202020204" pitchFamily="34" charset="0"/>
                        </a:rPr>
                        <a:t>tôledôt</a:t>
                      </a:r>
                      <a:r>
                        <a:rPr lang="en-US" sz="1400" b="1" dirty="0">
                          <a:solidFill>
                            <a:schemeClr val="bg1"/>
                          </a:solidFill>
                          <a:effectLst/>
                          <a:latin typeface="Arial" panose="020B0604020202020204" pitchFamily="34" charset="0"/>
                          <a:cs typeface="Arial" panose="020B0604020202020204" pitchFamily="34" charset="0"/>
                        </a:rPr>
                        <a:t> of…</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Heavens &amp; Earth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 Terah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4221976"/>
                  </a:ext>
                </a:extLst>
              </a:tr>
              <a:tr h="858790">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Creation</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Post-Creation</a:t>
                      </a: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Adam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Noah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Shem</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Abraham &amp; Isaac</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Ishmael</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Jacob</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Sons of Esau</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Joseph</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95697756"/>
                  </a:ext>
                </a:extLst>
              </a:tr>
              <a:tr h="429395">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1:1–2:3</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2:4–4:26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5:1–6:8</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6:9–9:29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10:1–11:9</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10:1–11:9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11:10-26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11:27–25:11</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25:12-18</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2">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25:19–35:29</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marL="0" algn="ctr">
                        <a:spcBef>
                          <a:spcPts val="0"/>
                        </a:spcBef>
                        <a:spcAft>
                          <a:spcPts val="0"/>
                        </a:spcAft>
                      </a:pPr>
                      <a:endParaRPr lang="en-US" sz="9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tc>
                <a:tc>
                  <a:txBody>
                    <a:bodyPr/>
                    <a:lstStyle/>
                    <a:p>
                      <a:pPr marL="0" algn="ctr">
                        <a:spcBef>
                          <a:spcPts val="0"/>
                        </a:spcBef>
                        <a:spcAft>
                          <a:spcPts val="0"/>
                        </a:spcAft>
                      </a:pPr>
                      <a:r>
                        <a:rPr lang="en-US" sz="1400" b="1">
                          <a:solidFill>
                            <a:schemeClr val="bg1"/>
                          </a:solidFill>
                          <a:effectLst/>
                          <a:latin typeface="Arial" panose="020B0604020202020204" pitchFamily="34" charset="0"/>
                          <a:cs typeface="Arial" panose="020B0604020202020204" pitchFamily="34" charset="0"/>
                        </a:rPr>
                        <a:t>36:1–37:1</a:t>
                      </a:r>
                      <a:endParaRPr lang="en-US" sz="1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ctr">
                        <a:spcBef>
                          <a:spcPts val="0"/>
                        </a:spcBef>
                        <a:spcAft>
                          <a:spcPts val="0"/>
                        </a:spcAft>
                      </a:pPr>
                      <a:r>
                        <a:rPr lang="en-US" sz="1400" b="1" dirty="0">
                          <a:solidFill>
                            <a:schemeClr val="bg1"/>
                          </a:solidFill>
                          <a:effectLst/>
                          <a:latin typeface="Arial" panose="020B0604020202020204" pitchFamily="34" charset="0"/>
                          <a:cs typeface="Arial" panose="020B0604020202020204" pitchFamily="34" charset="0"/>
                        </a:rPr>
                        <a:t>37:2–50:26</a:t>
                      </a:r>
                      <a:endParaRPr lang="en-US" sz="1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10836959"/>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Covers 2369 Years of History</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77487197"/>
                  </a:ext>
                </a:extLst>
              </a:tr>
              <a:tr h="381681">
                <a:tc gridSpan="15">
                  <a:txBody>
                    <a:bodyPr/>
                    <a:lstStyle/>
                    <a:p>
                      <a:pPr algn="ctr"/>
                      <a:r>
                        <a:rPr lang="en-US" sz="1600" b="1" kern="1200" dirty="0">
                          <a:solidFill>
                            <a:schemeClr val="bg1"/>
                          </a:solidFill>
                          <a:effectLst/>
                          <a:latin typeface="Arial" panose="020B0604020202020204" pitchFamily="34" charset="0"/>
                          <a:cs typeface="Arial" panose="020B0604020202020204" pitchFamily="34" charset="0"/>
                        </a:rPr>
                        <a:t>Written During Wilderness Wanderings (c. 1405 BC)</a:t>
                      </a:r>
                      <a:r>
                        <a:rPr lang="en-US" sz="1600" b="1" dirty="0">
                          <a:solidFill>
                            <a:schemeClr val="bg1"/>
                          </a:solidFill>
                          <a:effectLst/>
                          <a:latin typeface="Arial" panose="020B0604020202020204" pitchFamily="34" charset="0"/>
                          <a:cs typeface="Arial" panose="020B0604020202020204" pitchFamily="34" charset="0"/>
                        </a:rPr>
                        <a:t> </a:t>
                      </a:r>
                      <a:endParaRPr lang="en-US" sz="1600" b="1"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744924741"/>
                  </a:ext>
                </a:extLst>
              </a:tr>
            </a:tbl>
          </a:graphicData>
        </a:graphic>
      </p:graphicFrame>
      <p:pic>
        <p:nvPicPr>
          <p:cNvPr id="26214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1319204" cy="8808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391639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2146"/>
                                        </p:tgtEl>
                                        <p:attrNameLst>
                                          <p:attrName>style.visibility</p:attrName>
                                        </p:attrNameLst>
                                      </p:cBhvr>
                                      <p:to>
                                        <p:strVal val="visible"/>
                                      </p:to>
                                    </p:set>
                                    <p:animEffect transition="in" filter="randombar(horizontal)">
                                      <p:cBhvr>
                                        <p:cTn id="7" dur="500"/>
                                        <p:tgtEl>
                                          <p:spTgt spid="262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59023"/>
            <a:ext cx="9144000" cy="6102716"/>
            <a:chOff x="0" y="759023"/>
            <a:chExt cx="9144000" cy="6102716"/>
          </a:xfrm>
        </p:grpSpPr>
        <p:pic>
          <p:nvPicPr>
            <p:cNvPr id="2" name="Picture 1"/>
            <p:cNvPicPr>
              <a:picLocks noChangeAspect="1"/>
            </p:cNvPicPr>
            <p:nvPr/>
          </p:nvPicPr>
          <p:blipFill>
            <a:blip r:embed="rId3"/>
            <a:stretch>
              <a:fillRect/>
            </a:stretch>
          </p:blipFill>
          <p:spPr>
            <a:xfrm>
              <a:off x="0" y="759023"/>
              <a:ext cx="9144000" cy="6098977"/>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91110" y="6142072"/>
              <a:ext cx="2652889" cy="719667"/>
            </a:xfrm>
            <a:prstGeom prst="rect">
              <a:avLst/>
            </a:prstGeom>
          </p:spPr>
        </p:pic>
      </p:grpSp>
      <p:sp>
        <p:nvSpPr>
          <p:cNvPr id="900098" name="Rectangle 2"/>
          <p:cNvSpPr>
            <a:spLocks noGrp="1" noChangeArrowheads="1"/>
          </p:cNvSpPr>
          <p:nvPr>
            <p:ph type="ctrTitle"/>
          </p:nvPr>
        </p:nvSpPr>
        <p:spPr>
          <a:xfrm>
            <a:off x="0" y="1095"/>
            <a:ext cx="9144000" cy="1646825"/>
          </a:xfrm>
          <a:effectLst>
            <a:outerShdw blurRad="63500" dist="35921" dir="2700000" algn="ctr" rotWithShape="0">
              <a:schemeClr val="tx2">
                <a:alpha val="74998"/>
              </a:schemeClr>
            </a:outerShdw>
          </a:effectLst>
        </p:spPr>
        <p:txBody>
          <a:bodyPr anchor="t"/>
          <a:lstStyle/>
          <a:p>
            <a:pPr>
              <a:lnSpc>
                <a:spcPct val="70000"/>
              </a:lnSpc>
              <a:defRPr/>
            </a:pPr>
            <a:r>
              <a:rPr lang="en-US" b="1" dirty="0">
                <a:effectLst>
                  <a:glow rad="127000">
                    <a:schemeClr val="tx1"/>
                  </a:glow>
                </a:effectLst>
                <a:latin typeface="Arial" charset="0"/>
                <a:ea typeface="ＭＳ Ｐゴシック" charset="0"/>
                <a:cs typeface="ＭＳ Ｐゴシック" charset="0"/>
              </a:rPr>
              <a:t>How can you </a:t>
            </a:r>
            <a:r>
              <a:rPr lang="en-US" sz="6600" b="1" dirty="0">
                <a:solidFill>
                  <a:srgbClr val="FFFF00"/>
                </a:solidFill>
                <a:effectLst>
                  <a:glow rad="127000">
                    <a:schemeClr val="tx1"/>
                  </a:glow>
                </a:effectLst>
                <a:latin typeface="Arial" charset="0"/>
                <a:ea typeface="ＭＳ Ｐゴシック" charset="0"/>
                <a:cs typeface="ＭＳ Ｐゴシック" charset="0"/>
              </a:rPr>
              <a:t>be faithful</a:t>
            </a:r>
            <a:r>
              <a:rPr lang="en-US" sz="8800" b="1" dirty="0">
                <a:effectLst>
                  <a:glow rad="127000">
                    <a:schemeClr val="tx1"/>
                  </a:glow>
                </a:effectLst>
                <a:latin typeface="Arial" charset="0"/>
                <a:ea typeface="ＭＳ Ｐゴシック" charset="0"/>
                <a:cs typeface="ＭＳ Ｐゴシック" charset="0"/>
              </a:rPr>
              <a:t> </a:t>
            </a:r>
            <a:br>
              <a:rPr lang="en-US" sz="6600"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to God in a world of idols?</a:t>
            </a:r>
          </a:p>
        </p:txBody>
      </p:sp>
      <p:sp>
        <p:nvSpPr>
          <p:cNvPr id="5" name="TextBox 4"/>
          <p:cNvSpPr txBox="1"/>
          <p:nvPr/>
        </p:nvSpPr>
        <p:spPr>
          <a:xfrm>
            <a:off x="3048001" y="2551043"/>
            <a:ext cx="3324087" cy="2308324"/>
          </a:xfrm>
          <a:prstGeom prst="rect">
            <a:avLst/>
          </a:prstGeom>
          <a:solidFill>
            <a:srgbClr val="FFABBA"/>
          </a:solidFill>
          <a:ln w="57150" cmpd="sng">
            <a:solidFill>
              <a:srgbClr val="C8123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400" normalizeH="0" baseline="0" noProof="0">
                <a:ln>
                  <a:noFill/>
                </a:ln>
                <a:solidFill>
                  <a:srgbClr val="C81234"/>
                </a:solidFill>
                <a:effectLst/>
                <a:uLnTx/>
                <a:uFillTx/>
                <a:latin typeface="Arial"/>
                <a:ea typeface="+mn-ea"/>
                <a:cs typeface="Arial"/>
              </a:rPr>
              <a:t>IDOLS</a:t>
            </a:r>
            <a:br>
              <a:rPr kumimoji="0" lang="en-US" sz="4800" b="0" i="0" u="none" strike="noStrike" kern="1200" cap="none" spc="400" normalizeH="0" baseline="0" noProof="0">
                <a:ln>
                  <a:noFill/>
                </a:ln>
                <a:solidFill>
                  <a:srgbClr val="C81234"/>
                </a:solidFill>
                <a:effectLst/>
                <a:uLnTx/>
                <a:uFillTx/>
                <a:latin typeface="Arial"/>
                <a:ea typeface="+mn-ea"/>
                <a:cs typeface="Arial"/>
              </a:rPr>
            </a:br>
            <a:r>
              <a:rPr kumimoji="0" lang="en-US" sz="4800" b="0" i="0" u="none" strike="noStrike" kern="1200" cap="none" spc="400" normalizeH="0" baseline="0" noProof="0">
                <a:ln>
                  <a:noFill/>
                </a:ln>
                <a:solidFill>
                  <a:srgbClr val="C81234"/>
                </a:solidFill>
                <a:effectLst/>
                <a:uLnTx/>
                <a:uFillTx/>
                <a:latin typeface="Arial"/>
                <a:ea typeface="+mn-ea"/>
                <a:cs typeface="Arial"/>
              </a:rPr>
              <a:t>of the </a:t>
            </a:r>
            <a:br>
              <a:rPr kumimoji="0" lang="en-US" sz="4800" b="0" i="0" u="none" strike="noStrike" kern="1200" cap="none" spc="400" normalizeH="0" baseline="0" noProof="0">
                <a:ln>
                  <a:noFill/>
                </a:ln>
                <a:solidFill>
                  <a:srgbClr val="C81234"/>
                </a:solidFill>
                <a:effectLst/>
                <a:uLnTx/>
                <a:uFillTx/>
                <a:latin typeface="Arial"/>
                <a:ea typeface="+mn-ea"/>
                <a:cs typeface="Arial"/>
              </a:rPr>
            </a:br>
            <a:r>
              <a:rPr kumimoji="0" lang="en-US" sz="4800" b="0" i="0" u="none" strike="noStrike" kern="1200" cap="none" spc="400" normalizeH="0" baseline="0" noProof="0">
                <a:ln>
                  <a:noFill/>
                </a:ln>
                <a:solidFill>
                  <a:srgbClr val="C81234"/>
                </a:solidFill>
                <a:effectLst/>
                <a:uLnTx/>
                <a:uFillTx/>
                <a:latin typeface="Arial"/>
                <a:ea typeface="+mn-ea"/>
                <a:cs typeface="Arial"/>
              </a:rPr>
              <a:t>HEART</a:t>
            </a:r>
          </a:p>
        </p:txBody>
      </p:sp>
      <p:sp>
        <p:nvSpPr>
          <p:cNvPr id="7" name="Rectangle 2">
            <a:extLst>
              <a:ext uri="{FF2B5EF4-FFF2-40B4-BE49-F238E27FC236}">
                <a16:creationId xmlns:a16="http://schemas.microsoft.com/office/drawing/2014/main" id="{2ABEC216-0D72-F045-A75E-E8921FFE2330}"/>
              </a:ext>
            </a:extLst>
          </p:cNvPr>
          <p:cNvSpPr txBox="1">
            <a:spLocks noChangeArrowheads="1"/>
          </p:cNvSpPr>
          <p:nvPr/>
        </p:nvSpPr>
        <p:spPr bwMode="auto">
          <a:xfrm>
            <a:off x="0" y="5185548"/>
            <a:ext cx="9144000" cy="1375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7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ways</a:t>
            </a:r>
          </a:p>
        </p:txBody>
      </p:sp>
    </p:spTree>
    <p:extLst>
      <p:ext uri="{BB962C8B-B14F-4D97-AF65-F5344CB8AC3E}">
        <p14:creationId xmlns:p14="http://schemas.microsoft.com/office/powerpoint/2010/main" val="27853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721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3725333" cy="4155327"/>
          </a:xfrm>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I. Grasp that the King </a:t>
            </a:r>
            <a:r>
              <a:rPr lang="en-US" sz="4800" b="1" dirty="0">
                <a:solidFill>
                  <a:srgbClr val="0000FF"/>
                </a:solidFill>
                <a:effectLst/>
                <a:latin typeface="Arial" charset="0"/>
                <a:ea typeface="ＭＳ Ｐゴシック" charset="0"/>
                <a:cs typeface="ＭＳ Ｐゴシック" charset="0"/>
              </a:rPr>
              <a:t>chose</a:t>
            </a:r>
            <a:r>
              <a:rPr lang="en-US" sz="4800" b="1" dirty="0">
                <a:solidFill>
                  <a:schemeClr val="tx1"/>
                </a:solidFill>
                <a:effectLst/>
                <a:latin typeface="Arial" charset="0"/>
                <a:ea typeface="ＭＳ Ｐゴシック" charset="0"/>
                <a:cs typeface="ＭＳ Ｐゴシック" charset="0"/>
              </a:rPr>
              <a:t> you to rule (Gen 1-11).</a:t>
            </a:r>
          </a:p>
        </p:txBody>
      </p:sp>
    </p:spTree>
    <p:extLst>
      <p:ext uri="{BB962C8B-B14F-4D97-AF65-F5344CB8AC3E}">
        <p14:creationId xmlns:p14="http://schemas.microsoft.com/office/powerpoint/2010/main" val="2123749233"/>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Genesis 1</a:t>
            </a:r>
          </a:p>
        </p:txBody>
      </p:sp>
    </p:spTree>
    <p:extLst>
      <p:ext uri="{BB962C8B-B14F-4D97-AF65-F5344CB8AC3E}">
        <p14:creationId xmlns:p14="http://schemas.microsoft.com/office/powerpoint/2010/main" val="3873199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pic>
        <p:nvPicPr>
          <p:cNvPr id="224258" name="Picture 3"/>
          <p:cNvPicPr>
            <a:picLocks noChangeArrowheads="1"/>
          </p:cNvPicPr>
          <p:nvPr/>
        </p:nvPicPr>
        <p:blipFill>
          <a:blip r:embed="rId3">
            <a:extLst>
              <a:ext uri="{28A0092B-C50C-407E-A947-70E740481C1C}">
                <a14:useLocalDpi xmlns:a14="http://schemas.microsoft.com/office/drawing/2010/main" val="0"/>
              </a:ext>
            </a:extLst>
          </a:blip>
          <a:srcRect r="8611"/>
          <a:stretch>
            <a:fillRect/>
          </a:stretch>
        </p:blipFill>
        <p:spPr bwMode="auto">
          <a:xfrm>
            <a:off x="1042988" y="38100"/>
            <a:ext cx="6453187" cy="619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40806" name="Rectangle 6"/>
          <p:cNvSpPr>
            <a:spLocks noGrp="1" noChangeArrowheads="1"/>
          </p:cNvSpPr>
          <p:nvPr>
            <p:ph type="ctrTitle"/>
          </p:nvPr>
        </p:nvSpPr>
        <p:spPr>
          <a:xfrm>
            <a:off x="457200" y="838200"/>
            <a:ext cx="8686800" cy="4191000"/>
          </a:xfrm>
          <a:effectLst/>
        </p:spPr>
        <p:txBody>
          <a:bodyPr/>
          <a:lstStyle/>
          <a:p>
            <a:pPr eaLnBrk="1" hangingPunct="1">
              <a:defRPr/>
            </a:pPr>
            <a:r>
              <a:rPr lang="ru-RU" altLang="ja-JP" sz="11700" b="1" i="1" dirty="0">
                <a:solidFill>
                  <a:srgbClr val="FFFF00"/>
                </a:solidFill>
                <a:effectLst>
                  <a:glow rad="101600">
                    <a:schemeClr val="tx1">
                      <a:alpha val="93000"/>
                    </a:schemeClr>
                  </a:glow>
                </a:effectLst>
                <a:latin typeface="Kosher-Normal" charset="0"/>
                <a:ea typeface="ＭＳ Ｐゴシック" charset="0"/>
              </a:rPr>
              <a:t>"</a:t>
            </a:r>
            <a:r>
              <a:rPr lang="en-US" altLang="ja-JP" sz="11700" b="1" i="1" dirty="0">
                <a:solidFill>
                  <a:srgbClr val="FFFF00"/>
                </a:solidFill>
                <a:effectLst>
                  <a:glow rad="101600">
                    <a:schemeClr val="tx1">
                      <a:alpha val="93000"/>
                    </a:schemeClr>
                  </a:glow>
                </a:effectLst>
                <a:latin typeface="Kosher-Normal" charset="0"/>
                <a:ea typeface="ＭＳ Ｐゴシック" charset="0"/>
              </a:rPr>
              <a:t>In the beginning</a:t>
            </a:r>
            <a:r>
              <a:rPr lang="ru-RU" altLang="ja-JP" sz="11700" b="1" i="1" dirty="0">
                <a:solidFill>
                  <a:srgbClr val="FFFF00"/>
                </a:solidFill>
                <a:effectLst>
                  <a:glow rad="101600">
                    <a:schemeClr val="tx1">
                      <a:alpha val="93000"/>
                    </a:schemeClr>
                  </a:glow>
                </a:effectLst>
                <a:latin typeface="Kosher-Normal" charset="0"/>
                <a:ea typeface="ＭＳ Ｐゴシック" charset="0"/>
              </a:rPr>
              <a:t>"</a:t>
            </a:r>
            <a:endParaRPr lang="en-US" sz="11700" b="1" i="1" dirty="0">
              <a:solidFill>
                <a:srgbClr val="FFFF00"/>
              </a:solidFill>
              <a:effectLst>
                <a:glow rad="101600">
                  <a:schemeClr val="tx1">
                    <a:alpha val="93000"/>
                  </a:schemeClr>
                </a:glow>
              </a:effectLst>
              <a:latin typeface="Kosher-Normal" charset="0"/>
              <a:ea typeface="ＭＳ Ｐゴシック" charset="0"/>
            </a:endParaRPr>
          </a:p>
        </p:txBody>
      </p:sp>
      <p:sp>
        <p:nvSpPr>
          <p:cNvPr id="224260" name="Rectangle 9"/>
          <p:cNvSpPr>
            <a:spLocks noChangeArrowheads="1"/>
          </p:cNvSpPr>
          <p:nvPr/>
        </p:nvSpPr>
        <p:spPr bwMode="auto">
          <a:xfrm>
            <a:off x="6172200" y="5029200"/>
            <a:ext cx="29718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Calibri"/>
                <a:ea typeface="宋体" panose="02010600030101010101" pitchFamily="2" charset="-122"/>
                <a:cs typeface="Arial" charset="0"/>
              </a:rPr>
              <a:t>An Introduction to Genesis</a:t>
            </a:r>
          </a:p>
        </p:txBody>
      </p:sp>
    </p:spTree>
    <p:extLst>
      <p:ext uri="{BB962C8B-B14F-4D97-AF65-F5344CB8AC3E}">
        <p14:creationId xmlns:p14="http://schemas.microsoft.com/office/powerpoint/2010/main" val="240800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6305"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6306" name="Picture 4" descr="IMG_0515_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4"/>
          <p:cNvSpPr txBox="1">
            <a:spLocks noChangeArrowheads="1"/>
          </p:cNvSpPr>
          <p:nvPr/>
        </p:nvSpPr>
        <p:spPr bwMode="auto">
          <a:xfrm>
            <a:off x="10547350" y="717550"/>
            <a:ext cx="3600450" cy="7080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26308" name="Text Box 5"/>
          <p:cNvSpPr txBox="1">
            <a:spLocks noChangeArrowheads="1"/>
          </p:cNvSpPr>
          <p:nvPr/>
        </p:nvSpPr>
        <p:spPr bwMode="auto">
          <a:xfrm>
            <a:off x="11123613" y="2836863"/>
            <a:ext cx="3600450" cy="70802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26309" name="Text Box 6"/>
          <p:cNvSpPr txBox="1">
            <a:spLocks noChangeArrowheads="1"/>
          </p:cNvSpPr>
          <p:nvPr/>
        </p:nvSpPr>
        <p:spPr bwMode="auto">
          <a:xfrm>
            <a:off x="9144000" y="5181600"/>
            <a:ext cx="4932363" cy="4000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2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51444816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2240346"/>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will bless you</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all peoples on earth will be blessed through you</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is-I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
        <p:nvSpPr>
          <p:cNvPr id="7" name="Text Box 24"/>
          <p:cNvSpPr txBox="1">
            <a:spLocks noChangeArrowheads="1"/>
          </p:cNvSpPr>
          <p:nvPr/>
        </p:nvSpPr>
        <p:spPr bwMode="auto">
          <a:xfrm>
            <a:off x="8472410" y="6534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325597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3"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8354" name="Picture 4" descr="IMG_0518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355" name="Text Box 5"/>
          <p:cNvSpPr txBox="1">
            <a:spLocks noChangeArrowheads="1"/>
          </p:cNvSpPr>
          <p:nvPr/>
        </p:nvSpPr>
        <p:spPr bwMode="auto">
          <a:xfrm>
            <a:off x="9277350" y="2895600"/>
            <a:ext cx="3600450" cy="10779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58414027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7"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29378" name="Picture 6" descr="IMG_0516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9379" name="Text Box 5"/>
          <p:cNvSpPr txBox="1">
            <a:spLocks noChangeArrowheads="1"/>
          </p:cNvSpPr>
          <p:nvPr/>
        </p:nvSpPr>
        <p:spPr bwMode="auto">
          <a:xfrm>
            <a:off x="9372600" y="2743200"/>
            <a:ext cx="3600450" cy="107791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32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17488936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0402" name="Picture 2" descr="IMG_0517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3" name="Text Box 5"/>
          <p:cNvSpPr txBox="1">
            <a:spLocks noChangeArrowheads="1"/>
          </p:cNvSpPr>
          <p:nvPr/>
        </p:nvSpPr>
        <p:spPr bwMode="auto">
          <a:xfrm>
            <a:off x="9201150" y="2743200"/>
            <a:ext cx="3600450" cy="175418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Text to translate &amp; paste at left</a:t>
            </a:r>
            <a:endParaRPr kumimoji="0" lang="zh-CN" altLang="en-US" sz="36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3987479932"/>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1426" name="Picture 2" descr="IMG_0519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427" name="Text Box 5"/>
          <p:cNvSpPr txBox="1">
            <a:spLocks noChangeArrowheads="1"/>
          </p:cNvSpPr>
          <p:nvPr/>
        </p:nvSpPr>
        <p:spPr bwMode="auto">
          <a:xfrm>
            <a:off x="0" y="1143000"/>
            <a:ext cx="9144000" cy="1016000"/>
          </a:xfrm>
          <a:prstGeom prst="rect">
            <a:avLst/>
          </a:prstGeom>
          <a:solidFill>
            <a:srgbClr val="1D1E7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6000" b="1" i="0" u="none" strike="noStrike" kern="1200" cap="none" spc="0" normalizeH="0" baseline="0" noProof="0">
                <a:ln>
                  <a:noFill/>
                </a:ln>
                <a:solidFill>
                  <a:srgbClr val="FFFFFF"/>
                </a:solidFill>
                <a:effectLst/>
                <a:uLnTx/>
                <a:uFillTx/>
                <a:latin typeface="Arial" charset="0"/>
                <a:ea typeface="ＭＳ Ｐゴシック" charset="0"/>
                <a:cs typeface="Arial" charset="0"/>
              </a:rPr>
              <a:t>A MOON ODYSSEY</a:t>
            </a:r>
            <a:endParaRPr kumimoji="0" lang="zh-CN" altLang="en-US" sz="60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31428" name="Text Box 5"/>
          <p:cNvSpPr txBox="1">
            <a:spLocks noChangeArrowheads="1"/>
          </p:cNvSpPr>
          <p:nvPr/>
        </p:nvSpPr>
        <p:spPr bwMode="auto">
          <a:xfrm>
            <a:off x="0" y="0"/>
            <a:ext cx="9144000" cy="1200150"/>
          </a:xfrm>
          <a:prstGeom prst="rect">
            <a:avLst/>
          </a:prstGeom>
          <a:solidFill>
            <a:srgbClr val="1D1E7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7200" b="1" i="0" u="none" strike="noStrike" kern="1200" cap="none" spc="0" normalizeH="0" baseline="0" noProof="0">
                <a:ln>
                  <a:noFill/>
                </a:ln>
                <a:solidFill>
                  <a:srgbClr val="AA7626"/>
                </a:solidFill>
                <a:effectLst/>
                <a:uLnTx/>
                <a:uFillTx/>
                <a:latin typeface="Arial" charset="0"/>
                <a:ea typeface="ＭＳ Ｐゴシック" charset="0"/>
                <a:cs typeface="Arial" charset="0"/>
              </a:rPr>
              <a:t>ONE GIANT LEAP:</a:t>
            </a:r>
            <a:endParaRPr kumimoji="0" lang="zh-CN" altLang="en-US" sz="7200" b="1" i="0" u="none" strike="noStrike" kern="1200" cap="none" spc="0" normalizeH="0" baseline="0" noProof="0">
              <a:ln>
                <a:noFill/>
              </a:ln>
              <a:solidFill>
                <a:srgbClr val="AA7626"/>
              </a:solidFill>
              <a:effectLst/>
              <a:uLnTx/>
              <a:uFillTx/>
              <a:latin typeface="Arial" charset="0"/>
              <a:ea typeface="SimSun" charset="0"/>
              <a:cs typeface="SimSun" charset="0"/>
            </a:endParaRPr>
          </a:p>
        </p:txBody>
      </p:sp>
      <p:sp>
        <p:nvSpPr>
          <p:cNvPr id="6" name="Text Box 5"/>
          <p:cNvSpPr txBox="1">
            <a:spLocks noChangeArrowheads="1"/>
          </p:cNvSpPr>
          <p:nvPr/>
        </p:nvSpPr>
        <p:spPr bwMode="auto">
          <a:xfrm>
            <a:off x="9296400" y="2590800"/>
            <a:ext cx="3600450" cy="984885"/>
          </a:xfrm>
          <a:prstGeom prst="rect">
            <a:avLst/>
          </a:prstGeom>
          <a:solidFill>
            <a:schemeClr val="bg1"/>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70000"/>
              </a:lnSpc>
              <a:spcBef>
                <a:spcPct val="50000"/>
              </a:spcBef>
              <a:spcAft>
                <a:spcPts val="0"/>
              </a:spcAft>
              <a:buClrTx/>
              <a:buSzTx/>
              <a:buFontTx/>
              <a:buNone/>
              <a:tabLst/>
              <a:defRPr/>
            </a:pP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Whack!</a:t>
            </a:r>
          </a:p>
          <a:p>
            <a:pPr marL="0" marR="0" lvl="0" indent="0" algn="l" defTabSz="457200" rtl="0" eaLnBrk="1" fontAlgn="auto" latinLnBrk="0" hangingPunct="1">
              <a:lnSpc>
                <a:spcPct val="70000"/>
              </a:lnSpc>
              <a:spcBef>
                <a:spcPct val="5000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Arial" charset="0"/>
              </a:rPr>
              <a:t>The Moon is Formed…</a:t>
            </a:r>
            <a:endParaRPr kumimoji="0" lang="zh-CN" alt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7" name="Text Box 5"/>
          <p:cNvSpPr txBox="1">
            <a:spLocks noChangeArrowheads="1"/>
          </p:cNvSpPr>
          <p:nvPr/>
        </p:nvSpPr>
        <p:spPr bwMode="auto">
          <a:xfrm>
            <a:off x="9296400" y="3882887"/>
            <a:ext cx="3944730" cy="369332"/>
          </a:xfrm>
          <a:prstGeom prst="rect">
            <a:avLst/>
          </a:prstGeom>
          <a:solidFill>
            <a:schemeClr val="bg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70000"/>
              </a:lnSpc>
              <a:spcBef>
                <a:spcPct val="5000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SimSun" charset="0"/>
                <a:cs typeface="Arial" charset="0"/>
              </a:rPr>
              <a:t>…and the Rest is History</a:t>
            </a:r>
            <a:endParaRPr kumimoji="0" lang="zh-CN" altLang="en-US" sz="2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3223689351"/>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49" name="Title 1"/>
          <p:cNvSpPr>
            <a:spLocks noGrp="1"/>
          </p:cNvSpPr>
          <p:nvPr>
            <p:ph type="title"/>
          </p:nvPr>
        </p:nvSpPr>
        <p:spPr/>
        <p:txBody>
          <a:bodyPr/>
          <a:lstStyle/>
          <a:p>
            <a:r>
              <a:rPr lang="en-US" altLang="zh-CN">
                <a:latin typeface="Arial" charset="0"/>
                <a:ea typeface="ＭＳ Ｐゴシック" charset="0"/>
              </a:rPr>
              <a:t>Worldly View of Origins</a:t>
            </a:r>
          </a:p>
        </p:txBody>
      </p:sp>
      <p:pic>
        <p:nvPicPr>
          <p:cNvPr id="232450" name="Picture 2" descr="IMG_0520_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451" name="Text Box 5"/>
          <p:cNvSpPr txBox="1">
            <a:spLocks noChangeArrowheads="1"/>
          </p:cNvSpPr>
          <p:nvPr/>
        </p:nvSpPr>
        <p:spPr bwMode="auto">
          <a:xfrm>
            <a:off x="9296400" y="2590800"/>
            <a:ext cx="3600450" cy="954088"/>
          </a:xfrm>
          <a:prstGeom prst="rect">
            <a:avLst/>
          </a:prstGeom>
          <a:solidFill>
            <a:srgbClr val="D5D5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Text to translate &amp; paste at left</a:t>
            </a:r>
            <a:endParaRPr kumimoji="0" lang="zh-CN" altLang="en-US" sz="2800" b="1" i="0" u="none" strike="noStrike" kern="1200" cap="none" spc="0" normalizeH="0" baseline="0" noProof="0">
              <a:ln>
                <a:noFill/>
              </a:ln>
              <a:solidFill>
                <a:srgbClr val="000000"/>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530540534"/>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9080342-0807-9B48-AC61-14FDFAE97403}"/>
              </a:ext>
            </a:extLst>
          </p:cNvPr>
          <p:cNvGrpSpPr/>
          <p:nvPr/>
        </p:nvGrpSpPr>
        <p:grpSpPr>
          <a:xfrm>
            <a:off x="-33338" y="0"/>
            <a:ext cx="9177338" cy="6400800"/>
            <a:chOff x="-33338" y="0"/>
            <a:chExt cx="9177338" cy="6400800"/>
          </a:xfrm>
        </p:grpSpPr>
        <p:pic>
          <p:nvPicPr>
            <p:cNvPr id="233473" name="Picture 2" descr="IMG_0521_2.jpg"/>
            <p:cNvPicPr>
              <a:picLocks noChangeAspect="1"/>
            </p:cNvPicPr>
            <p:nvPr/>
          </p:nvPicPr>
          <p:blipFill>
            <a:blip r:embed="rId4">
              <a:extLst>
                <a:ext uri="{28A0092B-C50C-407E-A947-70E740481C1C}">
                  <a14:useLocalDpi xmlns:a14="http://schemas.microsoft.com/office/drawing/2010/main" val="0"/>
                </a:ext>
              </a:extLst>
            </a:blip>
            <a:srcRect l="1205" r="813" b="8888"/>
            <a:stretch>
              <a:fillRect/>
            </a:stretch>
          </p:blipFill>
          <p:spPr bwMode="auto">
            <a:xfrm>
              <a:off x="-33338" y="0"/>
              <a:ext cx="9177338"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07520F4-4F75-934D-8B01-50888E957E67}"/>
                </a:ext>
              </a:extLst>
            </p:cNvPr>
            <p:cNvSpPr/>
            <p:nvPr/>
          </p:nvSpPr>
          <p:spPr>
            <a:xfrm>
              <a:off x="2186610" y="4065104"/>
              <a:ext cx="516834" cy="248479"/>
            </a:xfrm>
            <a:prstGeom prst="ellipse">
              <a:avLst/>
            </a:prstGeom>
            <a:solidFill>
              <a:srgbClr val="DCD0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233474" name="Title 1"/>
          <p:cNvSpPr>
            <a:spLocks noGrp="1"/>
          </p:cNvSpPr>
          <p:nvPr>
            <p:ph type="title"/>
          </p:nvPr>
        </p:nvSpPr>
        <p:spPr/>
        <p:txBody>
          <a:bodyPr/>
          <a:lstStyle/>
          <a:p>
            <a:pPr eaLnBrk="1" hangingPunct="1"/>
            <a:r>
              <a:rPr lang="en-US" altLang="zh-CN">
                <a:latin typeface="Arial" charset="0"/>
                <a:cs typeface="Geneva" charset="0"/>
              </a:rPr>
              <a:t>Worldly View of Origins</a:t>
            </a:r>
          </a:p>
        </p:txBody>
      </p:sp>
      <p:sp>
        <p:nvSpPr>
          <p:cNvPr id="7" name="Rectangle 6"/>
          <p:cNvSpPr/>
          <p:nvPr/>
        </p:nvSpPr>
        <p:spPr>
          <a:xfrm>
            <a:off x="0" y="0"/>
            <a:ext cx="9144000" cy="1981200"/>
          </a:xfrm>
          <a:prstGeom prst="rect">
            <a:avLst/>
          </a:prstGeom>
          <a:solidFill>
            <a:srgbClr val="D9D9D9"/>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mn-ea"/>
              <a:cs typeface="+mn-cs"/>
            </a:endParaRPr>
          </a:p>
        </p:txBody>
      </p:sp>
      <p:sp>
        <p:nvSpPr>
          <p:cNvPr id="233476" name="Text Box 5"/>
          <p:cNvSpPr txBox="1">
            <a:spLocks noChangeArrowheads="1"/>
          </p:cNvSpPr>
          <p:nvPr/>
        </p:nvSpPr>
        <p:spPr bwMode="auto">
          <a:xfrm>
            <a:off x="0" y="1074738"/>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a:t>
            </a:r>
            <a:r>
              <a:rPr kumimoji="0" lang="en-US" altLang="zh-CN" sz="44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Impacter</a:t>
            </a: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hit the Earth</a:t>
            </a:r>
            <a:endParaRPr kumimoji="0" lang="zh-CN" altLang="en-US" sz="4400" b="1" i="0" u="none" strike="noStrike" kern="1200" cap="none" spc="0" normalizeH="0" baseline="0" noProof="0" dirty="0">
              <a:ln>
                <a:noFill/>
              </a:ln>
              <a:solidFill>
                <a:srgbClr val="000000"/>
              </a:solidFill>
              <a:effectLst/>
              <a:uLnTx/>
              <a:uFillTx/>
              <a:latin typeface="Arial" charset="0"/>
              <a:ea typeface="SimSun" charset="0"/>
              <a:cs typeface="SimSun" charset="0"/>
            </a:endParaRPr>
          </a:p>
        </p:txBody>
      </p:sp>
      <p:sp>
        <p:nvSpPr>
          <p:cNvPr id="5" name="Text Box 5"/>
          <p:cNvSpPr txBox="1">
            <a:spLocks noChangeArrowheads="1"/>
          </p:cNvSpPr>
          <p:nvPr/>
        </p:nvSpPr>
        <p:spPr bwMode="auto">
          <a:xfrm>
            <a:off x="0" y="-152400"/>
            <a:ext cx="9144000" cy="1446213"/>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8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charset="0"/>
                <a:ea typeface="Arial" charset="0"/>
                <a:cs typeface="Arial" charset="0"/>
              </a:rPr>
              <a:t>Whack!</a:t>
            </a:r>
            <a:endParaRPr kumimoji="0" lang="zh-CN" altLang="en-US" sz="8800" b="1" i="0" u="none" strike="noStrike" kern="1200" cap="none" spc="0" normalizeH="0" baseline="0" noProof="0" dirty="0">
              <a:ln>
                <a:noFill/>
              </a:ln>
              <a:solidFill>
                <a:srgbClr val="FF0000"/>
              </a:solidFill>
              <a:effectLst>
                <a:outerShdw blurRad="38100" dist="38100" dir="2700000" algn="tl">
                  <a:srgbClr val="DDDDDD"/>
                </a:outerShdw>
              </a:effectLst>
              <a:uLnTx/>
              <a:uFillTx/>
              <a:latin typeface="Arial" charset="0"/>
              <a:ea typeface="SimSun" charset="0"/>
            </a:endParaRPr>
          </a:p>
        </p:txBody>
      </p:sp>
      <p:sp>
        <p:nvSpPr>
          <p:cNvPr id="233478" name="Text Box 5"/>
          <p:cNvSpPr txBox="1">
            <a:spLocks noChangeArrowheads="1"/>
          </p:cNvSpPr>
          <p:nvPr/>
        </p:nvSpPr>
        <p:spPr bwMode="auto">
          <a:xfrm>
            <a:off x="1295400" y="2524125"/>
            <a:ext cx="1905000" cy="523875"/>
          </a:xfrm>
          <a:prstGeom prst="rect">
            <a:avLst/>
          </a:prstGeom>
          <a:solidFill>
            <a:srgbClr val="261C3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Impacter</a:t>
            </a:r>
            <a:endPar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9" name="Text Box 5"/>
          <p:cNvSpPr txBox="1">
            <a:spLocks noChangeArrowheads="1"/>
          </p:cNvSpPr>
          <p:nvPr/>
        </p:nvSpPr>
        <p:spPr bwMode="auto">
          <a:xfrm>
            <a:off x="1752600" y="3922643"/>
            <a:ext cx="1447800" cy="533400"/>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Arial" charset="0"/>
                <a:cs typeface="Arial" charset="0"/>
              </a:rPr>
              <a:t>Earth</a:t>
            </a:r>
            <a:endParaRPr kumimoji="0" lang="zh-CN" altLang="en-US" sz="2800" b="1" i="0" u="none" strike="noStrike" kern="1200" cap="none" spc="0" normalizeH="0" baseline="0" noProof="0" dirty="0">
              <a:ln>
                <a:noFill/>
              </a:ln>
              <a:solidFill>
                <a:srgbClr val="000000"/>
              </a:solidFill>
              <a:effectLst/>
              <a:uLnTx/>
              <a:uFillTx/>
              <a:latin typeface="Arial" charset="0"/>
              <a:ea typeface="SimSun" charset="0"/>
            </a:endParaRPr>
          </a:p>
        </p:txBody>
      </p:sp>
    </p:spTree>
    <p:extLst>
      <p:ext uri="{BB962C8B-B14F-4D97-AF65-F5344CB8AC3E}">
        <p14:creationId xmlns:p14="http://schemas.microsoft.com/office/powerpoint/2010/main" val="101910270"/>
      </p:ext>
    </p:extLst>
  </p:cSld>
  <p:clrMapOvr>
    <a:overrideClrMapping bg1="lt1" tx1="dk1" bg2="lt2" tx2="dk2" accent1="accent1" accent2="accent2" accent3="accent3" accent4="accent4" accent5="accent5" accent6="accent6" hlink="hlink" folHlink="folHlink"/>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21" name="Title 1"/>
          <p:cNvSpPr>
            <a:spLocks noGrp="1"/>
          </p:cNvSpPr>
          <p:nvPr>
            <p:ph type="title"/>
          </p:nvPr>
        </p:nvSpPr>
        <p:spPr>
          <a:xfrm>
            <a:off x="0" y="274638"/>
            <a:ext cx="9144000" cy="1143000"/>
          </a:xfrm>
        </p:spPr>
        <p:txBody>
          <a:bodyPr/>
          <a:lstStyle/>
          <a:p>
            <a:pPr eaLnBrk="1" hangingPunct="1"/>
            <a:r>
              <a:rPr lang="en-US" altLang="zh-CN" b="1" dirty="0">
                <a:latin typeface="Arial" charset="0"/>
                <a:cs typeface="Geneva" charset="0"/>
              </a:rPr>
              <a:t>The Moon formed from the Earth</a:t>
            </a:r>
          </a:p>
        </p:txBody>
      </p:sp>
      <p:pic>
        <p:nvPicPr>
          <p:cNvPr id="235522" name="Picture 2" descr="IMG_0522_2.jpg"/>
          <p:cNvPicPr>
            <a:picLocks noChangeAspect="1"/>
          </p:cNvPicPr>
          <p:nvPr/>
        </p:nvPicPr>
        <p:blipFill>
          <a:blip r:embed="rId4">
            <a:extLst>
              <a:ext uri="{28A0092B-C50C-407E-A947-70E740481C1C}">
                <a14:useLocalDpi xmlns:a14="http://schemas.microsoft.com/office/drawing/2010/main" val="0"/>
              </a:ext>
            </a:extLst>
          </a:blip>
          <a:srcRect t="23334" b="14444"/>
          <a:stretch>
            <a:fillRect/>
          </a:stretch>
        </p:blipFill>
        <p:spPr bwMode="auto">
          <a:xfrm>
            <a:off x="0" y="1828800"/>
            <a:ext cx="9144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Text Box 5"/>
          <p:cNvSpPr txBox="1">
            <a:spLocks noChangeArrowheads="1"/>
          </p:cNvSpPr>
          <p:nvPr/>
        </p:nvSpPr>
        <p:spPr bwMode="auto">
          <a:xfrm>
            <a:off x="7620000" y="1600200"/>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Moon</a:t>
            </a:r>
            <a:endParaRPr kumimoji="0" lang="zh-CN" alt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441938549"/>
      </p:ext>
    </p:extLst>
  </p:cSld>
  <p:clrMapOvr>
    <a:overrideClrMapping bg1="lt1" tx1="dk1" bg2="lt2" tx2="dk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5046" name="Text Box 6"/>
          <p:cNvSpPr txBox="1">
            <a:spLocks noChangeArrowheads="1"/>
          </p:cNvSpPr>
          <p:nvPr/>
        </p:nvSpPr>
        <p:spPr bwMode="auto">
          <a:xfrm>
            <a:off x="990600" y="1812925"/>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n-ea"/>
                <a:cs typeface="Arial"/>
              </a:rPr>
              <a:t>Hebrew:</a:t>
            </a:r>
          </a:p>
        </p:txBody>
      </p:sp>
      <p:sp>
        <p:nvSpPr>
          <p:cNvPr id="215047" name="Text Box 7"/>
          <p:cNvSpPr txBox="1">
            <a:spLocks noChangeArrowheads="1"/>
          </p:cNvSpPr>
          <p:nvPr/>
        </p:nvSpPr>
        <p:spPr bwMode="auto">
          <a:xfrm>
            <a:off x="3276600" y="1752600"/>
            <a:ext cx="4114800" cy="823913"/>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he-IL" sz="4800" b="1" i="0" u="none" strike="noStrike" kern="1200" cap="none" spc="0" normalizeH="0" baseline="0" noProof="0">
                <a:ln>
                  <a:noFill/>
                </a:ln>
                <a:solidFill>
                  <a:srgbClr val="FFFFFF"/>
                </a:solidFill>
                <a:effectLst/>
                <a:uLnTx/>
                <a:uFillTx/>
                <a:latin typeface="Arial"/>
                <a:ea typeface="+mn-ea"/>
                <a:cs typeface="Arial"/>
              </a:rPr>
              <a:t>ty</a:t>
            </a:r>
            <a:r>
              <a:rPr kumimoji="0" lang="en-US" sz="4800" b="1" i="0" u="none" strike="noStrike" kern="1200" cap="none" spc="0" normalizeH="0" baseline="0" noProof="0">
                <a:ln>
                  <a:noFill/>
                </a:ln>
                <a:solidFill>
                  <a:srgbClr val="FFFFFF"/>
                </a:solidFill>
                <a:effectLst/>
                <a:uLnTx/>
                <a:uFillTx/>
                <a:latin typeface="Arial"/>
                <a:ea typeface="+mn-ea"/>
                <a:cs typeface="Arial"/>
              </a:rPr>
              <a:t>v</a:t>
            </a:r>
            <a:r>
              <a:rPr kumimoji="0" lang="he-IL" sz="4800" b="1" i="0" u="none" strike="noStrike" kern="1200" cap="none" spc="0" normalizeH="0" baseline="0" noProof="0">
                <a:ln>
                  <a:noFill/>
                </a:ln>
                <a:solidFill>
                  <a:srgbClr val="FFFFFF"/>
                </a:solidFill>
                <a:effectLst/>
                <a:uLnTx/>
                <a:uFillTx/>
                <a:latin typeface="Arial"/>
                <a:ea typeface="+mn-ea"/>
                <a:cs typeface="Arial"/>
              </a:rPr>
              <a:t>arb</a:t>
            </a:r>
          </a:p>
        </p:txBody>
      </p:sp>
      <p:sp>
        <p:nvSpPr>
          <p:cNvPr id="215048" name="Text Box 8"/>
          <p:cNvSpPr txBox="1">
            <a:spLocks noChangeArrowheads="1"/>
          </p:cNvSpPr>
          <p:nvPr/>
        </p:nvSpPr>
        <p:spPr bwMode="auto">
          <a:xfrm>
            <a:off x="990600" y="4327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mn-ea"/>
                <a:cs typeface="Arial"/>
              </a:rPr>
              <a:t>Origin, source, birth</a:t>
            </a:r>
          </a:p>
        </p:txBody>
      </p:sp>
      <p:sp>
        <p:nvSpPr>
          <p:cNvPr id="215049" name="Text Box 9"/>
          <p:cNvSpPr txBox="1">
            <a:spLocks noChangeArrowheads="1"/>
          </p:cNvSpPr>
          <p:nvPr/>
        </p:nvSpPr>
        <p:spPr bwMode="auto">
          <a:xfrm>
            <a:off x="5105400" y="1812925"/>
            <a:ext cx="2922588" cy="70802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
                <a:ea typeface="+mn-ea"/>
                <a:cs typeface="Arial"/>
              </a:rPr>
              <a:t>bereshith</a:t>
            </a:r>
            <a:endParaRPr kumimoji="0" lang="he-IL" sz="4000" b="1" i="0" u="none" strike="noStrike" kern="1200" cap="none" spc="0" normalizeH="0" baseline="0" noProof="0" dirty="0">
              <a:ln>
                <a:noFill/>
              </a:ln>
              <a:solidFill>
                <a:srgbClr val="FFFFFF"/>
              </a:solidFill>
              <a:effectLst/>
              <a:uLnTx/>
              <a:uFillTx/>
              <a:latin typeface="Arial"/>
              <a:ea typeface="+mn-ea"/>
              <a:cs typeface="Arial"/>
            </a:endParaRPr>
          </a:p>
        </p:txBody>
      </p:sp>
      <p:sp>
        <p:nvSpPr>
          <p:cNvPr id="215050" name="Text Box 10"/>
          <p:cNvSpPr txBox="1">
            <a:spLocks noChangeArrowheads="1"/>
          </p:cNvSpPr>
          <p:nvPr/>
        </p:nvSpPr>
        <p:spPr bwMode="auto">
          <a:xfrm>
            <a:off x="990600" y="3657600"/>
            <a:ext cx="2590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n-ea"/>
                <a:cs typeface="Arial"/>
              </a:rPr>
              <a:t>Greek:</a:t>
            </a:r>
          </a:p>
        </p:txBody>
      </p:sp>
      <p:sp>
        <p:nvSpPr>
          <p:cNvPr id="215051" name="Text Box 11"/>
          <p:cNvSpPr txBox="1">
            <a:spLocks noChangeArrowheads="1"/>
          </p:cNvSpPr>
          <p:nvPr/>
        </p:nvSpPr>
        <p:spPr bwMode="auto">
          <a:xfrm>
            <a:off x="3200400" y="3657600"/>
            <a:ext cx="33528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mn-ea"/>
                <a:cs typeface="Arial"/>
              </a:rPr>
              <a:t>ge,nesij</a:t>
            </a:r>
          </a:p>
        </p:txBody>
      </p:sp>
      <p:sp>
        <p:nvSpPr>
          <p:cNvPr id="215052" name="Text Box 12"/>
          <p:cNvSpPr txBox="1">
            <a:spLocks noChangeArrowheads="1"/>
          </p:cNvSpPr>
          <p:nvPr/>
        </p:nvSpPr>
        <p:spPr bwMode="auto">
          <a:xfrm>
            <a:off x="1143000" y="2422525"/>
            <a:ext cx="66294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1" u="none" strike="noStrike" kern="1200" cap="none" spc="0" normalizeH="0" baseline="0" noProof="0" dirty="0">
                <a:ln>
                  <a:noFill/>
                </a:ln>
                <a:solidFill>
                  <a:srgbClr val="FFFFFF"/>
                </a:solidFill>
                <a:effectLst/>
                <a:uLnTx/>
                <a:uFillTx/>
                <a:latin typeface="Arial"/>
                <a:ea typeface="+mn-ea"/>
                <a:cs typeface="Arial"/>
              </a:rPr>
              <a:t>In the beginning</a:t>
            </a:r>
          </a:p>
        </p:txBody>
      </p:sp>
      <p:sp>
        <p:nvSpPr>
          <p:cNvPr id="215053" name="Text Box 13"/>
          <p:cNvSpPr txBox="1">
            <a:spLocks noChangeArrowheads="1"/>
          </p:cNvSpPr>
          <p:nvPr/>
        </p:nvSpPr>
        <p:spPr bwMode="auto">
          <a:xfrm>
            <a:off x="5165725" y="3657600"/>
            <a:ext cx="2286000" cy="701675"/>
          </a:xfrm>
          <a:prstGeom prst="rect">
            <a:avLst/>
          </a:prstGeom>
          <a:noFill/>
          <a:ln>
            <a:noFill/>
          </a:ln>
          <a:effectLst>
            <a:outerShdw blurRad="63500" dist="38099" dir="2700000" algn="ctr" rotWithShape="0">
              <a:srgbClr val="0033CC">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mn-ea"/>
                <a:cs typeface="Arial"/>
              </a:rPr>
              <a:t>genesis</a:t>
            </a:r>
            <a:endParaRPr kumimoji="0" lang="he-IL" sz="4000" b="1" i="0" u="none" strike="noStrike" kern="1200" cap="none" spc="0" normalizeH="0" baseline="0" noProof="0" dirty="0">
              <a:ln>
                <a:noFill/>
              </a:ln>
              <a:solidFill>
                <a:srgbClr val="FFFFFF"/>
              </a:solidFill>
              <a:effectLst/>
              <a:uLnTx/>
              <a:uFillTx/>
              <a:latin typeface="Arial"/>
              <a:ea typeface="+mn-ea"/>
              <a:cs typeface="Arial"/>
            </a:endParaRPr>
          </a:p>
        </p:txBody>
      </p:sp>
      <p:sp>
        <p:nvSpPr>
          <p:cNvPr id="215055" name="Rectangle 15"/>
          <p:cNvSpPr>
            <a:spLocks noGrp="1" noChangeArrowheads="1"/>
          </p:cNvSpPr>
          <p:nvPr>
            <p:ph type="ctrTitle"/>
          </p:nvPr>
        </p:nvSpPr>
        <p:spPr>
          <a:xfrm>
            <a:off x="457200" y="381000"/>
            <a:ext cx="7772400" cy="923925"/>
          </a:xfrm>
          <a:effectLst>
            <a:outerShdw blurRad="63500" dist="38099" dir="2700000" algn="ctr" rotWithShape="0">
              <a:srgbClr val="0033CC">
                <a:alpha val="74998"/>
              </a:srgb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5400" b="1" dirty="0">
                <a:solidFill>
                  <a:schemeClr val="bg1"/>
                </a:solidFill>
                <a:cs typeface="Arial"/>
              </a:rPr>
              <a:t>Title</a:t>
            </a:r>
          </a:p>
        </p:txBody>
      </p:sp>
      <p:pic>
        <p:nvPicPr>
          <p:cNvPr id="237582" name="Picture 16" descr="Genesis in Gre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038" y="3505200"/>
            <a:ext cx="2252662"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83" name="Picture 17" descr="bereshith in Hebre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1412875"/>
            <a:ext cx="2305050"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 Box 4"/>
          <p:cNvSpPr txBox="1">
            <a:spLocks noChangeArrowheads="1"/>
          </p:cNvSpPr>
          <p:nvPr/>
        </p:nvSpPr>
        <p:spPr bwMode="auto">
          <a:xfrm>
            <a:off x="8521721" y="73968"/>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57</a:t>
            </a:r>
            <a:endPar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35715065"/>
      </p:ext>
    </p:extLst>
  </p:cSld>
  <p:clrMapOvr>
    <a:masterClrMapping/>
  </p:clrMapOvr>
  <p:transition>
    <p:wheel spokes="0"/>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en-US" sz="4800" b="1" dirty="0">
                <a:solidFill>
                  <a:schemeClr val="bg1"/>
                </a:solidFill>
                <a:effectLst>
                  <a:glow rad="101600">
                    <a:schemeClr val="tx1">
                      <a:alpha val="75000"/>
                    </a:schemeClr>
                  </a:glow>
                </a:effectLst>
                <a:cs typeface="Arial"/>
              </a:rPr>
              <a:t>Questions We All Must Answer</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90525" y="1408142"/>
            <a:ext cx="8362950" cy="769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Genesis = </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Beginnings</a:t>
            </a:r>
            <a:r>
              <a:rPr kumimoji="0" lang="ru-RU"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Origin</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did we come from?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Purpose</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am I here? Is there meaning?</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Morality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Why is there evil in the world?  </a:t>
            </a:r>
          </a:p>
          <a:p>
            <a:pPr marL="266700" marR="0" lvl="0" indent="-266700" algn="l" defTabSz="457200" rtl="0" eaLnBrk="1" fontAlgn="auto" latinLnBrk="0" hangingPunct="1">
              <a:lnSpc>
                <a:spcPct val="100000"/>
              </a:lnSpc>
              <a:spcBef>
                <a:spcPct val="50000"/>
              </a:spcBef>
              <a:spcAft>
                <a:spcPts val="0"/>
              </a:spcAft>
              <a:buClrTx/>
              <a:buSzTx/>
              <a:buFontTx/>
              <a:buChar char="•"/>
              <a:tabLst/>
              <a:defRPr/>
            </a:pPr>
            <a:r>
              <a:rPr kumimoji="0" lang="en-US"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Destiny</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Where am I going? Is there hope? </a:t>
            </a:r>
          </a:p>
        </p:txBody>
      </p:sp>
    </p:spTree>
    <p:extLst>
      <p:ext uri="{BB962C8B-B14F-4D97-AF65-F5344CB8AC3E}">
        <p14:creationId xmlns:p14="http://schemas.microsoft.com/office/powerpoint/2010/main" val="1984709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7096">
                                            <p:txEl>
                                              <p:pRg st="1" end="1"/>
                                            </p:txEl>
                                          </p:spTgt>
                                        </p:tgtEl>
                                        <p:attrNameLst>
                                          <p:attrName>style.visibility</p:attrName>
                                        </p:attrNameLst>
                                      </p:cBhvr>
                                      <p:to>
                                        <p:strVal val="visible"/>
                                      </p:to>
                                    </p:set>
                                    <p:animEffect transition="in" filter="dissolve">
                                      <p:cBhvr>
                                        <p:cTn id="12" dur="500"/>
                                        <p:tgtEl>
                                          <p:spTgt spid="2170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7096">
                                            <p:txEl>
                                              <p:pRg st="2" end="2"/>
                                            </p:txEl>
                                          </p:spTgt>
                                        </p:tgtEl>
                                        <p:attrNameLst>
                                          <p:attrName>style.visibility</p:attrName>
                                        </p:attrNameLst>
                                      </p:cBhvr>
                                      <p:to>
                                        <p:strVal val="visible"/>
                                      </p:to>
                                    </p:set>
                                    <p:animEffect transition="in" filter="dissolve">
                                      <p:cBhvr>
                                        <p:cTn id="17" dur="500"/>
                                        <p:tgtEl>
                                          <p:spTgt spid="217096">
                                            <p:txEl>
                                              <p:pRg st="2" end="2"/>
                                            </p:txEl>
                                          </p:spTgt>
                                        </p:tgtEl>
                                      </p:cBhvr>
                                    </p:animEffect>
                                  </p:childTnLst>
                                </p:cTn>
                              </p:par>
                            </p:childTnLst>
                          </p:cTn>
                        </p:par>
                      </p:childTnLst>
                    </p:cTn>
                  </p:par>
                  <p:par>
                    <p:cTn id="18" fill="hold">
                      <p:stCondLst>
                        <p:cond delay="indefinite"/>
                      </p:stCondLst>
                      <p:childTnLst>
                        <p:par>
                          <p:cTn id="19" fill="hold" nodeType="after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7096">
                                            <p:txEl>
                                              <p:pRg st="3" end="3"/>
                                            </p:txEl>
                                          </p:spTgt>
                                        </p:tgtEl>
                                        <p:attrNameLst>
                                          <p:attrName>style.visibility</p:attrName>
                                        </p:attrNameLst>
                                      </p:cBhvr>
                                      <p:to>
                                        <p:strVal val="visible"/>
                                      </p:to>
                                    </p:set>
                                    <p:animEffect transition="in" filter="dissolve">
                                      <p:cBhvr>
                                        <p:cTn id="22"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uiExpand="1"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762307" name="Picture 3" descr="GeNesis"/>
          <p:cNvPicPr>
            <a:picLocks noChangeAspect="1" noChangeArrowheads="1"/>
          </p:cNvPicPr>
          <p:nvPr/>
        </p:nvPicPr>
        <p:blipFill>
          <a:blip r:embed="rId4">
            <a:extLst>
              <a:ext uri="{28A0092B-C50C-407E-A947-70E740481C1C}">
                <a14:useLocalDpi xmlns:a14="http://schemas.microsoft.com/office/drawing/2010/main" val="0"/>
              </a:ext>
            </a:extLst>
          </a:blip>
          <a:srcRect l="23529" t="22484" r="45416" b="46111"/>
          <a:stretch>
            <a:fillRect/>
          </a:stretch>
        </p:blipFill>
        <p:spPr bwMode="auto">
          <a:xfrm>
            <a:off x="1828800" y="1524000"/>
            <a:ext cx="5791200" cy="4392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2308" name="Text Box 4"/>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Times New Roman" pitchFamily="-112" charset="0"/>
                <a:ea typeface="ＭＳ Ｐゴシック" pitchFamily="-112" charset="-128"/>
                <a:cs typeface="ＭＳ Ｐゴシック" pitchFamily="-112" charset="-128"/>
              </a:rPr>
              <a:t>Walk Through The Bible </a:t>
            </a:r>
            <a:r>
              <a:rPr kumimoji="0" lang="en-US" sz="1800" b="1" i="0" u="none" strike="noStrike" kern="1200" cap="none" spc="0" normalizeH="0" baseline="0" noProof="0">
                <a:ln>
                  <a:noFill/>
                </a:ln>
                <a:solidFill>
                  <a:srgbClr val="FFFFFF"/>
                </a:solidFill>
                <a:effectLst/>
                <a:uLnTx/>
                <a:uFillTx/>
                <a:latin typeface="Times New Roman" pitchFamily="-112" charset="0"/>
                <a:ea typeface="Times New Roman" pitchFamily="-112" charset="0"/>
                <a:cs typeface="Times New Roman" pitchFamily="-112" charset="0"/>
              </a:rPr>
              <a:t>©</a:t>
            </a:r>
            <a:r>
              <a:rPr kumimoji="0" lang="en-US" sz="1800" b="1" i="0" u="none" strike="noStrike" kern="1200" cap="none" spc="0" normalizeH="0" baseline="0" noProof="0">
                <a:ln>
                  <a:noFill/>
                </a:ln>
                <a:solidFill>
                  <a:srgbClr val="FFFFFF"/>
                </a:solidFill>
                <a:effectLst/>
                <a:uLnTx/>
                <a:uFillTx/>
                <a:latin typeface="Times New Roman" pitchFamily="-112" charset="0"/>
                <a:ea typeface="ＭＳ Ｐゴシック" pitchFamily="-112" charset="-128"/>
                <a:cs typeface="ＭＳ Ｐゴシック" pitchFamily="-112" charset="-128"/>
              </a:rPr>
              <a:t>1989</a:t>
            </a:r>
          </a:p>
        </p:txBody>
      </p:sp>
      <p:sp>
        <p:nvSpPr>
          <p:cNvPr id="241668"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58</a:t>
            </a:r>
          </a:p>
        </p:txBody>
      </p:sp>
      <p:sp>
        <p:nvSpPr>
          <p:cNvPr id="1762310" name="Rectangle 6"/>
          <p:cNvSpPr>
            <a:spLocks noGrp="1" noChangeArrowheads="1"/>
          </p:cNvSpPr>
          <p:nvPr>
            <p:ph type="title" idx="4294967295"/>
          </p:nvPr>
        </p:nvSpPr>
        <p:spPr>
          <a:xfrm>
            <a:off x="0" y="609600"/>
            <a:ext cx="7772400" cy="8239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4800" b="1" dirty="0">
                <a:solidFill>
                  <a:schemeClr val="bg1"/>
                </a:solidFill>
                <a:latin typeface="Arial" charset="0"/>
                <a:ea typeface="ＭＳ Ｐゴシック" charset="0"/>
              </a:rPr>
              <a:t> </a:t>
            </a:r>
            <a:r>
              <a:rPr lang="ru-RU"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Big N-</a:t>
            </a:r>
            <a:r>
              <a:rPr lang="en-US" altLang="ja-JP" sz="4800" b="1" dirty="0" err="1">
                <a:solidFill>
                  <a:schemeClr val="bg1"/>
                </a:solidFill>
                <a:latin typeface="Arial" charset="0"/>
                <a:ea typeface="ＭＳ Ｐゴシック" charset="0"/>
              </a:rPr>
              <a:t>ings</a:t>
            </a:r>
            <a:r>
              <a:rPr lang="ru-RU" altLang="ja-JP" sz="4800" b="1" dirty="0">
                <a:solidFill>
                  <a:schemeClr val="bg1"/>
                </a:solidFill>
                <a:latin typeface="Arial" charset="0"/>
                <a:ea typeface="ＭＳ Ｐゴシック" charset="0"/>
              </a:rPr>
              <a:t>"</a:t>
            </a:r>
            <a:endParaRPr lang="en-US" sz="48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2107203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1762307"/>
                                        </p:tgtEl>
                                        <p:attrNameLst>
                                          <p:attrName>style.visibility</p:attrName>
                                        </p:attrNameLst>
                                      </p:cBhvr>
                                      <p:to>
                                        <p:strVal val="visible"/>
                                      </p:to>
                                    </p:set>
                                    <p:anim calcmode="lin" valueType="num">
                                      <p:cBhvr>
                                        <p:cTn id="7" dur="500" fill="hold"/>
                                        <p:tgtEl>
                                          <p:spTgt spid="1762307"/>
                                        </p:tgtEl>
                                        <p:attrNameLst>
                                          <p:attrName>ppt_w</p:attrName>
                                        </p:attrNameLst>
                                      </p:cBhvr>
                                      <p:tavLst>
                                        <p:tav tm="0">
                                          <p:val>
                                            <p:fltVal val="0"/>
                                          </p:val>
                                        </p:tav>
                                        <p:tav tm="100000">
                                          <p:val>
                                            <p:strVal val="#ppt_w"/>
                                          </p:val>
                                        </p:tav>
                                      </p:tavLst>
                                    </p:anim>
                                    <p:anim calcmode="lin" valueType="num">
                                      <p:cBhvr>
                                        <p:cTn id="8" dur="500" fill="hold"/>
                                        <p:tgtEl>
                                          <p:spTgt spid="17623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3799976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3" name="Picture 2" descr="scrolls">
            <a:hlinkClick r:id="" action="ppaction://noaction"/>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2964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4355" name="Rectangle 3"/>
          <p:cNvSpPr>
            <a:spLocks noGrp="1" noChangeArrowheads="1"/>
          </p:cNvSpPr>
          <p:nvPr>
            <p:ph type="ctrTitle"/>
          </p:nvPr>
        </p:nvSpPr>
        <p:spPr>
          <a:xfrm>
            <a:off x="0" y="67744"/>
            <a:ext cx="9296400" cy="706438"/>
          </a:xfrm>
          <a:effectLst>
            <a:outerShdw blurRad="63500" dist="29783" dir="1514402" algn="ctr" rotWithShape="0">
              <a:schemeClr val="bg1">
                <a:alpha val="74998"/>
              </a:schemeClr>
            </a:outerShdw>
          </a:effectLst>
        </p:spPr>
        <p:txBody>
          <a:bodyPr/>
          <a:lstStyle/>
          <a:p>
            <a:pPr eaLnBrk="1" hangingPunct="1">
              <a:defRPr/>
            </a:pPr>
            <a:r>
              <a:rPr lang="en-US" sz="5400" b="1" dirty="0">
                <a:solidFill>
                  <a:schemeClr val="tx1"/>
                </a:solidFill>
                <a:effectLst>
                  <a:outerShdw blurRad="38100" dist="38100" dir="2700000" algn="tl">
                    <a:srgbClr val="010199"/>
                  </a:outerShdw>
                </a:effectLst>
                <a:latin typeface="Arial" charset="0"/>
                <a:ea typeface="ＭＳ Ｐゴシック" charset="0"/>
                <a:cs typeface="ＭＳ Ｐゴシック" charset="0"/>
              </a:rPr>
              <a:t>Authorship of Genesis</a:t>
            </a:r>
          </a:p>
        </p:txBody>
      </p:sp>
      <p:sp>
        <p:nvSpPr>
          <p:cNvPr id="243715" name="Text Box 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Times New Roman" charset="0"/>
                <a:ea typeface="ＭＳ Ｐゴシック" charset="0"/>
              </a:rPr>
              <a:t>57</a:t>
            </a:r>
          </a:p>
        </p:txBody>
      </p:sp>
      <p:sp>
        <p:nvSpPr>
          <p:cNvPr id="243716" name="AutoShape 6"/>
          <p:cNvSpPr>
            <a:spLocks noChangeArrowheads="1"/>
          </p:cNvSpPr>
          <p:nvPr/>
        </p:nvSpPr>
        <p:spPr bwMode="auto">
          <a:xfrm>
            <a:off x="609600" y="3581400"/>
            <a:ext cx="8763000" cy="1676400"/>
          </a:xfrm>
          <a:prstGeom prst="rightArrow">
            <a:avLst>
              <a:gd name="adj1" fmla="val 50000"/>
              <a:gd name="adj2" fmla="val 130682"/>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64359" name="Rectangle 7"/>
          <p:cNvSpPr>
            <a:spLocks noChangeArrowheads="1"/>
          </p:cNvSpPr>
          <p:nvPr/>
        </p:nvSpPr>
        <p:spPr bwMode="auto">
          <a:xfrm>
            <a:off x="-1524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Jehovah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(LORD)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850 BC</a:t>
            </a:r>
          </a:p>
        </p:txBody>
      </p:sp>
      <p:sp>
        <p:nvSpPr>
          <p:cNvPr id="1764360" name="Rectangle 8"/>
          <p:cNvSpPr>
            <a:spLocks noChangeArrowheads="1"/>
          </p:cNvSpPr>
          <p:nvPr/>
        </p:nvSpPr>
        <p:spPr bwMode="auto">
          <a:xfrm>
            <a:off x="4419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Deuteronomistic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School</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550 BC</a:t>
            </a:r>
          </a:p>
        </p:txBody>
      </p:sp>
      <p:sp>
        <p:nvSpPr>
          <p:cNvPr id="1764361" name="Rectangle 9"/>
          <p:cNvSpPr>
            <a:spLocks noChangeArrowheads="1"/>
          </p:cNvSpPr>
          <p:nvPr/>
        </p:nvSpPr>
        <p:spPr bwMode="auto">
          <a:xfrm>
            <a:off x="2133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Elohim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(God)</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750 BC</a:t>
            </a:r>
          </a:p>
        </p:txBody>
      </p:sp>
      <p:sp>
        <p:nvSpPr>
          <p:cNvPr id="1764362" name="Rectangle 10"/>
          <p:cNvSpPr>
            <a:spLocks noChangeArrowheads="1"/>
          </p:cNvSpPr>
          <p:nvPr/>
        </p:nvSpPr>
        <p:spPr bwMode="auto">
          <a:xfrm>
            <a:off x="6705600" y="4191000"/>
            <a:ext cx="2743200" cy="1905000"/>
          </a:xfrm>
          <a:prstGeom prst="rect">
            <a:avLst/>
          </a:prstGeom>
          <a:noFill/>
          <a:ln w="9525">
            <a:noFill/>
            <a:miter lim="800000"/>
            <a:headEnd/>
            <a:tailEnd/>
          </a:ln>
          <a:effectLst/>
        </p:spPr>
        <p:txBody>
          <a:bodyP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32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Priestly </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Code</a:t>
            </a:r>
          </a:p>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18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a:ea typeface="+mn-ea"/>
                <a:cs typeface="+mn-cs"/>
              </a:rPr>
              <a:t>450 BC</a:t>
            </a:r>
          </a:p>
        </p:txBody>
      </p:sp>
      <p:sp>
        <p:nvSpPr>
          <p:cNvPr id="1764363" name="Rectangle 11"/>
          <p:cNvSpPr>
            <a:spLocks noChangeArrowheads="1"/>
          </p:cNvSpPr>
          <p:nvPr/>
        </p:nvSpPr>
        <p:spPr bwMode="auto">
          <a:xfrm>
            <a:off x="685800" y="1828800"/>
            <a:ext cx="7924800" cy="1752600"/>
          </a:xfrm>
          <a:prstGeom prst="rect">
            <a:avLst/>
          </a:prstGeom>
          <a:noFill/>
          <a:ln w="9525">
            <a:noFill/>
            <a:miter lim="800000"/>
            <a:headEnd/>
            <a:tailEnd/>
          </a:ln>
          <a:effectLst/>
        </p:spPr>
        <p:txBody>
          <a:bodyPr/>
          <a:lstStyle/>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Traditional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Moses</a:t>
            </a:r>
          </a:p>
          <a:p>
            <a:pPr marL="0" marR="0" lvl="0" indent="0" algn="l"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en-US" sz="4400" b="1" i="1" u="sng"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Critical View</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 JEDP</a:t>
            </a:r>
          </a:p>
        </p:txBody>
      </p:sp>
      <p:sp>
        <p:nvSpPr>
          <p:cNvPr id="11" name="Text Box 8"/>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57</a:t>
            </a:r>
          </a:p>
        </p:txBody>
      </p:sp>
      <p:sp>
        <p:nvSpPr>
          <p:cNvPr id="12" name="Rectangle 11"/>
          <p:cNvSpPr>
            <a:spLocks noChangeArrowheads="1"/>
          </p:cNvSpPr>
          <p:nvPr/>
        </p:nvSpPr>
        <p:spPr bwMode="auto">
          <a:xfrm>
            <a:off x="0" y="6030863"/>
            <a:ext cx="9296400" cy="611801"/>
          </a:xfrm>
          <a:prstGeom prst="rect">
            <a:avLst/>
          </a:prstGeom>
          <a:noFill/>
          <a:ln w="9525">
            <a:noFill/>
            <a:miter lim="800000"/>
            <a:headEnd/>
            <a:tailEnd/>
          </a:ln>
          <a:effectLst/>
        </p:spPr>
        <p:txBody>
          <a:bodyPr anchor="ctr"/>
          <a:lstStyle/>
          <a:p>
            <a:pPr marL="0" marR="0" lvl="0" indent="0" algn="ctr" defTabSz="457200" rtl="0" eaLnBrk="1" fontAlgn="auto" latinLnBrk="0" hangingPunct="1">
              <a:lnSpc>
                <a:spcPct val="100000"/>
              </a:lnSpc>
              <a:spcBef>
                <a:spcPct val="20000"/>
              </a:spcBef>
              <a:spcAft>
                <a:spcPts val="0"/>
              </a:spcAft>
              <a:buClr>
                <a:srgbClr val="009999"/>
              </a:buClr>
              <a:buSzPct val="75000"/>
              <a:buFont typeface="Wingdings" charset="0"/>
              <a:buNone/>
              <a:tabLst/>
              <a:defRPr/>
            </a:pP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r>
              <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Documentary Hypothesis</a:t>
            </a:r>
            <a:r>
              <a:rPr kumimoji="0" lang="ru-RU"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rPr>
              <a:t>"</a:t>
            </a:r>
            <a:endParaRPr kumimoji="0" lang="en-US" sz="4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p:txBody>
      </p:sp>
    </p:spTree>
    <p:extLst>
      <p:ext uri="{BB962C8B-B14F-4D97-AF65-F5344CB8AC3E}">
        <p14:creationId xmlns:p14="http://schemas.microsoft.com/office/powerpoint/2010/main" val="2705110739"/>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6404"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6405"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19</a:t>
            </a:r>
          </a:p>
        </p:txBody>
      </p:sp>
      <p:sp>
        <p:nvSpPr>
          <p:cNvPr id="245765" name="Rectangle 6"/>
          <p:cNvSpPr>
            <a:spLocks noGrp="1" noChangeArrowheads="1"/>
          </p:cNvSpPr>
          <p:nvPr>
            <p:ph type="ctrTitle"/>
          </p:nvPr>
        </p:nvSpPr>
        <p:spPr>
          <a:xfrm>
            <a:off x="0" y="0"/>
            <a:ext cx="6096000" cy="3505200"/>
          </a:xfrm>
        </p:spPr>
        <p:txBody>
          <a:bodyPr/>
          <a:lstStyle/>
          <a:p>
            <a:pPr eaLnBrk="1" hangingPunct="1"/>
            <a:r>
              <a:rPr lang="en-US" altLang="zh-CN" sz="7200" b="1" dirty="0">
                <a:solidFill>
                  <a:schemeClr val="bg1"/>
                </a:solidFill>
                <a:effectLst>
                  <a:glow rad="101600">
                    <a:schemeClr val="tx1"/>
                  </a:glow>
                </a:effectLst>
                <a:latin typeface="Arial" charset="0"/>
                <a:ea typeface="ＭＳ Ｐゴシック" charset="0"/>
              </a:rPr>
              <a:t>Key Word for Genesis:</a:t>
            </a:r>
          </a:p>
        </p:txBody>
      </p:sp>
      <p:sp>
        <p:nvSpPr>
          <p:cNvPr id="245766" name="WordArt 7"/>
          <p:cNvSpPr>
            <a:spLocks noChangeArrowheads="1" noChangeShapeType="1" noTextEdit="1"/>
          </p:cNvSpPr>
          <p:nvPr/>
        </p:nvSpPr>
        <p:spPr bwMode="auto">
          <a:xfrm>
            <a:off x="3429000" y="2514600"/>
            <a:ext cx="5334000" cy="4267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Election</a:t>
            </a:r>
          </a:p>
        </p:txBody>
      </p:sp>
      <p:sp>
        <p:nvSpPr>
          <p:cNvPr id="245767" name="Text Box 8"/>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56</a:t>
            </a:r>
          </a:p>
        </p:txBody>
      </p:sp>
    </p:spTree>
    <p:extLst>
      <p:ext uri="{BB962C8B-B14F-4D97-AF65-F5344CB8AC3E}">
        <p14:creationId xmlns:p14="http://schemas.microsoft.com/office/powerpoint/2010/main" val="689461677"/>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66"/>
                                        </p:tgtEl>
                                        <p:attrNameLst>
                                          <p:attrName>style.visibility</p:attrName>
                                        </p:attrNameLst>
                                      </p:cBhvr>
                                      <p:to>
                                        <p:strVal val="visible"/>
                                      </p:to>
                                    </p:set>
                                    <p:animEffect transition="in" filter="blinds(horizontal)">
                                      <p:cBhvr>
                                        <p:cTn id="7" dur="500"/>
                                        <p:tgtEl>
                                          <p:spTgt spid="24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6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2" name="WordArt 6"/>
          <p:cNvSpPr>
            <a:spLocks noChangeArrowheads="1" noChangeShapeType="1" noTextEdit="1"/>
          </p:cNvSpPr>
          <p:nvPr/>
        </p:nvSpPr>
        <p:spPr bwMode="auto">
          <a:xfrm>
            <a:off x="228600" y="-6350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Arial"/>
                <a:ea typeface="Arial"/>
                <a:cs typeface="Arial"/>
              </a:rPr>
              <a:t>Election</a:t>
            </a:r>
          </a:p>
        </p:txBody>
      </p:sp>
      <p:sp>
        <p:nvSpPr>
          <p:cNvPr id="1768455" name="Text Box 7"/>
          <p:cNvSpPr txBox="1">
            <a:spLocks noChangeArrowheads="1"/>
          </p:cNvSpPr>
          <p:nvPr/>
        </p:nvSpPr>
        <p:spPr bwMode="auto">
          <a:xfrm>
            <a:off x="0" y="1930400"/>
            <a:ext cx="9131300" cy="48320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177800" algn="l" defTabSz="4572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God</a:t>
            </a:r>
            <a:r>
              <a:rPr kumimoji="0" lang="mr-IN"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s sovereignty and desire to </a:t>
            </a:r>
            <a:r>
              <a:rPr kumimoji="0" lang="en-US"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share this rule</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with man (1:26) is totally his choice alone</a:t>
            </a: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The </a:t>
            </a:r>
            <a:r>
              <a:rPr kumimoji="0" lang="en-US"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eleven-section structure</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narrows down the chosen seed with which God can fellowship</a:t>
            </a: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The </a:t>
            </a:r>
            <a:r>
              <a:rPr kumimoji="0" lang="en-US"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overall design</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shifts from God choosing Adam &amp; his seed (1–11) to Abraham &amp; his seed (12–50)</a:t>
            </a:r>
          </a:p>
          <a:p>
            <a:pPr marL="266700" marR="0" lvl="0" indent="-177800" algn="l" defTabSz="457200" rtl="0" eaLnBrk="1" fontAlgn="auto" latinLnBrk="0" hangingPunct="1">
              <a:lnSpc>
                <a:spcPct val="100000"/>
              </a:lnSpc>
              <a:spcBef>
                <a:spcPts val="0"/>
              </a:spcBef>
              <a:spcAft>
                <a:spcPts val="0"/>
              </a:spcAft>
              <a:buClrTx/>
              <a:buSzTx/>
              <a:buFontTx/>
              <a:buChar char="•"/>
              <a:tabLst/>
              <a:defRPr/>
            </a:pPr>
            <a:endPar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endParaRPr>
          </a:p>
          <a:p>
            <a:pPr marL="266700" marR="0" lvl="0" indent="-177800" algn="l" defTabSz="45720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Repeated election of the </a:t>
            </a:r>
            <a:r>
              <a:rPr kumimoji="0" lang="en-US" sz="2800" b="1" i="0" u="none" strike="noStrike" kern="1200" cap="none" spc="0" normalizeH="0" baseline="0" noProof="0" dirty="0">
                <a:ln>
                  <a:noFill/>
                </a:ln>
                <a:solidFill>
                  <a:srgbClr val="FFFF00"/>
                </a:solidFill>
                <a:effectLst>
                  <a:glow rad="152400">
                    <a:prstClr val="black">
                      <a:alpha val="99000"/>
                    </a:prstClr>
                  </a:glow>
                </a:effectLst>
                <a:uLnTx/>
                <a:uFillTx/>
                <a:latin typeface="Arial" charset="0"/>
                <a:ea typeface="ＭＳ Ｐゴシック" charset="0"/>
                <a:cs typeface="Arial" charset="0"/>
              </a:rPr>
              <a:t>younger over the older</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 shows God</a:t>
            </a:r>
            <a:r>
              <a:rPr kumimoji="0" lang="mr-IN"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s choices are superior to man</a:t>
            </a:r>
            <a:r>
              <a:rPr kumimoji="0" lang="mr-IN"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glow rad="152400">
                    <a:prstClr val="black">
                      <a:alpha val="99000"/>
                    </a:prstClr>
                  </a:glow>
                </a:effectLst>
                <a:uLnTx/>
                <a:uFillTx/>
                <a:latin typeface="Arial" charset="0"/>
                <a:ea typeface="ＭＳ Ｐゴシック" charset="0"/>
                <a:cs typeface="Arial" charset="0"/>
              </a:rPr>
              <a:t>s</a:t>
            </a:r>
          </a:p>
        </p:txBody>
      </p:sp>
      <p:sp>
        <p:nvSpPr>
          <p:cNvPr id="247814" name="Rectangle 8"/>
          <p:cNvSpPr>
            <a:spLocks noGrp="1" noChangeArrowheads="1"/>
          </p:cNvSpPr>
          <p:nvPr>
            <p:ph type="ctrTitle"/>
          </p:nvPr>
        </p:nvSpPr>
        <p:spPr>
          <a:xfrm>
            <a:off x="2895600" y="304800"/>
            <a:ext cx="6248400" cy="1524000"/>
          </a:xfrm>
        </p:spPr>
        <p:txBody>
          <a:bodyPr/>
          <a:lstStyle/>
          <a:p>
            <a:pPr eaLnBrk="1" hangingPunct="1"/>
            <a:r>
              <a:rPr lang="en-US" altLang="zh-CN" b="1">
                <a:latin typeface="Arial" charset="0"/>
                <a:ea typeface="ＭＳ Ｐゴシック" charset="0"/>
              </a:rPr>
              <a:t>Support for Election as the Key Theme</a:t>
            </a:r>
            <a:endParaRPr lang="en-US" altLang="zh-CN">
              <a:latin typeface="Arial" charset="0"/>
              <a:ea typeface="ＭＳ Ｐゴシック" charset="0"/>
            </a:endParaRPr>
          </a:p>
        </p:txBody>
      </p:sp>
      <p:sp>
        <p:nvSpPr>
          <p:cNvPr id="247815" name="Text Box 9"/>
          <p:cNvSpPr txBox="1">
            <a:spLocks noChangeArrowheads="1"/>
          </p:cNvSpPr>
          <p:nvPr/>
        </p:nvSpPr>
        <p:spPr bwMode="auto">
          <a:xfrm>
            <a:off x="8142760" y="76200"/>
            <a:ext cx="97184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59-62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71b</a:t>
            </a:r>
          </a:p>
        </p:txBody>
      </p:sp>
    </p:spTree>
    <p:extLst>
      <p:ext uri="{BB962C8B-B14F-4D97-AF65-F5344CB8AC3E}">
        <p14:creationId xmlns:p14="http://schemas.microsoft.com/office/powerpoint/2010/main" val="346128849"/>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68455">
                                            <p:txEl>
                                              <p:pRg st="0" end="0"/>
                                            </p:txEl>
                                          </p:spTgt>
                                        </p:tgtEl>
                                        <p:attrNameLst>
                                          <p:attrName>style.visibility</p:attrName>
                                        </p:attrNameLst>
                                      </p:cBhvr>
                                      <p:to>
                                        <p:strVal val="visible"/>
                                      </p:to>
                                    </p:set>
                                    <p:animEffect transition="in" filter="dissolve">
                                      <p:cBhvr>
                                        <p:cTn id="7" dur="500"/>
                                        <p:tgtEl>
                                          <p:spTgt spid="17684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68455">
                                            <p:txEl>
                                              <p:pRg st="2" end="2"/>
                                            </p:txEl>
                                          </p:spTgt>
                                        </p:tgtEl>
                                        <p:attrNameLst>
                                          <p:attrName>style.visibility</p:attrName>
                                        </p:attrNameLst>
                                      </p:cBhvr>
                                      <p:to>
                                        <p:strVal val="visible"/>
                                      </p:to>
                                    </p:set>
                                    <p:animEffect transition="in" filter="dissolve">
                                      <p:cBhvr>
                                        <p:cTn id="12" dur="500"/>
                                        <p:tgtEl>
                                          <p:spTgt spid="176845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68455">
                                            <p:txEl>
                                              <p:pRg st="4" end="4"/>
                                            </p:txEl>
                                          </p:spTgt>
                                        </p:tgtEl>
                                        <p:attrNameLst>
                                          <p:attrName>style.visibility</p:attrName>
                                        </p:attrNameLst>
                                      </p:cBhvr>
                                      <p:to>
                                        <p:strVal val="visible"/>
                                      </p:to>
                                    </p:set>
                                    <p:animEffect transition="in" filter="dissolve">
                                      <p:cBhvr>
                                        <p:cTn id="17" dur="500"/>
                                        <p:tgtEl>
                                          <p:spTgt spid="176845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68455">
                                            <p:txEl>
                                              <p:pRg st="6" end="6"/>
                                            </p:txEl>
                                          </p:spTgt>
                                        </p:tgtEl>
                                        <p:attrNameLst>
                                          <p:attrName>style.visibility</p:attrName>
                                        </p:attrNameLst>
                                      </p:cBhvr>
                                      <p:to>
                                        <p:strVal val="visible"/>
                                      </p:to>
                                    </p:set>
                                    <p:animEffect transition="in" filter="dissolve">
                                      <p:cBhvr>
                                        <p:cTn id="22" dur="500"/>
                                        <p:tgtEl>
                                          <p:spTgt spid="17684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845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900" b="1" i="0" u="none" strike="noStrike" kern="1200" cap="none" spc="0" normalizeH="0" baseline="0" noProof="0">
                <a:ln>
                  <a:noFill/>
                </a:ln>
                <a:solidFill>
                  <a:srgbClr val="FFFFFF"/>
                </a:solidFill>
                <a:effectLst/>
                <a:uLnTx/>
                <a:uFillTx/>
                <a:latin typeface="Arial" charset="0"/>
                <a:ea typeface="ＭＳ Ｐゴシック" charset="0"/>
                <a:cs typeface="Arial" charset="0"/>
              </a:rPr>
              <a:t>©2003 TBBMI</a:t>
            </a:r>
          </a:p>
        </p:txBody>
      </p:sp>
      <p:sp>
        <p:nvSpPr>
          <p:cNvPr id="1768452" name="Rectangle 4"/>
          <p:cNvSpPr>
            <a:spLocks noChangeArrowheads="1"/>
          </p:cNvSpPr>
          <p:nvPr/>
        </p:nvSpPr>
        <p:spPr bwMode="auto">
          <a:xfrm>
            <a:off x="7586663" y="6526213"/>
            <a:ext cx="647700" cy="247650"/>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7.5.03a.</a:t>
            </a:r>
          </a:p>
        </p:txBody>
      </p:sp>
      <p:sp>
        <p:nvSpPr>
          <p:cNvPr id="1768453" name="Rectangle 5"/>
          <p:cNvSpPr>
            <a:spLocks noChangeArrowheads="1"/>
          </p:cNvSpPr>
          <p:nvPr/>
        </p:nvSpPr>
        <p:spPr bwMode="auto">
          <a:xfrm>
            <a:off x="8077200" y="6526213"/>
            <a:ext cx="339725" cy="244475"/>
          </a:xfrm>
          <a:prstGeom prst="rect">
            <a:avLst/>
          </a:prstGeom>
          <a:noFill/>
          <a:ln w="12700">
            <a:noFill/>
            <a:miter lim="800000"/>
            <a:headEnd/>
            <a:tailEnd/>
          </a:ln>
          <a:effectLst/>
        </p:spPr>
        <p:txBody>
          <a:bodyPr wrap="non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outerShdw blurRad="38100" dist="38100" dir="2700000" algn="tl">
                    <a:srgbClr val="FFFFFF"/>
                  </a:outerShdw>
                </a:effectLst>
                <a:uLnTx/>
                <a:uFillTx/>
                <a:latin typeface="Calibri"/>
                <a:ea typeface="+mn-ea"/>
                <a:cs typeface="Arial" charset="0"/>
              </a:rPr>
              <a:t>20</a:t>
            </a:r>
          </a:p>
        </p:txBody>
      </p:sp>
      <p:sp>
        <p:nvSpPr>
          <p:cNvPr id="249861" name="WordArt 6"/>
          <p:cNvSpPr>
            <a:spLocks noChangeArrowheads="1" noChangeShapeType="1" noTextEdit="1"/>
          </p:cNvSpPr>
          <p:nvPr/>
        </p:nvSpPr>
        <p:spPr bwMode="auto">
          <a:xfrm>
            <a:off x="228600" y="0"/>
            <a:ext cx="2819400" cy="20574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Arial"/>
                <a:ea typeface="Arial"/>
                <a:cs typeface="Arial"/>
              </a:rPr>
              <a:t>Election</a:t>
            </a:r>
          </a:p>
        </p:txBody>
      </p:sp>
      <p:sp>
        <p:nvSpPr>
          <p:cNvPr id="249862" name="Rectangle 8"/>
          <p:cNvSpPr>
            <a:spLocks noGrp="1" noChangeArrowheads="1"/>
          </p:cNvSpPr>
          <p:nvPr>
            <p:ph type="ctrTitle"/>
          </p:nvPr>
        </p:nvSpPr>
        <p:spPr>
          <a:xfrm>
            <a:off x="3048000" y="304800"/>
            <a:ext cx="5334000" cy="1524000"/>
          </a:xfrm>
        </p:spPr>
        <p:txBody>
          <a:bodyPr>
            <a:normAutofit fontScale="90000"/>
          </a:bodyPr>
          <a:lstStyle/>
          <a:p>
            <a:pPr eaLnBrk="1" hangingPunct="1"/>
            <a:r>
              <a:rPr lang="en-US" altLang="zh-CN" b="1">
                <a:latin typeface="Arial" charset="0"/>
                <a:ea typeface="ＭＳ Ｐゴシック" charset="0"/>
              </a:rPr>
              <a:t>God chose the older son to serve the younger!</a:t>
            </a:r>
            <a:endParaRPr lang="en-US" altLang="zh-CN">
              <a:latin typeface="Arial" charset="0"/>
              <a:ea typeface="ＭＳ Ｐゴシック" charset="0"/>
            </a:endParaRPr>
          </a:p>
        </p:txBody>
      </p:sp>
      <p:sp>
        <p:nvSpPr>
          <p:cNvPr id="249863" name="Text Box 9"/>
          <p:cNvSpPr txBox="1">
            <a:spLocks noChangeArrowheads="1"/>
          </p:cNvSpPr>
          <p:nvPr/>
        </p:nvSpPr>
        <p:spPr bwMode="auto">
          <a:xfrm>
            <a:off x="8575675"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prstClr val="white"/>
                </a:solidFill>
                <a:effectLst/>
                <a:uLnTx/>
                <a:uFillTx/>
                <a:latin typeface="Arial" charset="0"/>
                <a:ea typeface="ＭＳ Ｐゴシック" charset="0"/>
                <a:cs typeface="Arial" charset="0"/>
              </a:rPr>
              <a:t>62</a:t>
            </a:r>
          </a:p>
        </p:txBody>
      </p:sp>
      <p:graphicFrame>
        <p:nvGraphicFramePr>
          <p:cNvPr id="11" name="Table 10"/>
          <p:cNvGraphicFramePr>
            <a:graphicFrameLocks noGrp="1"/>
          </p:cNvGraphicFramePr>
          <p:nvPr/>
        </p:nvGraphicFramePr>
        <p:xfrm>
          <a:off x="381000" y="2362200"/>
          <a:ext cx="8458200" cy="4084640"/>
        </p:xfrm>
        <a:graphic>
          <a:graphicData uri="http://schemas.openxmlformats.org/drawingml/2006/table">
            <a:tbl>
              <a:tblPr/>
              <a:tblGrid>
                <a:gridCol w="4038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Older        serves the</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Younger</a:t>
                      </a:r>
                    </a:p>
                  </a:txBody>
                  <a:tcPr marL="68580" marR="68580" marT="0" marB="0" horzOverflow="overflow">
                    <a:lnL>
                      <a:noFill/>
                    </a:lnL>
                    <a:lnR>
                      <a:noFill/>
                    </a:lnR>
                    <a:lnT>
                      <a:noFill/>
                    </a:lnT>
                    <a:lnB>
                      <a:noFill/>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Times New Roman" charset="0"/>
                        </a:rPr>
                        <a:t>References</a:t>
                      </a:r>
                    </a:p>
                  </a:txBody>
                  <a:tcPr marL="68580" marR="68580" marT="0" marB="0"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819400" algn="l"/>
                          <a:tab pos="3848100" algn="l"/>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Nahor </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Abraham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11:27-28</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1"/>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Ishmael</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Isaac</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21:10-12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Esau</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Jacob</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25:29-34; 27:27-29, 38-40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3"/>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a:ln>
                            <a:noFill/>
                          </a:ln>
                          <a:solidFill>
                            <a:srgbClr val="000000"/>
                          </a:solidFill>
                          <a:effectLst/>
                          <a:latin typeface="Arial" charset="0"/>
                          <a:ea typeface="ＭＳ Ｐゴシック" charset="0"/>
                          <a:cs typeface="Times New Roman" charset="0"/>
                        </a:rPr>
                        <a:t>Reuben, etc.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Joseph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37:5-11</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4"/>
                  </a:ext>
                </a:extLst>
              </a:tr>
              <a:tr h="5730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Manasseh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Ephraim</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48:13-14, 17-20</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CBCBCB"/>
                    </a:solidFill>
                  </a:tcPr>
                </a:tc>
                <a:extLst>
                  <a:ext uri="{0D108BD9-81ED-4DB2-BD59-A6C34878D82A}">
                    <a16:rowId xmlns:a16="http://schemas.microsoft.com/office/drawing/2014/main" val="10005"/>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Reuben, Simeon, Levi </a:t>
                      </a:r>
                      <a:br>
                        <a:rPr kumimoji="0" lang="en-US" sz="2000" b="1" i="0" u="none" strike="noStrike" cap="none" normalizeH="0" baseline="0">
                          <a:ln>
                            <a:noFill/>
                          </a:ln>
                          <a:solidFill>
                            <a:srgbClr val="000000"/>
                          </a:solidFill>
                          <a:effectLst/>
                          <a:latin typeface="Arial" charset="0"/>
                          <a:ea typeface="ＭＳ Ｐゴシック" charset="0"/>
                          <a:cs typeface="Times New Roman" charset="0"/>
                        </a:rPr>
                      </a:br>
                      <a:r>
                        <a:rPr kumimoji="0" lang="en-US" sz="2000" b="1" i="0" u="none" strike="noStrike" cap="none" normalizeH="0" baseline="0">
                          <a:ln>
                            <a:noFill/>
                          </a:ln>
                          <a:solidFill>
                            <a:srgbClr val="000000"/>
                          </a:solidFill>
                          <a:effectLst/>
                          <a:latin typeface="Arial" charset="0"/>
                          <a:ea typeface="ＭＳ Ｐゴシック" charset="0"/>
                          <a:cs typeface="Times New Roman" charset="0"/>
                        </a:rPr>
                        <a:t>(all 3 are older brothers)</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Judah</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49:8-12</a:t>
                      </a:r>
                      <a:endParaRPr kumimoji="0" lang="en-US" sz="2400" b="1" i="0" u="none" strike="noStrike" cap="none" normalizeH="0" baseline="0">
                        <a:ln>
                          <a:noFill/>
                        </a:ln>
                        <a:solidFill>
                          <a:srgbClr val="000000"/>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solidFill>
                      <a:srgbClr val="E7E7E7"/>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54106117"/>
      </p:ext>
    </p:extLst>
  </p:cSld>
  <p:clrMapOvr>
    <a:masterClrMapping/>
  </p:clrMapOvr>
  <p:transition>
    <p:wheel spokes="0"/>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a:xfrm>
            <a:off x="684213" y="685800"/>
            <a:ext cx="7702550" cy="990600"/>
          </a:xfrm>
        </p:spPr>
        <p:txBody>
          <a:bodyPr/>
          <a:lstStyle/>
          <a:p>
            <a:pPr algn="ctr"/>
            <a:r>
              <a:rPr kumimoji="0" lang="en-US" sz="3600" b="1" dirty="0">
                <a:solidFill>
                  <a:srgbClr val="FFFFFF"/>
                </a:solidFill>
                <a:latin typeface="Arial" charset="0"/>
                <a:ea typeface="ＭＳ Ｐゴシック" charset="0"/>
                <a:cs typeface="ＭＳ Ｐゴシック" charset="0"/>
              </a:rPr>
              <a:t>Forming the Message Statement</a:t>
            </a:r>
            <a:endParaRPr kumimoji="0" lang="en-US" sz="3600" dirty="0">
              <a:solidFill>
                <a:srgbClr val="FFFFFF"/>
              </a:solidFill>
              <a:latin typeface="Arial" charset="0"/>
              <a:ea typeface="ＭＳ Ｐゴシック" charset="0"/>
              <a:cs typeface="ＭＳ Ｐゴシック" charset="0"/>
            </a:endParaRPr>
          </a:p>
        </p:txBody>
      </p:sp>
      <p:sp>
        <p:nvSpPr>
          <p:cNvPr id="189443" name="Rectangle 3"/>
          <p:cNvSpPr>
            <a:spLocks noGrp="1" noChangeArrowheads="1"/>
          </p:cNvSpPr>
          <p:nvPr>
            <p:ph type="body" idx="1"/>
          </p:nvPr>
        </p:nvSpPr>
        <p:spPr>
          <a:xfrm>
            <a:off x="1143000" y="1905000"/>
            <a:ext cx="2590800" cy="1295400"/>
          </a:xfrm>
          <a:solidFill>
            <a:srgbClr val="C2FFF0"/>
          </a:solidFill>
          <a:ln w="57150">
            <a:solidFill>
              <a:srgbClr val="FFFFFF"/>
            </a:solidFill>
            <a:miter lim="800000"/>
            <a:headEnd/>
            <a:tailEnd/>
          </a:ln>
        </p:spPr>
        <p:txBody>
          <a:bodyPr/>
          <a:lstStyle/>
          <a:p>
            <a:pPr algn="ctr">
              <a:buFont typeface="Wingdings" charset="0"/>
              <a:buNone/>
            </a:pPr>
            <a:r>
              <a:rPr kumimoji="0" lang="en-US" b="1">
                <a:solidFill>
                  <a:srgbClr val="800000"/>
                </a:solidFill>
                <a:latin typeface="Arial" charset="0"/>
                <a:ea typeface="ＭＳ Ｐゴシック" charset="0"/>
                <a:cs typeface="ＭＳ Ｐゴシック" charset="0"/>
              </a:rPr>
              <a:t>Subject</a:t>
            </a:r>
          </a:p>
          <a:p>
            <a:pPr algn="ctr">
              <a:buFont typeface="Wingdings" charset="0"/>
              <a:buNone/>
            </a:pPr>
            <a:r>
              <a:rPr kumimoji="0" lang="en-US" b="1">
                <a:solidFill>
                  <a:srgbClr val="800000"/>
                </a:solidFill>
                <a:latin typeface="Arial" charset="0"/>
                <a:ea typeface="ＭＳ Ｐゴシック" charset="0"/>
                <a:cs typeface="ＭＳ Ｐゴシック" charset="0"/>
              </a:rPr>
              <a:t>(Theme)</a:t>
            </a:r>
          </a:p>
        </p:txBody>
      </p:sp>
      <p:sp>
        <p:nvSpPr>
          <p:cNvPr id="189444" name="Rectangle 4"/>
          <p:cNvSpPr>
            <a:spLocks noChangeArrowheads="1"/>
          </p:cNvSpPr>
          <p:nvPr/>
        </p:nvSpPr>
        <p:spPr bwMode="auto">
          <a:xfrm>
            <a:off x="4876800" y="1905000"/>
            <a:ext cx="2819400" cy="1295400"/>
          </a:xfrm>
          <a:prstGeom prst="rect">
            <a:avLst/>
          </a:prstGeom>
          <a:solidFill>
            <a:srgbClr val="C2FFF0"/>
          </a:solidFill>
          <a:ln w="57150">
            <a:solidFill>
              <a:srgbClr val="FFFFFF"/>
            </a:solidFill>
            <a:miter lim="800000"/>
            <a:headEnd/>
            <a:tailEnd/>
          </a:ln>
        </p:spPr>
        <p:txBody>
          <a:bodyPr lIns="92075" tIns="46038" rIns="92075" bIns="46038"/>
          <a:lstStyle/>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a:ln>
                  <a:noFill/>
                </a:ln>
                <a:solidFill>
                  <a:srgbClr val="800000"/>
                </a:solidFill>
                <a:effectLst/>
                <a:uLnTx/>
                <a:uFillTx/>
                <a:latin typeface="Arial"/>
                <a:ea typeface="+mn-ea"/>
                <a:cs typeface="+mn-cs"/>
              </a:rPr>
              <a:t>Purpose</a:t>
            </a:r>
          </a:p>
          <a:p>
            <a:pPr marL="342900" marR="0" lvl="0" indent="-342900" algn="ctr" defTabSz="457200" rtl="0" eaLnBrk="1" fontAlgn="auto" latinLnBrk="0" hangingPunct="1">
              <a:lnSpc>
                <a:spcPct val="90000"/>
              </a:lnSpc>
              <a:spcBef>
                <a:spcPct val="20000"/>
              </a:spcBef>
              <a:spcAft>
                <a:spcPts val="0"/>
              </a:spcAft>
              <a:buClr>
                <a:srgbClr val="FFFF00"/>
              </a:buClr>
              <a:buSzPct val="65000"/>
              <a:buFont typeface="Wingdings" charset="0"/>
              <a:buNone/>
              <a:tabLst/>
              <a:defRPr/>
            </a:pPr>
            <a:r>
              <a:rPr kumimoji="0" lang="en-US" sz="3200" b="1" i="0" u="none" strike="noStrike" kern="1200" cap="none" spc="0" normalizeH="0" baseline="0" noProof="0">
                <a:ln>
                  <a:noFill/>
                </a:ln>
                <a:solidFill>
                  <a:srgbClr val="800000"/>
                </a:solidFill>
                <a:effectLst/>
                <a:uLnTx/>
                <a:uFillTx/>
                <a:latin typeface="Arial"/>
                <a:ea typeface="+mn-ea"/>
                <a:cs typeface="+mn-cs"/>
              </a:rPr>
              <a:t>(Reason)</a:t>
            </a:r>
          </a:p>
        </p:txBody>
      </p:sp>
      <p:sp>
        <p:nvSpPr>
          <p:cNvPr id="189451" name="Rectangle 11"/>
          <p:cNvSpPr>
            <a:spLocks noChangeArrowheads="1"/>
          </p:cNvSpPr>
          <p:nvPr/>
        </p:nvSpPr>
        <p:spPr bwMode="auto">
          <a:xfrm>
            <a:off x="762000" y="685800"/>
            <a:ext cx="7620000" cy="2819400"/>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9452" name="Text Box 12"/>
          <p:cNvSpPr txBox="1">
            <a:spLocks noChangeArrowheads="1"/>
          </p:cNvSpPr>
          <p:nvPr/>
        </p:nvSpPr>
        <p:spPr bwMode="auto">
          <a:xfrm>
            <a:off x="714330" y="3570288"/>
            <a:ext cx="3556583"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a:ea typeface="ＭＳ Ｐゴシック" pitchFamily="24" charset="-128"/>
                <a:cs typeface="ＭＳ Ｐゴシック" pitchFamily="24" charset="-128"/>
              </a:rPr>
              <a:t>What the book says</a:t>
            </a:r>
          </a:p>
        </p:txBody>
      </p:sp>
      <p:sp>
        <p:nvSpPr>
          <p:cNvPr id="189453" name="Text Box 13"/>
          <p:cNvSpPr txBox="1">
            <a:spLocks noChangeArrowheads="1"/>
          </p:cNvSpPr>
          <p:nvPr/>
        </p:nvSpPr>
        <p:spPr bwMode="auto">
          <a:xfrm>
            <a:off x="4381342" y="3581400"/>
            <a:ext cx="4762657"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a:ln>
                  <a:noFill/>
                </a:ln>
                <a:solidFill>
                  <a:srgbClr val="FFFFFF"/>
                </a:solidFill>
                <a:effectLst/>
                <a:uLnTx/>
                <a:uFillTx/>
                <a:latin typeface="Arial"/>
                <a:ea typeface="ＭＳ Ｐゴシック" pitchFamily="24" charset="-128"/>
                <a:cs typeface="ＭＳ Ｐゴシック" pitchFamily="24" charset="-128"/>
              </a:rPr>
              <a:t>Why it says it</a:t>
            </a:r>
          </a:p>
        </p:txBody>
      </p:sp>
      <p:sp>
        <p:nvSpPr>
          <p:cNvPr id="189454" name="Text Box 14"/>
          <p:cNvSpPr txBox="1">
            <a:spLocks noChangeArrowheads="1"/>
          </p:cNvSpPr>
          <p:nvPr/>
        </p:nvSpPr>
        <p:spPr bwMode="auto">
          <a:xfrm>
            <a:off x="714330" y="4155718"/>
            <a:ext cx="3352800" cy="181588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The narrow lineage of Israel from Creation to Joseph</a:t>
            </a:r>
          </a:p>
        </p:txBody>
      </p:sp>
      <p:sp>
        <p:nvSpPr>
          <p:cNvPr id="104457" name="Text Box 16"/>
          <p:cNvSpPr txBox="1">
            <a:spLocks noChangeArrowheads="1"/>
          </p:cNvSpPr>
          <p:nvPr/>
        </p:nvSpPr>
        <p:spPr bwMode="auto">
          <a:xfrm>
            <a:off x="8543925"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41</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5" name="Group 4"/>
          <p:cNvGrpSpPr>
            <a:grpSpLocks/>
          </p:cNvGrpSpPr>
          <p:nvPr/>
        </p:nvGrpSpPr>
        <p:grpSpPr bwMode="auto">
          <a:xfrm>
            <a:off x="3708400" y="1716088"/>
            <a:ext cx="1150938" cy="1568450"/>
            <a:chOff x="3707904" y="1715324"/>
            <a:chExt cx="1152128" cy="1569660"/>
          </a:xfrm>
        </p:grpSpPr>
        <p:sp>
          <p:nvSpPr>
            <p:cNvPr id="104459" name="Rectangle 15"/>
            <p:cNvSpPr>
              <a:spLocks noChangeArrowheads="1"/>
            </p:cNvSpPr>
            <p:nvPr/>
          </p:nvSpPr>
          <p:spPr bwMode="auto">
            <a:xfrm>
              <a:off x="3707904" y="1715324"/>
              <a:ext cx="1152128"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Zapf Dingbats" charset="0"/>
                  <a:ea typeface="+mn-ea"/>
                  <a:cs typeface="Zapf Dingbats" charset="0"/>
                  <a:sym typeface="Zapf Dingbats" charset="0"/>
                </a:rPr>
                <a:t>✚</a:t>
              </a:r>
              <a:endParaRPr kumimoji="0" lang="en-US" sz="9600" b="0" i="0" u="none" strike="noStrike" kern="1200" cap="none" spc="0" normalizeH="0" baseline="0" noProof="0">
                <a:ln>
                  <a:noFill/>
                </a:ln>
                <a:solidFill>
                  <a:srgbClr val="FFFFFF"/>
                </a:solidFill>
                <a:effectLst/>
                <a:uLnTx/>
                <a:uFillTx/>
                <a:latin typeface="Arial"/>
                <a:ea typeface="+mn-ea"/>
                <a:cs typeface="+mn-cs"/>
              </a:endParaRPr>
            </a:p>
          </p:txBody>
        </p:sp>
        <p:sp>
          <p:nvSpPr>
            <p:cNvPr id="104460" name="Rectangle 3"/>
            <p:cNvSpPr>
              <a:spLocks noChangeArrowheads="1"/>
            </p:cNvSpPr>
            <p:nvPr/>
          </p:nvSpPr>
          <p:spPr bwMode="auto">
            <a:xfrm>
              <a:off x="3779912" y="1916832"/>
              <a:ext cx="1008112" cy="120032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Zapf Dingbats" charset="0"/>
                  <a:ea typeface="+mn-ea"/>
                  <a:cs typeface="Zapf Dingbats" charset="0"/>
                  <a:sym typeface="Zapf Dingbats" charset="0"/>
                </a:rPr>
                <a:t>✚</a:t>
              </a:r>
              <a:endParaRPr kumimoji="0" lang="en-US" sz="7200" b="0" i="0" u="none" strike="noStrike" kern="1200" cap="none" spc="0" normalizeH="0" baseline="0" noProof="0">
                <a:ln>
                  <a:noFill/>
                </a:ln>
                <a:solidFill>
                  <a:srgbClr val="FFFFFF"/>
                </a:solidFill>
                <a:effectLst/>
                <a:uLnTx/>
                <a:uFillTx/>
                <a:latin typeface="Arial"/>
                <a:ea typeface="+mn-ea"/>
                <a:cs typeface="+mn-cs"/>
              </a:endParaRPr>
            </a:p>
          </p:txBody>
        </p:sp>
      </p:grpSp>
      <p:sp>
        <p:nvSpPr>
          <p:cNvPr id="14" name="Text Box 14"/>
          <p:cNvSpPr txBox="1">
            <a:spLocks noChangeArrowheads="1"/>
          </p:cNvSpPr>
          <p:nvPr/>
        </p:nvSpPr>
        <p:spPr bwMode="auto">
          <a:xfrm>
            <a:off x="4381343" y="4155718"/>
            <a:ext cx="4762657" cy="267765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informs Israel it began by God</a:t>
            </a:r>
            <a:r>
              <a:rPr kumimoji="0" lang="uk-UA"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s election for rule and unconditional promise for blessings through Abraham in contrast to the Canaanites</a:t>
            </a:r>
          </a:p>
        </p:txBody>
      </p:sp>
    </p:spTree>
    <p:extLst>
      <p:ext uri="{BB962C8B-B14F-4D97-AF65-F5344CB8AC3E}">
        <p14:creationId xmlns:p14="http://schemas.microsoft.com/office/powerpoint/2010/main" val="2165290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89443">
                                            <p:bg/>
                                          </p:spTgt>
                                        </p:tgtEl>
                                        <p:attrNameLst>
                                          <p:attrName>style.visibility</p:attrName>
                                        </p:attrNameLst>
                                      </p:cBhvr>
                                      <p:to>
                                        <p:strVal val="visible"/>
                                      </p:to>
                                    </p:set>
                                    <p:anim calcmode="lin" valueType="num">
                                      <p:cBhvr>
                                        <p:cTn id="7" dur="1000" fill="hold"/>
                                        <p:tgtEl>
                                          <p:spTgt spid="189443">
                                            <p:bg/>
                                          </p:spTgt>
                                        </p:tgtEl>
                                        <p:attrNameLst>
                                          <p:attrName>ppt_w</p:attrName>
                                        </p:attrNameLst>
                                      </p:cBhvr>
                                      <p:tavLst>
                                        <p:tav tm="0">
                                          <p:val>
                                            <p:fltVal val="0"/>
                                          </p:val>
                                        </p:tav>
                                        <p:tav tm="100000">
                                          <p:val>
                                            <p:strVal val="#ppt_w"/>
                                          </p:val>
                                        </p:tav>
                                      </p:tavLst>
                                    </p:anim>
                                    <p:anim calcmode="lin" valueType="num">
                                      <p:cBhvr>
                                        <p:cTn id="8" dur="1000" fill="hold"/>
                                        <p:tgtEl>
                                          <p:spTgt spid="189443">
                                            <p:bg/>
                                          </p:spTgt>
                                        </p:tgtEl>
                                        <p:attrNameLst>
                                          <p:attrName>ppt_h</p:attrName>
                                        </p:attrNameLst>
                                      </p:cBhvr>
                                      <p:tavLst>
                                        <p:tav tm="0">
                                          <p:val>
                                            <p:fltVal val="0"/>
                                          </p:val>
                                        </p:tav>
                                        <p:tav tm="100000">
                                          <p:val>
                                            <p:strVal val="#ppt_h"/>
                                          </p:val>
                                        </p:tav>
                                      </p:tavLst>
                                    </p:anim>
                                    <p:anim calcmode="lin" valueType="num">
                                      <p:cBhvr>
                                        <p:cTn id="9"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1" nodeType="withEffect">
                                  <p:stCondLst>
                                    <p:cond delay="0"/>
                                  </p:stCondLst>
                                  <p:childTnLst>
                                    <p:set>
                                      <p:cBhvr>
                                        <p:cTn id="12" dur="1" fill="hold">
                                          <p:stCondLst>
                                            <p:cond delay="0"/>
                                          </p:stCondLst>
                                        </p:cTn>
                                        <p:tgtEl>
                                          <p:spTgt spid="189443">
                                            <p:bg/>
                                          </p:spTgt>
                                        </p:tgtEl>
                                        <p:attrNameLst>
                                          <p:attrName>style.visibility</p:attrName>
                                        </p:attrNameLst>
                                      </p:cBhvr>
                                      <p:to>
                                        <p:strVal val="visible"/>
                                      </p:to>
                                    </p:set>
                                    <p:anim calcmode="lin" valueType="num">
                                      <p:cBhvr>
                                        <p:cTn id="13" dur="1000" fill="hold"/>
                                        <p:tgtEl>
                                          <p:spTgt spid="189443">
                                            <p:bg/>
                                          </p:spTgt>
                                        </p:tgtEl>
                                        <p:attrNameLst>
                                          <p:attrName>ppt_w</p:attrName>
                                        </p:attrNameLst>
                                      </p:cBhvr>
                                      <p:tavLst>
                                        <p:tav tm="0">
                                          <p:val>
                                            <p:fltVal val="0"/>
                                          </p:val>
                                        </p:tav>
                                        <p:tav tm="100000">
                                          <p:val>
                                            <p:strVal val="#ppt_w"/>
                                          </p:val>
                                        </p:tav>
                                      </p:tavLst>
                                    </p:anim>
                                    <p:anim calcmode="lin" valueType="num">
                                      <p:cBhvr>
                                        <p:cTn id="14" dur="1000" fill="hold"/>
                                        <p:tgtEl>
                                          <p:spTgt spid="189443">
                                            <p:bg/>
                                          </p:spTgt>
                                        </p:tgtEl>
                                        <p:attrNameLst>
                                          <p:attrName>ppt_h</p:attrName>
                                        </p:attrNameLst>
                                      </p:cBhvr>
                                      <p:tavLst>
                                        <p:tav tm="0">
                                          <p:val>
                                            <p:fltVal val="0"/>
                                          </p:val>
                                        </p:tav>
                                        <p:tav tm="100000">
                                          <p:val>
                                            <p:strVal val="#ppt_h"/>
                                          </p:val>
                                        </p:tav>
                                      </p:tavLst>
                                    </p:anim>
                                    <p:anim calcmode="lin" valueType="num">
                                      <p:cBhvr>
                                        <p:cTn id="15" dur="1000" fill="hold"/>
                                        <p:tgtEl>
                                          <p:spTgt spid="189443">
                                            <p:bg/>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9443">
                                            <p:bg/>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1" nodeType="withEffect">
                                  <p:stCondLst>
                                    <p:cond delay="0"/>
                                  </p:stCondLst>
                                  <p:childTnLst>
                                    <p:set>
                                      <p:cBhvr>
                                        <p:cTn id="18" dur="1" fill="hold">
                                          <p:stCondLst>
                                            <p:cond delay="0"/>
                                          </p:stCondLst>
                                        </p:cTn>
                                        <p:tgtEl>
                                          <p:spTgt spid="189443">
                                            <p:txEl>
                                              <p:pRg st="0" end="0"/>
                                            </p:txEl>
                                          </p:spTgt>
                                        </p:tgtEl>
                                        <p:attrNameLst>
                                          <p:attrName>style.visibility</p:attrName>
                                        </p:attrNameLst>
                                      </p:cBhvr>
                                      <p:to>
                                        <p:strVal val="visible"/>
                                      </p:to>
                                    </p:set>
                                    <p:anim calcmode="lin" valueType="num">
                                      <p:cBhvr>
                                        <p:cTn id="19" dur="1000" fill="hold"/>
                                        <p:tgtEl>
                                          <p:spTgt spid="18944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8944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894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94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1" nodeType="clickEffect">
                                  <p:stCondLst>
                                    <p:cond delay="0"/>
                                  </p:stCondLst>
                                  <p:childTnLst>
                                    <p:set>
                                      <p:cBhvr>
                                        <p:cTn id="26" dur="1" fill="hold">
                                          <p:stCondLst>
                                            <p:cond delay="0"/>
                                          </p:stCondLst>
                                        </p:cTn>
                                        <p:tgtEl>
                                          <p:spTgt spid="189443">
                                            <p:txEl>
                                              <p:pRg st="1" end="1"/>
                                            </p:txEl>
                                          </p:spTgt>
                                        </p:tgtEl>
                                        <p:attrNameLst>
                                          <p:attrName>style.visibility</p:attrName>
                                        </p:attrNameLst>
                                      </p:cBhvr>
                                      <p:to>
                                        <p:strVal val="visible"/>
                                      </p:to>
                                    </p:set>
                                    <p:anim calcmode="lin" valueType="num">
                                      <p:cBhvr>
                                        <p:cTn id="27" dur="1000" fill="hold"/>
                                        <p:tgtEl>
                                          <p:spTgt spid="18944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18944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1894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894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89452"/>
                                        </p:tgtEl>
                                        <p:attrNameLst>
                                          <p:attrName>style.visibility</p:attrName>
                                        </p:attrNameLst>
                                      </p:cBhvr>
                                      <p:to>
                                        <p:strVal val="visible"/>
                                      </p:to>
                                    </p:set>
                                    <p:anim calcmode="lin" valueType="num">
                                      <p:cBhvr>
                                        <p:cTn id="35" dur="1000" fill="hold"/>
                                        <p:tgtEl>
                                          <p:spTgt spid="189452"/>
                                        </p:tgtEl>
                                        <p:attrNameLst>
                                          <p:attrName>ppt_w</p:attrName>
                                        </p:attrNameLst>
                                      </p:cBhvr>
                                      <p:tavLst>
                                        <p:tav tm="0">
                                          <p:val>
                                            <p:fltVal val="0"/>
                                          </p:val>
                                        </p:tav>
                                        <p:tav tm="100000">
                                          <p:val>
                                            <p:strVal val="#ppt_w"/>
                                          </p:val>
                                        </p:tav>
                                      </p:tavLst>
                                    </p:anim>
                                    <p:anim calcmode="lin" valueType="num">
                                      <p:cBhvr>
                                        <p:cTn id="36" dur="1000" fill="hold"/>
                                        <p:tgtEl>
                                          <p:spTgt spid="189452"/>
                                        </p:tgtEl>
                                        <p:attrNameLst>
                                          <p:attrName>ppt_h</p:attrName>
                                        </p:attrNameLst>
                                      </p:cBhvr>
                                      <p:tavLst>
                                        <p:tav tm="0">
                                          <p:val>
                                            <p:fltVal val="0"/>
                                          </p:val>
                                        </p:tav>
                                        <p:tav tm="100000">
                                          <p:val>
                                            <p:strVal val="#ppt_h"/>
                                          </p:val>
                                        </p:tav>
                                      </p:tavLst>
                                    </p:anim>
                                    <p:anim calcmode="lin" valueType="num">
                                      <p:cBhvr>
                                        <p:cTn id="37" dur="1000" fill="hold"/>
                                        <p:tgtEl>
                                          <p:spTgt spid="18945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894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89444"/>
                                        </p:tgtEl>
                                        <p:attrNameLst>
                                          <p:attrName>style.visibility</p:attrName>
                                        </p:attrNameLst>
                                      </p:cBhvr>
                                      <p:to>
                                        <p:strVal val="visible"/>
                                      </p:to>
                                    </p:set>
                                    <p:anim calcmode="lin" valueType="num">
                                      <p:cBhvr>
                                        <p:cTn id="47" dur="1000" fill="hold"/>
                                        <p:tgtEl>
                                          <p:spTgt spid="189444"/>
                                        </p:tgtEl>
                                        <p:attrNameLst>
                                          <p:attrName>ppt_w</p:attrName>
                                        </p:attrNameLst>
                                      </p:cBhvr>
                                      <p:tavLst>
                                        <p:tav tm="0">
                                          <p:val>
                                            <p:fltVal val="0"/>
                                          </p:val>
                                        </p:tav>
                                        <p:tav tm="100000">
                                          <p:val>
                                            <p:strVal val="#ppt_w"/>
                                          </p:val>
                                        </p:tav>
                                      </p:tavLst>
                                    </p:anim>
                                    <p:anim calcmode="lin" valueType="num">
                                      <p:cBhvr>
                                        <p:cTn id="48" dur="1000" fill="hold"/>
                                        <p:tgtEl>
                                          <p:spTgt spid="189444"/>
                                        </p:tgtEl>
                                        <p:attrNameLst>
                                          <p:attrName>ppt_h</p:attrName>
                                        </p:attrNameLst>
                                      </p:cBhvr>
                                      <p:tavLst>
                                        <p:tav tm="0">
                                          <p:val>
                                            <p:fltVal val="0"/>
                                          </p:val>
                                        </p:tav>
                                        <p:tav tm="100000">
                                          <p:val>
                                            <p:strVal val="#ppt_h"/>
                                          </p:val>
                                        </p:tav>
                                      </p:tavLst>
                                    </p:anim>
                                    <p:anim calcmode="lin" valueType="num">
                                      <p:cBhvr>
                                        <p:cTn id="49" dur="1000" fill="hold"/>
                                        <p:tgtEl>
                                          <p:spTgt spid="18944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894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89453"/>
                                        </p:tgtEl>
                                        <p:attrNameLst>
                                          <p:attrName>style.visibility</p:attrName>
                                        </p:attrNameLst>
                                      </p:cBhvr>
                                      <p:to>
                                        <p:strVal val="visible"/>
                                      </p:to>
                                    </p:set>
                                    <p:anim calcmode="lin" valueType="num">
                                      <p:cBhvr>
                                        <p:cTn id="55" dur="1000" fill="hold"/>
                                        <p:tgtEl>
                                          <p:spTgt spid="189453"/>
                                        </p:tgtEl>
                                        <p:attrNameLst>
                                          <p:attrName>ppt_w</p:attrName>
                                        </p:attrNameLst>
                                      </p:cBhvr>
                                      <p:tavLst>
                                        <p:tav tm="0">
                                          <p:val>
                                            <p:fltVal val="0"/>
                                          </p:val>
                                        </p:tav>
                                        <p:tav tm="100000">
                                          <p:val>
                                            <p:strVal val="#ppt_w"/>
                                          </p:val>
                                        </p:tav>
                                      </p:tavLst>
                                    </p:anim>
                                    <p:anim calcmode="lin" valueType="num">
                                      <p:cBhvr>
                                        <p:cTn id="56" dur="1000" fill="hold"/>
                                        <p:tgtEl>
                                          <p:spTgt spid="189453"/>
                                        </p:tgtEl>
                                        <p:attrNameLst>
                                          <p:attrName>ppt_h</p:attrName>
                                        </p:attrNameLst>
                                      </p:cBhvr>
                                      <p:tavLst>
                                        <p:tav tm="0">
                                          <p:val>
                                            <p:fltVal val="0"/>
                                          </p:val>
                                        </p:tav>
                                        <p:tav tm="100000">
                                          <p:val>
                                            <p:strVal val="#ppt_h"/>
                                          </p:val>
                                        </p:tav>
                                      </p:tavLst>
                                    </p:anim>
                                    <p:anim calcmode="lin" valueType="num">
                                      <p:cBhvr>
                                        <p:cTn id="57" dur="1000" fill="hold"/>
                                        <p:tgtEl>
                                          <p:spTgt spid="18945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894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89451"/>
                                        </p:tgtEl>
                                        <p:attrNameLst>
                                          <p:attrName>style.visibility</p:attrName>
                                        </p:attrNameLst>
                                      </p:cBhvr>
                                      <p:to>
                                        <p:strVal val="visible"/>
                                      </p:to>
                                    </p:set>
                                    <p:anim calcmode="lin" valueType="num">
                                      <p:cBhvr>
                                        <p:cTn id="63" dur="1000" fill="hold"/>
                                        <p:tgtEl>
                                          <p:spTgt spid="189451"/>
                                        </p:tgtEl>
                                        <p:attrNameLst>
                                          <p:attrName>ppt_w</p:attrName>
                                        </p:attrNameLst>
                                      </p:cBhvr>
                                      <p:tavLst>
                                        <p:tav tm="0">
                                          <p:val>
                                            <p:fltVal val="0"/>
                                          </p:val>
                                        </p:tav>
                                        <p:tav tm="100000">
                                          <p:val>
                                            <p:strVal val="#ppt_w"/>
                                          </p:val>
                                        </p:tav>
                                      </p:tavLst>
                                    </p:anim>
                                    <p:anim calcmode="lin" valueType="num">
                                      <p:cBhvr>
                                        <p:cTn id="64" dur="1000" fill="hold"/>
                                        <p:tgtEl>
                                          <p:spTgt spid="189451"/>
                                        </p:tgtEl>
                                        <p:attrNameLst>
                                          <p:attrName>ppt_h</p:attrName>
                                        </p:attrNameLst>
                                      </p:cBhvr>
                                      <p:tavLst>
                                        <p:tav tm="0">
                                          <p:val>
                                            <p:fltVal val="0"/>
                                          </p:val>
                                        </p:tav>
                                        <p:tav tm="100000">
                                          <p:val>
                                            <p:strVal val="#ppt_h"/>
                                          </p:val>
                                        </p:tav>
                                      </p:tavLst>
                                    </p:anim>
                                    <p:anim calcmode="lin" valueType="num">
                                      <p:cBhvr>
                                        <p:cTn id="65" dur="1000" fill="hold"/>
                                        <p:tgtEl>
                                          <p:spTgt spid="18945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894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89454"/>
                                        </p:tgtEl>
                                        <p:attrNameLst>
                                          <p:attrName>style.visibility</p:attrName>
                                        </p:attrNameLst>
                                      </p:cBhvr>
                                      <p:to>
                                        <p:strVal val="visible"/>
                                      </p:to>
                                    </p:set>
                                    <p:anim calcmode="lin" valueType="num">
                                      <p:cBhvr>
                                        <p:cTn id="71" dur="1000" fill="hold"/>
                                        <p:tgtEl>
                                          <p:spTgt spid="189454"/>
                                        </p:tgtEl>
                                        <p:attrNameLst>
                                          <p:attrName>ppt_w</p:attrName>
                                        </p:attrNameLst>
                                      </p:cBhvr>
                                      <p:tavLst>
                                        <p:tav tm="0">
                                          <p:val>
                                            <p:fltVal val="0"/>
                                          </p:val>
                                        </p:tav>
                                        <p:tav tm="100000">
                                          <p:val>
                                            <p:strVal val="#ppt_w"/>
                                          </p:val>
                                        </p:tav>
                                      </p:tavLst>
                                    </p:anim>
                                    <p:anim calcmode="lin" valueType="num">
                                      <p:cBhvr>
                                        <p:cTn id="72" dur="1000" fill="hold"/>
                                        <p:tgtEl>
                                          <p:spTgt spid="189454"/>
                                        </p:tgtEl>
                                        <p:attrNameLst>
                                          <p:attrName>ppt_h</p:attrName>
                                        </p:attrNameLst>
                                      </p:cBhvr>
                                      <p:tavLst>
                                        <p:tav tm="0">
                                          <p:val>
                                            <p:fltVal val="0"/>
                                          </p:val>
                                        </p:tav>
                                        <p:tav tm="100000">
                                          <p:val>
                                            <p:strVal val="#ppt_h"/>
                                          </p:val>
                                        </p:tav>
                                      </p:tavLst>
                                    </p:anim>
                                    <p:anim calcmode="lin" valueType="num">
                                      <p:cBhvr>
                                        <p:cTn id="73" dur="1000" fill="hold"/>
                                        <p:tgtEl>
                                          <p:spTgt spid="18945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8945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 calcmode="lin" valueType="num">
                                      <p:cBhvr>
                                        <p:cTn id="81"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3" grpId="0" build="p" animBg="1"/>
      <p:bldP spid="189443" grpId="1" build="p" animBg="1"/>
      <p:bldP spid="189444" grpId="0" animBg="1"/>
      <p:bldP spid="189451" grpId="0" animBg="1"/>
      <p:bldP spid="189452" grpId="0"/>
      <p:bldP spid="189453" grpId="0"/>
      <p:bldP spid="189454"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narrow lineage of Israel from Creation to Joseph informs Israel it began with both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election</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for rule and unconditional promise for blessings through Abraham in contrast to the Canaanites</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434768" y="-3380"/>
            <a:ext cx="527007" cy="1200328"/>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56</a:t>
            </a:r>
            <a:b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b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63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s-I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41</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3903912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0498" name="Rectangle 2" descr="Purple mesh"/>
          <p:cNvSpPr>
            <a:spLocks noChangeArrowheads="1"/>
          </p:cNvSpPr>
          <p:nvPr/>
        </p:nvSpPr>
        <p:spPr bwMode="auto">
          <a:xfrm>
            <a:off x="0" y="0"/>
            <a:ext cx="9144000"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nvGrpSpPr>
          <p:cNvPr id="251906" name="Group 3"/>
          <p:cNvGrpSpPr>
            <a:grpSpLocks/>
          </p:cNvGrpSpPr>
          <p:nvPr/>
        </p:nvGrpSpPr>
        <p:grpSpPr bwMode="auto">
          <a:xfrm>
            <a:off x="1295400" y="1295400"/>
            <a:ext cx="2895600" cy="1265238"/>
            <a:chOff x="384" y="2544"/>
            <a:chExt cx="1824" cy="797"/>
          </a:xfrm>
        </p:grpSpPr>
        <p:sp>
          <p:nvSpPr>
            <p:cNvPr id="1770500" name="Oval 4"/>
            <p:cNvSpPr>
              <a:spLocks noChangeArrowheads="1"/>
            </p:cNvSpPr>
            <p:nvPr/>
          </p:nvSpPr>
          <p:spPr bwMode="auto">
            <a:xfrm>
              <a:off x="408" y="2544"/>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01" name="Text Box 5"/>
            <p:cNvSpPr txBox="1">
              <a:spLocks noChangeArrowheads="1"/>
            </p:cNvSpPr>
            <p:nvPr/>
          </p:nvSpPr>
          <p:spPr bwMode="auto">
            <a:xfrm>
              <a:off x="384" y="2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Church</a:t>
              </a:r>
            </a:p>
          </p:txBody>
        </p:sp>
      </p:grpSp>
      <p:grpSp>
        <p:nvGrpSpPr>
          <p:cNvPr id="251907" name="Group 6"/>
          <p:cNvGrpSpPr>
            <a:grpSpLocks/>
          </p:cNvGrpSpPr>
          <p:nvPr/>
        </p:nvGrpSpPr>
        <p:grpSpPr bwMode="auto">
          <a:xfrm>
            <a:off x="3467100" y="152400"/>
            <a:ext cx="2209800" cy="1600200"/>
            <a:chOff x="240" y="0"/>
            <a:chExt cx="1392" cy="1008"/>
          </a:xfrm>
        </p:grpSpPr>
        <p:sp>
          <p:nvSpPr>
            <p:cNvPr id="251941" name="AutoShape 7"/>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770504" name="Text Box 8"/>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pitchFamily="-112" charset="-128"/>
                  <a:cs typeface="Arial"/>
                </a:rPr>
                <a:t>God</a:t>
              </a:r>
            </a:p>
          </p:txBody>
        </p:sp>
      </p:grpSp>
      <p:grpSp>
        <p:nvGrpSpPr>
          <p:cNvPr id="251908" name="Group 9"/>
          <p:cNvGrpSpPr>
            <a:grpSpLocks/>
          </p:cNvGrpSpPr>
          <p:nvPr/>
        </p:nvGrpSpPr>
        <p:grpSpPr bwMode="auto">
          <a:xfrm>
            <a:off x="4800600" y="1295400"/>
            <a:ext cx="2895600" cy="1265238"/>
            <a:chOff x="4704" y="1622"/>
            <a:chExt cx="1824" cy="797"/>
          </a:xfrm>
        </p:grpSpPr>
        <p:sp>
          <p:nvSpPr>
            <p:cNvPr id="1770506" name="Oval 10"/>
            <p:cNvSpPr>
              <a:spLocks noChangeArrowheads="1"/>
            </p:cNvSpPr>
            <p:nvPr/>
          </p:nvSpPr>
          <p:spPr bwMode="auto">
            <a:xfrm>
              <a:off x="4728" y="162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07" name="Text Box 11"/>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Nations</a:t>
              </a:r>
            </a:p>
          </p:txBody>
        </p:sp>
      </p:grpSp>
      <p:grpSp>
        <p:nvGrpSpPr>
          <p:cNvPr id="251909" name="Group 12"/>
          <p:cNvGrpSpPr>
            <a:grpSpLocks/>
          </p:cNvGrpSpPr>
          <p:nvPr/>
        </p:nvGrpSpPr>
        <p:grpSpPr bwMode="auto">
          <a:xfrm>
            <a:off x="5715000" y="2163763"/>
            <a:ext cx="2895600" cy="1265237"/>
            <a:chOff x="4320" y="960"/>
            <a:chExt cx="1824" cy="797"/>
          </a:xfrm>
        </p:grpSpPr>
        <p:sp>
          <p:nvSpPr>
            <p:cNvPr id="1770509" name="Oval 13"/>
            <p:cNvSpPr>
              <a:spLocks noChangeArrowheads="1"/>
            </p:cNvSpPr>
            <p:nvPr/>
          </p:nvSpPr>
          <p:spPr bwMode="auto">
            <a:xfrm>
              <a:off x="4344" y="960"/>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10" name="Text Box 14"/>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Patriarchs</a:t>
              </a:r>
            </a:p>
          </p:txBody>
        </p:sp>
      </p:grpSp>
      <p:grpSp>
        <p:nvGrpSpPr>
          <p:cNvPr id="251910" name="Group 15"/>
          <p:cNvGrpSpPr>
            <a:grpSpLocks/>
          </p:cNvGrpSpPr>
          <p:nvPr/>
        </p:nvGrpSpPr>
        <p:grpSpPr bwMode="auto">
          <a:xfrm>
            <a:off x="6248400" y="3154363"/>
            <a:ext cx="2895600" cy="1265237"/>
            <a:chOff x="2268" y="1233"/>
            <a:chExt cx="1824" cy="797"/>
          </a:xfrm>
        </p:grpSpPr>
        <p:sp>
          <p:nvSpPr>
            <p:cNvPr id="1770512" name="Oval 16"/>
            <p:cNvSpPr>
              <a:spLocks noChangeArrowheads="1"/>
            </p:cNvSpPr>
            <p:nvPr/>
          </p:nvSpPr>
          <p:spPr bwMode="auto">
            <a:xfrm>
              <a:off x="2292" y="123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13" name="Text Box 17"/>
            <p:cNvSpPr txBox="1">
              <a:spLocks noChangeArrowheads="1"/>
            </p:cNvSpPr>
            <p:nvPr/>
          </p:nvSpPr>
          <p:spPr bwMode="auto">
            <a:xfrm>
              <a:off x="2268" y="1411"/>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Tribes</a:t>
              </a:r>
            </a:p>
          </p:txBody>
        </p:sp>
      </p:grpSp>
      <p:grpSp>
        <p:nvGrpSpPr>
          <p:cNvPr id="251911" name="Group 18"/>
          <p:cNvGrpSpPr>
            <a:grpSpLocks/>
          </p:cNvGrpSpPr>
          <p:nvPr/>
        </p:nvGrpSpPr>
        <p:grpSpPr bwMode="auto">
          <a:xfrm>
            <a:off x="6019800" y="4038600"/>
            <a:ext cx="2895600" cy="1265238"/>
            <a:chOff x="4848" y="2856"/>
            <a:chExt cx="1824" cy="797"/>
          </a:xfrm>
        </p:grpSpPr>
        <p:sp>
          <p:nvSpPr>
            <p:cNvPr id="1770515" name="Oval 19"/>
            <p:cNvSpPr>
              <a:spLocks noChangeArrowheads="1"/>
            </p:cNvSpPr>
            <p:nvPr/>
          </p:nvSpPr>
          <p:spPr bwMode="auto">
            <a:xfrm>
              <a:off x="4872" y="285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16" name="Text Box 20"/>
            <p:cNvSpPr txBox="1">
              <a:spLocks noChangeArrowheads="1"/>
            </p:cNvSpPr>
            <p:nvPr/>
          </p:nvSpPr>
          <p:spPr bwMode="auto">
            <a:xfrm>
              <a:off x="4848" y="3033"/>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Israel</a:t>
              </a:r>
            </a:p>
          </p:txBody>
        </p:sp>
      </p:grpSp>
      <p:grpSp>
        <p:nvGrpSpPr>
          <p:cNvPr id="251912" name="Group 21"/>
          <p:cNvGrpSpPr>
            <a:grpSpLocks/>
          </p:cNvGrpSpPr>
          <p:nvPr/>
        </p:nvGrpSpPr>
        <p:grpSpPr bwMode="auto">
          <a:xfrm>
            <a:off x="5257800" y="4876800"/>
            <a:ext cx="2895600" cy="1265238"/>
            <a:chOff x="0" y="2736"/>
            <a:chExt cx="1824" cy="797"/>
          </a:xfrm>
        </p:grpSpPr>
        <p:sp>
          <p:nvSpPr>
            <p:cNvPr id="1770518" name="Oval 22"/>
            <p:cNvSpPr>
              <a:spLocks noChangeArrowheads="1"/>
            </p:cNvSpPr>
            <p:nvPr/>
          </p:nvSpPr>
          <p:spPr bwMode="auto">
            <a:xfrm>
              <a:off x="24" y="2736"/>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19" name="Text Box 23"/>
            <p:cNvSpPr txBox="1">
              <a:spLocks noChangeArrowheads="1"/>
            </p:cNvSpPr>
            <p:nvPr/>
          </p:nvSpPr>
          <p:spPr bwMode="auto">
            <a:xfrm>
              <a:off x="0" y="2914"/>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Priests</a:t>
              </a:r>
            </a:p>
          </p:txBody>
        </p:sp>
      </p:grpSp>
      <p:grpSp>
        <p:nvGrpSpPr>
          <p:cNvPr id="251913" name="Group 24"/>
          <p:cNvGrpSpPr>
            <a:grpSpLocks/>
          </p:cNvGrpSpPr>
          <p:nvPr/>
        </p:nvGrpSpPr>
        <p:grpSpPr bwMode="auto">
          <a:xfrm>
            <a:off x="76200" y="2163763"/>
            <a:ext cx="2895600" cy="1265237"/>
            <a:chOff x="4824" y="3713"/>
            <a:chExt cx="1824" cy="797"/>
          </a:xfrm>
        </p:grpSpPr>
        <p:sp>
          <p:nvSpPr>
            <p:cNvPr id="1770521" name="Oval 25"/>
            <p:cNvSpPr>
              <a:spLocks noChangeArrowheads="1"/>
            </p:cNvSpPr>
            <p:nvPr/>
          </p:nvSpPr>
          <p:spPr bwMode="auto">
            <a:xfrm>
              <a:off x="4848" y="3713"/>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22" name="Text Box 26"/>
            <p:cNvSpPr txBox="1">
              <a:spLocks noChangeArrowheads="1"/>
            </p:cNvSpPr>
            <p:nvPr/>
          </p:nvSpPr>
          <p:spPr bwMode="auto">
            <a:xfrm>
              <a:off x="4824" y="389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Apostles</a:t>
              </a:r>
            </a:p>
          </p:txBody>
        </p:sp>
      </p:grpSp>
      <p:grpSp>
        <p:nvGrpSpPr>
          <p:cNvPr id="251914" name="Group 27"/>
          <p:cNvGrpSpPr>
            <a:grpSpLocks/>
          </p:cNvGrpSpPr>
          <p:nvPr/>
        </p:nvGrpSpPr>
        <p:grpSpPr bwMode="auto">
          <a:xfrm>
            <a:off x="-457200" y="3200400"/>
            <a:ext cx="2895600" cy="1447800"/>
            <a:chOff x="-1392" y="2880"/>
            <a:chExt cx="1824" cy="912"/>
          </a:xfrm>
        </p:grpSpPr>
        <p:sp>
          <p:nvSpPr>
            <p:cNvPr id="251927" name="AutoShape 28"/>
            <p:cNvSpPr>
              <a:spLocks noChangeArrowheads="1"/>
            </p:cNvSpPr>
            <p:nvPr/>
          </p:nvSpPr>
          <p:spPr bwMode="auto">
            <a:xfrm>
              <a:off x="-960" y="2880"/>
              <a:ext cx="960" cy="912"/>
            </a:xfrm>
            <a:prstGeom prst="plus">
              <a:avLst>
                <a:gd name="adj" fmla="val 25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770525" name="Text Box 29"/>
            <p:cNvSpPr txBox="1">
              <a:spLocks noChangeArrowheads="1"/>
            </p:cNvSpPr>
            <p:nvPr/>
          </p:nvSpPr>
          <p:spPr bwMode="auto">
            <a:xfrm>
              <a:off x="-1392" y="312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Savior</a:t>
              </a:r>
            </a:p>
          </p:txBody>
        </p:sp>
      </p:grpSp>
      <p:grpSp>
        <p:nvGrpSpPr>
          <p:cNvPr id="251915" name="Group 30"/>
          <p:cNvGrpSpPr>
            <a:grpSpLocks/>
          </p:cNvGrpSpPr>
          <p:nvPr/>
        </p:nvGrpSpPr>
        <p:grpSpPr bwMode="auto">
          <a:xfrm>
            <a:off x="914400" y="4191000"/>
            <a:ext cx="2895600" cy="1265238"/>
            <a:chOff x="2304" y="3545"/>
            <a:chExt cx="1824" cy="797"/>
          </a:xfrm>
        </p:grpSpPr>
        <p:sp>
          <p:nvSpPr>
            <p:cNvPr id="1770527" name="Oval 31"/>
            <p:cNvSpPr>
              <a:spLocks noChangeArrowheads="1"/>
            </p:cNvSpPr>
            <p:nvPr/>
          </p:nvSpPr>
          <p:spPr bwMode="auto">
            <a:xfrm>
              <a:off x="2328" y="3545"/>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28" name="Text Box 32"/>
            <p:cNvSpPr txBox="1">
              <a:spLocks noChangeArrowheads="1"/>
            </p:cNvSpPr>
            <p:nvPr/>
          </p:nvSpPr>
          <p:spPr bwMode="auto">
            <a:xfrm>
              <a:off x="2304" y="3722"/>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Prophets</a:t>
              </a:r>
            </a:p>
          </p:txBody>
        </p:sp>
      </p:grpSp>
      <p:grpSp>
        <p:nvGrpSpPr>
          <p:cNvPr id="251916" name="Group 33"/>
          <p:cNvGrpSpPr>
            <a:grpSpLocks/>
          </p:cNvGrpSpPr>
          <p:nvPr/>
        </p:nvGrpSpPr>
        <p:grpSpPr bwMode="auto">
          <a:xfrm>
            <a:off x="1371600" y="5257800"/>
            <a:ext cx="2895600" cy="1265238"/>
            <a:chOff x="4872" y="2592"/>
            <a:chExt cx="1824" cy="797"/>
          </a:xfrm>
        </p:grpSpPr>
        <p:sp>
          <p:nvSpPr>
            <p:cNvPr id="1770530" name="Oval 34"/>
            <p:cNvSpPr>
              <a:spLocks noChangeArrowheads="1"/>
            </p:cNvSpPr>
            <p:nvPr/>
          </p:nvSpPr>
          <p:spPr bwMode="auto">
            <a:xfrm>
              <a:off x="4896" y="2592"/>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31" name="Text Box 35"/>
            <p:cNvSpPr txBox="1">
              <a:spLocks noChangeArrowheads="1"/>
            </p:cNvSpPr>
            <p:nvPr/>
          </p:nvSpPr>
          <p:spPr bwMode="auto">
            <a:xfrm>
              <a:off x="4872" y="2769"/>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Kings</a:t>
              </a:r>
            </a:p>
          </p:txBody>
        </p:sp>
      </p:grpSp>
      <p:grpSp>
        <p:nvGrpSpPr>
          <p:cNvPr id="251917" name="Group 36"/>
          <p:cNvGrpSpPr>
            <a:grpSpLocks/>
          </p:cNvGrpSpPr>
          <p:nvPr/>
        </p:nvGrpSpPr>
        <p:grpSpPr bwMode="auto">
          <a:xfrm>
            <a:off x="3581400" y="5592763"/>
            <a:ext cx="2819400" cy="1265237"/>
            <a:chOff x="-2592" y="768"/>
            <a:chExt cx="1776" cy="797"/>
          </a:xfrm>
        </p:grpSpPr>
        <p:sp>
          <p:nvSpPr>
            <p:cNvPr id="1770533" name="Oval 37"/>
            <p:cNvSpPr>
              <a:spLocks noChangeArrowheads="1"/>
            </p:cNvSpPr>
            <p:nvPr/>
          </p:nvSpPr>
          <p:spPr bwMode="auto">
            <a:xfrm>
              <a:off x="-2592" y="768"/>
              <a:ext cx="1776"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0534" name="Text Box 38"/>
            <p:cNvSpPr txBox="1">
              <a:spLocks noChangeArrowheads="1"/>
            </p:cNvSpPr>
            <p:nvPr/>
          </p:nvSpPr>
          <p:spPr bwMode="auto">
            <a:xfrm>
              <a:off x="-2424" y="946"/>
              <a:ext cx="1440"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Judges</a:t>
              </a:r>
            </a:p>
          </p:txBody>
        </p:sp>
      </p:grpSp>
      <p:sp>
        <p:nvSpPr>
          <p:cNvPr id="1770535" name="Text Box 39"/>
          <p:cNvSpPr txBox="1">
            <a:spLocks noChangeArrowheads="1"/>
          </p:cNvSpPr>
          <p:nvPr/>
        </p:nvSpPr>
        <p:spPr bwMode="auto">
          <a:xfrm>
            <a:off x="304800" y="457200"/>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WHO?</a:t>
            </a:r>
          </a:p>
        </p:txBody>
      </p:sp>
      <p:sp>
        <p:nvSpPr>
          <p:cNvPr id="251919" name="Text Box 40"/>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58</a:t>
            </a:r>
          </a:p>
        </p:txBody>
      </p:sp>
      <p:sp>
        <p:nvSpPr>
          <p:cNvPr id="1770537" name="Rectangle 41"/>
          <p:cNvSpPr>
            <a:spLocks noGrp="1" noChangeArrowheads="1"/>
          </p:cNvSpPr>
          <p:nvPr>
            <p:ph type="title" idx="4294967295"/>
          </p:nvPr>
        </p:nvSpPr>
        <p:spPr>
          <a:xfrm>
            <a:off x="2933700" y="2724680"/>
            <a:ext cx="2971800" cy="2057400"/>
          </a:xfrm>
          <a:effectLst>
            <a:outerShdw blurRad="63500" dist="35921" dir="2700000" algn="ctr" rotWithShape="0">
              <a:schemeClr val="tx2">
                <a:alpha val="74998"/>
              </a:schemeClr>
            </a:outerShdw>
          </a:effectLst>
        </p:spPr>
        <p:txBody>
          <a:bodyPr>
            <a:normAutofit fontScale="90000"/>
          </a:bodyPr>
          <a:lstStyle/>
          <a:p>
            <a:pPr eaLnBrk="1" hangingPunct="1">
              <a:defRPr/>
            </a:pPr>
            <a:r>
              <a:rPr lang="en-US" dirty="0">
                <a:solidFill>
                  <a:schemeClr val="bg1"/>
                </a:solidFill>
                <a:latin typeface="Arial"/>
                <a:ea typeface="ＭＳ Ｐゴシック" pitchFamily="-112" charset="-128"/>
                <a:cs typeface="Arial"/>
              </a:rPr>
              <a:t>A Cyclical View of History</a:t>
            </a:r>
          </a:p>
        </p:txBody>
      </p:sp>
    </p:spTree>
    <p:extLst>
      <p:ext uri="{BB962C8B-B14F-4D97-AF65-F5344CB8AC3E}">
        <p14:creationId xmlns:p14="http://schemas.microsoft.com/office/powerpoint/2010/main" val="1762026365"/>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2546" name="Rectangle 2" descr="Purple mesh"/>
          <p:cNvSpPr>
            <a:spLocks noChangeArrowheads="1"/>
          </p:cNvSpPr>
          <p:nvPr/>
        </p:nvSpPr>
        <p:spPr bwMode="auto">
          <a:xfrm>
            <a:off x="-14288" y="0"/>
            <a:ext cx="9158288" cy="6858000"/>
          </a:xfrm>
          <a:prstGeom prst="rect">
            <a:avLst/>
          </a:prstGeom>
          <a:blipFill dpi="0" rotWithShape="0">
            <a:blip r:embed="rId4"/>
            <a:srcRect/>
            <a:tile tx="0" ty="0" sx="100000" sy="100000" flip="none" algn="tl"/>
          </a:blip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47" name="Oval 3"/>
          <p:cNvSpPr>
            <a:spLocks noChangeArrowheads="1"/>
          </p:cNvSpPr>
          <p:nvPr/>
        </p:nvSpPr>
        <p:spPr bwMode="auto">
          <a:xfrm>
            <a:off x="1277938" y="12954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48" name="Text Box 4"/>
          <p:cNvSpPr txBox="1">
            <a:spLocks noChangeArrowheads="1"/>
          </p:cNvSpPr>
          <p:nvPr/>
        </p:nvSpPr>
        <p:spPr bwMode="auto">
          <a:xfrm>
            <a:off x="1241425" y="15779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Church</a:t>
            </a:r>
          </a:p>
        </p:txBody>
      </p:sp>
      <p:grpSp>
        <p:nvGrpSpPr>
          <p:cNvPr id="253956" name="Group 5"/>
          <p:cNvGrpSpPr>
            <a:grpSpLocks/>
          </p:cNvGrpSpPr>
          <p:nvPr/>
        </p:nvGrpSpPr>
        <p:grpSpPr bwMode="auto">
          <a:xfrm>
            <a:off x="3346450" y="152400"/>
            <a:ext cx="2141538" cy="1600200"/>
            <a:chOff x="240" y="0"/>
            <a:chExt cx="1392" cy="1008"/>
          </a:xfrm>
        </p:grpSpPr>
        <p:sp>
          <p:nvSpPr>
            <p:cNvPr id="253982" name="AutoShape 6"/>
            <p:cNvSpPr>
              <a:spLocks noChangeArrowheads="1"/>
            </p:cNvSpPr>
            <p:nvPr/>
          </p:nvSpPr>
          <p:spPr bwMode="auto">
            <a:xfrm>
              <a:off x="240" y="0"/>
              <a:ext cx="1392" cy="1008"/>
            </a:xfrm>
            <a:prstGeom prst="triangle">
              <a:avLst>
                <a:gd name="adj" fmla="val 50000"/>
              </a:avLst>
            </a:prstGeom>
            <a:gradFill rotWithShape="0">
              <a:gsLst>
                <a:gs pos="0">
                  <a:srgbClr val="FF3300"/>
                </a:gs>
                <a:gs pos="100000">
                  <a:schemeClr val="accent2"/>
                </a:gs>
              </a:gsLst>
              <a:lin ang="540000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772551" name="Text Box 7"/>
            <p:cNvSpPr txBox="1">
              <a:spLocks noChangeArrowheads="1"/>
            </p:cNvSpPr>
            <p:nvPr/>
          </p:nvSpPr>
          <p:spPr bwMode="auto">
            <a:xfrm>
              <a:off x="432" y="432"/>
              <a:ext cx="1008" cy="4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Arial"/>
                  <a:ea typeface="ＭＳ Ｐゴシック" pitchFamily="-112" charset="-128"/>
                  <a:cs typeface="Arial"/>
                </a:rPr>
                <a:t>God</a:t>
              </a:r>
            </a:p>
          </p:txBody>
        </p:sp>
      </p:grpSp>
      <p:grpSp>
        <p:nvGrpSpPr>
          <p:cNvPr id="253957" name="Group 8"/>
          <p:cNvGrpSpPr>
            <a:grpSpLocks/>
          </p:cNvGrpSpPr>
          <p:nvPr/>
        </p:nvGrpSpPr>
        <p:grpSpPr bwMode="auto">
          <a:xfrm>
            <a:off x="4638675" y="1295400"/>
            <a:ext cx="2806700" cy="1265238"/>
            <a:chOff x="4704" y="1622"/>
            <a:chExt cx="1824" cy="797"/>
          </a:xfrm>
        </p:grpSpPr>
        <p:sp>
          <p:nvSpPr>
            <p:cNvPr id="1772553" name="Oval 9"/>
            <p:cNvSpPr>
              <a:spLocks noChangeArrowheads="1"/>
            </p:cNvSpPr>
            <p:nvPr/>
          </p:nvSpPr>
          <p:spPr bwMode="auto">
            <a:xfrm>
              <a:off x="4728" y="1622"/>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54" name="Text Box 10"/>
            <p:cNvSpPr txBox="1">
              <a:spLocks noChangeArrowheads="1"/>
            </p:cNvSpPr>
            <p:nvPr/>
          </p:nvSpPr>
          <p:spPr bwMode="auto">
            <a:xfrm>
              <a:off x="4704" y="1800"/>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Nations</a:t>
              </a:r>
            </a:p>
          </p:txBody>
        </p:sp>
      </p:grpSp>
      <p:grpSp>
        <p:nvGrpSpPr>
          <p:cNvPr id="253958" name="Group 11"/>
          <p:cNvGrpSpPr>
            <a:grpSpLocks/>
          </p:cNvGrpSpPr>
          <p:nvPr/>
        </p:nvGrpSpPr>
        <p:grpSpPr bwMode="auto">
          <a:xfrm>
            <a:off x="5524500" y="2163763"/>
            <a:ext cx="2806700" cy="1265237"/>
            <a:chOff x="4320" y="960"/>
            <a:chExt cx="1824" cy="797"/>
          </a:xfrm>
        </p:grpSpPr>
        <p:sp>
          <p:nvSpPr>
            <p:cNvPr id="1772556" name="Oval 12"/>
            <p:cNvSpPr>
              <a:spLocks noChangeArrowheads="1"/>
            </p:cNvSpPr>
            <p:nvPr/>
          </p:nvSpPr>
          <p:spPr bwMode="auto">
            <a:xfrm>
              <a:off x="4344" y="960"/>
              <a:ext cx="1784" cy="797"/>
            </a:xfrm>
            <a:prstGeom prst="ellipse">
              <a:avLst/>
            </a:prstGeom>
            <a:gradFill rotWithShape="0">
              <a:gsLst>
                <a:gs pos="0">
                  <a:srgbClr val="FF3300"/>
                </a:gs>
                <a:gs pos="100000">
                  <a:schemeClr val="accent2"/>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57" name="Text Box 13"/>
            <p:cNvSpPr txBox="1">
              <a:spLocks noChangeArrowheads="1"/>
            </p:cNvSpPr>
            <p:nvPr/>
          </p:nvSpPr>
          <p:spPr bwMode="auto">
            <a:xfrm>
              <a:off x="4320" y="1138"/>
              <a:ext cx="182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Patriarchs</a:t>
              </a:r>
            </a:p>
          </p:txBody>
        </p:sp>
      </p:grpSp>
      <p:sp>
        <p:nvSpPr>
          <p:cNvPr id="1772558" name="Oval 14"/>
          <p:cNvSpPr>
            <a:spLocks noChangeArrowheads="1"/>
          </p:cNvSpPr>
          <p:nvPr/>
        </p:nvSpPr>
        <p:spPr bwMode="auto">
          <a:xfrm>
            <a:off x="96838" y="2163763"/>
            <a:ext cx="2732087"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59" name="Text Box 15"/>
          <p:cNvSpPr txBox="1">
            <a:spLocks noChangeArrowheads="1"/>
          </p:cNvSpPr>
          <p:nvPr/>
        </p:nvSpPr>
        <p:spPr bwMode="auto">
          <a:xfrm>
            <a:off x="60325" y="2444750"/>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Apostles</a:t>
            </a:r>
          </a:p>
        </p:txBody>
      </p:sp>
      <p:sp>
        <p:nvSpPr>
          <p:cNvPr id="253961" name="AutoShape 16"/>
          <p:cNvSpPr>
            <a:spLocks noChangeArrowheads="1"/>
          </p:cNvSpPr>
          <p:nvPr/>
        </p:nvSpPr>
        <p:spPr bwMode="auto">
          <a:xfrm>
            <a:off x="207963" y="3200400"/>
            <a:ext cx="1476375" cy="1447800"/>
          </a:xfrm>
          <a:prstGeom prst="plus">
            <a:avLst>
              <a:gd name="adj" fmla="val 25000"/>
            </a:avLst>
          </a:prstGeom>
          <a:gradFill rotWithShape="0">
            <a:gsLst>
              <a:gs pos="0">
                <a:schemeClr val="bg2"/>
              </a:gs>
              <a:gs pos="100000">
                <a:schemeClr val="folHlink"/>
              </a:gs>
            </a:gsLst>
            <a:lin ang="5400000" scaled="1"/>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mn-ea"/>
              <a:cs typeface="Arial"/>
            </a:endParaRPr>
          </a:p>
        </p:txBody>
      </p:sp>
      <p:sp>
        <p:nvSpPr>
          <p:cNvPr id="1772561" name="Text Box 17"/>
          <p:cNvSpPr txBox="1">
            <a:spLocks noChangeArrowheads="1"/>
          </p:cNvSpPr>
          <p:nvPr/>
        </p:nvSpPr>
        <p:spPr bwMode="auto">
          <a:xfrm>
            <a:off x="-457200" y="3581400"/>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Savior</a:t>
            </a:r>
          </a:p>
        </p:txBody>
      </p:sp>
      <p:sp>
        <p:nvSpPr>
          <p:cNvPr id="1772562" name="Oval 18"/>
          <p:cNvSpPr>
            <a:spLocks noChangeArrowheads="1"/>
          </p:cNvSpPr>
          <p:nvPr/>
        </p:nvSpPr>
        <p:spPr bwMode="auto">
          <a:xfrm>
            <a:off x="909638" y="4191000"/>
            <a:ext cx="2732087"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63" name="Text Box 19"/>
          <p:cNvSpPr txBox="1">
            <a:spLocks noChangeArrowheads="1"/>
          </p:cNvSpPr>
          <p:nvPr/>
        </p:nvSpPr>
        <p:spPr bwMode="auto">
          <a:xfrm>
            <a:off x="871538" y="44719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Prophets</a:t>
            </a:r>
          </a:p>
        </p:txBody>
      </p:sp>
      <p:sp>
        <p:nvSpPr>
          <p:cNvPr id="1772564" name="Oval 20"/>
          <p:cNvSpPr>
            <a:spLocks noChangeArrowheads="1"/>
          </p:cNvSpPr>
          <p:nvPr/>
        </p:nvSpPr>
        <p:spPr bwMode="auto">
          <a:xfrm>
            <a:off x="5943600" y="30480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65" name="Oval 21"/>
          <p:cNvSpPr>
            <a:spLocks noChangeArrowheads="1"/>
          </p:cNvSpPr>
          <p:nvPr/>
        </p:nvSpPr>
        <p:spPr bwMode="auto">
          <a:xfrm>
            <a:off x="1352550" y="5257800"/>
            <a:ext cx="2732088"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66" name="Text Box 22"/>
          <p:cNvSpPr txBox="1">
            <a:spLocks noChangeArrowheads="1"/>
          </p:cNvSpPr>
          <p:nvPr/>
        </p:nvSpPr>
        <p:spPr bwMode="auto">
          <a:xfrm>
            <a:off x="1316038" y="5538788"/>
            <a:ext cx="280511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Kings</a:t>
            </a:r>
          </a:p>
        </p:txBody>
      </p:sp>
      <p:sp>
        <p:nvSpPr>
          <p:cNvPr id="1772567" name="Text Box 23"/>
          <p:cNvSpPr txBox="1">
            <a:spLocks noChangeArrowheads="1"/>
          </p:cNvSpPr>
          <p:nvPr/>
        </p:nvSpPr>
        <p:spPr bwMode="auto">
          <a:xfrm>
            <a:off x="280988" y="457200"/>
            <a:ext cx="54657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a:t>
            </a:r>
          </a:p>
        </p:txBody>
      </p:sp>
      <p:sp>
        <p:nvSpPr>
          <p:cNvPr id="253969" name="Text Box 24"/>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58</a:t>
            </a:r>
          </a:p>
        </p:txBody>
      </p:sp>
      <p:sp>
        <p:nvSpPr>
          <p:cNvPr id="1772569" name="Text Box 25"/>
          <p:cNvSpPr txBox="1">
            <a:spLocks noChangeArrowheads="1"/>
          </p:cNvSpPr>
          <p:nvPr/>
        </p:nvSpPr>
        <p:spPr bwMode="auto">
          <a:xfrm>
            <a:off x="5803900" y="326072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Tribes</a:t>
            </a:r>
          </a:p>
        </p:txBody>
      </p:sp>
      <p:sp>
        <p:nvSpPr>
          <p:cNvPr id="1772570" name="Oval 26"/>
          <p:cNvSpPr>
            <a:spLocks noChangeArrowheads="1"/>
          </p:cNvSpPr>
          <p:nvPr/>
        </p:nvSpPr>
        <p:spPr bwMode="auto">
          <a:xfrm>
            <a:off x="6096000" y="3992563"/>
            <a:ext cx="2733675"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71" name="Text Box 27"/>
          <p:cNvSpPr txBox="1">
            <a:spLocks noChangeArrowheads="1"/>
          </p:cNvSpPr>
          <p:nvPr/>
        </p:nvSpPr>
        <p:spPr bwMode="auto">
          <a:xfrm>
            <a:off x="6032500" y="4205288"/>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Israel</a:t>
            </a:r>
          </a:p>
        </p:txBody>
      </p:sp>
      <p:sp>
        <p:nvSpPr>
          <p:cNvPr id="1772572" name="Oval 28"/>
          <p:cNvSpPr>
            <a:spLocks noChangeArrowheads="1"/>
          </p:cNvSpPr>
          <p:nvPr/>
        </p:nvSpPr>
        <p:spPr bwMode="auto">
          <a:xfrm>
            <a:off x="5334000" y="4876800"/>
            <a:ext cx="2733675" cy="1265238"/>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73" name="Text Box 29"/>
          <p:cNvSpPr txBox="1">
            <a:spLocks noChangeArrowheads="1"/>
          </p:cNvSpPr>
          <p:nvPr/>
        </p:nvSpPr>
        <p:spPr bwMode="auto">
          <a:xfrm>
            <a:off x="5081588" y="5159375"/>
            <a:ext cx="2806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Priests</a:t>
            </a:r>
          </a:p>
        </p:txBody>
      </p:sp>
      <p:sp>
        <p:nvSpPr>
          <p:cNvPr id="1772574" name="Oval 30"/>
          <p:cNvSpPr>
            <a:spLocks noChangeArrowheads="1"/>
          </p:cNvSpPr>
          <p:nvPr/>
        </p:nvSpPr>
        <p:spPr bwMode="auto">
          <a:xfrm>
            <a:off x="3505200" y="5592763"/>
            <a:ext cx="2732088" cy="1265237"/>
          </a:xfrm>
          <a:prstGeom prst="ellipse">
            <a:avLst/>
          </a:prstGeom>
          <a:gradFill rotWithShape="0">
            <a:gsLst>
              <a:gs pos="0">
                <a:schemeClr val="bg2"/>
              </a:gs>
              <a:gs pos="100000">
                <a:schemeClr val="folHlink"/>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2575" name="Text Box 31"/>
          <p:cNvSpPr txBox="1">
            <a:spLocks noChangeArrowheads="1"/>
          </p:cNvSpPr>
          <p:nvPr/>
        </p:nvSpPr>
        <p:spPr bwMode="auto">
          <a:xfrm>
            <a:off x="3716338" y="5875338"/>
            <a:ext cx="22145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808080"/>
                </a:solidFill>
                <a:effectLst/>
                <a:uLnTx/>
                <a:uFillTx/>
                <a:latin typeface="Arial"/>
                <a:ea typeface="ＭＳ Ｐゴシック" pitchFamily="-112" charset="-128"/>
                <a:cs typeface="Arial"/>
              </a:rPr>
              <a:t>Judges</a:t>
            </a:r>
          </a:p>
        </p:txBody>
      </p:sp>
      <p:sp>
        <p:nvSpPr>
          <p:cNvPr id="1772576" name="Rectangle 32"/>
          <p:cNvSpPr>
            <a:spLocks noGrp="1" noChangeArrowheads="1"/>
          </p:cNvSpPr>
          <p:nvPr>
            <p:ph type="title" idx="4294967295"/>
          </p:nvPr>
        </p:nvSpPr>
        <p:spPr>
          <a:xfrm>
            <a:off x="2137831" y="2846387"/>
            <a:ext cx="4191000" cy="1752600"/>
          </a:xfrm>
          <a:effectLst>
            <a:outerShdw blurRad="63500" dist="35921" dir="2700000" algn="ctr" rotWithShape="0">
              <a:schemeClr val="tx2">
                <a:alpha val="74998"/>
              </a:schemeClr>
            </a:outerShdw>
          </a:effectLst>
        </p:spPr>
        <p:txBody>
          <a:bodyPr/>
          <a:lstStyle/>
          <a:p>
            <a:pPr eaLnBrk="1" hangingPunct="1">
              <a:defRPr/>
            </a:pPr>
            <a:r>
              <a:rPr lang="en-US" sz="3600">
                <a:solidFill>
                  <a:schemeClr val="bg1"/>
                </a:solidFill>
                <a:latin typeface="Arial"/>
                <a:ea typeface="ＭＳ Ｐゴシック" charset="0"/>
                <a:cs typeface="Arial"/>
              </a:rPr>
              <a:t>Genesis in the Cyclical View of History</a:t>
            </a:r>
            <a:endParaRPr lang="en-US" sz="3600">
              <a:latin typeface="Arial"/>
              <a:ea typeface="ＭＳ Ｐゴシック" charset="0"/>
              <a:cs typeface="Arial"/>
            </a:endParaRPr>
          </a:p>
        </p:txBody>
      </p:sp>
    </p:spTree>
    <p:extLst>
      <p:ext uri="{BB962C8B-B14F-4D97-AF65-F5344CB8AC3E}">
        <p14:creationId xmlns:p14="http://schemas.microsoft.com/office/powerpoint/2010/main" val="744815361"/>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a:ea typeface="宋体" panose="02010600030101010101" pitchFamily="2" charset="-122"/>
              <a:cs typeface="Arial" charset="0"/>
            </a:endParaRPr>
          </a:p>
        </p:txBody>
      </p:sp>
      <p:sp>
        <p:nvSpPr>
          <p:cNvPr id="1774595"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596"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597" name="Line 5"/>
          <p:cNvSpPr>
            <a:spLocks noChangeShapeType="1"/>
          </p:cNvSpPr>
          <p:nvPr/>
        </p:nvSpPr>
        <p:spPr bwMode="auto">
          <a:xfrm>
            <a:off x="1447800" y="3429000"/>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598"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599" name="Line 7"/>
          <p:cNvSpPr>
            <a:spLocks noChangeShapeType="1"/>
          </p:cNvSpPr>
          <p:nvPr/>
        </p:nvSpPr>
        <p:spPr bwMode="auto">
          <a:xfrm>
            <a:off x="3524250"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00" name="Line 8"/>
          <p:cNvSpPr>
            <a:spLocks noChangeShapeType="1"/>
          </p:cNvSpPr>
          <p:nvPr/>
        </p:nvSpPr>
        <p:spPr bwMode="auto">
          <a:xfrm>
            <a:off x="4562475" y="2574925"/>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01"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02"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03" name="Line 11"/>
          <p:cNvSpPr>
            <a:spLocks noChangeShapeType="1"/>
          </p:cNvSpPr>
          <p:nvPr/>
        </p:nvSpPr>
        <p:spPr bwMode="auto">
          <a:xfrm>
            <a:off x="7677150"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grpSp>
        <p:nvGrpSpPr>
          <p:cNvPr id="256011" name="Group 12"/>
          <p:cNvGrpSpPr>
            <a:grpSpLocks/>
          </p:cNvGrpSpPr>
          <p:nvPr/>
        </p:nvGrpSpPr>
        <p:grpSpPr bwMode="auto">
          <a:xfrm>
            <a:off x="457200" y="3825875"/>
            <a:ext cx="8229600" cy="0"/>
            <a:chOff x="288" y="2208"/>
            <a:chExt cx="5184" cy="0"/>
          </a:xfrm>
        </p:grpSpPr>
        <p:sp>
          <p:nvSpPr>
            <p:cNvPr id="1774605"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256034"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6012" name="Group 15"/>
          <p:cNvGrpSpPr>
            <a:grpSpLocks/>
          </p:cNvGrpSpPr>
          <p:nvPr/>
        </p:nvGrpSpPr>
        <p:grpSpPr bwMode="auto">
          <a:xfrm>
            <a:off x="2286000" y="4435475"/>
            <a:ext cx="5581650" cy="1570038"/>
            <a:chOff x="1440" y="2794"/>
            <a:chExt cx="3516" cy="989"/>
          </a:xfrm>
        </p:grpSpPr>
        <p:sp>
          <p:nvSpPr>
            <p:cNvPr id="1774608" name="Text Box 16"/>
            <p:cNvSpPr txBox="1">
              <a:spLocks noChangeArrowheads="1"/>
            </p:cNvSpPr>
            <p:nvPr/>
          </p:nvSpPr>
          <p:spPr bwMode="auto">
            <a:xfrm>
              <a:off x="404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pitchFamily="-112" charset="-128"/>
                  <a:cs typeface="Arial"/>
                </a:rPr>
                <a:t>1000</a:t>
              </a:r>
            </a:p>
          </p:txBody>
        </p:sp>
        <p:sp>
          <p:nvSpPr>
            <p:cNvPr id="1774609" name="Text Box 17"/>
            <p:cNvSpPr txBox="1">
              <a:spLocks noChangeArrowheads="1"/>
            </p:cNvSpPr>
            <p:nvPr/>
          </p:nvSpPr>
          <p:spPr bwMode="auto">
            <a:xfrm>
              <a:off x="4716"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pitchFamily="-112" charset="-128"/>
                  <a:cs typeface="Arial"/>
                </a:rPr>
                <a:t>2000</a:t>
              </a:r>
            </a:p>
          </p:txBody>
        </p:sp>
        <p:sp>
          <p:nvSpPr>
            <p:cNvPr id="1774610" name="Text Box 18"/>
            <p:cNvSpPr txBox="1">
              <a:spLocks noChangeArrowheads="1"/>
            </p:cNvSpPr>
            <p:nvPr/>
          </p:nvSpPr>
          <p:spPr bwMode="auto">
            <a:xfrm>
              <a:off x="3420" y="2794"/>
              <a:ext cx="240" cy="5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ＭＳ Ｐゴシック" pitchFamily="-112" charset="-128"/>
                  <a:cs typeface="Arial"/>
                </a:rPr>
                <a:t>AD</a:t>
              </a:r>
            </a:p>
          </p:txBody>
        </p:sp>
        <p:sp>
          <p:nvSpPr>
            <p:cNvPr id="1774611" name="Text Box 19"/>
            <p:cNvSpPr txBox="1">
              <a:spLocks noChangeArrowheads="1"/>
            </p:cNvSpPr>
            <p:nvPr/>
          </p:nvSpPr>
          <p:spPr bwMode="auto">
            <a:xfrm>
              <a:off x="2748"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pitchFamily="-112" charset="-128"/>
                  <a:cs typeface="Arial"/>
                </a:rPr>
                <a:t>1000</a:t>
              </a:r>
            </a:p>
          </p:txBody>
        </p:sp>
        <p:sp>
          <p:nvSpPr>
            <p:cNvPr id="1774612" name="Text Box 20"/>
            <p:cNvSpPr txBox="1">
              <a:spLocks noChangeArrowheads="1"/>
            </p:cNvSpPr>
            <p:nvPr/>
          </p:nvSpPr>
          <p:spPr bwMode="auto">
            <a:xfrm>
              <a:off x="2124"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pitchFamily="-112" charset="-128"/>
                  <a:cs typeface="Arial"/>
                </a:rPr>
                <a:t>2000</a:t>
              </a:r>
            </a:p>
          </p:txBody>
        </p:sp>
        <p:sp>
          <p:nvSpPr>
            <p:cNvPr id="1774613" name="Text Box 21"/>
            <p:cNvSpPr txBox="1">
              <a:spLocks noChangeArrowheads="1"/>
            </p:cNvSpPr>
            <p:nvPr/>
          </p:nvSpPr>
          <p:spPr bwMode="auto">
            <a:xfrm>
              <a:off x="1440" y="2794"/>
              <a:ext cx="240" cy="98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a:ea typeface="ＭＳ Ｐゴシック" pitchFamily="-112" charset="-128"/>
                  <a:cs typeface="Arial"/>
                </a:rPr>
                <a:t>3000</a:t>
              </a:r>
            </a:p>
          </p:txBody>
        </p:sp>
      </p:grpSp>
      <p:sp>
        <p:nvSpPr>
          <p:cNvPr id="1774614" name="Text Box 22"/>
          <p:cNvSpPr txBox="1">
            <a:spLocks noChangeArrowheads="1"/>
          </p:cNvSpPr>
          <p:nvPr/>
        </p:nvSpPr>
        <p:spPr bwMode="auto">
          <a:xfrm>
            <a:off x="381000" y="2743200"/>
            <a:ext cx="2438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pitchFamily="-112" charset="-128"/>
                <a:cs typeface="Arial"/>
              </a:rPr>
              <a:t>Flood</a:t>
            </a:r>
          </a:p>
        </p:txBody>
      </p:sp>
      <p:sp>
        <p:nvSpPr>
          <p:cNvPr id="1774615" name="Text Box 23"/>
          <p:cNvSpPr txBox="1">
            <a:spLocks noChangeArrowheads="1"/>
          </p:cNvSpPr>
          <p:nvPr/>
        </p:nvSpPr>
        <p:spPr bwMode="auto">
          <a:xfrm>
            <a:off x="-609600" y="55911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9933"/>
                </a:solidFill>
                <a:effectLst/>
                <a:uLnTx/>
                <a:uFillTx/>
                <a:latin typeface="Arial"/>
                <a:ea typeface="ＭＳ Ｐゴシック" pitchFamily="-112" charset="-128"/>
                <a:cs typeface="Arial"/>
              </a:rPr>
              <a:t>Creation</a:t>
            </a:r>
          </a:p>
        </p:txBody>
      </p:sp>
      <p:sp>
        <p:nvSpPr>
          <p:cNvPr id="1774616" name="Text Box 24"/>
          <p:cNvSpPr txBox="1">
            <a:spLocks noChangeArrowheads="1"/>
          </p:cNvSpPr>
          <p:nvPr/>
        </p:nvSpPr>
        <p:spPr bwMode="auto">
          <a:xfrm>
            <a:off x="2362200" y="2438400"/>
            <a:ext cx="2362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pitchFamily="-112" charset="-128"/>
                <a:cs typeface="Arial"/>
              </a:rPr>
              <a:t>Abraham</a:t>
            </a:r>
          </a:p>
        </p:txBody>
      </p:sp>
      <p:sp>
        <p:nvSpPr>
          <p:cNvPr id="1774617" name="Text Box 25"/>
          <p:cNvSpPr txBox="1">
            <a:spLocks noChangeArrowheads="1"/>
          </p:cNvSpPr>
          <p:nvPr/>
        </p:nvSpPr>
        <p:spPr bwMode="auto">
          <a:xfrm>
            <a:off x="3467100" y="1981200"/>
            <a:ext cx="2209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pitchFamily="-112" charset="-128"/>
                <a:cs typeface="Arial"/>
              </a:rPr>
              <a:t>David</a:t>
            </a:r>
          </a:p>
        </p:txBody>
      </p:sp>
      <p:sp>
        <p:nvSpPr>
          <p:cNvPr id="1774618" name="Text Box 26"/>
          <p:cNvSpPr txBox="1">
            <a:spLocks noChangeArrowheads="1"/>
          </p:cNvSpPr>
          <p:nvPr/>
        </p:nvSpPr>
        <p:spPr bwMode="auto">
          <a:xfrm>
            <a:off x="4572000" y="1568450"/>
            <a:ext cx="2057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pitchFamily="-112" charset="-128"/>
                <a:cs typeface="Arial"/>
              </a:rPr>
              <a:t>Jesus</a:t>
            </a:r>
          </a:p>
        </p:txBody>
      </p:sp>
      <p:sp>
        <p:nvSpPr>
          <p:cNvPr id="1774619" name="Text Box 27"/>
          <p:cNvSpPr txBox="1">
            <a:spLocks noChangeArrowheads="1"/>
          </p:cNvSpPr>
          <p:nvPr/>
        </p:nvSpPr>
        <p:spPr bwMode="auto">
          <a:xfrm>
            <a:off x="6781800" y="2667000"/>
            <a:ext cx="1752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pitchFamily="-112" charset="-128"/>
                <a:cs typeface="Arial"/>
              </a:rPr>
              <a:t>Today</a:t>
            </a:r>
          </a:p>
        </p:txBody>
      </p:sp>
      <p:sp>
        <p:nvSpPr>
          <p:cNvPr id="1774620" name="Text Box 28"/>
          <p:cNvSpPr txBox="1">
            <a:spLocks noChangeArrowheads="1"/>
          </p:cNvSpPr>
          <p:nvPr/>
        </p:nvSpPr>
        <p:spPr bwMode="auto">
          <a:xfrm>
            <a:off x="6705600" y="5591175"/>
            <a:ext cx="24384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9933"/>
                </a:solidFill>
                <a:effectLst/>
                <a:uLnTx/>
                <a:uFillTx/>
                <a:latin typeface="Arial"/>
                <a:ea typeface="ＭＳ Ｐゴシック" pitchFamily="-112" charset="-128"/>
                <a:cs typeface="Arial"/>
              </a:rPr>
              <a:t>New  Creation</a:t>
            </a:r>
          </a:p>
        </p:txBody>
      </p:sp>
      <p:grpSp>
        <p:nvGrpSpPr>
          <p:cNvPr id="310292" name="Group 29"/>
          <p:cNvGrpSpPr>
            <a:grpSpLocks/>
          </p:cNvGrpSpPr>
          <p:nvPr/>
        </p:nvGrpSpPr>
        <p:grpSpPr bwMode="auto">
          <a:xfrm>
            <a:off x="5715000" y="3429000"/>
            <a:ext cx="1828800" cy="762000"/>
            <a:chOff x="3648" y="1824"/>
            <a:chExt cx="1152" cy="480"/>
          </a:xfrm>
          <a:solidFill>
            <a:srgbClr val="000090"/>
          </a:solidFill>
        </p:grpSpPr>
        <p:sp>
          <p:nvSpPr>
            <p:cNvPr id="1774622" name="Oval 30"/>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23" name="Text Box 31"/>
            <p:cNvSpPr txBox="1">
              <a:spLocks noChangeArrowheads="1"/>
            </p:cNvSpPr>
            <p:nvPr/>
          </p:nvSpPr>
          <p:spPr bwMode="auto">
            <a:xfrm>
              <a:off x="3720" y="1872"/>
              <a:ext cx="100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ＭＳ Ｐゴシック" pitchFamily="-112" charset="-128"/>
                  <a:cs typeface="Arial"/>
                </a:rPr>
                <a:t>Church</a:t>
              </a:r>
            </a:p>
          </p:txBody>
        </p:sp>
      </p:grpSp>
      <p:grpSp>
        <p:nvGrpSpPr>
          <p:cNvPr id="310293" name="Group 32"/>
          <p:cNvGrpSpPr>
            <a:grpSpLocks/>
          </p:cNvGrpSpPr>
          <p:nvPr/>
        </p:nvGrpSpPr>
        <p:grpSpPr bwMode="auto">
          <a:xfrm>
            <a:off x="4491038" y="3200400"/>
            <a:ext cx="1219200" cy="609600"/>
            <a:chOff x="2829" y="2016"/>
            <a:chExt cx="768" cy="384"/>
          </a:xfrm>
          <a:solidFill>
            <a:srgbClr val="000090"/>
          </a:solidFill>
        </p:grpSpPr>
        <p:sp>
          <p:nvSpPr>
            <p:cNvPr id="1774625" name="Oval 33"/>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26" name="Text Box 34"/>
            <p:cNvSpPr txBox="1">
              <a:spLocks noChangeArrowheads="1"/>
            </p:cNvSpPr>
            <p:nvPr/>
          </p:nvSpPr>
          <p:spPr bwMode="auto">
            <a:xfrm>
              <a:off x="2829" y="2016"/>
              <a:ext cx="768"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ＭＳ Ｐゴシック" pitchFamily="-112" charset="-128"/>
                  <a:cs typeface="Arial"/>
                </a:rPr>
                <a:t>Kings</a:t>
              </a:r>
            </a:p>
          </p:txBody>
        </p:sp>
      </p:grpSp>
      <p:grpSp>
        <p:nvGrpSpPr>
          <p:cNvPr id="310294" name="Group 35"/>
          <p:cNvGrpSpPr>
            <a:grpSpLocks/>
          </p:cNvGrpSpPr>
          <p:nvPr/>
        </p:nvGrpSpPr>
        <p:grpSpPr bwMode="auto">
          <a:xfrm>
            <a:off x="3352800" y="3763963"/>
            <a:ext cx="1371600" cy="655637"/>
            <a:chOff x="2112" y="2371"/>
            <a:chExt cx="864" cy="413"/>
          </a:xfrm>
          <a:solidFill>
            <a:srgbClr val="000090"/>
          </a:solidFill>
        </p:grpSpPr>
        <p:sp>
          <p:nvSpPr>
            <p:cNvPr id="1774628"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ＭＳ Ｐゴシック" pitchFamily="-112" charset="-128"/>
                <a:cs typeface="Arial"/>
              </a:endParaRPr>
            </a:p>
          </p:txBody>
        </p:sp>
        <p:sp>
          <p:nvSpPr>
            <p:cNvPr id="1774629" name="Text Box 37"/>
            <p:cNvSpPr txBox="1">
              <a:spLocks noChangeArrowheads="1"/>
            </p:cNvSpPr>
            <p:nvPr/>
          </p:nvSpPr>
          <p:spPr bwMode="auto">
            <a:xfrm>
              <a:off x="2112" y="2371"/>
              <a:ext cx="864"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ＭＳ Ｐゴシック" pitchFamily="-112" charset="-128"/>
                  <a:cs typeface="Arial"/>
                </a:rPr>
                <a:t>Tribes</a:t>
              </a:r>
            </a:p>
          </p:txBody>
        </p:sp>
      </p:grpSp>
      <p:sp>
        <p:nvSpPr>
          <p:cNvPr id="1774630" name="Text Box 38"/>
          <p:cNvSpPr txBox="1">
            <a:spLocks noChangeArrowheads="1"/>
          </p:cNvSpPr>
          <p:nvPr/>
        </p:nvSpPr>
        <p:spPr bwMode="auto">
          <a:xfrm>
            <a:off x="1143000" y="457200"/>
            <a:ext cx="5638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Arial"/>
                <a:ea typeface="ＭＳ Ｐゴシック" pitchFamily="-112" charset="-128"/>
                <a:cs typeface="Arial"/>
              </a:rPr>
              <a:t>GENESIS = 2369 years</a:t>
            </a:r>
          </a:p>
        </p:txBody>
      </p:sp>
      <p:sp>
        <p:nvSpPr>
          <p:cNvPr id="1774631" name="AutoShape 39"/>
          <p:cNvSpPr>
            <a:spLocks/>
          </p:cNvSpPr>
          <p:nvPr/>
        </p:nvSpPr>
        <p:spPr bwMode="auto">
          <a:xfrm rot="5400000" flipV="1">
            <a:off x="1752600" y="0"/>
            <a:ext cx="685800" cy="3429000"/>
          </a:xfrm>
          <a:prstGeom prst="leftBrace">
            <a:avLst>
              <a:gd name="adj1" fmla="val 41667"/>
              <a:gd name="adj2" fmla="val 50000"/>
            </a:avLst>
          </a:pr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a:ea typeface="宋体" panose="02010600030101010101" pitchFamily="2" charset="-122"/>
              <a:cs typeface="Arial" charset="0"/>
            </a:endParaRPr>
          </a:p>
        </p:txBody>
      </p:sp>
      <p:sp>
        <p:nvSpPr>
          <p:cNvPr id="256025" name="Text Box 40"/>
          <p:cNvSpPr txBox="1">
            <a:spLocks noChangeArrowheads="1"/>
          </p:cNvSpPr>
          <p:nvPr/>
        </p:nvSpPr>
        <p:spPr bwMode="auto">
          <a:xfrm>
            <a:off x="8926513" y="762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prstClr val="white"/>
                </a:solidFill>
                <a:effectLst/>
                <a:uLnTx/>
                <a:uFillTx/>
                <a:latin typeface="Arial" charset="0"/>
                <a:ea typeface="ＭＳ Ｐゴシック" charset="0"/>
                <a:cs typeface="Arial" charset="0"/>
              </a:rPr>
              <a:t>58</a:t>
            </a:r>
          </a:p>
        </p:txBody>
      </p:sp>
      <p:sp>
        <p:nvSpPr>
          <p:cNvPr id="256026" name="Rectangle 41"/>
          <p:cNvSpPr>
            <a:spLocks noGrp="1" noChangeArrowheads="1"/>
          </p:cNvSpPr>
          <p:nvPr>
            <p:ph type="title" idx="4294967295"/>
          </p:nvPr>
        </p:nvSpPr>
        <p:spPr>
          <a:xfrm>
            <a:off x="838200" y="6172200"/>
            <a:ext cx="7772400" cy="685800"/>
          </a:xfrm>
        </p:spPr>
        <p:txBody>
          <a:bodyPr>
            <a:normAutofit fontScale="90000"/>
          </a:bodyPr>
          <a:lstStyle/>
          <a:p>
            <a:pPr eaLnBrk="1" hangingPunct="1"/>
            <a:r>
              <a:rPr lang="en-US" altLang="zh-CN" sz="4000">
                <a:solidFill>
                  <a:schemeClr val="bg1"/>
                </a:solidFill>
                <a:latin typeface="Arial" charset="0"/>
                <a:ea typeface="ＭＳ Ｐゴシック" charset="0"/>
                <a:cs typeface="Arial" charset="0"/>
              </a:rPr>
              <a:t>Timeline</a:t>
            </a:r>
          </a:p>
        </p:txBody>
      </p:sp>
    </p:spTree>
    <p:extLst>
      <p:ext uri="{BB962C8B-B14F-4D97-AF65-F5344CB8AC3E}">
        <p14:creationId xmlns:p14="http://schemas.microsoft.com/office/powerpoint/2010/main" val="1812319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8000"/>
                                  </p:stCondLst>
                                  <p:childTnLst>
                                    <p:set>
                                      <p:cBhvr>
                                        <p:cTn id="6" dur="1" fill="hold">
                                          <p:stCondLst>
                                            <p:cond delay="0"/>
                                          </p:stCondLst>
                                        </p:cTn>
                                        <p:tgtEl>
                                          <p:spTgt spid="1774630"/>
                                        </p:tgtEl>
                                        <p:attrNameLst>
                                          <p:attrName>style.visibility</p:attrName>
                                        </p:attrNameLst>
                                      </p:cBhvr>
                                      <p:to>
                                        <p:strVal val="visible"/>
                                      </p:to>
                                    </p:set>
                                    <p:animEffect transition="in" filter="dissolve">
                                      <p:cBhvr>
                                        <p:cTn id="7" dur="500"/>
                                        <p:tgtEl>
                                          <p:spTgt spid="1774630"/>
                                        </p:tgtEl>
                                      </p:cBhvr>
                                    </p:animEffect>
                                  </p:childTnLst>
                                </p:cTn>
                              </p:par>
                            </p:childTnLst>
                          </p:cTn>
                        </p:par>
                        <p:par>
                          <p:cTn id="8" fill="hold" nodeType="afterGroup">
                            <p:stCondLst>
                              <p:cond delay="8500"/>
                            </p:stCondLst>
                            <p:childTnLst>
                              <p:par>
                                <p:cTn id="9" presetID="22" presetClass="entr" presetSubtype="1" fill="hold" grpId="0" nodeType="afterEffect">
                                  <p:stCondLst>
                                    <p:cond delay="1000"/>
                                  </p:stCondLst>
                                  <p:childTnLst>
                                    <p:set>
                                      <p:cBhvr>
                                        <p:cTn id="10" dur="1" fill="hold">
                                          <p:stCondLst>
                                            <p:cond delay="0"/>
                                          </p:stCondLst>
                                        </p:cTn>
                                        <p:tgtEl>
                                          <p:spTgt spid="1774631"/>
                                        </p:tgtEl>
                                        <p:attrNameLst>
                                          <p:attrName>style.visibility</p:attrName>
                                        </p:attrNameLst>
                                      </p:cBhvr>
                                      <p:to>
                                        <p:strVal val="visible"/>
                                      </p:to>
                                    </p:set>
                                    <p:animEffect transition="in" filter="wipe(up)">
                                      <p:cBhvr>
                                        <p:cTn id="11" dur="500"/>
                                        <p:tgtEl>
                                          <p:spTgt spid="1774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4630" grpId="0" autoUpdateAnimBg="0"/>
      <p:bldP spid="177463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778691"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2"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3"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4"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5"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6"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7"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698"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nvGrpSpPr>
          <p:cNvPr id="264202" name="Group 11"/>
          <p:cNvGrpSpPr>
            <a:grpSpLocks/>
          </p:cNvGrpSpPr>
          <p:nvPr/>
        </p:nvGrpSpPr>
        <p:grpSpPr bwMode="auto">
          <a:xfrm>
            <a:off x="2514600" y="533400"/>
            <a:ext cx="6019800" cy="938213"/>
            <a:chOff x="1584" y="336"/>
            <a:chExt cx="3792" cy="591"/>
          </a:xfrm>
        </p:grpSpPr>
        <p:sp>
          <p:nvSpPr>
            <p:cNvPr id="1778700"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01"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grpSp>
        <p:nvGrpSpPr>
          <p:cNvPr id="264203" name="Group 14"/>
          <p:cNvGrpSpPr>
            <a:grpSpLocks/>
          </p:cNvGrpSpPr>
          <p:nvPr/>
        </p:nvGrpSpPr>
        <p:grpSpPr bwMode="auto">
          <a:xfrm>
            <a:off x="533400" y="4953000"/>
            <a:ext cx="6019800" cy="685800"/>
            <a:chOff x="336" y="3120"/>
            <a:chExt cx="3792" cy="432"/>
          </a:xfrm>
        </p:grpSpPr>
        <p:sp>
          <p:nvSpPr>
            <p:cNvPr id="1778703"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04"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grpSp>
        <p:nvGrpSpPr>
          <p:cNvPr id="264204" name="Group 17"/>
          <p:cNvGrpSpPr>
            <a:grpSpLocks/>
          </p:cNvGrpSpPr>
          <p:nvPr/>
        </p:nvGrpSpPr>
        <p:grpSpPr bwMode="auto">
          <a:xfrm>
            <a:off x="533400" y="5638800"/>
            <a:ext cx="6019800" cy="685800"/>
            <a:chOff x="336" y="3120"/>
            <a:chExt cx="3792" cy="432"/>
          </a:xfrm>
        </p:grpSpPr>
        <p:sp>
          <p:nvSpPr>
            <p:cNvPr id="1778706"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07"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sp>
        <p:nvSpPr>
          <p:cNvPr id="1778708"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2083 years</a:t>
            </a:r>
          </a:p>
        </p:txBody>
      </p:sp>
      <p:sp>
        <p:nvSpPr>
          <p:cNvPr id="1778709" name="Text Box 21"/>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1–11</a:t>
            </a:r>
          </a:p>
        </p:txBody>
      </p:sp>
      <p:sp>
        <p:nvSpPr>
          <p:cNvPr id="1778710" name="Line 22"/>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11" name="Line 23"/>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12" name="Line 24"/>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13" name="Line 25"/>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78714" name="Text Box 26"/>
          <p:cNvSpPr txBox="1">
            <a:spLocks noChangeArrowheads="1"/>
          </p:cNvSpPr>
          <p:nvPr/>
        </p:nvSpPr>
        <p:spPr bwMode="auto">
          <a:xfrm>
            <a:off x="3505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286 years</a:t>
            </a:r>
          </a:p>
        </p:txBody>
      </p:sp>
      <p:sp>
        <p:nvSpPr>
          <p:cNvPr id="1778715" name="Text Box 27"/>
          <p:cNvSpPr txBox="1">
            <a:spLocks noChangeArrowheads="1"/>
          </p:cNvSpPr>
          <p:nvPr/>
        </p:nvSpPr>
        <p:spPr bwMode="auto">
          <a:xfrm>
            <a:off x="2676525" y="438150"/>
            <a:ext cx="2505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Primeval History</a:t>
            </a:r>
          </a:p>
        </p:txBody>
      </p:sp>
      <p:sp>
        <p:nvSpPr>
          <p:cNvPr id="264213" name="Text Box 28"/>
          <p:cNvSpPr txBox="1">
            <a:spLocks noChangeArrowheads="1"/>
          </p:cNvSpPr>
          <p:nvPr/>
        </p:nvSpPr>
        <p:spPr bwMode="auto">
          <a:xfrm>
            <a:off x="8578850" y="762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56</a:t>
            </a:r>
          </a:p>
        </p:txBody>
      </p:sp>
      <p:sp>
        <p:nvSpPr>
          <p:cNvPr id="1778717" name="Rectangle 29"/>
          <p:cNvSpPr>
            <a:spLocks noGrp="1" noChangeArrowheads="1"/>
          </p:cNvSpPr>
          <p:nvPr>
            <p:ph type="title" idx="4294967295"/>
          </p:nvPr>
        </p:nvSpPr>
        <p:spPr>
          <a:xfrm>
            <a:off x="6934200" y="4800600"/>
            <a:ext cx="2209800" cy="2057400"/>
          </a:xfrm>
          <a:effectLst>
            <a:outerShdw blurRad="63500" dist="35921" dir="2700000" algn="ctr" rotWithShape="0">
              <a:schemeClr val="tx2">
                <a:alpha val="74998"/>
              </a:schemeClr>
            </a:outerShdw>
          </a:effectLst>
        </p:spPr>
        <p:txBody>
          <a:bodyPr/>
          <a:lstStyle/>
          <a:p>
            <a:pPr eaLnBrk="1" hangingPunct="1">
              <a:defRPr/>
            </a:pPr>
            <a:r>
              <a:rPr lang="en-US" sz="3200" dirty="0">
                <a:solidFill>
                  <a:schemeClr val="bg1"/>
                </a:solidFill>
                <a:ea typeface="ＭＳ Ｐゴシック" charset="0"/>
                <a:cs typeface="Arial"/>
              </a:rPr>
              <a:t>Chart of Gen 1–11</a:t>
            </a:r>
            <a:endParaRPr lang="en-US" sz="4000" dirty="0">
              <a:solidFill>
                <a:schemeClr val="bg1"/>
              </a:solidFill>
              <a:ea typeface="ＭＳ Ｐゴシック" charset="0"/>
              <a:cs typeface="Arial"/>
            </a:endParaRPr>
          </a:p>
        </p:txBody>
      </p:sp>
    </p:spTree>
    <p:extLst>
      <p:ext uri="{BB962C8B-B14F-4D97-AF65-F5344CB8AC3E}">
        <p14:creationId xmlns:p14="http://schemas.microsoft.com/office/powerpoint/2010/main" val="4075871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8709"/>
                                        </p:tgtEl>
                                        <p:attrNameLst>
                                          <p:attrName>style.visibility</p:attrName>
                                        </p:attrNameLst>
                                      </p:cBhvr>
                                      <p:to>
                                        <p:strVal val="visible"/>
                                      </p:to>
                                    </p:set>
                                    <p:animEffect transition="in" filter="dissolve">
                                      <p:cBhvr>
                                        <p:cTn id="7" dur="500"/>
                                        <p:tgtEl>
                                          <p:spTgt spid="1778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8708"/>
                                        </p:tgtEl>
                                        <p:attrNameLst>
                                          <p:attrName>style.visibility</p:attrName>
                                        </p:attrNameLst>
                                      </p:cBhvr>
                                      <p:to>
                                        <p:strVal val="visible"/>
                                      </p:to>
                                    </p:set>
                                    <p:animEffect transition="in" filter="dissolve">
                                      <p:cBhvr>
                                        <p:cTn id="12" dur="500"/>
                                        <p:tgtEl>
                                          <p:spTgt spid="1778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8714"/>
                                        </p:tgtEl>
                                        <p:attrNameLst>
                                          <p:attrName>style.visibility</p:attrName>
                                        </p:attrNameLst>
                                      </p:cBhvr>
                                      <p:to>
                                        <p:strVal val="visible"/>
                                      </p:to>
                                    </p:set>
                                    <p:animEffect transition="in" filter="dissolve">
                                      <p:cBhvr>
                                        <p:cTn id="17" dur="500"/>
                                        <p:tgtEl>
                                          <p:spTgt spid="17787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778715"/>
                                        </p:tgtEl>
                                        <p:attrNameLst>
                                          <p:attrName>style.visibility</p:attrName>
                                        </p:attrNameLst>
                                      </p:cBhvr>
                                      <p:to>
                                        <p:strVal val="visible"/>
                                      </p:to>
                                    </p:set>
                                    <p:animEffect transition="in" filter="dissolve">
                                      <p:cBhvr>
                                        <p:cTn id="22" dur="500"/>
                                        <p:tgtEl>
                                          <p:spTgt spid="1778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708" grpId="0" autoUpdateAnimBg="0"/>
      <p:bldP spid="1778709" grpId="0" autoUpdateAnimBg="0"/>
      <p:bldP spid="1778714" grpId="0" autoUpdateAnimBg="0"/>
      <p:bldP spid="1778715"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God created a perfect kingdom (1–2), but man gave up his rule to Satan (3), so God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elected</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 seed to produce a ruler (4–11) to bless all nations in Abraham (12–50).</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5685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gradFill rotWithShape="0">
            <a:gsLst>
              <a:gs pos="0">
                <a:srgbClr val="FF3300"/>
              </a:gs>
              <a:gs pos="100000">
                <a:schemeClr val="accent2"/>
              </a:gs>
            </a:gsLst>
            <a:path path="shape">
              <a:fillToRect l="50000" t="50000" r="50000" b="50000"/>
            </a:path>
          </a:gra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780739" name="AutoShape 3"/>
          <p:cNvSpPr>
            <a:spLocks noChangeArrowheads="1"/>
          </p:cNvSpPr>
          <p:nvPr/>
        </p:nvSpPr>
        <p:spPr bwMode="auto">
          <a:xfrm>
            <a:off x="523875" y="1498600"/>
            <a:ext cx="7993063" cy="3463925"/>
          </a:xfrm>
          <a:prstGeom prst="parallelogram">
            <a:avLst>
              <a:gd name="adj" fmla="val 57688"/>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0" name="Line 4"/>
          <p:cNvSpPr>
            <a:spLocks noChangeShapeType="1"/>
          </p:cNvSpPr>
          <p:nvPr/>
        </p:nvSpPr>
        <p:spPr bwMode="auto">
          <a:xfrm flipH="1">
            <a:off x="1219200" y="1504950"/>
            <a:ext cx="203835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1" name="Line 5"/>
          <p:cNvSpPr>
            <a:spLocks noChangeShapeType="1"/>
          </p:cNvSpPr>
          <p:nvPr/>
        </p:nvSpPr>
        <p:spPr bwMode="auto">
          <a:xfrm flipH="1">
            <a:off x="1828800" y="1504950"/>
            <a:ext cx="2057400"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2" name="Line 6"/>
          <p:cNvSpPr>
            <a:spLocks noChangeShapeType="1"/>
          </p:cNvSpPr>
          <p:nvPr/>
        </p:nvSpPr>
        <p:spPr bwMode="auto">
          <a:xfrm flipH="1">
            <a:off x="2514600" y="1495425"/>
            <a:ext cx="2057400" cy="34544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3" name="Line 7"/>
          <p:cNvSpPr>
            <a:spLocks noChangeShapeType="1"/>
          </p:cNvSpPr>
          <p:nvPr/>
        </p:nvSpPr>
        <p:spPr bwMode="auto">
          <a:xfrm flipH="1">
            <a:off x="3200400" y="1504950"/>
            <a:ext cx="2028825" cy="344487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4" name="Line 8"/>
          <p:cNvSpPr>
            <a:spLocks noChangeShapeType="1"/>
          </p:cNvSpPr>
          <p:nvPr/>
        </p:nvSpPr>
        <p:spPr bwMode="auto">
          <a:xfrm flipH="1">
            <a:off x="4114800" y="1485900"/>
            <a:ext cx="2057400" cy="346392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5" name="Line 9"/>
          <p:cNvSpPr>
            <a:spLocks noChangeShapeType="1"/>
          </p:cNvSpPr>
          <p:nvPr/>
        </p:nvSpPr>
        <p:spPr bwMode="auto">
          <a:xfrm flipH="1">
            <a:off x="4657725" y="1493838"/>
            <a:ext cx="2058988" cy="345598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6" name="Line 10"/>
          <p:cNvSpPr>
            <a:spLocks noChangeShapeType="1"/>
          </p:cNvSpPr>
          <p:nvPr/>
        </p:nvSpPr>
        <p:spPr bwMode="auto">
          <a:xfrm flipH="1">
            <a:off x="5591175" y="1476375"/>
            <a:ext cx="2028825" cy="347345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nvGrpSpPr>
          <p:cNvPr id="266250" name="Group 11"/>
          <p:cNvGrpSpPr>
            <a:grpSpLocks/>
          </p:cNvGrpSpPr>
          <p:nvPr/>
        </p:nvGrpSpPr>
        <p:grpSpPr bwMode="auto">
          <a:xfrm>
            <a:off x="2514600" y="533400"/>
            <a:ext cx="6019800" cy="938213"/>
            <a:chOff x="1584" y="336"/>
            <a:chExt cx="3792" cy="591"/>
          </a:xfrm>
        </p:grpSpPr>
        <p:sp>
          <p:nvSpPr>
            <p:cNvPr id="1780748" name="Rectangle 12"/>
            <p:cNvSpPr>
              <a:spLocks noChangeArrowheads="1"/>
            </p:cNvSpPr>
            <p:nvPr/>
          </p:nvSpPr>
          <p:spPr bwMode="auto">
            <a:xfrm>
              <a:off x="1584" y="336"/>
              <a:ext cx="3792" cy="591"/>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49" name="Line 13"/>
            <p:cNvSpPr>
              <a:spLocks noChangeShapeType="1"/>
            </p:cNvSpPr>
            <p:nvPr/>
          </p:nvSpPr>
          <p:spPr bwMode="auto">
            <a:xfrm flipV="1">
              <a:off x="3300" y="345"/>
              <a:ext cx="0" cy="576"/>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grpSp>
        <p:nvGrpSpPr>
          <p:cNvPr id="266251" name="Group 14"/>
          <p:cNvGrpSpPr>
            <a:grpSpLocks/>
          </p:cNvGrpSpPr>
          <p:nvPr/>
        </p:nvGrpSpPr>
        <p:grpSpPr bwMode="auto">
          <a:xfrm>
            <a:off x="533400" y="4953000"/>
            <a:ext cx="6019800" cy="685800"/>
            <a:chOff x="336" y="3120"/>
            <a:chExt cx="3792" cy="432"/>
          </a:xfrm>
        </p:grpSpPr>
        <p:sp>
          <p:nvSpPr>
            <p:cNvPr id="1780751" name="Rectangle 15"/>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52" name="Line 16"/>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grpSp>
        <p:nvGrpSpPr>
          <p:cNvPr id="266252" name="Group 17"/>
          <p:cNvGrpSpPr>
            <a:grpSpLocks/>
          </p:cNvGrpSpPr>
          <p:nvPr/>
        </p:nvGrpSpPr>
        <p:grpSpPr bwMode="auto">
          <a:xfrm>
            <a:off x="533400" y="5638800"/>
            <a:ext cx="6019800" cy="685800"/>
            <a:chOff x="336" y="3120"/>
            <a:chExt cx="3792" cy="432"/>
          </a:xfrm>
        </p:grpSpPr>
        <p:sp>
          <p:nvSpPr>
            <p:cNvPr id="1780754" name="Rectangle 18"/>
            <p:cNvSpPr>
              <a:spLocks noChangeArrowheads="1"/>
            </p:cNvSpPr>
            <p:nvPr/>
          </p:nvSpPr>
          <p:spPr bwMode="auto">
            <a:xfrm>
              <a:off x="336" y="3120"/>
              <a:ext cx="3792" cy="432"/>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55" name="Line 19"/>
            <p:cNvSpPr>
              <a:spLocks noChangeShapeType="1"/>
            </p:cNvSpPr>
            <p:nvPr/>
          </p:nvSpPr>
          <p:spPr bwMode="auto">
            <a:xfrm>
              <a:off x="2016" y="3120"/>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grpSp>
      <p:sp>
        <p:nvSpPr>
          <p:cNvPr id="1780756" name="Text Box 20"/>
          <p:cNvSpPr txBox="1">
            <a:spLocks noChangeArrowheads="1"/>
          </p:cNvSpPr>
          <p:nvPr/>
        </p:nvSpPr>
        <p:spPr bwMode="auto">
          <a:xfrm>
            <a:off x="457200" y="5668963"/>
            <a:ext cx="2819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Human Race</a:t>
            </a:r>
          </a:p>
        </p:txBody>
      </p:sp>
      <p:sp>
        <p:nvSpPr>
          <p:cNvPr id="1780757" name="Text Box 21"/>
          <p:cNvSpPr txBox="1">
            <a:spLocks noChangeArrowheads="1"/>
          </p:cNvSpPr>
          <p:nvPr/>
        </p:nvSpPr>
        <p:spPr bwMode="auto">
          <a:xfrm>
            <a:off x="533400" y="5029200"/>
            <a:ext cx="2667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1–11</a:t>
            </a:r>
          </a:p>
        </p:txBody>
      </p:sp>
      <p:sp>
        <p:nvSpPr>
          <p:cNvPr id="1780758" name="Text Box 22"/>
          <p:cNvSpPr txBox="1">
            <a:spLocks noChangeArrowheads="1"/>
          </p:cNvSpPr>
          <p:nvPr/>
        </p:nvSpPr>
        <p:spPr bwMode="auto">
          <a:xfrm rot="18010445">
            <a:off x="-45244" y="3104357"/>
            <a:ext cx="3567113"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altLang="zh-CN" sz="3600" b="1" i="0" u="none" strike="noStrike" kern="1200" cap="none" spc="0" normalizeH="0" baseline="0" noProof="0" dirty="0">
                <a:ln>
                  <a:noFill/>
                </a:ln>
                <a:solidFill>
                  <a:srgbClr val="FFFFFF"/>
                </a:solidFill>
                <a:effectLst/>
                <a:uLnTx/>
                <a:uFillTx/>
                <a:latin typeface="Arial"/>
                <a:ea typeface="ＭＳ Ｐゴシック" charset="0"/>
                <a:cs typeface="Arial"/>
              </a:rPr>
              <a:t>Creation  </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1–2</a:t>
            </a:r>
          </a:p>
        </p:txBody>
      </p:sp>
      <p:sp>
        <p:nvSpPr>
          <p:cNvPr id="1780759" name="Line 23"/>
          <p:cNvSpPr>
            <a:spLocks noChangeShapeType="1"/>
          </p:cNvSpPr>
          <p:nvPr/>
        </p:nvSpPr>
        <p:spPr bwMode="auto">
          <a:xfrm flipH="1">
            <a:off x="3200400" y="1504950"/>
            <a:ext cx="2028825" cy="3444875"/>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60" name="Line 24"/>
          <p:cNvSpPr>
            <a:spLocks noChangeShapeType="1"/>
          </p:cNvSpPr>
          <p:nvPr/>
        </p:nvSpPr>
        <p:spPr bwMode="auto">
          <a:xfrm flipV="1">
            <a:off x="5238750" y="547688"/>
            <a:ext cx="0" cy="9144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61" name="Line 25"/>
          <p:cNvSpPr>
            <a:spLocks noChangeShapeType="1"/>
          </p:cNvSpPr>
          <p:nvPr/>
        </p:nvSpPr>
        <p:spPr bwMode="auto">
          <a:xfrm>
            <a:off x="3200400" y="49530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62" name="Line 26"/>
          <p:cNvSpPr>
            <a:spLocks noChangeShapeType="1"/>
          </p:cNvSpPr>
          <p:nvPr/>
        </p:nvSpPr>
        <p:spPr bwMode="auto">
          <a:xfrm>
            <a:off x="3200400" y="5638800"/>
            <a:ext cx="0" cy="685800"/>
          </a:xfrm>
          <a:prstGeom prst="line">
            <a:avLst/>
          </a:prstGeom>
          <a:noFill/>
          <a:ln w="57150">
            <a:solidFill>
              <a:srgbClr val="FFFF00"/>
            </a:solidFill>
            <a:round/>
            <a:headEnd/>
            <a:tailEnd/>
          </a:ln>
          <a:effectLst>
            <a:outerShdw blurRad="63500" dist="38099" dir="2700000" algn="ctr" rotWithShape="0">
              <a:schemeClr val="tx1">
                <a:alpha val="74998"/>
              </a:schemeClr>
            </a:outerShdw>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pitchFamily="-112" charset="-128"/>
              <a:cs typeface="Arial"/>
            </a:endParaRPr>
          </a:p>
        </p:txBody>
      </p:sp>
      <p:sp>
        <p:nvSpPr>
          <p:cNvPr id="1780763" name="Text Box 27"/>
          <p:cNvSpPr txBox="1">
            <a:spLocks noChangeArrowheads="1"/>
          </p:cNvSpPr>
          <p:nvPr/>
        </p:nvSpPr>
        <p:spPr bwMode="auto">
          <a:xfrm>
            <a:off x="2676525" y="438150"/>
            <a:ext cx="2505075" cy="9540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Primeval History</a:t>
            </a:r>
          </a:p>
        </p:txBody>
      </p:sp>
      <p:sp>
        <p:nvSpPr>
          <p:cNvPr id="266261" name="Text Box 28"/>
          <p:cNvSpPr txBox="1">
            <a:spLocks noChangeArrowheads="1"/>
          </p:cNvSpPr>
          <p:nvPr/>
        </p:nvSpPr>
        <p:spPr bwMode="auto">
          <a:xfrm>
            <a:off x="8578850" y="762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56</a:t>
            </a:r>
          </a:p>
        </p:txBody>
      </p:sp>
      <p:sp>
        <p:nvSpPr>
          <p:cNvPr id="1780765" name="Rectangle 29"/>
          <p:cNvSpPr>
            <a:spLocks noGrp="1" noChangeArrowheads="1"/>
          </p:cNvSpPr>
          <p:nvPr>
            <p:ph type="title" idx="4294967295"/>
          </p:nvPr>
        </p:nvSpPr>
        <p:spPr>
          <a:xfrm>
            <a:off x="6735763" y="3886200"/>
            <a:ext cx="2408237" cy="2971800"/>
          </a:xfrm>
          <a:effectLst>
            <a:outerShdw blurRad="63500" dist="35921" dir="2700000" algn="ctr" rotWithShape="0">
              <a:schemeClr val="tx2">
                <a:alpha val="74998"/>
              </a:schemeClr>
            </a:outerShdw>
          </a:effectLst>
        </p:spPr>
        <p:txBody>
          <a:bodyPr/>
          <a:lstStyle/>
          <a:p>
            <a:pPr eaLnBrk="1" hangingPunct="1">
              <a:defRPr/>
            </a:pPr>
            <a:r>
              <a:rPr lang="en-US" sz="4000" dirty="0">
                <a:solidFill>
                  <a:schemeClr val="bg1"/>
                </a:solidFill>
                <a:ea typeface="ＭＳ Ｐゴシック" charset="0"/>
                <a:cs typeface="Arial"/>
              </a:rPr>
              <a:t>Chart of Gen 1–2</a:t>
            </a:r>
            <a:endParaRPr lang="en-US" sz="4000" dirty="0">
              <a:ea typeface="ＭＳ Ｐゴシック" charset="0"/>
              <a:cs typeface="Arial"/>
            </a:endParaRPr>
          </a:p>
        </p:txBody>
      </p:sp>
    </p:spTree>
    <p:extLst>
      <p:ext uri="{BB962C8B-B14F-4D97-AF65-F5344CB8AC3E}">
        <p14:creationId xmlns:p14="http://schemas.microsoft.com/office/powerpoint/2010/main" val="3602296925"/>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8289" name="Picture 2" descr="genesis1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t>God </a:t>
            </a:r>
            <a:br>
              <a:rPr kumimoji="0" lang="en-US" sz="54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br>
            <a:r>
              <a:rPr kumimoji="0" lang="en-US" sz="54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t>created</a:t>
            </a:r>
            <a:br>
              <a:rPr kumimoji="0" lang="en-US" sz="54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br>
            <a:r>
              <a:rPr kumimoji="0" lang="en-US" sz="54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150" normalizeH="0" baseline="0" noProof="0" dirty="0">
                <a:ln>
                  <a:noFill/>
                </a:ln>
                <a:gradFill flip="none" rotWithShape="1">
                  <a:gsLst>
                    <a:gs pos="51000">
                      <a:srgbClr val="00CC99">
                        <a:lumMod val="60000"/>
                        <a:lumOff val="40000"/>
                      </a:srgbClr>
                    </a:gs>
                    <a:gs pos="100000">
                      <a:srgbClr val="FFFFFF"/>
                    </a:gs>
                  </a:gsLst>
                  <a:lin ang="0" scaled="1"/>
                  <a:tileRect/>
                </a:gradFill>
                <a:effectLst/>
                <a:uLnTx/>
                <a:uFillTx/>
                <a:latin typeface="Charcoal CY"/>
                <a:ea typeface="ＭＳ Ｐゴシック" charset="0"/>
                <a:cs typeface="Charcoal CY"/>
              </a:rPr>
              <a:t>Genesis 1:1</a:t>
            </a:r>
          </a:p>
        </p:txBody>
      </p:sp>
    </p:spTree>
    <p:extLst>
      <p:ext uri="{BB962C8B-B14F-4D97-AF65-F5344CB8AC3E}">
        <p14:creationId xmlns:p14="http://schemas.microsoft.com/office/powerpoint/2010/main" val="1913316103"/>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1:</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2:</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3:</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4:</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5:</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6:</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1:3-31</a:t>
            </a:r>
          </a:p>
        </p:txBody>
      </p:sp>
      <p:sp>
        <p:nvSpPr>
          <p:cNvPr id="347146" name="Rectangle 11"/>
          <p:cNvSpPr>
            <a:spLocks noChangeArrowheads="1"/>
          </p:cNvSpPr>
          <p:nvPr/>
        </p:nvSpPr>
        <p:spPr bwMode="auto">
          <a:xfrm>
            <a:off x="190674" y="1219200"/>
            <a:ext cx="8886825"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Arial"/>
              <a:ea typeface="+mn-ea"/>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8" name="Line 13"/>
          <p:cNvSpPr>
            <a:spLocks noChangeShapeType="1"/>
          </p:cNvSpPr>
          <p:nvPr/>
        </p:nvSpPr>
        <p:spPr bwMode="auto">
          <a:xfrm>
            <a:off x="221674" y="2743199"/>
            <a:ext cx="8922325" cy="33251"/>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9" name="Line 14"/>
          <p:cNvSpPr>
            <a:spLocks noChangeShapeType="1"/>
          </p:cNvSpPr>
          <p:nvPr/>
        </p:nvSpPr>
        <p:spPr bwMode="auto">
          <a:xfrm>
            <a:off x="228600" y="4419599"/>
            <a:ext cx="8915400" cy="2771"/>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50"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a:t>
            </a: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rPr>
              <a:t>Formless</a:t>
            </a: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algn="l" eaLnBrk="1" hangingPunct="1"/>
            <a:r>
              <a:rPr lang="en-US" altLang="zh-CN" sz="5400" b="1">
                <a:solidFill>
                  <a:srgbClr val="FAFE1E"/>
                </a:solidFill>
                <a:latin typeface="Arial" charset="0"/>
                <a:ea typeface="ＭＳ Ｐゴシック" charset="0"/>
              </a:rPr>
              <a:t>Days of Creation</a:t>
            </a:r>
            <a:endParaRPr lang="en-US" altLang="zh-CN" b="1">
              <a:latin typeface="Arial" charset="0"/>
              <a:ea typeface="ＭＳ Ｐゴシック" charset="0"/>
            </a:endParaRPr>
          </a:p>
        </p:txBody>
      </p:sp>
    </p:spTree>
    <p:extLst>
      <p:ext uri="{BB962C8B-B14F-4D97-AF65-F5344CB8AC3E}">
        <p14:creationId xmlns:p14="http://schemas.microsoft.com/office/powerpoint/2010/main" val="16444794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apyrus" charset="0"/>
              <a:ea typeface="ＭＳ Ｐゴシック" charset="0"/>
            </a:endParaRPr>
          </a:p>
        </p:txBody>
      </p:sp>
      <p:sp>
        <p:nvSpPr>
          <p:cNvPr id="2324487" name="Rectangle 7"/>
          <p:cNvSpPr>
            <a:spLocks noGrp="1" noRot="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Creation in Six Days</a:t>
            </a:r>
          </a:p>
        </p:txBody>
      </p:sp>
    </p:spTree>
    <p:extLst>
      <p:ext uri="{BB962C8B-B14F-4D97-AF65-F5344CB8AC3E}">
        <p14:creationId xmlns:p14="http://schemas.microsoft.com/office/powerpoint/2010/main" val="857024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26533" name="Text Box 5"/>
          <p:cNvSpPr txBox="1">
            <a:spLocks noChangeArrowheads="1"/>
          </p:cNvSpPr>
          <p:nvPr/>
        </p:nvSpPr>
        <p:spPr bwMode="auto">
          <a:xfrm>
            <a:off x="1905000" y="4800600"/>
            <a:ext cx="7239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In the beginning God created</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the heavens and the earth (1).</a:t>
            </a:r>
          </a:p>
        </p:txBody>
      </p:sp>
    </p:spTree>
    <p:extLst>
      <p:ext uri="{BB962C8B-B14F-4D97-AF65-F5344CB8AC3E}">
        <p14:creationId xmlns:p14="http://schemas.microsoft.com/office/powerpoint/2010/main" val="24881783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a:extLst>
              <a:ext uri="{28A0092B-C50C-407E-A947-70E740481C1C}">
                <a14:useLocalDpi xmlns:a14="http://schemas.microsoft.com/office/drawing/2010/main" val="0"/>
              </a:ext>
            </a:extLst>
          </a:blip>
          <a:srcRect b="3534"/>
          <a:stretch/>
        </p:blipFill>
        <p:spPr bwMode="auto">
          <a:xfrm>
            <a:off x="-36512" y="-76200"/>
            <a:ext cx="9372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28581" name="Text Box 5"/>
          <p:cNvSpPr txBox="1">
            <a:spLocks noChangeArrowheads="1"/>
          </p:cNvSpPr>
          <p:nvPr/>
        </p:nvSpPr>
        <p:spPr bwMode="auto">
          <a:xfrm>
            <a:off x="76200" y="4509120"/>
            <a:ext cx="90678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earth was formless and void, and darkness was over the surface of the deep, and the Spirit of God was moving over the surface of the waters (2).</a:t>
            </a:r>
          </a:p>
        </p:txBody>
      </p:sp>
    </p:spTree>
    <p:extLst>
      <p:ext uri="{BB962C8B-B14F-4D97-AF65-F5344CB8AC3E}">
        <p14:creationId xmlns:p14="http://schemas.microsoft.com/office/powerpoint/2010/main" val="413081986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0629" name="Text Box 5"/>
          <p:cNvSpPr txBox="1">
            <a:spLocks noChangeArrowheads="1"/>
          </p:cNvSpPr>
          <p:nvPr/>
        </p:nvSpPr>
        <p:spPr bwMode="auto">
          <a:xfrm>
            <a:off x="4800600" y="1235075"/>
            <a:ext cx="43434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there be light</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there was light.  God saw that the light was good, and he separated the light from the darkness (3-4). </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620482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(5).</a:t>
            </a:r>
          </a:p>
        </p:txBody>
      </p:sp>
    </p:spTree>
    <p:extLst>
      <p:ext uri="{BB962C8B-B14F-4D97-AF65-F5344CB8AC3E}">
        <p14:creationId xmlns:p14="http://schemas.microsoft.com/office/powerpoint/2010/main" val="1841717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4725" name="Text Box 5"/>
          <p:cNvSpPr txBox="1">
            <a:spLocks noChangeArrowheads="1"/>
          </p:cNvSpPr>
          <p:nvPr/>
        </p:nvSpPr>
        <p:spPr bwMode="auto">
          <a:xfrm>
            <a:off x="76200" y="4495800"/>
            <a:ext cx="9144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there be an expanse in the midst of the waters, and let it separate the waters from the waters</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72209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a:extLst>
              <a:ext uri="{28A0092B-C50C-407E-A947-70E740481C1C}">
                <a14:useLocalDpi xmlns:a14="http://schemas.microsoft.com/office/drawing/2010/main" val="0"/>
              </a:ext>
            </a:extLst>
          </a:blip>
          <a:srcRect l="7802" r="70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6773" name="Text Box 5"/>
          <p:cNvSpPr txBox="1">
            <a:spLocks noChangeArrowheads="1"/>
          </p:cNvSpPr>
          <p:nvPr/>
        </p:nvSpPr>
        <p:spPr bwMode="auto">
          <a:xfrm>
            <a:off x="0" y="4419600"/>
            <a:ext cx="91440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made the expanse, and separated the waters which were below the expanse from the waters which were </a:t>
            </a:r>
            <a:b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above the expanse; and it was so (7).</a:t>
            </a:r>
          </a:p>
        </p:txBody>
      </p:sp>
    </p:spTree>
    <p:extLst>
      <p:ext uri="{BB962C8B-B14F-4D97-AF65-F5344CB8AC3E}">
        <p14:creationId xmlns:p14="http://schemas.microsoft.com/office/powerpoint/2010/main" val="1525322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narrowed man’s line from Adam through Seth to Abram (1–11) to establish the Abrahamic Covenant with unconditional promises of Canaan, eternal rule, and blessing to his descendants (12–50).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6368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8821" name="Text Box 5"/>
          <p:cNvSpPr txBox="1">
            <a:spLocks noChangeArrowheads="1"/>
          </p:cNvSpPr>
          <p:nvPr/>
        </p:nvSpPr>
        <p:spPr bwMode="auto">
          <a:xfrm>
            <a:off x="228600" y="1524000"/>
            <a:ext cx="4191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expanse heaven (NIV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sky,</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8a). </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00271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0869" name="Text Box 5"/>
          <p:cNvSpPr txBox="1">
            <a:spLocks noChangeArrowheads="1"/>
          </p:cNvSpPr>
          <p:nvPr/>
        </p:nvSpPr>
        <p:spPr bwMode="auto">
          <a:xfrm>
            <a:off x="1266825" y="5486400"/>
            <a:ext cx="7267575"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there was evening and morning, a second day (8b).</a:t>
            </a:r>
          </a:p>
        </p:txBody>
      </p:sp>
    </p:spTree>
    <p:extLst>
      <p:ext uri="{BB962C8B-B14F-4D97-AF65-F5344CB8AC3E}">
        <p14:creationId xmlns:p14="http://schemas.microsoft.com/office/powerpoint/2010/main" val="31928600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2916" name="Text Box 4"/>
          <p:cNvSpPr txBox="1">
            <a:spLocks noChangeArrowheads="1"/>
          </p:cNvSpPr>
          <p:nvPr/>
        </p:nvSpPr>
        <p:spPr bwMode="auto">
          <a:xfrm>
            <a:off x="1066800" y="3733800"/>
            <a:ext cx="70104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waters below the heavens be gathered into one place, and let the dry land appear</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(9).</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597333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2057400" y="838200"/>
            <a:ext cx="5257800" cy="381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uk-UA"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uk-UA"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0231182"/>
      </p:ext>
    </p:extLst>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4964" name="Text Box 4"/>
          <p:cNvSpPr txBox="1">
            <a:spLocks noChangeArrowheads="1"/>
          </p:cNvSpPr>
          <p:nvPr/>
        </p:nvSpPr>
        <p:spPr bwMode="auto">
          <a:xfrm>
            <a:off x="5486400" y="1600200"/>
            <a:ext cx="35052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dry land earth, and the gathering of the waters He called seas; and God saw that it was good (10).</a:t>
            </a:r>
          </a:p>
        </p:txBody>
      </p:sp>
    </p:spTree>
    <p:extLst>
      <p:ext uri="{BB962C8B-B14F-4D97-AF65-F5344CB8AC3E}">
        <p14:creationId xmlns:p14="http://schemas.microsoft.com/office/powerpoint/2010/main" val="32039922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08"/>
            <a:ext cx="9144000" cy="686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7013" name="Text Box 5"/>
          <p:cNvSpPr txBox="1">
            <a:spLocks noChangeArrowheads="1"/>
          </p:cNvSpPr>
          <p:nvPr/>
        </p:nvSpPr>
        <p:spPr bwMode="auto">
          <a:xfrm>
            <a:off x="381000" y="990600"/>
            <a:ext cx="86106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earth sprout vegetation: plants yielding seed, </a:t>
            </a:r>
            <a:r>
              <a:rPr kumimoji="0" lang="en-US" altLang="ja-JP"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fruit trees on the earth bearing fruit after their kind with seed in them,</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The earth brought forth vegetation, plants yielding seed after their kind, and trees bearing fruit with seed in them, after their kind; and God saw that it was good (11-12).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9690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9060" name="Text Box 4"/>
          <p:cNvSpPr txBox="1">
            <a:spLocks noChangeArrowheads="1"/>
          </p:cNvSpPr>
          <p:nvPr/>
        </p:nvSpPr>
        <p:spPr bwMode="auto">
          <a:xfrm>
            <a:off x="5638800" y="2667000"/>
            <a:ext cx="32004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was evening and there was morning, a third day (13).</a:t>
            </a: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18928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
        <p:nvSpPr>
          <p:cNvPr id="2351108" name="Text Box 4"/>
          <p:cNvSpPr txBox="1">
            <a:spLocks noChangeArrowheads="1"/>
          </p:cNvSpPr>
          <p:nvPr/>
        </p:nvSpPr>
        <p:spPr bwMode="auto">
          <a:xfrm>
            <a:off x="304800" y="3441700"/>
            <a:ext cx="88392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Let there be lights in the expanse of the heavens to separate the day from the night, and let them be for signs and for seasons and for days and years (14);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901095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
        <p:nvSpPr>
          <p:cNvPr id="2353156" name="Text Box 4"/>
          <p:cNvSpPr txBox="1">
            <a:spLocks noChangeArrowheads="1"/>
          </p:cNvSpPr>
          <p:nvPr/>
        </p:nvSpPr>
        <p:spPr bwMode="auto">
          <a:xfrm>
            <a:off x="2895600" y="3749675"/>
            <a:ext cx="6096000" cy="2862263"/>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And let them be for lights in the expanse of the heavens to give light on the earth</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 and it was so (15).</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436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Redemption is needed due to man’s sin (3:1-7), but as God redeemed Adam and Eve with a sacrificial animal (3:21), so a Redeemer from Eve will finally defeat Satan (3:15), typified in Joseph (45:7).</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320551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11"/>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
        <p:nvSpPr>
          <p:cNvPr id="2355204" name="Text Box 4"/>
          <p:cNvSpPr txBox="1">
            <a:spLocks noChangeArrowheads="1"/>
          </p:cNvSpPr>
          <p:nvPr/>
        </p:nvSpPr>
        <p:spPr bwMode="auto">
          <a:xfrm>
            <a:off x="0" y="4968875"/>
            <a:ext cx="9067800" cy="1754188"/>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made the two great lights,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 greater light to govern the day (16a)…</a:t>
            </a:r>
          </a:p>
        </p:txBody>
      </p:sp>
    </p:spTree>
    <p:extLst>
      <p:ext uri="{BB962C8B-B14F-4D97-AF65-F5344CB8AC3E}">
        <p14:creationId xmlns:p14="http://schemas.microsoft.com/office/powerpoint/2010/main" val="1266139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a:extLst>
              <a:ext uri="{28A0092B-C50C-407E-A947-70E740481C1C}">
                <a14:useLocalDpi xmlns:a14="http://schemas.microsoft.com/office/drawing/2010/main" val="0"/>
              </a:ext>
            </a:extLst>
          </a:blip>
          <a:srcRect b="14098"/>
          <a:stretch>
            <a:fillRect/>
          </a:stretch>
        </p:blipFill>
        <p:spPr bwMode="auto">
          <a:xfrm>
            <a:off x="-139443" y="-12755"/>
            <a:ext cx="9283443" cy="695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
        <p:nvSpPr>
          <p:cNvPr id="2357252" name="Text Box 4"/>
          <p:cNvSpPr txBox="1">
            <a:spLocks noChangeArrowheads="1"/>
          </p:cNvSpPr>
          <p:nvPr/>
        </p:nvSpPr>
        <p:spPr bwMode="auto">
          <a:xfrm>
            <a:off x="228600" y="1371600"/>
            <a:ext cx="2155580" cy="452431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the lesser light to govern the night (16b)…</a:t>
            </a:r>
          </a:p>
        </p:txBody>
      </p:sp>
    </p:spTree>
    <p:extLst>
      <p:ext uri="{BB962C8B-B14F-4D97-AF65-F5344CB8AC3E}">
        <p14:creationId xmlns:p14="http://schemas.microsoft.com/office/powerpoint/2010/main" val="23338877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754188"/>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He made the stars also (16c).</a:t>
            </a: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41642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1348" name="Text Box 4"/>
          <p:cNvSpPr txBox="1">
            <a:spLocks noChangeArrowheads="1"/>
          </p:cNvSpPr>
          <p:nvPr/>
        </p:nvSpPr>
        <p:spPr bwMode="auto">
          <a:xfrm>
            <a:off x="0" y="2819400"/>
            <a:ext cx="9144000" cy="3970338"/>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placed them in the expanse of the heavens to give light on the earth, and to govern the day and the night, and to separate the light from the darkness; and God saw that it was good.  There was evening and there was morning, a fourth day (17-19).</a:t>
            </a:r>
          </a:p>
        </p:txBody>
      </p:sp>
    </p:spTree>
    <p:extLst>
      <p:ext uri="{BB962C8B-B14F-4D97-AF65-F5344CB8AC3E}">
        <p14:creationId xmlns:p14="http://schemas.microsoft.com/office/powerpoint/2010/main" val="5277054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3396" name="Text Box 4"/>
          <p:cNvSpPr txBox="1">
            <a:spLocks noChangeArrowheads="1"/>
          </p:cNvSpPr>
          <p:nvPr/>
        </p:nvSpPr>
        <p:spPr bwMode="auto">
          <a:xfrm>
            <a:off x="228600" y="3962400"/>
            <a:ext cx="56388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Then God said,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Let the waters teem with swarms of living creatures…</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 (20a)</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2424058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5444" name="Text Box 4"/>
          <p:cNvSpPr txBox="1">
            <a:spLocks noChangeArrowheads="1"/>
          </p:cNvSpPr>
          <p:nvPr/>
        </p:nvSpPr>
        <p:spPr bwMode="auto">
          <a:xfrm>
            <a:off x="3576270" y="3886200"/>
            <a:ext cx="5491530" cy="2308324"/>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let birds fly above the earth in the open expanse of the heavens</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 (20b).</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29796112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7492" name="Text Box 4"/>
          <p:cNvSpPr txBox="1">
            <a:spLocks noChangeArrowheads="1"/>
          </p:cNvSpPr>
          <p:nvPr/>
        </p:nvSpPr>
        <p:spPr bwMode="auto">
          <a:xfrm>
            <a:off x="0" y="4419600"/>
            <a:ext cx="91440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created the great sea monsters and every living creature that moves, with which the waters swarmed after their kind (21a)…</a:t>
            </a:r>
          </a:p>
        </p:txBody>
      </p:sp>
    </p:spTree>
    <p:extLst>
      <p:ext uri="{BB962C8B-B14F-4D97-AF65-F5344CB8AC3E}">
        <p14:creationId xmlns:p14="http://schemas.microsoft.com/office/powerpoint/2010/main" val="20470548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9540" name="Text Box 4"/>
          <p:cNvSpPr txBox="1">
            <a:spLocks noChangeArrowheads="1"/>
          </p:cNvSpPr>
          <p:nvPr/>
        </p:nvSpPr>
        <p:spPr bwMode="auto">
          <a:xfrm>
            <a:off x="152400" y="4397375"/>
            <a:ext cx="4800600" cy="23082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glow rad="228600">
                    <a:srgbClr val="FFFFFF"/>
                  </a:glow>
                </a:effectLst>
                <a:uLnTx/>
                <a:uFillTx/>
                <a:latin typeface="Tahoma"/>
                <a:ea typeface="ＭＳ Ｐゴシック" charset="0"/>
                <a:cs typeface="Tahoma"/>
              </a:rPr>
              <a:t>…and every winged bird after its kind; and God saw that it was good (21b).</a:t>
            </a:r>
          </a:p>
        </p:txBody>
      </p:sp>
    </p:spTree>
    <p:extLst>
      <p:ext uri="{BB962C8B-B14F-4D97-AF65-F5344CB8AC3E}">
        <p14:creationId xmlns:p14="http://schemas.microsoft.com/office/powerpoint/2010/main" val="22453064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1588" name="Text Box 4"/>
          <p:cNvSpPr txBox="1">
            <a:spLocks noChangeArrowheads="1"/>
          </p:cNvSpPr>
          <p:nvPr/>
        </p:nvSpPr>
        <p:spPr bwMode="auto">
          <a:xfrm>
            <a:off x="1682295" y="3825875"/>
            <a:ext cx="7461705" cy="286226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God blessed them saying,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Be fruitful and multiply, and fill the waters in the seas, and let the birds multiply on the earth</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 (22).</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endParaRPr>
          </a:p>
        </p:txBody>
      </p:sp>
    </p:spTree>
    <p:extLst>
      <p:ext uri="{BB962C8B-B14F-4D97-AF65-F5344CB8AC3E}">
        <p14:creationId xmlns:p14="http://schemas.microsoft.com/office/powerpoint/2010/main" val="2164309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3636" name="Text Box 4"/>
          <p:cNvSpPr txBox="1">
            <a:spLocks noChangeArrowheads="1"/>
          </p:cNvSpPr>
          <p:nvPr/>
        </p:nvSpPr>
        <p:spPr bwMode="auto">
          <a:xfrm>
            <a:off x="5257800" y="3843338"/>
            <a:ext cx="3657600" cy="28622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was evening and there was morning, a fifth day (23).</a:t>
            </a:r>
          </a:p>
        </p:txBody>
      </p:sp>
    </p:spTree>
    <p:extLst>
      <p:ext uri="{BB962C8B-B14F-4D97-AF65-F5344CB8AC3E}">
        <p14:creationId xmlns:p14="http://schemas.microsoft.com/office/powerpoint/2010/main" val="226159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921253"/>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created the earth (1:26) and will defeat Satan (3:15), after descending from the line of Abraham (12:1-3) so that he might rule in the line of Judah (49:10).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42a</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Genesis</a:t>
            </a:r>
          </a:p>
        </p:txBody>
      </p:sp>
    </p:spTree>
    <p:extLst>
      <p:ext uri="{BB962C8B-B14F-4D97-AF65-F5344CB8AC3E}">
        <p14:creationId xmlns:p14="http://schemas.microsoft.com/office/powerpoint/2010/main" val="194655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uk-UA"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earth bring forth living creatures after their kind: cattle and creeping things and beasts of the earth after their kind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God made the beasts of the earth after their kind, and the cattle after their kind, and everything that creeps on the ground after its kind; and God saw that it was good</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(Gen. 1:24-25).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uk-UA"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male and female he created them</a:t>
            </a:r>
            <a:r>
              <a:rPr kumimoji="0" lang="ru-RU"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(Gen. 1:27).</a:t>
            </a: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1200329"/>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over every living thing that</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moves upon the earth</a:t>
            </a:r>
            <a:r>
              <a:rPr kumimoji="0" lang="uk-UA"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(Gen. 1:28 NLT).</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over the </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birds</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have dominion over the </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fish</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God blessed them, and God said to them, </a:t>
            </a:r>
            <a:r>
              <a:rPr kumimoji="0" lang="uk-UA"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Be fruitful and multiply, and fill the earth and subdue it; </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39703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Then God said,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Look, I have given you every green plant yielding seed that is on the surface of all the earth, and every tree which has fruit yielding seed; it shall be food for you</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 (29) </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25530059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0" y="3962400"/>
            <a:ext cx="8991600" cy="2862263"/>
          </a:xfrm>
          <a:prstGeom prst="rect">
            <a:avLst/>
          </a:prstGeom>
          <a:noFill/>
          <a:ln w="9525">
            <a:noFill/>
            <a:miter lim="800000"/>
            <a:headEnd/>
            <a:tailEnd/>
          </a:ln>
          <a:effectLst/>
        </p:spPr>
        <p:txBody>
          <a:bodyPr>
            <a:spAutoFit/>
          </a:bodyPr>
          <a:lstStyle>
            <a:defPPr>
              <a:defRPr lang="en-US"/>
            </a:defPPr>
            <a:lvl1pPr marR="0" lvl="0" indent="0" algn="r" defTabSz="457200" fontAlgn="auto">
              <a:lnSpc>
                <a:spcPct val="100000"/>
              </a:lnSpc>
              <a:spcBef>
                <a:spcPct val="50000"/>
              </a:spcBef>
              <a:spcAft>
                <a:spcPts val="0"/>
              </a:spcAft>
              <a:buClrTx/>
              <a:buSzTx/>
              <a:buFontTx/>
              <a:buNone/>
              <a:tabLst/>
              <a:defRPr kumimoji="0" sz="3600" b="1" i="0" u="none" strike="noStrike" cap="none" spc="0" normalizeH="0" baseline="0">
                <a:ln>
                  <a:noFill/>
                </a:ln>
                <a:solidFill>
                  <a:srgbClr val="FFFFFF"/>
                </a:solidFill>
                <a:effectLst>
                  <a:glow rad="139700">
                    <a:srgbClr val="DADADA">
                      <a:lumMod val="10000"/>
                      <a:alpha val="99000"/>
                    </a:srgbClr>
                  </a:glow>
                </a:effectLst>
                <a:uLnTx/>
                <a:uFillTx/>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ru-RU" altLang="ja-JP" dirty="0"/>
              <a:t>"</a:t>
            </a:r>
            <a:r>
              <a:rPr lang="en-US" altLang="ja-JP" dirty="0"/>
              <a:t>and to every beast of the earth and to every bird of the sky and to every thing that moves on the earth which has life, </a:t>
            </a:r>
            <a:br>
              <a:rPr lang="en-US" altLang="ja-JP" dirty="0"/>
            </a:br>
            <a:r>
              <a:rPr lang="en-US" altLang="ja-JP" dirty="0"/>
              <a:t>I have given every green plant for food</a:t>
            </a:r>
            <a:r>
              <a:rPr lang="ru-RU" altLang="ja-JP" dirty="0"/>
              <a:t>"</a:t>
            </a:r>
            <a:r>
              <a:rPr lang="en-US" altLang="ja-JP" dirty="0"/>
              <a:t>; and it was so (30). </a:t>
            </a:r>
            <a:endParaRPr lang="en-US" dirty="0"/>
          </a:p>
        </p:txBody>
      </p:sp>
    </p:spTree>
    <p:extLst>
      <p:ext uri="{BB962C8B-B14F-4D97-AF65-F5344CB8AC3E}">
        <p14:creationId xmlns:p14="http://schemas.microsoft.com/office/powerpoint/2010/main" val="4627371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3444" name="Text Box 4"/>
          <p:cNvSpPr txBox="1">
            <a:spLocks noChangeArrowheads="1"/>
          </p:cNvSpPr>
          <p:nvPr/>
        </p:nvSpPr>
        <p:spPr bwMode="auto">
          <a:xfrm>
            <a:off x="4419600" y="1295400"/>
            <a:ext cx="44958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saw all that He had made, and it was very good.</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there was evening and there was morning, the sixth day (31).</a:t>
            </a:r>
          </a:p>
        </p:txBody>
      </p:sp>
    </p:spTree>
    <p:extLst>
      <p:ext uri="{BB962C8B-B14F-4D97-AF65-F5344CB8AC3E}">
        <p14:creationId xmlns:p14="http://schemas.microsoft.com/office/powerpoint/2010/main" val="11525643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533400"/>
            <a:ext cx="7620000" cy="1143000"/>
          </a:xfrm>
        </p:spPr>
        <p:txBody>
          <a:bodyPr/>
          <a:lstStyle/>
          <a:p>
            <a:r>
              <a:rPr lang="en-US" sz="4000">
                <a:latin typeface="Arial" charset="0"/>
                <a:ea typeface="ＭＳ Ｐゴシック" charset="0"/>
                <a:cs typeface="ＭＳ Ｐゴシック" charset="0"/>
              </a:rPr>
              <a:t>An All-Encompassing Theme</a:t>
            </a:r>
          </a:p>
        </p:txBody>
      </p:sp>
      <p:sp>
        <p:nvSpPr>
          <p:cNvPr id="21507" name="Rectangle 3"/>
          <p:cNvSpPr>
            <a:spLocks noGrp="1" noChangeArrowheads="1"/>
          </p:cNvSpPr>
          <p:nvPr>
            <p:ph type="body" sz="half" idx="1"/>
          </p:nvPr>
        </p:nvSpPr>
        <p:spPr>
          <a:xfrm>
            <a:off x="0" y="1600200"/>
            <a:ext cx="4495800" cy="3886200"/>
          </a:xfrm>
        </p:spPr>
        <p:txBody>
          <a:bodyPr/>
          <a:lstStyle/>
          <a:p>
            <a:pPr marL="66675" indent="-66675">
              <a:lnSpc>
                <a:spcPct val="80000"/>
              </a:lnSpc>
              <a:buFont typeface="Monotype Sorts" charset="0"/>
              <a:buNone/>
            </a:pPr>
            <a:r>
              <a:rPr lang="en-US" altLang="zh-CN" sz="2000" b="1" dirty="0">
                <a:latin typeface="Arial" charset="0"/>
                <a:ea typeface="SimSun" charset="0"/>
                <a:cs typeface="SimSun" charset="0"/>
              </a:rPr>
              <a:t>Genesis 1:26-28</a:t>
            </a:r>
          </a:p>
          <a:p>
            <a:pPr marL="66675" indent="-66675">
              <a:lnSpc>
                <a:spcPct val="80000"/>
              </a:lnSpc>
              <a:buFont typeface="Monotype Sorts" charset="0"/>
              <a:buNone/>
            </a:pPr>
            <a:endParaRPr lang="en-US" altLang="zh-CN" sz="2000" b="1" dirty="0">
              <a:latin typeface="Arial" charset="0"/>
              <a:ea typeface="SimSun" charset="0"/>
              <a:cs typeface="SimSun" charset="0"/>
            </a:endParaRPr>
          </a:p>
          <a:p>
            <a:pPr marL="66675" indent="-66675">
              <a:lnSpc>
                <a:spcPct val="80000"/>
              </a:lnSpc>
              <a:buFont typeface="Monotype Sorts" charset="0"/>
              <a:buNone/>
            </a:pPr>
            <a:r>
              <a:rPr lang="en-US" altLang="zh-CN" sz="2000" b="1" dirty="0">
                <a:latin typeface="Arial" charset="0"/>
                <a:ea typeface="SimSun" charset="0"/>
                <a:cs typeface="SimSun" charset="0"/>
              </a:rPr>
              <a:t>"Then God said,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Let us make man in our image, in our likeness, and let them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 birds … livestock … all the earth, and over all the creatures that move along the ground…</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  God blessed them and said to them, </a:t>
            </a:r>
            <a:r>
              <a:rPr lang="uk-UA" altLang="zh-CN" sz="2000" b="1" dirty="0">
                <a:latin typeface="Arial" charset="0"/>
                <a:ea typeface="SimSun" charset="0"/>
                <a:cs typeface="SimSun" charset="0"/>
              </a:rPr>
              <a:t>'</a:t>
            </a:r>
            <a:r>
              <a:rPr lang="en-US" altLang="zh-CN" sz="2000" b="1" dirty="0">
                <a:latin typeface="Arial" charset="0"/>
                <a:ea typeface="SimSun" charset="0"/>
                <a:cs typeface="SimSun" charset="0"/>
              </a:rPr>
              <a:t>Be fruitful and increase in number; fill the earth and </a:t>
            </a:r>
            <a:r>
              <a:rPr lang="en-US" altLang="zh-CN" sz="2000" b="1" u="sng" dirty="0">
                <a:solidFill>
                  <a:schemeClr val="tx2"/>
                </a:solidFill>
                <a:latin typeface="Arial" charset="0"/>
                <a:ea typeface="SimSun" charset="0"/>
                <a:cs typeface="SimSun" charset="0"/>
              </a:rPr>
              <a:t>subdue</a:t>
            </a:r>
            <a:r>
              <a:rPr lang="en-US" altLang="zh-CN" sz="2000" b="1" dirty="0">
                <a:latin typeface="Arial" charset="0"/>
                <a:ea typeface="SimSun" charset="0"/>
                <a:cs typeface="SimSun" charset="0"/>
              </a:rPr>
              <a:t> it.  </a:t>
            </a:r>
            <a:r>
              <a:rPr lang="en-US" altLang="zh-CN" sz="2000" b="1" u="sng" dirty="0">
                <a:solidFill>
                  <a:schemeClr val="tx2"/>
                </a:solidFill>
                <a:latin typeface="Arial" charset="0"/>
                <a:ea typeface="SimSun" charset="0"/>
                <a:cs typeface="SimSun" charset="0"/>
              </a:rPr>
              <a:t>Rule</a:t>
            </a:r>
            <a:r>
              <a:rPr lang="en-US" altLang="zh-CN" sz="2000" b="1" dirty="0">
                <a:latin typeface="Arial" charset="0"/>
                <a:ea typeface="SimSun" charset="0"/>
                <a:cs typeface="SimSun" charset="0"/>
              </a:rPr>
              <a:t> over the fish of the sea and the birds of the air and over every living creature that moves on the ground.</a:t>
            </a:r>
            <a:r>
              <a:rPr lang="uk-UA" altLang="zh-CN" sz="2000" b="1" dirty="0">
                <a:latin typeface="Arial" charset="0"/>
                <a:ea typeface="SimSun" charset="0"/>
                <a:cs typeface="SimSun" charset="0"/>
              </a:rPr>
              <a:t>'</a:t>
            </a:r>
            <a:r>
              <a:rPr lang="fr-FR" altLang="zh-CN" sz="2000" b="1" dirty="0">
                <a:latin typeface="Arial" charset="0"/>
                <a:ea typeface="SimSun" charset="0"/>
                <a:cs typeface="SimSun" charset="0"/>
              </a:rPr>
              <a:t>"</a:t>
            </a:r>
            <a:r>
              <a:rPr lang="en-US" altLang="zh-CN" sz="2000" b="1" dirty="0">
                <a:latin typeface="Arial" charset="0"/>
                <a:ea typeface="SimSun" charset="0"/>
                <a:cs typeface="SimSun" charset="0"/>
              </a:rPr>
              <a:t> </a:t>
            </a:r>
            <a:endParaRPr lang="en-US" sz="2000" b="1" dirty="0">
              <a:latin typeface="Arial" charset="0"/>
              <a:ea typeface="ＭＳ Ｐゴシック" charset="0"/>
              <a:cs typeface="ＭＳ Ｐゴシック" charset="0"/>
            </a:endParaRPr>
          </a:p>
        </p:txBody>
      </p:sp>
      <p:sp>
        <p:nvSpPr>
          <p:cNvPr id="21508" name="Rectangle 4"/>
          <p:cNvSpPr>
            <a:spLocks noGrp="1" noChangeArrowheads="1"/>
          </p:cNvSpPr>
          <p:nvPr>
            <p:ph type="body" sz="half" idx="2"/>
          </p:nvPr>
        </p:nvSpPr>
        <p:spPr>
          <a:xfrm>
            <a:off x="5105400" y="1600200"/>
            <a:ext cx="3810000" cy="2667000"/>
          </a:xfrm>
        </p:spPr>
        <p:txBody>
          <a:bodyPr/>
          <a:lstStyle/>
          <a:p>
            <a:pPr marL="0" indent="0">
              <a:lnSpc>
                <a:spcPct val="80000"/>
              </a:lnSpc>
              <a:buFont typeface="Monotype Sorts" charset="0"/>
              <a:buNone/>
            </a:pPr>
            <a:r>
              <a:rPr lang="en-US" sz="2000" b="1">
                <a:latin typeface="Arial" charset="0"/>
                <a:ea typeface="ＭＳ Ｐゴシック" charset="0"/>
                <a:cs typeface="ＭＳ Ｐゴシック" charset="0"/>
              </a:rPr>
              <a:t>Revelation 22:5</a:t>
            </a:r>
          </a:p>
          <a:p>
            <a:pPr marL="0" indent="0">
              <a:lnSpc>
                <a:spcPct val="80000"/>
              </a:lnSpc>
              <a:buFont typeface="Monotype Sorts" charset="0"/>
              <a:buNone/>
            </a:pPr>
            <a:endParaRPr lang="en-US" sz="2000" b="1">
              <a:latin typeface="Arial" charset="0"/>
              <a:ea typeface="ＭＳ Ｐゴシック" charset="0"/>
              <a:cs typeface="ＭＳ Ｐゴシック" charset="0"/>
            </a:endParaRPr>
          </a:p>
          <a:p>
            <a:pPr marL="0" indent="0">
              <a:lnSpc>
                <a:spcPct val="80000"/>
              </a:lnSpc>
              <a:buFont typeface="Monotype Sorts" charset="0"/>
              <a:buNone/>
            </a:pPr>
            <a:r>
              <a:rPr lang="en-US" altLang="ja-JP" sz="2000" b="1">
                <a:latin typeface="Arial" charset="0"/>
                <a:ea typeface="ＭＳ Ｐゴシック" charset="0"/>
                <a:cs typeface="ＭＳ Ｐゴシック" charset="0"/>
              </a:rPr>
              <a:t>"There will be no more night. They will not need the light of a lamp or the light of the sun, for the Lord God will give them light. And they will </a:t>
            </a:r>
            <a:r>
              <a:rPr lang="en-US" altLang="ja-JP" sz="2000" b="1" u="sng">
                <a:solidFill>
                  <a:schemeClr val="tx2"/>
                </a:solidFill>
                <a:latin typeface="Arial" charset="0"/>
                <a:ea typeface="ＭＳ Ｐゴシック" charset="0"/>
                <a:cs typeface="ＭＳ Ｐゴシック" charset="0"/>
              </a:rPr>
              <a:t>reign</a:t>
            </a:r>
            <a:r>
              <a:rPr lang="en-US" altLang="ja-JP" sz="2000" b="1">
                <a:latin typeface="Arial" charset="0"/>
                <a:ea typeface="ＭＳ Ｐゴシック" charset="0"/>
                <a:cs typeface="ＭＳ Ｐゴシック" charset="0"/>
              </a:rPr>
              <a:t> for ever and ever."</a:t>
            </a:r>
            <a:endParaRPr lang="en-US" sz="2000" b="1">
              <a:latin typeface="Arial" charset="0"/>
              <a:ea typeface="ＭＳ Ｐゴシック" charset="0"/>
              <a:cs typeface="ＭＳ Ｐゴシック" charset="0"/>
            </a:endParaRPr>
          </a:p>
        </p:txBody>
      </p:sp>
      <p:sp>
        <p:nvSpPr>
          <p:cNvPr id="21510"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Command</a:t>
            </a:r>
          </a:p>
        </p:txBody>
      </p:sp>
      <p:sp>
        <p:nvSpPr>
          <p:cNvPr id="21511"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charset="0"/>
                <a:ea typeface="ＭＳ Ｐゴシック" charset="0"/>
              </a:rPr>
              <a:t>Fulfillment</a:t>
            </a:r>
          </a:p>
        </p:txBody>
      </p:sp>
      <p:sp>
        <p:nvSpPr>
          <p:cNvPr id="21512"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21513" name="Text Box 9"/>
          <p:cNvSpPr txBox="1">
            <a:spLocks noChangeArrowheads="1"/>
          </p:cNvSpPr>
          <p:nvPr/>
        </p:nvSpPr>
        <p:spPr bwMode="auto">
          <a:xfrm>
            <a:off x="152400" y="5486400"/>
            <a:ext cx="88392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The Bible</a:t>
            </a:r>
            <a:r>
              <a:rPr kumimoji="0" lang="uk-UA" altLang="ja-JP" sz="2800" b="0" i="0" u="none" strike="noStrike" kern="1200" cap="none" spc="0" normalizeH="0" baseline="0" noProof="0" dirty="0">
                <a:ln>
                  <a:noFill/>
                </a:ln>
                <a:solidFill>
                  <a:srgbClr val="FFFF00"/>
                </a:solidFill>
                <a:effectLst/>
                <a:uLnTx/>
                <a:uFillTx/>
                <a:latin typeface="Arial" charset="0"/>
                <a:ea typeface="ＭＳ Ｐゴシック" charset="0"/>
              </a:rPr>
              <a:t>'</a:t>
            </a:r>
            <a:r>
              <a:rPr kumimoji="0" lang="en-US" sz="2800" b="0" i="0" u="none" strike="noStrike" kern="1200" cap="none" spc="0" normalizeH="0" baseline="0" noProof="0" dirty="0">
                <a:ln>
                  <a:noFill/>
                </a:ln>
                <a:solidFill>
                  <a:srgbClr val="FFFF00"/>
                </a:solidFill>
                <a:effectLst/>
                <a:uLnTx/>
                <a:uFillTx/>
                <a:latin typeface="Arial" charset="0"/>
                <a:ea typeface="ＭＳ Ｐゴシック" charset="0"/>
              </a:rPr>
              <a:t>s Theme: God extends His rule to man</a:t>
            </a:r>
          </a:p>
        </p:txBody>
      </p:sp>
      <p:sp>
        <p:nvSpPr>
          <p:cNvPr id="21514" name="Text Box 10"/>
          <p:cNvSpPr txBox="1">
            <a:spLocks noChangeArrowheads="1"/>
          </p:cNvSpPr>
          <p:nvPr/>
        </p:nvSpPr>
        <p:spPr bwMode="auto">
          <a:xfrm>
            <a:off x="3048000" y="6021388"/>
            <a:ext cx="2747963"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rPr>
              <a:t>Covenants</a:t>
            </a:r>
          </a:p>
        </p:txBody>
      </p:sp>
      <p:sp>
        <p:nvSpPr>
          <p:cNvPr id="331786" name="Text Box 11"/>
          <p:cNvSpPr txBox="1">
            <a:spLocks noChangeArrowheads="1"/>
          </p:cNvSpPr>
          <p:nvPr/>
        </p:nvSpPr>
        <p:spPr bwMode="auto">
          <a:xfrm>
            <a:off x="8305800" y="1524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33</a:t>
            </a:r>
          </a:p>
        </p:txBody>
      </p:sp>
    </p:spTree>
    <p:extLst>
      <p:ext uri="{BB962C8B-B14F-4D97-AF65-F5344CB8AC3E}">
        <p14:creationId xmlns:p14="http://schemas.microsoft.com/office/powerpoint/2010/main" val="1385901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dissolve">
                                      <p:cBhvr>
                                        <p:cTn id="7" dur="500"/>
                                        <p:tgtEl>
                                          <p:spTgt spid="21507">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507">
                                            <p:txEl>
                                              <p:pRg st="2" end="2"/>
                                            </p:txEl>
                                          </p:spTgt>
                                        </p:tgtEl>
                                        <p:attrNameLst>
                                          <p:attrName>style.visibility</p:attrName>
                                        </p:attrNameLst>
                                      </p:cBhvr>
                                      <p:to>
                                        <p:strVal val="visible"/>
                                      </p:to>
                                    </p:set>
                                    <p:animEffect transition="in" filter="dissolve">
                                      <p:cBhvr>
                                        <p:cTn id="10" dur="500"/>
                                        <p:tgtEl>
                                          <p:spTgt spid="2150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21508">
                                            <p:txEl>
                                              <p:pRg st="0" end="0"/>
                                            </p:txEl>
                                          </p:spTgt>
                                        </p:tgtEl>
                                        <p:attrNameLst>
                                          <p:attrName>style.visibility</p:attrName>
                                        </p:attrNameLst>
                                      </p:cBhvr>
                                      <p:to>
                                        <p:strVal val="visible"/>
                                      </p:to>
                                    </p:set>
                                    <p:animEffect transition="in" filter="barn(inHorizontal)">
                                      <p:cBhvr>
                                        <p:cTn id="15" dur="500"/>
                                        <p:tgtEl>
                                          <p:spTgt spid="21508">
                                            <p:txEl>
                                              <p:pRg st="0" end="0"/>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Effect transition="in" filter="barn(inHorizontal)">
                                      <p:cBhvr>
                                        <p:cTn id="18" dur="500"/>
                                        <p:tgtEl>
                                          <p:spTgt spid="21508">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0"/>
                                        </p:tgtEl>
                                        <p:attrNameLst>
                                          <p:attrName>style.visibility</p:attrName>
                                        </p:attrNameLst>
                                      </p:cBhvr>
                                      <p:to>
                                        <p:strVal val="visible"/>
                                      </p:to>
                                    </p:set>
                                    <p:animEffect transition="in" filter="fade">
                                      <p:cBhvr>
                                        <p:cTn id="32" dur="100"/>
                                        <p:tgtEl>
                                          <p:spTgt spid="21510"/>
                                        </p:tgtEl>
                                      </p:cBhvr>
                                    </p:animEffect>
                                    <p:anim calcmode="lin" valueType="num">
                                      <p:cBhvr>
                                        <p:cTn id="33" dur="400" fill="hold"/>
                                        <p:tgtEl>
                                          <p:spTgt spid="21510"/>
                                        </p:tgtEl>
                                        <p:attrNameLst>
                                          <p:attrName>ppt_x</p:attrName>
                                        </p:attrNameLst>
                                      </p:cBhvr>
                                      <p:tavLst>
                                        <p:tav tm="0">
                                          <p:val>
                                            <p:strVal val="#ppt_x"/>
                                          </p:val>
                                        </p:tav>
                                        <p:tav tm="100000">
                                          <p:val>
                                            <p:strVal val="#ppt_x"/>
                                          </p:val>
                                        </p:tav>
                                      </p:tavLst>
                                    </p:anim>
                                    <p:anim calcmode="lin" valueType="num">
                                      <p:cBhvr>
                                        <p:cTn id="34" dur="400" fill="hold"/>
                                        <p:tgtEl>
                                          <p:spTgt spid="21510"/>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1"/>
                                        </p:tgtEl>
                                        <p:attrNameLst>
                                          <p:attrName>style.visibility</p:attrName>
                                        </p:attrNameLst>
                                      </p:cBhvr>
                                      <p:to>
                                        <p:strVal val="visible"/>
                                      </p:to>
                                    </p:set>
                                    <p:animEffect transition="in" filter="fade">
                                      <p:cBhvr>
                                        <p:cTn id="41" dur="100"/>
                                        <p:tgtEl>
                                          <p:spTgt spid="21511"/>
                                        </p:tgtEl>
                                      </p:cBhvr>
                                    </p:animEffect>
                                    <p:anim calcmode="lin" valueType="num">
                                      <p:cBhvr>
                                        <p:cTn id="42" dur="400" fill="hold"/>
                                        <p:tgtEl>
                                          <p:spTgt spid="21511"/>
                                        </p:tgtEl>
                                        <p:attrNameLst>
                                          <p:attrName>ppt_x</p:attrName>
                                        </p:attrNameLst>
                                      </p:cBhvr>
                                      <p:tavLst>
                                        <p:tav tm="0">
                                          <p:val>
                                            <p:strVal val="#ppt_x"/>
                                          </p:val>
                                        </p:tav>
                                        <p:tav tm="100000">
                                          <p:val>
                                            <p:strVal val="#ppt_x"/>
                                          </p:val>
                                        </p:tav>
                                      </p:tavLst>
                                    </p:anim>
                                    <p:anim calcmode="lin" valueType="num">
                                      <p:cBhvr>
                                        <p:cTn id="43" dur="400" fill="hold"/>
                                        <p:tgtEl>
                                          <p:spTgt spid="21511"/>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lef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21508" grpId="0" build="p"/>
      <p:bldP spid="21510" grpId="0"/>
      <p:bldP spid="21511" grpId="0"/>
      <p:bldP spid="21513" grpId="0"/>
      <p:bldP spid="2151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en-US" altLang="zh-CN" dirty="0">
                <a:solidFill>
                  <a:schemeClr val="tx1"/>
                </a:solidFill>
                <a:latin typeface="Arial" charset="0"/>
                <a:ea typeface="ＭＳ Ｐゴシック" charset="0"/>
                <a:cs typeface="ＭＳ Ｐゴシック" charset="0"/>
              </a:rPr>
              <a:t>The Kingdom in Genesis 1</a:t>
            </a:r>
            <a:endParaRPr lang="en-US" altLang="zh-CN" dirty="0">
              <a:latin typeface="Arial" charset="0"/>
              <a:ea typeface="ＭＳ Ｐゴシック" charset="0"/>
              <a:cs typeface="ＭＳ Ｐゴシック" charset="0"/>
            </a:endParaRPr>
          </a:p>
        </p:txBody>
      </p:sp>
      <p:sp>
        <p:nvSpPr>
          <p:cNvPr id="2318340"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lstStyle/>
          <a:p>
            <a:pPr marL="342900" marR="0" lvl="0" indent="-342900" algn="l" defTabSz="457200" rtl="0" eaLnBrk="1" fontAlgn="auto" latinLnBrk="0" hangingPunct="1">
              <a:lnSpc>
                <a:spcPct val="100000"/>
              </a:lnSpc>
              <a:spcBef>
                <a:spcPct val="20000"/>
              </a:spcBef>
              <a:spcAft>
                <a:spcPts val="0"/>
              </a:spcAft>
              <a:buClr>
                <a:srgbClr val="FFFF00"/>
              </a:buClr>
              <a:buSzPct val="75000"/>
              <a:buFontTx/>
              <a:buNone/>
              <a:tabLst/>
              <a:defRPr/>
            </a:pPr>
            <a:r>
              <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rPr>
              <a:t>• Uncreated God (1:1)</a:t>
            </a:r>
          </a:p>
          <a:p>
            <a:pPr marL="342900" marR="0" lvl="0" indent="-342900" algn="l" defTabSz="457200" rtl="0" eaLnBrk="1" fontAlgn="auto" latinLnBrk="0" hangingPunct="1">
              <a:lnSpc>
                <a:spcPct val="100000"/>
              </a:lnSpc>
              <a:spcBef>
                <a:spcPct val="20000"/>
              </a:spcBef>
              <a:spcAft>
                <a:spcPts val="0"/>
              </a:spcAft>
              <a:buClr>
                <a:srgbClr val="FFFF00"/>
              </a:buClr>
              <a:buSzPct val="75000"/>
              <a:buFontTx/>
              <a:buNone/>
              <a:tabLst/>
              <a:defRPr/>
            </a:pPr>
            <a:r>
              <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rPr>
              <a:t>• Creation by Word alone (1:4)</a:t>
            </a:r>
          </a:p>
          <a:p>
            <a:pPr marL="342900" marR="0" lvl="0" indent="-342900" algn="l" defTabSz="457200" rtl="0" eaLnBrk="1" fontAlgn="auto" latinLnBrk="0" hangingPunct="1">
              <a:lnSpc>
                <a:spcPct val="100000"/>
              </a:lnSpc>
              <a:spcBef>
                <a:spcPct val="20000"/>
              </a:spcBef>
              <a:spcAft>
                <a:spcPts val="0"/>
              </a:spcAft>
              <a:buClr>
                <a:srgbClr val="FFFF00"/>
              </a:buClr>
              <a:buSzPct val="75000"/>
              <a:buFontTx/>
              <a:buNone/>
              <a:tabLst/>
              <a:defRPr/>
            </a:pPr>
            <a:r>
              <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rPr>
              <a:t>• Creation with ease</a:t>
            </a:r>
          </a:p>
          <a:p>
            <a:pPr marL="342900" marR="0" lvl="0" indent="-342900" algn="l" defTabSz="457200" rtl="0" eaLnBrk="1" fontAlgn="auto" latinLnBrk="0" hangingPunct="1">
              <a:lnSpc>
                <a:spcPct val="100000"/>
              </a:lnSpc>
              <a:spcBef>
                <a:spcPct val="20000"/>
              </a:spcBef>
              <a:spcAft>
                <a:spcPts val="0"/>
              </a:spcAft>
              <a:buClr>
                <a:srgbClr val="FFFF00"/>
              </a:buClr>
              <a:buSzPct val="75000"/>
              <a:buFontTx/>
              <a:buNone/>
              <a:tabLst/>
              <a:defRPr/>
            </a:pPr>
            <a:r>
              <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rPr>
              <a:t>• Sun and moon [gods] created (1:16)</a:t>
            </a:r>
          </a:p>
          <a:p>
            <a:pPr marL="342900" marR="0" lvl="0" indent="-342900" algn="l" defTabSz="457200" rtl="0" eaLnBrk="1" fontAlgn="auto" latinLnBrk="0" hangingPunct="1">
              <a:lnSpc>
                <a:spcPct val="100000"/>
              </a:lnSpc>
              <a:spcBef>
                <a:spcPct val="20000"/>
              </a:spcBef>
              <a:spcAft>
                <a:spcPts val="0"/>
              </a:spcAft>
              <a:buClr>
                <a:srgbClr val="FFFF00"/>
              </a:buClr>
              <a:buSzPct val="75000"/>
              <a:buFontTx/>
              <a:buNone/>
              <a:tabLst/>
              <a:defRPr/>
            </a:pPr>
            <a:r>
              <a:rPr kumimoji="0" lang="en-US" sz="3600" b="1" i="0" u="none" strike="noStrike" kern="1200" cap="none" spc="0" normalizeH="0" baseline="0" noProof="0" dirty="0">
                <a:ln>
                  <a:noFill/>
                </a:ln>
                <a:solidFill>
                  <a:srgbClr val="FFFFFF"/>
                </a:solidFill>
                <a:effectLst>
                  <a:glow rad="203200">
                    <a:srgbClr val="DADADA">
                      <a:lumMod val="10000"/>
                    </a:srgbClr>
                  </a:glow>
                </a:effectLst>
                <a:uLnTx/>
                <a:uFillTx/>
                <a:latin typeface="Arial" pitchFamily="-112" charset="0"/>
                <a:ea typeface="ＭＳ Ｐゴシック" pitchFamily="-112" charset="-128"/>
                <a:cs typeface="ＭＳ Ｐゴシック" pitchFamily="-112" charset="-128"/>
              </a:rPr>
              <a:t>• Shared rule with man (1:26)</a:t>
            </a: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71a</a:t>
            </a: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24085"/>
            <a:ext cx="6696744" cy="1470025"/>
          </a:xfrm>
        </p:spPr>
        <p:txBody>
          <a:bodyPr/>
          <a:lstStyle/>
          <a:p>
            <a:pPr algn="l"/>
            <a:r>
              <a:rPr lang="en-US" dirty="0"/>
              <a:t>Where Does the Idea of Covenant Come From?</a:t>
            </a:r>
          </a:p>
        </p:txBody>
      </p:sp>
      <p:sp>
        <p:nvSpPr>
          <p:cNvPr id="4" name="Subtitle 2"/>
          <p:cNvSpPr txBox="1">
            <a:spLocks/>
          </p:cNvSpPr>
          <p:nvPr/>
        </p:nvSpPr>
        <p:spPr bwMode="auto">
          <a:xfrm rot="20862464">
            <a:off x="6221299" y="525371"/>
            <a:ext cx="2656384" cy="1574285"/>
          </a:xfrm>
          <a:prstGeom prst="rect">
            <a:avLst/>
          </a:prstGeom>
          <a:solidFill>
            <a:srgbClr val="800000"/>
          </a:solidFill>
          <a:ln w="28575" cmpd="sng">
            <a:solidFill>
              <a:schemeClr val="tx1"/>
            </a:solidFill>
          </a:ln>
          <a:extLs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4572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en-US" sz="4400" b="1" i="0" u="none" strike="noStrike" kern="1200" cap="none" spc="0" normalizeH="0" baseline="0" noProof="0" dirty="0">
                <a:ln>
                  <a:noFill/>
                </a:ln>
                <a:solidFill>
                  <a:srgbClr val="FFFFFF"/>
                </a:solidFill>
                <a:effectLst/>
                <a:uLnTx/>
                <a:uFillTx/>
                <a:latin typeface="Arial"/>
                <a:ea typeface="ＭＳ Ｐゴシック" pitchFamily="24" charset="-128"/>
              </a:rPr>
              <a:t>Genesis 1:1–2:3</a:t>
            </a:r>
          </a:p>
        </p:txBody>
      </p:sp>
      <p:sp>
        <p:nvSpPr>
          <p:cNvPr id="6" name="Subtitle 2"/>
          <p:cNvSpPr txBox="1">
            <a:spLocks/>
          </p:cNvSpPr>
          <p:nvPr/>
        </p:nvSpPr>
        <p:spPr bwMode="auto">
          <a:xfrm>
            <a:off x="2987824" y="2303748"/>
            <a:ext cx="5832648" cy="384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l" defTabSz="4572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ru-RU" sz="2800" b="1" i="0" u="none" strike="noStrike" kern="1200" cap="none" spc="0" normalizeH="0" baseline="0" noProof="0" dirty="0">
                <a:ln>
                  <a:noFill/>
                </a:ln>
                <a:solidFill>
                  <a:srgbClr val="FFFFFF"/>
                </a:solidFill>
                <a:effectLst/>
                <a:uLnTx/>
                <a:uFillTx/>
                <a:latin typeface="Arial"/>
                <a:ea typeface="ＭＳ Ｐゴシック" pitchFamily="24" charset="-128"/>
              </a:rPr>
              <a:t>"</a:t>
            </a:r>
            <a:r>
              <a:rPr kumimoji="0" lang="en-US" sz="2800" b="1" i="0" u="none" strike="noStrike" kern="1200" cap="none" spc="0" normalizeH="0" baseline="0" noProof="0" dirty="0">
                <a:ln>
                  <a:noFill/>
                </a:ln>
                <a:solidFill>
                  <a:srgbClr val="FFFFFF"/>
                </a:solidFill>
                <a:effectLst/>
                <a:uLnTx/>
                <a:uFillTx/>
                <a:latin typeface="Arial"/>
                <a:ea typeface="ＭＳ Ｐゴシック" pitchFamily="24" charset="-128"/>
              </a:rPr>
              <a:t>A Great King in authority over lesser rulers, with a historical background of doing good to them, with commands and with blessings, but also a curse in case of disobedience. These facts about the Genesis creation account are the stuff of covenant, and primordially so.</a:t>
            </a:r>
            <a:r>
              <a:rPr kumimoji="0" lang="ru-RU" sz="2800" b="1" i="0" u="none" strike="noStrike" kern="1200" cap="none" spc="0" normalizeH="0" baseline="0" noProof="0" dirty="0">
                <a:ln>
                  <a:noFill/>
                </a:ln>
                <a:solidFill>
                  <a:srgbClr val="FFFFFF"/>
                </a:solidFill>
                <a:effectLst/>
                <a:uLnTx/>
                <a:uFillTx/>
                <a:latin typeface="Arial"/>
                <a:ea typeface="ＭＳ Ｐゴシック" pitchFamily="24" charset="-128"/>
              </a:rPr>
              <a:t>"</a:t>
            </a:r>
            <a:endParaRPr kumimoji="0" lang="en-US" sz="2800" b="1" i="0" u="none" strike="noStrike" kern="1200" cap="none" spc="0" normalizeH="0" baseline="0" noProof="0" dirty="0">
              <a:ln>
                <a:noFill/>
              </a:ln>
              <a:solidFill>
                <a:srgbClr val="FFFFFF"/>
              </a:solidFill>
              <a:effectLst/>
              <a:uLnTx/>
              <a:uFillTx/>
              <a:latin typeface="Arial"/>
              <a:ea typeface="ＭＳ Ｐゴシック" pitchFamily="24" charset="-128"/>
            </a:endParaRPr>
          </a:p>
        </p:txBody>
      </p:sp>
      <p:sp>
        <p:nvSpPr>
          <p:cNvPr id="7" name="Rectangle 6"/>
          <p:cNvSpPr/>
          <p:nvPr/>
        </p:nvSpPr>
        <p:spPr>
          <a:xfrm>
            <a:off x="0" y="6396335"/>
            <a:ext cx="914400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a:rPr>
              <a:t>Jeffrey J. </a:t>
            </a:r>
            <a:r>
              <a:rPr kumimoji="0" lang="en-US" sz="1800" b="1" i="0" u="none" strike="noStrike" kern="1200" cap="none" spc="0" normalizeH="0" baseline="0" noProof="0" dirty="0" err="1">
                <a:ln>
                  <a:noFill/>
                </a:ln>
                <a:solidFill>
                  <a:srgbClr val="FFFFFF"/>
                </a:solidFill>
                <a:effectLst/>
                <a:uLnTx/>
                <a:uFillTx/>
                <a:latin typeface="Arial"/>
                <a:ea typeface="+mn-ea"/>
                <a:cs typeface="Arial"/>
              </a:rPr>
              <a:t>Niehaus</a:t>
            </a:r>
            <a:r>
              <a:rPr kumimoji="0" lang="en-US" sz="1800" b="1" i="0" u="none" strike="noStrike" kern="1200" cap="none" spc="0" normalizeH="0" baseline="0" noProof="0" dirty="0">
                <a:ln>
                  <a:noFill/>
                </a:ln>
                <a:solidFill>
                  <a:srgbClr val="FFFFFF"/>
                </a:solidFill>
                <a:effectLst/>
                <a:uLnTx/>
                <a:uFillTx/>
                <a:latin typeface="Arial"/>
                <a:ea typeface="+mn-ea"/>
                <a:cs typeface="Arial"/>
              </a:rPr>
              <a:t>, </a:t>
            </a:r>
            <a:r>
              <a:rPr kumimoji="0" lang="ru-RU" sz="1800" b="1" i="0" u="none" strike="noStrike" kern="1200" cap="none" spc="0" normalizeH="0" baseline="0" noProof="0" dirty="0">
                <a:ln>
                  <a:noFill/>
                </a:ln>
                <a:solidFill>
                  <a:srgbClr val="FFFFFF"/>
                </a:solidFill>
                <a:effectLst/>
                <a:uLnTx/>
                <a:uFillTx/>
                <a:latin typeface="Arial"/>
                <a:ea typeface="+mn-ea"/>
                <a:cs typeface="Arial"/>
              </a:rPr>
              <a:t>"</a:t>
            </a:r>
            <a:r>
              <a:rPr kumimoji="0" lang="en-US" sz="1800" b="1" i="0" u="none" strike="noStrike" kern="1200" cap="none" spc="0" normalizeH="0" baseline="0" noProof="0" dirty="0">
                <a:ln>
                  <a:noFill/>
                </a:ln>
                <a:solidFill>
                  <a:srgbClr val="FFFFFF"/>
                </a:solidFill>
                <a:effectLst/>
                <a:uLnTx/>
                <a:uFillTx/>
                <a:latin typeface="Arial"/>
                <a:ea typeface="+mn-ea"/>
                <a:cs typeface="Arial"/>
              </a:rPr>
              <a:t>Covenant: An Idea in the Mind of God,</a:t>
            </a:r>
            <a:r>
              <a:rPr kumimoji="0" lang="ru-RU" sz="1800" b="1" i="0" u="none" strike="noStrike" kern="1200" cap="none" spc="0" normalizeH="0" baseline="0" noProof="0" dirty="0">
                <a:ln>
                  <a:noFill/>
                </a:ln>
                <a:solidFill>
                  <a:srgbClr val="FFFFFF"/>
                </a:solidFill>
                <a:effectLst/>
                <a:uLnTx/>
                <a:uFillTx/>
                <a:latin typeface="Arial"/>
                <a:ea typeface="+mn-ea"/>
                <a:cs typeface="Arial"/>
              </a:rPr>
              <a:t>"</a:t>
            </a:r>
            <a:r>
              <a:rPr kumimoji="0" lang="en-US" sz="1800" b="1" i="0" u="none" strike="noStrike" kern="1200" cap="none" spc="0" normalizeH="0" baseline="0" noProof="0" dirty="0">
                <a:ln>
                  <a:noFill/>
                </a:ln>
                <a:solidFill>
                  <a:srgbClr val="FFFFFF"/>
                </a:solidFill>
                <a:effectLst/>
                <a:uLnTx/>
                <a:uFillTx/>
                <a:latin typeface="Arial"/>
                <a:ea typeface="+mn-ea"/>
                <a:cs typeface="Arial"/>
              </a:rPr>
              <a:t> </a:t>
            </a:r>
            <a:r>
              <a:rPr kumimoji="0" lang="en-US" sz="1800" b="1" i="1" u="none" strike="noStrike" kern="1200" cap="none" spc="0" normalizeH="0" baseline="0" noProof="0" dirty="0">
                <a:ln>
                  <a:noFill/>
                </a:ln>
                <a:solidFill>
                  <a:srgbClr val="FFFFFF"/>
                </a:solidFill>
                <a:effectLst/>
                <a:uLnTx/>
                <a:uFillTx/>
                <a:latin typeface="Arial"/>
                <a:ea typeface="+mn-ea"/>
                <a:cs typeface="Arial"/>
              </a:rPr>
              <a:t>JETS</a:t>
            </a:r>
            <a:r>
              <a:rPr kumimoji="0" lang="en-US" sz="1800" b="1" i="0" u="none" strike="noStrike" kern="1200" cap="none" spc="0" normalizeH="0" baseline="0" noProof="0" dirty="0">
                <a:ln>
                  <a:noFill/>
                </a:ln>
                <a:solidFill>
                  <a:srgbClr val="FFFFFF"/>
                </a:solidFill>
                <a:effectLst/>
                <a:uLnTx/>
                <a:uFillTx/>
                <a:latin typeface="Arial"/>
                <a:ea typeface="+mn-ea"/>
                <a:cs typeface="Arial"/>
              </a:rPr>
              <a:t> 52 (2009): 61</a:t>
            </a: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p:txBody>
      </p:sp>
      <p:pic>
        <p:nvPicPr>
          <p:cNvPr id="8" name="Picture 7"/>
          <p:cNvPicPr>
            <a:picLocks noChangeAspect="1"/>
          </p:cNvPicPr>
          <p:nvPr/>
        </p:nvPicPr>
        <p:blipFill>
          <a:blip r:embed="rId3"/>
          <a:stretch>
            <a:fillRect/>
          </a:stretch>
        </p:blipFill>
        <p:spPr>
          <a:xfrm>
            <a:off x="323528" y="2204864"/>
            <a:ext cx="2540000" cy="4038600"/>
          </a:xfrm>
          <a:prstGeom prst="rect">
            <a:avLst/>
          </a:prstGeom>
        </p:spPr>
      </p:pic>
    </p:spTree>
    <p:extLst>
      <p:ext uri="{BB962C8B-B14F-4D97-AF65-F5344CB8AC3E}">
        <p14:creationId xmlns:p14="http://schemas.microsoft.com/office/powerpoint/2010/main" val="1337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2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6_Default Design">
  <a:themeElements>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6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6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6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1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29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0.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26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7.xml><?xml version="1.0" encoding="utf-8"?>
<a:themeOverride xmlns:a="http://schemas.openxmlformats.org/drawingml/2006/main">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themeOverride>
</file>

<file path=ppt/theme/themeOverride38.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39.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8.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9.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0.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1.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5.xml><?xml version="1.0" encoding="utf-8"?>
<a:themeOverride xmlns:a="http://schemas.openxmlformats.org/drawingml/2006/main">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themeOverride>
</file>

<file path=ppt/theme/themeOverride5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9.xml><?xml version="1.0" encoding="utf-8"?>
<a:themeOverride xmlns:a="http://schemas.openxmlformats.org/drawingml/2006/main">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0.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1.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11448</TotalTime>
  <Words>19459</Words>
  <Application>Microsoft Macintosh PowerPoint</Application>
  <PresentationFormat>On-screen Show (4:3)</PresentationFormat>
  <Paragraphs>2358</Paragraphs>
  <Slides>267</Slides>
  <Notes>243</Notes>
  <HiddenSlides>0</HiddenSlides>
  <MMClips>0</MMClips>
  <ScaleCrop>false</ScaleCrop>
  <HeadingPairs>
    <vt:vector size="8" baseType="variant">
      <vt:variant>
        <vt:lpstr>Fonts Used</vt:lpstr>
      </vt:variant>
      <vt:variant>
        <vt:i4>37</vt:i4>
      </vt:variant>
      <vt:variant>
        <vt:lpstr>Theme</vt:lpstr>
      </vt:variant>
      <vt:variant>
        <vt:i4>54</vt:i4>
      </vt:variant>
      <vt:variant>
        <vt:lpstr>Embedded OLE Servers</vt:lpstr>
      </vt:variant>
      <vt:variant>
        <vt:i4>2</vt:i4>
      </vt:variant>
      <vt:variant>
        <vt:lpstr>Slide Titles</vt:lpstr>
      </vt:variant>
      <vt:variant>
        <vt:i4>267</vt:i4>
      </vt:variant>
    </vt:vector>
  </HeadingPairs>
  <TitlesOfParts>
    <vt:vector size="360" baseType="lpstr">
      <vt:lpstr>BONES</vt:lpstr>
      <vt:lpstr>Charcoal CY</vt:lpstr>
      <vt:lpstr>Chicago</vt:lpstr>
      <vt:lpstr>Kosher-Normal</vt:lpstr>
      <vt:lpstr>ＭＳ Ｐゴシック</vt:lpstr>
      <vt:lpstr>Nadianne</vt:lpstr>
      <vt:lpstr>Osaka</vt:lpstr>
      <vt:lpstr>Sand</vt:lpstr>
      <vt:lpstr>宋体</vt:lpstr>
      <vt:lpstr>Times</vt:lpstr>
      <vt:lpstr>Times New Roman,Italic</vt:lpstr>
      <vt:lpstr>Zapf Dingbats</vt:lpstr>
      <vt:lpstr>Arial</vt:lpstr>
      <vt:lpstr>Arial Black</vt:lpstr>
      <vt:lpstr>Arial Narrow</vt:lpstr>
      <vt:lpstr>Braggadocio</vt:lpstr>
      <vt:lpstr>Calibri</vt:lpstr>
      <vt:lpstr>Calibri Light</vt:lpstr>
      <vt:lpstr>Chalkduster</vt:lpstr>
      <vt:lpstr>Comic Sans MS</vt:lpstr>
      <vt:lpstr>Futura Condensed</vt:lpstr>
      <vt:lpstr>Geneva</vt:lpstr>
      <vt:lpstr>Gill Sans</vt:lpstr>
      <vt:lpstr>Helvetica</vt:lpstr>
      <vt:lpstr>Helvetica Neue</vt:lpstr>
      <vt:lpstr>Impact</vt:lpstr>
      <vt:lpstr>Lucida Grande</vt:lpstr>
      <vt:lpstr>Monotype Corsiva</vt:lpstr>
      <vt:lpstr>Monotype Sorts</vt:lpstr>
      <vt:lpstr>Papyrus</vt:lpstr>
      <vt:lpstr>Tahoma</vt:lpstr>
      <vt:lpstr>Times New Roman</vt:lpstr>
      <vt:lpstr>Trebuchet MS</vt:lpstr>
      <vt:lpstr>Tw Cen MT</vt:lpstr>
      <vt:lpstr>Verdana</vt:lpstr>
      <vt:lpstr>Wingdings</vt:lpstr>
      <vt:lpstr>Wingdings 2</vt:lpstr>
      <vt:lpstr>Office Theme</vt:lpstr>
      <vt:lpstr>5_Orbit</vt:lpstr>
      <vt:lpstr>49_Blank Presentation</vt:lpstr>
      <vt:lpstr>1_Office Theme</vt:lpstr>
      <vt:lpstr>1_untitled 1</vt:lpstr>
      <vt:lpstr>6_Default Design</vt:lpstr>
      <vt:lpstr>Median</vt:lpstr>
      <vt:lpstr>29_Default Design</vt:lpstr>
      <vt:lpstr>21_Default Design</vt:lpstr>
      <vt:lpstr>6_untitled 3</vt:lpstr>
      <vt:lpstr>7_untitled 3</vt:lpstr>
      <vt:lpstr>2_Office Theme</vt:lpstr>
      <vt:lpstr>1_Blank Presentation</vt:lpstr>
      <vt:lpstr>25_Default Design</vt:lpstr>
      <vt:lpstr>blstripc.ppt - Blue Stripes</vt:lpstr>
      <vt:lpstr>8_Default Design</vt:lpstr>
      <vt:lpstr>Compass</vt:lpstr>
      <vt:lpstr>3_Default Design</vt:lpstr>
      <vt:lpstr>5_Compass</vt:lpstr>
      <vt:lpstr>26_Default Design</vt:lpstr>
      <vt:lpstr>2_Orbit</vt:lpstr>
      <vt:lpstr>Calm Seas</vt:lpstr>
      <vt:lpstr>6_Orbit</vt:lpstr>
      <vt:lpstr>9_Default Design</vt:lpstr>
      <vt:lpstr>10_Default Design</vt:lpstr>
      <vt:lpstr>1_Orbit</vt:lpstr>
      <vt:lpstr>22_Default Design</vt:lpstr>
      <vt:lpstr>19_Default Design</vt:lpstr>
      <vt:lpstr>20_Default Design</vt:lpstr>
      <vt:lpstr>Bullets</vt:lpstr>
      <vt:lpstr>15_Default Design</vt:lpstr>
      <vt:lpstr>Blank Presentation</vt:lpstr>
      <vt:lpstr>16_Default Design</vt:lpstr>
      <vt:lpstr>3_Office Theme</vt:lpstr>
      <vt:lpstr>11_Default Design</vt:lpstr>
      <vt:lpstr>17_Default Design</vt:lpstr>
      <vt:lpstr>5_Topo</vt:lpstr>
      <vt:lpstr>36_Office Theme</vt:lpstr>
      <vt:lpstr>Selling a Product or Service</vt:lpstr>
      <vt:lpstr>50_Blank Presentation</vt:lpstr>
      <vt:lpstr>Orbit</vt:lpstr>
      <vt:lpstr>27_Default Design</vt:lpstr>
      <vt:lpstr>33_Default Design</vt:lpstr>
      <vt:lpstr>PPT White on Black Format</vt:lpstr>
      <vt:lpstr>untitled 1</vt:lpstr>
      <vt:lpstr>7_Default Design</vt:lpstr>
      <vt:lpstr>18_Default Design</vt:lpstr>
      <vt:lpstr>46_Blank Presentation</vt:lpstr>
      <vt:lpstr>Default Design</vt:lpstr>
      <vt:lpstr>23_Default Design</vt:lpstr>
      <vt:lpstr>3_Blank Presentation</vt:lpstr>
      <vt:lpstr>12_Default Design</vt:lpstr>
      <vt:lpstr>4_blstripc.ppt - Blue Stripes</vt:lpstr>
      <vt:lpstr>2_blstripc.ppt - Blue Stripes</vt:lpstr>
      <vt:lpstr>Microsoft ClipArt Gallery</vt:lpstr>
      <vt:lpstr>Chart</vt:lpstr>
      <vt:lpstr>Genesis 1–3</vt:lpstr>
      <vt:lpstr>Keyword</vt:lpstr>
      <vt:lpstr>Theme</vt:lpstr>
      <vt:lpstr>Key Verse</vt:lpstr>
      <vt:lpstr>Summary Statement</vt:lpstr>
      <vt:lpstr>Kingdom Statement</vt:lpstr>
      <vt:lpstr>Covenant</vt:lpstr>
      <vt:lpstr>Redemption</vt:lpstr>
      <vt:lpstr>Messiah</vt:lpstr>
      <vt:lpstr>Genesis</vt:lpstr>
      <vt:lpstr>Barry Huddleston, The Acrostic Summarized Bible (Grand Rapids: Baker, 1992)</vt:lpstr>
      <vt:lpstr>BE FAITHFUL</vt:lpstr>
      <vt:lpstr>Let's Study Through Scripture</vt:lpstr>
      <vt:lpstr>A World of Idols</vt:lpstr>
      <vt:lpstr>How can you be faithful  to God in a world of idols?</vt:lpstr>
      <vt:lpstr>I. Grasp that the King chose you to rule.</vt:lpstr>
      <vt:lpstr>II. Grasp that the King promised you blessings.</vt:lpstr>
      <vt:lpstr>Main Idea</vt:lpstr>
      <vt:lpstr>What or who are you trusting to save you from your sin?</vt:lpstr>
      <vt:lpstr>PowerPoint Presentation</vt:lpstr>
      <vt:lpstr>Then…  God is Creator.  “We are endowed by our Creator with certain unalienable rights…”  (US Declaration of Independence)</vt:lpstr>
      <vt:lpstr>BE FAITHFUL</vt:lpstr>
      <vt:lpstr>A World of Idols</vt:lpstr>
      <vt:lpstr>"Believe in humanity, not god."</vt:lpstr>
      <vt:lpstr>How can you be faithful  to God in a world of idols?</vt:lpstr>
      <vt:lpstr>How can you remember all these books?</vt:lpstr>
      <vt:lpstr>Let's Study Through Scripture</vt:lpstr>
      <vt:lpstr>Where was Israel?</vt:lpstr>
      <vt:lpstr>YOU MEAN… 40 YEARS? OUT HERE?</vt:lpstr>
      <vt:lpstr>Jericho</vt:lpstr>
      <vt:lpstr>Israel needed to know, "Who is their God"?</vt:lpstr>
      <vt:lpstr>Summary Statement</vt:lpstr>
      <vt:lpstr>Key Word</vt:lpstr>
      <vt:lpstr>Genesis</vt:lpstr>
      <vt:lpstr>How can you be faithful  to God in a world of idols?</vt:lpstr>
      <vt:lpstr>I. Grasp that the King chose you to rule (Gen 1-11).</vt:lpstr>
      <vt:lpstr>Slides on  Genesis 1</vt:lpstr>
      <vt:lpstr>"In the beginning"</vt:lpstr>
      <vt:lpstr>Worldly View of Origins</vt:lpstr>
      <vt:lpstr>Worldly View of Origins</vt:lpstr>
      <vt:lpstr>Worldly View of Origins</vt:lpstr>
      <vt:lpstr>Worldly View of Origins</vt:lpstr>
      <vt:lpstr>Worldly View of Origins</vt:lpstr>
      <vt:lpstr>Worldly View of Origins</vt:lpstr>
      <vt:lpstr>Worldly View of Origins</vt:lpstr>
      <vt:lpstr>The Moon formed from the Earth</vt:lpstr>
      <vt:lpstr>Title</vt:lpstr>
      <vt:lpstr>Questions We All Must Answer</vt:lpstr>
      <vt:lpstr> "Big N-ings"</vt:lpstr>
      <vt:lpstr>Authorship of Genesis</vt:lpstr>
      <vt:lpstr>Key Word for Genesis:</vt:lpstr>
      <vt:lpstr>Support for Election as the Key Theme</vt:lpstr>
      <vt:lpstr>God chose the older son to serve the younger!</vt:lpstr>
      <vt:lpstr>Forming the Message Statement</vt:lpstr>
      <vt:lpstr>Summary Statement</vt:lpstr>
      <vt:lpstr>A Cyclical View of History</vt:lpstr>
      <vt:lpstr>Genesis in the Cyclical View of History</vt:lpstr>
      <vt:lpstr>Timeline</vt:lpstr>
      <vt:lpstr>Chart of Gen 1–11</vt:lpstr>
      <vt:lpstr>Chart of Gen 1–2</vt:lpstr>
      <vt:lpstr>IN THE BEGINNING</vt:lpstr>
      <vt:lpstr>Days of Creation</vt:lpstr>
      <vt:lpstr>Creation in Six Days</vt:lpstr>
      <vt:lpstr>Day 1</vt:lpstr>
      <vt:lpstr>Formless &amp; Void</vt:lpstr>
      <vt:lpstr>Light</vt:lpstr>
      <vt:lpstr>First Day</vt:lpstr>
      <vt:lpstr>Day 2</vt:lpstr>
      <vt:lpstr>Expanse</vt:lpstr>
      <vt:lpstr>Sky</vt:lpstr>
      <vt:lpstr>Second Day</vt:lpstr>
      <vt:lpstr>Day 3</vt:lpstr>
      <vt:lpstr>Rodinia––The World That Perished</vt:lpstr>
      <vt:lpstr>THE WORLD THAT PERISHED</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Woman</vt:lpstr>
      <vt:lpstr>Mandate</vt:lpstr>
      <vt:lpstr>Food</vt:lpstr>
      <vt:lpstr>Food</vt:lpstr>
      <vt:lpstr>Sixth Day</vt:lpstr>
      <vt:lpstr>An All-Encompassing Theme</vt:lpstr>
      <vt:lpstr>The Kingdom in Genesis 1</vt:lpstr>
      <vt:lpstr>Where Does the Idea of Covenant Come From?</vt:lpstr>
      <vt:lpstr>Kingdom &amp; Covenants Timeline</vt:lpstr>
      <vt:lpstr>My View of the OT's Theme</vt:lpstr>
      <vt:lpstr>Days of Creation</vt:lpstr>
      <vt:lpstr>Day 7</vt:lpstr>
      <vt:lpstr>Day 7</vt:lpstr>
      <vt:lpstr>Sabbath</vt:lpstr>
      <vt:lpstr>Creation Theories</vt:lpstr>
      <vt:lpstr>How Big is the God of Creation? An Amazing Comparison</vt:lpstr>
      <vt:lpstr>Our 9 Planets</vt:lpstr>
      <vt:lpstr>Our Sun is Huge!</vt:lpstr>
      <vt:lpstr>If you think our own solar system is amazing, beyond our sun it's an even bigger universe.</vt:lpstr>
      <vt:lpstr>Jupiter is about 1 pixel in size and Earth is invisible at this scale!</vt:lpstr>
      <vt:lpstr>Antares is the 15th brightest star in the sky.   It is more than 1000 light years away.</vt:lpstr>
      <vt:lpstr>This Hubble Telescope ultra deep field infrared views countless entire galaxies billions of light-years away.</vt:lpstr>
      <vt:lpstr>Here is a close up of one of the darkest regions of the  previous photo</vt:lpstr>
      <vt:lpstr>Humbling, isn't it? And yet, Father God  knows how many hairs are on your head, and not  even a single sparrow dies apart from his will  (Matthew 10:29-31)</vt:lpstr>
      <vt:lpstr>And yet, you are more precious to Father God than many sparrows.</vt:lpstr>
      <vt:lpstr>Jesus is the source of all things existing today</vt:lpstr>
      <vt:lpstr>Jesus also sustains his creation</vt:lpstr>
      <vt:lpstr>Christ in Colossians</vt:lpstr>
      <vt:lpstr>Col. 1:16-17</vt:lpstr>
      <vt:lpstr>Jesus weeps over His creation</vt:lpstr>
      <vt:lpstr>The Best Commentary on Genesis</vt:lpstr>
      <vt:lpstr>"Now the earth was formless and empty, darkness was over the surface of the deep…" </vt:lpstr>
      <vt:lpstr>"Earth was a soup of nothingness, a bottomless emptiness, an inky blackness." </vt:lpstr>
      <vt:lpstr>How Does 1:1 Relate to 1:2-3?</vt:lpstr>
      <vt:lpstr>Gap Theory (or Ruin/Reconstruction)</vt:lpstr>
      <vt:lpstr>Gap Theory (or Ruin/Reconstruction)</vt:lpstr>
      <vt:lpstr>Relative Beginning (5 variations)</vt:lpstr>
      <vt:lpstr>Relative Beginning (5 variations)</vt:lpstr>
      <vt:lpstr>Water Vapor Canopy Theory</vt:lpstr>
      <vt:lpstr>Evangelicals Differ</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Why 24 Hours?</vt:lpstr>
      <vt:lpstr>We get our 7-day week from Genesis 1</vt:lpstr>
      <vt:lpstr>Four Ways to Call Parts of a Day</vt:lpstr>
      <vt:lpstr>When to Start the Day…</vt:lpstr>
      <vt:lpstr>Why 24 Hours?</vt:lpstr>
      <vt:lpstr>Romans 1:20</vt:lpstr>
      <vt:lpstr>Creation or Evolution?</vt:lpstr>
      <vt:lpstr>Did dinosaurs come before man?</vt:lpstr>
      <vt:lpstr>Evolution relies on a theory of transitional forms which would have been easy prey!</vt:lpstr>
      <vt:lpstr>Narrative Parallels to Genesis</vt:lpstr>
      <vt:lpstr>Marduk Kills Tiamat</vt:lpstr>
      <vt:lpstr>Expelled Movie Clip</vt:lpstr>
      <vt:lpstr>The Evolution of Man</vt:lpstr>
      <vt:lpstr>Big Bang and Bible order compared</vt:lpstr>
      <vt:lpstr>Big Bang and Bible order compared</vt:lpstr>
      <vt:lpstr>PowerPoint Presentation</vt:lpstr>
      <vt:lpstr>Who believes what?</vt:lpstr>
      <vt:lpstr>Did life originate as an accident?</vt:lpstr>
      <vt:lpstr>AiG Web Address 00439</vt:lpstr>
      <vt:lpstr>Slides on  Genesis 2</vt:lpstr>
      <vt:lpstr>Summary</vt:lpstr>
      <vt:lpstr>Day 7</vt:lpstr>
      <vt:lpstr>Sabbath</vt:lpstr>
      <vt:lpstr>The Eschatological Significance of the Sabbath</vt:lpstr>
      <vt:lpstr>Two Accounts of Creation</vt:lpstr>
      <vt:lpstr>Two Suggested Locations of Eden</vt:lpstr>
      <vt:lpstr>Mesopotamian Cush First Noted in Genesis 2</vt:lpstr>
      <vt:lpstr>Correct Location of Cush</vt:lpstr>
      <vt:lpstr>Rodinia––The World That Perished</vt:lpstr>
      <vt:lpstr>THE WORLD THAT PERISHED</vt:lpstr>
      <vt:lpstr>Atrahasis Epic</vt:lpstr>
      <vt:lpstr>Jesus formed Adam from the dust (John 1:3; Gen. 2:7).</vt:lpstr>
      <vt:lpstr>What Kind of Eternal Life?</vt:lpstr>
      <vt:lpstr>Genesis 2:7 NAS</vt:lpstr>
      <vt:lpstr>Gen. 2:22 NAS</vt:lpstr>
      <vt:lpstr>Jesus Created Adam and Eve (John 1:3;  Gen. 2:21-23)</vt:lpstr>
      <vt:lpstr>What are these?</vt:lpstr>
      <vt:lpstr>Baby Pictures of Adam &amp; Eve</vt:lpstr>
      <vt:lpstr>Adam &amp; Eve with the Serpent</vt:lpstr>
      <vt:lpstr>The Image of God</vt:lpstr>
      <vt:lpstr>Gen 3:20 &amp; 1 Cor 15:45 NAS</vt:lpstr>
      <vt:lpstr>The Image of God</vt:lpstr>
      <vt:lpstr>Creation Going into Genesis 3</vt:lpstr>
      <vt:lpstr>Life started great for animals</vt:lpstr>
      <vt:lpstr>Life started great for animals</vt:lpstr>
      <vt:lpstr>Life started great for people</vt:lpstr>
      <vt:lpstr>Life started great for people</vt:lpstr>
      <vt:lpstr>But God needed to include the tree</vt:lpstr>
      <vt:lpstr>Genesis 2:16-17 (NLT)</vt:lpstr>
      <vt:lpstr>Satan fell very soon after the 7th day of history</vt:lpstr>
      <vt:lpstr>Genesis 3</vt:lpstr>
      <vt:lpstr>I. We trust ourselves instead of God.</vt:lpstr>
      <vt:lpstr>We try to live without God (3:1-7).</vt:lpstr>
      <vt:lpstr>"The serpent was the shrewdest of all the wild animals the LORD God had made. One day he asked the woman, 'Did God really say you must not eat the fruit from any of the trees in the garden?'" (3:1 NLT).</vt:lpstr>
      <vt:lpstr>"'Of course we may eat fruit from the trees in the garden,' the woman replied.  3'It's only the fruit from the tree in the middle of the garden that we are not allowed to eat. God said, 'You must not eat it or even touch it; if you do, you will die'" (3:2-3 NLT).</vt:lpstr>
      <vt:lpstr>"We can't even touch it!" (Legalism)</vt:lpstr>
      <vt:lpstr>Small Group Question: What is our basic problem as humans?</vt:lpstr>
      <vt:lpstr>Hippocrates</vt:lpstr>
      <vt:lpstr>Buddhism</vt:lpstr>
      <vt:lpstr>Who Needs Christ During Christmas?  Nobody.</vt:lpstr>
      <vt:lpstr>"God free, happy, and inspired by wonder."</vt:lpstr>
      <vt:lpstr>"Believe in humanity, not god."</vt:lpstr>
      <vt:lpstr>We Trust Strangers, Even When It Doesn't Make Sense to Do So</vt:lpstr>
      <vt:lpstr>The Confrontation</vt:lpstr>
      <vt:lpstr>"We can't even touch it!" (Legalism)</vt:lpstr>
      <vt:lpstr>"I want to be like God!" (Pride)</vt:lpstr>
      <vt:lpstr>"'You won't die!' the serpent replied to the woman.  5'God knows that your eyes will be opened as soon as you eat it, and you will be like God, knowing both good and evil'" (3:4-5 NLT).</vt:lpstr>
      <vt:lpstr> Dear Christians, I share my toys.  Why won't you share the season?  Happy holidays for all!</vt:lpstr>
      <vt:lpstr> Dear Santa, All I want for Christmas is skip church!  I'm too old for fairy tales.</vt:lpstr>
      <vt:lpstr>Convincing Dialogue</vt:lpstr>
      <vt:lpstr>Convincing Dialogue</vt:lpstr>
      <vt:lpstr>Convincing Dialogue</vt:lpstr>
      <vt:lpstr>"The LORD God commanded the man, saying, 'From any tree of the garden you may eat freely;  17but from the tree of the knowledge of good and evil you shall not eat, for in the day that you eat from it you will surely die'" (Genesis 2:16-17 NAU).</vt:lpstr>
      <vt:lpstr>"The LORD God commanded the man, saying, 'From any tree of the garden you may eat freely;  17but from the tree of the knowledge of good and evil you shall not eat, for in the day that you eat from it you will surely die'" (Genesis 2:16-17 NAU).</vt:lpstr>
      <vt:lpstr>"The woman was convinced. She saw that the tree was beautiful and its fruit looked delicious, and she wanted the wisdom it would give her. So she took some of the fruit and ate it. Then she gave some to her husband, who was with her, and he ate it, too'" (3:6 NLT).</vt:lpstr>
      <vt:lpstr>Yielding to Temptation</vt:lpstr>
      <vt:lpstr>"She gave some to her husband who was with her" (3:6b NLT).</vt:lpstr>
      <vt:lpstr>Our Problem: Evil</vt:lpstr>
      <vt:lpstr>The Things of the World</vt:lpstr>
      <vt:lpstr>The Blame Game</vt:lpstr>
      <vt:lpstr>The Blame Game</vt:lpstr>
      <vt:lpstr>The Sad Results</vt:lpstr>
      <vt:lpstr>"At that moment their eyes were opened, and they suddenly felt shame at their nakedness. So they sewed fig leaves together to cover themselves" (3:7 NLT).</vt:lpstr>
      <vt:lpstr>What Resulted from the Fall (3:7-24)?</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Adam died</vt:lpstr>
      <vt:lpstr>What Resulted from the Fall (3:7-24)?</vt:lpstr>
      <vt:lpstr>Results of Sin</vt:lpstr>
      <vt:lpstr>When did death come into the world?</vt:lpstr>
      <vt:lpstr>Did death exist before sin?</vt:lpstr>
      <vt:lpstr>Two Histories of Death </vt:lpstr>
      <vt:lpstr>Two Histories of Death </vt:lpstr>
      <vt:lpstr>Fossils on Garden of Eden</vt:lpstr>
      <vt:lpstr>Romans 5:12 (NAU)</vt:lpstr>
      <vt:lpstr>Romans 5:12 (NLT)</vt:lpstr>
      <vt:lpstr>I. We trust ourselves instead of God.</vt:lpstr>
      <vt:lpstr>Millions of Americans are living happily without religion. CFI. LivingWithoutReligion.org</vt:lpstr>
      <vt:lpstr>You KNOW it's a Myth.  This Season, Celebrate REASON!</vt:lpstr>
      <vt:lpstr>We need a Savior</vt:lpstr>
      <vt:lpstr>II. Jesus saves us from sin's penalty.</vt:lpstr>
      <vt:lpstr>"When the cool evening breezes were blowing, the man and his wife heard the LORD God walking about in the garden. So they hid from the LORD God among the trees.  9Then the LORD God called to the man, 'Where are you?'" (3:8-9 NLT).</vt:lpstr>
      <vt:lpstr>"He replied, 'I heard you walking in the garden, so I hid. I was afraid because I was naked.' "</vt:lpstr>
      <vt:lpstr>Who likes stepping on snakes?</vt:lpstr>
      <vt:lpstr>Genesis 3:14 (NLT)</vt:lpstr>
      <vt:lpstr>Genesis 3:15 (NLT)</vt:lpstr>
      <vt:lpstr>Eve judged greatly: increased pain in childbirth (Gen. 3:16)</vt:lpstr>
      <vt:lpstr>"Then the man—Adam—named his wife Eve [Heb. living, life], because she would be the mother of all who live"  (3:20 NLT).</vt:lpstr>
      <vt:lpstr>Genesis 3:21</vt:lpstr>
      <vt:lpstr>Leaves to Leather  (3:21)</vt:lpstr>
      <vt:lpstr>Adam &amp; Eve Banished</vt:lpstr>
      <vt:lpstr>"Then the LORD God said, 'Look, the human beings have become like us, knowing both good and evil. What if they reach out, take fruit from the tree of life, and eat it? Then they will live forever!'" (3:22 NLT).</vt:lpstr>
      <vt:lpstr>EXILED</vt:lpstr>
      <vt:lpstr>"So the LORD God banished them from the Garden of Eden, and he sent Adam out to cultivate the ground from which he had been made"  (3:23 NLT).</vt:lpstr>
      <vt:lpstr>"After sending them out, the LORD God stationed mighty cherubim to the east of the Garden of Eden. And he placed a flaming sword that flashed back and forth to guard the way to the tree of life"  (3:24 NLT).</vt:lpstr>
      <vt:lpstr>What other results came from the Fall besides those in Genesis 3?</vt:lpstr>
      <vt:lpstr>The Bible's Chiasm</vt:lpstr>
      <vt:lpstr>DID GOD GIVE US A SAVIOR?</vt:lpstr>
      <vt:lpstr>Jesus saves us from sin's penalty.</vt:lpstr>
      <vt:lpstr>Significant Gifts:</vt:lpstr>
      <vt:lpstr>Genesis 3</vt:lpstr>
      <vt:lpstr>I. We trust ourselves instead of God.</vt:lpstr>
      <vt:lpstr>II. Jesus saves us from sin's penalty.</vt:lpstr>
      <vt:lpstr>Keep the MERRY!</vt:lpstr>
      <vt:lpstr>What if God does not believe in atheists?</vt:lpstr>
      <vt:lpstr>We need Christ!</vt:lpstr>
      <vt:lpstr>We need a RISEN Savior</vt:lpstr>
      <vt:lpstr>What or who are you trusting to save you from your sin?</vt:lpstr>
      <vt:lpstr>OT Survey link at BibleStudyDownloads.org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dc:title>
  <dc:creator>Rick Griffith</dc:creator>
  <cp:lastModifiedBy>Rick Griffith</cp:lastModifiedBy>
  <cp:revision>97</cp:revision>
  <cp:lastPrinted>2026-05-28T17:27:33Z</cp:lastPrinted>
  <dcterms:created xsi:type="dcterms:W3CDTF">2021-08-31T14:37:04Z</dcterms:created>
  <dcterms:modified xsi:type="dcterms:W3CDTF">2026-05-28T18:29:02Z</dcterms:modified>
</cp:coreProperties>
</file>