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7.xml" ContentType="application/vnd.openxmlformats-officedocument.theme+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theme/theme30.xml" ContentType="application/vnd.openxmlformats-officedocument.theme+xml"/>
  <Override PartName="/ppt/slideLayouts/slideLayout283.xml" ContentType="application/vnd.openxmlformats-officedocument.presentationml.slideLayout+xml"/>
  <Override PartName="/ppt/theme/theme31.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4258" r:id="rId5"/>
    <p:sldMasterId id="2147484441" r:id="rId6"/>
    <p:sldMasterId id="2147484572" r:id="rId7"/>
    <p:sldMasterId id="2147484587" r:id="rId8"/>
    <p:sldMasterId id="2147484599" r:id="rId9"/>
    <p:sldMasterId id="2147485238" r:id="rId10"/>
    <p:sldMasterId id="2147486450" r:id="rId11"/>
    <p:sldMasterId id="2147486452" r:id="rId12"/>
    <p:sldMasterId id="2147486464" r:id="rId13"/>
    <p:sldMasterId id="2147486476" r:id="rId14"/>
    <p:sldMasterId id="2147486489" r:id="rId15"/>
    <p:sldMasterId id="2147486515" r:id="rId16"/>
    <p:sldMasterId id="2147486517" r:id="rId17"/>
    <p:sldMasterId id="2147486519" r:id="rId18"/>
    <p:sldMasterId id="2147486521" r:id="rId19"/>
    <p:sldMasterId id="2147486535" r:id="rId20"/>
    <p:sldMasterId id="2147486537" r:id="rId21"/>
    <p:sldMasterId id="2147486549" r:id="rId22"/>
    <p:sldMasterId id="2147486563" r:id="rId23"/>
    <p:sldMasterId id="2147486577" r:id="rId24"/>
    <p:sldMasterId id="2147486589" r:id="rId25"/>
    <p:sldMasterId id="2147486601" r:id="rId26"/>
    <p:sldMasterId id="2147486613" r:id="rId27"/>
    <p:sldMasterId id="2147486626" r:id="rId28"/>
    <p:sldMasterId id="2147486628" r:id="rId29"/>
    <p:sldMasterId id="2147486640" r:id="rId30"/>
    <p:sldMasterId id="2147486642" r:id="rId31"/>
    <p:sldMasterId id="2147486645" r:id="rId32"/>
  </p:sldMasterIdLst>
  <p:notesMasterIdLst>
    <p:notesMasterId r:id="rId144"/>
  </p:notesMasterIdLst>
  <p:handoutMasterIdLst>
    <p:handoutMasterId r:id="rId145"/>
  </p:handoutMasterIdLst>
  <p:sldIdLst>
    <p:sldId id="301" r:id="rId33"/>
    <p:sldId id="313" r:id="rId34"/>
    <p:sldId id="272" r:id="rId35"/>
    <p:sldId id="4652" r:id="rId36"/>
    <p:sldId id="271"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4078" r:id="rId50"/>
    <p:sldId id="1256" r:id="rId51"/>
    <p:sldId id="4079" r:id="rId52"/>
    <p:sldId id="4722" r:id="rId53"/>
    <p:sldId id="370" r:id="rId54"/>
    <p:sldId id="4723" r:id="rId55"/>
    <p:sldId id="4675" r:id="rId56"/>
    <p:sldId id="4655" r:id="rId57"/>
    <p:sldId id="4714" r:id="rId58"/>
    <p:sldId id="4706" r:id="rId59"/>
    <p:sldId id="4704" r:id="rId60"/>
    <p:sldId id="4708" r:id="rId61"/>
    <p:sldId id="4710" r:id="rId62"/>
    <p:sldId id="4713" r:id="rId63"/>
    <p:sldId id="4711" r:id="rId64"/>
    <p:sldId id="4709" r:id="rId65"/>
    <p:sldId id="4715" r:id="rId66"/>
    <p:sldId id="4707" r:id="rId67"/>
    <p:sldId id="4656" r:id="rId68"/>
    <p:sldId id="4650" r:id="rId69"/>
    <p:sldId id="336" r:id="rId70"/>
    <p:sldId id="4081" r:id="rId71"/>
    <p:sldId id="4725" r:id="rId72"/>
    <p:sldId id="1023" r:id="rId73"/>
    <p:sldId id="373" r:id="rId74"/>
    <p:sldId id="319" r:id="rId75"/>
    <p:sldId id="322" r:id="rId76"/>
    <p:sldId id="374" r:id="rId77"/>
    <p:sldId id="340" r:id="rId78"/>
    <p:sldId id="365" r:id="rId79"/>
    <p:sldId id="418" r:id="rId80"/>
    <p:sldId id="395" r:id="rId81"/>
    <p:sldId id="376" r:id="rId82"/>
    <p:sldId id="332" r:id="rId83"/>
    <p:sldId id="337" r:id="rId84"/>
    <p:sldId id="338" r:id="rId85"/>
    <p:sldId id="339" r:id="rId86"/>
    <p:sldId id="4089" r:id="rId87"/>
    <p:sldId id="333" r:id="rId88"/>
    <p:sldId id="273" r:id="rId89"/>
    <p:sldId id="311" r:id="rId90"/>
    <p:sldId id="312" r:id="rId91"/>
    <p:sldId id="274" r:id="rId92"/>
    <p:sldId id="275" r:id="rId93"/>
    <p:sldId id="277" r:id="rId94"/>
    <p:sldId id="315" r:id="rId95"/>
    <p:sldId id="314" r:id="rId96"/>
    <p:sldId id="282" r:id="rId97"/>
    <p:sldId id="283" r:id="rId98"/>
    <p:sldId id="310" r:id="rId99"/>
    <p:sldId id="287" r:id="rId100"/>
    <p:sldId id="289" r:id="rId101"/>
    <p:sldId id="290" r:id="rId102"/>
    <p:sldId id="291" r:id="rId103"/>
    <p:sldId id="292" r:id="rId104"/>
    <p:sldId id="293" r:id="rId105"/>
    <p:sldId id="309" r:id="rId106"/>
    <p:sldId id="294" r:id="rId107"/>
    <p:sldId id="295" r:id="rId108"/>
    <p:sldId id="297" r:id="rId109"/>
    <p:sldId id="300" r:id="rId110"/>
    <p:sldId id="258" r:id="rId111"/>
    <p:sldId id="257" r:id="rId112"/>
    <p:sldId id="260" r:id="rId113"/>
    <p:sldId id="259" r:id="rId114"/>
    <p:sldId id="4716" r:id="rId115"/>
    <p:sldId id="308" r:id="rId116"/>
    <p:sldId id="4717" r:id="rId117"/>
    <p:sldId id="304" r:id="rId118"/>
    <p:sldId id="305" r:id="rId119"/>
    <p:sldId id="4718" r:id="rId120"/>
    <p:sldId id="306" r:id="rId121"/>
    <p:sldId id="317" r:id="rId122"/>
    <p:sldId id="4719" r:id="rId123"/>
    <p:sldId id="307" r:id="rId124"/>
    <p:sldId id="264" r:id="rId125"/>
    <p:sldId id="320" r:id="rId126"/>
    <p:sldId id="268" r:id="rId127"/>
    <p:sldId id="269" r:id="rId128"/>
    <p:sldId id="270" r:id="rId129"/>
    <p:sldId id="323" r:id="rId130"/>
    <p:sldId id="330" r:id="rId131"/>
    <p:sldId id="328" r:id="rId132"/>
    <p:sldId id="329" r:id="rId133"/>
    <p:sldId id="364" r:id="rId134"/>
    <p:sldId id="4724" r:id="rId135"/>
    <p:sldId id="4721" r:id="rId136"/>
    <p:sldId id="334" r:id="rId137"/>
    <p:sldId id="335" r:id="rId138"/>
    <p:sldId id="4702" r:id="rId139"/>
    <p:sldId id="4677" r:id="rId140"/>
    <p:sldId id="579" r:id="rId141"/>
    <p:sldId id="263" r:id="rId142"/>
    <p:sldId id="390" r:id="rId143"/>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CCDC"/>
    <a:srgbClr val="F2F1C2"/>
    <a:srgbClr val="98ABFD"/>
    <a:srgbClr val="EEF3BE"/>
    <a:srgbClr val="C6D9BF"/>
    <a:srgbClr val="993202"/>
    <a:srgbClr val="A3FFA4"/>
    <a:srgbClr val="01CD99"/>
    <a:srgbClr val="FFFF99"/>
    <a:srgbClr val="0006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35" autoAdjust="0"/>
    <p:restoredTop sz="55967" autoAdjust="0"/>
  </p:normalViewPr>
  <p:slideViewPr>
    <p:cSldViewPr>
      <p:cViewPr>
        <p:scale>
          <a:sx n="50" d="100"/>
          <a:sy n="50" d="100"/>
        </p:scale>
        <p:origin x="1168" y="94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50" d="100"/>
        <a:sy n="150" d="100"/>
      </p:scale>
      <p:origin x="0" y="0"/>
    </p:cViewPr>
  </p:notesTextViewPr>
  <p:sorterViewPr>
    <p:cViewPr varScale="1">
      <p:scale>
        <a:sx n="90" d="100"/>
        <a:sy n="90" d="100"/>
      </p:scale>
      <p:origin x="0" y="172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notesMaster" Target="notesMasters/notesMaster1.xml"/><Relationship Id="rId90"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slide" Target="slides/slide81.xml"/><Relationship Id="rId1" Type="http://schemas.openxmlformats.org/officeDocument/2006/relationships/slide" Target="slides/slide80.xml"/><Relationship Id="rId4" Type="http://schemas.openxmlformats.org/officeDocument/2006/relationships/slide" Target="slides/slide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1998E-2"/>
          <c:y val="8.6956521739130405E-2"/>
          <c:w val="0.75187969924812004"/>
          <c:h val="0.83277591973244103"/>
        </c:manualLayout>
      </c:layout>
      <c:pie3DChart>
        <c:varyColors val="1"/>
        <c:ser>
          <c:idx val="0"/>
          <c:order val="0"/>
          <c:tx>
            <c:strRef>
              <c:f>Sheet1!$A$2</c:f>
              <c:strCache>
                <c:ptCount val="1"/>
                <c:pt idx="0">
                  <c:v>Bible</c:v>
                </c:pt>
              </c:strCache>
            </c:strRef>
          </c:tx>
          <c:explosion val="25"/>
          <c:dPt>
            <c:idx val="0"/>
            <c:bubble3D val="0"/>
            <c:extLst>
              <c:ext xmlns:c16="http://schemas.microsoft.com/office/drawing/2014/chart" uri="{C3380CC4-5D6E-409C-BE32-E72D297353CC}">
                <c16:uniqueId val="{00000000-049C-934C-91DD-48D92AB93445}"/>
              </c:ext>
            </c:extLst>
          </c:dPt>
          <c:dPt>
            <c:idx val="1"/>
            <c:bubble3D val="0"/>
            <c:extLst>
              <c:ext xmlns:c16="http://schemas.microsoft.com/office/drawing/2014/chart" uri="{C3380CC4-5D6E-409C-BE32-E72D297353CC}">
                <c16:uniqueId val="{00000001-049C-934C-91DD-48D92AB93445}"/>
              </c:ext>
            </c:extLst>
          </c:dPt>
          <c:cat>
            <c:strRef>
              <c:f>Sheet1!$B$1:$C$1</c:f>
              <c:strCache>
                <c:ptCount val="2"/>
                <c:pt idx="0">
                  <c:v>OT</c:v>
                </c:pt>
                <c:pt idx="1">
                  <c:v>NT</c:v>
                </c:pt>
              </c:strCache>
            </c:strRef>
          </c:cat>
          <c:val>
            <c:numRef>
              <c:f>Sheet1!$B$2:$C$2</c:f>
              <c:numCache>
                <c:formatCode>0%</c:formatCode>
                <c:ptCount val="2"/>
                <c:pt idx="0">
                  <c:v>0.77200000000000002</c:v>
                </c:pt>
                <c:pt idx="1">
                  <c:v>0.22800000000000001</c:v>
                </c:pt>
              </c:numCache>
            </c:numRef>
          </c:val>
          <c:extLst>
            <c:ext xmlns:c16="http://schemas.microsoft.com/office/drawing/2014/chart" uri="{C3380CC4-5D6E-409C-BE32-E72D297353CC}">
              <c16:uniqueId val="{00000002-049C-934C-91DD-48D92AB93445}"/>
            </c:ext>
          </c:extLst>
        </c:ser>
        <c:dLbls>
          <c:showLegendKey val="0"/>
          <c:showVal val="0"/>
          <c:showCatName val="0"/>
          <c:showSerName val="0"/>
          <c:showPercent val="0"/>
          <c:showBubbleSize val="0"/>
          <c:showLeaderLines val="1"/>
        </c:dLbls>
      </c:pie3DChart>
      <c:spPr>
        <a:noFill/>
        <a:ln w="25402">
          <a:noFill/>
        </a:ln>
      </c:spPr>
    </c:plotArea>
    <c:plotVisOnly val="1"/>
    <c:dispBlanksAs val="zero"/>
    <c:showDLblsOverMax val="0"/>
  </c:chart>
  <c:txPr>
    <a:bodyPr/>
    <a:lstStyle/>
    <a:p>
      <a:pPr>
        <a:defRPr sz="1795"/>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12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43476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start by spreading open the pages of the Bible in this sketch, </a:t>
            </a:r>
          </a:p>
          <a:p>
            <a:r>
              <a:rPr lang="en-US" b="1">
                <a:latin typeface="Times" charset="0"/>
                <a:ea typeface="ＭＳ Ｐゴシック" charset="0"/>
                <a:cs typeface="ＭＳ Ｐゴシック" charset="0"/>
              </a:rPr>
              <a:t>separating it out into eight sections...</a:t>
            </a:r>
          </a:p>
          <a:p>
            <a:r>
              <a:rPr lang="en-US" b="1">
                <a:latin typeface="Times" charset="0"/>
                <a:ea typeface="ＭＳ Ｐゴシック" charset="0"/>
                <a:cs typeface="ＭＳ Ｐゴシック" charset="0"/>
              </a:rPr>
              <a:t>////	with a division marker right in the middle...</a:t>
            </a:r>
          </a:p>
          <a:p>
            <a:r>
              <a:rPr lang="en-US" b="1">
                <a:latin typeface="Times" charset="0"/>
                <a:ea typeface="ＭＳ Ｐゴシック" charset="0"/>
                <a:cs typeface="ＭＳ Ｐゴシック" charset="0"/>
              </a:rPr>
              <a:t>////	…with four sections on one side and four on the other.  And of course, it is probably obvious to you </a:t>
            </a:r>
          </a:p>
          <a:p>
            <a:r>
              <a:rPr lang="en-US" b="1">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1">
                <a:latin typeface="Times" charset="0"/>
                <a:ea typeface="ＭＳ Ｐゴシック" charset="0"/>
                <a:cs typeface="ＭＳ Ｐゴシック" charset="0"/>
              </a:rPr>
              <a:t>////	The four sections to the left of the marker make up what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call, for now, THE OLDER STORY…</a:t>
            </a:r>
          </a:p>
          <a:p>
            <a:r>
              <a:rPr lang="en-US" b="1">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D2E3950-CC90-48A4-8FA1-B7F08B55C16E}"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3426" name="Rectangle 2"/>
          <p:cNvSpPr>
            <a:spLocks noGrp="1" noRot="1" noChangeAspect="1" noChangeArrowheads="1"/>
          </p:cNvSpPr>
          <p:nvPr>
            <p:ph type="sldImg"/>
          </p:nvPr>
        </p:nvSpPr>
        <p:spPr>
          <a:xfrm>
            <a:off x="1131888" y="703263"/>
            <a:ext cx="4586287" cy="3440112"/>
          </a:xfrm>
          <a:solidFill>
            <a:srgbClr val="FFFFFF"/>
          </a:solidFill>
          <a:ln/>
        </p:spPr>
      </p:sp>
      <p:sp>
        <p:nvSpPr>
          <p:cNvPr id="103427"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endParaRPr lang="en-US" altLang="en-US" sz="2400">
              <a:latin typeface="Arial" pitchFamily="34" charset="0"/>
              <a:ea typeface="ＭＳ Ｐゴシック"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BAD5404-0142-4982-860E-F52EEBBC5ADB}"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5474" name="Rectangle 2"/>
          <p:cNvSpPr>
            <a:spLocks noGrp="1" noRot="1" noChangeAspect="1" noChangeArrowheads="1"/>
          </p:cNvSpPr>
          <p:nvPr>
            <p:ph type="sldImg"/>
          </p:nvPr>
        </p:nvSpPr>
        <p:spPr>
          <a:xfrm>
            <a:off x="1131888" y="703263"/>
            <a:ext cx="4586287" cy="3440112"/>
          </a:xfrm>
          <a:solidFill>
            <a:srgbClr val="FFFFFF"/>
          </a:solidFill>
          <a:ln/>
        </p:spPr>
      </p:sp>
      <p:sp>
        <p:nvSpPr>
          <p:cNvPr id="105475"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eaLnBrk="1" hangingPunct="1">
              <a:spcBef>
                <a:spcPct val="0"/>
              </a:spcBef>
            </a:pPr>
            <a:r>
              <a:rPr lang="en-US" altLang="en-US" sz="2400" dirty="0">
                <a:latin typeface="Arial" pitchFamily="34" charset="0"/>
                <a:ea typeface="ＭＳ Ｐゴシック" pitchFamily="34" charset="-128"/>
              </a:rPr>
              <a:t>Notice the repetition:</a:t>
            </a:r>
          </a:p>
          <a:p>
            <a:pPr eaLnBrk="1" hangingPunct="1">
              <a:spcBef>
                <a:spcPct val="0"/>
              </a:spcBef>
            </a:pPr>
            <a:r>
              <a:rPr lang="en-US" altLang="en-US" sz="2400" dirty="0">
                <a:latin typeface="Arial" pitchFamily="34" charset="0"/>
                <a:ea typeface="ＭＳ Ｐゴシック" pitchFamily="34" charset="-128"/>
              </a:rPr>
              <a:t>"Subdue" the earth!</a:t>
            </a:r>
          </a:p>
          <a:p>
            <a:pPr eaLnBrk="1" hangingPunct="1">
              <a:spcBef>
                <a:spcPct val="0"/>
              </a:spcBef>
            </a:pPr>
            <a:r>
              <a:rPr lang="en-US" altLang="en-US" sz="2400" dirty="0">
                <a:latin typeface="Arial" pitchFamily="34" charset="0"/>
                <a:ea typeface="ＭＳ Ｐゴシック" pitchFamily="34" charset="-128"/>
              </a:rPr>
              <a:t>"Have dominion" over the fish, the birds, and animals that move on the earth.</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The Kingdom theme goes from the first to the last chapters of the Bible.</a:t>
            </a:r>
          </a:p>
          <a:p>
            <a:r>
              <a:rPr lang="en-US" altLang="en-US" dirty="0">
                <a:latin typeface="Arial" pitchFamily="34" charset="0"/>
                <a:ea typeface="ＭＳ Ｐゴシック" pitchFamily="34" charset="-128"/>
              </a:rPr>
              <a:t>• God created us to rule creation </a:t>
            </a:r>
          </a:p>
          <a:p>
            <a:r>
              <a:rPr lang="en-US" altLang="en-US" dirty="0">
                <a:latin typeface="Arial" pitchFamily="34" charset="0"/>
                <a:ea typeface="ＭＳ Ｐゴシック" pitchFamily="34" charset="-128"/>
              </a:rPr>
              <a:t>• and we will do that even in the new Jerusalem!</a:t>
            </a:r>
          </a:p>
          <a:p>
            <a:r>
              <a:rPr lang="en-US" altLang="en-US"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Arial" panose="020B0604020202020204" pitchFamily="34" charset="0"/>
              </a:rPr>
              <a:t>OS-00-Intro &amp; Biblical Theology-102</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265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171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14033695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 79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NS-00-00-Kingdom &amp; Covenants Timeline-English-1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Law-21-p38a</a:t>
            </a:r>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 The OT is a story more than a poetic description.</a:t>
            </a:r>
          </a:p>
          <a:p>
            <a:r>
              <a:rPr lang="en-US" altLang="en-US" dirty="0">
                <a:latin typeface="Arial" pitchFamily="34" charset="0"/>
                <a:ea typeface="ＭＳ Ｐゴシック" pitchFamily="34" charset="-128"/>
              </a:rPr>
              <a:t>• This part in yellow italics is the main part of the main theme!</a:t>
            </a:r>
          </a:p>
          <a:p>
            <a:r>
              <a:rPr lang="en-US" altLang="en-US" dirty="0">
                <a:latin typeface="Arial" pitchFamily="34" charset="0"/>
                <a:ea typeface="ＭＳ Ｐゴシック" pitchFamily="34" charset="-128"/>
              </a:rPr>
              <a:t>• Most descriptions of the overall theme lack kingdom ideas. But this one includes the problem</a:t>
            </a:r>
          </a:p>
          <a:p>
            <a:r>
              <a:rPr lang="en-US" altLang="en-US" dirty="0">
                <a:latin typeface="Arial" pitchFamily="34" charset="0"/>
                <a:ea typeface="ＭＳ Ｐゴシック" pitchFamily="34" charset="-128"/>
              </a:rPr>
              <a:t>• the solution (redemption)</a:t>
            </a:r>
          </a:p>
          <a:p>
            <a:r>
              <a:rPr lang="en-US" altLang="en-US" dirty="0">
                <a:latin typeface="Arial" pitchFamily="34" charset="0"/>
                <a:ea typeface="ＭＳ Ｐゴシック" pitchFamily="34" charset="-128"/>
              </a:rPr>
              <a:t>• the covenant nation of Israel</a:t>
            </a:r>
          </a:p>
          <a:p>
            <a:r>
              <a:rPr lang="en-US" altLang="en-US" dirty="0">
                <a:latin typeface="Arial" pitchFamily="34" charset="0"/>
                <a:ea typeface="ＭＳ Ｐゴシック" pitchFamily="34" charset="-128"/>
              </a:rPr>
              <a:t>• the Messiah as King </a:t>
            </a:r>
          </a:p>
          <a:p>
            <a:r>
              <a:rPr lang="en-US" altLang="en-US" dirty="0">
                <a:latin typeface="Arial" pitchFamily="34" charset="0"/>
                <a:ea typeface="ＭＳ Ｐゴシック" pitchFamily="34" charset="-128"/>
              </a:rPr>
              <a:t>• (not just Savior), </a:t>
            </a:r>
          </a:p>
          <a:p>
            <a:r>
              <a:rPr lang="en-US" altLang="en-US"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OS-00-Intro &amp; Biblical Theolgy-104</a:t>
            </a:r>
            <a:endParaRPr lang="en-US" altLang="zh-CN" b="0" dirty="0">
              <a:latin typeface="Arial" charset="0"/>
              <a:ea typeface="SimSun" charset="0"/>
              <a:cs typeface="SimSun" charset="0"/>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OS-23-Isaiah_24-39/Slide 266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OS-23-Isaiah_49-59/Slide 172 on Supplements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OS-23-Isaiah_60-66/Slide 103 on Supplements</a:t>
            </a:r>
            <a:endParaRPr lang="en-US" altLang="zh-CN"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6551896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key NT theme should match or complete the OT one, right? </a:t>
            </a:r>
          </a:p>
          <a:p>
            <a:r>
              <a:rPr lang="en-US" altLang="en-US" dirty="0">
                <a:latin typeface="Arial" pitchFamily="34" charset="0"/>
                <a:ea typeface="ＭＳ Ｐゴシック" pitchFamily="34" charset="-128"/>
              </a:rPr>
              <a:t>• Like the OT, the NT narrates—it is a story also.</a:t>
            </a:r>
          </a:p>
          <a:p>
            <a:r>
              <a:rPr lang="en-US" altLang="en-US" dirty="0">
                <a:latin typeface="Arial" pitchFamily="34" charset="0"/>
                <a:ea typeface="ＭＳ Ｐゴシック" pitchFamily="34" charset="-128"/>
              </a:rPr>
              <a:t>• The kingdom of God is noted hundreds of times</a:t>
            </a:r>
          </a:p>
          <a:p>
            <a:r>
              <a:rPr lang="en-US" altLang="en-US" dirty="0">
                <a:latin typeface="Arial" pitchFamily="34" charset="0"/>
                <a:ea typeface="ＭＳ Ｐゴシック" pitchFamily="34" charset="-128"/>
              </a:rPr>
              <a:t>• The means of proclamation is the Church</a:t>
            </a:r>
          </a:p>
          <a:p>
            <a:r>
              <a:rPr lang="en-US" altLang="en-US" dirty="0">
                <a:latin typeface="Arial" pitchFamily="34" charset="0"/>
                <a:ea typeface="ＭＳ Ｐゴシック" pitchFamily="34" charset="-128"/>
              </a:rPr>
              <a:t>• The message is the same as in the OT, that is, grace</a:t>
            </a:r>
          </a:p>
          <a:p>
            <a:r>
              <a:rPr lang="en-US" altLang="en-US" dirty="0">
                <a:latin typeface="Arial" pitchFamily="34" charset="0"/>
                <a:ea typeface="ＭＳ Ｐゴシック" pitchFamily="34" charset="-128"/>
              </a:rPr>
              <a:t>• This grace is received by faith and not works</a:t>
            </a:r>
          </a:p>
          <a:p>
            <a:r>
              <a:rPr lang="en-US" altLang="en-US" dirty="0">
                <a:latin typeface="Arial" pitchFamily="34" charset="0"/>
                <a:ea typeface="ＭＳ Ｐゴシック" pitchFamily="34" charset="-128"/>
              </a:rPr>
              <a:t>• Christ is the only object of our salvation faith</a:t>
            </a:r>
          </a:p>
          <a:p>
            <a:r>
              <a:rPr lang="en-US" altLang="en-US" dirty="0">
                <a:latin typeface="Arial" pitchFamily="34" charset="0"/>
                <a:ea typeface="ＭＳ Ｐゴシック" pitchFamily="34" charset="-128"/>
              </a:rPr>
              <a:t>• His salvation will result in his rule</a:t>
            </a:r>
          </a:p>
          <a:p>
            <a:r>
              <a:rPr lang="en-US" altLang="en-US" dirty="0">
                <a:latin typeface="Arial" pitchFamily="34" charset="0"/>
                <a:ea typeface="ＭＳ Ｐゴシック" pitchFamily="34" charset="-128"/>
              </a:rPr>
              <a:t>• This will complete the Davidic aspect of the Abrahamic Covenant</a:t>
            </a:r>
          </a:p>
          <a:p>
            <a:r>
              <a:rPr lang="en-US" altLang="en-US" dirty="0">
                <a:latin typeface="Arial" pitchFamily="34" charset="0"/>
                <a:ea typeface="ＭＳ Ｐゴシック" pitchFamily="34" charset="-128"/>
              </a:rPr>
              <a:t>• And God will receive the glory for it all</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 English-87</a:t>
            </a:r>
          </a:p>
          <a:p>
            <a:pPr eaLnBrk="1" hangingPunct="1"/>
            <a:r>
              <a:rPr lang="en-US" altLang="zh-CN" b="0" dirty="0">
                <a:latin typeface="Arial" charset="0"/>
                <a:ea typeface="SimSun" charset="0"/>
                <a:cs typeface="SimSun" charset="0"/>
              </a:rPr>
              <a:t>BT-01-OT Biblical Theology-27</a:t>
            </a:r>
            <a:endParaRPr lang="en-US" altLang="zh-CN" b="0" dirty="0">
              <a:latin typeface="Arial" panose="020B0604020202020204" pitchFamily="34" charset="0"/>
              <a:ea typeface="ＭＳ Ｐゴシック" charset="0"/>
              <a:cs typeface="Arial" panose="020B0604020202020204" pitchFamily="34" charset="0"/>
            </a:endParaRPr>
          </a:p>
          <a:p>
            <a:endParaRPr lang="en-US" altLang="en-US" dirty="0">
              <a:latin typeface="Arial" pitchFamily="34" charset="0"/>
              <a:ea typeface="ＭＳ Ｐゴシック" pitchFamily="34"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So, now we can give the theme of the entire Bible!</a:t>
            </a:r>
          </a:p>
          <a:p>
            <a:r>
              <a:rPr lang="en-US" altLang="en-US" dirty="0">
                <a:latin typeface="Arial" pitchFamily="34" charset="0"/>
                <a:ea typeface="ＭＳ Ｐゴシック" pitchFamily="34" charset="-128"/>
              </a:rPr>
              <a:t>• The whole book is a story—God's story—History, or "His story"</a:t>
            </a:r>
          </a:p>
          <a:p>
            <a:r>
              <a:rPr lang="en-US" altLang="en-US" dirty="0">
                <a:latin typeface="Arial" pitchFamily="34" charset="0"/>
                <a:ea typeface="ＭＳ Ｐゴシック" pitchFamily="34" charset="-128"/>
              </a:rPr>
              <a:t>• God sharing his rule is the key theme</a:t>
            </a:r>
          </a:p>
          <a:p>
            <a:r>
              <a:rPr lang="en-US" altLang="en-US" dirty="0">
                <a:latin typeface="Arial" pitchFamily="34" charset="0"/>
                <a:ea typeface="ＭＳ Ｐゴシック" pitchFamily="34" charset="-128"/>
              </a:rPr>
              <a:t>• Israel had the key role to bring us Jesus</a:t>
            </a:r>
          </a:p>
          <a:p>
            <a:r>
              <a:rPr lang="en-US" altLang="en-US" dirty="0">
                <a:latin typeface="Arial" pitchFamily="34" charset="0"/>
                <a:ea typeface="ＭＳ Ｐゴシック" pitchFamily="34" charset="-128"/>
              </a:rPr>
              <a:t>• Jesus brings the Church to preach Him</a:t>
            </a:r>
          </a:p>
          <a:p>
            <a:r>
              <a:rPr lang="en-US" altLang="en-US" dirty="0">
                <a:latin typeface="Arial" pitchFamily="34" charset="0"/>
                <a:ea typeface="ＭＳ Ｐゴシック" pitchFamily="34" charset="-128"/>
              </a:rPr>
              <a:t>• The Bible's message is to trust Jesus</a:t>
            </a:r>
          </a:p>
          <a:p>
            <a:r>
              <a:rPr lang="en-US" altLang="en-US" dirty="0">
                <a:latin typeface="Arial" pitchFamily="34" charset="0"/>
                <a:ea typeface="ＭＳ Ｐゴシック" pitchFamily="34" charset="-128"/>
              </a:rPr>
              <a:t>• Why? There is no other Redeemer or Ultimate Ruler</a:t>
            </a:r>
          </a:p>
          <a:p>
            <a:r>
              <a:rPr lang="en-US" altLang="en-US" dirty="0">
                <a:latin typeface="Arial" pitchFamily="34" charset="0"/>
                <a:ea typeface="ＭＳ Ｐゴシック" pitchFamily="34" charset="-128"/>
              </a:rPr>
              <a:t>• No one else fulfills all the promises to Abraham</a:t>
            </a:r>
          </a:p>
          <a:p>
            <a:r>
              <a:rPr lang="en-US" altLang="en-US" dirty="0">
                <a:latin typeface="Arial" pitchFamily="34" charset="0"/>
                <a:ea typeface="ＭＳ Ｐゴシック" pitchFamily="34" charset="-128"/>
              </a:rPr>
              <a:t>• No one else will glorify God like Jesus</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 English-88</a:t>
            </a:r>
          </a:p>
          <a:p>
            <a:pPr eaLnBrk="1" hangingPunct="1"/>
            <a:r>
              <a:rPr lang="en-US" altLang="zh-CN" b="0" dirty="0">
                <a:latin typeface="Arial" charset="0"/>
                <a:ea typeface="SimSun" charset="0"/>
                <a:cs typeface="SimSun" charset="0"/>
              </a:rPr>
              <a:t>BT-01-OT Biblical Theology-28</a:t>
            </a:r>
            <a:endParaRPr lang="en-US" altLang="zh-CN" b="0" dirty="0">
              <a:latin typeface="Arial" panose="020B0604020202020204" pitchFamily="34" charset="0"/>
              <a:ea typeface="ＭＳ Ｐゴシック" charset="0"/>
              <a:cs typeface="Arial" panose="020B0604020202020204" pitchFamily="34" charset="0"/>
            </a:endParaRPr>
          </a:p>
          <a:p>
            <a:endParaRPr lang="en-US" altLang="en-US" dirty="0">
              <a:latin typeface="Arial" pitchFamily="34" charset="0"/>
              <a:ea typeface="ＭＳ Ｐゴシック"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a:latin typeface="Arial"/>
                <a:ea typeface="ＭＳ Ｐゴシック" charset="0"/>
                <a:cs typeface="Arial"/>
              </a:rPr>
              <a:t>BE-17-Esther-76</a:t>
            </a:r>
            <a:endParaRPr lang="en-US" dirty="0">
              <a:latin typeface="Arial"/>
              <a:ea typeface="ＭＳ Ｐゴシック" charset="0"/>
              <a:cs typeface="Arial"/>
            </a:endParaRPr>
          </a:p>
          <a:p>
            <a:r>
              <a:rPr lang="en-US" dirty="0">
                <a:latin typeface="Arial"/>
                <a:ea typeface="ＭＳ Ｐゴシック" charset="0"/>
                <a:cs typeface="Arial"/>
              </a:rPr>
              <a:t>OC-17-Genesis Authorship-14</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OS-17-Esther-17, 145</a:t>
            </a:r>
          </a:p>
          <a:p>
            <a:r>
              <a:rPr lang="en-US" dirty="0">
                <a:latin typeface="Arial"/>
                <a:ea typeface="ＭＳ Ｐゴシック" charset="0"/>
                <a:cs typeface="Arial"/>
              </a:rPr>
              <a:t>NS-27-Rev20-22-slide 206</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12445366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OS-39-Zechariah-158, 168, 184</a:t>
            </a:r>
          </a:p>
          <a:p>
            <a:r>
              <a:rPr lang="en-US">
                <a:latin typeface="Arial" panose="020B0604020202020204" pitchFamily="34" charset="0"/>
                <a:ea typeface="ＭＳ Ｐゴシック" charset="0"/>
                <a:cs typeface="Arial" panose="020B0604020202020204" pitchFamily="34" charset="0"/>
              </a:rPr>
              <a:t>NS-22-Rev</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025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uncover some interesting parallels between the varied sections of the Book.  We will, for instance, link together sections </a:t>
            </a:r>
          </a:p>
          <a:p>
            <a:r>
              <a:rPr lang="en-US" b="1">
                <a:latin typeface="Times" charset="0"/>
                <a:ea typeface="ＭＳ Ｐゴシック" charset="0"/>
                <a:cs typeface="ＭＳ Ｐゴシック" charset="0"/>
              </a:rPr>
              <a:t>////	1 and 5, </a:t>
            </a:r>
          </a:p>
          <a:p>
            <a:r>
              <a:rPr lang="en-US" b="1">
                <a:latin typeface="Times" charset="0"/>
                <a:ea typeface="ＭＳ Ｐゴシック" charset="0"/>
                <a:cs typeface="ＭＳ Ｐゴシック" charset="0"/>
              </a:rPr>
              <a:t>////	2 and 6, </a:t>
            </a:r>
          </a:p>
          <a:p>
            <a:r>
              <a:rPr lang="en-US" b="1">
                <a:latin typeface="Times" charset="0"/>
                <a:ea typeface="ＭＳ Ｐゴシック" charset="0"/>
                <a:cs typeface="ＭＳ Ｐゴシック" charset="0"/>
              </a:rPr>
              <a:t>//// 	3 and 7, and </a:t>
            </a:r>
          </a:p>
          <a:p>
            <a:r>
              <a:rPr lang="en-US" b="1">
                <a:latin typeface="Times" charset="0"/>
                <a:ea typeface="ＭＳ Ｐゴシック" charset="0"/>
                <a:cs typeface="ＭＳ Ｐゴシック" charset="0"/>
              </a:rP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Look first at sections 1 and section 5.  Think about them as serving a parallel purpose in term of the Bible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story line development.  If you are using the Study Help #18 sheet, you can fill in each location as we go. </a:t>
            </a:r>
          </a:p>
          <a:p>
            <a:r>
              <a:rPr lang="en-US" b="1">
                <a:latin typeface="Times" charset="0"/>
                <a:ea typeface="ＭＳ Ｐゴシック" charset="0"/>
                <a:cs typeface="ＭＳ Ｐゴシック" charset="0"/>
              </a:rPr>
              <a:t>////	Across the centuries these two sections of Scripture have come to be known as THE LAW in the Old Testament </a:t>
            </a:r>
          </a:p>
          <a:p>
            <a:r>
              <a:rPr lang="en-US" b="1">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from these beginning sections of the Old and the New that </a:t>
            </a:r>
          </a:p>
          <a:p>
            <a:r>
              <a:rPr lang="en-US" b="1">
                <a:latin typeface="Times" charset="0"/>
                <a:ea typeface="ＭＳ Ｐゴシック" charset="0"/>
                <a:cs typeface="ＭＳ Ｐゴシック" charset="0"/>
              </a:rPr>
              <a:t>////	all the events of the rest of each testament unfold...as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see right now.  OK...</a:t>
            </a:r>
          </a:p>
          <a:p>
            <a:r>
              <a:rPr lang="en-US" b="1">
                <a:latin typeface="Times" charset="0"/>
                <a:ea typeface="ＭＳ Ｐゴシック" charset="0"/>
                <a:cs typeface="ＭＳ Ｐゴシック" charset="0"/>
              </a:rPr>
              <a:t>HERE WE HAVE </a:t>
            </a:r>
            <a:r>
              <a:rPr lang="en-US" altLang="ja-JP" b="1">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unpack the other sections.</a:t>
            </a:r>
          </a:p>
          <a:p>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a:latin typeface="Times" charset="0"/>
                <a:ea typeface="ＭＳ Ｐゴシック" charset="0"/>
                <a:cs typeface="ＭＳ Ｐゴシック" charset="0"/>
              </a:rPr>
              <a:t>Here are the next linked parallel sections, 2 and 6.</a:t>
            </a:r>
          </a:p>
          <a:p>
            <a:r>
              <a:rPr lang="en-US" b="0">
                <a:latin typeface="Times" charset="0"/>
                <a:ea typeface="ＭＳ Ｐゴシック" charset="0"/>
                <a:cs typeface="ＭＳ Ｐゴシック" charset="0"/>
              </a:rPr>
              <a:t>These sections we call  HISTORY in the Old and </a:t>
            </a:r>
          </a:p>
          <a:p>
            <a:r>
              <a:rPr lang="en-US" b="0">
                <a:latin typeface="Times" charset="0"/>
                <a:ea typeface="ＭＳ Ｐゴシック" charset="0"/>
                <a:cs typeface="ＭＳ Ｐゴシック" charset="0"/>
              </a:rPr>
              <a:t>////	the ACTS in the New.  In other words, </a:t>
            </a:r>
          </a:p>
          <a:p>
            <a:r>
              <a:rPr lang="en-US" b="0">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0">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a:latin typeface="Times" charset="0"/>
                <a:ea typeface="ＭＳ Ｐゴシック" charset="0"/>
                <a:cs typeface="ＭＳ Ｐゴシック" charset="0"/>
              </a:rPr>
              <a:t>So…here we</a:t>
            </a:r>
            <a:r>
              <a:rPr lang="fr-FR" altLang="ja-JP" b="0">
                <a:latin typeface="Times" charset="0"/>
                <a:ea typeface="ＭＳ Ｐゴシック" charset="0"/>
                <a:cs typeface="ＭＳ Ｐゴシック" charset="0"/>
              </a:rPr>
              <a:t>'</a:t>
            </a:r>
            <a:r>
              <a:rPr lang="en-US" altLang="ja-JP" b="0">
                <a:latin typeface="Times" charset="0"/>
                <a:ea typeface="ＭＳ Ｐゴシック" charset="0"/>
                <a:cs typeface="ＭＳ Ｐゴシック" charset="0"/>
              </a:rPr>
              <a:t>ll link together sections 3 in the Old and 7 in the New.</a:t>
            </a:r>
          </a:p>
          <a:p>
            <a:r>
              <a:rPr lang="en-US" b="0">
                <a:latin typeface="Times" charset="0"/>
                <a:ea typeface="ＭＳ Ｐゴシック" charset="0"/>
                <a:cs typeface="ＭＳ Ｐゴシック" charset="0"/>
              </a:rPr>
              <a:t>////	These are traditionally called POETRY in the Old</a:t>
            </a:r>
          </a:p>
          <a:p>
            <a:r>
              <a:rPr lang="en-US" b="0">
                <a:latin typeface="Times" charset="0"/>
                <a:ea typeface="ＭＳ Ｐゴシック" charset="0"/>
                <a:cs typeface="ＭＳ Ｐゴシック" charset="0"/>
              </a:rPr>
              <a:t>////	and THE EPISTLES in the New.  </a:t>
            </a:r>
          </a:p>
          <a:p>
            <a:r>
              <a:rPr lang="en-US" b="0">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0">
                <a:latin typeface="Times" charset="0"/>
                <a:ea typeface="ＭＳ Ｐゴシック" charset="0"/>
                <a:cs typeface="ＭＳ Ｐゴシック" charset="0"/>
              </a:rPr>
              <a:t>////	These sections are THE PROPHETS in the Old Testament and </a:t>
            </a:r>
          </a:p>
          <a:p>
            <a:r>
              <a:rPr lang="en-US" b="0">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a:latin typeface="Times" charset="0"/>
                <a:ea typeface="ＭＳ Ｐゴシック" charset="0"/>
                <a:cs typeface="ＭＳ Ｐゴシック" charset="0"/>
              </a:rPr>
              <a:t>Some new ideas may be coming into focus now.  From this high level view, </a:t>
            </a:r>
            <a:r>
              <a:rPr lang="en-US" altLang="ja-JP" b="0">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0">
                <a:latin typeface="Times" charset="0"/>
                <a:ea typeface="ＭＳ Ｐゴシック" charset="0"/>
                <a:cs typeface="ＭＳ Ｐゴシック" charset="0"/>
              </a:rPr>
              <a:t>////	In each section we have the beginning documentation...</a:t>
            </a:r>
          </a:p>
          <a:p>
            <a:r>
              <a:rPr lang="en-US" b="0">
                <a:latin typeface="Times" charset="0"/>
                <a:ea typeface="ＭＳ Ｐゴシック" charset="0"/>
                <a:cs typeface="ＭＳ Ｐゴシック" charset="0"/>
              </a:rPr>
              <a:t>////	…out of which falls a history of resulting events...</a:t>
            </a:r>
          </a:p>
          <a:p>
            <a:r>
              <a:rPr lang="en-US" b="0">
                <a:latin typeface="Times" charset="0"/>
                <a:ea typeface="ＭＳ Ｐゴシック" charset="0"/>
                <a:cs typeface="ＭＳ Ｐゴシック" charset="0"/>
              </a:rPr>
              <a:t>////	…which in turn produces a body of preserved writing...</a:t>
            </a:r>
          </a:p>
          <a:p>
            <a:r>
              <a:rPr lang="en-US" b="0">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OS-00-Intro &amp; Biblical Theology-17</a:t>
            </a:r>
          </a:p>
          <a:p>
            <a:r>
              <a:rPr lang="en-US"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579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Common-326</a:t>
            </a:r>
          </a:p>
          <a:p>
            <a:r>
              <a:rPr lang="en-US" b="0" dirty="0">
                <a:latin typeface="Arial" panose="020B0604020202020204" pitchFamily="34" charset="0"/>
                <a:cs typeface="Arial" panose="020B0604020202020204" pitchFamily="34" charset="0"/>
              </a:rPr>
              <a:t>00-Intro &amp; Biblical </a:t>
            </a:r>
            <a:r>
              <a:rPr lang="en-US" b="0">
                <a:latin typeface="Arial" panose="020B0604020202020204" pitchFamily="34" charset="0"/>
                <a:cs typeface="Arial" panose="020B0604020202020204" pitchFamily="34" charset="0"/>
              </a:rPr>
              <a:t>Theology-slide 19</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00_OT Book Overviews-453</a:t>
            </a:r>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862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 Slides-123</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latin typeface="Arial" panose="020B0604020202020204" pitchFamily="34" charset="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latin typeface="Arial" panose="020B0604020202020204" pitchFamily="34" charset="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latin typeface="Arial" panose="020B0604020202020204" pitchFamily="34" charset="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latin typeface="Arial" panose="020B0604020202020204" pitchFamily="34" charset="0"/>
                <a:ea typeface="ＭＳ Ｐゴシック" charset="0"/>
                <a:cs typeface="Arial" panose="020B0604020202020204" pitchFamily="34" charset="0"/>
              </a:rPr>
              <a:t>______</a:t>
            </a:r>
          </a:p>
          <a:p>
            <a:pPr eaLnBrk="1" hangingPunct="1"/>
            <a:r>
              <a:rPr lang="en-US" altLang="zh-CN" dirty="0">
                <a:latin typeface="Arial" panose="020B0604020202020204" pitchFamily="34" charset="0"/>
                <a:ea typeface="ＭＳ Ｐゴシック" charset="0"/>
                <a:cs typeface="Arial" panose="020B0604020202020204" pitchFamily="34" charset="0"/>
              </a:rPr>
              <a:t>Common-125</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OS-13-1 Chron-47</a:t>
            </a:r>
          </a:p>
          <a:p>
            <a:pPr eaLnBrk="1" hangingPunct="1"/>
            <a:r>
              <a:rPr lang="en-US" altLang="zh-CN" dirty="0">
                <a:latin typeface="Arial" panose="020B0604020202020204" pitchFamily="34" charset="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262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99 on Supplements</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OS-39-Malachi-50</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8F74DEF-29B3-8040-9563-BC52A1F43E8D}"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History can be seen as depicted on an hourglass where time funnels into the most significant short period about 33-37 years long when God became man. It will funnel back into his reign for 1000 years and finally into the eternal state!</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Common-124</a:t>
            </a:r>
          </a:p>
          <a:p>
            <a:pPr eaLnBrk="1" hangingPunct="1"/>
            <a:r>
              <a:rPr lang="en-US" altLang="zh-CN" dirty="0">
                <a:latin typeface="Times New Roman" charset="0"/>
                <a:ea typeface="ＭＳ Ｐゴシック" charset="0"/>
                <a:cs typeface="ＭＳ Ｐゴシック" charset="0"/>
              </a:rPr>
              <a:t>OS-00-Intro &amp; Biblical Theology-21</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b="0"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b="0"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J(R) = Judah (Rehoboam)</a:t>
            </a:r>
          </a:p>
          <a:p>
            <a:r>
              <a:rPr lang="en-US" altLang="zh-CN" b="0"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P • G • H • R = Persia • Greece • Hasmoneans • Romans</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___________</a:t>
            </a:r>
          </a:p>
          <a:p>
            <a:r>
              <a:rPr lang="en-US" altLang="zh-CN" b="0" dirty="0">
                <a:latin typeface="Arial" panose="020B0604020202020204" pitchFamily="34" charset="0"/>
                <a:ea typeface="ＭＳ Ｐゴシック" charset="0"/>
                <a:cs typeface="Arial" panose="020B0604020202020204" pitchFamily="34" charset="0"/>
              </a:rPr>
              <a:t>Common-126</a:t>
            </a:r>
          </a:p>
          <a:p>
            <a:r>
              <a:rPr lang="en-US" altLang="zh-CN" b="0" dirty="0">
                <a:latin typeface="Arial" panose="020B0604020202020204" pitchFamily="34" charset="0"/>
                <a:ea typeface="ＭＳ Ｐゴシック" charset="0"/>
                <a:cs typeface="Arial" panose="020B0604020202020204" pitchFamily="34" charset="0"/>
              </a:rPr>
              <a:t>OS-00-Intro &amp; Biblical Theology-24, 38</a:t>
            </a:r>
          </a:p>
          <a:p>
            <a:r>
              <a:rPr lang="en-US" altLang="zh-CN" b="0" dirty="0">
                <a:latin typeface="Arial" panose="020B0604020202020204" pitchFamily="34" charset="0"/>
                <a:ea typeface="ＭＳ Ｐゴシック" charset="0"/>
                <a:cs typeface="Arial" panose="020B0604020202020204" pitchFamily="34" charset="0"/>
              </a:rPr>
              <a:t>OS-13-1 Chron-47</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0433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2907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95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7750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545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5189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2122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953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533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48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74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098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3954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B0B9E6D-509E-2A4A-886C-872074C9250A}"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zh-CN"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J(R) = Judah (Rehoboam)</a:t>
            </a:r>
          </a:p>
          <a:p>
            <a:r>
              <a:rPr lang="en-US" altLang="zh-CN"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r>
              <a:rPr lang="en-US" altLang="zh-CN" dirty="0">
                <a:latin typeface="Arial" panose="020B0604020202020204" pitchFamily="34" charset="0"/>
                <a:ea typeface="ＭＳ Ｐゴシック" charset="0"/>
                <a:cs typeface="Arial" panose="020B0604020202020204" pitchFamily="34" charset="0"/>
              </a:rPr>
              <a:t>___________</a:t>
            </a:r>
          </a:p>
          <a:p>
            <a:r>
              <a:rPr lang="en-US" altLang="zh-CN" dirty="0">
                <a:latin typeface="Arial" panose="020B0604020202020204" pitchFamily="34" charset="0"/>
                <a:ea typeface="ＭＳ Ｐゴシック" charset="0"/>
                <a:cs typeface="Arial" panose="020B0604020202020204" pitchFamily="34" charset="0"/>
              </a:rPr>
              <a:t>Common-126</a:t>
            </a:r>
          </a:p>
          <a:p>
            <a:r>
              <a:rPr lang="en-US" altLang="zh-CN" dirty="0">
                <a:latin typeface="Arial" panose="020B0604020202020204" pitchFamily="34" charset="0"/>
                <a:ea typeface="ＭＳ Ｐゴシック" charset="0"/>
                <a:cs typeface="Arial" panose="020B0604020202020204" pitchFamily="34" charset="0"/>
              </a:rPr>
              <a:t>OS-00-Intro &amp; Biblical Theology-24, 38</a:t>
            </a:r>
          </a:p>
          <a:p>
            <a:r>
              <a:rPr lang="en-US" altLang="zh-CN" dirty="0">
                <a:latin typeface="Arial" panose="020B0604020202020204" pitchFamily="34" charset="0"/>
                <a:ea typeface="ＭＳ Ｐゴシック" charset="0"/>
                <a:cs typeface="Arial" panose="020B0604020202020204" pitchFamily="34" charset="0"/>
              </a:rPr>
              <a:t>OS-13-1 Chron-47</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ES-07-Dispensational Premillennialism-66</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263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100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A61AB-9C18-4190-8FF1-7E37A270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6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 79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NS-00-00-Kingdom &amp; Covenants Timeline-English-1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Law-21-p38a</a:t>
            </a:r>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1000-year Canaan rest in a typological sense.</a:t>
            </a:r>
          </a:p>
          <a:p>
            <a:pPr eaLnBrk="1" hangingPunct="1"/>
            <a:endParaRPr lang="en-US" altLang="zh-CN" b="0"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kumimoji="1" lang="en-US" altLang="zh-CN" sz="1200" kern="0" dirty="0">
                <a:solidFill>
                  <a:schemeClr val="tx1"/>
                </a:solidFill>
                <a:latin typeface="Arial" panose="020B0604020202020204" pitchFamily="34" charset="0"/>
                <a:cs typeface="Arial" panose="020B0604020202020204" pitchFamily="34" charset="0"/>
              </a:rPr>
              <a:t>See Richard James Griffith, "The Eschatological Significance of the Sabbath," ThD diss., Dallas Theological Seminary, 1990, available for free download as file #28 at https://biblestudydownloads.org/resource/future/</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a:t>
            </a:r>
          </a:p>
          <a:p>
            <a:pPr eaLnBrk="1" hangingPunct="1"/>
            <a:r>
              <a:rPr lang="en-US" altLang="zh-CN" b="0" dirty="0">
                <a:latin typeface="Arial" panose="020B0604020202020204" pitchFamily="34" charset="0"/>
                <a:ea typeface="ＭＳ Ｐゴシック" charset="0"/>
                <a:cs typeface="Arial" panose="020B0604020202020204" pitchFamily="34" charset="0"/>
              </a:rPr>
              <a:t>Common-419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ea typeface="ＭＳ Ｐゴシック" charset="0"/>
                <a:cs typeface="ＭＳ Ｐゴシック" charset="0"/>
              </a:rPr>
              <a:t>ES-07-Premillennialism-02</a:t>
            </a:r>
          </a:p>
          <a:p>
            <a:pPr eaLnBrk="1" hangingPunct="1"/>
            <a:r>
              <a:rPr lang="en-US" altLang="zh-CN" b="0" dirty="0">
                <a:latin typeface="Arial" panose="020B0604020202020204" pitchFamily="34" charset="0"/>
                <a:ea typeface="ＭＳ Ｐゴシック" charset="0"/>
                <a:cs typeface="Arial" panose="020B0604020202020204" pitchFamily="34" charset="0"/>
              </a:rPr>
              <a:t>ES-07-Dispensational Premillennialism-2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ES-26-Restoration of Israel-207</a:t>
            </a:r>
            <a:endParaRPr lang="zh-CN" altLang="en-US" dirty="0">
              <a:latin typeface="Times New Roman" charset="0"/>
              <a:ea typeface="ＭＳ Ｐゴシック" charset="0"/>
              <a:cs typeface="ＭＳ Ｐゴシック"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0" dirty="0">
                <a:latin typeface="Arial" panose="020B0604020202020204" pitchFamily="34" charset="0"/>
                <a:ea typeface="ＭＳ Ｐゴシック" charset="0"/>
                <a:cs typeface="Arial" panose="020B0604020202020204" pitchFamily="34" charset="0"/>
              </a:rPr>
              <a:t>OS-00-Intro-41</a:t>
            </a:r>
          </a:p>
          <a:p>
            <a:pPr eaLnBrk="1" hangingPunct="1"/>
            <a:r>
              <a:rPr lang="en-US" altLang="zh-CN" b="0" dirty="0">
                <a:latin typeface="Arial" panose="020B0604020202020204" pitchFamily="34" charset="0"/>
                <a:ea typeface="ＭＳ Ｐゴシック" charset="0"/>
                <a:cs typeface="Arial" panose="020B0604020202020204" pitchFamily="34" charset="0"/>
              </a:rPr>
              <a:t>OS-01-Gen1-3-slide 157</a:t>
            </a:r>
          </a:p>
          <a:p>
            <a:pPr eaLnBrk="1" hangingPunct="1"/>
            <a:r>
              <a:rPr lang="en-US" altLang="zh-CN" b="0"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0" dirty="0">
                <a:latin typeface="Arial" panose="020B0604020202020204" pitchFamily="34" charset="0"/>
                <a:ea typeface="ＭＳ Ｐゴシック" charset="0"/>
                <a:cs typeface="Arial" panose="020B0604020202020204" pitchFamily="34" charset="0"/>
              </a:rPr>
              <a:t>OS-06-Joshua-190</a:t>
            </a:r>
          </a:p>
          <a:p>
            <a:pPr eaLnBrk="1" hangingPunct="1"/>
            <a:r>
              <a:rPr lang="en-US" altLang="zh-CN" b="0" dirty="0">
                <a:latin typeface="Arial" panose="020B0604020202020204" pitchFamily="34" charset="0"/>
                <a:ea typeface="ＭＳ Ｐゴシック" charset="0"/>
                <a:cs typeface="Arial" panose="020B0604020202020204" pitchFamily="34" charset="0"/>
              </a:rPr>
              <a:t>OS-26-Ezek 44-48-slide 36</a:t>
            </a:r>
            <a:endParaRPr lang="zh-CN" alt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NB-12-Religion3-Sabbath-41</a:t>
            </a:r>
          </a:p>
          <a:p>
            <a:pPr eaLnBrk="1" hangingPunct="1"/>
            <a:r>
              <a:rPr lang="en-US" altLang="zh-CN" b="0" dirty="0">
                <a:latin typeface="Arial" panose="020B0604020202020204" pitchFamily="34" charset="0"/>
                <a:ea typeface="ＭＳ Ｐゴシック" charset="0"/>
                <a:cs typeface="Arial" panose="020B0604020202020204" pitchFamily="34" charset="0"/>
              </a:rPr>
              <a:t>NS-19-Hebrews-201</a:t>
            </a:r>
            <a:endParaRPr lang="zh-CN" altLang="en-US" b="0" dirty="0">
              <a:latin typeface="Arial" panose="020B0604020202020204" pitchFamily="34" charset="0"/>
              <a:ea typeface="ＭＳ Ｐゴシック" charset="0"/>
              <a:cs typeface="Arial" panose="020B0604020202020204" pitchFamily="34" charset="0"/>
            </a:endParaRPr>
          </a:p>
          <a:p>
            <a:pPr eaLnBrk="1" hangingPunct="1"/>
            <a:endParaRPr lang="en-US" altLang="zh-CN"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4345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42</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OS-00-Intro &amp; Biblical Theology-32</a:t>
            </a:r>
          </a:p>
          <a:p>
            <a:pPr algn="l" rtl="0" eaLnBrk="1" fontAlgn="base" hangingPunct="1">
              <a:spcBef>
                <a:spcPct val="30000"/>
              </a:spcBef>
              <a:spcAft>
                <a:spcPct val="0"/>
              </a:spcAft>
            </a:pPr>
            <a:r>
              <a:rPr lang="en-US" altLang="zh-CN" dirty="0">
                <a:latin typeface="Times New Roman" charset="0"/>
                <a:ea typeface="ＭＳ Ｐゴシック" charset="0"/>
                <a:cs typeface="ＭＳ Ｐゴシック" charset="0"/>
              </a:rPr>
              <a:t>OS-02-Exodus-281</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43</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OS-00-Intro &amp; Biblical Theology-33</a:t>
            </a:r>
          </a:p>
          <a:p>
            <a:pPr eaLnBrk="1" hangingPunct="1"/>
            <a:r>
              <a:rPr lang="en-US" altLang="zh-CN" dirty="0">
                <a:latin typeface="Times New Roman" charset="0"/>
                <a:ea typeface="ＭＳ Ｐゴシック" charset="0"/>
                <a:cs typeface="ＭＳ Ｐゴシック" charset="0"/>
              </a:rPr>
              <a:t>Kingdom </a:t>
            </a:r>
            <a:r>
              <a:rPr lang="en-US" altLang="zh-CN">
                <a:latin typeface="Times New Roman" charset="0"/>
                <a:ea typeface="ＭＳ Ｐゴシック" charset="0"/>
                <a:cs typeface="ＭＳ Ｐゴシック" charset="0"/>
              </a:rPr>
              <a:t>&amp; Prophets Charts-2</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18EE30F-9C31-5D41-9207-D313A041715D}" type="slidenum">
              <a:rPr lang="zh-CN" altLang="en-US" sz="1200">
                <a:solidFill>
                  <a:srgbClr val="000000"/>
                </a:solidFill>
                <a:latin typeface="Times New Roman" charset="0"/>
              </a:rPr>
              <a:pPr/>
              <a:t>44</a:t>
            </a:fld>
            <a:endParaRPr lang="en-US" altLang="zh-CN"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xfrm>
            <a:off x="1150938" y="692150"/>
            <a:ext cx="4556125" cy="34163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a:solidFill>
                  <a:srgbClr val="000000"/>
                </a:solidFill>
              </a:rPr>
              <a:pPr/>
              <a:t>46</a:t>
            </a:fld>
            <a:endParaRPr lang="en-US" sz="1200">
              <a:solidFill>
                <a:srgbClr val="000000"/>
              </a:solidFill>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228600" indent="-228600" eaLnBrk="1" hangingPunct="1">
              <a:buAutoNum type="arabicPeriod"/>
            </a:pPr>
            <a:r>
              <a:rPr lang="en-US" altLang="zh-CN" dirty="0">
                <a:latin typeface="Times New Roman" charset="0"/>
                <a:ea typeface="ＭＳ Ｐゴシック" charset="0"/>
                <a:cs typeface="ＭＳ Ｐゴシック" charset="0"/>
              </a:rPr>
              <a:t>Mediterranean</a:t>
            </a:r>
            <a:r>
              <a:rPr lang="en-US" altLang="zh-CN" baseline="0" dirty="0">
                <a:latin typeface="Times New Roman" charset="0"/>
                <a:ea typeface="ＭＳ Ｐゴシック" charset="0"/>
                <a:cs typeface="ＭＳ Ｐゴシック" charset="0"/>
              </a:rPr>
              <a:t>: "In the middle" (</a:t>
            </a:r>
            <a:r>
              <a:rPr lang="en-US" altLang="zh-CN" baseline="0" dirty="0" err="1">
                <a:latin typeface="Times New Roman" charset="0"/>
                <a:ea typeface="ＭＳ Ｐゴシック" charset="0"/>
                <a:cs typeface="ＭＳ Ｐゴシック" charset="0"/>
              </a:rPr>
              <a:t>medi</a:t>
            </a:r>
            <a:r>
              <a:rPr lang="en-US" altLang="zh-CN" baseline="0" dirty="0">
                <a:latin typeface="Times New Roman" charset="0"/>
                <a:ea typeface="ＭＳ Ｐゴシック" charset="0"/>
                <a:cs typeface="ＭＳ Ｐゴシック" charset="0"/>
              </a:rPr>
              <a:t>) + "lands" (terrain) = "between two lands" (Europe and Africa)</a:t>
            </a:r>
          </a:p>
          <a:p>
            <a:pPr marL="228600" indent="-228600" eaLnBrk="1" hangingPunct="1">
              <a:buAutoNum type="arabicPeriod"/>
            </a:pPr>
            <a:r>
              <a:rPr lang="en-US" altLang="zh-CN" baseline="0" dirty="0">
                <a:latin typeface="Times New Roman" charset="0"/>
                <a:ea typeface="ＭＳ Ｐゴシック" charset="0"/>
                <a:cs typeface="ＭＳ Ｐゴシック" charset="0"/>
              </a:rPr>
              <a:t>Nile River: "</a:t>
            </a:r>
            <a:r>
              <a:rPr lang="en-US" dirty="0"/>
              <a:t>The </a:t>
            </a:r>
            <a:r>
              <a:rPr lang="en-US" b="1" dirty="0"/>
              <a:t>name Nile</a:t>
            </a:r>
            <a:r>
              <a:rPr lang="en-US" dirty="0"/>
              <a:t> comes from the Greek “</a:t>
            </a:r>
            <a:r>
              <a:rPr lang="en-US" dirty="0" err="1"/>
              <a:t>neilos</a:t>
            </a:r>
            <a:r>
              <a:rPr lang="en-US" dirty="0"/>
              <a:t>”, which means valley. The Ancient Egyptians called the river </a:t>
            </a:r>
            <a:r>
              <a:rPr lang="en-US" dirty="0" err="1"/>
              <a:t>Ar</a:t>
            </a:r>
            <a:r>
              <a:rPr lang="en-US" dirty="0"/>
              <a:t> or Aur (black) because of the colour of the sediment left after the river's annual flood</a:t>
            </a:r>
            <a:r>
              <a:rPr lang="en-US" baseline="0" dirty="0"/>
              <a:t> (http://</a:t>
            </a:r>
            <a:r>
              <a:rPr lang="en-US" baseline="0" dirty="0" err="1"/>
              <a:t>www.primaryhomeworkhelp.co.uk</a:t>
            </a:r>
            <a:r>
              <a:rPr lang="en-US" baseline="0" dirty="0"/>
              <a:t>/</a:t>
            </a:r>
            <a:r>
              <a:rPr lang="en-US" baseline="0" dirty="0" err="1"/>
              <a:t>egypt</a:t>
            </a:r>
            <a:r>
              <a:rPr lang="en-US" baseline="0" dirty="0"/>
              <a:t>/</a:t>
            </a:r>
            <a:r>
              <a:rPr lang="en-US" baseline="0" dirty="0" err="1"/>
              <a:t>nile.htm</a:t>
            </a:r>
            <a:r>
              <a:rPr lang="en-US" baseline="0" dirty="0"/>
              <a:t>)</a:t>
            </a:r>
            <a:endParaRPr lang="en-US" altLang="zh-CN" baseline="0" dirty="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dirty="0">
                <a:latin typeface="Times New Roman" charset="0"/>
                <a:ea typeface="ＭＳ Ｐゴシック" charset="0"/>
                <a:cs typeface="ＭＳ Ｐゴシック" charset="0"/>
              </a:rPr>
              <a:t>Red Sea: "</a:t>
            </a:r>
            <a:r>
              <a:rPr lang="en-US" dirty="0"/>
              <a:t>Like the Yellow Sea, the Red Sea may also be named after a natural process. Seasonal blooms of a bacteria commonly called “sea sawdust” turn the water red. These bacteria, </a:t>
            </a:r>
            <a:r>
              <a:rPr lang="en-US" dirty="0" err="1"/>
              <a:t>Trichodesmium</a:t>
            </a:r>
            <a:r>
              <a:rPr lang="en-US" dirty="0"/>
              <a:t> </a:t>
            </a:r>
            <a:r>
              <a:rPr lang="en-US" dirty="0" err="1"/>
              <a:t>erythraeum</a:t>
            </a:r>
            <a:r>
              <a:rPr lang="en-US" dirty="0"/>
              <a:t>,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dirty="0"/>
              <a:t> </a:t>
            </a:r>
            <a:r>
              <a:rPr lang="en-US" dirty="0"/>
              <a:t>Another theory states that the color red signifies “south.” Some Asiatic languages use colors to refer to directions</a:t>
            </a:r>
            <a:r>
              <a:rPr lang="en-US" b="0" dirty="0"/>
              <a:t>"</a:t>
            </a:r>
            <a:r>
              <a:rPr lang="en-US" b="0" baseline="0" dirty="0"/>
              <a:t> (http://</a:t>
            </a:r>
            <a:r>
              <a:rPr lang="en-US" b="0" baseline="0" dirty="0" err="1"/>
              <a:t>www.dictionary.com</a:t>
            </a:r>
            <a:r>
              <a:rPr lang="en-US" b="0" baseline="0" dirty="0"/>
              <a:t>/e/yellow-sea/)</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Sea of </a:t>
            </a:r>
            <a:r>
              <a:rPr lang="en-US" altLang="zh-CN" dirty="0" err="1">
                <a:latin typeface="Times New Roman" charset="0"/>
                <a:ea typeface="ＭＳ Ｐゴシック" charset="0"/>
                <a:cs typeface="ＭＳ Ｐゴシック" charset="0"/>
              </a:rPr>
              <a:t>Chinnereth</a:t>
            </a:r>
            <a:r>
              <a:rPr lang="en-US" altLang="zh-CN" dirty="0">
                <a:latin typeface="Times New Roman" charset="0"/>
                <a:ea typeface="ＭＳ Ｐゴシック" charset="0"/>
                <a:cs typeface="ＭＳ Ｐゴシック" charset="0"/>
              </a:rPr>
              <a:t>: harp sea as it is</a:t>
            </a:r>
            <a:r>
              <a:rPr lang="en-US" altLang="zh-CN" baseline="0" dirty="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dirty="0">
                <a:latin typeface="Times New Roman" charset="0"/>
                <a:ea typeface="ＭＳ Ｐゴシック" charset="0"/>
                <a:cs typeface="ＭＳ Ｐゴシック" charset="0"/>
              </a:rPr>
              <a:t>Jordan River: "</a:t>
            </a:r>
            <a:r>
              <a:rPr lang="en-US" dirty="0"/>
              <a:t>The river's </a:t>
            </a:r>
            <a:r>
              <a:rPr lang="en-US" b="1" dirty="0"/>
              <a:t>name</a:t>
            </a:r>
            <a:r>
              <a:rPr lang="en-US" dirty="0"/>
              <a:t> in </a:t>
            </a:r>
            <a:r>
              <a:rPr lang="en-US" b="1" dirty="0"/>
              <a:t>Hebrew</a:t>
            </a:r>
            <a:r>
              <a:rPr lang="en-US" dirty="0"/>
              <a:t> is </a:t>
            </a:r>
            <a:r>
              <a:rPr lang="en-US" dirty="0" err="1"/>
              <a:t>יַרְדֵן</a:t>
            </a:r>
            <a:r>
              <a:rPr lang="en-US" dirty="0"/>
              <a:t> (</a:t>
            </a:r>
            <a:r>
              <a:rPr lang="en-US" dirty="0" err="1"/>
              <a:t>Yarden</a:t>
            </a:r>
            <a:r>
              <a:rPr lang="en-US" dirty="0"/>
              <a:t>), and it is derived from </a:t>
            </a:r>
            <a:r>
              <a:rPr lang="en-US" dirty="0" err="1"/>
              <a:t>יָרַד</a:t>
            </a:r>
            <a:r>
              <a:rPr lang="en-US" dirty="0"/>
              <a:t> (</a:t>
            </a:r>
            <a:r>
              <a:rPr lang="en-US" dirty="0" err="1"/>
              <a:t>yarad</a:t>
            </a:r>
            <a:r>
              <a:rPr lang="en-US" dirty="0"/>
              <a:t>) </a:t>
            </a:r>
            <a:r>
              <a:rPr lang="en-US" b="1" dirty="0"/>
              <a:t>meaning</a:t>
            </a:r>
            <a:r>
              <a:rPr lang="en-US" dirty="0"/>
              <a:t> "descend" or "flow down"</a:t>
            </a:r>
            <a:r>
              <a:rPr lang="en-US" baseline="0" dirty="0"/>
              <a:t> (https://</a:t>
            </a:r>
            <a:r>
              <a:rPr lang="en-US" baseline="0" dirty="0" err="1"/>
              <a:t>www.behindthename.com</a:t>
            </a:r>
            <a:r>
              <a:rPr lang="en-US" baseline="0" dirty="0"/>
              <a:t>/name/</a:t>
            </a:r>
            <a:r>
              <a:rPr lang="en-US" baseline="0" dirty="0" err="1"/>
              <a:t>jordan</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Salt Sea: sea with highest salt content on earth as it is the lowest spot where water stops and evaporates to make it continually saltier</a:t>
            </a:r>
          </a:p>
          <a:p>
            <a:pPr marL="228600" indent="-228600" eaLnBrk="1" hangingPunct="1">
              <a:buAutoNum type="arabicPeriod"/>
            </a:pPr>
            <a:r>
              <a:rPr lang="en-US" altLang="zh-CN" baseline="0" dirty="0">
                <a:latin typeface="Times New Roman" charset="0"/>
                <a:ea typeface="ＭＳ Ｐゴシック" charset="0"/>
                <a:cs typeface="ＭＳ Ｐゴシック" charset="0"/>
              </a:rPr>
              <a:t>Euphrates River: "</a:t>
            </a:r>
            <a:r>
              <a:rPr lang="en-US" dirty="0"/>
              <a:t>A </a:t>
            </a:r>
            <a:r>
              <a:rPr lang="en-US" i="1" dirty="0"/>
              <a:t>river named</a:t>
            </a:r>
            <a:r>
              <a:rPr lang="en-US" dirty="0"/>
              <a:t> </a:t>
            </a:r>
            <a:r>
              <a:rPr lang="en-US" dirty="0" err="1"/>
              <a:t>Perath</a:t>
            </a:r>
            <a:r>
              <a:rPr lang="en-US" dirty="0"/>
              <a:t> (Hebrew for </a:t>
            </a:r>
            <a:r>
              <a:rPr lang="en-US" i="1" dirty="0"/>
              <a:t>Euphrates</a:t>
            </a:r>
            <a:r>
              <a:rPr lang="en-US" dirty="0"/>
              <a:t>) is one of the four </a:t>
            </a:r>
            <a:r>
              <a:rPr lang="en-US" i="1" dirty="0"/>
              <a:t>rivers</a:t>
            </a:r>
            <a:r>
              <a:rPr lang="en-US" dirty="0"/>
              <a:t> that flow from the Garden of Eden according to Genesis 2:14. This Hebrew word, derived from either the word "stream" or "to break forth," </a:t>
            </a:r>
            <a:r>
              <a:rPr lang="en-US" i="1" dirty="0"/>
              <a:t>has</a:t>
            </a:r>
            <a:r>
              <a:rPr lang="en-US" dirty="0"/>
              <a:t> been translated as </a:t>
            </a:r>
            <a:r>
              <a:rPr lang="en-US" i="1" dirty="0"/>
              <a:t>Euphrates</a:t>
            </a:r>
            <a:r>
              <a:rPr lang="en-US" i="0" dirty="0"/>
              <a:t>"</a:t>
            </a:r>
            <a:r>
              <a:rPr lang="en-US" i="0" baseline="0" dirty="0"/>
              <a:t> (http://</a:t>
            </a:r>
            <a:r>
              <a:rPr lang="en-US" i="0" baseline="0" dirty="0" err="1"/>
              <a:t>www.newworldencyclopedia.org</a:t>
            </a:r>
            <a:r>
              <a:rPr lang="en-US" i="0" baseline="0" dirty="0"/>
              <a:t>/entry/</a:t>
            </a:r>
            <a:r>
              <a:rPr lang="en-US" i="0" baseline="0" dirty="0" err="1"/>
              <a:t>Euphrates_River</a:t>
            </a:r>
            <a:r>
              <a:rPr lang="en-US" i="0"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Tigris River: "</a:t>
            </a:r>
            <a:r>
              <a:rPr lang="en-US" dirty="0"/>
              <a:t>From </a:t>
            </a:r>
            <a:r>
              <a:rPr lang="en-US" dirty="0">
                <a:hlinkClick r:id="rId3" tooltip="w:Latin"/>
              </a:rPr>
              <a:t>Latin</a:t>
            </a:r>
            <a:r>
              <a:rPr lang="en-US" dirty="0"/>
              <a:t> </a:t>
            </a:r>
            <a:r>
              <a:rPr lang="en-US" i="1" dirty="0">
                <a:hlinkClick r:id="rId4" tooltip="Tigris"/>
              </a:rPr>
              <a:t>Tigris</a:t>
            </a:r>
            <a:r>
              <a:rPr lang="en-US" dirty="0"/>
              <a:t>, from </a:t>
            </a:r>
            <a:r>
              <a:rPr lang="en-US" dirty="0">
                <a:hlinkClick r:id="rId5" tooltip="w:Ancient Greek language"/>
              </a:rPr>
              <a:t>Ancient Greek</a:t>
            </a:r>
            <a:r>
              <a:rPr lang="en-US" dirty="0"/>
              <a:t> </a:t>
            </a:r>
            <a:r>
              <a:rPr lang="en-US" i="1" dirty="0">
                <a:hlinkClick r:id="rId6" tooltip="Τίγρις"/>
              </a:rPr>
              <a:t>Τίγρις</a:t>
            </a:r>
            <a:r>
              <a:rPr lang="en-US" dirty="0"/>
              <a:t> (</a:t>
            </a:r>
            <a:r>
              <a:rPr lang="en-US" dirty="0" err="1"/>
              <a:t>Tígris</a:t>
            </a:r>
            <a:r>
              <a:rPr lang="en-US" dirty="0"/>
              <a:t>), an alternative form of </a:t>
            </a:r>
            <a:r>
              <a:rPr lang="en-US" i="1" dirty="0">
                <a:hlinkClick r:id="rId7" tooltip="Τίγρης"/>
              </a:rPr>
              <a:t>Τίγρης</a:t>
            </a:r>
            <a:r>
              <a:rPr lang="en-US" dirty="0"/>
              <a:t> (</a:t>
            </a:r>
            <a:r>
              <a:rPr lang="en-US" dirty="0" err="1"/>
              <a:t>Tígrēs</a:t>
            </a:r>
            <a:r>
              <a:rPr lang="en-US" dirty="0"/>
              <a:t>), from </a:t>
            </a:r>
            <a:r>
              <a:rPr lang="en-US" dirty="0">
                <a:hlinkClick r:id="rId8" tooltip="w:Old Persian language"/>
              </a:rPr>
              <a:t>Old Persian</a:t>
            </a:r>
            <a:r>
              <a:rPr lang="en-US" dirty="0"/>
              <a:t> </a:t>
            </a:r>
            <a:r>
              <a:rPr lang="en-US" i="1" dirty="0">
                <a:hlinkClick r:id="rId9" tooltip="𐎫𐎡𐎥𐎼𐎠"/>
              </a:rPr>
              <a:t>𐎫𐎡𐎥𐎼𐎠</a:t>
            </a:r>
            <a:r>
              <a:rPr lang="en-US" dirty="0"/>
              <a:t> (</a:t>
            </a:r>
            <a:r>
              <a:rPr lang="en-US" dirty="0" err="1"/>
              <a:t>Tigrā</a:t>
            </a:r>
            <a:r>
              <a:rPr lang="en-US" dirty="0"/>
              <a:t>), from </a:t>
            </a:r>
            <a:r>
              <a:rPr lang="en-US" dirty="0">
                <a:hlinkClick r:id="rId10" tooltip="w:Elamite language"/>
              </a:rPr>
              <a:t>Elamite</a:t>
            </a:r>
            <a:r>
              <a:rPr lang="en-US" dirty="0"/>
              <a:t> </a:t>
            </a:r>
            <a:r>
              <a:rPr lang="en-US" i="1" dirty="0">
                <a:hlinkClick r:id="rId11" tooltip="𒋾𒅅𒊏 (page does not exist)"/>
              </a:rPr>
              <a:t>𒋾𒅅𒊏</a:t>
            </a:r>
            <a:r>
              <a:rPr lang="en-US" dirty="0"/>
              <a:t> (</a:t>
            </a:r>
            <a:r>
              <a:rPr lang="en-US" dirty="0" err="1"/>
              <a:t>ti-ig-ra</a:t>
            </a:r>
            <a:r>
              <a:rPr lang="en-US" dirty="0"/>
              <a:t>), from </a:t>
            </a:r>
            <a:r>
              <a:rPr lang="en-US" dirty="0">
                <a:hlinkClick r:id="rId12" tooltip="w:Sumerian language"/>
              </a:rPr>
              <a:t>Sumerian</a:t>
            </a:r>
            <a:r>
              <a:rPr lang="en-US" dirty="0"/>
              <a:t> </a:t>
            </a:r>
            <a:r>
              <a:rPr lang="en-US" i="1" dirty="0">
                <a:hlinkClick r:id="rId13" tooltip="𒀀𒇉𒈦𒄘𒃼"/>
              </a:rPr>
              <a:t>𒀀𒇉𒈦𒄘𒃼</a:t>
            </a:r>
            <a:r>
              <a:rPr lang="en-US" dirty="0"/>
              <a:t> (</a:t>
            </a:r>
            <a:r>
              <a:rPr lang="en-US" baseline="30000" dirty="0" err="1"/>
              <a:t>ÍD</a:t>
            </a:r>
            <a:r>
              <a:rPr lang="en-US" dirty="0" err="1"/>
              <a:t>Idigna</a:t>
            </a:r>
            <a:r>
              <a:rPr lang="en-US" dirty="0"/>
              <a:t>, </a:t>
            </a:r>
            <a:r>
              <a:rPr lang="en-US" baseline="30000" dirty="0" err="1"/>
              <a:t>ÍD</a:t>
            </a:r>
            <a:r>
              <a:rPr lang="en-US" dirty="0" err="1"/>
              <a:t>Idigina</a:t>
            </a:r>
            <a:r>
              <a:rPr lang="en-US" dirty="0"/>
              <a:t>, literally “fast as an arrow”).} (https://</a:t>
            </a:r>
            <a:r>
              <a:rPr lang="en-US" dirty="0" err="1"/>
              <a:t>en.wiktionary.org</a:t>
            </a:r>
            <a:r>
              <a:rPr lang="en-US" dirty="0"/>
              <a:t>/wiki/</a:t>
            </a:r>
            <a:r>
              <a:rPr lang="en-US" dirty="0" err="1"/>
              <a:t>Tigris#Etymology</a:t>
            </a:r>
            <a:r>
              <a:rPr lang="en-US"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Persian Gulf: named after the land just to the north</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532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BCC989F-221F-724F-A70C-D326F8E8E9D4}"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2210" name="Rectangle 2"/>
          <p:cNvSpPr>
            <a:spLocks noGrp="1" noRot="1" noChangeAspect="1" noChangeArrowheads="1" noTextEdit="1"/>
          </p:cNvSpPr>
          <p:nvPr>
            <p:ph type="sldImg"/>
          </p:nvPr>
        </p:nvSpPr>
        <p:spPr>
          <a:xfrm>
            <a:off x="1150938" y="692150"/>
            <a:ext cx="4556125" cy="3416300"/>
          </a:xfrm>
          <a:ln/>
        </p:spPr>
      </p:sp>
      <p:sp>
        <p:nvSpPr>
          <p:cNvPr id="222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27E6CEA-C8BB-1647-98FD-994BC6D9D64A}" type="slidenum">
              <a:rPr lang="en-US" sz="1200">
                <a:solidFill>
                  <a:srgbClr val="000000"/>
                </a:solidFill>
              </a:rPr>
              <a:pPr/>
              <a:t>52</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50938" y="692150"/>
            <a:ext cx="4556125" cy="34163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88C5CB0-B58B-BF4F-B842-A84679DCF42F}" type="slidenum">
              <a:rPr lang="en-US" sz="1200">
                <a:solidFill>
                  <a:srgbClr val="000000"/>
                </a:solidFill>
              </a:rPr>
              <a:pPr/>
              <a:t>53</a:t>
            </a:fld>
            <a:endParaRPr lang="en-US" sz="1200">
              <a:solidFill>
                <a:srgbClr val="000000"/>
              </a:solidFill>
            </a:endParaRPr>
          </a:p>
        </p:txBody>
      </p:sp>
      <p:sp>
        <p:nvSpPr>
          <p:cNvPr id="226306" name="Rectangle 2"/>
          <p:cNvSpPr>
            <a:spLocks noGrp="1" noRot="1" noChangeAspect="1" noChangeArrowheads="1" noTextEdit="1"/>
          </p:cNvSpPr>
          <p:nvPr>
            <p:ph type="sldImg"/>
          </p:nvPr>
        </p:nvSpPr>
        <p:spPr>
          <a:xfrm>
            <a:off x="1150938" y="692150"/>
            <a:ext cx="4556125" cy="3416300"/>
          </a:xfrm>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4D67AD6-B004-BC42-B122-489466F6B7E4}" type="slidenum">
              <a:rPr lang="en-US" sz="1200">
                <a:solidFill>
                  <a:srgbClr val="000000"/>
                </a:solidFill>
              </a:rPr>
              <a:pPr/>
              <a:t>54</a:t>
            </a:fld>
            <a:endParaRPr lang="en-US" sz="1200">
              <a:solidFill>
                <a:srgbClr val="000000"/>
              </a:solidFill>
            </a:endParaRPr>
          </a:p>
        </p:txBody>
      </p:sp>
      <p:sp>
        <p:nvSpPr>
          <p:cNvPr id="228354" name="Rectangle 2"/>
          <p:cNvSpPr>
            <a:spLocks noGrp="1" noRot="1" noChangeAspect="1" noChangeArrowheads="1" noTextEdit="1"/>
          </p:cNvSpPr>
          <p:nvPr>
            <p:ph type="sldImg"/>
          </p:nvPr>
        </p:nvSpPr>
        <p:spPr>
          <a:xfrm>
            <a:off x="1150938" y="692150"/>
            <a:ext cx="4556125" cy="3416300"/>
          </a:xfrm>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latin typeface="Arial" panose="020B0604020202020204" pitchFamily="34" charset="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latin typeface="Arial" panose="020B0604020202020204" pitchFamily="34" charset="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latin typeface="Arial" panose="020B0604020202020204" pitchFamily="34" charset="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latin typeface="Arial" panose="020B0604020202020204" pitchFamily="34" charset="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latin typeface="Arial" panose="020B0604020202020204" pitchFamily="34" charset="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latin typeface="Arial" panose="020B0604020202020204" pitchFamily="34" charset="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latin typeface="Arial" panose="020B0604020202020204" pitchFamily="34" charset="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Common-499</a:t>
            </a:r>
          </a:p>
          <a:p>
            <a:pPr eaLnBrk="1" hangingPunct="1"/>
            <a:r>
              <a:rPr lang="en-US" altLang="zh-CN" dirty="0">
                <a:latin typeface="Arial" panose="020B0604020202020204" pitchFamily="34" charset="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 264 on Supplements</a:t>
            </a:r>
            <a:endParaRPr lang="zh-CN" altLang="en-US"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101 on Supplements</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8EA27FD-E754-B341-9795-0E7F1E4B7F56}" type="slidenum">
              <a:rPr lang="zh-CN" altLang="en-US" sz="1200">
                <a:solidFill>
                  <a:srgbClr val="000000"/>
                </a:solidFill>
                <a:latin typeface="Times New Roman" charset="0"/>
              </a:rPr>
              <a:pPr/>
              <a:t>56</a:t>
            </a:fld>
            <a:endParaRPr lang="en-US" altLang="zh-CN" sz="1200">
              <a:solidFill>
                <a:srgbClr val="000000"/>
              </a:solidFill>
              <a:latin typeface="Times New Roman" charset="0"/>
            </a:endParaRPr>
          </a:p>
        </p:txBody>
      </p:sp>
      <p:sp>
        <p:nvSpPr>
          <p:cNvPr id="232450" name="Rectangle 2"/>
          <p:cNvSpPr>
            <a:spLocks noGrp="1" noRot="1" noChangeAspect="1" noChangeArrowheads="1" noTextEdit="1"/>
          </p:cNvSpPr>
          <p:nvPr>
            <p:ph type="sldImg"/>
          </p:nvPr>
        </p:nvSpPr>
        <p:spPr>
          <a:xfrm>
            <a:off x="1150938" y="692150"/>
            <a:ext cx="4556125" cy="3416300"/>
          </a:xfrm>
          <a:ln/>
        </p:spPr>
      </p:sp>
      <p:sp>
        <p:nvSpPr>
          <p:cNvPr id="232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xfrm>
            <a:off x="1150938" y="692150"/>
            <a:ext cx="4556125" cy="3416300"/>
          </a:xfrm>
          <a:ln/>
        </p:spPr>
      </p:sp>
      <p:sp>
        <p:nvSpPr>
          <p:cNvPr id="2344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xfrm>
            <a:off x="1150938" y="692150"/>
            <a:ext cx="4556125" cy="3416300"/>
          </a:xfrm>
          <a:ln/>
        </p:spPr>
      </p:sp>
      <p:sp>
        <p:nvSpPr>
          <p:cNvPr id="2385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xfrm>
            <a:off x="1150938" y="692150"/>
            <a:ext cx="4556125" cy="3416300"/>
          </a:xfrm>
          <a:ln/>
        </p:spPr>
      </p:sp>
      <p:sp>
        <p:nvSpPr>
          <p:cNvPr id="2406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p:cNvSpPr>
          <p:nvPr>
            <p:ph type="sldImg"/>
          </p:nvPr>
        </p:nvSpPr>
        <p:spPr>
          <a:xfrm>
            <a:off x="1150938" y="692150"/>
            <a:ext cx="4556125" cy="3416300"/>
          </a:xfrm>
          <a:solidFill>
            <a:srgbClr val="FFFFFF"/>
          </a:solidFill>
          <a:ln/>
        </p:spPr>
      </p:sp>
      <p:sp>
        <p:nvSpPr>
          <p:cNvPr id="246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OT Survey </a:t>
            </a:r>
          </a:p>
          <a:p>
            <a:r>
              <a:rPr lang="en-US">
                <a:latin typeface="Arial" charset="0"/>
                <a:ea typeface="ＭＳ Ｐゴシック" charset="0"/>
                <a:cs typeface="ＭＳ Ｐゴシック" charset="0"/>
              </a:rPr>
              <a:t>00-Intro &amp; Biblical Theology-62</a:t>
            </a:r>
          </a:p>
          <a:p>
            <a:r>
              <a:rPr lang="en-US">
                <a:latin typeface="Arial" charset="0"/>
                <a:ea typeface="ＭＳ Ｐゴシック" charset="0"/>
                <a:cs typeface="ＭＳ Ｐゴシック" charset="0"/>
              </a:rPr>
              <a:t>Slide 33</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effectLst/>
                <a:latin typeface="Helvetica" pitchFamily="2" charset="0"/>
              </a:rPr>
              <a:t>"The Prophetic Books comprise the largest section of the Bible.</a:t>
            </a:r>
            <a:r>
              <a:rPr lang="en-US" baseline="30000" dirty="0">
                <a:effectLst/>
                <a:latin typeface="Helvetica" pitchFamily="2" charset="0"/>
              </a:rPr>
              <a:t>1</a:t>
            </a:r>
            <a:r>
              <a:rPr lang="en-US" dirty="0">
                <a:effectLst/>
                <a:latin typeface="Helvetica" pitchFamily="2" charset="0"/>
              </a:rPr>
              <a:t> In Jewish tradition the Prophetic division includes the Former Prophets (Joshua–Kings) and the Latter Prophets (Isaiah, Jeremiah, Ezekiel, and the Twelve). The Former Prophets have much to say about individual prophets but seldom convey messages from them; the Latter Prophets contain much of the prophetic messages but say virtually nothing about them as persons.</a:t>
            </a:r>
          </a:p>
          <a:p>
            <a:endParaRPr lang="en-US" dirty="0">
              <a:effectLst/>
              <a:latin typeface="Helvetica" pitchFamily="2" charset="0"/>
            </a:endParaRPr>
          </a:p>
          <a:p>
            <a:r>
              <a:rPr lang="en-US" dirty="0">
                <a:effectLst/>
                <a:latin typeface="Helvetica" pitchFamily="2" charset="0"/>
              </a:rPr>
              <a:t>Footnote:</a:t>
            </a:r>
          </a:p>
          <a:p>
            <a:r>
              <a:rPr lang="en-US" baseline="30000" dirty="0">
                <a:effectLst/>
                <a:latin typeface="Calibri" panose="020F0502020204030204" pitchFamily="34" charset="0"/>
              </a:rPr>
              <a:t>1</a:t>
            </a:r>
            <a:r>
              <a:rPr lang="en-US" dirty="0">
                <a:effectLst/>
                <a:latin typeface="Calibri" panose="020F0502020204030204" pitchFamily="34" charset="0"/>
              </a:rPr>
              <a:t> The OT was commonly divided into three sections by the Jews: the Law, the Prophets, and the Writings (see Luke 24:44). English Bibles following the Septuagint divide the Prophets into the Historical Books and the Prophetic Books, each of approximate equal length. The Historical and Prophetical Book sections are each of more length than any other segment of the Bible."</a:t>
            </a:r>
          </a:p>
          <a:p>
            <a:r>
              <a:rPr lang="en-US" dirty="0">
                <a:effectLst/>
                <a:latin typeface="Calibri" panose="020F0502020204030204" pitchFamily="34" charset="0"/>
              </a:rPr>
              <a:t>_______</a:t>
            </a:r>
          </a:p>
          <a:p>
            <a:r>
              <a:rPr lang="en-US" dirty="0">
                <a:effectLst/>
                <a:latin typeface="Calibri" panose="020F0502020204030204" pitchFamily="34" charset="0"/>
              </a:rPr>
              <a:t>Mark F. Rooker, “The Prophetic Books,”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361.</a:t>
            </a:r>
          </a:p>
          <a:p>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50938" y="692150"/>
            <a:ext cx="4556125" cy="3416300"/>
          </a:xfrm>
          <a:ln/>
        </p:spPr>
      </p:sp>
      <p:sp>
        <p:nvSpPr>
          <p:cNvPr id="259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ln/>
        </p:spPr>
      </p:sp>
      <p:sp>
        <p:nvSpPr>
          <p:cNvPr id="10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1" dirty="0">
                <a:latin typeface="Times" charset="0"/>
                <a:ea typeface="ＭＳ Ｐゴシック" charset="0"/>
                <a:cs typeface="ＭＳ Ｐゴシック" charset="0"/>
              </a:rPr>
              <a:t>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50938" y="692150"/>
            <a:ext cx="4556125" cy="34163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xfrm>
            <a:off x="1150938" y="692150"/>
            <a:ext cx="4556125" cy="3416300"/>
          </a:xfrm>
          <a:ln/>
        </p:spPr>
      </p:sp>
      <p:sp>
        <p:nvSpPr>
          <p:cNvPr id="263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50938" y="692150"/>
            <a:ext cx="4556125" cy="3416300"/>
          </a:xfrm>
          <a:ln/>
        </p:spPr>
      </p:sp>
      <p:sp>
        <p:nvSpPr>
          <p:cNvPr id="265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xfrm>
            <a:off x="1150938" y="692150"/>
            <a:ext cx="4556125" cy="3416300"/>
          </a:xfrm>
          <a:ln/>
        </p:spPr>
      </p:sp>
      <p:sp>
        <p:nvSpPr>
          <p:cNvPr id="267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xfrm>
            <a:off x="1150938" y="692150"/>
            <a:ext cx="4556125" cy="3416300"/>
          </a:xfrm>
          <a:ln/>
        </p:spPr>
      </p:sp>
      <p:sp>
        <p:nvSpPr>
          <p:cNvPr id="269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1150938" y="692150"/>
            <a:ext cx="4556125" cy="3416300"/>
          </a:xfrm>
          <a:ln/>
        </p:spPr>
      </p:sp>
      <p:sp>
        <p:nvSpPr>
          <p:cNvPr id="277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1150938" y="692150"/>
            <a:ext cx="4556125" cy="3416300"/>
          </a:xfrm>
          <a:ln/>
        </p:spPr>
      </p:sp>
      <p:sp>
        <p:nvSpPr>
          <p:cNvPr id="279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1150938" y="692150"/>
            <a:ext cx="4556125" cy="3416300"/>
          </a:xfrm>
          <a:ln/>
        </p:spPr>
      </p:sp>
      <p:sp>
        <p:nvSpPr>
          <p:cNvPr id="281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xfrm>
            <a:off x="1150938" y="692150"/>
            <a:ext cx="4556125" cy="3416300"/>
          </a:xfrm>
          <a:ln/>
        </p:spPr>
      </p:sp>
      <p:sp>
        <p:nvSpPr>
          <p:cNvPr id="283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Most of us are good at looking at details. We can evaluate a verse of Scripture or preach a passage. But what about the big picture? So I want to give you a challenge.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12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Suppose you were talking to an unbeliever and he asked, "So you are a Bible student? What is the OT about? Please make it simple for me in one sentence." </a:t>
            </a:r>
          </a:p>
          <a:p>
            <a:r>
              <a:rPr lang="en-US" altLang="en-US" dirty="0">
                <a:latin typeface="Arial" pitchFamily="34" charset="0"/>
                <a:ea typeface="ＭＳ Ｐゴシック" pitchFamily="34" charset="-128"/>
              </a:rPr>
              <a:t>On the notes section of your phone or on a piece of paper, please write a single sentence to describe the main theme of just the OT. </a:t>
            </a:r>
          </a:p>
          <a:p>
            <a:r>
              <a:rPr lang="en-US" altLang="en-US" dirty="0">
                <a:latin typeface="Arial" pitchFamily="34" charset="0"/>
                <a:ea typeface="ＭＳ Ｐゴシック" pitchFamily="34" charset="-128"/>
              </a:rPr>
              <a:t>Now share this with the person next to you—what is your theme? Redemption? Jesus? God? Blessing? Covenants?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What principles will assure that our theme for the OT and NT is accurate?</a:t>
            </a:r>
          </a:p>
          <a:p>
            <a:r>
              <a:rPr lang="en-US" altLang="en-US" dirty="0">
                <a:latin typeface="Arial" pitchFamily="34" charset="0"/>
                <a:ea typeface="ＭＳ Ｐゴシック" pitchFamily="34" charset="-128"/>
              </a:rPr>
              <a:t>• The theme should come out of the text rather than be imposed on the text from systematic theology.</a:t>
            </a:r>
          </a:p>
          <a:p>
            <a:r>
              <a:rPr lang="en-US" altLang="en-US" dirty="0">
                <a:latin typeface="Arial" pitchFamily="34" charset="0"/>
                <a:ea typeface="ＭＳ Ｐゴシック" pitchFamily="34" charset="-128"/>
              </a:rPr>
              <a:t>• It should be comprehensive enough to cover all of the OT from Genesis 1 to Malachi 4.</a:t>
            </a:r>
          </a:p>
          <a:p>
            <a:r>
              <a:rPr lang="en-US" altLang="en-US" dirty="0">
                <a:latin typeface="Arial" pitchFamily="34" charset="0"/>
                <a:ea typeface="ＭＳ Ｐゴシック" pitchFamily="34" charset="-128"/>
              </a:rPr>
              <a:t>• It should be narrow and specific enough to be helpful (e.g., it is not helpful to say that the Bible talks about </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life</a:t>
            </a:r>
            <a:r>
              <a:rPr lang="ja-JP" altLang="en-US">
                <a:latin typeface="Arial" pitchFamily="34" charset="0"/>
                <a:ea typeface="ＭＳ Ｐゴシック" pitchFamily="34" charset="-128"/>
              </a:rPr>
              <a:t>”</a:t>
            </a:r>
            <a:r>
              <a:rPr lang="en-US" altLang="ja-JP" dirty="0">
                <a:latin typeface="Arial" pitchFamily="34" charset="0"/>
                <a:ea typeface="ＭＳ Ｐゴシック" pitchFamily="34" charset="-128"/>
              </a:rPr>
              <a:t>).</a:t>
            </a:r>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 Since God is the main subject of the Word, it should focus more on God than man.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Probably the most common theme presented is the redemption or salvation of man.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idea is freedom from the "prison of sin."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Think about most movies. They follow a familiar plot:</a:t>
            </a:r>
          </a:p>
          <a:p>
            <a:r>
              <a:rPr lang="en-US" altLang="en-US" dirty="0">
                <a:latin typeface="Arial" pitchFamily="34" charset="0"/>
                <a:ea typeface="ＭＳ Ｐゴシック" pitchFamily="34" charset="-128"/>
              </a:rPr>
              <a:t>1. There is a problem that comes to a crisis point.</a:t>
            </a:r>
          </a:p>
          <a:p>
            <a:r>
              <a:rPr lang="en-US" altLang="en-US" dirty="0">
                <a:latin typeface="Arial" pitchFamily="34" charset="0"/>
                <a:ea typeface="ＭＳ Ｐゴシック" pitchFamily="34" charset="-128"/>
              </a:rPr>
              <a:t>2. A Savior figure rises to conquer the problem.</a:t>
            </a:r>
          </a:p>
          <a:p>
            <a:r>
              <a:rPr lang="en-US" altLang="en-US" dirty="0">
                <a:latin typeface="Arial" pitchFamily="34" charset="0"/>
                <a:ea typeface="ＭＳ Ｐゴシック" pitchFamily="34" charset="-128"/>
              </a:rPr>
              <a:t>3. Resolution results.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Scholars often rightfully speak of the process of God redeeming us.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Human history narrowed down to Jesus Christ and expanded from there. From the "First Adam" came all peoples initially but this narrowed to the nation of Israel, the tribe of Judah, and the line or family of David that brought us, Jesus. Then history expands from the 11 apostles to the 120 at Pentecost to over 5000 that saw the resurrected Jesus, and eventually this "Second Adam" will rule the entire world!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The person of Christ bridges the OT and the NT.</a:t>
            </a:r>
          </a:p>
          <a:p>
            <a:r>
              <a:rPr lang="en-US" altLang="en-US" dirty="0">
                <a:latin typeface="Arial" pitchFamily="34" charset="0"/>
                <a:ea typeface="ＭＳ Ｐゴシック" pitchFamily="34" charset="-128"/>
              </a:rPr>
              <a:t>His redemption is taught some in the OT: Gen 3:15; Leviticus typology; Isa 53; 61:1-4</a:t>
            </a:r>
          </a:p>
          <a:p>
            <a:r>
              <a:rPr lang="en-US" altLang="en-US" dirty="0">
                <a:latin typeface="Arial" pitchFamily="34" charset="0"/>
                <a:ea typeface="ＭＳ Ｐゴシック" pitchFamily="34" charset="-128"/>
              </a:rPr>
              <a:t>However, his rule bridges the OT and NT more than his atonement. </a:t>
            </a:r>
          </a:p>
          <a:p>
            <a:r>
              <a:rPr lang="en-US" altLang="en-US" dirty="0">
                <a:latin typeface="Arial" pitchFamily="34" charset="0"/>
                <a:ea typeface="ＭＳ Ｐゴシック" pitchFamily="34" charset="-128"/>
              </a:rPr>
              <a:t>• It also has at least six other problems (read).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Others claim that the key theme of the OT (and the Bible) is the glory of God.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God certainly wants us to praise him above all else.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Arial" panose="020B0604020202020204" pitchFamily="34" charset="0"/>
              </a:rPr>
              <a:t>With Study Help #18… called the OPENED BIBLE,…you</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ll be able to fill it in as we work forward.  Stop to study it for a moment and you</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ll find a number of blank lines and letters.  They will guide you through this next section.  Ready?  Let</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begin.</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p:cNvSpPr>
          <p:nvPr>
            <p:ph type="sldImg"/>
          </p:nvPr>
        </p:nvSpPr>
        <p:spPr>
          <a:xfrm>
            <a:off x="1150938" y="692150"/>
            <a:ext cx="4556125" cy="3416300"/>
          </a:xfrm>
          <a:solidFill>
            <a:srgbClr val="FFFFFF"/>
          </a:solidFill>
          <a:ln/>
        </p:spPr>
      </p:sp>
      <p:sp>
        <p:nvSpPr>
          <p:cNvPr id="82946" name="Rectangle 3"/>
          <p:cNvSpPr>
            <a:spLocks noGrp="1" noChangeArrowheads="1"/>
          </p:cNvSpPr>
          <p:nvPr>
            <p:ph type="body" idx="1"/>
          </p:nvPr>
        </p:nvSpPr>
        <p:spPr>
          <a:solidFill>
            <a:srgbClr val="FFFFFF"/>
          </a:solidFill>
          <a:ln>
            <a:solidFill>
              <a:srgbClr val="000000"/>
            </a:solidFill>
          </a:ln>
        </p:spPr>
        <p:txBody>
          <a:bodyPr/>
          <a:lstStyle/>
          <a:p>
            <a:r>
              <a:rPr lang="en-US" altLang="en-US" dirty="0">
                <a:latin typeface="Arial" pitchFamily="34" charset="0"/>
                <a:ea typeface="ＭＳ Ｐゴシック" pitchFamily="34" charset="-128"/>
              </a:rPr>
              <a:t>• Every section of the Bible teaches us to glorify God.</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So the Westminster Catechism tells us that the chief aim of man is to glorify God.</a:t>
            </a:r>
          </a:p>
          <a:p>
            <a:r>
              <a:rPr lang="en-US" altLang="en-US" dirty="0">
                <a:latin typeface="Arial" pitchFamily="34" charset="0"/>
                <a:ea typeface="ＭＳ Ｐゴシック" pitchFamily="34" charset="-128"/>
              </a:rPr>
              <a:t>• Jesus prayed in John 17 for God to glorify the Son through the cross so that the Father would be glorified.</a:t>
            </a:r>
          </a:p>
          <a:p>
            <a:r>
              <a:rPr lang="en-US" altLang="en-US" dirty="0">
                <a:latin typeface="Arial" pitchFamily="34" charset="0"/>
                <a:ea typeface="ＭＳ Ｐゴシック" pitchFamily="34" charset="-128"/>
              </a:rPr>
              <a:t>And we should glorify God—but exactly how will he do this—and the cross wasn't even needed in Genesis 1–2 so redemption to glorify God wasn't needed then.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C. Others say God's sovereignty is the main theme. He is the Big Boss, so just accept it!</a:t>
            </a:r>
          </a:p>
          <a:p>
            <a:r>
              <a:rPr lang="en-US" altLang="en-US" dirty="0">
                <a:latin typeface="Arial" pitchFamily="34" charset="0"/>
                <a:ea typeface="ＭＳ Ｐゴシック" pitchFamily="34" charset="-128"/>
              </a:rPr>
              <a:t>D. Still, others say the key idea is simply "God"—but isn't that too broad?</a:t>
            </a:r>
          </a:p>
          <a:p>
            <a:r>
              <a:rPr lang="en-US" altLang="en-US" dirty="0">
                <a:latin typeface="Arial" pitchFamily="34" charset="0"/>
                <a:ea typeface="ＭＳ Ｐゴシック" pitchFamily="34" charset="-128"/>
              </a:rPr>
              <a:t>Various other themes are presented that we don't have time to cover (E, F, and G).</a:t>
            </a:r>
          </a:p>
          <a:p>
            <a:r>
              <a:rPr lang="en-US" altLang="en-US" dirty="0">
                <a:latin typeface="Arial" pitchFamily="34" charset="0"/>
                <a:ea typeface="ＭＳ Ｐゴシック" pitchFamily="34" charset="-128"/>
              </a:rPr>
              <a:t>H. The Promise Theme emphasizes God's covenants.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BD31F6-68A2-F24B-A0AD-EBF93FB0FBB4}"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8962" name="Rectangle 2"/>
          <p:cNvSpPr>
            <a:spLocks noGrp="1" noRot="1" noChangeAspect="1" noChangeArrowheads="1" noTextEdit="1"/>
          </p:cNvSpPr>
          <p:nvPr>
            <p:ph type="sldImg"/>
          </p:nvPr>
        </p:nvSpPr>
        <p:spPr>
          <a:xfrm>
            <a:off x="1150938" y="692150"/>
            <a:ext cx="4556125" cy="3416300"/>
          </a:xfrm>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dirty="0">
                <a:latin typeface="Arial" pitchFamily="34" charset="0"/>
                <a:ea typeface="ＭＳ Ｐゴシック" pitchFamily="34" charset="-128"/>
              </a:rPr>
              <a:t>We have already seen how the Abrahamic Covenant is fleshed out further in three other OT covenants. </a:t>
            </a:r>
          </a:p>
          <a:p>
            <a:r>
              <a:rPr lang="en-US" altLang="en-US" dirty="0">
                <a:latin typeface="Arial" pitchFamily="34" charset="0"/>
                <a:ea typeface="ＭＳ Ｐゴシック" pitchFamily="34" charset="-128"/>
              </a:rPr>
              <a:t>Covenant is also prominent in the very names of the Old Testament (Old Covenant) and New Testament (New Covenant).</a:t>
            </a:r>
          </a:p>
          <a:p>
            <a:r>
              <a:rPr lang="en-US" altLang="en-US"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655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I. OT scholar Gerhard Hasel essentially gives up here, throws up his hands, and says that there is no main theme—only many lesser themes.</a:t>
            </a:r>
          </a:p>
          <a:p>
            <a:r>
              <a:rPr lang="en-US" altLang="en-US" dirty="0">
                <a:latin typeface="Arial" pitchFamily="34" charset="0"/>
                <a:ea typeface="ＭＳ Ｐゴシック" pitchFamily="34" charset="-128"/>
              </a:rPr>
              <a:t>J. But I think the main theme is the Rule of God shared with man.</a:t>
            </a:r>
          </a:p>
          <a:p>
            <a:r>
              <a:rPr lang="en-US" altLang="en-US" dirty="0">
                <a:latin typeface="Arial" pitchFamily="34" charset="0"/>
                <a:ea typeface="ＭＳ Ｐゴシック" pitchFamily="34" charset="-128"/>
              </a:rPr>
              <a:t>K. Or, more completely, God's kingdom expands through his covenants as a secondary theme.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Our song, "The Lord Reigns," captures the Kingdom theme well.</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All people actually can see God's glory and reign!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Our response should be rejoicing.</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DD9F9275-7B20-4C2C-BE68-2A517F2D150A}" type="slidenum">
              <a:rPr kumimoji="0" lang="zh-CN"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99330" name="Rectangle 2"/>
          <p:cNvSpPr>
            <a:spLocks noGrp="1" noRot="1" noChangeAspect="1" noChangeArrowheads="1"/>
          </p:cNvSpPr>
          <p:nvPr>
            <p:ph type="sldImg"/>
          </p:nvPr>
        </p:nvSpPr>
        <p:spPr>
          <a:xfrm>
            <a:off x="1131888" y="703263"/>
            <a:ext cx="4586287" cy="3440112"/>
          </a:xfrm>
          <a:solidFill>
            <a:srgbClr val="FFFFFF"/>
          </a:solidFill>
          <a:ln/>
        </p:spPr>
      </p:sp>
      <p:sp>
        <p:nvSpPr>
          <p:cNvPr id="99331"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r>
              <a:rPr lang="en-US" altLang="zh-CN" sz="2400" dirty="0">
                <a:latin typeface="Arial" pitchFamily="34" charset="0"/>
                <a:ea typeface="ＭＳ Ｐゴシック" pitchFamily="34" charset="-128"/>
              </a:rPr>
              <a:t>But we should do more than just rejoice.</a:t>
            </a:r>
          </a:p>
          <a:p>
            <a:pPr>
              <a:spcBef>
                <a:spcPct val="0"/>
              </a:spcBef>
            </a:pPr>
            <a:r>
              <a:rPr lang="en-US" altLang="zh-CN" sz="2400" dirty="0">
                <a:latin typeface="Arial" pitchFamily="34" charset="0"/>
                <a:ea typeface="ＭＳ Ｐゴシック" pitchFamily="34" charset="-128"/>
              </a:rPr>
              <a:t>Remember that on Day 6 God made all the land animals.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6D7E8002-739B-4186-99CC-16006B1175AD}"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101378" name="Rectangle 2"/>
          <p:cNvSpPr>
            <a:spLocks noGrp="1" noRot="1" noChangeAspect="1" noChangeArrowheads="1"/>
          </p:cNvSpPr>
          <p:nvPr>
            <p:ph type="sldImg"/>
          </p:nvPr>
        </p:nvSpPr>
        <p:spPr>
          <a:xfrm>
            <a:off x="1131888" y="703263"/>
            <a:ext cx="4586287" cy="3440112"/>
          </a:xfrm>
          <a:solidFill>
            <a:srgbClr val="FFFFFF"/>
          </a:solidFill>
          <a:ln/>
        </p:spPr>
      </p:sp>
      <p:sp>
        <p:nvSpPr>
          <p:cNvPr id="101379" name="Rectangle 3"/>
          <p:cNvSpPr>
            <a:spLocks noGrp="1" noChangeArrowheads="1"/>
          </p:cNvSpPr>
          <p:nvPr>
            <p:ph type="body" idx="1"/>
          </p:nvPr>
        </p:nvSpPr>
        <p:spPr>
          <a:xfrm>
            <a:off x="923925" y="4352925"/>
            <a:ext cx="5000625" cy="4075113"/>
          </a:xfrm>
          <a:solidFill>
            <a:srgbClr val="FFFFFF"/>
          </a:solidFill>
          <a:ln>
            <a:solidFill>
              <a:srgbClr val="000000"/>
            </a:solidFill>
          </a:ln>
        </p:spPr>
        <p:txBody>
          <a:bodyPr/>
          <a:lstStyle/>
          <a:p>
            <a:pPr>
              <a:spcBef>
                <a:spcPct val="0"/>
              </a:spcBef>
            </a:pPr>
            <a:r>
              <a:rPr lang="en-US" altLang="en-US" sz="2400" dirty="0">
                <a:latin typeface="Arial" pitchFamily="34" charset="0"/>
                <a:ea typeface="ＭＳ Ｐゴシック" pitchFamily="34" charset="-128"/>
              </a:rPr>
              <a:t>And he told us to rule over all these land animals along with the fish and birds. People have asked me, "What is God's plan for my life?" I respond, "Have you read the first chapter of the Bible? You are to rule over creation."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602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070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82BA2D-C2D0-0440-9231-605062A949F1}" type="slidenum">
              <a:rPr lang="en-US"/>
              <a:pPr>
                <a:defRPr/>
              </a:pPr>
              <a:t>‹#›</a:t>
            </a:fld>
            <a:endParaRPr lang="en-US"/>
          </a:p>
        </p:txBody>
      </p:sp>
    </p:spTree>
    <p:extLst>
      <p:ext uri="{BB962C8B-B14F-4D97-AF65-F5344CB8AC3E}">
        <p14:creationId xmlns:p14="http://schemas.microsoft.com/office/powerpoint/2010/main" val="1241776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848B18-F5DA-8B40-B096-529C0CF8C8B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8179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21D36A-CE6C-054C-81F4-073E546974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6228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7D8FB38-F3F4-0049-A921-D01E45A35E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8383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79EF3389-2F6A-1844-97DA-5E1272B508E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801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7629669-1932-464E-AEE1-96AE887867B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6415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0ADE98-E8A8-A249-B936-D1660954961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8587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29B133C-4787-474F-A66A-416BC51D19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8244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754F883-90D3-CC43-8F5B-799C432CC49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4586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0F06F77-8536-EA48-A0E3-0E468CFA7D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98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39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364268-7884-CA45-A72E-15DEFFA58B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21039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A8E4B08-22E0-094D-AFA2-5289AE4C43E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6679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5C02D4D-6767-7F41-994D-561E789499C7}"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1453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99EFAB6-6B24-8443-A1E0-264C1DB5CC8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91007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5992A5-1B30-DB48-968C-57A7E5BA6746}" type="slidenum">
              <a:rPr lang="en-US"/>
              <a:pPr>
                <a:defRPr/>
              </a:pPr>
              <a:t>‹#›</a:t>
            </a:fld>
            <a:endParaRPr lang="en-US"/>
          </a:p>
        </p:txBody>
      </p:sp>
    </p:spTree>
    <p:extLst>
      <p:ext uri="{BB962C8B-B14F-4D97-AF65-F5344CB8AC3E}">
        <p14:creationId xmlns:p14="http://schemas.microsoft.com/office/powerpoint/2010/main" val="425544133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A72B9F6-A650-1D4C-B14F-BA9FD858834D}" type="slidenum">
              <a:rPr lang="en-US"/>
              <a:pPr>
                <a:defRPr/>
              </a:pPr>
              <a:t>‹#›</a:t>
            </a:fld>
            <a:endParaRPr lang="en-US"/>
          </a:p>
        </p:txBody>
      </p:sp>
    </p:spTree>
    <p:extLst>
      <p:ext uri="{BB962C8B-B14F-4D97-AF65-F5344CB8AC3E}">
        <p14:creationId xmlns:p14="http://schemas.microsoft.com/office/powerpoint/2010/main" val="37043727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500F21D-0F9A-4142-B71D-36036D3AB733}" type="slidenum">
              <a:rPr lang="en-US"/>
              <a:pPr>
                <a:defRPr/>
              </a:pPr>
              <a:t>‹#›</a:t>
            </a:fld>
            <a:endParaRPr lang="en-US"/>
          </a:p>
        </p:txBody>
      </p:sp>
    </p:spTree>
    <p:extLst>
      <p:ext uri="{BB962C8B-B14F-4D97-AF65-F5344CB8AC3E}">
        <p14:creationId xmlns:p14="http://schemas.microsoft.com/office/powerpoint/2010/main" val="143145001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7E100CF-4F8F-B94E-9EBD-A18EFF0CB14F}" type="slidenum">
              <a:rPr lang="en-US"/>
              <a:pPr>
                <a:defRPr/>
              </a:pPr>
              <a:t>‹#›</a:t>
            </a:fld>
            <a:endParaRPr lang="en-US"/>
          </a:p>
        </p:txBody>
      </p:sp>
    </p:spTree>
    <p:extLst>
      <p:ext uri="{BB962C8B-B14F-4D97-AF65-F5344CB8AC3E}">
        <p14:creationId xmlns:p14="http://schemas.microsoft.com/office/powerpoint/2010/main" val="44017172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528BDF6-FB6B-8B46-A922-C691D35DE8E9}" type="slidenum">
              <a:rPr lang="en-US"/>
              <a:pPr>
                <a:defRPr/>
              </a:pPr>
              <a:t>‹#›</a:t>
            </a:fld>
            <a:endParaRPr lang="en-US"/>
          </a:p>
        </p:txBody>
      </p:sp>
    </p:spTree>
    <p:extLst>
      <p:ext uri="{BB962C8B-B14F-4D97-AF65-F5344CB8AC3E}">
        <p14:creationId xmlns:p14="http://schemas.microsoft.com/office/powerpoint/2010/main" val="145259622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234384-9EBB-DF4F-A915-F0503E59F284}" type="slidenum">
              <a:rPr lang="en-US"/>
              <a:pPr>
                <a:defRPr/>
              </a:pPr>
              <a:t>‹#›</a:t>
            </a:fld>
            <a:endParaRPr lang="en-US"/>
          </a:p>
        </p:txBody>
      </p:sp>
    </p:spTree>
    <p:extLst>
      <p:ext uri="{BB962C8B-B14F-4D97-AF65-F5344CB8AC3E}">
        <p14:creationId xmlns:p14="http://schemas.microsoft.com/office/powerpoint/2010/main" val="36074551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874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4F53D7-A943-034C-B5D8-8EB5F29D098D}" type="slidenum">
              <a:rPr lang="en-US"/>
              <a:pPr>
                <a:defRPr/>
              </a:pPr>
              <a:t>‹#›</a:t>
            </a:fld>
            <a:endParaRPr lang="en-US"/>
          </a:p>
        </p:txBody>
      </p:sp>
    </p:spTree>
    <p:extLst>
      <p:ext uri="{BB962C8B-B14F-4D97-AF65-F5344CB8AC3E}">
        <p14:creationId xmlns:p14="http://schemas.microsoft.com/office/powerpoint/2010/main" val="23090163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4B95F09-D36E-FF4A-869E-2DD88CC4E5B3}" type="slidenum">
              <a:rPr lang="en-US"/>
              <a:pPr>
                <a:defRPr/>
              </a:pPr>
              <a:t>‹#›</a:t>
            </a:fld>
            <a:endParaRPr lang="en-US"/>
          </a:p>
        </p:txBody>
      </p:sp>
    </p:spTree>
    <p:extLst>
      <p:ext uri="{BB962C8B-B14F-4D97-AF65-F5344CB8AC3E}">
        <p14:creationId xmlns:p14="http://schemas.microsoft.com/office/powerpoint/2010/main" val="145165687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FE4BA34-E9E8-B74D-9B7B-4991ABFA9773}" type="slidenum">
              <a:rPr lang="en-US"/>
              <a:pPr>
                <a:defRPr/>
              </a:pPr>
              <a:t>‹#›</a:t>
            </a:fld>
            <a:endParaRPr lang="en-US"/>
          </a:p>
        </p:txBody>
      </p:sp>
    </p:spTree>
    <p:extLst>
      <p:ext uri="{BB962C8B-B14F-4D97-AF65-F5344CB8AC3E}">
        <p14:creationId xmlns:p14="http://schemas.microsoft.com/office/powerpoint/2010/main" val="79454130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CA10049-97C9-3048-B1E8-C63E07AD96B5}" type="slidenum">
              <a:rPr lang="en-US"/>
              <a:pPr>
                <a:defRPr/>
              </a:pPr>
              <a:t>‹#›</a:t>
            </a:fld>
            <a:endParaRPr lang="en-US"/>
          </a:p>
        </p:txBody>
      </p:sp>
    </p:spTree>
    <p:extLst>
      <p:ext uri="{BB962C8B-B14F-4D97-AF65-F5344CB8AC3E}">
        <p14:creationId xmlns:p14="http://schemas.microsoft.com/office/powerpoint/2010/main" val="179098404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5144DC6-50B5-6640-8514-1D23ECB89DC9}" type="slidenum">
              <a:rPr lang="en-US"/>
              <a:pPr>
                <a:defRPr/>
              </a:pPr>
              <a:t>‹#›</a:t>
            </a:fld>
            <a:endParaRPr lang="en-US"/>
          </a:p>
        </p:txBody>
      </p:sp>
    </p:spTree>
    <p:extLst>
      <p:ext uri="{BB962C8B-B14F-4D97-AF65-F5344CB8AC3E}">
        <p14:creationId xmlns:p14="http://schemas.microsoft.com/office/powerpoint/2010/main" val="287055956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20552056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3900"/>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35814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720739"/>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68607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840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4128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485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630391"/>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098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39945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85602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2745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48726"/>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55157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8495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22101951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879846"/>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35486"/>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7405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11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2041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86523"/>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9523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74110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72036207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342161142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8062986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866847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99990358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3929227230"/>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107029730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109051349"/>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32670484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265572282"/>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354233569"/>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396820944"/>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33010755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595214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75912"/>
      </p:ext>
    </p:extLst>
  </p:cSld>
  <p:clrMapOvr>
    <a:masterClrMapping/>
  </p:clrMapOvr>
  <p:transition spd="slow">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867"/>
      </p:ext>
    </p:extLst>
  </p:cSld>
  <p:clrMapOvr>
    <a:masterClrMapping/>
  </p:clrMapOvr>
  <p:transition spd="slow">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479962"/>
      </p:ext>
    </p:extLst>
  </p:cSld>
  <p:clrMapOvr>
    <a:masterClrMapping/>
  </p:clrMapOvr>
  <p:transition spd="slow">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59014"/>
      </p:ext>
    </p:extLst>
  </p:cSld>
  <p:clrMapOvr>
    <a:masterClrMapping/>
  </p:clrMapOvr>
  <p:transition spd="slow">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61629"/>
      </p:ext>
    </p:extLst>
  </p:cSld>
  <p:clrMapOvr>
    <a:masterClrMapping/>
  </p:clrMapOvr>
  <p:transition spd="slow">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3964734"/>
      </p:ext>
    </p:extLst>
  </p:cSld>
  <p:clrMapOvr>
    <a:masterClrMapping/>
  </p:clrMapOvr>
  <p:transition spd="slow">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01882"/>
      </p:ext>
    </p:extLst>
  </p:cSld>
  <p:clrMapOvr>
    <a:masterClrMapping/>
  </p:clrMapOvr>
  <p:transition spd="slow">
    <p:wheel spokes="0"/>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225707"/>
      </p:ext>
    </p:extLst>
  </p:cSld>
  <p:clrMapOvr>
    <a:masterClrMapping/>
  </p:clrMapOvr>
  <p:transition spd="slow">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859167"/>
      </p:ext>
    </p:extLst>
  </p:cSld>
  <p:clrMapOvr>
    <a:masterClrMapping/>
  </p:clrMapOvr>
  <p:transition spd="slow">
    <p:wheel spokes="0"/>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704679"/>
      </p:ext>
    </p:extLst>
  </p:cSld>
  <p:clrMapOvr>
    <a:masterClrMapping/>
  </p:clrMapOvr>
  <p:transition spd="slow">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0032670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765684"/>
      </p:ext>
    </p:extLst>
  </p:cSld>
  <p:clrMapOvr>
    <a:masterClrMapping/>
  </p:clrMapOvr>
  <p:transition spd="slow">
    <p:wheel spokes="0"/>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96884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200133868"/>
      </p:ext>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147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0889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0110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9429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6156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787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244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23318660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9101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7523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858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95421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7208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412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9811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3887879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7215664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235188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296941861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097208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6027048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40079799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5673477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2483276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40631942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41888291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7806331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086581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387923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5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53236411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35945590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35276501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32957284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9648979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2631261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11400074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2081786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15918678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21607873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357672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10463949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29899286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3655043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0489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235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844426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8970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4752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60319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168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1584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414876505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74448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3510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9341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7780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821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5A225E-5910-43D3-9A01-3F6EBBB5E0C7}" type="slidenum">
              <a:rPr lang="en-US" altLang="en-US"/>
              <a:pPr/>
              <a:t>‹#›</a:t>
            </a:fld>
            <a:endParaRPr lang="en-US" altLang="en-US"/>
          </a:p>
        </p:txBody>
      </p:sp>
    </p:spTree>
    <p:extLst>
      <p:ext uri="{BB962C8B-B14F-4D97-AF65-F5344CB8AC3E}">
        <p14:creationId xmlns:p14="http://schemas.microsoft.com/office/powerpoint/2010/main" val="10679211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D99BB6-F5E6-4675-BE89-D76503916EAE}" type="slidenum">
              <a:rPr lang="en-US" altLang="en-US"/>
              <a:pPr/>
              <a:t>‹#›</a:t>
            </a:fld>
            <a:endParaRPr lang="en-US" altLang="en-US"/>
          </a:p>
        </p:txBody>
      </p:sp>
    </p:spTree>
    <p:extLst>
      <p:ext uri="{BB962C8B-B14F-4D97-AF65-F5344CB8AC3E}">
        <p14:creationId xmlns:p14="http://schemas.microsoft.com/office/powerpoint/2010/main" val="3019277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11CB006-338D-464D-B0FA-4D9D6A0A2221}" type="slidenum">
              <a:rPr lang="en-US" altLang="en-US"/>
              <a:pPr/>
              <a:t>‹#›</a:t>
            </a:fld>
            <a:endParaRPr lang="en-US" altLang="en-US"/>
          </a:p>
        </p:txBody>
      </p:sp>
    </p:spTree>
    <p:extLst>
      <p:ext uri="{BB962C8B-B14F-4D97-AF65-F5344CB8AC3E}">
        <p14:creationId xmlns:p14="http://schemas.microsoft.com/office/powerpoint/2010/main" val="4022005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47FA750-2D0E-4060-836C-035C8A4E0EDF}" type="slidenum">
              <a:rPr lang="en-US" altLang="en-US"/>
              <a:pPr/>
              <a:t>‹#›</a:t>
            </a:fld>
            <a:endParaRPr lang="en-US" altLang="en-US"/>
          </a:p>
        </p:txBody>
      </p:sp>
    </p:spTree>
    <p:extLst>
      <p:ext uri="{BB962C8B-B14F-4D97-AF65-F5344CB8AC3E}">
        <p14:creationId xmlns:p14="http://schemas.microsoft.com/office/powerpoint/2010/main" val="26317777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A66FF10-DABC-48F8-A414-21441613C969}" type="slidenum">
              <a:rPr lang="en-US" altLang="en-US"/>
              <a:pPr/>
              <a:t>‹#›</a:t>
            </a:fld>
            <a:endParaRPr lang="en-US" altLang="en-US"/>
          </a:p>
        </p:txBody>
      </p:sp>
    </p:spTree>
    <p:extLst>
      <p:ext uri="{BB962C8B-B14F-4D97-AF65-F5344CB8AC3E}">
        <p14:creationId xmlns:p14="http://schemas.microsoft.com/office/powerpoint/2010/main" val="342586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4455466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BEAA3F-064A-4FCA-A89D-7289B62BB88D}" type="slidenum">
              <a:rPr lang="en-US" altLang="en-US"/>
              <a:pPr/>
              <a:t>‹#›</a:t>
            </a:fld>
            <a:endParaRPr lang="en-US" altLang="en-US"/>
          </a:p>
        </p:txBody>
      </p:sp>
    </p:spTree>
    <p:extLst>
      <p:ext uri="{BB962C8B-B14F-4D97-AF65-F5344CB8AC3E}">
        <p14:creationId xmlns:p14="http://schemas.microsoft.com/office/powerpoint/2010/main" val="738148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8F3EBEF-C017-4745-B6B3-6C9333D98036}" type="slidenum">
              <a:rPr lang="en-US" altLang="en-US"/>
              <a:pPr/>
              <a:t>‹#›</a:t>
            </a:fld>
            <a:endParaRPr lang="en-US" altLang="en-US"/>
          </a:p>
        </p:txBody>
      </p:sp>
    </p:spTree>
    <p:extLst>
      <p:ext uri="{BB962C8B-B14F-4D97-AF65-F5344CB8AC3E}">
        <p14:creationId xmlns:p14="http://schemas.microsoft.com/office/powerpoint/2010/main" val="12280077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80D20AD-E0B4-44E1-9523-859FC0F679D4}" type="slidenum">
              <a:rPr lang="en-US" altLang="en-US"/>
              <a:pPr/>
              <a:t>‹#›</a:t>
            </a:fld>
            <a:endParaRPr lang="en-US" altLang="en-US"/>
          </a:p>
        </p:txBody>
      </p:sp>
    </p:spTree>
    <p:extLst>
      <p:ext uri="{BB962C8B-B14F-4D97-AF65-F5344CB8AC3E}">
        <p14:creationId xmlns:p14="http://schemas.microsoft.com/office/powerpoint/2010/main" val="17724656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E655805-FC2B-49FE-A804-027440F11BED}" type="slidenum">
              <a:rPr lang="en-US" altLang="en-US"/>
              <a:pPr/>
              <a:t>‹#›</a:t>
            </a:fld>
            <a:endParaRPr lang="en-US" altLang="en-US"/>
          </a:p>
        </p:txBody>
      </p:sp>
    </p:spTree>
    <p:extLst>
      <p:ext uri="{BB962C8B-B14F-4D97-AF65-F5344CB8AC3E}">
        <p14:creationId xmlns:p14="http://schemas.microsoft.com/office/powerpoint/2010/main" val="33184583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B1EA249-B60E-47F4-BEB2-13D027061CAB}" type="slidenum">
              <a:rPr lang="en-US" altLang="en-US"/>
              <a:pPr/>
              <a:t>‹#›</a:t>
            </a:fld>
            <a:endParaRPr lang="en-US" altLang="en-US"/>
          </a:p>
        </p:txBody>
      </p:sp>
    </p:spTree>
    <p:extLst>
      <p:ext uri="{BB962C8B-B14F-4D97-AF65-F5344CB8AC3E}">
        <p14:creationId xmlns:p14="http://schemas.microsoft.com/office/powerpoint/2010/main" val="7181508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A68644-A2DC-445B-A634-D0C96EEE1CF2}" type="slidenum">
              <a:rPr lang="en-US" altLang="en-US"/>
              <a:pPr/>
              <a:t>‹#›</a:t>
            </a:fld>
            <a:endParaRPr lang="en-US" altLang="en-US"/>
          </a:p>
        </p:txBody>
      </p:sp>
    </p:spTree>
    <p:extLst>
      <p:ext uri="{BB962C8B-B14F-4D97-AF65-F5344CB8AC3E}">
        <p14:creationId xmlns:p14="http://schemas.microsoft.com/office/powerpoint/2010/main" val="33002472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633382E-3E94-4877-8DD2-9F46709A5EF5}" type="slidenum">
              <a:rPr lang="en-US" altLang="en-US"/>
              <a:pPr/>
              <a:t>‹#›</a:t>
            </a:fld>
            <a:endParaRPr lang="en-US" altLang="en-US"/>
          </a:p>
        </p:txBody>
      </p:sp>
    </p:spTree>
    <p:extLst>
      <p:ext uri="{BB962C8B-B14F-4D97-AF65-F5344CB8AC3E}">
        <p14:creationId xmlns:p14="http://schemas.microsoft.com/office/powerpoint/2010/main" val="2852727379"/>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6E2A8A6-D9A2-447C-9AAD-91EBC74DBE51}" type="slidenum">
              <a:rPr lang="en-US" altLang="en-US"/>
              <a:pPr/>
              <a:t>‹#›</a:t>
            </a:fld>
            <a:endParaRPr lang="en-US" altLang="en-US"/>
          </a:p>
        </p:txBody>
      </p:sp>
    </p:spTree>
    <p:extLst>
      <p:ext uri="{BB962C8B-B14F-4D97-AF65-F5344CB8AC3E}">
        <p14:creationId xmlns:p14="http://schemas.microsoft.com/office/powerpoint/2010/main" val="2403927390"/>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DDF686-9088-460F-95F8-5FB0583DB0B7}" type="slidenum">
              <a:rPr lang="en-US" altLang="en-US"/>
              <a:pPr/>
              <a:t>‹#›</a:t>
            </a:fld>
            <a:endParaRPr lang="en-US" altLang="en-US"/>
          </a:p>
        </p:txBody>
      </p:sp>
    </p:spTree>
    <p:extLst>
      <p:ext uri="{BB962C8B-B14F-4D97-AF65-F5344CB8AC3E}">
        <p14:creationId xmlns:p14="http://schemas.microsoft.com/office/powerpoint/2010/main" val="2554482022"/>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49CF47-E9F9-48F9-9FF8-AD0680A6AF13}" type="slidenum">
              <a:rPr lang="en-US" altLang="en-US"/>
              <a:pPr/>
              <a:t>‹#›</a:t>
            </a:fld>
            <a:endParaRPr lang="en-US" altLang="en-US"/>
          </a:p>
        </p:txBody>
      </p:sp>
    </p:spTree>
    <p:extLst>
      <p:ext uri="{BB962C8B-B14F-4D97-AF65-F5344CB8AC3E}">
        <p14:creationId xmlns:p14="http://schemas.microsoft.com/office/powerpoint/2010/main" val="83345544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6028103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CBFB2CD-B1B4-4DBA-84A2-5FF47942B427}" type="slidenum">
              <a:rPr lang="en-US" altLang="en-US"/>
              <a:pPr/>
              <a:t>‹#›</a:t>
            </a:fld>
            <a:endParaRPr lang="en-US" altLang="en-US"/>
          </a:p>
        </p:txBody>
      </p:sp>
    </p:spTree>
    <p:extLst>
      <p:ext uri="{BB962C8B-B14F-4D97-AF65-F5344CB8AC3E}">
        <p14:creationId xmlns:p14="http://schemas.microsoft.com/office/powerpoint/2010/main" val="13922424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16032AD-8C6B-43D9-BACD-FBF7D8D1C3CA}" type="slidenum">
              <a:rPr lang="en-US" altLang="en-US"/>
              <a:pPr/>
              <a:t>‹#›</a:t>
            </a:fld>
            <a:endParaRPr lang="en-US" altLang="en-US"/>
          </a:p>
        </p:txBody>
      </p:sp>
    </p:spTree>
    <p:extLst>
      <p:ext uri="{BB962C8B-B14F-4D97-AF65-F5344CB8AC3E}">
        <p14:creationId xmlns:p14="http://schemas.microsoft.com/office/powerpoint/2010/main" val="2547612124"/>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C31D45B-0D74-420A-B894-1CF45C54FFCE}" type="slidenum">
              <a:rPr lang="en-US" altLang="en-US"/>
              <a:pPr/>
              <a:t>‹#›</a:t>
            </a:fld>
            <a:endParaRPr lang="en-US" altLang="en-US"/>
          </a:p>
        </p:txBody>
      </p:sp>
    </p:spTree>
    <p:extLst>
      <p:ext uri="{BB962C8B-B14F-4D97-AF65-F5344CB8AC3E}">
        <p14:creationId xmlns:p14="http://schemas.microsoft.com/office/powerpoint/2010/main" val="260354676"/>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B62758B-E3BA-497A-B241-2EC34AD0CD7D}" type="slidenum">
              <a:rPr lang="en-US" altLang="en-US"/>
              <a:pPr/>
              <a:t>‹#›</a:t>
            </a:fld>
            <a:endParaRPr lang="en-US" altLang="en-US"/>
          </a:p>
        </p:txBody>
      </p:sp>
    </p:spTree>
    <p:extLst>
      <p:ext uri="{BB962C8B-B14F-4D97-AF65-F5344CB8AC3E}">
        <p14:creationId xmlns:p14="http://schemas.microsoft.com/office/powerpoint/2010/main" val="342558997"/>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E98B0D0-6DD0-4A30-A9DE-9B198945C3FA}" type="slidenum">
              <a:rPr lang="en-US" altLang="en-US"/>
              <a:pPr/>
              <a:t>‹#›</a:t>
            </a:fld>
            <a:endParaRPr lang="en-US" altLang="en-US"/>
          </a:p>
        </p:txBody>
      </p:sp>
    </p:spTree>
    <p:extLst>
      <p:ext uri="{BB962C8B-B14F-4D97-AF65-F5344CB8AC3E}">
        <p14:creationId xmlns:p14="http://schemas.microsoft.com/office/powerpoint/2010/main" val="191720714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EAEC69-2E58-4107-A5C2-DAF2D4777493}" type="slidenum">
              <a:rPr lang="en-US" altLang="en-US"/>
              <a:pPr/>
              <a:t>‹#›</a:t>
            </a:fld>
            <a:endParaRPr lang="en-US" altLang="en-US"/>
          </a:p>
        </p:txBody>
      </p:sp>
    </p:spTree>
    <p:extLst>
      <p:ext uri="{BB962C8B-B14F-4D97-AF65-F5344CB8AC3E}">
        <p14:creationId xmlns:p14="http://schemas.microsoft.com/office/powerpoint/2010/main" val="2878209582"/>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E7639F5-E585-49E1-AF97-83A389C49356}" type="slidenum">
              <a:rPr lang="en-US" altLang="en-US"/>
              <a:pPr/>
              <a:t>‹#›</a:t>
            </a:fld>
            <a:endParaRPr lang="en-US" altLang="en-US"/>
          </a:p>
        </p:txBody>
      </p:sp>
    </p:spTree>
    <p:extLst>
      <p:ext uri="{BB962C8B-B14F-4D97-AF65-F5344CB8AC3E}">
        <p14:creationId xmlns:p14="http://schemas.microsoft.com/office/powerpoint/2010/main" val="2794389973"/>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23489944"/>
      </p:ext>
    </p:extLst>
  </p:cSld>
  <p:clrMapOvr>
    <a:masterClrMapping/>
  </p:clrMapOvr>
  <p:transition spd="slow">
    <p:cu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93651"/>
      </p:ext>
    </p:extLst>
  </p:cSld>
  <p:clrMapOvr>
    <a:masterClrMapping/>
  </p:clrMapOvr>
  <p:transition spd="slow">
    <p:cu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14437119"/>
      </p:ext>
    </p:extLst>
  </p:cSld>
  <p:clrMapOvr>
    <a:masterClrMapping/>
  </p:clrMapOvr>
  <p:transition spd="slow">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4828648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217422"/>
      </p:ext>
    </p:extLst>
  </p:cSld>
  <p:clrMapOvr>
    <a:masterClrMapping/>
  </p:clrMapOvr>
  <p:transition spd="slow">
    <p:cu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665756"/>
      </p:ext>
    </p:extLst>
  </p:cSld>
  <p:clrMapOvr>
    <a:masterClrMapping/>
  </p:clrMapOvr>
  <p:transition spd="slow">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58126018"/>
      </p:ext>
    </p:extLst>
  </p:cSld>
  <p:clrMapOvr>
    <a:masterClrMapping/>
  </p:clrMapOvr>
  <p:transition spd="slow">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177821"/>
      </p:ext>
    </p:extLst>
  </p:cSld>
  <p:clrMapOvr>
    <a:masterClrMapping/>
  </p:clrMapOvr>
  <p:transition spd="slow">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8372816"/>
      </p:ext>
    </p:extLst>
  </p:cSld>
  <p:clrMapOvr>
    <a:masterClrMapping/>
  </p:clrMapOvr>
  <p:transition spd="slow">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1503393"/>
      </p:ext>
    </p:extLst>
  </p:cSld>
  <p:clrMapOvr>
    <a:masterClrMapping/>
  </p:clrMapOvr>
  <p:transition spd="slow">
    <p:cu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801379"/>
      </p:ext>
    </p:extLst>
  </p:cSld>
  <p:clrMapOvr>
    <a:masterClrMapping/>
  </p:clrMapOvr>
  <p:transition spd="slow">
    <p:cu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480207"/>
      </p:ext>
    </p:extLst>
  </p:cSld>
  <p:clrMapOvr>
    <a:masterClrMapping/>
  </p:clrMapOvr>
  <p:transition spd="slow">
    <p:cu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12"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12"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grpSp>
      <p:sp>
        <p:nvSpPr>
          <p:cNvPr id="1027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028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33837D66-6AFC-5B4B-950E-04142D543D18}" type="slidenum">
              <a:rPr lang="en-US"/>
              <a:pPr>
                <a:defRPr/>
              </a:pPr>
              <a:t>‹#›</a:t>
            </a:fld>
            <a:endParaRPr lang="en-US"/>
          </a:p>
        </p:txBody>
      </p:sp>
    </p:spTree>
    <p:extLst>
      <p:ext uri="{BB962C8B-B14F-4D97-AF65-F5344CB8AC3E}">
        <p14:creationId xmlns:p14="http://schemas.microsoft.com/office/powerpoint/2010/main" val="10108418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E2C7DC6-3FF5-AA4E-BDC3-E39736B2B887}" type="slidenum">
              <a:rPr lang="en-US"/>
              <a:pPr>
                <a:defRPr/>
              </a:pPr>
              <a:t>‹#›</a:t>
            </a:fld>
            <a:endParaRPr lang="en-US"/>
          </a:p>
        </p:txBody>
      </p:sp>
    </p:spTree>
    <p:extLst>
      <p:ext uri="{BB962C8B-B14F-4D97-AF65-F5344CB8AC3E}">
        <p14:creationId xmlns:p14="http://schemas.microsoft.com/office/powerpoint/2010/main" val="44827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144698753"/>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0F35000-3EB0-DE44-B518-750F072A6B6B}" type="slidenum">
              <a:rPr lang="en-US"/>
              <a:pPr>
                <a:defRPr/>
              </a:pPr>
              <a:t>‹#›</a:t>
            </a:fld>
            <a:endParaRPr lang="en-US"/>
          </a:p>
        </p:txBody>
      </p:sp>
    </p:spTree>
    <p:extLst>
      <p:ext uri="{BB962C8B-B14F-4D97-AF65-F5344CB8AC3E}">
        <p14:creationId xmlns:p14="http://schemas.microsoft.com/office/powerpoint/2010/main" val="212857188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E82B8F7-9BB6-7649-98AD-E0D4C3C4F311}" type="slidenum">
              <a:rPr lang="en-US"/>
              <a:pPr>
                <a:defRPr/>
              </a:pPr>
              <a:t>‹#›</a:t>
            </a:fld>
            <a:endParaRPr lang="en-US"/>
          </a:p>
        </p:txBody>
      </p:sp>
    </p:spTree>
    <p:extLst>
      <p:ext uri="{BB962C8B-B14F-4D97-AF65-F5344CB8AC3E}">
        <p14:creationId xmlns:p14="http://schemas.microsoft.com/office/powerpoint/2010/main" val="19407179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63A80614-CDCD-6D49-9140-23C62000A2AB}" type="slidenum">
              <a:rPr lang="en-US"/>
              <a:pPr>
                <a:defRPr/>
              </a:pPr>
              <a:t>‹#›</a:t>
            </a:fld>
            <a:endParaRPr lang="en-US"/>
          </a:p>
        </p:txBody>
      </p:sp>
    </p:spTree>
    <p:extLst>
      <p:ext uri="{BB962C8B-B14F-4D97-AF65-F5344CB8AC3E}">
        <p14:creationId xmlns:p14="http://schemas.microsoft.com/office/powerpoint/2010/main" val="30159312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AAF0C379-03C3-1041-8C0F-E79BF3B67B82}" type="slidenum">
              <a:rPr lang="en-US"/>
              <a:pPr>
                <a:defRPr/>
              </a:pPr>
              <a:t>‹#›</a:t>
            </a:fld>
            <a:endParaRPr lang="en-US"/>
          </a:p>
        </p:txBody>
      </p:sp>
    </p:spTree>
    <p:extLst>
      <p:ext uri="{BB962C8B-B14F-4D97-AF65-F5344CB8AC3E}">
        <p14:creationId xmlns:p14="http://schemas.microsoft.com/office/powerpoint/2010/main" val="14714317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12B5E1F-83A9-1E49-ACB4-F24E0F411F77}" type="slidenum">
              <a:rPr lang="en-US"/>
              <a:pPr>
                <a:defRPr/>
              </a:pPr>
              <a:t>‹#›</a:t>
            </a:fld>
            <a:endParaRPr lang="en-US"/>
          </a:p>
        </p:txBody>
      </p:sp>
    </p:spTree>
    <p:extLst>
      <p:ext uri="{BB962C8B-B14F-4D97-AF65-F5344CB8AC3E}">
        <p14:creationId xmlns:p14="http://schemas.microsoft.com/office/powerpoint/2010/main" val="2561357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0A534B1-7294-F740-AF13-264020DC1994}" type="slidenum">
              <a:rPr lang="en-US"/>
              <a:pPr>
                <a:defRPr/>
              </a:pPr>
              <a:t>‹#›</a:t>
            </a:fld>
            <a:endParaRPr lang="en-US"/>
          </a:p>
        </p:txBody>
      </p:sp>
    </p:spTree>
    <p:extLst>
      <p:ext uri="{BB962C8B-B14F-4D97-AF65-F5344CB8AC3E}">
        <p14:creationId xmlns:p14="http://schemas.microsoft.com/office/powerpoint/2010/main" val="358147640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72CB981-2178-3E46-A66D-AD1AADFCF4D2}" type="slidenum">
              <a:rPr lang="en-US"/>
              <a:pPr>
                <a:defRPr/>
              </a:pPr>
              <a:t>‹#›</a:t>
            </a:fld>
            <a:endParaRPr lang="en-US"/>
          </a:p>
        </p:txBody>
      </p:sp>
    </p:spTree>
    <p:extLst>
      <p:ext uri="{BB962C8B-B14F-4D97-AF65-F5344CB8AC3E}">
        <p14:creationId xmlns:p14="http://schemas.microsoft.com/office/powerpoint/2010/main" val="15327543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BB9927AD-A5F1-9A48-A5FA-06A46F9A91E5}" type="slidenum">
              <a:rPr lang="en-US"/>
              <a:pPr>
                <a:defRPr/>
              </a:pPr>
              <a:t>‹#›</a:t>
            </a:fld>
            <a:endParaRPr lang="en-US"/>
          </a:p>
        </p:txBody>
      </p:sp>
    </p:spTree>
    <p:extLst>
      <p:ext uri="{BB962C8B-B14F-4D97-AF65-F5344CB8AC3E}">
        <p14:creationId xmlns:p14="http://schemas.microsoft.com/office/powerpoint/2010/main" val="37020363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F03BA1F-CDEF-8349-9936-F020F03EDF60}" type="slidenum">
              <a:rPr lang="en-US"/>
              <a:pPr>
                <a:defRPr/>
              </a:pPr>
              <a:t>‹#›</a:t>
            </a:fld>
            <a:endParaRPr lang="en-US"/>
          </a:p>
        </p:txBody>
      </p:sp>
    </p:spTree>
    <p:extLst>
      <p:ext uri="{BB962C8B-B14F-4D97-AF65-F5344CB8AC3E}">
        <p14:creationId xmlns:p14="http://schemas.microsoft.com/office/powerpoint/2010/main" val="19650341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FEB1A130-296B-DF4D-ACFD-5AAE3AF24220}" type="slidenum">
              <a:rPr lang="en-US"/>
              <a:pPr>
                <a:defRPr/>
              </a:pPr>
              <a:t>‹#›</a:t>
            </a:fld>
            <a:endParaRPr lang="en-US"/>
          </a:p>
        </p:txBody>
      </p:sp>
    </p:spTree>
    <p:extLst>
      <p:ext uri="{BB962C8B-B14F-4D97-AF65-F5344CB8AC3E}">
        <p14:creationId xmlns:p14="http://schemas.microsoft.com/office/powerpoint/2010/main" val="781085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85185618"/>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9333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34" charset="0"/>
              </a:defRPr>
            </a:lvl1pPr>
          </a:lstStyle>
          <a:p>
            <a:endParaRPr lang="en-US"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34" charset="0"/>
              </a:defRPr>
            </a:lvl1pPr>
          </a:lstStyle>
          <a:p>
            <a:endParaRPr lang="en-US"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34" charset="0"/>
              </a:defRPr>
            </a:lvl1pPr>
          </a:lstStyle>
          <a:p>
            <a:fld id="{617B8088-1EED-4383-B312-CBC13225E954}" type="slidenum">
              <a:rPr lang="en-US" altLang="en-US"/>
              <a:pPr/>
              <a:t>‹#›</a:t>
            </a:fld>
            <a:endParaRPr lang="en-US" altLang="en-US"/>
          </a:p>
        </p:txBody>
      </p:sp>
    </p:spTree>
    <p:extLst>
      <p:ext uri="{BB962C8B-B14F-4D97-AF65-F5344CB8AC3E}">
        <p14:creationId xmlns:p14="http://schemas.microsoft.com/office/powerpoint/2010/main" val="27876085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76C1ED12-AF5D-4835-AE6C-A761C8EA710A}" type="slidenum">
              <a:rPr lang="en-US" altLang="en-US"/>
              <a:pPr/>
              <a:t>‹#›</a:t>
            </a:fld>
            <a:endParaRPr lang="en-US" altLang="en-US"/>
          </a:p>
        </p:txBody>
      </p:sp>
    </p:spTree>
    <p:extLst>
      <p:ext uri="{BB962C8B-B14F-4D97-AF65-F5344CB8AC3E}">
        <p14:creationId xmlns:p14="http://schemas.microsoft.com/office/powerpoint/2010/main" val="22996256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D2791EE1-F496-4DCF-8C0B-7C97C842C808}" type="slidenum">
              <a:rPr lang="en-US" altLang="en-US"/>
              <a:pPr/>
              <a:t>‹#›</a:t>
            </a:fld>
            <a:endParaRPr lang="en-US" altLang="en-US"/>
          </a:p>
        </p:txBody>
      </p:sp>
    </p:spTree>
    <p:extLst>
      <p:ext uri="{BB962C8B-B14F-4D97-AF65-F5344CB8AC3E}">
        <p14:creationId xmlns:p14="http://schemas.microsoft.com/office/powerpoint/2010/main" val="10514599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C185DCFF-AD8B-4C3C-B3A4-326749C625FA}" type="slidenum">
              <a:rPr lang="en-US" altLang="en-US"/>
              <a:pPr/>
              <a:t>‹#›</a:t>
            </a:fld>
            <a:endParaRPr lang="en-US" altLang="en-US"/>
          </a:p>
        </p:txBody>
      </p:sp>
    </p:spTree>
    <p:extLst>
      <p:ext uri="{BB962C8B-B14F-4D97-AF65-F5344CB8AC3E}">
        <p14:creationId xmlns:p14="http://schemas.microsoft.com/office/powerpoint/2010/main" val="9726515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endParaRPr lang="en-US" altLang="en-US"/>
          </a:p>
        </p:txBody>
      </p:sp>
      <p:sp>
        <p:nvSpPr>
          <p:cNvPr id="8" name="Rectangle 155"/>
          <p:cNvSpPr>
            <a:spLocks noGrp="1" noChangeArrowheads="1"/>
          </p:cNvSpPr>
          <p:nvPr>
            <p:ph type="ftr" sz="quarter" idx="11"/>
          </p:nvPr>
        </p:nvSpPr>
        <p:spPr>
          <a:ln/>
        </p:spPr>
        <p:txBody>
          <a:bodyPr/>
          <a:lstStyle>
            <a:lvl1pPr>
              <a:defRPr/>
            </a:lvl1pPr>
          </a:lstStyle>
          <a:p>
            <a:endParaRPr lang="en-US" altLang="en-US"/>
          </a:p>
        </p:txBody>
      </p:sp>
      <p:sp>
        <p:nvSpPr>
          <p:cNvPr id="9" name="Rectangle 156"/>
          <p:cNvSpPr>
            <a:spLocks noGrp="1" noChangeArrowheads="1"/>
          </p:cNvSpPr>
          <p:nvPr>
            <p:ph type="sldNum" sz="quarter" idx="12"/>
          </p:nvPr>
        </p:nvSpPr>
        <p:spPr>
          <a:ln/>
        </p:spPr>
        <p:txBody>
          <a:bodyPr/>
          <a:lstStyle>
            <a:lvl1pPr>
              <a:defRPr/>
            </a:lvl1pPr>
          </a:lstStyle>
          <a:p>
            <a:fld id="{BDDED589-AD8E-475F-8B86-C405BAA7D0D3}" type="slidenum">
              <a:rPr lang="en-US" altLang="en-US"/>
              <a:pPr/>
              <a:t>‹#›</a:t>
            </a:fld>
            <a:endParaRPr lang="en-US" altLang="en-US"/>
          </a:p>
        </p:txBody>
      </p:sp>
    </p:spTree>
    <p:extLst>
      <p:ext uri="{BB962C8B-B14F-4D97-AF65-F5344CB8AC3E}">
        <p14:creationId xmlns:p14="http://schemas.microsoft.com/office/powerpoint/2010/main" val="40594269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endParaRPr lang="en-US" altLang="en-US"/>
          </a:p>
        </p:txBody>
      </p:sp>
      <p:sp>
        <p:nvSpPr>
          <p:cNvPr id="4" name="Rectangle 155"/>
          <p:cNvSpPr>
            <a:spLocks noGrp="1" noChangeArrowheads="1"/>
          </p:cNvSpPr>
          <p:nvPr>
            <p:ph type="ftr" sz="quarter" idx="11"/>
          </p:nvPr>
        </p:nvSpPr>
        <p:spPr>
          <a:ln/>
        </p:spPr>
        <p:txBody>
          <a:bodyPr/>
          <a:lstStyle>
            <a:lvl1pPr>
              <a:defRPr/>
            </a:lvl1pPr>
          </a:lstStyle>
          <a:p>
            <a:endParaRPr lang="en-US" altLang="en-US"/>
          </a:p>
        </p:txBody>
      </p:sp>
      <p:sp>
        <p:nvSpPr>
          <p:cNvPr id="5" name="Rectangle 156"/>
          <p:cNvSpPr>
            <a:spLocks noGrp="1" noChangeArrowheads="1"/>
          </p:cNvSpPr>
          <p:nvPr>
            <p:ph type="sldNum" sz="quarter" idx="12"/>
          </p:nvPr>
        </p:nvSpPr>
        <p:spPr>
          <a:ln/>
        </p:spPr>
        <p:txBody>
          <a:bodyPr/>
          <a:lstStyle>
            <a:lvl1pPr>
              <a:defRPr/>
            </a:lvl1pPr>
          </a:lstStyle>
          <a:p>
            <a:fld id="{2A331A89-26F7-498E-829A-20FF7A764FEE}" type="slidenum">
              <a:rPr lang="en-US" altLang="en-US"/>
              <a:pPr/>
              <a:t>‹#›</a:t>
            </a:fld>
            <a:endParaRPr lang="en-US" altLang="en-US"/>
          </a:p>
        </p:txBody>
      </p:sp>
    </p:spTree>
    <p:extLst>
      <p:ext uri="{BB962C8B-B14F-4D97-AF65-F5344CB8AC3E}">
        <p14:creationId xmlns:p14="http://schemas.microsoft.com/office/powerpoint/2010/main" val="2936591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endParaRPr lang="en-US" altLang="en-US"/>
          </a:p>
        </p:txBody>
      </p:sp>
      <p:sp>
        <p:nvSpPr>
          <p:cNvPr id="3" name="Rectangle 155"/>
          <p:cNvSpPr>
            <a:spLocks noGrp="1" noChangeArrowheads="1"/>
          </p:cNvSpPr>
          <p:nvPr>
            <p:ph type="ftr" sz="quarter" idx="11"/>
          </p:nvPr>
        </p:nvSpPr>
        <p:spPr>
          <a:ln/>
        </p:spPr>
        <p:txBody>
          <a:bodyPr/>
          <a:lstStyle>
            <a:lvl1pPr>
              <a:defRPr/>
            </a:lvl1pPr>
          </a:lstStyle>
          <a:p>
            <a:endParaRPr lang="en-US" altLang="en-US"/>
          </a:p>
        </p:txBody>
      </p:sp>
      <p:sp>
        <p:nvSpPr>
          <p:cNvPr id="4" name="Rectangle 156"/>
          <p:cNvSpPr>
            <a:spLocks noGrp="1" noChangeArrowheads="1"/>
          </p:cNvSpPr>
          <p:nvPr>
            <p:ph type="sldNum" sz="quarter" idx="12"/>
          </p:nvPr>
        </p:nvSpPr>
        <p:spPr>
          <a:ln/>
        </p:spPr>
        <p:txBody>
          <a:bodyPr/>
          <a:lstStyle>
            <a:lvl1pPr>
              <a:defRPr/>
            </a:lvl1pPr>
          </a:lstStyle>
          <a:p>
            <a:fld id="{5DD7AFCE-10B3-4310-88DE-BB3D46119D16}" type="slidenum">
              <a:rPr lang="en-US" altLang="en-US"/>
              <a:pPr/>
              <a:t>‹#›</a:t>
            </a:fld>
            <a:endParaRPr lang="en-US" altLang="en-US"/>
          </a:p>
        </p:txBody>
      </p:sp>
    </p:spTree>
    <p:extLst>
      <p:ext uri="{BB962C8B-B14F-4D97-AF65-F5344CB8AC3E}">
        <p14:creationId xmlns:p14="http://schemas.microsoft.com/office/powerpoint/2010/main" val="38336533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F843BDE3-BC90-4A2E-B7D0-72F0EE78ECAF}" type="slidenum">
              <a:rPr lang="en-US" altLang="en-US"/>
              <a:pPr/>
              <a:t>‹#›</a:t>
            </a:fld>
            <a:endParaRPr lang="en-US" altLang="en-US"/>
          </a:p>
        </p:txBody>
      </p:sp>
    </p:spTree>
    <p:extLst>
      <p:ext uri="{BB962C8B-B14F-4D97-AF65-F5344CB8AC3E}">
        <p14:creationId xmlns:p14="http://schemas.microsoft.com/office/powerpoint/2010/main" val="21681037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endParaRPr lang="en-US" altLang="en-US"/>
          </a:p>
        </p:txBody>
      </p:sp>
      <p:sp>
        <p:nvSpPr>
          <p:cNvPr id="6" name="Rectangle 155"/>
          <p:cNvSpPr>
            <a:spLocks noGrp="1" noChangeArrowheads="1"/>
          </p:cNvSpPr>
          <p:nvPr>
            <p:ph type="ftr" sz="quarter" idx="11"/>
          </p:nvPr>
        </p:nvSpPr>
        <p:spPr>
          <a:ln/>
        </p:spPr>
        <p:txBody>
          <a:bodyPr/>
          <a:lstStyle>
            <a:lvl1pPr>
              <a:defRPr/>
            </a:lvl1pPr>
          </a:lstStyle>
          <a:p>
            <a:endParaRPr lang="en-US" altLang="en-US"/>
          </a:p>
        </p:txBody>
      </p:sp>
      <p:sp>
        <p:nvSpPr>
          <p:cNvPr id="7" name="Rectangle 156"/>
          <p:cNvSpPr>
            <a:spLocks noGrp="1" noChangeArrowheads="1"/>
          </p:cNvSpPr>
          <p:nvPr>
            <p:ph type="sldNum" sz="quarter" idx="12"/>
          </p:nvPr>
        </p:nvSpPr>
        <p:spPr>
          <a:ln/>
        </p:spPr>
        <p:txBody>
          <a:bodyPr/>
          <a:lstStyle>
            <a:lvl1pPr>
              <a:defRPr/>
            </a:lvl1pPr>
          </a:lstStyle>
          <a:p>
            <a:fld id="{9F7F7D4F-93C1-4D2A-B830-23F43F7C6814}" type="slidenum">
              <a:rPr lang="en-US" altLang="en-US"/>
              <a:pPr/>
              <a:t>‹#›</a:t>
            </a:fld>
            <a:endParaRPr lang="en-US" altLang="en-US"/>
          </a:p>
        </p:txBody>
      </p:sp>
    </p:spTree>
    <p:extLst>
      <p:ext uri="{BB962C8B-B14F-4D97-AF65-F5344CB8AC3E}">
        <p14:creationId xmlns:p14="http://schemas.microsoft.com/office/powerpoint/2010/main" val="2094372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331783029"/>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EB30FCB8-D33E-4355-B890-28BBDB147F72}" type="slidenum">
              <a:rPr lang="en-US" altLang="en-US"/>
              <a:pPr/>
              <a:t>‹#›</a:t>
            </a:fld>
            <a:endParaRPr lang="en-US" altLang="en-US"/>
          </a:p>
        </p:txBody>
      </p:sp>
    </p:spTree>
    <p:extLst>
      <p:ext uri="{BB962C8B-B14F-4D97-AF65-F5344CB8AC3E}">
        <p14:creationId xmlns:p14="http://schemas.microsoft.com/office/powerpoint/2010/main" val="38509758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endParaRPr lang="en-US" altLang="en-US"/>
          </a:p>
        </p:txBody>
      </p:sp>
      <p:sp>
        <p:nvSpPr>
          <p:cNvPr id="5" name="Rectangle 155"/>
          <p:cNvSpPr>
            <a:spLocks noGrp="1" noChangeArrowheads="1"/>
          </p:cNvSpPr>
          <p:nvPr>
            <p:ph type="ftr" sz="quarter" idx="11"/>
          </p:nvPr>
        </p:nvSpPr>
        <p:spPr>
          <a:ln/>
        </p:spPr>
        <p:txBody>
          <a:bodyPr/>
          <a:lstStyle>
            <a:lvl1pPr>
              <a:defRPr/>
            </a:lvl1pPr>
          </a:lstStyle>
          <a:p>
            <a:endParaRPr lang="en-US" altLang="en-US"/>
          </a:p>
        </p:txBody>
      </p:sp>
      <p:sp>
        <p:nvSpPr>
          <p:cNvPr id="6" name="Rectangle 156"/>
          <p:cNvSpPr>
            <a:spLocks noGrp="1" noChangeArrowheads="1"/>
          </p:cNvSpPr>
          <p:nvPr>
            <p:ph type="sldNum" sz="quarter" idx="12"/>
          </p:nvPr>
        </p:nvSpPr>
        <p:spPr>
          <a:ln/>
        </p:spPr>
        <p:txBody>
          <a:bodyPr/>
          <a:lstStyle>
            <a:lvl1pPr>
              <a:defRPr/>
            </a:lvl1pPr>
          </a:lstStyle>
          <a:p>
            <a:fld id="{C4766409-6F02-450D-B412-04CD57C62440}" type="slidenum">
              <a:rPr lang="en-US" altLang="en-US"/>
              <a:pPr/>
              <a:t>‹#›</a:t>
            </a:fld>
            <a:endParaRPr lang="en-US" altLang="en-US"/>
          </a:p>
        </p:txBody>
      </p:sp>
    </p:spTree>
    <p:extLst>
      <p:ext uri="{BB962C8B-B14F-4D97-AF65-F5344CB8AC3E}">
        <p14:creationId xmlns:p14="http://schemas.microsoft.com/office/powerpoint/2010/main" val="33936290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endParaRPr lang="en-US" altLang="en-US"/>
          </a:p>
        </p:txBody>
      </p:sp>
      <p:sp>
        <p:nvSpPr>
          <p:cNvPr id="3" name="Rectangle 155"/>
          <p:cNvSpPr>
            <a:spLocks noGrp="1" noChangeArrowheads="1"/>
          </p:cNvSpPr>
          <p:nvPr>
            <p:ph type="ftr" sz="quarter" idx="11"/>
          </p:nvPr>
        </p:nvSpPr>
        <p:spPr/>
        <p:txBody>
          <a:bodyPr/>
          <a:lstStyle>
            <a:lvl1pPr>
              <a:defRPr/>
            </a:lvl1pPr>
          </a:lstStyle>
          <a:p>
            <a:endParaRPr lang="en-US" altLang="en-US"/>
          </a:p>
        </p:txBody>
      </p:sp>
      <p:sp>
        <p:nvSpPr>
          <p:cNvPr id="4" name="Rectangle 156"/>
          <p:cNvSpPr>
            <a:spLocks noGrp="1" noChangeArrowheads="1"/>
          </p:cNvSpPr>
          <p:nvPr>
            <p:ph type="sldNum" sz="quarter" idx="12"/>
          </p:nvPr>
        </p:nvSpPr>
        <p:spPr/>
        <p:txBody>
          <a:bodyPr/>
          <a:lstStyle>
            <a:lvl1pPr>
              <a:defRPr>
                <a:latin typeface="Comic Sans MS" pitchFamily="66" charset="0"/>
              </a:defRPr>
            </a:lvl1pPr>
          </a:lstStyle>
          <a:p>
            <a:fld id="{9BE6185F-1188-4D1E-906F-800B91C4F58A}" type="slidenum">
              <a:rPr lang="en-US" altLang="en-US"/>
              <a:pPr/>
              <a:t>‹#›</a:t>
            </a:fld>
            <a:endParaRPr lang="en-US" altLang="en-US"/>
          </a:p>
        </p:txBody>
      </p:sp>
    </p:spTree>
    <p:extLst>
      <p:ext uri="{BB962C8B-B14F-4D97-AF65-F5344CB8AC3E}">
        <p14:creationId xmlns:p14="http://schemas.microsoft.com/office/powerpoint/2010/main" val="5235035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6129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50441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4419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860284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04899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1330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8239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384268101"/>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1253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51205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75045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9738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4366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85564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76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4199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75004165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0622521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287016201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1203657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39820850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265341059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9276161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FFFB2B50-57A5-F142-869A-5C34A69608BF}" type="slidenum">
              <a:rPr lang="en-US"/>
              <a:pPr>
                <a:defRPr/>
              </a:pPr>
              <a:t>‹#›</a:t>
            </a:fld>
            <a:endParaRPr lang="en-US"/>
          </a:p>
        </p:txBody>
      </p:sp>
    </p:spTree>
    <p:extLst>
      <p:ext uri="{BB962C8B-B14F-4D97-AF65-F5344CB8AC3E}">
        <p14:creationId xmlns:p14="http://schemas.microsoft.com/office/powerpoint/2010/main" val="1846461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5DC9D93-03E2-8C42-8AD1-CB65B22B9B9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99728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AB8F3FA-3AA9-9E42-AE3B-75589FD844F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76704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887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5B857-E6DB-4449-91AA-EAB6D04B603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386023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D3B9215-9C9D-D84F-8039-F61672100BA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35463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21FF302-5B1B-8B49-BFE9-70B7DC15060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17471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EFAE202-BDE3-3047-839C-F0E301DA591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C7B2A23-2C49-AF43-AABE-A46AED26A23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34992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77191-6D8D-1A48-9F68-7A8D99DC9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66334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F8240B7-0CDF-F041-B428-BE4256194BF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75266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0C48499-477E-3A4B-9C34-94BA2D0BED0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11079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37281484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62734127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456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3132826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07882476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4278027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80138284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77237126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1704485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83713470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11410006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6250460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231474846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3573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63731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3217894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626491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1585483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2123276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28846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836131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425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1490727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41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298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1369307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4020362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1694002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817143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1120679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329F228-AC2A-FC40-9F71-F8C25BDDAD1D}" type="slidenum">
              <a:rPr lang="en-US"/>
              <a:pPr>
                <a:defRPr/>
              </a:pPr>
              <a:t>‹#›</a:t>
            </a:fld>
            <a:endParaRPr lang="en-US"/>
          </a:p>
        </p:txBody>
      </p:sp>
    </p:spTree>
    <p:extLst>
      <p:ext uri="{BB962C8B-B14F-4D97-AF65-F5344CB8AC3E}">
        <p14:creationId xmlns:p14="http://schemas.microsoft.com/office/powerpoint/2010/main" val="1440553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857CC3C-2B2D-D74B-BD6D-73B982997E5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906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73741EE-7BCF-1A49-9875-C9C126913B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4452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0ED7EE0-C208-A34C-8255-4EB28FA92FD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63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7FBDFBB-57FB-B34C-868B-4137263800A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040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035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4F774FD-74A4-924C-B481-11DE08F8569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9795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19FCA9-60CE-E74D-8B76-06E72B4E15E3}"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942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0242670-0E36-4240-AFFB-05ABBE3093D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6939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B26E574-2FE1-D446-B0D6-1E960D31427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1165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E8EA8A9-255A-EC4A-B4BA-B66B644D424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762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F359CC-7D57-504D-BBF0-4A332500E07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7423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E90F0C0-B670-5445-B1B2-7BDA2DEFCD4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427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88AC445-66FB-BE49-A16F-517EF7B6E71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9174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945944D-E0A1-314E-A1F3-958D2D265038}"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0111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74CB-90CF-F349-858A-D23FD0424C79}" type="slidenum">
              <a:rPr lang="en-US"/>
              <a:pPr>
                <a:defRPr/>
              </a:pPr>
              <a:t>‹#›</a:t>
            </a:fld>
            <a:endParaRPr lang="en-US"/>
          </a:p>
        </p:txBody>
      </p:sp>
    </p:spTree>
    <p:extLst>
      <p:ext uri="{BB962C8B-B14F-4D97-AF65-F5344CB8AC3E}">
        <p14:creationId xmlns:p14="http://schemas.microsoft.com/office/powerpoint/2010/main" val="66608950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3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F66F7-F4CA-524A-BCB6-7A92D9E14040}" type="slidenum">
              <a:rPr lang="en-US"/>
              <a:pPr>
                <a:defRPr/>
              </a:pPr>
              <a:t>‹#›</a:t>
            </a:fld>
            <a:endParaRPr lang="en-US"/>
          </a:p>
        </p:txBody>
      </p:sp>
    </p:spTree>
    <p:extLst>
      <p:ext uri="{BB962C8B-B14F-4D97-AF65-F5344CB8AC3E}">
        <p14:creationId xmlns:p14="http://schemas.microsoft.com/office/powerpoint/2010/main" val="350472145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F03BE0-B5F5-0649-BFF8-C954A70236E5}" type="slidenum">
              <a:rPr lang="en-US"/>
              <a:pPr>
                <a:defRPr/>
              </a:pPr>
              <a:t>‹#›</a:t>
            </a:fld>
            <a:endParaRPr lang="en-US"/>
          </a:p>
        </p:txBody>
      </p:sp>
    </p:spTree>
    <p:extLst>
      <p:ext uri="{BB962C8B-B14F-4D97-AF65-F5344CB8AC3E}">
        <p14:creationId xmlns:p14="http://schemas.microsoft.com/office/powerpoint/2010/main" val="294223979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C8B6A-ED93-E34C-960A-9C2CC436880A}" type="slidenum">
              <a:rPr lang="en-US"/>
              <a:pPr>
                <a:defRPr/>
              </a:pPr>
              <a:t>‹#›</a:t>
            </a:fld>
            <a:endParaRPr lang="en-US"/>
          </a:p>
        </p:txBody>
      </p:sp>
    </p:spTree>
    <p:extLst>
      <p:ext uri="{BB962C8B-B14F-4D97-AF65-F5344CB8AC3E}">
        <p14:creationId xmlns:p14="http://schemas.microsoft.com/office/powerpoint/2010/main" val="10744633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45B5A5-87EC-9141-9CB6-D9F34268FF91}" type="slidenum">
              <a:rPr lang="en-US"/>
              <a:pPr>
                <a:defRPr/>
              </a:pPr>
              <a:t>‹#›</a:t>
            </a:fld>
            <a:endParaRPr lang="en-US"/>
          </a:p>
        </p:txBody>
      </p:sp>
    </p:spTree>
    <p:extLst>
      <p:ext uri="{BB962C8B-B14F-4D97-AF65-F5344CB8AC3E}">
        <p14:creationId xmlns:p14="http://schemas.microsoft.com/office/powerpoint/2010/main" val="15150629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7E10C-94F3-FF41-A7E6-7BCE5C01D4B2}" type="slidenum">
              <a:rPr lang="en-US"/>
              <a:pPr>
                <a:defRPr/>
              </a:pPr>
              <a:t>‹#›</a:t>
            </a:fld>
            <a:endParaRPr lang="en-US"/>
          </a:p>
        </p:txBody>
      </p:sp>
    </p:spTree>
    <p:extLst>
      <p:ext uri="{BB962C8B-B14F-4D97-AF65-F5344CB8AC3E}">
        <p14:creationId xmlns:p14="http://schemas.microsoft.com/office/powerpoint/2010/main" val="196848016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5ECAD1-1FED-C545-8424-B94DF6B38EC8}" type="slidenum">
              <a:rPr lang="en-US"/>
              <a:pPr>
                <a:defRPr/>
              </a:pPr>
              <a:t>‹#›</a:t>
            </a:fld>
            <a:endParaRPr lang="en-US"/>
          </a:p>
        </p:txBody>
      </p:sp>
    </p:spTree>
    <p:extLst>
      <p:ext uri="{BB962C8B-B14F-4D97-AF65-F5344CB8AC3E}">
        <p14:creationId xmlns:p14="http://schemas.microsoft.com/office/powerpoint/2010/main" val="401701979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42859E-509E-674F-966B-F9D6CE9FF942}" type="slidenum">
              <a:rPr lang="en-US"/>
              <a:pPr>
                <a:defRPr/>
              </a:pPr>
              <a:t>‹#›</a:t>
            </a:fld>
            <a:endParaRPr lang="en-US"/>
          </a:p>
        </p:txBody>
      </p:sp>
    </p:spTree>
    <p:extLst>
      <p:ext uri="{BB962C8B-B14F-4D97-AF65-F5344CB8AC3E}">
        <p14:creationId xmlns:p14="http://schemas.microsoft.com/office/powerpoint/2010/main" val="72723874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40C531-3A50-A94B-BDB9-0BE55F6980BF}" type="slidenum">
              <a:rPr lang="en-US"/>
              <a:pPr>
                <a:defRPr/>
              </a:pPr>
              <a:t>‹#›</a:t>
            </a:fld>
            <a:endParaRPr lang="en-US"/>
          </a:p>
        </p:txBody>
      </p:sp>
    </p:spTree>
    <p:extLst>
      <p:ext uri="{BB962C8B-B14F-4D97-AF65-F5344CB8AC3E}">
        <p14:creationId xmlns:p14="http://schemas.microsoft.com/office/powerpoint/2010/main" val="53784596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3CE5-24EB-764C-8BD3-1C03CFDFFD77}" type="slidenum">
              <a:rPr lang="en-US"/>
              <a:pPr>
                <a:defRPr/>
              </a:pPr>
              <a:t>‹#›</a:t>
            </a:fld>
            <a:endParaRPr lang="en-US"/>
          </a:p>
        </p:txBody>
      </p:sp>
    </p:spTree>
    <p:extLst>
      <p:ext uri="{BB962C8B-B14F-4D97-AF65-F5344CB8AC3E}">
        <p14:creationId xmlns:p14="http://schemas.microsoft.com/office/powerpoint/2010/main" val="17532090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2109-18E8-D34A-8B50-DB39899E1D06}" type="slidenum">
              <a:rPr lang="en-US"/>
              <a:pPr>
                <a:defRPr/>
              </a:pPr>
              <a:t>‹#›</a:t>
            </a:fld>
            <a:endParaRPr lang="en-US"/>
          </a:p>
        </p:txBody>
      </p:sp>
    </p:spTree>
    <p:extLst>
      <p:ext uri="{BB962C8B-B14F-4D97-AF65-F5344CB8AC3E}">
        <p14:creationId xmlns:p14="http://schemas.microsoft.com/office/powerpoint/2010/main" val="150063365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7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6.e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1.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pn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7.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8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271AE5F-362F-AF40-BA24-7A0E1D4D0D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081059106"/>
      </p:ext>
    </p:extLst>
  </p:cSld>
  <p:clrMap bg1="lt1" tx1="dk1" bg2="lt2" tx2="dk2" accent1="accent1" accent2="accent2" accent3="accent3" accent4="accent4" accent5="accent5" accent6="accent6" hlink="hlink" folHlink="folHlink"/>
  <p:sldLayoutIdLst>
    <p:sldLayoutId id="21474864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058768"/>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50747"/>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102724357"/>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3887698460"/>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663400"/>
      </p:ext>
    </p:extLst>
  </p:cSld>
  <p:clrMap bg1="dk2" tx1="lt1" bg2="dk1" tx2="lt2" accent1="accent1" accent2="accent2" accent3="accent3" accent4="accent4" accent5="accent5" accent6="accent6" hlink="hlink" folHlink="folHlink"/>
  <p:sldLayoutIdLst>
    <p:sldLayoutId id="2147486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a:defRPr/>
            </a:pPr>
            <a:fld id="{85AC363F-2272-504F-B24B-EB9BC61A691D}" type="slidenum">
              <a:rPr lang="en-US"/>
              <a:pPr defTabSz="914400">
                <a:defRPr/>
              </a:pPr>
              <a:t>‹#›</a:t>
            </a:fld>
            <a:endParaRPr lang="en-US"/>
          </a:p>
        </p:txBody>
      </p:sp>
    </p:spTree>
    <p:extLst>
      <p:ext uri="{BB962C8B-B14F-4D97-AF65-F5344CB8AC3E}">
        <p14:creationId xmlns:p14="http://schemas.microsoft.com/office/powerpoint/2010/main" val="3334690439"/>
      </p:ext>
    </p:extLst>
  </p:cSld>
  <p:clrMap bg1="lt1" tx1="dk1" bg2="lt2" tx2="dk2" accent1="accent1" accent2="accent2" accent3="accent3" accent4="accent4" accent5="accent5" accent6="accent6" hlink="hlink" folHlink="folHlink"/>
  <p:sldLayoutIdLst>
    <p:sldLayoutId id="2147486518"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968999"/>
      </p:ext>
    </p:extLst>
  </p:cSld>
  <p:clrMap bg1="lt1" tx1="dk1" bg2="lt2" tx2="dk2" accent1="accent1" accent2="accent2" accent3="accent3" accent4="accent4" accent5="accent5" accent6="accent6" hlink="hlink" folHlink="folHlink"/>
  <p:sldLayoutIdLst>
    <p:sldLayoutId id="214748652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b="0"/>
              <a:pPr eaLnBrk="0" hangingPunct="0">
                <a:defRPr/>
              </a:pPr>
              <a:t>‹#›</a:t>
            </a:fld>
            <a:endParaRPr lang="en-US" b="0"/>
          </a:p>
        </p:txBody>
      </p:sp>
    </p:spTree>
    <p:extLst>
      <p:ext uri="{BB962C8B-B14F-4D97-AF65-F5344CB8AC3E}">
        <p14:creationId xmlns:p14="http://schemas.microsoft.com/office/powerpoint/2010/main" val="3033247473"/>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 id="2147486533" r:id="rId12"/>
    <p:sldLayoutId id="21474865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576977915"/>
      </p:ext>
    </p:extLst>
  </p:cSld>
  <p:clrMap bg1="lt1" tx1="dk1" bg2="lt2" tx2="dk2" accent1="accent1" accent2="accent2" accent3="accent3" accent4="accent4" accent5="accent5" accent6="accent6" hlink="hlink" folHlink="folHlink"/>
  <p:sldLayoutIdLst>
    <p:sldLayoutId id="214748653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558236"/>
      </p:ext>
    </p:extLst>
  </p:cSld>
  <p:clrMap bg1="dk2" tx1="lt1" bg2="dk1" tx2="lt2" accent1="accent1" accent2="accent2" accent3="accent3" accent4="accent4" accent5="accent5" accent6="accent6" hlink="hlink" folHlink="folHlink"/>
  <p:sldLayoutIdLst>
    <p:sldLayoutId id="2147486538" r:id="rId1"/>
    <p:sldLayoutId id="2147486539" r:id="rId2"/>
    <p:sldLayoutId id="2147486540" r:id="rId3"/>
    <p:sldLayoutId id="2147486541" r:id="rId4"/>
    <p:sldLayoutId id="2147486542" r:id="rId5"/>
    <p:sldLayoutId id="2147486543" r:id="rId6"/>
    <p:sldLayoutId id="2147486544" r:id="rId7"/>
    <p:sldLayoutId id="2147486545" r:id="rId8"/>
    <p:sldLayoutId id="2147486546" r:id="rId9"/>
    <p:sldLayoutId id="2147486547" r:id="rId10"/>
    <p:sldLayoutId id="214748654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67E0CE3-612E-CB4E-B1B7-1793063E3BE3}" type="slidenum">
              <a:rPr lang="en-US"/>
              <a:pPr>
                <a:defRPr/>
              </a:pPr>
              <a:t>‹#›</a:t>
            </a:fld>
            <a:endParaRPr lang="en-US"/>
          </a:p>
        </p:txBody>
      </p:sp>
    </p:spTree>
    <p:extLst>
      <p:ext uri="{BB962C8B-B14F-4D97-AF65-F5344CB8AC3E}">
        <p14:creationId xmlns:p14="http://schemas.microsoft.com/office/powerpoint/2010/main" val="3493070126"/>
      </p:ext>
    </p:extLst>
  </p:cSld>
  <p:clrMap bg1="lt1" tx1="dk1" bg2="lt2" tx2="dk2" accent1="accent1" accent2="accent2" accent3="accent3" accent4="accent4" accent5="accent5" accent6="accent6" hlink="hlink" folHlink="folHlink"/>
  <p:sldLayoutIdLst>
    <p:sldLayoutId id="2147486550" r:id="rId1"/>
    <p:sldLayoutId id="2147486551" r:id="rId2"/>
    <p:sldLayoutId id="2147486552" r:id="rId3"/>
    <p:sldLayoutId id="2147486553" r:id="rId4"/>
    <p:sldLayoutId id="2147486554" r:id="rId5"/>
    <p:sldLayoutId id="2147486555" r:id="rId6"/>
    <p:sldLayoutId id="2147486556" r:id="rId7"/>
    <p:sldLayoutId id="2147486557" r:id="rId8"/>
    <p:sldLayoutId id="2147486558" r:id="rId9"/>
    <p:sldLayoutId id="2147486559" r:id="rId10"/>
    <p:sldLayoutId id="2147486560" r:id="rId11"/>
    <p:sldLayoutId id="2147486561" r:id="rId12"/>
    <p:sldLayoutId id="21474865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16015441"/>
      </p:ext>
    </p:extLst>
  </p:cSld>
  <p:clrMap bg1="dk2" tx1="lt1" bg2="dk1" tx2="lt2" accent1="accent1" accent2="accent2" accent3="accent3" accent4="accent4" accent5="accent5" accent6="accent6" hlink="hlink" folHlink="folHlink"/>
  <p:sldLayoutIdLst>
    <p:sldLayoutId id="2147486564" r:id="rId1"/>
    <p:sldLayoutId id="2147486565" r:id="rId2"/>
    <p:sldLayoutId id="2147486566" r:id="rId3"/>
    <p:sldLayoutId id="2147486567" r:id="rId4"/>
    <p:sldLayoutId id="2147486568" r:id="rId5"/>
    <p:sldLayoutId id="2147486569" r:id="rId6"/>
    <p:sldLayoutId id="2147486570" r:id="rId7"/>
    <p:sldLayoutId id="2147486571" r:id="rId8"/>
    <p:sldLayoutId id="2147486572" r:id="rId9"/>
    <p:sldLayoutId id="2147486573" r:id="rId10"/>
    <p:sldLayoutId id="2147486574" r:id="rId11"/>
    <p:sldLayoutId id="2147486575" r:id="rId12"/>
    <p:sldLayoutId id="2147486576"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endParaRPr lang="en-US" alt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endParaRPr lang="en-US" alt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0C693C70-BE59-4F7D-A9BB-7A3792377FFD}" type="slidenum">
              <a:rPr lang="en-US" altLang="en-US"/>
              <a:pPr/>
              <a:t>‹#›</a:t>
            </a:fld>
            <a:endParaRPr lang="en-US" altLang="en-US"/>
          </a:p>
        </p:txBody>
      </p:sp>
    </p:spTree>
    <p:extLst>
      <p:ext uri="{BB962C8B-B14F-4D97-AF65-F5344CB8AC3E}">
        <p14:creationId xmlns:p14="http://schemas.microsoft.com/office/powerpoint/2010/main" val="3556234839"/>
      </p:ext>
    </p:extLst>
  </p:cSld>
  <p:clrMap bg1="lt1" tx1="dk1" bg2="lt2" tx2="dk2" accent1="accent1" accent2="accent2" accent3="accent3" accent4="accent4" accent5="accent5" accent6="accent6" hlink="hlink" folHlink="folHlink"/>
  <p:sldLayoutIdLst>
    <p:sldLayoutId id="2147486578" r:id="rId1"/>
    <p:sldLayoutId id="2147486579" r:id="rId2"/>
    <p:sldLayoutId id="2147486580" r:id="rId3"/>
    <p:sldLayoutId id="2147486581" r:id="rId4"/>
    <p:sldLayoutId id="2147486582" r:id="rId5"/>
    <p:sldLayoutId id="2147486583" r:id="rId6"/>
    <p:sldLayoutId id="2147486584" r:id="rId7"/>
    <p:sldLayoutId id="2147486585" r:id="rId8"/>
    <p:sldLayoutId id="2147486586" r:id="rId9"/>
    <p:sldLayoutId id="2147486587" r:id="rId10"/>
    <p:sldLayoutId id="21474865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D81B12EE-7000-4EC8-BAE3-19530CED3BE9}" type="slidenum">
              <a:rPr lang="en-US" altLang="en-US"/>
              <a:pPr/>
              <a:t>‹#›</a:t>
            </a:fld>
            <a:endParaRPr lang="en-US" altLang="en-US"/>
          </a:p>
        </p:txBody>
      </p:sp>
    </p:spTree>
    <p:extLst>
      <p:ext uri="{BB962C8B-B14F-4D97-AF65-F5344CB8AC3E}">
        <p14:creationId xmlns:p14="http://schemas.microsoft.com/office/powerpoint/2010/main" val="592317782"/>
      </p:ext>
    </p:extLst>
  </p:cSld>
  <p:clrMap bg1="lt1" tx1="dk1" bg2="lt2" tx2="dk2" accent1="accent1" accent2="accent2" accent3="accent3" accent4="accent4" accent5="accent5" accent6="accent6" hlink="hlink" folHlink="folHlink"/>
  <p:sldLayoutIdLst>
    <p:sldLayoutId id="2147486590" r:id="rId1"/>
    <p:sldLayoutId id="2147486591" r:id="rId2"/>
    <p:sldLayoutId id="2147486592" r:id="rId3"/>
    <p:sldLayoutId id="2147486593" r:id="rId4"/>
    <p:sldLayoutId id="2147486594" r:id="rId5"/>
    <p:sldLayoutId id="2147486595" r:id="rId6"/>
    <p:sldLayoutId id="2147486596" r:id="rId7"/>
    <p:sldLayoutId id="2147486597" r:id="rId8"/>
    <p:sldLayoutId id="2147486598" r:id="rId9"/>
    <p:sldLayoutId id="2147486599" r:id="rId10"/>
    <p:sldLayoutId id="21474866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3"/>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2051" name="Rectangle 3"/>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nvGrpSpPr>
          <p:cNvPr id="2052" name="Group 4"/>
          <p:cNvGrpSpPr>
            <a:grpSpLocks/>
          </p:cNvGrpSpPr>
          <p:nvPr userDrawn="1"/>
        </p:nvGrpSpPr>
        <p:grpSpPr bwMode="auto">
          <a:xfrm>
            <a:off x="122238" y="4935538"/>
            <a:ext cx="1606550" cy="296862"/>
            <a:chOff x="77" y="3109"/>
            <a:chExt cx="1012" cy="187"/>
          </a:xfrm>
        </p:grpSpPr>
        <p:sp>
          <p:nvSpPr>
            <p:cNvPr id="2142" name="Oval 5"/>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3" name="Oval 6"/>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4" name="Oval 7"/>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5" name="Oval 8"/>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6" name="Line 9"/>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47" name="Line 10"/>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48" name="Line 11"/>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49" name="Line 12"/>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50" name="Line 13"/>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51" name="Line 14"/>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52" name="Rectangle 15"/>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3" name="Rectangle 16"/>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4" name="Rectangle 17"/>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5" name="Oval 18"/>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56" name="Arc 19"/>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57" name="Arc 20"/>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58" name="Arc 21"/>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59" name="Oval 22"/>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60" name="Arc 23"/>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61" name="Oval 24"/>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sp>
        <p:nvSpPr>
          <p:cNvPr id="2053" name="Freeform 25"/>
          <p:cNvSpPr>
            <a:spLocks/>
          </p:cNvSpPr>
          <p:nvPr/>
        </p:nvSpPr>
        <p:spPr bwMode="auto">
          <a:xfrm>
            <a:off x="1927225" y="4895850"/>
            <a:ext cx="52388" cy="179388"/>
          </a:xfrm>
          <a:custGeom>
            <a:avLst/>
            <a:gdLst>
              <a:gd name="T0" fmla="*/ 40322885 w 33"/>
              <a:gd name="T1" fmla="*/ 257056654 h 113"/>
              <a:gd name="T2" fmla="*/ 40322885 w 33"/>
              <a:gd name="T3" fmla="*/ 236895348 h 113"/>
              <a:gd name="T4" fmla="*/ 45363245 w 33"/>
              <a:gd name="T5" fmla="*/ 216734042 h 113"/>
              <a:gd name="T6" fmla="*/ 50403606 w 33"/>
              <a:gd name="T7" fmla="*/ 196572735 h 113"/>
              <a:gd name="T8" fmla="*/ 55443967 w 33"/>
              <a:gd name="T9" fmla="*/ 176411429 h 113"/>
              <a:gd name="T10" fmla="*/ 55443967 w 33"/>
              <a:gd name="T11" fmla="*/ 156250123 h 113"/>
              <a:gd name="T12" fmla="*/ 60484327 w 33"/>
              <a:gd name="T13" fmla="*/ 136088817 h 113"/>
              <a:gd name="T14" fmla="*/ 60484327 w 33"/>
              <a:gd name="T15" fmla="*/ 115927511 h 113"/>
              <a:gd name="T16" fmla="*/ 70565048 w 33"/>
              <a:gd name="T17" fmla="*/ 95766204 h 113"/>
              <a:gd name="T18" fmla="*/ 70565048 w 33"/>
              <a:gd name="T19" fmla="*/ 75604898 h 113"/>
              <a:gd name="T20" fmla="*/ 70565048 w 33"/>
              <a:gd name="T21" fmla="*/ 55443592 h 113"/>
              <a:gd name="T22" fmla="*/ 70565048 w 33"/>
              <a:gd name="T23" fmla="*/ 35282286 h 113"/>
              <a:gd name="T24" fmla="*/ 75605409 w 33"/>
              <a:gd name="T25" fmla="*/ 15120980 h 113"/>
              <a:gd name="T26" fmla="*/ 70565048 w 33"/>
              <a:gd name="T27" fmla="*/ 0 h 113"/>
              <a:gd name="T28" fmla="*/ 55443967 w 33"/>
              <a:gd name="T29" fmla="*/ 10080653 h 113"/>
              <a:gd name="T30" fmla="*/ 35282524 w 33"/>
              <a:gd name="T31" fmla="*/ 10080653 h 113"/>
              <a:gd name="T32" fmla="*/ 20161442 w 33"/>
              <a:gd name="T33" fmla="*/ 20161306 h 113"/>
              <a:gd name="T34" fmla="*/ 15121082 w 33"/>
              <a:gd name="T35" fmla="*/ 40322612 h 113"/>
              <a:gd name="T36" fmla="*/ 10080721 w 33"/>
              <a:gd name="T37" fmla="*/ 60483919 h 113"/>
              <a:gd name="T38" fmla="*/ 10080721 w 33"/>
              <a:gd name="T39" fmla="*/ 80645225 h 113"/>
              <a:gd name="T40" fmla="*/ 10080721 w 33"/>
              <a:gd name="T41" fmla="*/ 100806531 h 113"/>
              <a:gd name="T42" fmla="*/ 5040361 w 33"/>
              <a:gd name="T43" fmla="*/ 120967837 h 113"/>
              <a:gd name="T44" fmla="*/ 0 w 33"/>
              <a:gd name="T45" fmla="*/ 141129143 h 113"/>
              <a:gd name="T46" fmla="*/ 0 w 33"/>
              <a:gd name="T47" fmla="*/ 161290450 h 113"/>
              <a:gd name="T48" fmla="*/ 0 w 33"/>
              <a:gd name="T49" fmla="*/ 181451756 h 113"/>
              <a:gd name="T50" fmla="*/ 5040361 w 33"/>
              <a:gd name="T51" fmla="*/ 201613062 h 113"/>
              <a:gd name="T52" fmla="*/ 15121082 w 33"/>
              <a:gd name="T53" fmla="*/ 221774368 h 113"/>
              <a:gd name="T54" fmla="*/ 15121082 w 33"/>
              <a:gd name="T55" fmla="*/ 241935674 h 113"/>
              <a:gd name="T56" fmla="*/ 10080721 w 33"/>
              <a:gd name="T57" fmla="*/ 262096981 h 113"/>
              <a:gd name="T58" fmla="*/ 20161442 w 33"/>
              <a:gd name="T59" fmla="*/ 282258287 h 113"/>
              <a:gd name="T60" fmla="*/ 40322885 w 33"/>
              <a:gd name="T61" fmla="*/ 272177634 h 113"/>
              <a:gd name="T62" fmla="*/ 30242164 w 33"/>
              <a:gd name="T63" fmla="*/ 257056654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nvGrpSpPr>
          <p:cNvPr id="2054" name="Group 26"/>
          <p:cNvGrpSpPr>
            <a:grpSpLocks/>
          </p:cNvGrpSpPr>
          <p:nvPr/>
        </p:nvGrpSpPr>
        <p:grpSpPr bwMode="auto">
          <a:xfrm>
            <a:off x="3829050" y="5580063"/>
            <a:ext cx="468313" cy="649287"/>
            <a:chOff x="2412" y="3515"/>
            <a:chExt cx="295" cy="409"/>
          </a:xfrm>
        </p:grpSpPr>
        <p:sp>
          <p:nvSpPr>
            <p:cNvPr id="130075" name="Rectangle 27"/>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endParaRPr lang="en-US" altLang="en-US" sz="3600">
                <a:solidFill>
                  <a:schemeClr val="bg1"/>
                </a:solidFill>
                <a:latin typeface="Times" charset="0"/>
              </a:endParaRPr>
            </a:p>
          </p:txBody>
        </p:sp>
        <p:sp>
          <p:nvSpPr>
            <p:cNvPr id="130076" name="Rectangle 28"/>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130077" name="Rectangle 29"/>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130078" name="Oval 30"/>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9" name="Rectangle 31"/>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0" name="Rectangle 32"/>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41" name="Rectangle 33"/>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grpSp>
        <p:nvGrpSpPr>
          <p:cNvPr id="2055" name="Group 34"/>
          <p:cNvGrpSpPr>
            <a:grpSpLocks/>
          </p:cNvGrpSpPr>
          <p:nvPr/>
        </p:nvGrpSpPr>
        <p:grpSpPr bwMode="auto">
          <a:xfrm>
            <a:off x="5481638" y="588963"/>
            <a:ext cx="703262" cy="958850"/>
            <a:chOff x="3883" y="688"/>
            <a:chExt cx="576" cy="792"/>
          </a:xfrm>
        </p:grpSpPr>
        <p:sp>
          <p:nvSpPr>
            <p:cNvPr id="2132" name="Rectangle 35"/>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3" name="Rectangle 36"/>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34" name="Rectangle 37"/>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grpSp>
      <p:grpSp>
        <p:nvGrpSpPr>
          <p:cNvPr id="2056" name="Group 38"/>
          <p:cNvGrpSpPr>
            <a:grpSpLocks/>
          </p:cNvGrpSpPr>
          <p:nvPr/>
        </p:nvGrpSpPr>
        <p:grpSpPr bwMode="auto">
          <a:xfrm>
            <a:off x="223838" y="6316663"/>
            <a:ext cx="8704262" cy="454025"/>
            <a:chOff x="149" y="3969"/>
            <a:chExt cx="5483" cy="286"/>
          </a:xfrm>
        </p:grpSpPr>
        <p:sp>
          <p:nvSpPr>
            <p:cNvPr id="130087" name="Line 39"/>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88" name="Rectangle 40"/>
            <p:cNvSpPr>
              <a:spLocks noChangeArrowheads="1"/>
            </p:cNvSpPr>
            <p:nvPr/>
          </p:nvSpPr>
          <p:spPr bwMode="auto">
            <a:xfrm>
              <a:off x="1931" y="3969"/>
              <a:ext cx="1844" cy="286"/>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r>
                <a:rPr lang="en-US" altLang="en-US" sz="2400" b="1">
                  <a:latin typeface="Times" charset="0"/>
                </a:rPr>
                <a:t> </a:t>
              </a:r>
              <a:r>
                <a:rPr lang="en-US" altLang="en-US" sz="2400" b="1">
                  <a:solidFill>
                    <a:schemeClr val="accent1"/>
                  </a:solidFill>
                  <a:latin typeface="Times" charset="0"/>
                </a:rPr>
                <a:t>The </a:t>
              </a:r>
              <a:r>
                <a:rPr lang="ja-JP" altLang="en-US" sz="2400" b="1">
                  <a:solidFill>
                    <a:schemeClr val="accent1"/>
                  </a:solidFill>
                  <a:latin typeface="Times" charset="0"/>
                </a:rPr>
                <a:t>“</a:t>
              </a:r>
              <a:r>
                <a:rPr lang="en-US" altLang="ja-JP" sz="2400" b="1">
                  <a:solidFill>
                    <a:schemeClr val="accent1"/>
                  </a:solidFill>
                  <a:latin typeface="Times" charset="0"/>
                </a:rPr>
                <a:t>Opened</a:t>
              </a:r>
              <a:r>
                <a:rPr lang="ja-JP" altLang="en-US" sz="2400" b="1">
                  <a:solidFill>
                    <a:schemeClr val="accent1"/>
                  </a:solidFill>
                  <a:latin typeface="Times" charset="0"/>
                </a:rPr>
                <a:t>”</a:t>
              </a:r>
              <a:r>
                <a:rPr lang="en-US" altLang="ja-JP" sz="2400" b="1">
                  <a:solidFill>
                    <a:schemeClr val="accent1"/>
                  </a:solidFill>
                  <a:latin typeface="Times" charset="0"/>
                </a:rPr>
                <a:t> Bible</a:t>
              </a:r>
              <a:endParaRPr lang="en-US" altLang="en-US" sz="2400" b="1">
                <a:latin typeface="Times" charset="0"/>
              </a:endParaRPr>
            </a:p>
          </p:txBody>
        </p:sp>
        <p:sp>
          <p:nvSpPr>
            <p:cNvPr id="130089" name="Line 41"/>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0" name="Line 42"/>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1" name="Line 43"/>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grpSp>
      <p:grpSp>
        <p:nvGrpSpPr>
          <p:cNvPr id="2057" name="Group 44"/>
          <p:cNvGrpSpPr>
            <a:grpSpLocks/>
          </p:cNvGrpSpPr>
          <p:nvPr/>
        </p:nvGrpSpPr>
        <p:grpSpPr bwMode="auto">
          <a:xfrm>
            <a:off x="206375" y="311150"/>
            <a:ext cx="8742363" cy="317500"/>
            <a:chOff x="130" y="196"/>
            <a:chExt cx="5483" cy="200"/>
          </a:xfrm>
        </p:grpSpPr>
        <p:sp>
          <p:nvSpPr>
            <p:cNvPr id="130093" name="Line 45"/>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4" name="Line 46"/>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5" name="Line 47"/>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6" name="Line 48"/>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7" name="Line 49"/>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sp>
          <p:nvSpPr>
            <p:cNvPr id="130098" name="Line 50"/>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a:latin typeface="Arial" pitchFamily="-112" charset="0"/>
                <a:ea typeface="+mn-ea"/>
              </a:endParaRPr>
            </a:p>
          </p:txBody>
        </p:sp>
      </p:grpSp>
      <p:sp>
        <p:nvSpPr>
          <p:cNvPr id="2058" name="Line 51"/>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59" name="Line 52"/>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0" name="Line 53"/>
          <p:cNvSpPr>
            <a:spLocks noChangeShapeType="1"/>
          </p:cNvSpPr>
          <p:nvPr/>
        </p:nvSpPr>
        <p:spPr bwMode="auto">
          <a:xfrm flipH="1">
            <a:off x="5170488" y="4265613"/>
            <a:ext cx="842962"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1" name="Line 54"/>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2" name="Line 55"/>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3" name="Line 56"/>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4" name="Line 57"/>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5" name="Line 58"/>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6" name="Line 59"/>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7" name="Line 60"/>
          <p:cNvSpPr>
            <a:spLocks noChangeShapeType="1"/>
          </p:cNvSpPr>
          <p:nvPr/>
        </p:nvSpPr>
        <p:spPr bwMode="auto">
          <a:xfrm rot="-924446">
            <a:off x="2657475" y="3402013"/>
            <a:ext cx="530225" cy="960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8" name="Line 61"/>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69" name="Line 62"/>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0" name="Line 63"/>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1" name="Line 64"/>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2" name="Line 65"/>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3" name="Line 66"/>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4" name="Line 67"/>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5" name="Line 68"/>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nvGrpSpPr>
          <p:cNvPr id="2076" name="Group 69"/>
          <p:cNvGrpSpPr>
            <a:grpSpLocks/>
          </p:cNvGrpSpPr>
          <p:nvPr userDrawn="1"/>
        </p:nvGrpSpPr>
        <p:grpSpPr bwMode="auto">
          <a:xfrm>
            <a:off x="7037388" y="4754563"/>
            <a:ext cx="1862137" cy="484187"/>
            <a:chOff x="4433" y="2959"/>
            <a:chExt cx="1173" cy="305"/>
          </a:xfrm>
        </p:grpSpPr>
        <p:sp>
          <p:nvSpPr>
            <p:cNvPr id="2100" name="Oval 70"/>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1" name="Oval 71"/>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2" name="Oval 72"/>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3" name="Oval 73"/>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04" name="Line 74"/>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5" name="Line 75"/>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6" name="Line 76"/>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7" name="Line 77"/>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8" name="Line 78"/>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09" name="Line 79"/>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110" name="Rectangle 80"/>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1" name="Rectangle 81"/>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2" name="Rectangle 82"/>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3" name="Oval 83"/>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4" name="Arc 84"/>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5" name="Arc 85"/>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6" name="Arc 86"/>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7" name="Oval 87"/>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18" name="Arc 88"/>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19" name="Oval 89"/>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p:nvSpPr>
            <p:cNvPr id="2120" name="Line 90"/>
            <p:cNvSpPr>
              <a:spLocks noChangeShapeType="1"/>
            </p:cNvSpPr>
            <p:nvPr/>
          </p:nvSpPr>
          <p:spPr bwMode="auto">
            <a:xfrm rot="20675554" flipH="1">
              <a:off x="4433" y="2959"/>
              <a:ext cx="25" cy="17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grpSp>
      <p:sp>
        <p:nvSpPr>
          <p:cNvPr id="2077" name="Line 9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8" name="Line 92"/>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79" name="Line 93"/>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80" name="Line 94"/>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81" name="Line 95"/>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GB"/>
          </a:p>
        </p:txBody>
      </p:sp>
      <p:sp>
        <p:nvSpPr>
          <p:cNvPr id="2082" name="Freeform 96"/>
          <p:cNvSpPr>
            <a:spLocks/>
          </p:cNvSpPr>
          <p:nvPr/>
        </p:nvSpPr>
        <p:spPr bwMode="auto">
          <a:xfrm>
            <a:off x="2854325" y="2824163"/>
            <a:ext cx="82550" cy="406400"/>
          </a:xfrm>
          <a:custGeom>
            <a:avLst/>
            <a:gdLst>
              <a:gd name="T0" fmla="*/ 0 w 52"/>
              <a:gd name="T1" fmla="*/ 645160000 h 256"/>
              <a:gd name="T2" fmla="*/ 50403125 w 52"/>
              <a:gd name="T3" fmla="*/ 355342825 h 256"/>
              <a:gd name="T4" fmla="*/ 131048125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3" name="Freeform 97"/>
          <p:cNvSpPr>
            <a:spLocks/>
          </p:cNvSpPr>
          <p:nvPr/>
        </p:nvSpPr>
        <p:spPr bwMode="auto">
          <a:xfrm>
            <a:off x="3032125" y="2770188"/>
            <a:ext cx="41275" cy="295275"/>
          </a:xfrm>
          <a:custGeom>
            <a:avLst/>
            <a:gdLst>
              <a:gd name="T0" fmla="*/ 0 w 26"/>
              <a:gd name="T1" fmla="*/ 468749063 h 186"/>
              <a:gd name="T2" fmla="*/ 65524063 w 26"/>
              <a:gd name="T3" fmla="*/ 209173763 h 186"/>
              <a:gd name="T4" fmla="*/ 65524063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4" name="Freeform 98"/>
          <p:cNvSpPr>
            <a:spLocks/>
          </p:cNvSpPr>
          <p:nvPr/>
        </p:nvSpPr>
        <p:spPr bwMode="auto">
          <a:xfrm>
            <a:off x="3902075" y="2417763"/>
            <a:ext cx="31750" cy="265112"/>
          </a:xfrm>
          <a:custGeom>
            <a:avLst/>
            <a:gdLst>
              <a:gd name="T0" fmla="*/ 0 w 20"/>
              <a:gd name="T1" fmla="*/ 420864506 h 167"/>
              <a:gd name="T2" fmla="*/ 47883763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5" name="Freeform 99"/>
          <p:cNvSpPr>
            <a:spLocks/>
          </p:cNvSpPr>
          <p:nvPr/>
        </p:nvSpPr>
        <p:spPr bwMode="auto">
          <a:xfrm>
            <a:off x="4318000" y="2438400"/>
            <a:ext cx="1588" cy="182563"/>
          </a:xfrm>
          <a:custGeom>
            <a:avLst/>
            <a:gdLst>
              <a:gd name="T0" fmla="*/ 0 w 1"/>
              <a:gd name="T1" fmla="*/ 289819556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6" name="Freeform 100"/>
          <p:cNvSpPr>
            <a:spLocks/>
          </p:cNvSpPr>
          <p:nvPr/>
        </p:nvSpPr>
        <p:spPr bwMode="auto">
          <a:xfrm>
            <a:off x="4724400" y="2265363"/>
            <a:ext cx="20638" cy="366712"/>
          </a:xfrm>
          <a:custGeom>
            <a:avLst/>
            <a:gdLst>
              <a:gd name="T0" fmla="*/ 32763619 w 13"/>
              <a:gd name="T1" fmla="*/ 582154506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7" name="Freeform 101"/>
          <p:cNvSpPr>
            <a:spLocks/>
          </p:cNvSpPr>
          <p:nvPr/>
        </p:nvSpPr>
        <p:spPr bwMode="auto">
          <a:xfrm>
            <a:off x="4976813" y="2397125"/>
            <a:ext cx="42862" cy="265113"/>
          </a:xfrm>
          <a:custGeom>
            <a:avLst/>
            <a:gdLst>
              <a:gd name="T0" fmla="*/ 68042631 w 27"/>
              <a:gd name="T1" fmla="*/ 420867681 h 167"/>
              <a:gd name="T2" fmla="*/ 17640094 w 27"/>
              <a:gd name="T3" fmla="*/ 226814490 h 167"/>
              <a:gd name="T4" fmla="*/ 2519333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8" name="Freeform 102"/>
          <p:cNvSpPr>
            <a:spLocks/>
          </p:cNvSpPr>
          <p:nvPr/>
        </p:nvSpPr>
        <p:spPr bwMode="auto">
          <a:xfrm>
            <a:off x="2346325" y="3373438"/>
            <a:ext cx="92075" cy="385762"/>
          </a:xfrm>
          <a:custGeom>
            <a:avLst/>
            <a:gdLst>
              <a:gd name="T0" fmla="*/ 0 w 58"/>
              <a:gd name="T1" fmla="*/ 612396381 h 243"/>
              <a:gd name="T2" fmla="*/ 98286888 w 58"/>
              <a:gd name="T3" fmla="*/ 241934686 h 243"/>
              <a:gd name="T4" fmla="*/ 146169063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89" name="Freeform 103"/>
          <p:cNvSpPr>
            <a:spLocks/>
          </p:cNvSpPr>
          <p:nvPr/>
        </p:nvSpPr>
        <p:spPr bwMode="auto">
          <a:xfrm>
            <a:off x="2438400" y="3260725"/>
            <a:ext cx="71438" cy="355600"/>
          </a:xfrm>
          <a:custGeom>
            <a:avLst/>
            <a:gdLst>
              <a:gd name="T0" fmla="*/ 0 w 45"/>
              <a:gd name="T1" fmla="*/ 564515000 h 224"/>
              <a:gd name="T2" fmla="*/ 47884098 w 45"/>
              <a:gd name="T3" fmla="*/ 322580000 h 224"/>
              <a:gd name="T4" fmla="*/ 113408619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0" name="Freeform 104"/>
          <p:cNvSpPr>
            <a:spLocks/>
          </p:cNvSpPr>
          <p:nvPr/>
        </p:nvSpPr>
        <p:spPr bwMode="auto">
          <a:xfrm>
            <a:off x="3190875" y="2743200"/>
            <a:ext cx="50800" cy="223838"/>
          </a:xfrm>
          <a:custGeom>
            <a:avLst/>
            <a:gdLst>
              <a:gd name="T0" fmla="*/ 0 w 32"/>
              <a:gd name="T1" fmla="*/ 355343619 h 141"/>
              <a:gd name="T2" fmla="*/ 80645000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1" name="Freeform 105"/>
          <p:cNvSpPr>
            <a:spLocks/>
          </p:cNvSpPr>
          <p:nvPr/>
        </p:nvSpPr>
        <p:spPr bwMode="auto">
          <a:xfrm>
            <a:off x="3382963" y="2590800"/>
            <a:ext cx="41275" cy="274638"/>
          </a:xfrm>
          <a:custGeom>
            <a:avLst/>
            <a:gdLst>
              <a:gd name="T0" fmla="*/ 0 w 26"/>
              <a:gd name="T1" fmla="*/ 435988619 h 173"/>
              <a:gd name="T2" fmla="*/ 65524063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2" name="Freeform 106"/>
          <p:cNvSpPr>
            <a:spLocks/>
          </p:cNvSpPr>
          <p:nvPr/>
        </p:nvSpPr>
        <p:spPr bwMode="auto">
          <a:xfrm>
            <a:off x="5740400" y="2733675"/>
            <a:ext cx="92075" cy="284163"/>
          </a:xfrm>
          <a:custGeom>
            <a:avLst/>
            <a:gdLst>
              <a:gd name="T0" fmla="*/ 146169063 w 58"/>
              <a:gd name="T1" fmla="*/ 451109556 h 179"/>
              <a:gd name="T2" fmla="*/ 32762825 w 58"/>
              <a:gd name="T3" fmla="*/ 110887070 h 179"/>
              <a:gd name="T4" fmla="*/ 15120938 w 58"/>
              <a:gd name="T5" fmla="*/ 478838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3" name="Freeform 107"/>
          <p:cNvSpPr>
            <a:spLocks/>
          </p:cNvSpPr>
          <p:nvPr/>
        </p:nvSpPr>
        <p:spPr bwMode="auto">
          <a:xfrm>
            <a:off x="5608638" y="2752725"/>
            <a:ext cx="50800" cy="173038"/>
          </a:xfrm>
          <a:custGeom>
            <a:avLst/>
            <a:gdLst>
              <a:gd name="T0" fmla="*/ 80645000 w 32"/>
              <a:gd name="T1" fmla="*/ 274698619 h 109"/>
              <a:gd name="T2" fmla="*/ 32762825 w 32"/>
              <a:gd name="T3" fmla="*/ 98287172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4" name="Freeform 108"/>
          <p:cNvSpPr>
            <a:spLocks/>
          </p:cNvSpPr>
          <p:nvPr/>
        </p:nvSpPr>
        <p:spPr bwMode="auto">
          <a:xfrm>
            <a:off x="6350000" y="3221038"/>
            <a:ext cx="92075" cy="314325"/>
          </a:xfrm>
          <a:custGeom>
            <a:avLst/>
            <a:gdLst>
              <a:gd name="T0" fmla="*/ 146169063 w 58"/>
              <a:gd name="T1" fmla="*/ 498990938 h 198"/>
              <a:gd name="T2" fmla="*/ 47883763 w 58"/>
              <a:gd name="T3" fmla="*/ 161290000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5" name="Freeform 109"/>
          <p:cNvSpPr>
            <a:spLocks/>
          </p:cNvSpPr>
          <p:nvPr/>
        </p:nvSpPr>
        <p:spPr bwMode="auto">
          <a:xfrm>
            <a:off x="6238875" y="3108325"/>
            <a:ext cx="80963" cy="315913"/>
          </a:xfrm>
          <a:custGeom>
            <a:avLst/>
            <a:gdLst>
              <a:gd name="T0" fmla="*/ 128529556 w 51"/>
              <a:gd name="T1" fmla="*/ 501512681 h 199"/>
              <a:gd name="T2" fmla="*/ 63005089 w 51"/>
              <a:gd name="T3" fmla="*/ 241935383 h 199"/>
              <a:gd name="T4" fmla="*/ 30242062 w 51"/>
              <a:gd name="T5" fmla="*/ 98287043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6" name="Freeform 110"/>
          <p:cNvSpPr>
            <a:spLocks/>
          </p:cNvSpPr>
          <p:nvPr/>
        </p:nvSpPr>
        <p:spPr bwMode="auto">
          <a:xfrm>
            <a:off x="4124325" y="2509838"/>
            <a:ext cx="1588" cy="131762"/>
          </a:xfrm>
          <a:custGeom>
            <a:avLst/>
            <a:gdLst>
              <a:gd name="T0" fmla="*/ 0 w 1"/>
              <a:gd name="T1" fmla="*/ 209171381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7" name="Freeform 111"/>
          <p:cNvSpPr>
            <a:spLocks/>
          </p:cNvSpPr>
          <p:nvPr/>
        </p:nvSpPr>
        <p:spPr bwMode="auto">
          <a:xfrm>
            <a:off x="5211763" y="2540000"/>
            <a:ext cx="50800" cy="193675"/>
          </a:xfrm>
          <a:custGeom>
            <a:avLst/>
            <a:gdLst>
              <a:gd name="T0" fmla="*/ 80645000 w 32"/>
              <a:gd name="T1" fmla="*/ 307459063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98" name="Text Box 112"/>
          <p:cNvSpPr txBox="1">
            <a:spLocks noChangeArrowheads="1"/>
          </p:cNvSpPr>
          <p:nvPr userDrawn="1"/>
        </p:nvSpPr>
        <p:spPr bwMode="auto">
          <a:xfrm>
            <a:off x="479425" y="645318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spcBef>
                <a:spcPct val="50000"/>
              </a:spcBef>
            </a:pPr>
            <a:r>
              <a:rPr lang="en-US" altLang="en-US" sz="900" b="1">
                <a:solidFill>
                  <a:srgbClr val="FFFFFF"/>
                </a:solidFill>
              </a:rPr>
              <a:t>©2003 TBBMI</a:t>
            </a:r>
          </a:p>
        </p:txBody>
      </p:sp>
      <p:sp>
        <p:nvSpPr>
          <p:cNvPr id="130161" name="Rectangle 113"/>
          <p:cNvSpPr>
            <a:spLocks noChangeArrowheads="1"/>
          </p:cNvSpPr>
          <p:nvPr userDrawn="1"/>
        </p:nvSpPr>
        <p:spPr bwMode="auto">
          <a:xfrm>
            <a:off x="7618413" y="6427788"/>
            <a:ext cx="661987" cy="268287"/>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r>
              <a:rPr lang="en-US" altLang="en-US" b="1">
                <a:solidFill>
                  <a:schemeClr val="bg1"/>
                </a:solidFill>
                <a:effectLst>
                  <a:outerShdw blurRad="38100" dist="38100" dir="2700000" algn="tl">
                    <a:srgbClr val="000000"/>
                  </a:outerShdw>
                </a:effectLst>
                <a:latin typeface="Comic Sans MS" pitchFamily="66" charset="0"/>
              </a:rPr>
              <a:t>7.5.06.</a:t>
            </a:r>
            <a:endParaRPr lang="en-US" altLang="en-US" b="1">
              <a:effectLst>
                <a:outerShdw blurRad="38100" dist="38100" dir="2700000" algn="tl">
                  <a:srgbClr val="FFFFFF"/>
                </a:outerShdw>
              </a:effectLst>
              <a:latin typeface="Comic Sans MS" pitchFamily="66" charset="0"/>
            </a:endParaRPr>
          </a:p>
        </p:txBody>
      </p:sp>
    </p:spTree>
    <p:extLst>
      <p:ext uri="{BB962C8B-B14F-4D97-AF65-F5344CB8AC3E}">
        <p14:creationId xmlns:p14="http://schemas.microsoft.com/office/powerpoint/2010/main" val="3151226088"/>
      </p:ext>
    </p:extLst>
  </p:cSld>
  <p:clrMap bg1="lt1" tx1="dk1" bg2="lt2" tx2="dk2" accent1="accent1" accent2="accent2" accent3="accent3" accent4="accent4" accent5="accent5" accent6="accent6" hlink="hlink" folHlink="folHlink"/>
  <p:sldLayoutIdLst>
    <p:sldLayoutId id="2147486602" r:id="rId1"/>
    <p:sldLayoutId id="2147486603" r:id="rId2"/>
    <p:sldLayoutId id="2147486604" r:id="rId3"/>
    <p:sldLayoutId id="2147486605" r:id="rId4"/>
    <p:sldLayoutId id="2147486606" r:id="rId5"/>
    <p:sldLayoutId id="2147486607" r:id="rId6"/>
    <p:sldLayoutId id="2147486608" r:id="rId7"/>
    <p:sldLayoutId id="2147486609" r:id="rId8"/>
    <p:sldLayoutId id="2147486610" r:id="rId9"/>
    <p:sldLayoutId id="2147486611" r:id="rId10"/>
    <p:sldLayoutId id="2147486612"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921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2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2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2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2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12" charset="-52"/>
                <a:ea typeface="+mn-ea"/>
                <a:cs typeface="+mn-cs"/>
              </a:endParaRPr>
            </a:p>
          </p:txBody>
        </p:sp>
        <p:sp>
          <p:nvSpPr>
            <p:cNvPr id="923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923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3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sp>
          <p:nvSpPr>
            <p:cNvPr id="924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4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12" charset="-52"/>
                <a:ea typeface="+mn-ea"/>
                <a:cs typeface="+mn-cs"/>
              </a:endParaRPr>
            </a:p>
          </p:txBody>
        </p:sp>
        <p:sp>
          <p:nvSpPr>
            <p:cNvPr id="924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4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12" charset="-52"/>
                <a:ea typeface="+mn-ea"/>
                <a:cs typeface="+mn-cs"/>
              </a:endParaRPr>
            </a:p>
          </p:txBody>
        </p:sp>
        <p:sp>
          <p:nvSpPr>
            <p:cNvPr id="925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12" charset="-52"/>
                <a:ea typeface="+mn-ea"/>
                <a:cs typeface="+mn-cs"/>
              </a:endParaRPr>
            </a:p>
          </p:txBody>
        </p:sp>
        <p:sp>
          <p:nvSpPr>
            <p:cNvPr id="925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12" charset="-52"/>
                <a:ea typeface="+mn-ea"/>
                <a:cs typeface="+mn-cs"/>
              </a:endParaRPr>
            </a:p>
          </p:txBody>
        </p:sp>
        <p:sp>
          <p:nvSpPr>
            <p:cNvPr id="925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cs typeface="+mn-cs"/>
              </a:endParaRPr>
            </a:p>
          </p:txBody>
        </p:sp>
      </p:grpSp>
      <p:sp>
        <p:nvSpPr>
          <p:cNvPr id="925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5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12" charset="-52"/>
                <a:ea typeface="+mn-ea"/>
                <a:cs typeface="+mn-cs"/>
              </a:defRPr>
            </a:lvl1pPr>
          </a:lstStyle>
          <a:p>
            <a:pPr>
              <a:defRPr/>
            </a:pPr>
            <a:endParaRPr lang="en-US"/>
          </a:p>
        </p:txBody>
      </p:sp>
      <p:sp>
        <p:nvSpPr>
          <p:cNvPr id="925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12" charset="-52"/>
                <a:ea typeface="+mn-ea"/>
                <a:cs typeface="+mn-cs"/>
              </a:defRPr>
            </a:lvl1pPr>
          </a:lstStyle>
          <a:p>
            <a:pPr>
              <a:defRPr/>
            </a:pPr>
            <a:endParaRPr lang="en-US"/>
          </a:p>
        </p:txBody>
      </p:sp>
      <p:sp>
        <p:nvSpPr>
          <p:cNvPr id="925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252CC60-EFFD-4A4D-8964-CAF79AA26BEB}" type="slidenum">
              <a:rPr lang="en-US"/>
              <a:pPr>
                <a:defRPr/>
              </a:pPr>
              <a:t>‹#›</a:t>
            </a:fld>
            <a:endParaRPr lang="en-US"/>
          </a:p>
        </p:txBody>
      </p:sp>
    </p:spTree>
    <p:extLst>
      <p:ext uri="{BB962C8B-B14F-4D97-AF65-F5344CB8AC3E}">
        <p14:creationId xmlns:p14="http://schemas.microsoft.com/office/powerpoint/2010/main" val="456595510"/>
      </p:ext>
    </p:extLst>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 id="21474866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27650" name="Group 4"/>
          <p:cNvGrpSpPr>
            <a:grpSpLocks/>
          </p:cNvGrpSpPr>
          <p:nvPr/>
        </p:nvGrpSpPr>
        <p:grpSpPr bwMode="auto">
          <a:xfrm>
            <a:off x="0" y="0"/>
            <a:ext cx="9145588" cy="6845300"/>
            <a:chOff x="0" y="0"/>
            <a:chExt cx="5761" cy="4312"/>
          </a:xfrm>
        </p:grpSpPr>
        <p:sp>
          <p:nvSpPr>
            <p:cNvPr id="27653"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27654"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2765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2765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14834188"/>
      </p:ext>
    </p:extLst>
  </p:cSld>
  <p:clrMap bg1="dk2" tx1="lt1" bg2="dk1" tx2="lt2" accent1="accent1" accent2="accent2" accent3="accent3" accent4="accent4" accent5="accent5" accent6="accent6" hlink="hlink" folHlink="folHlink"/>
  <p:sldLayoutIdLst>
    <p:sldLayoutId id="214748662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zh-CN" altLang="en-US" sz="2400">
                  <a:solidFill>
                    <a:srgbClr val="FFFFFF"/>
                  </a:solidFill>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endParaRPr lang="en-US" alt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FFFFFF"/>
                </a:solidFill>
              </a:defRPr>
            </a:lvl1pPr>
          </a:lstStyle>
          <a:p>
            <a:endParaRPr lang="en-US" alt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defRPr>
            </a:lvl1pPr>
          </a:lstStyle>
          <a:p>
            <a:fld id="{965A1DD7-E281-42D4-B590-F464BC8E3CFF}" type="slidenum">
              <a:rPr lang="en-US" altLang="en-US"/>
              <a:pPr/>
              <a:t>‹#›</a:t>
            </a:fld>
            <a:endParaRPr lang="en-US" alt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944800"/>
      </p:ext>
    </p:extLst>
  </p:cSld>
  <p:clrMap bg1="dk2" tx1="lt1" bg2="dk1" tx2="lt2" accent1="accent1" accent2="accent2" accent3="accent3" accent4="accent4" accent5="accent5" accent6="accent6" hlink="hlink" folHlink="folHlink"/>
  <p:sldLayoutIdLst>
    <p:sldLayoutId id="2147486629" r:id="rId1"/>
    <p:sldLayoutId id="2147486630" r:id="rId2"/>
    <p:sldLayoutId id="2147486631" r:id="rId3"/>
    <p:sldLayoutId id="2147486632" r:id="rId4"/>
    <p:sldLayoutId id="2147486633" r:id="rId5"/>
    <p:sldLayoutId id="2147486634" r:id="rId6"/>
    <p:sldLayoutId id="2147486635" r:id="rId7"/>
    <p:sldLayoutId id="2147486636" r:id="rId8"/>
    <p:sldLayoutId id="2147486637" r:id="rId9"/>
    <p:sldLayoutId id="2147486638" r:id="rId10"/>
    <p:sldLayoutId id="21474866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1422400"/>
            <a:ext cx="9147175" cy="5435600"/>
            <a:chOff x="0" y="896"/>
            <a:chExt cx="5762" cy="3424"/>
          </a:xfrm>
        </p:grpSpPr>
        <p:grpSp>
          <p:nvGrpSpPr>
            <p:cNvPr id="54280" name="Group 3"/>
            <p:cNvGrpSpPr>
              <a:grpSpLocks/>
            </p:cNvGrpSpPr>
            <p:nvPr userDrawn="1"/>
          </p:nvGrpSpPr>
          <p:grpSpPr bwMode="auto">
            <a:xfrm>
              <a:off x="20" y="896"/>
              <a:ext cx="5742" cy="3424"/>
              <a:chOff x="20" y="896"/>
              <a:chExt cx="5742" cy="3424"/>
            </a:xfrm>
          </p:grpSpPr>
          <p:sp>
            <p:nvSpPr>
              <p:cNvPr id="5441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1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1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5442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GB"/>
              </a:p>
            </p:txBody>
          </p:sp>
        </p:grpSp>
        <p:grpSp>
          <p:nvGrpSpPr>
            <p:cNvPr id="54281" name="Group 17"/>
            <p:cNvGrpSpPr>
              <a:grpSpLocks/>
            </p:cNvGrpSpPr>
            <p:nvPr userDrawn="1"/>
          </p:nvGrpSpPr>
          <p:grpSpPr bwMode="auto">
            <a:xfrm>
              <a:off x="0" y="2291"/>
              <a:ext cx="1385" cy="1702"/>
              <a:chOff x="0" y="2291"/>
              <a:chExt cx="1385" cy="1702"/>
            </a:xfrm>
          </p:grpSpPr>
          <p:sp>
            <p:nvSpPr>
              <p:cNvPr id="5428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8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29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0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1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2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3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34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4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5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6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7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8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39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0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0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1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1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1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sp>
            <p:nvSpPr>
              <p:cNvPr id="5441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441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sz="2400">
                  <a:solidFill>
                    <a:srgbClr val="FFFFFF"/>
                  </a:solidFill>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endParaRPr lang="en-US" alt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rgbClr val="FFFFFF"/>
                </a:solidFill>
              </a:defRPr>
            </a:lvl1pPr>
          </a:lstStyle>
          <a:p>
            <a:endParaRPr lang="en-US" alt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FFFFFF"/>
                </a:solidFill>
              </a:defRPr>
            </a:lvl1pPr>
          </a:lstStyle>
          <a:p>
            <a:fld id="{19F98F94-A0DE-48E3-B1E6-3097664A6597}" type="slidenum">
              <a:rPr lang="en-US" altLang="en-US"/>
              <a:pPr/>
              <a:t>‹#›</a:t>
            </a:fld>
            <a:endParaRPr lang="en-US" alt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506554"/>
      </p:ext>
    </p:extLst>
  </p:cSld>
  <p:clrMap bg1="dk2" tx1="lt1" bg2="dk1" tx2="lt2" accent1="accent1" accent2="accent2" accent3="accent3" accent4="accent4" accent5="accent5" accent6="accent6" hlink="hlink" folHlink="folHlink"/>
  <p:sldLayoutIdLst>
    <p:sldLayoutId id="214748664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a typeface="ＭＳ Ｐゴシック" charset="0"/>
                <a:cs typeface="ＭＳ Ｐゴシック"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632306"/>
      </p:ext>
    </p:extLst>
  </p:cSld>
  <p:clrMap bg1="dk2" tx1="lt1" bg2="dk1" tx2="lt2" accent1="accent1" accent2="accent2" accent3="accent3" accent4="accent4" accent5="accent5" accent6="accent6" hlink="hlink" folHlink="folHlink"/>
  <p:sldLayoutIdLst>
    <p:sldLayoutId id="21474866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56322" name="Group 4"/>
          <p:cNvGrpSpPr>
            <a:grpSpLocks/>
          </p:cNvGrpSpPr>
          <p:nvPr/>
        </p:nvGrpSpPr>
        <p:grpSpPr bwMode="auto">
          <a:xfrm>
            <a:off x="0" y="0"/>
            <a:ext cx="9145588" cy="6845300"/>
            <a:chOff x="0" y="0"/>
            <a:chExt cx="5761" cy="4312"/>
          </a:xfrm>
        </p:grpSpPr>
        <p:sp>
          <p:nvSpPr>
            <p:cNvPr id="5632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5632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563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63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98531486"/>
      </p:ext>
    </p:extLst>
  </p:cSld>
  <p:clrMap bg1="dk2" tx1="lt1" bg2="dk1" tx2="lt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 id="2147486657" r:id="rId12"/>
    <p:sldLayoutId id="214748665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Arial" pitchFamily="-112"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Arial" pitchFamily="-112"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8AD7EE59-EF55-4047-AF20-9AA7987F1BC1}"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407"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 id="2147486433" r:id="rId14"/>
    <p:sldLayoutId id="2147486434"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03E12685-C846-7B4A-A00C-8A07C9C667F0}" type="slidenum">
              <a:rPr lang="en-US"/>
              <a:pPr>
                <a:defRPr/>
              </a:pPr>
              <a:t>‹#›</a:t>
            </a:fld>
            <a:endParaRPr lang="en-US"/>
          </a:p>
        </p:txBody>
      </p:sp>
      <p:grpSp>
        <p:nvGrpSpPr>
          <p:cNvPr id="82948" name="Group 4"/>
          <p:cNvGrpSpPr>
            <a:grpSpLocks/>
          </p:cNvGrpSpPr>
          <p:nvPr/>
        </p:nvGrpSpPr>
        <p:grpSpPr bwMode="auto">
          <a:xfrm>
            <a:off x="0" y="0"/>
            <a:ext cx="9140825" cy="6850063"/>
            <a:chOff x="0" y="0"/>
            <a:chExt cx="5758" cy="4315"/>
          </a:xfrm>
        </p:grpSpPr>
        <p:grpSp>
          <p:nvGrpSpPr>
            <p:cNvPr id="8295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2DA315F1-E767-C243-8AFD-99AB6FFA23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35BA4CFF-FE75-034D-9E7A-610B9560687A}" type="slidenum">
              <a:rPr lang="en-US"/>
              <a:pPr>
                <a:defRPr/>
              </a:pPr>
              <a:t>‹#›</a:t>
            </a:fld>
            <a:endParaRPr lang="en-US"/>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6"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28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8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2.xml"/><Relationship Id="rId1" Type="http://schemas.openxmlformats.org/officeDocument/2006/relationships/slideLayout" Target="../slideLayouts/slideLayout215.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3.xml"/><Relationship Id="rId1" Type="http://schemas.openxmlformats.org/officeDocument/2006/relationships/slideLayout" Target="../slideLayouts/slideLayout171.xml"/><Relationship Id="rId4" Type="http://schemas.openxmlformats.org/officeDocument/2006/relationships/image" Target="../media/image57.emf"/></Relationships>
</file>

<file path=ppt/slides/_rels/slide10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28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29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6.xml"/><Relationship Id="rId1" Type="http://schemas.openxmlformats.org/officeDocument/2006/relationships/slideLayout" Target="../slideLayouts/slideLayout29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175.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18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1.xml"/><Relationship Id="rId1" Type="http://schemas.openxmlformats.org/officeDocument/2006/relationships/slideLayout" Target="../slideLayouts/slideLayout124.xml"/><Relationship Id="rId4" Type="http://schemas.openxmlformats.org/officeDocument/2006/relationships/image" Target="../media/image1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8.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7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173.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173.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173.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17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17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173.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173.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3.xml"/><Relationship Id="rId1" Type="http://schemas.openxmlformats.org/officeDocument/2006/relationships/slideLayout" Target="../slideLayouts/slideLayout173.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173.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5.xml"/><Relationship Id="rId1" Type="http://schemas.openxmlformats.org/officeDocument/2006/relationships/slideLayout" Target="../slideLayouts/slideLayout173.xml"/></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7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7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7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171.xml"/><Relationship Id="rId4" Type="http://schemas.openxmlformats.org/officeDocument/2006/relationships/image" Target="../media/image57.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8.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99.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48.xml"/><Relationship Id="rId5" Type="http://schemas.openxmlformats.org/officeDocument/2006/relationships/image" Target="../media/image71.pn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4.xml"/><Relationship Id="rId1" Type="http://schemas.openxmlformats.org/officeDocument/2006/relationships/slideLayout" Target="../slideLayouts/slideLayout89.xml"/><Relationship Id="rId4" Type="http://schemas.openxmlformats.org/officeDocument/2006/relationships/image" Target="../media/image74.emf"/></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66.xml"/><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31.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28.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31.xml"/><Relationship Id="rId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66.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31.xml"/><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31.xml"/><Relationship Id="rId4" Type="http://schemas.openxmlformats.org/officeDocument/2006/relationships/image" Target="../media/image86.jpe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31.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31.xml"/><Relationship Id="rId5" Type="http://schemas.openxmlformats.org/officeDocument/2006/relationships/image" Target="../media/image89.png"/><Relationship Id="rId4" Type="http://schemas.openxmlformats.org/officeDocument/2006/relationships/image" Target="../media/image79.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9.xml"/><Relationship Id="rId1" Type="http://schemas.openxmlformats.org/officeDocument/2006/relationships/slideLayout" Target="../slideLayouts/slideLayout22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66.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224.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215.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215.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28.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15.xml"/><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242.xml"/><Relationship Id="rId4" Type="http://schemas.openxmlformats.org/officeDocument/2006/relationships/image" Target="../media/image100.emf"/></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242.xml"/><Relationship Id="rId4" Type="http://schemas.openxmlformats.org/officeDocument/2006/relationships/image" Target="../media/image100.emf"/></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25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53.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253.xml"/><Relationship Id="rId5" Type="http://schemas.openxmlformats.org/officeDocument/2006/relationships/image" Target="../media/image103.png"/><Relationship Id="rId4" Type="http://schemas.openxmlformats.org/officeDocument/2006/relationships/image" Target="../media/image102.jpeg"/></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215.xml"/><Relationship Id="rId4" Type="http://schemas.openxmlformats.org/officeDocument/2006/relationships/image" Target="../media/image94.emf"/></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269.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70.xml"/><Relationship Id="rId4" Type="http://schemas.openxmlformats.org/officeDocument/2006/relationships/image" Target="../media/image94.emf"/></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5.xml"/><Relationship Id="rId1" Type="http://schemas.openxmlformats.org/officeDocument/2006/relationships/slideLayout" Target="../slideLayouts/slideLayout218.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6.xml"/><Relationship Id="rId1" Type="http://schemas.openxmlformats.org/officeDocument/2006/relationships/slideLayout" Target="../slideLayouts/slideLayout218.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218.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8.xml"/><Relationship Id="rId1" Type="http://schemas.openxmlformats.org/officeDocument/2006/relationships/slideLayout" Target="../slideLayouts/slideLayout27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2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685800" y="-27384"/>
            <a:ext cx="7924800" cy="4191000"/>
          </a:xfrm>
        </p:spPr>
        <p:txBody>
          <a:bodyPr/>
          <a:lstStyle/>
          <a:p>
            <a:pPr>
              <a:defRPr/>
            </a:pPr>
            <a:r>
              <a:rPr lang="en-US" sz="7200" b="1" dirty="0">
                <a:solidFill>
                  <a:schemeClr val="tx1"/>
                </a:solidFill>
                <a:effectLst>
                  <a:glow rad="228600">
                    <a:srgbClr val="000000"/>
                  </a:glow>
                </a:effectLst>
                <a:latin typeface="Arial" charset="0"/>
                <a:ea typeface="ＭＳ Ｐゴシック" charset="0"/>
                <a:cs typeface="ＭＳ Ｐゴシック" charset="0"/>
              </a:rPr>
              <a:t>Introduction to the  </a:t>
            </a:r>
            <a:br>
              <a:rPr lang="en-US" sz="7200" b="1" dirty="0">
                <a:solidFill>
                  <a:schemeClr val="tx1"/>
                </a:solidFill>
                <a:effectLst>
                  <a:glow rad="228600">
                    <a:srgbClr val="000000"/>
                  </a:glow>
                </a:effectLst>
                <a:latin typeface="Arial" charset="0"/>
                <a:ea typeface="ＭＳ Ｐゴシック" charset="0"/>
                <a:cs typeface="ＭＳ Ｐゴシック" charset="0"/>
              </a:rPr>
            </a:br>
            <a:r>
              <a:rPr lang="en-US" sz="7200" b="1" dirty="0">
                <a:solidFill>
                  <a:schemeClr val="tx1"/>
                </a:solidFill>
                <a:effectLst>
                  <a:glow rad="228600">
                    <a:srgbClr val="000000"/>
                  </a:glow>
                </a:effectLst>
                <a:latin typeface="Arial" charset="0"/>
                <a:ea typeface="ＭＳ Ｐゴシック" charset="0"/>
                <a:cs typeface="ＭＳ Ｐゴシック" charset="0"/>
              </a:rPr>
              <a:t>Old Testament</a:t>
            </a:r>
            <a:endParaRPr lang="en-US" b="1" dirty="0">
              <a:solidFill>
                <a:schemeClr val="tx1"/>
              </a:solidFill>
              <a:effectLst>
                <a:glow rad="228600">
                  <a:srgbClr val="000000"/>
                </a:glow>
              </a:effectLst>
              <a:latin typeface="Arial" charset="0"/>
              <a:ea typeface="ＭＳ Ｐゴシック" charset="0"/>
              <a:cs typeface="ＭＳ Ｐゴシック" charset="0"/>
            </a:endParaRPr>
          </a:p>
        </p:txBody>
      </p:sp>
      <p:sp>
        <p:nvSpPr>
          <p:cNvPr id="5" name="Rectangle 4"/>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20"/>
          <p:cNvGrpSpPr>
            <a:grpSpLocks/>
          </p:cNvGrpSpPr>
          <p:nvPr/>
        </p:nvGrpSpPr>
        <p:grpSpPr bwMode="auto">
          <a:xfrm>
            <a:off x="1555750" y="3711575"/>
            <a:ext cx="5578475" cy="1624013"/>
            <a:chOff x="980" y="2338"/>
            <a:chExt cx="3514" cy="1023"/>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sp>
            <p:nvSpPr>
              <p:cNvPr id="260121" name="Rectangle 25"/>
              <p:cNvSpPr>
                <a:spLocks noChangeArrowheads="1"/>
              </p:cNvSpPr>
              <p:nvPr/>
            </p:nvSpPr>
            <p:spPr bwMode="auto">
              <a:xfrm>
                <a:off x="2103" y="2338"/>
                <a:ext cx="515" cy="74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a:solidFill>
                      <a:srgbClr val="FFFF00"/>
                    </a:solidFill>
                    <a:latin typeface="Times" charset="0"/>
                  </a:rPr>
                  <a:t>4</a:t>
                </a:r>
              </a:p>
            </p:txBody>
          </p:sp>
        </p:grpSp>
        <p:sp>
          <p:nvSpPr>
            <p:cNvPr id="260122" name="Rectangle 26"/>
            <p:cNvSpPr>
              <a:spLocks noChangeArrowheads="1"/>
            </p:cNvSpPr>
            <p:nvPr/>
          </p:nvSpPr>
          <p:spPr bwMode="auto">
            <a:xfrm>
              <a:off x="3449" y="2614"/>
              <a:ext cx="515" cy="74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7200" b="1">
                  <a:solidFill>
                    <a:srgbClr val="FFFF00"/>
                  </a:solidFill>
                  <a:latin typeface="Times" charset="0"/>
                </a:rPr>
                <a:t>4</a:t>
              </a: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endParaRPr lang="en-US" sz="3600">
              <a:solidFill>
                <a:srgbClr val="000000"/>
              </a:solidFill>
              <a:latin typeface="Comic Sans MS"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endParaRPr lang="en-US" sz="3600">
                <a:solidFill>
                  <a:srgbClr val="000000"/>
                </a:solidFill>
                <a:latin typeface="Comic Sans MS"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endParaRPr lang="en-US" sz="3600">
                <a:solidFill>
                  <a:srgbClr val="000000"/>
                </a:solidFill>
                <a:latin typeface="Comic Sans MS"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260158" name="Text Box 62"/>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260159" name="Text Box 63"/>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5</a:t>
            </a:r>
          </a:p>
        </p:txBody>
      </p:sp>
      <p:sp>
        <p:nvSpPr>
          <p:cNvPr id="260163" name="Rectangle 67"/>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06</a:t>
            </a:r>
            <a:endParaRPr lang="en-US" b="1">
              <a:solidFill>
                <a:srgbClr val="000000"/>
              </a:solidFill>
              <a:effectLst>
                <a:outerShdw blurRad="38100" dist="38100" dir="2700000" algn="tl">
                  <a:srgbClr val="FFFFFF"/>
                </a:outerShdw>
              </a:effectLst>
              <a:latin typeface="Comic Sans MS" charset="0"/>
            </a:endParaRPr>
          </a:p>
        </p:txBody>
      </p:sp>
      <p:sp>
        <p:nvSpPr>
          <p:cNvPr id="28"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God</a:t>
            </a:r>
            <a:r>
              <a:rPr kumimoji="0" lang="fr-FR"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male and female he created them" (Gen 1:27).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r>
              <a:rPr lang="en-US" altLang="en-US" sz="3600">
                <a:latin typeface="Arial" pitchFamily="34" charset="0"/>
                <a:ea typeface="ＭＳ Ｐゴシック" pitchFamily="34" charset="-128"/>
                <a:cs typeface="Arial"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pic>
        <p:nvPicPr>
          <p:cNvPr id="104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over every living thing that</a:t>
            </a:r>
            <a: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a:t>
            </a:r>
            <a:b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br>
            <a:r>
              <a:rPr kumimoji="0" lang="en-US"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moves upon the earth</a:t>
            </a:r>
            <a:r>
              <a:rPr kumimoji="0" lang="fr-FR" alt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(Gen 1:28 NLT).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over the </a:t>
            </a:r>
            <a:r>
              <a:rPr kumimoji="0" lang="en-US" alt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birds</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have dominion over the </a:t>
            </a:r>
            <a:r>
              <a:rPr kumimoji="0" lang="en-US" alt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fish</a:t>
            </a: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"And God blessed them, and God said to them, </a:t>
            </a:r>
            <a:r>
              <a:rPr kumimoji="0" lang="fr-FR"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Be fruitful and multiply, and fill the earth and subdue it; </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r>
              <a:rPr lang="en-US" sz="4000">
                <a:latin typeface="Arial" charset="0"/>
                <a:ea typeface="ＭＳ Ｐゴシック" charset="0"/>
                <a:cs typeface="ＭＳ Ｐゴシック" charset="0"/>
              </a:rPr>
              <a:t>An All-Encompassing Theme</a:t>
            </a:r>
          </a:p>
        </p:txBody>
      </p:sp>
      <p:sp>
        <p:nvSpPr>
          <p:cNvPr id="21507" name="Rectangle 3"/>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fr-FR"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21508" name="Rectangle 4"/>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a:latin typeface="Arial" charset="0"/>
              <a:ea typeface="ＭＳ Ｐゴシック" charset="0"/>
              <a:cs typeface="ＭＳ Ｐゴシック" charset="0"/>
            </a:endParaRPr>
          </a:p>
          <a:p>
            <a:pPr marL="0" indent="0">
              <a:lnSpc>
                <a:spcPct val="80000"/>
              </a:lnSpc>
              <a:buFont typeface="Monotype Sorts" charset="0"/>
              <a:buNone/>
            </a:pPr>
            <a:r>
              <a:rPr lang="en-US" altLang="ja-JP" sz="2000" b="1">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a:solidFill>
                  <a:schemeClr val="tx2"/>
                </a:solidFill>
                <a:latin typeface="Arial" charset="0"/>
                <a:ea typeface="ＭＳ Ｐゴシック" charset="0"/>
                <a:cs typeface="ＭＳ Ｐゴシック" charset="0"/>
              </a:rPr>
              <a:t>reign</a:t>
            </a:r>
            <a:r>
              <a:rPr lang="en-US" altLang="ja-JP" sz="2000" b="1">
                <a:latin typeface="Arial" charset="0"/>
                <a:ea typeface="ＭＳ Ｐゴシック" charset="0"/>
                <a:cs typeface="ＭＳ Ｐゴシック" charset="0"/>
              </a:rPr>
              <a:t> for ever and ever."</a:t>
            </a:r>
            <a:endParaRPr lang="en-US" sz="2000" b="1">
              <a:latin typeface="Arial" charset="0"/>
              <a:ea typeface="ＭＳ Ｐゴシック" charset="0"/>
              <a:cs typeface="ＭＳ Ｐゴシック"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Command</a:t>
            </a:r>
          </a:p>
        </p:txBody>
      </p:sp>
      <p:sp>
        <p:nvSpPr>
          <p:cNvPr id="21511"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Fulfillment</a:t>
            </a: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The Bible</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s Theme: God extends His rule to man</a:t>
            </a: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Covenants</a:t>
            </a: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3577356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7">
                                            <p:txEl>
                                              <p:pRg st="2" end="2"/>
                                            </p:txEl>
                                          </p:spTgt>
                                        </p:tgtEl>
                                        <p:attrNameLst>
                                          <p:attrName>style.visibility</p:attrName>
                                        </p:attrNameLst>
                                      </p:cBhvr>
                                      <p:to>
                                        <p:strVal val="visible"/>
                                      </p:to>
                                    </p:set>
                                    <p:animEffect transition="in" filter="dissolve">
                                      <p:cBhvr>
                                        <p:cTn id="10" dur="500"/>
                                        <p:tgtEl>
                                          <p:spTgt spid="2150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5" dur="500"/>
                                        <p:tgtEl>
                                          <p:spTgt spid="21508">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18" dur="500"/>
                                        <p:tgtEl>
                                          <p:spTgt spid="2150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100"/>
                                        <p:tgtEl>
                                          <p:spTgt spid="21510"/>
                                        </p:tgtEl>
                                      </p:cBhvr>
                                    </p:animEffect>
                                    <p:anim calcmode="lin" valueType="num">
                                      <p:cBhvr>
                                        <p:cTn id="33" dur="400" fill="hold"/>
                                        <p:tgtEl>
                                          <p:spTgt spid="21510"/>
                                        </p:tgtEl>
                                        <p:attrNameLst>
                                          <p:attrName>ppt_x</p:attrName>
                                        </p:attrNameLst>
                                      </p:cBhvr>
                                      <p:tavLst>
                                        <p:tav tm="0">
                                          <p:val>
                                            <p:strVal val="#ppt_x"/>
                                          </p:val>
                                        </p:tav>
                                        <p:tav tm="100000">
                                          <p:val>
                                            <p:strVal val="#ppt_x"/>
                                          </p:val>
                                        </p:tav>
                                      </p:tavLst>
                                    </p:anim>
                                    <p:anim calcmode="lin" valueType="num">
                                      <p:cBhvr>
                                        <p:cTn id="34" dur="400" fill="hold"/>
                                        <p:tgtEl>
                                          <p:spTgt spid="21510"/>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1"/>
                                        </p:tgtEl>
                                        <p:attrNameLst>
                                          <p:attrName>style.visibility</p:attrName>
                                        </p:attrNameLst>
                                      </p:cBhvr>
                                      <p:to>
                                        <p:strVal val="visible"/>
                                      </p:to>
                                    </p:set>
                                    <p:animEffect transition="in" filter="fade">
                                      <p:cBhvr>
                                        <p:cTn id="41" dur="100"/>
                                        <p:tgtEl>
                                          <p:spTgt spid="21511"/>
                                        </p:tgtEl>
                                      </p:cBhvr>
                                    </p:animEffect>
                                    <p:anim calcmode="lin" valueType="num">
                                      <p:cBhvr>
                                        <p:cTn id="42" dur="400" fill="hold"/>
                                        <p:tgtEl>
                                          <p:spTgt spid="21511"/>
                                        </p:tgtEl>
                                        <p:attrNameLst>
                                          <p:attrName>ppt_x</p:attrName>
                                        </p:attrNameLst>
                                      </p:cBhvr>
                                      <p:tavLst>
                                        <p:tav tm="0">
                                          <p:val>
                                            <p:strVal val="#ppt_x"/>
                                          </p:val>
                                        </p:tav>
                                        <p:tav tm="100000">
                                          <p:val>
                                            <p:strVal val="#ppt_x"/>
                                          </p:val>
                                        </p:tav>
                                      </p:tavLst>
                                    </p:anim>
                                    <p:anim calcmode="lin" valueType="num">
                                      <p:cBhvr>
                                        <p:cTn id="43" dur="400" fill="hold"/>
                                        <p:tgtEl>
                                          <p:spTgt spid="21511"/>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lef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3" grpId="0"/>
      <p:bldP spid="215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6796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67578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3866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0375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18658" y="947738"/>
            <a:ext cx="126841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770870" y="159467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38497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149745" y="5731258"/>
            <a:ext cx="94996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14</a:t>
            </a:r>
            <a:r>
              <a:rPr kumimoji="0" lang="en-US" sz="700" b="1" i="1" u="none" strike="noStrike" kern="1200" cap="none" spc="0" normalizeH="0" baseline="30000" noProof="0" dirty="0">
                <a:ln>
                  <a:noFill/>
                </a:ln>
                <a:solidFill>
                  <a:srgbClr val="FFFFFF"/>
                </a:solidFill>
                <a:effectLst/>
                <a:uLnTx/>
                <a:uFillTx/>
                <a:latin typeface="Arial" pitchFamily="24" charset="0"/>
                <a:ea typeface="ＭＳ Ｐゴシック" charset="-128"/>
                <a:cs typeface="ＭＳ Ｐゴシック" charset="-128"/>
              </a:rPr>
              <a:t>th</a:t>
            </a: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Edition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Feb 2024</a:t>
            </a:r>
          </a:p>
        </p:txBody>
      </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4026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776913" y="5765800"/>
            <a:ext cx="20732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Law was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9295670" y="2166938"/>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381431" y="256064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9381431" y="3708723"/>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9373415" y="3315014"/>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9306062" y="2955500"/>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52880" y="5562601"/>
            <a:ext cx="2087563" cy="797574"/>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91820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en-US" altLang="zh-CN" dirty="0">
                <a:latin typeface="Arial" charset="0"/>
                <a:ea typeface="SimSun" charset="0"/>
                <a:cs typeface="SimSun" charset="0"/>
              </a:rPr>
              <a:t>My View of the OT</a:t>
            </a:r>
            <a:r>
              <a:rPr lang="uk-UA" altLang="zh-CN" dirty="0">
                <a:latin typeface="Arial" charset="0"/>
                <a:ea typeface="SimSun" charset="0"/>
                <a:cs typeface="SimSun" charset="0"/>
              </a:rPr>
              <a:t>'</a:t>
            </a:r>
            <a:r>
              <a:rPr lang="en-US" altLang="zh-CN" dirty="0">
                <a:latin typeface="Arial" charset="0"/>
                <a:ea typeface="SimSun" charset="0"/>
                <a:cs typeface="SimSun" charset="0"/>
              </a:rPr>
              <a:t>s Theme</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The Old Testament narrates </a:t>
            </a:r>
            <a:endParaRPr lang="en-US" altLang="zh-CN" b="1" i="1" dirty="0">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i="1" dirty="0">
                <a:effectLst>
                  <a:outerShdw blurRad="50800" dist="127000" dir="2700000" algn="tl" rotWithShape="0">
                    <a:srgbClr val="000000"/>
                  </a:outerShdw>
                </a:effectLst>
                <a:latin typeface="Arial" charset="0"/>
                <a:ea typeface="SimSun" charset="0"/>
                <a:cs typeface="SimSun" charset="0"/>
              </a:rPr>
              <a:t>	</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God</a:t>
            </a:r>
            <a:r>
              <a:rPr lang="uk-UA" altLang="zh-CN" b="1" i="1" dirty="0">
                <a:solidFill>
                  <a:schemeClr val="tx2"/>
                </a:solidFill>
                <a:effectLst>
                  <a:outerShdw blurRad="50800" dist="127000" dir="2700000" algn="tl" rotWithShape="0">
                    <a:srgbClr val="000000"/>
                  </a:outerShdw>
                </a:effectLst>
                <a:latin typeface="Arial" charset="0"/>
                <a:ea typeface="SimSun" charset="0"/>
                <a:cs typeface="SimSun" charset="0"/>
              </a:rPr>
              <a:t>'</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s restoring man to participate in His kingdom rule for His own glory</a:t>
            </a:r>
            <a:endParaRPr lang="en-US" altLang="zh-CN" b="1" dirty="0">
              <a:solidFill>
                <a:schemeClr val="tx2"/>
              </a:solidFill>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mandated in Eden but lost in the Fall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accomplished by redeeming man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through Israel as a kingdom of priests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ultimately through the Messiah,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who will reign as Savior and King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to fulfill the Abrahamic Covenant</a:t>
            </a:r>
            <a:endParaRPr lang="en-US"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257409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7"/>
              </a:srgbClr>
            </a:outerShdw>
          </a:effectLst>
        </p:spPr>
        <p:txBody>
          <a:bodyPr/>
          <a:lstStyle/>
          <a:p>
            <a:r>
              <a:rPr lang="en-US" altLang="zh-CN">
                <a:ea typeface="SimSun" pitchFamily="2" charset="-122"/>
              </a:rPr>
              <a:t>My View of the NT</a:t>
            </a:r>
            <a:r>
              <a:rPr lang="fr-FR" altLang="zh-CN">
                <a:ea typeface="SimSun" pitchFamily="2" charset="-122"/>
              </a:rPr>
              <a:t>'</a:t>
            </a:r>
            <a:r>
              <a:rPr lang="en-US" altLang="zh-CN">
                <a:ea typeface="SimSun" pitchFamily="2" charset="-122"/>
              </a:rPr>
              <a:t>s Theme</a:t>
            </a:r>
            <a:endParaRPr lang="en-US" altLang="en-US">
              <a:ea typeface="ＭＳ Ｐゴシック" pitchFamily="34" charset="-128"/>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030560"/>
            <a:ext cx="9144000" cy="5638800"/>
          </a:xfrm>
        </p:spPr>
        <p:txBody>
          <a:bodyPr/>
          <a:lstStyle/>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The New Testament narrates </a:t>
            </a:r>
            <a:endParaRPr lang="en-US" altLang="zh-CN" b="1" i="1" dirty="0">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i="1" dirty="0">
                <a:effectLst>
                  <a:outerShdw blurRad="38100" dist="38100" dir="2700000" algn="tl">
                    <a:srgbClr val="000000"/>
                  </a:outerShdw>
                </a:effectLst>
                <a:ea typeface="SimSun" pitchFamily="2" charset="-122"/>
              </a:rPr>
              <a:t>	</a:t>
            </a:r>
            <a:r>
              <a:rPr lang="en-US" altLang="zh-CN" b="1" i="1" dirty="0">
                <a:solidFill>
                  <a:schemeClr val="tx2"/>
                </a:solidFill>
                <a:effectLst>
                  <a:outerShdw blurRad="38100" dist="38100" dir="2700000" algn="tl">
                    <a:srgbClr val="000000"/>
                  </a:outerShdw>
                </a:effectLst>
                <a:ea typeface="SimSun" pitchFamily="2" charset="-122"/>
              </a:rPr>
              <a:t>God</a:t>
            </a:r>
            <a:r>
              <a:rPr lang="fr-FR" altLang="zh-CN" b="1" i="1" dirty="0">
                <a:solidFill>
                  <a:schemeClr val="tx2"/>
                </a:solidFill>
                <a:effectLst>
                  <a:outerShdw blurRad="38100" dist="38100" dir="2700000" algn="tl">
                    <a:srgbClr val="000000"/>
                  </a:outerShdw>
                </a:effectLst>
                <a:ea typeface="SimSun" pitchFamily="2" charset="-122"/>
              </a:rPr>
              <a:t>'</a:t>
            </a:r>
            <a:r>
              <a:rPr lang="en-US" altLang="zh-CN" b="1" i="1" dirty="0">
                <a:solidFill>
                  <a:schemeClr val="tx2"/>
                </a:solidFill>
                <a:effectLst>
                  <a:outerShdw blurRad="38100" dist="38100" dir="2700000" algn="tl">
                    <a:srgbClr val="000000"/>
                  </a:outerShdw>
                </a:effectLst>
                <a:ea typeface="SimSun" pitchFamily="2" charset="-122"/>
              </a:rPr>
              <a:t>s restoring man to participate in His kingdom rule for His own glory</a:t>
            </a:r>
            <a:endParaRPr lang="en-US" altLang="zh-CN" b="1" dirty="0">
              <a:solidFill>
                <a:schemeClr val="tx2"/>
              </a:solidFill>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proclaimed by the Church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that salvation is by grace alone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though faith alone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in Christ alone</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who will reign as Saviour and King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to fulfill the Abrahamic Covenant</a:t>
            </a:r>
          </a:p>
          <a:p>
            <a:pPr algn="r">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to the glory of God alone</a:t>
            </a:r>
          </a:p>
          <a:p>
            <a:pPr algn="r">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ea typeface="SimSun" pitchFamily="2" charset="-122"/>
            </a:endParaRPr>
          </a:p>
        </p:txBody>
      </p:sp>
      <p:sp>
        <p:nvSpPr>
          <p:cNvPr id="11059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3165824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7"/>
              </a:srgbClr>
            </a:outerShdw>
          </a:effectLst>
        </p:spPr>
        <p:txBody>
          <a:bodyPr/>
          <a:lstStyle/>
          <a:p>
            <a:r>
              <a:rPr lang="en-US" altLang="zh-CN">
                <a:ea typeface="SimSun" pitchFamily="2" charset="-122"/>
              </a:rPr>
              <a:t>My View of the Bible's Theme</a:t>
            </a:r>
            <a:endParaRPr lang="en-US" altLang="en-US">
              <a:ea typeface="ＭＳ Ｐゴシック" pitchFamily="34" charset="-128"/>
            </a:endParaRPr>
          </a:p>
        </p:txBody>
      </p:sp>
      <p:pic>
        <p:nvPicPr>
          <p:cNvPr id="11059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The Bible narrates </a:t>
            </a:r>
            <a:endParaRPr lang="en-US" altLang="zh-CN" b="1" i="1" dirty="0">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i="1" dirty="0">
                <a:effectLst>
                  <a:outerShdw blurRad="38100" dist="38100" dir="2700000" algn="tl">
                    <a:srgbClr val="000000"/>
                  </a:outerShdw>
                </a:effectLst>
                <a:ea typeface="SimSun" pitchFamily="2" charset="-122"/>
              </a:rPr>
              <a:t>	</a:t>
            </a:r>
            <a:r>
              <a:rPr lang="en-US" altLang="zh-CN" b="1" i="1" dirty="0">
                <a:solidFill>
                  <a:schemeClr val="tx2"/>
                </a:solidFill>
                <a:effectLst>
                  <a:outerShdw blurRad="38100" dist="38100" dir="2700000" algn="tl">
                    <a:srgbClr val="000000"/>
                  </a:outerShdw>
                </a:effectLst>
                <a:ea typeface="SimSun" pitchFamily="2" charset="-122"/>
              </a:rPr>
              <a:t>God</a:t>
            </a:r>
            <a:r>
              <a:rPr lang="fr-FR" altLang="zh-CN" b="1" i="1" dirty="0">
                <a:solidFill>
                  <a:schemeClr val="tx2"/>
                </a:solidFill>
                <a:effectLst>
                  <a:outerShdw blurRad="38100" dist="38100" dir="2700000" algn="tl">
                    <a:srgbClr val="000000"/>
                  </a:outerShdw>
                </a:effectLst>
                <a:ea typeface="SimSun" pitchFamily="2" charset="-122"/>
              </a:rPr>
              <a:t>'</a:t>
            </a:r>
            <a:r>
              <a:rPr lang="en-US" altLang="zh-CN" b="1" i="1" dirty="0">
                <a:solidFill>
                  <a:schemeClr val="tx2"/>
                </a:solidFill>
                <a:effectLst>
                  <a:outerShdw blurRad="38100" dist="38100" dir="2700000" algn="tl">
                    <a:srgbClr val="000000"/>
                  </a:outerShdw>
                </a:effectLst>
                <a:ea typeface="SimSun" pitchFamily="2" charset="-122"/>
              </a:rPr>
              <a:t>s restoring man to participate in His kingdom rule for His own glory</a:t>
            </a:r>
            <a:endParaRPr lang="en-US" altLang="zh-CN" b="1" dirty="0">
              <a:solidFill>
                <a:schemeClr val="tx2"/>
              </a:solidFill>
              <a:effectLst>
                <a:outerShdw blurRad="38100" dist="38100" dir="2700000" algn="tl">
                  <a:srgbClr val="000000"/>
                </a:outerShdw>
              </a:effectLst>
              <a:ea typeface="SimSun" pitchFamily="2" charset="-122"/>
            </a:endParaRP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though Israel bringing forth the Messiah</a:t>
            </a:r>
          </a:p>
          <a:p>
            <a:pP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so that the Church may proclaim</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that salvation is in Christ alone</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who will reign as Saviour and King </a:t>
            </a:r>
          </a:p>
          <a:p>
            <a:pPr algn="r">
              <a:buFont typeface="Monotype Sorts" charset="2"/>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				    to fulfill the Abrahamic Covenant</a:t>
            </a:r>
          </a:p>
          <a:p>
            <a:pPr algn="r">
              <a:buNone/>
              <a:tabLst>
                <a:tab pos="862013" algn="l"/>
                <a:tab pos="1431925" algn="l"/>
                <a:tab pos="2001838" algn="l"/>
              </a:tabLst>
            </a:pPr>
            <a:r>
              <a:rPr lang="en-US" altLang="zh-CN" b="1" dirty="0">
                <a:effectLst>
                  <a:outerShdw blurRad="38100" dist="38100" dir="2700000" algn="tl">
                    <a:srgbClr val="000000"/>
                  </a:outerShdw>
                </a:effectLst>
                <a:ea typeface="SimSun" pitchFamily="2" charset="-122"/>
              </a:rPr>
              <a:t>to the glory of God alone</a:t>
            </a:r>
          </a:p>
          <a:p>
            <a:pPr algn="r">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ea typeface="SimSun" pitchFamily="2" charset="-122"/>
            </a:endParaRPr>
          </a:p>
        </p:txBody>
      </p:sp>
      <p:sp>
        <p:nvSpPr>
          <p:cNvPr id="11059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2528987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The Centrality of the Cross</a:t>
            </a: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9" presetClass="entr" fill="hold" nodeType="afterEffect">
                                  <p:stCondLst>
                                    <p:cond delay="0"/>
                                  </p:stCondLst>
                                  <p:childTnLst>
                                    <p:set>
                                      <p:cBhvr additive="repl">
                                        <p:cTn id="25" dur="1" fill="hold">
                                          <p:stCondLst>
                                            <p:cond delay="0"/>
                                          </p:stCondLst>
                                        </p:cTn>
                                        <p:tgtEl>
                                          <p:spTgt spid="32774"/>
                                        </p:tgtEl>
                                        <p:attrNameLst>
                                          <p:attrName>style.visibility</p:attrName>
                                        </p:attrNameLst>
                                      </p:cBhvr>
                                      <p:to>
                                        <p:strVal val="visible"/>
                                      </p:to>
                                    </p:set>
                                    <p:animEffect transition="in" filter="dissolve">
                                      <p:cBhvr additive="repl">
                                        <p:cTn id="26" dur="2000"/>
                                        <p:tgtEl>
                                          <p:spTgt spid="32774"/>
                                        </p:tgtEl>
                                      </p:cBhvr>
                                    </p:animEffect>
                                  </p:childTnLst>
                                </p:cTn>
                              </p:par>
                            </p:childTnLst>
                          </p:cTn>
                        </p:par>
                        <p:par>
                          <p:cTn id="27" fill="hold" nodeType="afterGroup">
                            <p:stCondLst>
                              <p:cond delay="10000"/>
                            </p:stCondLst>
                            <p:childTnLst>
                              <p:par>
                                <p:cTn id="28" presetID="9" presetClass="entr" fill="hold" nodeType="afterEffect">
                                  <p:stCondLst>
                                    <p:cond delay="0"/>
                                  </p:stCondLst>
                                  <p:childTnLst>
                                    <p:set>
                                      <p:cBhvr additive="repl">
                                        <p:cTn id="29" dur="1" fill="hold">
                                          <p:stCondLst>
                                            <p:cond delay="0"/>
                                          </p:stCondLst>
                                        </p:cTn>
                                        <p:tgtEl>
                                          <p:spTgt spid="32779"/>
                                        </p:tgtEl>
                                        <p:attrNameLst>
                                          <p:attrName>style.visibility</p:attrName>
                                        </p:attrNameLst>
                                      </p:cBhvr>
                                      <p:to>
                                        <p:strVal val="visible"/>
                                      </p:to>
                                    </p:set>
                                    <p:animEffect transition="in" filter="dissolve">
                                      <p:cBhvr additive="repl">
                                        <p:cTn id="30" dur="2000"/>
                                        <p:tgtEl>
                                          <p:spTgt spid="32779"/>
                                        </p:tgtEl>
                                      </p:cBhvr>
                                    </p:animEffect>
                                  </p:childTnLst>
                                </p:cTn>
                              </p:par>
                            </p:childTnLst>
                          </p:cTn>
                        </p:par>
                        <p:par>
                          <p:cTn id="31" fill="hold" nodeType="afterGroup">
                            <p:stCondLst>
                              <p:cond delay="12000"/>
                            </p:stCondLst>
                            <p:childTnLst>
                              <p:par>
                                <p:cTn id="32" presetID="47" presetClass="entr" fill="hold" nodeType="afterEffect">
                                  <p:stCondLst>
                                    <p:cond delay="0"/>
                                  </p:stCondLst>
                                  <p:childTnLst>
                                    <p:set>
                                      <p:cBhvr additive="repl">
                                        <p:cTn id="33" dur="1" fill="hold">
                                          <p:stCondLst>
                                            <p:cond delay="0"/>
                                          </p:stCondLst>
                                        </p:cTn>
                                        <p:tgtEl>
                                          <p:spTgt spid="32778"/>
                                        </p:tgtEl>
                                        <p:attrNameLst>
                                          <p:attrName>style.visibility</p:attrName>
                                        </p:attrNameLst>
                                      </p:cBhvr>
                                      <p:to>
                                        <p:strVal val="visible"/>
                                      </p:to>
                                    </p:set>
                                    <p:animEffect transition="in" filter="fade">
                                      <p:cBhvr additive="repl">
                                        <p:cTn id="34" dur="2000"/>
                                        <p:tgtEl>
                                          <p:spTgt spid="32778"/>
                                        </p:tgtEl>
                                      </p:cBhvr>
                                    </p:animEffect>
                                    <p:anim calcmode="lin" valueType="num">
                                      <p:cBhvr additive="repl">
                                        <p:cTn id="35" dur="2000" fill="hold"/>
                                        <p:tgtEl>
                                          <p:spTgt spid="32778"/>
                                        </p:tgtEl>
                                        <p:attrNameLst>
                                          <p:attrName>ppt_x</p:attrName>
                                        </p:attrNameLst>
                                      </p:cBhvr>
                                      <p:tavLst>
                                        <p:tav tm="100000">
                                          <p:val>
                                            <p:strVal val="#ppt_x"/>
                                          </p:val>
                                        </p:tav>
                                        <p:tav>
                                          <p:val>
                                            <p:strVal val="#ppt_x"/>
                                          </p:val>
                                        </p:tav>
                                      </p:tavLst>
                                    </p:anim>
                                    <p:anim calcmode="lin" valueType="num">
                                      <p:cBhvr additive="repl">
                                        <p:cTn id="36" dur="2000" fill="hold"/>
                                        <p:tgtEl>
                                          <p:spTgt spid="32778"/>
                                        </p:tgtEl>
                                        <p:attrNameLst>
                                          <p:attrName>ppt_y</p:attrName>
                                        </p:attrNameLst>
                                      </p:cBhvr>
                                      <p:tavLst>
                                        <p:tav tm="100000">
                                          <p:val>
                                            <p:strVal val="#ppt_y-.1"/>
                                          </p:val>
                                        </p:tav>
                                        <p:tav>
                                          <p:val>
                                            <p:strVal val="#ppt_y"/>
                                          </p:val>
                                        </p:tav>
                                      </p:tavLst>
                                    </p:anim>
                                  </p:childTnLst>
                                </p:cTn>
                              </p:par>
                            </p:childTnLst>
                          </p:cTn>
                        </p:par>
                        <p:par>
                          <p:cTn id="37" fill="hold" nodeType="afterGroup">
                            <p:stCondLst>
                              <p:cond delay="14000"/>
                            </p:stCondLst>
                            <p:childTnLst>
                              <p:par>
                                <p:cTn id="38" presetID="9" presetClass="entr" fill="hold" nodeType="afterEffect">
                                  <p:stCondLst>
                                    <p:cond delay="0"/>
                                  </p:stCondLst>
                                  <p:childTnLst>
                                    <p:set>
                                      <p:cBhvr additive="repl">
                                        <p:cTn id="39" dur="1" fill="hold">
                                          <p:stCondLst>
                                            <p:cond delay="0"/>
                                          </p:stCondLst>
                                        </p:cTn>
                                        <p:tgtEl>
                                          <p:spTgt spid="32780"/>
                                        </p:tgtEl>
                                        <p:attrNameLst>
                                          <p:attrName>style.visibility</p:attrName>
                                        </p:attrNameLst>
                                      </p:cBhvr>
                                      <p:to>
                                        <p:strVal val="visible"/>
                                      </p:to>
                                    </p:set>
                                    <p:animEffect transition="in" filter="dissolve">
                                      <p:cBhvr additive="repl">
                                        <p:cTn id="40" dur="2000"/>
                                        <p:tgtEl>
                                          <p:spTgt spid="32780"/>
                                        </p:tgtEl>
                                      </p:cBhvr>
                                    </p:animEffect>
                                  </p:childTnLst>
                                </p:cTn>
                              </p:par>
                            </p:childTnLst>
                          </p:cTn>
                        </p:par>
                        <p:par>
                          <p:cTn id="41" fill="hold" nodeType="afterGroup">
                            <p:stCondLst>
                              <p:cond delay="16000"/>
                            </p:stCondLst>
                            <p:childTnLst>
                              <p:par>
                                <p:cTn id="42" presetID="9" presetClass="entr" fill="hold" nodeType="afterEffect">
                                  <p:stCondLst>
                                    <p:cond delay="0"/>
                                  </p:stCondLst>
                                  <p:iterate type="lt">
                                    <p:tmPct val="0"/>
                                  </p:iterate>
                                  <p:childTnLst>
                                    <p:set>
                                      <p:cBhvr additive="repl">
                                        <p:cTn id="4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4" dur="2000"/>
                                        <p:tgtEl>
                                          <p:spTgt spid="32780">
                                            <p:txEl>
                                              <p:pRg st="0" end="0"/>
                                            </p:txEl>
                                          </p:spTgt>
                                        </p:tgtEl>
                                      </p:cBhvr>
                                    </p:animEffect>
                                  </p:childTnLst>
                                </p:cTn>
                              </p:par>
                            </p:childTnLst>
                          </p:cTn>
                        </p:par>
                        <p:par>
                          <p:cTn id="45" fill="hold" nodeType="afterGroup">
                            <p:stCondLst>
                              <p:cond delay="18000"/>
                            </p:stCondLst>
                            <p:childTnLst>
                              <p:par>
                                <p:cTn id="46" presetID="42" presetClass="entr" fill="hold" nodeType="afterEffect">
                                  <p:stCondLst>
                                    <p:cond delay="0"/>
                                  </p:stCondLst>
                                  <p:childTnLst>
                                    <p:set>
                                      <p:cBhvr additive="repl">
                                        <p:cTn id="47" dur="1" fill="hold">
                                          <p:stCondLst>
                                            <p:cond delay="0"/>
                                          </p:stCondLst>
                                        </p:cTn>
                                        <p:tgtEl>
                                          <p:spTgt spid="32783"/>
                                        </p:tgtEl>
                                        <p:attrNameLst>
                                          <p:attrName>style.visibility</p:attrName>
                                        </p:attrNameLst>
                                      </p:cBhvr>
                                      <p:to>
                                        <p:strVal val="visible"/>
                                      </p:to>
                                    </p:set>
                                    <p:animEffect transition="in" filter="fade">
                                      <p:cBhvr additive="repl">
                                        <p:cTn id="48" dur="2000"/>
                                        <p:tgtEl>
                                          <p:spTgt spid="32783"/>
                                        </p:tgtEl>
                                      </p:cBhvr>
                                    </p:animEffect>
                                    <p:anim calcmode="lin" valueType="num">
                                      <p:cBhvr additive="repl">
                                        <p:cTn id="49" dur="2000" fill="hold"/>
                                        <p:tgtEl>
                                          <p:spTgt spid="32783"/>
                                        </p:tgtEl>
                                        <p:attrNameLst>
                                          <p:attrName>ppt_x</p:attrName>
                                        </p:attrNameLst>
                                      </p:cBhvr>
                                      <p:tavLst>
                                        <p:tav tm="100000">
                                          <p:val>
                                            <p:strVal val="#ppt_x"/>
                                          </p:val>
                                        </p:tav>
                                        <p:tav>
                                          <p:val>
                                            <p:strVal val="#ppt_x"/>
                                          </p:val>
                                        </p:tav>
                                      </p:tavLst>
                                    </p:anim>
                                    <p:anim calcmode="lin" valueType="num">
                                      <p:cBhvr additive="repl">
                                        <p:cTn id="50" dur="2000" fill="hold"/>
                                        <p:tgtEl>
                                          <p:spTgt spid="32783"/>
                                        </p:tgtEl>
                                        <p:attrNameLst>
                                          <p:attrName>ppt_y</p:attrName>
                                        </p:attrNameLst>
                                      </p:cBhvr>
                                      <p:tavLst>
                                        <p:tav tm="100000">
                                          <p:val>
                                            <p:strVal val="#ppt_y+.1"/>
                                          </p:val>
                                        </p:tav>
                                        <p:tav>
                                          <p:val>
                                            <p:strVal val="#ppt_y"/>
                                          </p:val>
                                        </p:tav>
                                      </p:tavLst>
                                    </p:anim>
                                  </p:childTnLst>
                                </p:cTn>
                              </p:par>
                            </p:childTnLst>
                          </p:cTn>
                        </p:par>
                        <p:par>
                          <p:cTn id="51" fill="hold" nodeType="afterGroup">
                            <p:stCondLst>
                              <p:cond delay="20000"/>
                            </p:stCondLst>
                            <p:childTnLst>
                              <p:par>
                                <p:cTn id="52" presetID="9" presetClass="entr" fill="hold" nodeType="afterEffect">
                                  <p:stCondLst>
                                    <p:cond delay="0"/>
                                  </p:stCondLst>
                                  <p:childTnLst>
                                    <p:set>
                                      <p:cBhvr additive="repl">
                                        <p:cTn id="53" dur="1" fill="hold">
                                          <p:stCondLst>
                                            <p:cond delay="0"/>
                                          </p:stCondLst>
                                        </p:cTn>
                                        <p:tgtEl>
                                          <p:spTgt spid="32775"/>
                                        </p:tgtEl>
                                        <p:attrNameLst>
                                          <p:attrName>style.visibility</p:attrName>
                                        </p:attrNameLst>
                                      </p:cBhvr>
                                      <p:to>
                                        <p:strVal val="visible"/>
                                      </p:to>
                                    </p:set>
                                    <p:animEffect transition="in" filter="dissolve">
                                      <p:cBhvr additive="repl">
                                        <p:cTn id="54" dur="2000"/>
                                        <p:tgtEl>
                                          <p:spTgt spid="32775"/>
                                        </p:tgtEl>
                                      </p:cBhvr>
                                    </p:animEffect>
                                  </p:childTnLst>
                                </p:cTn>
                              </p:par>
                            </p:childTnLst>
                          </p:cTn>
                        </p:par>
                        <p:par>
                          <p:cTn id="55" fill="hold" nodeType="afterGroup">
                            <p:stCondLst>
                              <p:cond delay="22000"/>
                            </p:stCondLst>
                            <p:childTnLst>
                              <p:par>
                                <p:cTn id="56" presetID="9" presetClass="entr" fill="hold" nodeType="afterEffect">
                                  <p:stCondLst>
                                    <p:cond delay="0"/>
                                  </p:stCondLst>
                                  <p:childTnLst>
                                    <p:set>
                                      <p:cBhvr additive="repl">
                                        <p:cTn id="57" dur="1" fill="hold">
                                          <p:stCondLst>
                                            <p:cond delay="0"/>
                                          </p:stCondLst>
                                        </p:cTn>
                                        <p:tgtEl>
                                          <p:spTgt spid="32781"/>
                                        </p:tgtEl>
                                        <p:attrNameLst>
                                          <p:attrName>style.visibility</p:attrName>
                                        </p:attrNameLst>
                                      </p:cBhvr>
                                      <p:to>
                                        <p:strVal val="visible"/>
                                      </p:to>
                                    </p:set>
                                    <p:animEffect transition="in" filter="dissolve">
                                      <p:cBhvr additive="repl">
                                        <p:cTn id="58" dur="2000"/>
                                        <p:tgtEl>
                                          <p:spTgt spid="32781"/>
                                        </p:tgtEl>
                                      </p:cBhvr>
                                    </p:animEffect>
                                  </p:childTnLst>
                                </p:cTn>
                              </p:par>
                            </p:childTnLst>
                          </p:cTn>
                        </p:par>
                        <p:par>
                          <p:cTn id="59" fill="hold" nodeType="afterGroup">
                            <p:stCondLst>
                              <p:cond delay="24000"/>
                            </p:stCondLst>
                            <p:childTnLst>
                              <p:par>
                                <p:cTn id="60" presetID="9" presetClass="entr" fill="hold" nodeType="afterEffect">
                                  <p:stCondLst>
                                    <p:cond delay="0"/>
                                  </p:stCondLst>
                                  <p:iterate type="lt">
                                    <p:tmPct val="0"/>
                                  </p:iterate>
                                  <p:childTnLst>
                                    <p:set>
                                      <p:cBhvr additive="repl">
                                        <p:cTn id="6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2" dur="2000"/>
                                        <p:tgtEl>
                                          <p:spTgt spid="32781">
                                            <p:txEl>
                                              <p:pRg st="0" end="0"/>
                                            </p:txEl>
                                          </p:spTgt>
                                        </p:tgtEl>
                                      </p:cBhvr>
                                    </p:animEffect>
                                  </p:childTnLst>
                                </p:cTn>
                              </p:par>
                            </p:childTnLst>
                          </p:cTn>
                        </p:par>
                        <p:par>
                          <p:cTn id="63" fill="hold" nodeType="afterGroup">
                            <p:stCondLst>
                              <p:cond delay="26000"/>
                            </p:stCondLst>
                            <p:childTnLst>
                              <p:par>
                                <p:cTn id="64" presetID="9" presetClass="entr" fill="hold" nodeType="afterEffect">
                                  <p:stCondLst>
                                    <p:cond delay="0"/>
                                  </p:stCondLst>
                                  <p:iterate type="lt">
                                    <p:tmPct val="0"/>
                                  </p:iterate>
                                  <p:childTnLst>
                                    <p:set>
                                      <p:cBhvr additive="repl">
                                        <p:cTn id="6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66" dur="2000"/>
                                        <p:tgtEl>
                                          <p:spTgt spid="32781">
                                            <p:txEl>
                                              <p:pRg st="1" end="1"/>
                                            </p:txEl>
                                          </p:spTgt>
                                        </p:tgtEl>
                                      </p:cBhvr>
                                    </p:animEffect>
                                  </p:childTnLst>
                                </p:cTn>
                              </p:par>
                            </p:childTnLst>
                          </p:cTn>
                        </p:par>
                        <p:par>
                          <p:cTn id="67" fill="hold" nodeType="afterGroup">
                            <p:stCondLst>
                              <p:cond delay="28000"/>
                            </p:stCondLst>
                            <p:childTnLst>
                              <p:par>
                                <p:cTn id="68" presetID="42" presetClass="entr" fill="hold" nodeType="afterEffect">
                                  <p:stCondLst>
                                    <p:cond delay="0"/>
                                  </p:stCondLst>
                                  <p:childTnLst>
                                    <p:set>
                                      <p:cBhvr additive="repl">
                                        <p:cTn id="69" dur="1" fill="hold">
                                          <p:stCondLst>
                                            <p:cond delay="0"/>
                                          </p:stCondLst>
                                        </p:cTn>
                                        <p:tgtEl>
                                          <p:spTgt spid="32784"/>
                                        </p:tgtEl>
                                        <p:attrNameLst>
                                          <p:attrName>style.visibility</p:attrName>
                                        </p:attrNameLst>
                                      </p:cBhvr>
                                      <p:to>
                                        <p:strVal val="visible"/>
                                      </p:to>
                                    </p:set>
                                    <p:animEffect transition="in" filter="fade">
                                      <p:cBhvr additive="repl">
                                        <p:cTn id="70" dur="2000"/>
                                        <p:tgtEl>
                                          <p:spTgt spid="32784"/>
                                        </p:tgtEl>
                                      </p:cBhvr>
                                    </p:animEffect>
                                    <p:anim calcmode="lin" valueType="num">
                                      <p:cBhvr additive="repl">
                                        <p:cTn id="71" dur="2000" fill="hold"/>
                                        <p:tgtEl>
                                          <p:spTgt spid="32784"/>
                                        </p:tgtEl>
                                        <p:attrNameLst>
                                          <p:attrName>ppt_x</p:attrName>
                                        </p:attrNameLst>
                                      </p:cBhvr>
                                      <p:tavLst>
                                        <p:tav tm="100000">
                                          <p:val>
                                            <p:strVal val="#ppt_x"/>
                                          </p:val>
                                        </p:tav>
                                        <p:tav>
                                          <p:val>
                                            <p:strVal val="#ppt_x"/>
                                          </p:val>
                                        </p:tav>
                                      </p:tavLst>
                                    </p:anim>
                                    <p:anim calcmode="lin" valueType="num">
                                      <p:cBhvr additive="repl">
                                        <p:cTn id="72" dur="2000" fill="hold"/>
                                        <p:tgtEl>
                                          <p:spTgt spid="32784"/>
                                        </p:tgtEl>
                                        <p:attrNameLst>
                                          <p:attrName>ppt_y</p:attrName>
                                        </p:attrNameLst>
                                      </p:cBhvr>
                                      <p:tavLst>
                                        <p:tav tm="100000">
                                          <p:val>
                                            <p:strVal val="#ppt_y+.1"/>
                                          </p:val>
                                        </p:tav>
                                        <p:tav>
                                          <p:val>
                                            <p:strVal val="#ppt_y"/>
                                          </p:val>
                                        </p:tav>
                                      </p:tavLst>
                                    </p:anim>
                                  </p:childTnLst>
                                </p:cTn>
                              </p:par>
                            </p:childTnLst>
                          </p:cTn>
                        </p:par>
                        <p:par>
                          <p:cTn id="73" fill="hold" nodeType="afterGroup">
                            <p:stCondLst>
                              <p:cond delay="30000"/>
                            </p:stCondLst>
                            <p:childTnLst>
                              <p:par>
                                <p:cTn id="74" presetID="9" presetClass="entr" fill="hold" nodeType="afterEffect">
                                  <p:stCondLst>
                                    <p:cond delay="0"/>
                                  </p:stCondLst>
                                  <p:childTnLst>
                                    <p:set>
                                      <p:cBhvr additive="repl">
                                        <p:cTn id="75" dur="1" fill="hold">
                                          <p:stCondLst>
                                            <p:cond delay="0"/>
                                          </p:stCondLst>
                                        </p:cTn>
                                        <p:tgtEl>
                                          <p:spTgt spid="32782"/>
                                        </p:tgtEl>
                                        <p:attrNameLst>
                                          <p:attrName>style.visibility</p:attrName>
                                        </p:attrNameLst>
                                      </p:cBhvr>
                                      <p:to>
                                        <p:strVal val="visible"/>
                                      </p:to>
                                    </p:set>
                                    <p:animEffect transition="in" filter="dissolve">
                                      <p:cBhvr additive="repl">
                                        <p:cTn id="76" dur="2000"/>
                                        <p:tgtEl>
                                          <p:spTgt spid="32782"/>
                                        </p:tgtEl>
                                      </p:cBhvr>
                                    </p:animEffect>
                                  </p:childTnLst>
                                </p:cTn>
                              </p:par>
                            </p:childTnLst>
                          </p:cTn>
                        </p:par>
                        <p:par>
                          <p:cTn id="77" fill="hold" nodeType="afterGroup">
                            <p:stCondLst>
                              <p:cond delay="32000"/>
                            </p:stCondLst>
                            <p:childTnLst>
                              <p:par>
                                <p:cTn id="78" presetID="27" presetClass="emph" fill="hold" nodeType="afterEffect">
                                  <p:stCondLst>
                                    <p:cond delay="0"/>
                                  </p:stCondLst>
                                  <p:iterate type="lt">
                                    <p:tmPct val="10000"/>
                                  </p:iterate>
                                  <p:childTnLst>
                                    <p:animClr clrSpc="rgb" dir="cw">
                                      <p:cBhvr additive="repl">
                                        <p:cTn id="79" dur="1000" autoRev="1" fill="hold" masterRel="sameClick"/>
                                        <p:tgtEl>
                                          <p:spTgt spid="32781">
                                            <p:txEl>
                                              <p:pRg st="0" end="0"/>
                                            </p:txEl>
                                          </p:spTgt>
                                        </p:tgtEl>
                                        <p:attrNameLst>
                                          <p:attrName>style.color</p:attrName>
                                        </p:attrNameLst>
                                      </p:cBhvr>
                                      <p:to>
                                        <a:srgbClr val="00FFFF"/>
                                      </p:to>
                                    </p:animClr>
                                    <p:animClr clrSpc="rgb" dir="cw">
                                      <p:cBhvr additive="repl">
                                        <p:cTn id="80" dur="1000" autoRev="1" fill="hold" masterRel="sameClick"/>
                                        <p:tgtEl>
                                          <p:spTgt spid="32781">
                                            <p:txEl>
                                              <p:pRg st="0" end="0"/>
                                            </p:txEl>
                                          </p:spTgt>
                                        </p:tgtEl>
                                        <p:attrNameLst>
                                          <p:attrName>fillColor</p:attrName>
                                        </p:attrNameLst>
                                      </p:cBhvr>
                                      <p:to>
                                        <a:srgbClr val="00FFFF"/>
                                      </p:to>
                                    </p:animClr>
                                    <p:set>
                                      <p:cBhvr additive="repl">
                                        <p:cTn id="81" dur="1000" autoRev="1" fill="hold"/>
                                        <p:tgtEl>
                                          <p:spTgt spid="32781">
                                            <p:txEl>
                                              <p:pRg st="0" end="0"/>
                                            </p:txEl>
                                          </p:spTgt>
                                        </p:tgtEl>
                                        <p:attrNameLst>
                                          <p:attrName>fill.type</p:attrName>
                                        </p:attrNameLst>
                                      </p:cBhvr>
                                      <p:to>
                                        <p:strVal val="solid"/>
                                      </p:to>
                                    </p:set>
                                  </p:childTnLst>
                                </p:cTn>
                              </p:par>
                            </p:childTnLst>
                          </p:cTn>
                        </p:par>
                        <p:par>
                          <p:cTn id="82" fill="hold" nodeType="afterGroup">
                            <p:stCondLst>
                              <p:cond delay="37800"/>
                            </p:stCondLst>
                            <p:childTnLst>
                              <p:par>
                                <p:cTn id="83" presetID="27" presetClass="emph" fill="hold" nodeType="afterEffect">
                                  <p:stCondLst>
                                    <p:cond delay="0"/>
                                  </p:stCondLst>
                                  <p:iterate type="lt">
                                    <p:tmPct val="10000"/>
                                  </p:iterate>
                                  <p:childTnLst>
                                    <p:animClr clrSpc="rgb" dir="cw">
                                      <p:cBhvr additive="repl">
                                        <p:cTn id="84" dur="1000" autoRev="1" fill="hold" masterRel="sameClick"/>
                                        <p:tgtEl>
                                          <p:spTgt spid="32781">
                                            <p:txEl>
                                              <p:pRg st="1" end="1"/>
                                            </p:txEl>
                                          </p:spTgt>
                                        </p:tgtEl>
                                        <p:attrNameLst>
                                          <p:attrName>style.color</p:attrName>
                                        </p:attrNameLst>
                                      </p:cBhvr>
                                      <p:to>
                                        <a:srgbClr val="00FFFF"/>
                                      </p:to>
                                    </p:animClr>
                                    <p:animClr clrSpc="rgb" dir="cw">
                                      <p:cBhvr additive="repl">
                                        <p:cTn id="85" dur="1000" autoRev="1" fill="hold" masterRel="sameClick"/>
                                        <p:tgtEl>
                                          <p:spTgt spid="32781">
                                            <p:txEl>
                                              <p:pRg st="1" end="1"/>
                                            </p:txEl>
                                          </p:spTgt>
                                        </p:tgtEl>
                                        <p:attrNameLst>
                                          <p:attrName>fillColor</p:attrName>
                                        </p:attrNameLst>
                                      </p:cBhvr>
                                      <p:to>
                                        <a:srgbClr val="00FFFF"/>
                                      </p:to>
                                    </p:animClr>
                                    <p:set>
                                      <p:cBhvr additive="repl">
                                        <p:cTn id="86" dur="1000" autoRev="1" fill="hold"/>
                                        <p:tgtEl>
                                          <p:spTgt spid="32781">
                                            <p:txEl>
                                              <p:pRg st="1" end="1"/>
                                            </p:txEl>
                                          </p:spTgt>
                                        </p:tgtEl>
                                        <p:attrNameLst>
                                          <p:attrName>fill.type</p:attrName>
                                        </p:attrNameLst>
                                      </p:cBhvr>
                                      <p:to>
                                        <p:strVal val="solid"/>
                                      </p:to>
                                    </p:set>
                                  </p:childTnLst>
                                </p:cTn>
                              </p:par>
                            </p:childTnLst>
                          </p:cTn>
                        </p:par>
                        <p:par>
                          <p:cTn id="87" fill="hold" nodeType="afterGroup">
                            <p:stCondLst>
                              <p:cond delay="42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0">
                                            <p:txEl>
                                              <p:pRg st="0" end="0"/>
                                            </p:txEl>
                                          </p:spTgt>
                                        </p:tgtEl>
                                        <p:attrNameLst>
                                          <p:attrName>style.color</p:attrName>
                                        </p:attrNameLst>
                                      </p:cBhvr>
                                      <p:to>
                                        <a:srgbClr val="00FFFF"/>
                                      </p:to>
                                    </p:animClr>
                                    <p:animClr clrSpc="rgb" dir="cw">
                                      <p:cBhvr additive="repl">
                                        <p:cTn id="90" dur="1000" autoRev="1" fill="hold" masterRel="sameClick"/>
                                        <p:tgtEl>
                                          <p:spTgt spid="32780">
                                            <p:txEl>
                                              <p:pRg st="0" end="0"/>
                                            </p:txEl>
                                          </p:spTgt>
                                        </p:tgtEl>
                                        <p:attrNameLst>
                                          <p:attrName>fillColor</p:attrName>
                                        </p:attrNameLst>
                                      </p:cBhvr>
                                      <p:to>
                                        <a:srgbClr val="00FFFF"/>
                                      </p:to>
                                    </p:animClr>
                                    <p:set>
                                      <p:cBhvr additive="repl">
                                        <p:cTn id="91" dur="1000" autoRev="1" fill="hold"/>
                                        <p:tgtEl>
                                          <p:spTgt spid="32780">
                                            <p:txEl>
                                              <p:pRg st="0" end="0"/>
                                            </p:txEl>
                                          </p:spTgt>
                                        </p:tgtEl>
                                        <p:attrNameLst>
                                          <p:attrName>fill.type</p:attrName>
                                        </p:attrNameLst>
                                      </p:cBhvr>
                                      <p:to>
                                        <p:strVal val="solid"/>
                                      </p:to>
                                    </p:set>
                                  </p:childTnLst>
                                </p:cTn>
                              </p:par>
                            </p:childTnLst>
                          </p:cTn>
                        </p:par>
                        <p:par>
                          <p:cTn id="92" fill="hold" nodeType="afterGroup">
                            <p:stCondLst>
                              <p:cond delay="50200"/>
                            </p:stCondLst>
                            <p:childTnLst>
                              <p:par>
                                <p:cTn id="93" presetID="47" presetClass="entr" fill="hold" nodeType="afterEffect">
                                  <p:stCondLst>
                                    <p:cond delay="0"/>
                                  </p:stCondLst>
                                  <p:childTnLst>
                                    <p:set>
                                      <p:cBhvr additive="repl">
                                        <p:cTn id="94" dur="1" fill="hold">
                                          <p:stCondLst>
                                            <p:cond delay="0"/>
                                          </p:stCondLst>
                                        </p:cTn>
                                        <p:tgtEl>
                                          <p:spTgt spid="19"/>
                                        </p:tgtEl>
                                        <p:attrNameLst>
                                          <p:attrName>style.visibility</p:attrName>
                                        </p:attrNameLst>
                                      </p:cBhvr>
                                      <p:to>
                                        <p:strVal val="visible"/>
                                      </p:to>
                                    </p:set>
                                    <p:animEffect transition="in" filter="fade">
                                      <p:cBhvr additive="repl">
                                        <p:cTn id="95" dur="2000"/>
                                        <p:tgtEl>
                                          <p:spTgt spid="19"/>
                                        </p:tgtEl>
                                      </p:cBhvr>
                                    </p:animEffect>
                                    <p:anim calcmode="lin" valueType="num">
                                      <p:cBhvr additive="repl">
                                        <p:cTn id="96" dur="2000" fill="hold"/>
                                        <p:tgtEl>
                                          <p:spTgt spid="19"/>
                                        </p:tgtEl>
                                        <p:attrNameLst>
                                          <p:attrName>ppt_x</p:attrName>
                                        </p:attrNameLst>
                                      </p:cBhvr>
                                      <p:tavLst>
                                        <p:tav tm="100000">
                                          <p:val>
                                            <p:strVal val="#ppt_x"/>
                                          </p:val>
                                        </p:tav>
                                        <p:tav>
                                          <p:val>
                                            <p:strVal val="#ppt_x"/>
                                          </p:val>
                                        </p:tav>
                                      </p:tavLst>
                                    </p:anim>
                                    <p:anim calcmode="lin" valueType="num">
                                      <p:cBhvr additive="repl">
                                        <p:cTn id="97" dur="2000" fill="hold"/>
                                        <p:tgtEl>
                                          <p:spTgt spid="19"/>
                                        </p:tgtEl>
                                        <p:attrNameLst>
                                          <p:attrName>ppt_y</p:attrName>
                                        </p:attrNameLst>
                                      </p:cBhvr>
                                      <p:tavLst>
                                        <p:tav tm="100000">
                                          <p:val>
                                            <p:strVal val="#ppt_y-.1"/>
                                          </p:val>
                                        </p:tav>
                                        <p:tav>
                                          <p:val>
                                            <p:strVal val="#ppt_y"/>
                                          </p:val>
                                        </p:tav>
                                      </p:tavLst>
                                    </p:anim>
                                  </p:childTnLst>
                                </p:cTn>
                              </p:par>
                            </p:childTnLst>
                          </p:cTn>
                        </p:par>
                        <p:par>
                          <p:cTn id="98" fill="hold" nodeType="afterGroup">
                            <p:stCondLst>
                              <p:cond delay="522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73094" name="Text Box 38"/>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73095" name="Text Box 39"/>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73096" name="Rectangle 40"/>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07</a:t>
            </a:r>
            <a:endParaRPr lang="en-US" b="1">
              <a:solidFill>
                <a:srgbClr val="000000"/>
              </a:solidFill>
              <a:effectLst>
                <a:outerShdw blurRad="38100" dist="38100" dir="2700000" algn="tl">
                  <a:srgbClr val="FFFFFF"/>
                </a:outerShdw>
              </a:effectLst>
              <a:latin typeface="Comic Sans MS" charset="0"/>
            </a:endParaRPr>
          </a:p>
        </p:txBody>
      </p:sp>
      <p:sp>
        <p:nvSpPr>
          <p:cNvPr id="2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ctrTitle"/>
          </p:nvPr>
        </p:nvSpPr>
        <p:spPr/>
        <p:txBody>
          <a:bodyPr/>
          <a:lstStyle/>
          <a:p>
            <a:r>
              <a:rPr lang="en-US">
                <a:latin typeface="Arial" charset="0"/>
                <a:ea typeface="ＭＳ Ｐゴシック" charset="0"/>
                <a:cs typeface="ＭＳ Ｐゴシック" charset="0"/>
              </a:rPr>
              <a:t>Black</a:t>
            </a:r>
          </a:p>
        </p:txBody>
      </p:sp>
      <p:sp>
        <p:nvSpPr>
          <p:cNvPr id="337922" name="Rectangle 3"/>
          <p:cNvSpPr>
            <a:spLocks noGrp="1" noChangeArrowheads="1"/>
          </p:cNvSpPr>
          <p:nvPr>
            <p:ph type="subTitle" idx="1"/>
          </p:nvPr>
        </p:nvSpPr>
        <p:spPr/>
        <p:txBody>
          <a:bodyPr/>
          <a:lstStyle/>
          <a:p>
            <a:endParaRPr lang="en-US">
              <a:latin typeface="Arial" charset="0"/>
              <a:ea typeface="ＭＳ Ｐゴシック" charset="0"/>
              <a:cs typeface="ＭＳ Ｐゴシック" charset="0"/>
            </a:endParaRPr>
          </a:p>
        </p:txBody>
      </p:sp>
      <p:sp>
        <p:nvSpPr>
          <p:cNvPr id="337923"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37924" name="Rectangle 5"/>
          <p:cNvSpPr>
            <a:spLocks noChangeArrowheads="1"/>
          </p:cNvSpPr>
          <p:nvPr/>
        </p:nvSpPr>
        <p:spPr bwMode="auto">
          <a:xfrm>
            <a:off x="-152400" y="-228600"/>
            <a:ext cx="9677400" cy="7391400"/>
          </a:xfrm>
          <a:prstGeom prst="rect">
            <a:avLst/>
          </a:prstGeom>
          <a:solidFill>
            <a:srgbClr val="000000"/>
          </a:solidFill>
          <a:ln w="12700">
            <a:solidFill>
              <a:schemeClr val="tx1"/>
            </a:solidFill>
            <a:miter lim="800000"/>
            <a:headEnd/>
            <a:tailEnd/>
          </a:ln>
        </p:spPr>
        <p:txBody>
          <a:bodyPr wrap="none" anchor="ctr"/>
          <a:lstStyle/>
          <a:p>
            <a:pPr algn="ct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73191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2367" name="Text Box 31"/>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2368" name="Text Box 32"/>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2369" name="Rectangle 33"/>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08</a:t>
            </a:r>
            <a:endParaRPr lang="en-US" b="1">
              <a:solidFill>
                <a:srgbClr val="000000"/>
              </a:solidFill>
              <a:effectLst>
                <a:outerShdw blurRad="38100" dist="38100" dir="2700000" algn="tl">
                  <a:srgbClr val="FFFFFF"/>
                </a:outerShdw>
              </a:effectLst>
              <a:latin typeface="Comic Sans MS"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sp>
        <p:nvSpPr>
          <p:cNvPr id="19"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3403" name="Rectangle 4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LAW</a:t>
            </a:r>
          </a:p>
        </p:txBody>
      </p:sp>
      <p:sp>
        <p:nvSpPr>
          <p:cNvPr id="143404" name="Rectangle 4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GOSPELS</a:t>
            </a: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375" name="Oval 15"/>
          <p:cNvSpPr>
            <a:spLocks noChangeArrowheads="1"/>
          </p:cNvSpPr>
          <p:nvPr/>
        </p:nvSpPr>
        <p:spPr bwMode="auto">
          <a:xfrm rot="-3140449">
            <a:off x="4561681" y="3598069"/>
            <a:ext cx="1330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a:defRPr/>
            </a:pPr>
            <a:endParaRPr lang="en-US" sz="3600">
              <a:solidFill>
                <a:srgbClr val="000000"/>
              </a:solidFill>
              <a:latin typeface="Comic Sans MS"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3417" name="Text Box 57"/>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3418" name="Text Box 58"/>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3419" name="Rectangle 59"/>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09</a:t>
            </a:r>
            <a:endParaRPr lang="en-US" b="1">
              <a:solidFill>
                <a:srgbClr val="000000"/>
              </a:solidFill>
              <a:effectLst>
                <a:outerShdw blurRad="38100" dist="38100" dir="2700000" algn="tl">
                  <a:srgbClr val="FFFFFF"/>
                </a:outerShdw>
              </a:effectLst>
              <a:latin typeface="Comic Sans MS"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en-US" sz="3600" b="1" i="1">
                <a:solidFill>
                  <a:srgbClr val="FEF800"/>
                </a:solidFill>
              </a:rPr>
              <a:t>THE BEGINNING DOCUMENTATION</a:t>
            </a:r>
          </a:p>
        </p:txBody>
      </p:sp>
      <p:sp>
        <p:nvSpPr>
          <p:cNvPr id="2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E81034"/>
                </a:solidFill>
                <a:latin typeface="Helvetica BlackOblique" charset="0"/>
              </a:rPr>
              <a:t>GOSPELS</a:t>
            </a:r>
          </a:p>
        </p:txBody>
      </p:sp>
      <p:sp>
        <p:nvSpPr>
          <p:cNvPr id="144388"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4431" name="Rectangle 47"/>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LAW</a:t>
            </a: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ACTS</a:t>
            </a: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HISTORY</a:t>
            </a: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4449" name="Text Box 65"/>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4450" name="Text Box 66"/>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4451" name="Rectangle 67"/>
          <p:cNvSpPr>
            <a:spLocks noChangeArrowheads="1"/>
          </p:cNvSpPr>
          <p:nvPr/>
        </p:nvSpPr>
        <p:spPr bwMode="auto">
          <a:xfrm>
            <a:off x="8102600"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10</a:t>
            </a:r>
            <a:endParaRPr lang="en-US" b="1">
              <a:solidFill>
                <a:srgbClr val="000000"/>
              </a:solidFill>
              <a:effectLst>
                <a:outerShdw blurRad="38100" dist="38100" dir="2700000" algn="tl">
                  <a:srgbClr val="FFFFFF"/>
                </a:outerShdw>
              </a:effectLst>
              <a:latin typeface="Comic Sans MS"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p>
        </p:txBody>
      </p:sp>
      <p:grpSp>
        <p:nvGrpSpPr>
          <p:cNvPr id="3" name="Group 73"/>
          <p:cNvGrpSpPr>
            <a:grpSpLocks/>
          </p:cNvGrpSpPr>
          <p:nvPr/>
        </p:nvGrpSpPr>
        <p:grpSpPr bwMode="auto">
          <a:xfrm>
            <a:off x="660400" y="2897188"/>
            <a:ext cx="8280400" cy="593725"/>
            <a:chOff x="746" y="1825"/>
            <a:chExt cx="4635" cy="374"/>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a:solidFill>
                    <a:srgbClr val="000000"/>
                  </a:solidFill>
                </a:rPr>
                <a:t>  </a:t>
              </a:r>
              <a:r>
                <a:rPr lang="en-US" sz="3200" b="1">
                  <a:solidFill>
                    <a:srgbClr val="000000"/>
                  </a:solidFill>
                </a:rPr>
                <a:t>What follows? A body of writing!</a:t>
              </a:r>
              <a:endParaRPr lang="en-US" sz="3200">
                <a:solidFill>
                  <a:srgbClr val="000000"/>
                </a:solidFill>
              </a:endParaRPr>
            </a:p>
          </p:txBody>
        </p:sp>
        <p:sp>
          <p:nvSpPr>
            <p:cNvPr id="23583" name="Text Box 71"/>
            <p:cNvSpPr txBox="1">
              <a:spLocks noChangeArrowheads="1"/>
            </p:cNvSpPr>
            <p:nvPr/>
          </p:nvSpPr>
          <p:spPr bwMode="auto">
            <a:xfrm>
              <a:off x="815" y="1834"/>
              <a:ext cx="4566"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3200" b="1">
                  <a:solidFill>
                    <a:srgbClr val="FEF800"/>
                  </a:solidFill>
                </a:rPr>
                <a:t>What follows? A body of writing!</a:t>
              </a: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36"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618FFD"/>
                </a:solidFill>
                <a:latin typeface="Helvetica BlackOblique" charset="0"/>
              </a:rPr>
              <a:t>GOSPELS</a:t>
            </a:r>
          </a:p>
        </p:txBody>
      </p:sp>
      <p:sp>
        <p:nvSpPr>
          <p:cNvPr id="145412"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5455" name="Rectangle 47"/>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POETRY</a:t>
            </a: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EPISTLES</a:t>
            </a: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618FFD"/>
                </a:solidFill>
                <a:latin typeface="Helvetica BlackOblique" charset="0"/>
              </a:rPr>
              <a:t>ACTS</a:t>
            </a:r>
          </a:p>
        </p:txBody>
      </p:sp>
      <p:sp>
        <p:nvSpPr>
          <p:cNvPr id="145458" name="Rectangle 50"/>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1EFDEA"/>
                </a:solidFill>
                <a:latin typeface="Helvetica BlackOblique" charset="0"/>
              </a:rPr>
              <a:t>HISTORY</a:t>
            </a:r>
          </a:p>
        </p:txBody>
      </p:sp>
      <p:sp>
        <p:nvSpPr>
          <p:cNvPr id="145459" name="Rectangle 51"/>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1EFDEA"/>
                </a:solidFill>
                <a:latin typeface="Helvetica BlackOblique" charset="0"/>
              </a:rPr>
              <a:t>LAW</a:t>
            </a: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5489" name="Text Box 81"/>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5490" name="Text Box 82"/>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5491" name="Rectangle 83"/>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11</a:t>
            </a:r>
            <a:endParaRPr lang="en-US" b="1">
              <a:solidFill>
                <a:srgbClr val="000000"/>
              </a:solidFill>
              <a:effectLst>
                <a:outerShdw blurRad="38100" dist="38100" dir="2700000" algn="tl">
                  <a:srgbClr val="FFFFFF"/>
                </a:outerShdw>
              </a:effectLst>
              <a:latin typeface="Comic Sans MS"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3</a:t>
            </a:r>
          </a:p>
        </p:txBody>
      </p:sp>
      <p:sp>
        <p:nvSpPr>
          <p:cNvPr id="42"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PROPHETS</a:t>
            </a: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a:solidFill>
                  <a:srgbClr val="FFFF00"/>
                </a:solidFill>
                <a:latin typeface="Helvetica BlackOblique" charset="0"/>
              </a:rPr>
              <a:t>REVELATION</a:t>
            </a:r>
          </a:p>
        </p:txBody>
      </p:sp>
      <p:sp>
        <p:nvSpPr>
          <p:cNvPr id="146561" name="Rectangle 129"/>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POETRY</a:t>
            </a: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EPISTLES</a:t>
            </a: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ACTS</a:t>
            </a: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HISTORY</a:t>
            </a:r>
          </a:p>
        </p:txBody>
      </p:sp>
      <p:sp>
        <p:nvSpPr>
          <p:cNvPr id="146565" name="Rectangle 13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D00224"/>
                </a:solidFill>
                <a:latin typeface="Helvetica BlackOblique" charset="0"/>
              </a:rPr>
              <a:t>LAW</a:t>
            </a: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46580" name="Text Box 148"/>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46581" name="Text Box 149"/>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46582" name="Rectangle 150"/>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12</a:t>
            </a:r>
            <a:endParaRPr lang="en-US" b="1">
              <a:solidFill>
                <a:srgbClr val="000000"/>
              </a:solidFill>
              <a:effectLst>
                <a:outerShdw blurRad="38100" dist="38100" dir="2700000" algn="tl">
                  <a:srgbClr val="FFFFFF"/>
                </a:outerShdw>
              </a:effectLst>
              <a:latin typeface="Comic Sans MS"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E81034"/>
                </a:solidFill>
                <a:latin typeface="Helvetica BlackOblique" charset="0"/>
              </a:rPr>
              <a:t>GOSPELS</a:t>
            </a: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37"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400" b="1">
                <a:solidFill>
                  <a:srgbClr val="FFFF00"/>
                </a:solidFill>
                <a:latin typeface="Times" charset="0"/>
              </a:rPr>
              <a:t>1</a:t>
            </a: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2</a:t>
            </a: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3</a:t>
            </a: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4</a:t>
            </a: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5</a:t>
            </a: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6</a:t>
            </a: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7</a:t>
            </a: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a:solidFill>
                  <a:srgbClr val="FFFF00"/>
                </a:solidFill>
                <a:latin typeface="Times" charset="0"/>
              </a:rPr>
              <a:t>8</a:t>
            </a:r>
          </a:p>
        </p:txBody>
      </p:sp>
      <p:grpSp>
        <p:nvGrpSpPr>
          <p:cNvPr id="29705" name="Group 40"/>
          <p:cNvGrpSpPr>
            <a:grpSpLocks/>
          </p:cNvGrpSpPr>
          <p:nvPr/>
        </p:nvGrpSpPr>
        <p:grpSpPr bwMode="auto">
          <a:xfrm>
            <a:off x="2133600" y="2451100"/>
            <a:ext cx="5403850" cy="2871788"/>
            <a:chOff x="1344" y="1544"/>
            <a:chExt cx="3404" cy="1809"/>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50577" name="Rectangle 49"/>
            <p:cNvSpPr>
              <a:spLocks noChangeArrowheads="1"/>
            </p:cNvSpPr>
            <p:nvPr/>
          </p:nvSpPr>
          <p:spPr bwMode="auto">
            <a:xfrm rot="5246759">
              <a:off x="2189" y="2386"/>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PROPHETS</a:t>
              </a:r>
            </a:p>
          </p:txBody>
        </p:sp>
        <p:sp>
          <p:nvSpPr>
            <p:cNvPr id="150578" name="Rectangle 50"/>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600" b="1">
                  <a:solidFill>
                    <a:srgbClr val="FFFF00"/>
                  </a:solidFill>
                  <a:latin typeface="Helvetica BlackOblique" charset="0"/>
                </a:rPr>
                <a:t>REVELATION</a:t>
              </a:r>
            </a:p>
          </p:txBody>
        </p:sp>
        <p:sp>
          <p:nvSpPr>
            <p:cNvPr id="150579" name="Rectangle 51"/>
            <p:cNvSpPr>
              <a:spLocks noChangeArrowheads="1"/>
            </p:cNvSpPr>
            <p:nvPr/>
          </p:nvSpPr>
          <p:spPr bwMode="auto">
            <a:xfrm rot="3267768">
              <a:off x="1817" y="2522"/>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POETRY</a:t>
              </a:r>
            </a:p>
          </p:txBody>
        </p:sp>
        <p:sp>
          <p:nvSpPr>
            <p:cNvPr id="150580" name="Rectangle 52"/>
            <p:cNvSpPr>
              <a:spLocks noChangeArrowheads="1"/>
            </p:cNvSpPr>
            <p:nvPr/>
          </p:nvSpPr>
          <p:spPr bwMode="auto">
            <a:xfrm rot="20643327">
              <a:off x="3426"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EPISTLES</a:t>
              </a:r>
            </a:p>
          </p:txBody>
        </p:sp>
        <p:sp>
          <p:nvSpPr>
            <p:cNvPr id="150581" name="Rectangle 53"/>
            <p:cNvSpPr>
              <a:spLocks noChangeArrowheads="1"/>
            </p:cNvSpPr>
            <p:nvPr/>
          </p:nvSpPr>
          <p:spPr bwMode="auto">
            <a:xfrm rot="19276533">
              <a:off x="3353" y="2465"/>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ACTS</a:t>
              </a:r>
            </a:p>
          </p:txBody>
        </p:sp>
        <p:sp>
          <p:nvSpPr>
            <p:cNvPr id="150582" name="Rectangle 54"/>
            <p:cNvSpPr>
              <a:spLocks noChangeArrowheads="1"/>
            </p:cNvSpPr>
            <p:nvPr/>
          </p:nvSpPr>
          <p:spPr bwMode="auto">
            <a:xfrm rot="1755647">
              <a:off x="1460" y="2753"/>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HISTORY</a:t>
              </a:r>
            </a:p>
          </p:txBody>
        </p:sp>
        <p:sp>
          <p:nvSpPr>
            <p:cNvPr id="150583" name="Rectangle 55"/>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LAW</a:t>
              </a:r>
            </a:p>
          </p:txBody>
        </p:sp>
        <p:sp>
          <p:nvSpPr>
            <p:cNvPr id="150584" name="Rectangle 56"/>
            <p:cNvSpPr>
              <a:spLocks noChangeArrowheads="1"/>
            </p:cNvSpPr>
            <p:nvPr/>
          </p:nvSpPr>
          <p:spPr bwMode="auto">
            <a:xfrm rot="18254599">
              <a:off x="2907" y="2049"/>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en-US" sz="1800" b="1">
                  <a:solidFill>
                    <a:srgbClr val="FFFF00"/>
                  </a:solidFill>
                  <a:latin typeface="Helvetica BlackOblique" charset="0"/>
                </a:rPr>
                <a:t>GOSPELS</a:t>
              </a: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7" name="Oval 59"/>
          <p:cNvSpPr>
            <a:spLocks noChangeArrowheads="1"/>
          </p:cNvSpPr>
          <p:nvPr/>
        </p:nvSpPr>
        <p:spPr bwMode="auto">
          <a:xfrm rot="1619708">
            <a:off x="2227263" y="4122738"/>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9" name="Oval 61"/>
          <p:cNvSpPr>
            <a:spLocks noChangeArrowheads="1"/>
          </p:cNvSpPr>
          <p:nvPr/>
        </p:nvSpPr>
        <p:spPr bwMode="auto">
          <a:xfrm rot="308684">
            <a:off x="2303463" y="4821238"/>
            <a:ext cx="1117600" cy="406400"/>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90" name="Oval 62"/>
          <p:cNvSpPr>
            <a:spLocks noChangeArrowheads="1"/>
          </p:cNvSpPr>
          <p:nvPr/>
        </p:nvSpPr>
        <p:spPr bwMode="auto">
          <a:xfrm rot="-3130627">
            <a:off x="4626769" y="3417094"/>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a:solidFill>
                <a:srgbClr val="000000"/>
              </a:solidFill>
              <a:latin typeface="Comic Sans MS"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50600" name="Text Box 72"/>
          <p:cNvSpPr txBox="1">
            <a:spLocks noChangeArrowheads="1"/>
          </p:cNvSpPr>
          <p:nvPr/>
        </p:nvSpPr>
        <p:spPr bwMode="auto">
          <a:xfrm>
            <a:off x="127000" y="731838"/>
            <a:ext cx="3330575"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OLDER</a:t>
            </a:r>
            <a:r>
              <a:rPr lang="en-US" sz="3200" b="1">
                <a:solidFill>
                  <a:srgbClr val="FFFF00"/>
                </a:solidFill>
                <a:latin typeface="Helvetica" charset="0"/>
              </a:rPr>
              <a:t>      STORY</a:t>
            </a:r>
          </a:p>
        </p:txBody>
      </p:sp>
      <p:sp>
        <p:nvSpPr>
          <p:cNvPr id="150601" name="Text Box 73"/>
          <p:cNvSpPr txBox="1">
            <a:spLocks noChangeArrowheads="1"/>
          </p:cNvSpPr>
          <p:nvPr/>
        </p:nvSpPr>
        <p:spPr bwMode="auto">
          <a:xfrm>
            <a:off x="5875338" y="687388"/>
            <a:ext cx="3217862" cy="1554162"/>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en-US" sz="3200" b="1">
                <a:solidFill>
                  <a:srgbClr val="FFFF00"/>
                </a:solidFill>
                <a:latin typeface="Helvetica" charset="0"/>
              </a:rPr>
              <a:t>THE               </a:t>
            </a:r>
            <a:r>
              <a:rPr lang="en-US" sz="3200" b="1" i="1">
                <a:solidFill>
                  <a:srgbClr val="62D6AC"/>
                </a:solidFill>
                <a:latin typeface="Helvetica" charset="0"/>
              </a:rPr>
              <a:t>NEWER</a:t>
            </a:r>
            <a:r>
              <a:rPr lang="en-US" sz="3200" b="1">
                <a:solidFill>
                  <a:srgbClr val="FFFF00"/>
                </a:solidFill>
                <a:latin typeface="Helvetica" charset="0"/>
              </a:rPr>
              <a:t>   STORY</a:t>
            </a:r>
          </a:p>
        </p:txBody>
      </p:sp>
      <p:sp>
        <p:nvSpPr>
          <p:cNvPr id="150602" name="Rectangle 74"/>
          <p:cNvSpPr>
            <a:spLocks noChangeArrowheads="1"/>
          </p:cNvSpPr>
          <p:nvPr/>
        </p:nvSpPr>
        <p:spPr bwMode="auto">
          <a:xfrm>
            <a:off x="8091488" y="643890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13</a:t>
            </a:r>
            <a:endParaRPr lang="en-US" b="1">
              <a:solidFill>
                <a:srgbClr val="000000"/>
              </a:solidFill>
              <a:effectLst>
                <a:outerShdw blurRad="38100" dist="38100" dir="2700000" algn="tl">
                  <a:srgbClr val="FFFFFF"/>
                </a:outerShdw>
              </a:effectLst>
              <a:latin typeface="Comic Sans MS"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4</a:t>
            </a:r>
            <a:endParaRPr lang="en-US" sz="1600" b="1">
              <a:solidFill>
                <a:srgbClr val="000000"/>
              </a:solidFill>
            </a:endParaRPr>
          </a:p>
        </p:txBody>
      </p:sp>
      <p:sp>
        <p:nvSpPr>
          <p:cNvPr id="40" name="Text Box 5"/>
          <p:cNvSpPr txBox="1">
            <a:spLocks noChangeArrowheads="1"/>
          </p:cNvSpPr>
          <p:nvPr/>
        </p:nvSpPr>
        <p:spPr bwMode="auto">
          <a:xfrm>
            <a:off x="8388424" y="39688"/>
            <a:ext cx="698178"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38"/>
            <a:ext cx="754062" cy="585787"/>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Present</a:t>
            </a: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Future</a:t>
            </a:r>
          </a:p>
        </p:txBody>
      </p:sp>
      <p:sp>
        <p:nvSpPr>
          <p:cNvPr id="9" name="Text Box 2"/>
          <p:cNvSpPr txBox="1">
            <a:spLocks noChangeArrowheads="1"/>
          </p:cNvSpPr>
          <p:nvPr/>
        </p:nvSpPr>
        <p:spPr bwMode="auto">
          <a:xfrm>
            <a:off x="755650" y="3357563"/>
            <a:ext cx="12938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Torah</a:t>
            </a:r>
          </a:p>
        </p:txBody>
      </p:sp>
      <p:sp>
        <p:nvSpPr>
          <p:cNvPr id="10" name="Text Box 2"/>
          <p:cNvSpPr txBox="1">
            <a:spLocks noChangeArrowheads="1"/>
          </p:cNvSpPr>
          <p:nvPr/>
        </p:nvSpPr>
        <p:spPr bwMode="auto">
          <a:xfrm>
            <a:off x="3203575" y="3357563"/>
            <a:ext cx="15986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History</a:t>
            </a:r>
          </a:p>
        </p:txBody>
      </p:sp>
      <p:sp>
        <p:nvSpPr>
          <p:cNvPr id="11" name="Text Box 2"/>
          <p:cNvSpPr txBox="1">
            <a:spLocks noChangeArrowheads="1"/>
          </p:cNvSpPr>
          <p:nvPr/>
        </p:nvSpPr>
        <p:spPr bwMode="auto">
          <a:xfrm>
            <a:off x="5076825" y="3357563"/>
            <a:ext cx="177641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Wisdom</a:t>
            </a:r>
          </a:p>
        </p:txBody>
      </p:sp>
      <p:sp>
        <p:nvSpPr>
          <p:cNvPr id="12" name="Text Box 2"/>
          <p:cNvSpPr txBox="1">
            <a:spLocks noChangeArrowheads="1"/>
          </p:cNvSpPr>
          <p:nvPr/>
        </p:nvSpPr>
        <p:spPr bwMode="auto">
          <a:xfrm>
            <a:off x="6919913" y="3357563"/>
            <a:ext cx="2055812"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Prophecy</a:t>
            </a:r>
          </a:p>
        </p:txBody>
      </p:sp>
      <p:sp>
        <p:nvSpPr>
          <p:cNvPr id="13" name="Text Box 2"/>
          <p:cNvSpPr txBox="1">
            <a:spLocks noChangeArrowheads="1"/>
          </p:cNvSpPr>
          <p:nvPr/>
        </p:nvSpPr>
        <p:spPr bwMode="auto">
          <a:xfrm>
            <a:off x="1588" y="4581525"/>
            <a:ext cx="7318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NT</a:t>
            </a:r>
          </a:p>
        </p:txBody>
      </p:sp>
      <p:sp>
        <p:nvSpPr>
          <p:cNvPr id="14" name="Text Box 2"/>
          <p:cNvSpPr txBox="1">
            <a:spLocks noChangeArrowheads="1"/>
          </p:cNvSpPr>
          <p:nvPr/>
        </p:nvSpPr>
        <p:spPr bwMode="auto">
          <a:xfrm>
            <a:off x="755650" y="4581525"/>
            <a:ext cx="18034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Gospels</a:t>
            </a:r>
          </a:p>
        </p:txBody>
      </p:sp>
      <p:sp>
        <p:nvSpPr>
          <p:cNvPr id="15" name="Text Box 2"/>
          <p:cNvSpPr txBox="1">
            <a:spLocks noChangeArrowheads="1"/>
          </p:cNvSpPr>
          <p:nvPr/>
        </p:nvSpPr>
        <p:spPr bwMode="auto">
          <a:xfrm>
            <a:off x="3203575" y="4581525"/>
            <a:ext cx="1074738"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Acts</a:t>
            </a:r>
          </a:p>
        </p:txBody>
      </p:sp>
      <p:sp>
        <p:nvSpPr>
          <p:cNvPr id="16" name="Text Box 2"/>
          <p:cNvSpPr txBox="1">
            <a:spLocks noChangeArrowheads="1"/>
          </p:cNvSpPr>
          <p:nvPr/>
        </p:nvSpPr>
        <p:spPr bwMode="auto">
          <a:xfrm>
            <a:off x="5076825" y="4581525"/>
            <a:ext cx="1757363"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Epistles</a:t>
            </a:r>
          </a:p>
        </p:txBody>
      </p:sp>
      <p:sp>
        <p:nvSpPr>
          <p:cNvPr id="17" name="Text Box 2"/>
          <p:cNvSpPr txBox="1">
            <a:spLocks noChangeArrowheads="1"/>
          </p:cNvSpPr>
          <p:nvPr/>
        </p:nvSpPr>
        <p:spPr bwMode="auto">
          <a:xfrm>
            <a:off x="6919913" y="4581525"/>
            <a:ext cx="2260600" cy="584200"/>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Revelation</a:t>
            </a: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Erich Zenger,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Einleitung in das Alte Testament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(Stuttgart: W. Kohlehammer, 1995), 34; cited in Gregory Goswell, "Two Testaments in Parallel: The Influence of the Old Testament on the Structuring of the New Testament Canon,"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JETS</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56 (2013): 461.</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a:t>
            </a:r>
          </a:p>
        </p:txBody>
      </p:sp>
    </p:spTree>
    <p:extLst>
      <p:ext uri="{BB962C8B-B14F-4D97-AF65-F5344CB8AC3E}">
        <p14:creationId xmlns:p14="http://schemas.microsoft.com/office/powerpoint/2010/main" val="310072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grpSp>
      <p:sp>
        <p:nvSpPr>
          <p:cNvPr id="112641" name="Rectangle 20"/>
          <p:cNvSpPr>
            <a:spLocks noGrp="1" noChangeArrowheads="1"/>
          </p:cNvSpPr>
          <p:nvPr>
            <p:ph type="title"/>
          </p:nvPr>
        </p:nvSpPr>
        <p:spPr>
          <a:xfrm>
            <a:off x="683568" y="-37545"/>
            <a:ext cx="7941319" cy="584776"/>
          </a:xfrm>
        </p:spPr>
        <p:txBody>
          <a:bodyPr/>
          <a:lstStyle/>
          <a:p>
            <a:pPr eaLnBrk="1" hangingPunct="1"/>
            <a:r>
              <a:rPr lang="en-US" sz="3200" b="1">
                <a:latin typeface="Arial"/>
                <a:cs typeface="Arial"/>
              </a:rPr>
              <a:t>Purpose of the Prophetic Books</a:t>
            </a: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36878" name="Text Box 14"/>
          <p:cNvSpPr txBox="1">
            <a:spLocks noChangeArrowheads="1"/>
          </p:cNvSpPr>
          <p:nvPr/>
        </p:nvSpPr>
        <p:spPr bwMode="auto">
          <a:xfrm>
            <a:off x="71438" y="5695636"/>
            <a:ext cx="247019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Deut. 28; Lev. 26</a:t>
            </a:r>
          </a:p>
        </p:txBody>
      </p:sp>
      <p:sp>
        <p:nvSpPr>
          <p:cNvPr id="36879" name="Text Box 15"/>
          <p:cNvSpPr txBox="1">
            <a:spLocks noChangeArrowheads="1"/>
          </p:cNvSpPr>
          <p:nvPr/>
        </p:nvSpPr>
        <p:spPr bwMode="auto">
          <a:xfrm>
            <a:off x="71438" y="6018056"/>
            <a:ext cx="150964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Conditional</a:t>
            </a:r>
          </a:p>
        </p:txBody>
      </p:sp>
      <p:sp>
        <p:nvSpPr>
          <p:cNvPr id="36880" name="Text Box 16"/>
          <p:cNvSpPr txBox="1">
            <a:spLocks noChangeArrowheads="1"/>
          </p:cNvSpPr>
          <p:nvPr/>
        </p:nvSpPr>
        <p:spPr bwMode="auto">
          <a:xfrm>
            <a:off x="71438" y="6340475"/>
            <a:ext cx="137314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mic Sans MS" charset="0"/>
                <a:ea typeface="ＭＳ Ｐゴシック" charset="0"/>
              </a:rPr>
              <a:t>Judgment</a:t>
            </a:r>
          </a:p>
        </p:txBody>
      </p:sp>
      <p:sp>
        <p:nvSpPr>
          <p:cNvPr id="36883" name="Text Box 19"/>
          <p:cNvSpPr txBox="1">
            <a:spLocks noChangeArrowheads="1"/>
          </p:cNvSpPr>
          <p:nvPr/>
        </p:nvSpPr>
        <p:spPr bwMode="auto">
          <a:xfrm>
            <a:off x="71438" y="5373216"/>
            <a:ext cx="222173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omic Sans MS" charset="0"/>
                <a:ea typeface="ＭＳ Ｐゴシック" charset="0"/>
              </a:rPr>
              <a:t>Mosaic Covenant</a:t>
            </a: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28" charset="0"/>
              <a:ea typeface="ＭＳ Ｐゴシック" charset="0"/>
              <a:cs typeface="+mn-cs"/>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Comic Sans MS" charset="0"/>
              <a:ea typeface="ＭＳ Ｐゴシック" charset="0"/>
              <a:cs typeface="+mn-cs"/>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Historical Books</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(Joshua-Esther)</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Recipients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People</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People</a:t>
            </a:r>
            <a:b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Unfaithful to Covenant</a:t>
            </a: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Poetical Books</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(Job-Song of Solomon)</a:t>
            </a: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Aim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Behavior</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DF2803"/>
                </a:solidFill>
                <a:effectLst/>
                <a:uLnTx/>
                <a:uFillTx/>
                <a:latin typeface="Arial"/>
                <a:ea typeface="ＭＳ Ｐゴシック" charset="0"/>
                <a:cs typeface="Arial"/>
              </a:rPr>
              <a:t>Prophetical Books</a:t>
            </a:r>
            <a:br>
              <a:rPr kumimoji="0" lang="zh-CN" altLang="en-US" sz="1600" b="1" i="0" u="none" strike="noStrike" kern="1200" cap="none" spc="0" normalizeH="0" baseline="0" noProof="0">
                <a:ln>
                  <a:noFill/>
                </a:ln>
                <a:solidFill>
                  <a:srgbClr val="DF2803"/>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DF2803"/>
                </a:solidFill>
                <a:effectLst/>
                <a:uLnTx/>
                <a:uFillTx/>
                <a:latin typeface="Arial"/>
                <a:ea typeface="ＭＳ Ｐゴシック" charset="0"/>
                <a:cs typeface="Arial"/>
              </a:rPr>
              <a:t>(Isaiah-Malachi)</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Preachers</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1" i="0" u="none" strike="noStrike" kern="1200" cap="none" spc="0" normalizeH="0" baseline="0" noProof="0">
                <a:ln>
                  <a:noFill/>
                </a:ln>
                <a:solidFill>
                  <a:srgbClr val="0060EE"/>
                </a:solidFill>
                <a:effectLst/>
                <a:uLnTx/>
                <a:uFillTx/>
                <a:latin typeface="Arial"/>
                <a:ea typeface="ＭＳ Ｐゴシック" charset="0"/>
                <a:cs typeface="Arial"/>
              </a:rPr>
              <a:t>Pentateuch</a:t>
            </a:r>
            <a:br>
              <a:rPr kumimoji="0" lang="zh-CN" altLang="en-US" sz="1600" b="0" i="0" u="none" strike="noStrike" kern="1200" cap="none" spc="0" normalizeH="0" baseline="0" noProof="0">
                <a:ln>
                  <a:noFill/>
                </a:ln>
                <a:solidFill>
                  <a:srgbClr val="0060EE"/>
                </a:solidFill>
                <a:effectLst/>
                <a:uLnTx/>
                <a:uFillTx/>
                <a:latin typeface="Arial"/>
                <a:ea typeface="ＭＳ Ｐゴシック" charset="0"/>
                <a:cs typeface="Arial"/>
              </a:rPr>
            </a:br>
            <a:r>
              <a:rPr kumimoji="0" lang="en-US" altLang="zh-CN" sz="1600" b="0" i="0" u="none" strike="noStrike" kern="1200" cap="none" spc="0" normalizeH="0" baseline="0" noProof="0">
                <a:ln>
                  <a:noFill/>
                </a:ln>
                <a:solidFill>
                  <a:srgbClr val="0060EE"/>
                </a:solidFill>
                <a:effectLst/>
                <a:uLnTx/>
                <a:uFillTx/>
                <a:latin typeface="Arial"/>
                <a:ea typeface="ＭＳ Ｐゴシック" charset="0"/>
                <a:cs typeface="Arial"/>
              </a:rPr>
              <a:t>(Genesis-Deuteronomy)</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ＭＳ Ｐゴシック" charset="0"/>
                <a:cs typeface="Arial"/>
              </a:rPr>
              <a:t>Basis of the Prophetic Message</a:t>
            </a:r>
            <a:endParaRPr kumimoji="0" lang="zh-CN" altLang="en-US" sz="16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Arial"/>
                <a:ea typeface="ＭＳ Ｐゴシック" charset="0"/>
                <a:cs typeface="Arial"/>
              </a:rPr>
              <a:t>Covenant Relationship: Israel &amp; God</a:t>
            </a:r>
            <a:endParaRPr kumimoji="0" lang="zh-CN" altLang="en-US" sz="1600" b="0" i="1"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5" name="Text Box 26"/>
          <p:cNvSpPr txBox="1">
            <a:spLocks noChangeArrowheads="1"/>
          </p:cNvSpPr>
          <p:nvPr/>
        </p:nvSpPr>
        <p:spPr bwMode="auto">
          <a:xfrm>
            <a:off x="2699792" y="2502743"/>
            <a:ext cx="863600"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a:ea typeface="ＭＳ Ｐゴシック" charset="0"/>
                <a:cs typeface="Arial"/>
              </a:rPr>
              <a:t>WHO they aimed at</a:t>
            </a:r>
            <a:endParaRPr kumimoji="0" lang="zh-CN" alt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 name="Text Box 27"/>
          <p:cNvSpPr txBox="1">
            <a:spLocks noChangeArrowheads="1"/>
          </p:cNvSpPr>
          <p:nvPr/>
        </p:nvSpPr>
        <p:spPr bwMode="auto">
          <a:xfrm>
            <a:off x="5622454" y="2502743"/>
            <a:ext cx="893762"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a:ea typeface="ＭＳ Ｐゴシック" charset="0"/>
                <a:cs typeface="Arial"/>
              </a:rPr>
              <a:t>WHAT they aimed at</a:t>
            </a:r>
            <a:endParaRPr kumimoji="0" lang="zh-CN" alt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Behavior </a:t>
            </a:r>
            <a:b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altLang="zh-CN" sz="1300" b="0" i="0" u="none" strike="noStrike" kern="1200" cap="none" spc="0" normalizeH="0" baseline="0" noProof="0">
                <a:ln>
                  <a:noFill/>
                </a:ln>
                <a:solidFill>
                  <a:srgbClr val="000000"/>
                </a:solidFill>
                <a:effectLst/>
                <a:uLnTx/>
                <a:uFillTx/>
                <a:latin typeface="Arial"/>
                <a:ea typeface="ＭＳ Ｐゴシック" charset="0"/>
                <a:cs typeface="Arial"/>
              </a:rPr>
              <a:t>Unaffected by Covenant</a:t>
            </a:r>
            <a:endParaRPr kumimoji="0" lang="zh-CN" altLang="en-US" sz="13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7" name="Text Box 11"/>
          <p:cNvSpPr txBox="1">
            <a:spLocks noChangeArrowheads="1"/>
          </p:cNvSpPr>
          <p:nvPr/>
        </p:nvSpPr>
        <p:spPr bwMode="auto">
          <a:xfrm>
            <a:off x="6899118" y="5695546"/>
            <a:ext cx="22813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Gen. 12:1-3; 15:18</a:t>
            </a:r>
          </a:p>
        </p:txBody>
      </p:sp>
      <p:sp>
        <p:nvSpPr>
          <p:cNvPr id="39" name="Text Box 12"/>
          <p:cNvSpPr txBox="1">
            <a:spLocks noChangeArrowheads="1"/>
          </p:cNvSpPr>
          <p:nvPr/>
        </p:nvSpPr>
        <p:spPr bwMode="auto">
          <a:xfrm>
            <a:off x="7374559" y="6002136"/>
            <a:ext cx="180595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Unconditional</a:t>
            </a:r>
          </a:p>
        </p:txBody>
      </p:sp>
      <p:sp>
        <p:nvSpPr>
          <p:cNvPr id="40" name="Text Box 13"/>
          <p:cNvSpPr txBox="1">
            <a:spLocks noChangeArrowheads="1"/>
          </p:cNvSpPr>
          <p:nvPr/>
        </p:nvSpPr>
        <p:spPr bwMode="auto">
          <a:xfrm>
            <a:off x="8028534" y="6308725"/>
            <a:ext cx="115197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3CC"/>
                </a:solidFill>
                <a:effectLst/>
                <a:uLnTx/>
                <a:uFillTx/>
                <a:latin typeface="Comic Sans MS" charset="0"/>
                <a:ea typeface="ＭＳ Ｐゴシック" charset="0"/>
              </a:rPr>
              <a:t>Blessing</a:t>
            </a:r>
          </a:p>
        </p:txBody>
      </p:sp>
      <p:sp>
        <p:nvSpPr>
          <p:cNvPr id="41" name="Text Box 18"/>
          <p:cNvSpPr txBox="1">
            <a:spLocks noChangeArrowheads="1"/>
          </p:cNvSpPr>
          <p:nvPr/>
        </p:nvSpPr>
        <p:spPr bwMode="auto">
          <a:xfrm>
            <a:off x="6492031" y="5388956"/>
            <a:ext cx="268848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CC"/>
                </a:solidFill>
                <a:effectLst/>
                <a:uLnTx/>
                <a:uFillTx/>
                <a:latin typeface="Comic Sans MS" charset="0"/>
                <a:ea typeface="ＭＳ Ｐゴシック" charset="0"/>
              </a:rPr>
              <a:t>Abrahamic Covenant</a:t>
            </a:r>
          </a:p>
        </p:txBody>
      </p:sp>
      <p:sp>
        <p:nvSpPr>
          <p:cNvPr id="43"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50b440</a:t>
            </a: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3" name="Text Box 13"/>
          <p:cNvSpPr txBox="1">
            <a:spLocks noChangeArrowheads="1"/>
          </p:cNvSpPr>
          <p:nvPr/>
        </p:nvSpPr>
        <p:spPr bwMode="auto">
          <a:xfrm>
            <a:off x="6800850" y="4581525"/>
            <a:ext cx="2379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3CC"/>
                </a:solidFill>
                <a:effectLst/>
                <a:uLnTx/>
                <a:uFillTx/>
                <a:latin typeface="Comic Sans MS" charset="0"/>
                <a:ea typeface="ＭＳ Ｐゴシック" charset="0"/>
              </a:rPr>
              <a:t>FORETELLING</a:t>
            </a:r>
          </a:p>
        </p:txBody>
      </p:sp>
      <p:sp>
        <p:nvSpPr>
          <p:cNvPr id="54" name="Text Box 16"/>
          <p:cNvSpPr txBox="1">
            <a:spLocks noChangeArrowheads="1"/>
          </p:cNvSpPr>
          <p:nvPr/>
        </p:nvSpPr>
        <p:spPr bwMode="auto">
          <a:xfrm>
            <a:off x="71438" y="4581525"/>
            <a:ext cx="2638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FORTHTELLING</a:t>
            </a:r>
          </a:p>
        </p:txBody>
      </p:sp>
    </p:spTree>
    <p:extLst>
      <p:ext uri="{BB962C8B-B14F-4D97-AF65-F5344CB8AC3E}">
        <p14:creationId xmlns:p14="http://schemas.microsoft.com/office/powerpoint/2010/main" val="3956414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en-US" sz="4800" b="1" dirty="0">
                <a:solidFill>
                  <a:schemeClr val="tx1"/>
                </a:solidFill>
                <a:effectLst>
                  <a:glow rad="228600">
                    <a:srgbClr val="000000"/>
                  </a:glow>
                </a:effectLst>
                <a:latin typeface="Arial" charset="0"/>
                <a:ea typeface="ＭＳ Ｐゴシック" charset="0"/>
                <a:cs typeface="ＭＳ Ｐゴシック" charset="0"/>
              </a:rPr>
              <a:t>How Well Do You Know Your </a:t>
            </a:r>
            <a:br>
              <a:rPr lang="en-US" sz="4800" b="1" dirty="0">
                <a:solidFill>
                  <a:schemeClr val="tx1"/>
                </a:solidFill>
                <a:effectLst>
                  <a:glow rad="228600">
                    <a:srgbClr val="000000"/>
                  </a:glow>
                </a:effectLst>
                <a:latin typeface="Arial" charset="0"/>
                <a:ea typeface="ＭＳ Ｐゴシック" charset="0"/>
                <a:cs typeface="ＭＳ Ｐゴシック" charset="0"/>
              </a:rPr>
            </a:br>
            <a:r>
              <a:rPr lang="en-US" sz="4800" b="1" dirty="0">
                <a:solidFill>
                  <a:schemeClr val="tx1"/>
                </a:solidFill>
                <a:effectLst>
                  <a:glow rad="228600">
                    <a:srgbClr val="000000"/>
                  </a:glow>
                </a:effectLst>
                <a:latin typeface="Arial" charset="0"/>
                <a:ea typeface="ＭＳ Ｐゴシック" charset="0"/>
                <a:cs typeface="ＭＳ Ｐゴシック" charset="0"/>
              </a:rPr>
              <a:t>Old Testament?</a:t>
            </a: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Take out a blank piece of paper </a:t>
            </a:r>
            <a:br>
              <a:rPr lang="en-US" sz="3600" b="1" dirty="0">
                <a:effectLst>
                  <a:glow rad="228600">
                    <a:srgbClr val="000000"/>
                  </a:glow>
                </a:effectLst>
                <a:latin typeface="Arial" charset="0"/>
                <a:ea typeface="ＭＳ Ｐゴシック" charset="0"/>
                <a:cs typeface="ＭＳ Ｐゴシック" charset="0"/>
              </a:rPr>
            </a:br>
            <a:r>
              <a:rPr lang="en-US" sz="3600" b="1" dirty="0">
                <a:effectLst>
                  <a:glow rad="228600">
                    <a:srgbClr val="000000"/>
                  </a:glow>
                </a:effectLst>
                <a:latin typeface="Arial" charset="0"/>
                <a:ea typeface="ＭＳ Ｐゴシック" charset="0"/>
                <a:cs typeface="ＭＳ Ｐゴシック" charset="0"/>
              </a:rPr>
              <a:t>(or use a blank page in your notes or call up a blank screen on your computer)</a:t>
            </a:r>
          </a:p>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List the OT books in 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OT:</a:t>
            </a: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NT:</a:t>
            </a: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a:t>
            </a: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History</a:t>
            </a:r>
          </a:p>
        </p:txBody>
      </p:sp>
      <p:sp>
        <p:nvSpPr>
          <p:cNvPr id="96263" name="Text Box 7"/>
          <p:cNvSpPr txBox="1">
            <a:spLocks noChangeArrowheads="1"/>
          </p:cNvSpPr>
          <p:nvPr/>
        </p:nvSpPr>
        <p:spPr bwMode="auto">
          <a:xfrm>
            <a:off x="218122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Prophecy</a:t>
            </a:r>
          </a:p>
        </p:txBody>
      </p:sp>
      <p:sp>
        <p:nvSpPr>
          <p:cNvPr id="96267" name="Text Box 11"/>
          <p:cNvSpPr txBox="1">
            <a:spLocks noChangeArrowheads="1"/>
          </p:cNvSpPr>
          <p:nvPr/>
        </p:nvSpPr>
        <p:spPr bwMode="auto">
          <a:xfrm>
            <a:off x="794067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3333CC"/>
                </a:solidFill>
                <a:effectLst/>
                <a:uLnTx/>
                <a:uFillTx/>
                <a:latin typeface="Arial" charset="0"/>
                <a:ea typeface="ＭＳ Ｐゴシック" charset="0"/>
                <a:cs typeface="Arial"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p>
        </p:txBody>
      </p:sp>
      <p:sp>
        <p:nvSpPr>
          <p:cNvPr id="96289" name="Text Box 33"/>
          <p:cNvSpPr txBox="1">
            <a:spLocks noChangeArrowheads="1"/>
          </p:cNvSpPr>
          <p:nvPr/>
        </p:nvSpPr>
        <p:spPr bwMode="auto">
          <a:xfrm>
            <a:off x="4349750" y="3933056"/>
            <a:ext cx="641350"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3 + 9</a:t>
            </a:r>
          </a:p>
        </p:txBody>
      </p:sp>
      <p:sp>
        <p:nvSpPr>
          <p:cNvPr id="96290" name="Text Box 34"/>
          <p:cNvSpPr txBox="1">
            <a:spLocks noChangeArrowheads="1"/>
          </p:cNvSpPr>
          <p:nvPr/>
        </p:nvSpPr>
        <p:spPr bwMode="auto">
          <a:xfrm>
            <a:off x="4343400" y="4314056"/>
            <a:ext cx="636588"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ＭＳ Ｐゴシック" charset="0"/>
                <a:cs typeface="Arial" charset="0"/>
              </a:rPr>
              <a:t>3 x 9</a:t>
            </a: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sp>
        <p:nvSpPr>
          <p:cNvPr id="96294" name="Text Box 38"/>
          <p:cNvSpPr txBox="1">
            <a:spLocks noChangeArrowheads="1"/>
          </p:cNvSpPr>
          <p:nvPr/>
        </p:nvSpPr>
        <p:spPr bwMode="auto">
          <a:xfrm>
            <a:off x="228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Exile</a:t>
            </a:r>
          </a:p>
        </p:txBody>
      </p:sp>
      <p:sp>
        <p:nvSpPr>
          <p:cNvPr id="96296" name="Text Box 40"/>
          <p:cNvSpPr txBox="1">
            <a:spLocks noChangeArrowheads="1"/>
          </p:cNvSpPr>
          <p:nvPr/>
        </p:nvSpPr>
        <p:spPr bwMode="auto">
          <a:xfrm>
            <a:off x="5107806"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Prophets</a:t>
            </a:r>
          </a:p>
        </p:txBody>
      </p:sp>
      <p:sp>
        <p:nvSpPr>
          <p:cNvPr id="96297" name="Text Box 41"/>
          <p:cNvSpPr txBox="1">
            <a:spLocks noChangeArrowheads="1"/>
          </p:cNvSpPr>
          <p:nvPr/>
        </p:nvSpPr>
        <p:spPr bwMode="auto">
          <a:xfrm>
            <a:off x="5076056"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Prophets</a:t>
            </a:r>
          </a:p>
        </p:txBody>
      </p:sp>
      <p:sp>
        <p:nvSpPr>
          <p:cNvPr id="96298" name="Text Box 42"/>
          <p:cNvSpPr txBox="1">
            <a:spLocks noChangeArrowheads="1"/>
          </p:cNvSpPr>
          <p:nvPr/>
        </p:nvSpPr>
        <p:spPr bwMode="auto">
          <a:xfrm>
            <a:off x="2794198"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Pre-Exilic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History</a:t>
            </a:r>
          </a:p>
        </p:txBody>
      </p:sp>
      <p:sp>
        <p:nvSpPr>
          <p:cNvPr id="96299" name="Text Box 43"/>
          <p:cNvSpPr txBox="1">
            <a:spLocks noChangeArrowheads="1"/>
          </p:cNvSpPr>
          <p:nvPr/>
        </p:nvSpPr>
        <p:spPr bwMode="auto">
          <a:xfrm>
            <a:off x="2762448"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Post-Exilic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charset="0"/>
                <a:ea typeface="ＭＳ Ｐゴシック" charset="0"/>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a:ln>
                  <a:noFill/>
                </a:ln>
                <a:solidFill>
                  <a:srgbClr val="006600"/>
                </a:solidFill>
                <a:effectLst/>
                <a:uLnTx/>
                <a:uFillTx/>
                <a:latin typeface="Arial" charset="0"/>
                <a:ea typeface="ＭＳ Ｐゴシック" charset="0"/>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What people </a:t>
            </a:r>
            <a:r>
              <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rPr>
              <a:t>should</a:t>
            </a: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do</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138"/>
            <a:chOff x="6019800" y="2268174"/>
            <a:chExt cx="2362200" cy="338554"/>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Exile</a:t>
              </a: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925512"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Exodus</a:t>
            </a: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Number of books in the Bible:</a:t>
            </a: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2853"/>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6827176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a:solidFill>
                  <a:schemeClr val="bg1"/>
                </a:solidFill>
                <a:latin typeface="Arial"/>
                <a:cs typeface="Arial"/>
              </a:rPr>
              <a:t>Integration of the Old Testament</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en-US" altLang="zh-CN" sz="1000" b="1" kern="1200" spc="-150" dirty="0">
                          <a:solidFill>
                            <a:srgbClr val="FFFFFF"/>
                          </a:solidFill>
                          <a:latin typeface="Arial"/>
                          <a:ea typeface="华文楷体"/>
                          <a:cs typeface="Arial"/>
                        </a:rPr>
                        <a:t>Genesis</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50" b="1" kern="1200" spc="-150" dirty="0">
                          <a:solidFill>
                            <a:srgbClr val="FFFFFF"/>
                          </a:solidFill>
                          <a:latin typeface="Arial"/>
                          <a:ea typeface="华文楷体"/>
                          <a:cs typeface="Arial"/>
                        </a:rPr>
                        <a:t>Exodus</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altLang="zh-CN" sz="1000" b="1" spc="-150" dirty="0">
                          <a:solidFill>
                            <a:srgbClr val="FFFFFF"/>
                          </a:solidFill>
                          <a:latin typeface="Arial"/>
                          <a:ea typeface="华文楷体"/>
                          <a:cs typeface="Arial"/>
                        </a:rPr>
                        <a:t>Numbers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Joshua</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 Samuel</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2 Samuel</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1 Kings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000" b="1" dirty="0">
                          <a:solidFill>
                            <a:srgbClr val="FFFFFF"/>
                          </a:solidFill>
                          <a:latin typeface="Arial"/>
                          <a:ea typeface="华文楷体"/>
                          <a:cs typeface="Arial"/>
                        </a:rPr>
                        <a:t>2 Kings</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altLang="zh-CN" sz="1000" b="1" dirty="0">
                          <a:solidFill>
                            <a:srgbClr val="FFFFFF"/>
                          </a:solidFill>
                          <a:latin typeface="Arial"/>
                          <a:ea typeface="华文楷体"/>
                          <a:cs typeface="Arial"/>
                        </a:rPr>
                        <a:t>Ezra</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Nehemiah</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a:solidFill>
                            <a:srgbClr val="FFFFFF"/>
                          </a:solidFill>
                          <a:latin typeface="Arial"/>
                          <a:ea typeface="华文楷体"/>
                          <a:cs typeface="Arial"/>
                        </a:rPr>
                        <a:t>Job</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en-US" altLang="zh-CN" sz="1000" b="1" dirty="0">
                          <a:solidFill>
                            <a:srgbClr val="FFFFFF"/>
                          </a:solidFill>
                          <a:latin typeface="Arial"/>
                          <a:ea typeface="华文楷体"/>
                          <a:cs typeface="Arial"/>
                        </a:rPr>
                        <a:t>Leviticus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Deuteronomy</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Ruth</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1 Chronicles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en-US" altLang="zh-CN" sz="1000" b="1" kern="1200" dirty="0">
                          <a:solidFill>
                            <a:srgbClr val="FFFFFF"/>
                          </a:solidFill>
                          <a:latin typeface="Arial"/>
                          <a:ea typeface="华文楷体"/>
                          <a:cs typeface="Arial"/>
                        </a:rPr>
                        <a:t>2 Chronicles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Esther</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Psalms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Proverbs</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a:solidFill>
                            <a:srgbClr val="FFFFFF"/>
                          </a:solidFill>
                          <a:latin typeface="Arial"/>
                          <a:ea typeface="华文楷体"/>
                          <a:cs typeface="Arial"/>
                        </a:rPr>
                        <a:t>Ecclesiastes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Song of Songs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Hosea</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Amos</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en-US" altLang="zh-CN" sz="1000" b="1" dirty="0">
                          <a:latin typeface="Arial"/>
                          <a:ea typeface="华文楷体"/>
                          <a:cs typeface="Arial"/>
                        </a:rPr>
                        <a:t>Habakkuk</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en-US" altLang="zh-CN" sz="1000" b="1" dirty="0">
                          <a:latin typeface="Arial"/>
                          <a:ea typeface="华文楷体"/>
                          <a:cs typeface="Arial"/>
                        </a:rPr>
                        <a:t>Isaiah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en-US" altLang="zh-CN" sz="1000" b="1" kern="1200" dirty="0">
                          <a:solidFill>
                            <a:schemeClr val="tx1"/>
                          </a:solidFill>
                          <a:latin typeface="Arial"/>
                          <a:ea typeface="华文楷体"/>
                          <a:cs typeface="Arial"/>
                        </a:rPr>
                        <a:t>Jeremiah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en-US" altLang="zh-CN" sz="1000" b="1" dirty="0">
                          <a:latin typeface="Arial"/>
                          <a:ea typeface="华文楷体"/>
                          <a:cs typeface="Arial"/>
                        </a:rPr>
                        <a:t>Joel</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en-US" altLang="zh-CN" sz="1000" b="1" dirty="0">
                          <a:latin typeface="Arial"/>
                          <a:ea typeface="华文楷体"/>
                          <a:cs typeface="Arial"/>
                        </a:rPr>
                        <a:t>Micah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en-US" altLang="zh-CN" sz="1000" b="1" dirty="0">
                          <a:latin typeface="Arial"/>
                          <a:ea typeface="华文楷体"/>
                          <a:cs typeface="Arial"/>
                        </a:rPr>
                        <a:t>Zephaniah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en-US" altLang="zh-CN" sz="1000" b="1" dirty="0">
                          <a:latin typeface="Arial"/>
                          <a:ea typeface="华文楷体"/>
                          <a:cs typeface="Arial"/>
                        </a:rPr>
                        <a:t>Lamentations</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63315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Israel:</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667170"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Judah:</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73199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Assyria:</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Edom:</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Ezekiel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Daniel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Malachi</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Historical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Poetical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Prophetical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Haggai</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Zechariah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Jonah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Nahum</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Obadiah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 name="Left-Right Arrow 1">
            <a:extLst>
              <a:ext uri="{FF2B5EF4-FFF2-40B4-BE49-F238E27FC236}">
                <a16:creationId xmlns:a16="http://schemas.microsoft.com/office/drawing/2014/main" id="{237CBDB3-1BA5-9A8E-5C29-0C14734BAAB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227013" algn="l"/>
                <a:tab pos="3362325" algn="ctr"/>
                <a:tab pos="7199313" algn="l"/>
              </a:tabLst>
              <a:defRPr/>
            </a:pP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a:t>
            </a:r>
            <a:r>
              <a:rPr kumimoji="0" lang="en-US" altLang="zh-CN" sz="1000" b="1" i="0" u="none" strike="noStrike" kern="1200" cap="none" spc="0" normalizeH="0" baseline="0" noProof="0" dirty="0">
                <a:ln>
                  <a:noFill/>
                </a:ln>
                <a:solidFill>
                  <a:srgbClr val="FFFFFF"/>
                </a:solidFill>
                <a:effectLst/>
                <a:uLnTx/>
                <a:uFillTx/>
                <a:latin typeface="Arial"/>
                <a:ea typeface="华文楷体"/>
                <a:cs typeface="Arial"/>
              </a:rPr>
              <a:t> 137	</a:t>
            </a:r>
            <a:r>
              <a:rPr kumimoji="0" lang="en-US" sz="1000" b="1" i="0" u="none" strike="noStrike" kern="1200" cap="none" spc="0" normalizeH="0" baseline="0" noProof="0" dirty="0">
                <a:ln>
                  <a:noFill/>
                </a:ln>
                <a:solidFill>
                  <a:srgbClr val="FFFFFF"/>
                </a:solidFill>
                <a:effectLst/>
                <a:uLnTx/>
                <a:uFillTx/>
                <a:latin typeface="Arial"/>
                <a:ea typeface="华文楷体"/>
                <a:cs typeface="Arial"/>
              </a:rPr>
              <a:t>Psalms	Psalm 90</a:t>
            </a:r>
            <a:endParaRPr kumimoji="0" lang="en-US" sz="1000" b="0" i="0" u="none" strike="noStrike" kern="1200" cap="none" spc="0" normalizeH="0" baseline="0" noProof="0" dirty="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43130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altLang="zh-CN" b="1" dirty="0">
                <a:solidFill>
                  <a:schemeClr val="bg1"/>
                </a:solidFill>
                <a:latin typeface="Arial"/>
                <a:ea typeface="华文楷体"/>
                <a:cs typeface="Arial"/>
              </a:rPr>
              <a:t>The Old Testament</a:t>
            </a:r>
            <a:endParaRPr lang="en-US" b="1" dirty="0">
              <a:solidFill>
                <a:schemeClr val="bg1"/>
              </a:solidFill>
              <a:latin typeface="Arial"/>
              <a:ea typeface="华文楷体"/>
              <a:cs typeface="Arial"/>
            </a:endParaRPr>
          </a:p>
        </p:txBody>
      </p:sp>
      <p:sp>
        <p:nvSpPr>
          <p:cNvPr id="205826"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43</a:t>
            </a: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Hosea</a:t>
            </a:r>
            <a:endParaRPr lang="en-US" dirty="0"/>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Habakkuk</a:t>
            </a:r>
            <a:endParaRPr lang="en-US" dirty="0"/>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Isaiah</a:t>
            </a:r>
            <a:endParaRPr lang="en-US" dirty="0"/>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Jeremiah</a:t>
            </a:r>
            <a:endParaRPr lang="en-US" dirty="0"/>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Joel</a:t>
            </a:r>
            <a:endParaRPr lang="en-US" dirty="0"/>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Micah</a:t>
            </a:r>
            <a:endParaRPr lang="en-US" dirty="0"/>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Zephaniah</a:t>
            </a:r>
            <a:endParaRPr lang="en-US" dirty="0"/>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Lamentations</a:t>
            </a:r>
            <a:endParaRPr lang="en-US" dirty="0"/>
          </a:p>
        </p:txBody>
      </p:sp>
      <p:sp>
        <p:nvSpPr>
          <p:cNvPr id="16" name="TextBox 15"/>
          <p:cNvSpPr txBox="1"/>
          <p:nvPr/>
        </p:nvSpPr>
        <p:spPr>
          <a:xfrm>
            <a:off x="881062" y="2302057"/>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Amos</a:t>
            </a:r>
            <a:endParaRPr lang="en-US" dirty="0"/>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Obadiah</a:t>
            </a:r>
            <a:endParaRPr lang="en-US" b="1" dirty="0">
              <a:solidFill>
                <a:srgbClr val="000000"/>
              </a:solidFill>
              <a:latin typeface="Arial"/>
              <a:ea typeface="华文楷体"/>
              <a:cs typeface="Arial"/>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Ezekiel</a:t>
            </a:r>
            <a:endParaRPr lang="en-US" dirty="0"/>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Daniel</a:t>
            </a:r>
            <a:endParaRPr lang="en-US" dirty="0"/>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Haggai</a:t>
            </a:r>
            <a:endParaRPr lang="en-US" dirty="0"/>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Zechariah</a:t>
            </a:r>
            <a:endParaRPr lang="en-US" dirty="0"/>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Malachi</a:t>
            </a:r>
            <a:endParaRPr lang="en-US" dirty="0"/>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Job</a:t>
            </a:r>
            <a:endParaRPr lang="en-US" b="1" dirty="0">
              <a:solidFill>
                <a:srgbClr val="000000"/>
              </a:solidFill>
              <a:latin typeface="Arial"/>
              <a:ea typeface="华文楷体"/>
              <a:cs typeface="Arial"/>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Psalms</a:t>
            </a:r>
            <a:endParaRPr lang="en-US" dirty="0"/>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Proverbs</a:t>
            </a:r>
            <a:endParaRPr lang="en-US" dirty="0"/>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altLang="zh-CN" sz="900" b="1" dirty="0">
                <a:solidFill>
                  <a:srgbClr val="000000"/>
                </a:solidFill>
                <a:latin typeface="Arial"/>
                <a:ea typeface="华文楷体"/>
                <a:cs typeface="Arial"/>
              </a:rPr>
              <a:t>Ecclesiastes</a:t>
            </a:r>
            <a:endParaRPr lang="en-US" sz="900" b="1" dirty="0">
              <a:solidFill>
                <a:srgbClr val="000000"/>
              </a:solidFill>
              <a:latin typeface="Arial"/>
              <a:ea typeface="华文楷体"/>
              <a:cs typeface="Arial"/>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en-US" altLang="zh-CN" sz="900" b="1" dirty="0">
                <a:solidFill>
                  <a:srgbClr val="000000"/>
                </a:solidFill>
                <a:latin typeface="Arial"/>
                <a:ea typeface="华文楷体"/>
                <a:cs typeface="Arial"/>
              </a:rPr>
              <a:t>Song of Songs</a:t>
            </a:r>
            <a:endParaRPr lang="en-US" sz="900" b="1" dirty="0">
              <a:solidFill>
                <a:srgbClr val="000000"/>
              </a:solidFill>
              <a:latin typeface="Arial"/>
              <a:ea typeface="华文楷体"/>
              <a:cs typeface="Arial"/>
            </a:endParaRPr>
          </a:p>
        </p:txBody>
      </p:sp>
      <p:sp>
        <p:nvSpPr>
          <p:cNvPr id="32" name="TextBox 31"/>
          <p:cNvSpPr txBox="1"/>
          <p:nvPr/>
        </p:nvSpPr>
        <p:spPr>
          <a:xfrm>
            <a:off x="4691062" y="1320801"/>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en-US" altLang="zh-CN" dirty="0"/>
              <a:t>Leviticus</a:t>
            </a:r>
            <a:endParaRPr lang="en-US" dirty="0"/>
          </a:p>
        </p:txBody>
      </p:sp>
      <p:sp>
        <p:nvSpPr>
          <p:cNvPr id="33" name="TextBox 32"/>
          <p:cNvSpPr txBox="1"/>
          <p:nvPr/>
        </p:nvSpPr>
        <p:spPr>
          <a:xfrm>
            <a:off x="4525962" y="18415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Deuteronomy</a:t>
            </a:r>
            <a:endParaRPr lang="en-US" dirty="0"/>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1 Chronicles</a:t>
            </a:r>
            <a:endParaRPr lang="en-US" dirty="0"/>
          </a:p>
        </p:txBody>
      </p:sp>
      <p:sp>
        <p:nvSpPr>
          <p:cNvPr id="35" name="TextBox 34"/>
          <p:cNvSpPr txBox="1"/>
          <p:nvPr/>
        </p:nvSpPr>
        <p:spPr>
          <a:xfrm>
            <a:off x="4449762" y="4622800"/>
            <a:ext cx="10795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2 Chronicles</a:t>
            </a:r>
            <a:endParaRPr lang="en-US" dirty="0"/>
          </a:p>
        </p:txBody>
      </p:sp>
      <p:sp>
        <p:nvSpPr>
          <p:cNvPr id="36" name="TextBox 35"/>
          <p:cNvSpPr txBox="1"/>
          <p:nvPr/>
        </p:nvSpPr>
        <p:spPr>
          <a:xfrm>
            <a:off x="4691062" y="2804468"/>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Ruth</a:t>
            </a:r>
            <a:endParaRPr lang="en-US" dirty="0"/>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en-US" altLang="zh-CN" dirty="0"/>
              <a:t>Esther</a:t>
            </a:r>
            <a:endParaRPr lang="en-US" dirty="0"/>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a:t>
            </a:r>
            <a:br>
              <a:rPr lang="en-US" altLang="zh-CN" sz="1050" b="1" dirty="0">
                <a:solidFill>
                  <a:srgbClr val="FF0000"/>
                </a:solidFill>
                <a:latin typeface="Arial"/>
                <a:ea typeface="华文楷体"/>
                <a:cs typeface="Arial"/>
              </a:rPr>
            </a:br>
            <a:r>
              <a:rPr lang="en-US" altLang="zh-CN" sz="1050" b="1" dirty="0">
                <a:solidFill>
                  <a:srgbClr val="FF0000"/>
                </a:solidFill>
                <a:latin typeface="Arial"/>
                <a:ea typeface="华文楷体"/>
                <a:cs typeface="Arial"/>
              </a:rPr>
              <a:t>Israel:</a:t>
            </a:r>
            <a:endParaRPr lang="en-US" sz="1050" b="1" dirty="0">
              <a:solidFill>
                <a:srgbClr val="FF0000"/>
              </a:solidFill>
              <a:latin typeface="Arial"/>
              <a:ea typeface="华文楷体"/>
              <a:cs typeface="Arial"/>
            </a:endParaRPr>
          </a:p>
        </p:txBody>
      </p:sp>
      <p:sp>
        <p:nvSpPr>
          <p:cNvPr id="39" name="TextBox 38"/>
          <p:cNvSpPr txBox="1"/>
          <p:nvPr/>
        </p:nvSpPr>
        <p:spPr>
          <a:xfrm>
            <a:off x="228600" y="2590800"/>
            <a:ext cx="64770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 Judah:</a:t>
            </a:r>
            <a:endParaRPr lang="en-US" sz="1050" b="1" dirty="0">
              <a:solidFill>
                <a:srgbClr val="FF0000"/>
              </a:solidFill>
              <a:latin typeface="Arial"/>
              <a:ea typeface="华文楷体"/>
              <a:cs typeface="Arial"/>
            </a:endParaRPr>
          </a:p>
        </p:txBody>
      </p:sp>
      <p:sp>
        <p:nvSpPr>
          <p:cNvPr id="40" name="TextBox 39"/>
          <p:cNvSpPr txBox="1"/>
          <p:nvPr/>
        </p:nvSpPr>
        <p:spPr>
          <a:xfrm>
            <a:off x="179512" y="4080302"/>
            <a:ext cx="720080" cy="415498"/>
          </a:xfrm>
          <a:prstGeom prst="rect">
            <a:avLst/>
          </a:prstGeom>
          <a:solidFill>
            <a:schemeClr val="bg1"/>
          </a:solidFill>
        </p:spPr>
        <p:txBody>
          <a:bodyPr wrap="square" rtlCol="0">
            <a:spAutoFit/>
          </a:bodyPr>
          <a:lstStyle/>
          <a:p>
            <a:pPr algn="ctr"/>
            <a:r>
              <a:rPr lang="en-US" altLang="zh-CN" sz="1050" b="1" dirty="0">
                <a:solidFill>
                  <a:srgbClr val="FF0000"/>
                </a:solidFill>
                <a:latin typeface="Arial"/>
                <a:ea typeface="华文楷体"/>
                <a:cs typeface="Arial"/>
              </a:rPr>
              <a:t>To</a:t>
            </a:r>
            <a:br>
              <a:rPr lang="en-US" altLang="zh-CN" sz="1050" b="1" dirty="0">
                <a:solidFill>
                  <a:srgbClr val="FF0000"/>
                </a:solidFill>
                <a:latin typeface="Arial"/>
                <a:ea typeface="华文楷体"/>
                <a:cs typeface="Arial"/>
              </a:rPr>
            </a:br>
            <a:r>
              <a:rPr lang="en-US" altLang="zh-CN" sz="1050" b="1" dirty="0">
                <a:solidFill>
                  <a:srgbClr val="FF0000"/>
                </a:solidFill>
                <a:latin typeface="Arial"/>
                <a:ea typeface="华文楷体"/>
                <a:cs typeface="Arial"/>
              </a:rPr>
              <a:t>Assyria:</a:t>
            </a:r>
            <a:endParaRPr lang="en-US" sz="1050" b="1" dirty="0">
              <a:solidFill>
                <a:srgbClr val="FF0000"/>
              </a:solidFill>
              <a:latin typeface="Arial"/>
              <a:ea typeface="华文楷体"/>
              <a:cs typeface="Arial"/>
            </a:endParaRPr>
          </a:p>
        </p:txBody>
      </p:sp>
      <p:sp>
        <p:nvSpPr>
          <p:cNvPr id="41" name="TextBox 40"/>
          <p:cNvSpPr txBox="1"/>
          <p:nvPr/>
        </p:nvSpPr>
        <p:spPr>
          <a:xfrm>
            <a:off x="179512" y="4509120"/>
            <a:ext cx="647700" cy="400110"/>
          </a:xfrm>
          <a:prstGeom prst="rect">
            <a:avLst/>
          </a:prstGeom>
          <a:solidFill>
            <a:schemeClr val="bg1"/>
          </a:solidFill>
        </p:spPr>
        <p:txBody>
          <a:bodyPr wrap="square" rtlCol="0">
            <a:spAutoFit/>
          </a:bodyPr>
          <a:lstStyle/>
          <a:p>
            <a:pPr algn="ctr"/>
            <a:r>
              <a:rPr lang="en-US" altLang="zh-CN" b="1" dirty="0">
                <a:solidFill>
                  <a:srgbClr val="FF0000"/>
                </a:solidFill>
                <a:latin typeface="Arial"/>
                <a:ea typeface="华文楷体"/>
                <a:cs typeface="Arial"/>
              </a:rPr>
              <a:t>To</a:t>
            </a:r>
            <a:br>
              <a:rPr lang="en-US" altLang="zh-CN" b="1" dirty="0">
                <a:solidFill>
                  <a:srgbClr val="FF0000"/>
                </a:solidFill>
                <a:latin typeface="Arial"/>
                <a:ea typeface="华文楷体"/>
                <a:cs typeface="Arial"/>
              </a:rPr>
            </a:br>
            <a:r>
              <a:rPr lang="en-US" altLang="zh-CN" b="1" dirty="0">
                <a:solidFill>
                  <a:srgbClr val="FF0000"/>
                </a:solidFill>
                <a:latin typeface="Arial"/>
                <a:ea typeface="华文楷体"/>
                <a:cs typeface="Arial"/>
              </a:rPr>
              <a:t>Edom:</a:t>
            </a:r>
            <a:endParaRPr lang="en-US" b="1" dirty="0">
              <a:solidFill>
                <a:srgbClr val="FF0000"/>
              </a:solidFill>
              <a:latin typeface="Arial"/>
              <a:ea typeface="华文楷体"/>
              <a:cs typeface="Arial"/>
            </a:endParaRP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algn="ctr"/>
            <a:r>
              <a:rPr lang="en-US" altLang="zh-CN" sz="1050" b="1" dirty="0">
                <a:solidFill>
                  <a:srgbClr val="FFFFFF"/>
                </a:solidFill>
                <a:latin typeface="Arial"/>
                <a:ea typeface="华文楷体"/>
                <a:cs typeface="Arial"/>
              </a:rPr>
              <a:t>Genesis</a:t>
            </a:r>
            <a:endParaRPr lang="en-US" sz="1050" b="1" dirty="0">
              <a:solidFill>
                <a:srgbClr val="FFFFFF"/>
              </a:solidFill>
              <a:latin typeface="Arial"/>
              <a:ea typeface="华文楷体"/>
              <a:cs typeface="Arial"/>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Exodus</a:t>
            </a:r>
            <a:endParaRPr lang="en-US" dirty="0"/>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2 Kings</a:t>
            </a:r>
            <a:endParaRPr lang="en-US" dirty="0"/>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Numbers</a:t>
            </a:r>
            <a:endParaRPr lang="en-US" dirty="0"/>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Joshua</a:t>
            </a:r>
            <a:endParaRPr lang="en-US" dirty="0"/>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Judges</a:t>
            </a:r>
            <a:endParaRPr lang="en-US" dirty="0"/>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1 Samuel</a:t>
            </a:r>
            <a:endParaRPr lang="en-US" dirty="0"/>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2 Samuel</a:t>
            </a:r>
            <a:endParaRPr lang="en-US" dirty="0"/>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1 Kings</a:t>
            </a:r>
            <a:endParaRPr lang="en-US" dirty="0"/>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Ezra</a:t>
            </a:r>
            <a:endParaRPr lang="en-US" dirty="0"/>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en-US" altLang="zh-CN" dirty="0"/>
              <a:t>Nehemiah</a:t>
            </a:r>
            <a:endParaRPr lang="en-US" dirty="0"/>
          </a:p>
        </p:txBody>
      </p:sp>
      <p:sp>
        <p:nvSpPr>
          <p:cNvPr id="53" name="TextBox 52"/>
          <p:cNvSpPr txBox="1"/>
          <p:nvPr/>
        </p:nvSpPr>
        <p:spPr>
          <a:xfrm>
            <a:off x="493110" y="-22831"/>
            <a:ext cx="1280864"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Prophetic</a:t>
            </a:r>
            <a:endParaRPr lang="en-US" sz="1600" b="1" dirty="0">
              <a:solidFill>
                <a:srgbClr val="FFFF00"/>
              </a:solidFill>
              <a:latin typeface="Arial"/>
              <a:ea typeface="华文楷体"/>
              <a:cs typeface="Arial"/>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Historic</a:t>
            </a:r>
            <a:endParaRPr lang="en-US" sz="1600" b="1" dirty="0">
              <a:solidFill>
                <a:srgbClr val="FFFF00"/>
              </a:solidFill>
              <a:latin typeface="Arial"/>
              <a:ea typeface="华文楷体"/>
              <a:cs typeface="Arial"/>
            </a:endParaRPr>
          </a:p>
        </p:txBody>
      </p:sp>
      <p:sp>
        <p:nvSpPr>
          <p:cNvPr id="55" name="TextBox 54"/>
          <p:cNvSpPr txBox="1"/>
          <p:nvPr/>
        </p:nvSpPr>
        <p:spPr>
          <a:xfrm>
            <a:off x="2005357" y="-5898"/>
            <a:ext cx="1097883" cy="338554"/>
          </a:xfrm>
          <a:prstGeom prst="rect">
            <a:avLst/>
          </a:prstGeom>
          <a:noFill/>
        </p:spPr>
        <p:txBody>
          <a:bodyPr wrap="square" rtlCol="0">
            <a:spAutoFit/>
          </a:bodyPr>
          <a:lstStyle/>
          <a:p>
            <a:pPr algn="ctr"/>
            <a:r>
              <a:rPr lang="en-US" altLang="zh-CN" sz="1600" b="1" dirty="0">
                <a:solidFill>
                  <a:srgbClr val="FFFF00"/>
                </a:solidFill>
                <a:latin typeface="Arial"/>
                <a:ea typeface="华文楷体"/>
                <a:cs typeface="Arial"/>
              </a:rPr>
              <a:t>Poetic</a:t>
            </a:r>
            <a:endParaRPr lang="en-US" sz="1600" b="1" dirty="0">
              <a:solidFill>
                <a:srgbClr val="FFFF00"/>
              </a:solidFill>
              <a:latin typeface="Arial"/>
              <a:ea typeface="华文楷体"/>
              <a:cs typeface="Arial"/>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Jonah</a:t>
            </a:r>
            <a:endParaRPr lang="en-US" b="1" dirty="0">
              <a:solidFill>
                <a:srgbClr val="000000"/>
              </a:solidFill>
              <a:latin typeface="Arial"/>
              <a:ea typeface="华文楷体"/>
              <a:cs typeface="Arial"/>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algn="ctr"/>
            <a:r>
              <a:rPr lang="en-US" altLang="zh-CN" b="1" dirty="0">
                <a:solidFill>
                  <a:srgbClr val="000000"/>
                </a:solidFill>
                <a:latin typeface="Arial"/>
                <a:ea typeface="华文楷体"/>
                <a:cs typeface="Arial"/>
              </a:rPr>
              <a:t>Nahum</a:t>
            </a:r>
            <a:endParaRPr lang="en-US" b="1" dirty="0">
              <a:solidFill>
                <a:srgbClr val="000000"/>
              </a:solidFill>
              <a:latin typeface="Arial"/>
              <a:ea typeface="华文楷体"/>
              <a:cs typeface="Arial"/>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05"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228601"/>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7876" name="Text Box 5"/>
          <p:cNvSpPr txBox="1">
            <a:spLocks noChangeArrowheads="1"/>
          </p:cNvSpPr>
          <p:nvPr/>
        </p:nvSpPr>
        <p:spPr bwMode="auto">
          <a:xfrm>
            <a:off x="8616950" y="0"/>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19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Terry Hall, </a:t>
            </a:r>
            <a:r>
              <a:rPr kumimoji="0" lang="en-US" sz="1600" b="1" i="1" u="none" strike="noStrike" kern="1200" cap="none" spc="0" normalizeH="0" baseline="0" noProof="0">
                <a:ln>
                  <a:noFill/>
                </a:ln>
                <a:solidFill>
                  <a:srgbClr val="000090"/>
                </a:solidFill>
                <a:effectLst/>
                <a:uLnTx/>
                <a:uFillTx/>
                <a:latin typeface="Arial"/>
                <a:ea typeface="ＭＳ Ｐゴシック" charset="0"/>
                <a:cs typeface="Arial"/>
              </a:rPr>
              <a:t>Bible Panorama, </a:t>
            </a:r>
            <a:r>
              <a:rPr kumimoji="0" lang="en-US" sz="1600" b="1" i="0" u="none" strike="noStrike" kern="1200" cap="none" spc="0" normalizeH="0" baseline="0" noProof="0">
                <a:ln>
                  <a:noFill/>
                </a:ln>
                <a:solidFill>
                  <a:srgbClr val="000090"/>
                </a:solidFill>
                <a:effectLst/>
                <a:uLnTx/>
                <a:uFillTx/>
                <a:latin typeface="Arial"/>
                <a:ea typeface="ＭＳ Ｐゴシック" charset="0"/>
                <a:cs typeface="Arial"/>
              </a:rPr>
              <a:t>157</a:t>
            </a:r>
          </a:p>
        </p:txBody>
      </p:sp>
      <p:sp>
        <p:nvSpPr>
          <p:cNvPr id="6" name="TextBox 5"/>
          <p:cNvSpPr txBox="1"/>
          <p:nvPr/>
        </p:nvSpPr>
        <p:spPr>
          <a:xfrm>
            <a:off x="827584" y="1446946"/>
            <a:ext cx="214962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7" name="TextBox 6"/>
          <p:cNvSpPr txBox="1"/>
          <p:nvPr/>
        </p:nvSpPr>
        <p:spPr>
          <a:xfrm>
            <a:off x="827584" y="2094646"/>
            <a:ext cx="2592288"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 name="TextBox 7"/>
          <p:cNvSpPr txBox="1"/>
          <p:nvPr/>
        </p:nvSpPr>
        <p:spPr>
          <a:xfrm>
            <a:off x="827584" y="2742346"/>
            <a:ext cx="2808312"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SILENT YEARS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 name="TextBox 8"/>
          <p:cNvSpPr txBox="1"/>
          <p:nvPr/>
        </p:nvSpPr>
        <p:spPr>
          <a:xfrm>
            <a:off x="827584" y="3390046"/>
            <a:ext cx="25908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CHRIST ON EARTH</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0" name="TextBox 9"/>
          <p:cNvSpPr txBox="1"/>
          <p:nvPr/>
        </p:nvSpPr>
        <p:spPr>
          <a:xfrm>
            <a:off x="827584" y="4037746"/>
            <a:ext cx="26670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CHURCH ON EARTH</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1" name="TextBox 10"/>
          <p:cNvSpPr txBox="1"/>
          <p:nvPr/>
        </p:nvSpPr>
        <p:spPr>
          <a:xfrm>
            <a:off x="827584" y="46854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TRIBULATION</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2" name="TextBox 11"/>
          <p:cNvSpPr txBox="1"/>
          <p:nvPr/>
        </p:nvSpPr>
        <p:spPr>
          <a:xfrm>
            <a:off x="827584" y="5333146"/>
            <a:ext cx="252028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CHRIST</a:t>
            </a:r>
            <a:r>
              <a:rPr kumimoji="0" lang="uk-UA" altLang="zh-CN" sz="2000" b="1" i="0" u="none" strike="noStrike" kern="1200" cap="none" spc="-70" normalizeH="0" baseline="0" noProof="0" dirty="0">
                <a:ln>
                  <a:noFill/>
                </a:ln>
                <a:solidFill>
                  <a:srgbClr val="000000"/>
                </a:solidFill>
                <a:effectLst/>
                <a:uLnTx/>
                <a:uFillTx/>
                <a:latin typeface="Arial"/>
                <a:ea typeface="华文楷体"/>
                <a:cs typeface="Arial"/>
              </a:rPr>
              <a:t>'</a:t>
            </a: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S KINGDOM</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3" name="TextBox 12"/>
          <p:cNvSpPr txBox="1"/>
          <p:nvPr/>
        </p:nvSpPr>
        <p:spPr>
          <a:xfrm>
            <a:off x="5890856" y="1473259"/>
            <a:ext cx="2796688"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GENESIS 1–11</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5580112" y="2121703"/>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GENESIS 12–MALACHI 4</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6" name="TextBox 15"/>
          <p:cNvSpPr txBox="1"/>
          <p:nvPr/>
        </p:nvSpPr>
        <p:spPr>
          <a:xfrm>
            <a:off x="5580112" y="2770147"/>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NONE</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7" name="TextBox 16"/>
          <p:cNvSpPr txBox="1"/>
          <p:nvPr/>
        </p:nvSpPr>
        <p:spPr>
          <a:xfrm>
            <a:off x="5148064" y="3418591"/>
            <a:ext cx="3539480"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MATTHEW 1–ACTS 1</a:t>
            </a:r>
          </a:p>
        </p:txBody>
      </p:sp>
      <p:sp>
        <p:nvSpPr>
          <p:cNvPr id="18" name="TextBox 17"/>
          <p:cNvSpPr txBox="1"/>
          <p:nvPr/>
        </p:nvSpPr>
        <p:spPr>
          <a:xfrm>
            <a:off x="5580112" y="4067035"/>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ACTS 2-REVELATION 3</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9" name="TextBox 18"/>
          <p:cNvSpPr txBox="1"/>
          <p:nvPr/>
        </p:nvSpPr>
        <p:spPr>
          <a:xfrm>
            <a:off x="5580112" y="4715479"/>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REVELATION 4–19</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0" name="TextBox 19"/>
          <p:cNvSpPr txBox="1"/>
          <p:nvPr/>
        </p:nvSpPr>
        <p:spPr>
          <a:xfrm>
            <a:off x="5580112" y="5363924"/>
            <a:ext cx="3107432"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REVELATION 20–22</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21" name="TextBox 20"/>
          <p:cNvSpPr txBox="1"/>
          <p:nvPr/>
        </p:nvSpPr>
        <p:spPr>
          <a:xfrm>
            <a:off x="3131840" y="3429000"/>
            <a:ext cx="28083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About 33</a:t>
            </a:r>
          </a:p>
        </p:txBody>
      </p:sp>
      <p:sp>
        <p:nvSpPr>
          <p:cNvPr id="22" name="TextBox 21"/>
          <p:cNvSpPr txBox="1"/>
          <p:nvPr/>
        </p:nvSpPr>
        <p:spPr>
          <a:xfrm>
            <a:off x="539552" y="764704"/>
            <a:ext cx="1505744"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PERIOD</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YEARS</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TextBox 23"/>
          <p:cNvSpPr txBox="1"/>
          <p:nvPr/>
        </p:nvSpPr>
        <p:spPr>
          <a:xfrm>
            <a:off x="6444208" y="764704"/>
            <a:ext cx="2295691"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SCRIPTURE</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07875" name="Rectangle 2"/>
          <p:cNvSpPr>
            <a:spLocks noGrp="1" noChangeArrowheads="1"/>
          </p:cNvSpPr>
          <p:nvPr>
            <p:ph type="ctrTitle"/>
          </p:nvPr>
        </p:nvSpPr>
        <p:spPr>
          <a:xfrm>
            <a:off x="467544" y="116632"/>
            <a:ext cx="8208912" cy="720080"/>
          </a:xfrm>
          <a:solidFill>
            <a:srgbClr val="000090"/>
          </a:solidFill>
        </p:spPr>
        <p:txBody>
          <a:bodyPr/>
          <a:lstStyle/>
          <a:p>
            <a:pPr eaLnBrk="1" hangingPunct="1"/>
            <a:r>
              <a:rPr kumimoji="1" lang="en-US" altLang="zh-CN" sz="3200" b="1" dirty="0">
                <a:solidFill>
                  <a:schemeClr val="bg1"/>
                </a:solidFill>
                <a:ea typeface="华文楷体"/>
                <a:cs typeface="Arial"/>
              </a:rPr>
              <a:t>The Seven Great Periods of History</a:t>
            </a:r>
          </a:p>
        </p:txBody>
      </p:sp>
      <p:sp>
        <p:nvSpPr>
          <p:cNvPr id="25" name="TextBox 24"/>
          <p:cNvSpPr txBox="1"/>
          <p:nvPr/>
        </p:nvSpPr>
        <p:spPr>
          <a:xfrm>
            <a:off x="3851920" y="1484784"/>
            <a:ext cx="136815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2000+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2000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7" name="TextBox 26"/>
          <p:cNvSpPr txBox="1"/>
          <p:nvPr/>
        </p:nvSpPr>
        <p:spPr>
          <a:xfrm>
            <a:off x="4175956" y="2780928"/>
            <a:ext cx="7200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400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2" name="TextBox 31"/>
          <p:cNvSpPr txBox="1"/>
          <p:nvPr/>
        </p:nvSpPr>
        <p:spPr>
          <a:xfrm>
            <a:off x="3946984"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t>
            </a:r>
          </a:p>
        </p:txBody>
      </p:sp>
      <p:sp>
        <p:nvSpPr>
          <p:cNvPr id="33" name="TextBox 32"/>
          <p:cNvSpPr txBox="1"/>
          <p:nvPr/>
        </p:nvSpPr>
        <p:spPr>
          <a:xfrm>
            <a:off x="4595056"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a:t>
            </a:r>
          </a:p>
        </p:txBody>
      </p:sp>
      <p:sp>
        <p:nvSpPr>
          <p:cNvPr id="34" name="TextBox 33"/>
          <p:cNvSpPr txBox="1"/>
          <p:nvPr/>
        </p:nvSpPr>
        <p:spPr>
          <a:xfrm>
            <a:off x="4283968" y="4725144"/>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华文楷体"/>
                <a:cs typeface="Arial"/>
              </a:rPr>
              <a:t>7</a:t>
            </a:r>
          </a:p>
        </p:txBody>
      </p:sp>
      <p:sp>
        <p:nvSpPr>
          <p:cNvPr id="35" name="TextBox 34"/>
          <p:cNvSpPr txBox="1"/>
          <p:nvPr/>
        </p:nvSpPr>
        <p:spPr>
          <a:xfrm>
            <a:off x="3923928" y="537321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华文楷体"/>
                <a:cs typeface="Arial"/>
              </a:rPr>
              <a:t>1000</a:t>
            </a:r>
            <a:endParaRPr kumimoji="0" lang="en-US" sz="2000" b="1" i="0" u="none" strike="noStrike" kern="1200" cap="none" spc="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1432804958"/>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52710" y="5120743"/>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Beginnings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496143" y="527796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Patriarchs</a:t>
            </a: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Exodus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Judges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114614" y="5249716"/>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Conquests</a:t>
            </a: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683507" y="5452449"/>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Silent Years</a:t>
            </a: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Church</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414911" y="541083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Kingdom</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62898" y="2628497"/>
            <a:ext cx="1196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6681" y="3438687"/>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Creation</a:t>
            </a: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730204" y="288280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Fall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09326" y="2829140"/>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Flood</a:t>
            </a: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106023" y="2903391"/>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Babel</a:t>
            </a: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Abraham</a:t>
            </a: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25490" y="3342851"/>
            <a:ext cx="69762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Isaac</a:t>
            </a: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02502" y="3349658"/>
            <a:ext cx="7761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Jacob</a:t>
            </a: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012553" y="3316177"/>
            <a:ext cx="90120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Joseph</a:t>
            </a: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272208" y="3514846"/>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Moses</a:t>
            </a: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2921479" y="3423058"/>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Joshua</a:t>
            </a: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08585" y="3793490"/>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Cycles</a:t>
            </a: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530824" y="285424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S • D • S</a:t>
            </a: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830978" y="3028569"/>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 (R)  &amp; I (J)</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381508"/>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 (B) &amp; I (A)</a:t>
            </a: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56797" y="3852464"/>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Z • E • N</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172006" y="2413468"/>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P • G • H • R</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871662" y="2963205"/>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1</a:t>
            </a:r>
            <a:r>
              <a:rPr kumimoji="0" lang="en-US" sz="1800" b="1" i="0" u="none" strike="noStrike" kern="1200" cap="none" spc="0" normalizeH="0" baseline="30000" noProof="0" dirty="0">
                <a:ln>
                  <a:noFill/>
                </a:ln>
                <a:solidFill>
                  <a:srgbClr val="C00000"/>
                </a:solidFill>
                <a:effectLst/>
                <a:uLnTx/>
                <a:uFillTx/>
                <a:latin typeface="Arial" charset="0"/>
                <a:ea typeface="ＭＳ Ｐゴシック" charset="0"/>
              </a:rPr>
              <a:t>st</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Coming</a:t>
            </a: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469736" y="2808948"/>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2</a:t>
            </a:r>
            <a:r>
              <a:rPr kumimoji="0" lang="en-US" sz="1800" b="1" i="0" u="none" strike="noStrike" kern="1200" cap="none" spc="0" normalizeH="0" baseline="30000" noProof="0" dirty="0">
                <a:ln>
                  <a:noFill/>
                </a:ln>
                <a:solidFill>
                  <a:srgbClr val="006600"/>
                </a:solidFill>
                <a:effectLst/>
                <a:uLnTx/>
                <a:uFillTx/>
                <a:latin typeface="Arial" charset="0"/>
                <a:ea typeface="ＭＳ Ｐゴシック" charset="0"/>
              </a:rPr>
              <a:t>nd</a:t>
            </a: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 Coming</a:t>
            </a: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4718" y="4117415"/>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1000</a:t>
            </a: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C00000"/>
                  </a:solidFill>
                  <a:latin typeface="Arial" panose="020B0604020202020204" pitchFamily="34" charset="0"/>
                  <a:ea typeface="ＭＳ Ｐゴシック" charset="0"/>
                  <a:cs typeface="Arial" panose="020B0604020202020204" pitchFamily="34" charset="0"/>
                </a:rPr>
                <a:t>200</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0+</a:t>
              </a: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b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b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853065" y="1439136"/>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Judges</a:t>
            </a: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5983217" y="1531704"/>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Ezra</a:t>
            </a: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251317" y="1506771"/>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Esther</a:t>
            </a: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603094" y="1378242"/>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Numbers</a:t>
            </a: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2677427" y="1257180"/>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Deuteronomy</a:t>
            </a: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450440" y="1377538"/>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Leviticus</a:t>
            </a: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340476" y="1425534"/>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Exodus</a:t>
            </a: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7685" y="1453566"/>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Ruth</a:t>
            </a: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190544" y="1426888"/>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Joshua</a:t>
            </a: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06413" y="1375778"/>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Samuel</a:t>
            </a: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763103" y="1375778"/>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Samuel</a:t>
            </a: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4971587" y="1420958"/>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Kings</a:t>
            </a: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388507" y="1407513"/>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Kings</a:t>
            </a: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047419" y="1375786"/>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Nehemiah</a:t>
            </a: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United Kingdom</a:t>
            </a: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Arial" charset="0"/>
                <a:ea typeface="ＭＳ Ｐゴシック" charset="0"/>
              </a:rPr>
              <a:t>Divided Kingdom</a:t>
            </a: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charset="0"/>
                <a:ea typeface="ＭＳ Ｐゴシック" charset="0"/>
              </a:rPr>
              <a:t>Captivity</a:t>
            </a: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Restoration</a:t>
            </a: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158308" y="2921314"/>
            <a:ext cx="11964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  1 &amp; 2 Chronicles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en-US" sz="4000" b="1" kern="1200" dirty="0">
                <a:solidFill>
                  <a:srgbClr val="000000"/>
                </a:solidFill>
                <a:effectLst/>
                <a:latin typeface="Arial" panose="020B0604020202020204" pitchFamily="34" charset="0"/>
                <a:ea typeface="+mj-ea"/>
                <a:cs typeface="Arial" panose="020B0604020202020204" pitchFamily="34" charset="0"/>
              </a:rPr>
              <a:t>World History Detailed</a:t>
            </a:r>
            <a:r>
              <a:rPr lang="en-US" dirty="0"/>
              <a:t> </a:t>
            </a:r>
          </a:p>
        </p:txBody>
      </p:sp>
    </p:spTree>
    <p:extLst>
      <p:ext uri="{BB962C8B-B14F-4D97-AF65-F5344CB8AC3E}">
        <p14:creationId xmlns:p14="http://schemas.microsoft.com/office/powerpoint/2010/main" val="202296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2F8079-04F1-4C17-99A2-F296C93B24F5}"/>
              </a:ext>
            </a:extLst>
          </p:cNvPr>
          <p:cNvSpPr/>
          <p:nvPr/>
        </p:nvSpPr>
        <p:spPr bwMode="auto">
          <a:xfrm>
            <a:off x="2426998" y="3145702"/>
            <a:ext cx="4033487" cy="2126432"/>
          </a:xfrm>
          <a:prstGeom prst="roundRect">
            <a:avLst>
              <a:gd name="adj" fmla="val 10880"/>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cxnSp>
        <p:nvCxnSpPr>
          <p:cNvPr id="3" name="Straight Arrow Connector 2">
            <a:extLst>
              <a:ext uri="{FF2B5EF4-FFF2-40B4-BE49-F238E27FC236}">
                <a16:creationId xmlns:a16="http://schemas.microsoft.com/office/drawing/2014/main" id="{4A0BFEE1-091B-432D-94C9-B83B950B29FF}"/>
              </a:ext>
            </a:extLst>
          </p:cNvPr>
          <p:cNvCxnSpPr>
            <a:cxnSpLocks/>
          </p:cNvCxnSpPr>
          <p:nvPr/>
        </p:nvCxnSpPr>
        <p:spPr bwMode="auto">
          <a:xfrm>
            <a:off x="743605" y="3116276"/>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4" name="Group 3">
            <a:extLst>
              <a:ext uri="{FF2B5EF4-FFF2-40B4-BE49-F238E27FC236}">
                <a16:creationId xmlns:a16="http://schemas.microsoft.com/office/drawing/2014/main" id="{8CC1494F-B4F4-40A0-9006-8FCB7BB399E3}"/>
              </a:ext>
            </a:extLst>
          </p:cNvPr>
          <p:cNvGrpSpPr>
            <a:grpSpLocks noChangeAspect="1"/>
          </p:cNvGrpSpPr>
          <p:nvPr/>
        </p:nvGrpSpPr>
        <p:grpSpPr>
          <a:xfrm>
            <a:off x="1491243" y="3145702"/>
            <a:ext cx="676253" cy="684701"/>
            <a:chOff x="6281954" y="2528275"/>
            <a:chExt cx="1536700" cy="1555898"/>
          </a:xfrm>
        </p:grpSpPr>
        <p:cxnSp>
          <p:nvCxnSpPr>
            <p:cNvPr id="5" name="Straight Connector 4">
              <a:extLst>
                <a:ext uri="{FF2B5EF4-FFF2-40B4-BE49-F238E27FC236}">
                  <a16:creationId xmlns:a16="http://schemas.microsoft.com/office/drawing/2014/main" id="{80794899-8CB0-4FDB-AD5F-F8072985AC62}"/>
                </a:ext>
              </a:extLst>
            </p:cNvPr>
            <p:cNvCxnSpPr>
              <a:cxnSpLocks/>
            </p:cNvCxnSpPr>
            <p:nvPr/>
          </p:nvCxnSpPr>
          <p:spPr bwMode="auto">
            <a:xfrm flipH="1" flipV="1">
              <a:off x="6281954" y="2528275"/>
              <a:ext cx="1536700" cy="1555898"/>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2F277D9B-04C4-4E77-B41A-9A7E3B92C345}"/>
                </a:ext>
              </a:extLst>
            </p:cNvPr>
            <p:cNvCxnSpPr>
              <a:cxnSpLocks/>
            </p:cNvCxnSpPr>
            <p:nvPr/>
          </p:nvCxnSpPr>
          <p:spPr bwMode="auto">
            <a:xfrm flipH="1">
              <a:off x="6281954" y="2528275"/>
              <a:ext cx="1536700" cy="1555897"/>
            </a:xfrm>
            <a:prstGeom prst="line">
              <a:avLst/>
            </a:prstGeom>
            <a:solidFill>
              <a:schemeClr val="accent1"/>
            </a:solidFill>
            <a:ln w="63500" cap="sq" cmpd="sng" algn="ctr">
              <a:solidFill>
                <a:schemeClr val="tx1"/>
              </a:solidFill>
              <a:prstDash val="solid"/>
              <a:round/>
              <a:headEnd type="none" w="sm" len="sm"/>
              <a:tailEnd type="none" w="sm" len="sm"/>
            </a:ln>
            <a:effectLst/>
          </p:spPr>
        </p:cxnSp>
      </p:grpSp>
      <p:cxnSp>
        <p:nvCxnSpPr>
          <p:cNvPr id="7" name="Straight Arrow Connector 6">
            <a:extLst>
              <a:ext uri="{FF2B5EF4-FFF2-40B4-BE49-F238E27FC236}">
                <a16:creationId xmlns:a16="http://schemas.microsoft.com/office/drawing/2014/main" id="{E9BB5739-2F55-4A28-9DAE-DC2217EC914C}"/>
              </a:ext>
            </a:extLst>
          </p:cNvPr>
          <p:cNvCxnSpPr>
            <a:cxnSpLocks/>
          </p:cNvCxnSpPr>
          <p:nvPr/>
        </p:nvCxnSpPr>
        <p:spPr bwMode="auto">
          <a:xfrm>
            <a:off x="2843808" y="3488052"/>
            <a:ext cx="3168352"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8" name="Straight Arrow Connector 7">
            <a:extLst>
              <a:ext uri="{FF2B5EF4-FFF2-40B4-BE49-F238E27FC236}">
                <a16:creationId xmlns:a16="http://schemas.microsoft.com/office/drawing/2014/main" id="{DF7DFC56-3570-4B48-AC4A-1FFDA5F65578}"/>
              </a:ext>
            </a:extLst>
          </p:cNvPr>
          <p:cNvCxnSpPr>
            <a:cxnSpLocks/>
          </p:cNvCxnSpPr>
          <p:nvPr/>
        </p:nvCxnSpPr>
        <p:spPr bwMode="auto">
          <a:xfrm>
            <a:off x="7249675" y="3488052"/>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9" name="Straight Arrow Connector 8">
            <a:extLst>
              <a:ext uri="{FF2B5EF4-FFF2-40B4-BE49-F238E27FC236}">
                <a16:creationId xmlns:a16="http://schemas.microsoft.com/office/drawing/2014/main" id="{37216207-084B-4572-A2AB-C6334DA003C2}"/>
              </a:ext>
            </a:extLst>
          </p:cNvPr>
          <p:cNvCxnSpPr>
            <a:cxnSpLocks/>
          </p:cNvCxnSpPr>
          <p:nvPr/>
        </p:nvCxnSpPr>
        <p:spPr bwMode="auto">
          <a:xfrm>
            <a:off x="8581823" y="3116276"/>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10" name="Group 9">
            <a:extLst>
              <a:ext uri="{FF2B5EF4-FFF2-40B4-BE49-F238E27FC236}">
                <a16:creationId xmlns:a16="http://schemas.microsoft.com/office/drawing/2014/main" id="{92E692CA-30DE-4235-8E77-7B730EA02865}"/>
              </a:ext>
            </a:extLst>
          </p:cNvPr>
          <p:cNvGrpSpPr>
            <a:grpSpLocks noChangeAspect="1"/>
          </p:cNvGrpSpPr>
          <p:nvPr/>
        </p:nvGrpSpPr>
        <p:grpSpPr>
          <a:xfrm>
            <a:off x="6660232" y="3219547"/>
            <a:ext cx="362628" cy="779140"/>
            <a:chOff x="6249934" y="-2298787"/>
            <a:chExt cx="1045815" cy="2945326"/>
          </a:xfrm>
        </p:grpSpPr>
        <p:cxnSp>
          <p:nvCxnSpPr>
            <p:cNvPr id="11" name="Straight Connector 10">
              <a:extLst>
                <a:ext uri="{FF2B5EF4-FFF2-40B4-BE49-F238E27FC236}">
                  <a16:creationId xmlns:a16="http://schemas.microsoft.com/office/drawing/2014/main" id="{2EB5503C-4218-4309-BC64-8D06C0E70091}"/>
                </a:ext>
              </a:extLst>
            </p:cNvPr>
            <p:cNvCxnSpPr>
              <a:cxnSpLocks/>
            </p:cNvCxnSpPr>
            <p:nvPr/>
          </p:nvCxnSpPr>
          <p:spPr bwMode="auto">
            <a:xfrm flipH="1" flipV="1">
              <a:off x="6249934" y="-1522262"/>
              <a:ext cx="1045815" cy="2"/>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12" name="Straight Connector 11">
              <a:extLst>
                <a:ext uri="{FF2B5EF4-FFF2-40B4-BE49-F238E27FC236}">
                  <a16:creationId xmlns:a16="http://schemas.microsoft.com/office/drawing/2014/main" id="{C35928B8-C05E-4DF5-9EC0-93E37FFEF707}"/>
                </a:ext>
              </a:extLst>
            </p:cNvPr>
            <p:cNvCxnSpPr>
              <a:cxnSpLocks/>
            </p:cNvCxnSpPr>
            <p:nvPr/>
          </p:nvCxnSpPr>
          <p:spPr bwMode="auto">
            <a:xfrm>
              <a:off x="6772841" y="-2298787"/>
              <a:ext cx="0" cy="2945326"/>
            </a:xfrm>
            <a:prstGeom prst="line">
              <a:avLst/>
            </a:prstGeom>
            <a:solidFill>
              <a:schemeClr val="accent1"/>
            </a:solidFill>
            <a:ln w="63500" cap="sq" cmpd="sng" algn="ctr">
              <a:solidFill>
                <a:schemeClr val="tx1"/>
              </a:solidFill>
              <a:prstDash val="solid"/>
              <a:round/>
              <a:headEnd type="none" w="sm" len="sm"/>
              <a:tailEnd type="none" w="sm" len="sm"/>
            </a:ln>
            <a:effectLst/>
          </p:spPr>
        </p:cxnSp>
      </p:grpSp>
      <p:sp>
        <p:nvSpPr>
          <p:cNvPr id="13" name="TextBox 12">
            <a:extLst>
              <a:ext uri="{FF2B5EF4-FFF2-40B4-BE49-F238E27FC236}">
                <a16:creationId xmlns:a16="http://schemas.microsoft.com/office/drawing/2014/main" id="{0F06C9EC-C53B-46A2-9981-085813E6F134}"/>
              </a:ext>
            </a:extLst>
          </p:cNvPr>
          <p:cNvSpPr txBox="1"/>
          <p:nvPr/>
        </p:nvSpPr>
        <p:spPr>
          <a:xfrm rot="2918260">
            <a:off x="-130208" y="4385015"/>
            <a:ext cx="15740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Creation</a:t>
            </a:r>
          </a:p>
        </p:txBody>
      </p:sp>
      <p:sp>
        <p:nvSpPr>
          <p:cNvPr id="14" name="TextBox 13">
            <a:extLst>
              <a:ext uri="{FF2B5EF4-FFF2-40B4-BE49-F238E27FC236}">
                <a16:creationId xmlns:a16="http://schemas.microsoft.com/office/drawing/2014/main" id="{AAFBD6D0-3D3C-42AA-82B2-2EA528EC2C65}"/>
              </a:ext>
            </a:extLst>
          </p:cNvPr>
          <p:cNvSpPr txBox="1"/>
          <p:nvPr/>
        </p:nvSpPr>
        <p:spPr>
          <a:xfrm rot="2918260">
            <a:off x="1232812" y="4349316"/>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Fall</a:t>
            </a:r>
          </a:p>
        </p:txBody>
      </p:sp>
      <p:sp>
        <p:nvSpPr>
          <p:cNvPr id="15" name="TextBox 14">
            <a:extLst>
              <a:ext uri="{FF2B5EF4-FFF2-40B4-BE49-F238E27FC236}">
                <a16:creationId xmlns:a16="http://schemas.microsoft.com/office/drawing/2014/main" id="{ADA9B1F9-50F1-448C-B85C-9756E4BB44BF}"/>
              </a:ext>
            </a:extLst>
          </p:cNvPr>
          <p:cNvSpPr txBox="1"/>
          <p:nvPr/>
        </p:nvSpPr>
        <p:spPr>
          <a:xfrm rot="2918260">
            <a:off x="3634157" y="4370895"/>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Promise</a:t>
            </a:r>
          </a:p>
        </p:txBody>
      </p:sp>
      <p:sp>
        <p:nvSpPr>
          <p:cNvPr id="16" name="TextBox 15">
            <a:extLst>
              <a:ext uri="{FF2B5EF4-FFF2-40B4-BE49-F238E27FC236}">
                <a16:creationId xmlns:a16="http://schemas.microsoft.com/office/drawing/2014/main" id="{42A1F19A-7305-4EB1-88BA-2AD8278F341B}"/>
              </a:ext>
            </a:extLst>
          </p:cNvPr>
          <p:cNvSpPr txBox="1"/>
          <p:nvPr/>
        </p:nvSpPr>
        <p:spPr>
          <a:xfrm rot="2918260">
            <a:off x="6203820" y="4385014"/>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Gospel</a:t>
            </a:r>
          </a:p>
        </p:txBody>
      </p:sp>
      <p:sp>
        <p:nvSpPr>
          <p:cNvPr id="17" name="TextBox 16">
            <a:extLst>
              <a:ext uri="{FF2B5EF4-FFF2-40B4-BE49-F238E27FC236}">
                <a16:creationId xmlns:a16="http://schemas.microsoft.com/office/drawing/2014/main" id="{BBFEEFF6-E7B7-471A-B962-A982602416A9}"/>
              </a:ext>
            </a:extLst>
          </p:cNvPr>
          <p:cNvSpPr txBox="1"/>
          <p:nvPr/>
        </p:nvSpPr>
        <p:spPr>
          <a:xfrm rot="2918260">
            <a:off x="6995908" y="4409306"/>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Mission</a:t>
            </a:r>
          </a:p>
        </p:txBody>
      </p:sp>
      <p:sp>
        <p:nvSpPr>
          <p:cNvPr id="18" name="TextBox 17">
            <a:extLst>
              <a:ext uri="{FF2B5EF4-FFF2-40B4-BE49-F238E27FC236}">
                <a16:creationId xmlns:a16="http://schemas.microsoft.com/office/drawing/2014/main" id="{0A3CD89E-4B31-4026-9CFF-93E4493C87CD}"/>
              </a:ext>
            </a:extLst>
          </p:cNvPr>
          <p:cNvSpPr txBox="1"/>
          <p:nvPr/>
        </p:nvSpPr>
        <p:spPr>
          <a:xfrm rot="2918260">
            <a:off x="7639436" y="4438750"/>
            <a:ext cx="21863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New </a:t>
            </a:r>
            <a:b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Creation</a:t>
            </a:r>
          </a:p>
        </p:txBody>
      </p:sp>
      <p:pic>
        <p:nvPicPr>
          <p:cNvPr id="19" name="Picture 18">
            <a:extLst>
              <a:ext uri="{FF2B5EF4-FFF2-40B4-BE49-F238E27FC236}">
                <a16:creationId xmlns:a16="http://schemas.microsoft.com/office/drawing/2014/main" id="{2F45967D-4EEE-48D5-841B-8B761BF956E1}"/>
              </a:ext>
            </a:extLst>
          </p:cNvPr>
          <p:cNvPicPr>
            <a:picLocks noChangeAspect="1"/>
          </p:cNvPicPr>
          <p:nvPr/>
        </p:nvPicPr>
        <p:blipFill>
          <a:blip r:embed="rId3"/>
          <a:stretch>
            <a:fillRect/>
          </a:stretch>
        </p:blipFill>
        <p:spPr>
          <a:xfrm>
            <a:off x="156888" y="1275331"/>
            <a:ext cx="8424922" cy="1774851"/>
          </a:xfrm>
          <a:prstGeom prst="rect">
            <a:avLst/>
          </a:prstGeom>
        </p:spPr>
      </p:pic>
      <p:sp>
        <p:nvSpPr>
          <p:cNvPr id="22" name="Title 21">
            <a:extLst>
              <a:ext uri="{FF2B5EF4-FFF2-40B4-BE49-F238E27FC236}">
                <a16:creationId xmlns:a16="http://schemas.microsoft.com/office/drawing/2014/main" id="{0A9405CF-6817-4F41-98E9-CA299BC89D8C}"/>
              </a:ext>
            </a:extLst>
          </p:cNvPr>
          <p:cNvSpPr>
            <a:spLocks noGrp="1"/>
          </p:cNvSpPr>
          <p:nvPr>
            <p:ph type="title" idx="4294967295"/>
          </p:nvPr>
        </p:nvSpPr>
        <p:spPr>
          <a:xfrm>
            <a:off x="-1" y="272003"/>
            <a:ext cx="9143995" cy="636717"/>
          </a:xfrm>
          <a:prstGeom prst="rect">
            <a:avLst/>
          </a:prstGeom>
        </p:spPr>
        <p:txBody>
          <a:bodyPr/>
          <a:lstStyle/>
          <a:p>
            <a:pPr algn="ctr"/>
            <a:r>
              <a:rPr lang="en-US" sz="4000" b="1" dirty="0">
                <a:latin typeface="Arial" panose="020B0604020202020204" pitchFamily="34" charset="0"/>
                <a:cs typeface="Arial" panose="020B0604020202020204" pitchFamily="34" charset="0"/>
              </a:rPr>
              <a:t>World History Summarized</a:t>
            </a:r>
          </a:p>
        </p:txBody>
      </p:sp>
    </p:spTree>
    <p:extLst>
      <p:ext uri="{BB962C8B-B14F-4D97-AF65-F5344CB8AC3E}">
        <p14:creationId xmlns:p14="http://schemas.microsoft.com/office/powerpoint/2010/main" val="1165245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00H-Major_Periods_OT-Tanner-1p.pdf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6" name="Picture 5">
            <a:extLst>
              <a:ext uri="{FF2B5EF4-FFF2-40B4-BE49-F238E27FC236}">
                <a16:creationId xmlns:a16="http://schemas.microsoft.com/office/drawing/2014/main" id="{D09BDBFF-5AA4-8493-EE54-7FDEB477E241}"/>
              </a:ext>
            </a:extLst>
          </p:cNvPr>
          <p:cNvPicPr>
            <a:picLocks noChangeAspect="1"/>
          </p:cNvPicPr>
          <p:nvPr/>
        </p:nvPicPr>
        <p:blipFill>
          <a:blip r:embed="rId3"/>
          <a:stretch>
            <a:fillRect/>
          </a:stretch>
        </p:blipFill>
        <p:spPr>
          <a:xfrm>
            <a:off x="2137285" y="-126778"/>
            <a:ext cx="4846211" cy="6858000"/>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4067944" y="126778"/>
            <a:ext cx="3300170" cy="576064"/>
          </a:xfrm>
          <a:prstGeom prst="rect">
            <a:avLst/>
          </a:prstGeom>
          <a:solidFill>
            <a:srgbClr val="FFFF99"/>
          </a:solidFill>
          <a:ln>
            <a:solidFill>
              <a:schemeClr val="tx1"/>
            </a:solidFill>
          </a:ln>
        </p:spPr>
        <p:txBody>
          <a:bodyPr anchor="ctr"/>
          <a:lstStyle/>
          <a:p>
            <a:pPr algn="ctr" eaLnBrk="0" fontAlgn="base" hangingPunct="0"/>
            <a:r>
              <a:rPr lang="en-US" sz="1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MAJOR PERIODS OF OLD TESTAMENT HISTORY</a:t>
            </a:r>
          </a:p>
        </p:txBody>
      </p:sp>
    </p:spTree>
    <p:extLst>
      <p:ext uri="{BB962C8B-B14F-4D97-AF65-F5344CB8AC3E}">
        <p14:creationId xmlns:p14="http://schemas.microsoft.com/office/powerpoint/2010/main" val="544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FB124-2F70-3D04-9CDE-29DA03200DF8}"/>
              </a:ext>
            </a:extLst>
          </p:cNvPr>
          <p:cNvPicPr>
            <a:picLocks noChangeAspect="1"/>
          </p:cNvPicPr>
          <p:nvPr/>
        </p:nvPicPr>
        <p:blipFill>
          <a:blip r:embed="rId3"/>
          <a:stretch>
            <a:fillRect/>
          </a:stretch>
        </p:blipFill>
        <p:spPr>
          <a:xfrm rot="5400000">
            <a:off x="1064572" y="-1632524"/>
            <a:ext cx="7039422" cy="996167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00B-OT Overview 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40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The Old Testament</a:t>
            </a:r>
            <a:endParaRPr lang="en-US" dirty="0"/>
          </a:p>
        </p:txBody>
      </p:sp>
    </p:spTree>
    <p:extLst>
      <p:ext uri="{BB962C8B-B14F-4D97-AF65-F5344CB8AC3E}">
        <p14:creationId xmlns:p14="http://schemas.microsoft.com/office/powerpoint/2010/main" val="33484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05599"/>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00C-Program of Blessing-Tanner-1p.pdf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32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God's Program of Blessing</a:t>
            </a:r>
            <a:endParaRPr lang="en-US" sz="3600" dirty="0"/>
          </a:p>
        </p:txBody>
      </p:sp>
      <p:pic>
        <p:nvPicPr>
          <p:cNvPr id="6" name="Picture 5">
            <a:extLst>
              <a:ext uri="{FF2B5EF4-FFF2-40B4-BE49-F238E27FC236}">
                <a16:creationId xmlns:a16="http://schemas.microsoft.com/office/drawing/2014/main" id="{DC098360-1269-A2F4-0FD6-03FE2694B059}"/>
              </a:ext>
            </a:extLst>
          </p:cNvPr>
          <p:cNvPicPr>
            <a:picLocks noChangeAspect="1"/>
          </p:cNvPicPr>
          <p:nvPr/>
        </p:nvPicPr>
        <p:blipFill>
          <a:blip r:embed="rId3"/>
          <a:stretch>
            <a:fillRect/>
          </a:stretch>
        </p:blipFill>
        <p:spPr>
          <a:xfrm>
            <a:off x="0" y="122875"/>
            <a:ext cx="9144000" cy="6330461"/>
          </a:xfrm>
          <a:prstGeom prst="rect">
            <a:avLst/>
          </a:prstGeom>
        </p:spPr>
      </p:pic>
    </p:spTree>
    <p:extLst>
      <p:ext uri="{BB962C8B-B14F-4D97-AF65-F5344CB8AC3E}">
        <p14:creationId xmlns:p14="http://schemas.microsoft.com/office/powerpoint/2010/main" val="2546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D8820-2D88-4098-5408-90E28FA4900B}"/>
              </a:ext>
            </a:extLst>
          </p:cNvPr>
          <p:cNvPicPr>
            <a:picLocks noChangeAspect="1"/>
          </p:cNvPicPr>
          <p:nvPr/>
        </p:nvPicPr>
        <p:blipFill>
          <a:blip r:embed="rId3"/>
          <a:stretch>
            <a:fillRect/>
          </a:stretch>
        </p:blipFill>
        <p:spPr>
          <a:xfrm rot="5400000">
            <a:off x="875615" y="-1227541"/>
            <a:ext cx="7169818" cy="10146197"/>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608385"/>
            <a:ext cx="9167217" cy="276999"/>
          </a:xfrm>
          <a:prstGeom prst="rect">
            <a:avLst/>
          </a:prstGeom>
          <a:solidFill>
            <a:schemeClr val="tx1"/>
          </a:solidFill>
          <a:ln>
            <a:noFill/>
          </a:ln>
        </p:spPr>
        <p:txBody>
          <a:bodyPr wrap="square">
            <a:spAutoFit/>
          </a:bodyPr>
          <a:lstStyle>
            <a:defPPr>
              <a:defRPr lang="en-US"/>
            </a:defPPr>
            <a:lvl1pPr marL="0" marR="0" lvl="0" indent="0" algn="ctr" defTabSz="457200" fontAlgn="auto" latinLnBrk="0">
              <a:lnSpc>
                <a:spcPct val="100000"/>
              </a:lnSpc>
              <a:spcBef>
                <a:spcPts val="0"/>
              </a:spcBef>
              <a:spcAft>
                <a:spcPts val="0"/>
              </a:spcAft>
              <a:buClrTx/>
              <a:buSzTx/>
              <a:buFontTx/>
              <a:buNone/>
              <a:tabLst/>
              <a:defRPr kumimoji="0" sz="1400" b="1" i="0" u="none" strike="noStrike" kern="0" cap="none" spc="0" normalizeH="0" baseline="0">
                <a:ln>
                  <a:noFill/>
                </a:ln>
                <a:solidFill>
                  <a:prstClr val="white"/>
                </a:solidFill>
                <a:effectLst>
                  <a:glow rad="127000">
                    <a:srgbClr val="000000"/>
                  </a:glow>
                </a:effectLst>
                <a:uLnTx/>
                <a:uFillTx/>
                <a:cs typeface="+mn-cs"/>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effectLst/>
              </a:rPr>
              <a:t>00D-Sess02_Geographical_Supp-ANE_Map-1p.pdf at PaulTanner.org</a:t>
            </a: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27384"/>
            <a:ext cx="9144000" cy="1080120"/>
          </a:xfrm>
          <a:prstGeom prst="rect">
            <a:avLst/>
          </a:prstGeom>
          <a:solidFill>
            <a:schemeClr val="tx1"/>
          </a:solidFill>
        </p:spPr>
        <p:txBody>
          <a:bodyPr anchor="ctr"/>
          <a:lstStyle/>
          <a:p>
            <a:pPr algn="ctr" rtl="0" eaLnBrk="0" fontAlgn="base" latinLnBrk="0" hangingPunct="0"/>
            <a:r>
              <a:rPr lang="en-US" sz="28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Geographical Orientation to the Ancient Near East</a:t>
            </a:r>
            <a:endParaRPr lang="en-US" sz="3200" dirty="0"/>
          </a:p>
        </p:txBody>
      </p:sp>
    </p:spTree>
    <p:extLst>
      <p:ext uri="{BB962C8B-B14F-4D97-AF65-F5344CB8AC3E}">
        <p14:creationId xmlns:p14="http://schemas.microsoft.com/office/powerpoint/2010/main" val="35703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en-US" b="1">
                <a:solidFill>
                  <a:schemeClr val="bg1"/>
                </a:solidFill>
                <a:latin typeface="Arial"/>
                <a:ea typeface="ＭＳ Ｐゴシック" charset="0"/>
                <a:cs typeface="Arial"/>
              </a:rPr>
              <a:t>How can you remember all these books?</a:t>
            </a: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00I-Key Events Chart 1-Abraham-to-Exodus-1p.pdf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4" name="Picture 3">
            <a:extLst>
              <a:ext uri="{FF2B5EF4-FFF2-40B4-BE49-F238E27FC236}">
                <a16:creationId xmlns:a16="http://schemas.microsoft.com/office/drawing/2014/main" id="{07435C97-7B5B-D11A-5C91-7CA9651E6C43}"/>
              </a:ext>
            </a:extLst>
          </p:cNvPr>
          <p:cNvPicPr>
            <a:picLocks noChangeAspect="1"/>
          </p:cNvPicPr>
          <p:nvPr/>
        </p:nvPicPr>
        <p:blipFill>
          <a:blip r:embed="rId3"/>
          <a:stretch>
            <a:fillRect/>
          </a:stretch>
        </p:blipFill>
        <p:spPr>
          <a:xfrm rot="5400000">
            <a:off x="1125237" y="-1765198"/>
            <a:ext cx="6984776" cy="9884340"/>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79970" y="476672"/>
            <a:ext cx="7608453"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4885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CD99"/>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0" y="6500192"/>
            <a:ext cx="9167217" cy="457200"/>
          </a:xfrm>
          <a:prstGeom prst="rect">
            <a:avLst/>
          </a:prstGeom>
          <a:solidFill>
            <a:schemeClr val="tx1"/>
          </a:solidFill>
          <a:ln>
            <a:noFill/>
          </a:ln>
        </p:spPr>
        <p:txBody>
          <a:bodyPr wrap="square">
            <a:spAutoFit/>
          </a:bodyPr>
          <a:lstStyle>
            <a:defPPr>
              <a:defRPr lang="en-US"/>
            </a:defPPr>
            <a:lvl1pPr marL="0" marR="0" lvl="0" indent="0" algn="ctr" defTabSz="457200" fontAlgn="auto" latinLnBrk="0">
              <a:lnSpc>
                <a:spcPct val="100000"/>
              </a:lnSpc>
              <a:spcBef>
                <a:spcPts val="0"/>
              </a:spcBef>
              <a:spcAft>
                <a:spcPts val="0"/>
              </a:spcAft>
              <a:buClrTx/>
              <a:buSzTx/>
              <a:buFontTx/>
              <a:buNone/>
              <a:tabLst/>
              <a:defRPr kumimoji="0" sz="1400" b="1" i="0" u="none" strike="noStrike" kern="0" cap="none" spc="0" normalizeH="0" baseline="0">
                <a:ln>
                  <a:noFill/>
                </a:ln>
                <a:solidFill>
                  <a:prstClr val="white"/>
                </a:solidFill>
                <a:effectLst/>
                <a:uLnTx/>
                <a:uFillTx/>
                <a:cs typeface="+mn-cs"/>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00J-Key Events Chart 2-Exodus-to-Monarchy-Tanner-1p-ed2.pdf at PaulTanner.org</a:t>
            </a:r>
          </a:p>
        </p:txBody>
      </p:sp>
      <p:pic>
        <p:nvPicPr>
          <p:cNvPr id="6" name="Picture 5">
            <a:extLst>
              <a:ext uri="{FF2B5EF4-FFF2-40B4-BE49-F238E27FC236}">
                <a16:creationId xmlns:a16="http://schemas.microsoft.com/office/drawing/2014/main" id="{FDD3C97A-2DF3-DB57-8C74-E5A6F1436B77}"/>
              </a:ext>
            </a:extLst>
          </p:cNvPr>
          <p:cNvPicPr>
            <a:picLocks noChangeAspect="1"/>
          </p:cNvPicPr>
          <p:nvPr/>
        </p:nvPicPr>
        <p:blipFill>
          <a:blip r:embed="rId3"/>
          <a:stretch>
            <a:fillRect/>
          </a:stretch>
        </p:blipFill>
        <p:spPr>
          <a:xfrm>
            <a:off x="188745" y="332656"/>
            <a:ext cx="8766510" cy="5976664"/>
          </a:xfrm>
          <a:prstGeom prst="rect">
            <a:avLst/>
          </a:prstGeom>
        </p:spPr>
      </p:pic>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611560" y="548680"/>
            <a:ext cx="7704856"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402203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9E491B-BBFA-A41C-884F-187A6B89FB21}"/>
              </a:ext>
            </a:extLst>
          </p:cNvPr>
          <p:cNvPicPr>
            <a:picLocks noChangeAspect="1"/>
          </p:cNvPicPr>
          <p:nvPr/>
        </p:nvPicPr>
        <p:blipFill>
          <a:blip r:embed="rId3"/>
          <a:stretch>
            <a:fillRect/>
          </a:stretch>
        </p:blipFill>
        <p:spPr>
          <a:xfrm rot="5400000">
            <a:off x="1122415" y="-1762374"/>
            <a:ext cx="6971178" cy="986509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453336"/>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00K=9B=18C-Key Events Chart 3-Monarchy-to-End-Tanner-1p.pdf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79970" y="476672"/>
            <a:ext cx="7608453" cy="576064"/>
          </a:xfrm>
          <a:prstGeom prst="rect">
            <a:avLst/>
          </a:prstGeom>
          <a:solidFill>
            <a:srgbClr val="FFFF99"/>
          </a:solidFill>
          <a:ln>
            <a:solidFill>
              <a:schemeClr val="tx1"/>
            </a:solidFill>
          </a:ln>
        </p:spPr>
        <p:txBody>
          <a:bodyPr anchor="ctr"/>
          <a:lstStyle/>
          <a:p>
            <a:pPr algn="ctr" eaLnBrk="0" fontAlgn="base" hangingPunct="0"/>
            <a:r>
              <a:rPr lang="en-US" sz="2800" b="1" i="1" dirty="0">
                <a:effectLst/>
                <a:latin typeface="Times New Roman" panose="02020603050405020304" pitchFamily="18" charset="0"/>
                <a:ea typeface="ＭＳ Ｐゴシック" panose="020B0600070205080204" pitchFamily="34" charset="-128"/>
                <a:cs typeface="Times New Roman" panose="02020603050405020304" pitchFamily="18" charset="0"/>
              </a:rPr>
              <a:t>KEY EVENTS OF THE OLD TESTAMENT</a:t>
            </a:r>
          </a:p>
        </p:txBody>
      </p:sp>
    </p:spTree>
    <p:extLst>
      <p:ext uri="{BB962C8B-B14F-4D97-AF65-F5344CB8AC3E}">
        <p14:creationId xmlns:p14="http://schemas.microsoft.com/office/powerpoint/2010/main" val="187856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A6691-B7D2-3156-EE9C-69049EF2025A}"/>
              </a:ext>
            </a:extLst>
          </p:cNvPr>
          <p:cNvPicPr>
            <a:picLocks noChangeAspect="1"/>
          </p:cNvPicPr>
          <p:nvPr/>
        </p:nvPicPr>
        <p:blipFill>
          <a:blip r:embed="rId3"/>
          <a:stretch>
            <a:fillRect/>
          </a:stretch>
        </p:blipFill>
        <p:spPr>
          <a:xfrm rot="5400000">
            <a:off x="867994" y="-2156024"/>
            <a:ext cx="7480023" cy="1058517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charset="0"/>
                <a:ea typeface="ＭＳ Ｐゴシック" charset="0"/>
                <a:cs typeface="+mn-cs"/>
              </a:rPr>
              <a:t>00G-Davidic_Covenant_Chart-Tanner-1p.pdf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683568" y="116632"/>
            <a:ext cx="8136904" cy="1152128"/>
          </a:xfrm>
          <a:prstGeom prst="rect">
            <a:avLst/>
          </a:prstGeom>
          <a:solidFill>
            <a:srgbClr val="00FFCC"/>
          </a:solidFill>
        </p:spPr>
        <p:txBody>
          <a:bodyPr anchor="ctr"/>
          <a:lstStyle/>
          <a:p>
            <a:pPr algn="ctr" rtl="0" eaLnBrk="0" fontAlgn="base" latinLnBrk="0" hangingPunct="0"/>
            <a:r>
              <a:rPr lang="en-US" sz="3600" b="1" i="0" spc="0" baseline="0" dirty="0">
                <a:ln>
                  <a:noFill/>
                </a:ln>
                <a:solidFill>
                  <a:srgbClr val="0006CC"/>
                </a:solidFill>
                <a:effectLst/>
                <a:latin typeface="Times New Roman" panose="02020603050405020304" pitchFamily="18" charset="0"/>
                <a:ea typeface="ＭＳ Ｐゴシック" panose="020B0600070205080204" pitchFamily="34" charset="-128"/>
                <a:cs typeface="Times New Roman" panose="02020603050405020304" pitchFamily="18" charset="0"/>
              </a:rPr>
              <a:t>The Davidic Covenant: The Main Source of the Messianic Kingdom Hope</a:t>
            </a:r>
            <a:endParaRPr lang="en-US" sz="4000" dirty="0">
              <a:solidFill>
                <a:srgbClr val="0006C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7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F2039-139D-7078-90C5-8614CE43634E}"/>
              </a:ext>
            </a:extLst>
          </p:cNvPr>
          <p:cNvPicPr>
            <a:picLocks noChangeAspect="1"/>
          </p:cNvPicPr>
          <p:nvPr/>
        </p:nvPicPr>
        <p:blipFill>
          <a:blip r:embed="rId3"/>
          <a:stretch>
            <a:fillRect/>
          </a:stretch>
        </p:blipFill>
        <p:spPr>
          <a:xfrm rot="5400000">
            <a:off x="1340527" y="-1345598"/>
            <a:ext cx="6458409" cy="9139464"/>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00R-Kingdom_Division-Tanner-1p.pdf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3218" y="476671"/>
            <a:ext cx="9167217" cy="577211"/>
          </a:xfrm>
          <a:prstGeom prst="rect">
            <a:avLst/>
          </a:prstGeom>
          <a:solidFill>
            <a:schemeClr val="bg1"/>
          </a:solidFill>
        </p:spPr>
        <p:txBody>
          <a:bodyPr anchor="ctr"/>
          <a:lstStyle/>
          <a:p>
            <a:pPr algn="ctr" eaLnBrk="0" fontAlgn="base" hangingPunct="0"/>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T</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HE</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D</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IVISION</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O</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F</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T</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HE</a:t>
            </a:r>
            <a:r>
              <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 K</a:t>
            </a:r>
            <a:r>
              <a:rPr lang="en-US" sz="32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rPr>
              <a:t>INGDOM</a:t>
            </a:r>
            <a:endParaRPr lang="en-US" sz="4000" b="1" dirty="0">
              <a:solidFill>
                <a:srgbClr val="993202"/>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31669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37DD38-7FA3-38AD-517E-46DB73D0F76A}"/>
              </a:ext>
            </a:extLst>
          </p:cNvPr>
          <p:cNvPicPr>
            <a:picLocks noChangeAspect="1"/>
          </p:cNvPicPr>
          <p:nvPr/>
        </p:nvPicPr>
        <p:blipFill>
          <a:blip r:embed="rId3"/>
          <a:stretch>
            <a:fillRect/>
          </a:stretch>
        </p:blipFill>
        <p:spPr>
          <a:xfrm rot="5400000">
            <a:off x="1053230" y="-1765198"/>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453336"/>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00T-Postexilic_Period_Chart-Tanner-1p.pdf at PaulTanner.org</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051719" y="116632"/>
            <a:ext cx="5904657" cy="1512168"/>
          </a:xfrm>
          <a:prstGeom prst="rect">
            <a:avLst/>
          </a:prstGeom>
          <a:solidFill>
            <a:srgbClr val="A3FFA4"/>
          </a:solidFill>
        </p:spPr>
        <p:txBody>
          <a:bodyPr anchor="ctr"/>
          <a:lstStyle/>
          <a:p>
            <a:pPr algn="ctr" eaLnBrk="0" fontAlgn="base" hangingPunct="0"/>
            <a:r>
              <a:rPr lang="en-US" sz="48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THE POSTEXILIC PERIOD</a:t>
            </a:r>
          </a:p>
        </p:txBody>
      </p:sp>
    </p:spTree>
    <p:extLst>
      <p:ext uri="{BB962C8B-B14F-4D97-AF65-F5344CB8AC3E}">
        <p14:creationId xmlns:p14="http://schemas.microsoft.com/office/powerpoint/2010/main" val="235524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5" name="Picture 114">
            <a:extLst>
              <a:ext uri="{FF2B5EF4-FFF2-40B4-BE49-F238E27FC236}">
                <a16:creationId xmlns:a16="http://schemas.microsoft.com/office/drawing/2014/main" id="{8BCACFF2-2AB2-4F96-8422-9673339C563D}"/>
              </a:ext>
            </a:extLst>
          </p:cNvPr>
          <p:cNvPicPr>
            <a:picLocks noChangeAspect="1"/>
          </p:cNvPicPr>
          <p:nvPr/>
        </p:nvPicPr>
        <p:blipFill>
          <a:blip r:embed="rId3"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130356" y="2601775"/>
            <a:ext cx="2009775" cy="3384965"/>
          </a:xfrm>
          <a:prstGeom prst="rect">
            <a:avLst/>
          </a:prstGeom>
        </p:spPr>
      </p:pic>
      <p:pic>
        <p:nvPicPr>
          <p:cNvPr id="3073" name="Picture 3072">
            <a:extLst>
              <a:ext uri="{FF2B5EF4-FFF2-40B4-BE49-F238E27FC236}">
                <a16:creationId xmlns:a16="http://schemas.microsoft.com/office/drawing/2014/main" id="{03240920-C01E-4E37-A92F-872A93F4B7BB}"/>
              </a:ext>
            </a:extLst>
          </p:cNvPr>
          <p:cNvPicPr>
            <a:picLocks noChangeAspect="1"/>
          </p:cNvPicPr>
          <p:nvPr/>
        </p:nvPicPr>
        <p:blipFill>
          <a:blip r:embed="rId4" cstate="email">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50060" y="2893325"/>
            <a:ext cx="3581400" cy="3104434"/>
          </a:xfrm>
          <a:prstGeom prst="rect">
            <a:avLst/>
          </a:prstGeom>
        </p:spPr>
      </p:pic>
      <p:sp>
        <p:nvSpPr>
          <p:cNvPr id="36" name="TextBox 35">
            <a:extLst>
              <a:ext uri="{FF2B5EF4-FFF2-40B4-BE49-F238E27FC236}">
                <a16:creationId xmlns:a16="http://schemas.microsoft.com/office/drawing/2014/main" id="{CA0633B4-BF01-49DD-A3FB-C4779DEF6935}"/>
              </a:ext>
            </a:extLst>
          </p:cNvPr>
          <p:cNvSpPr txBox="1"/>
          <p:nvPr/>
        </p:nvSpPr>
        <p:spPr>
          <a:xfrm>
            <a:off x="7723710" y="2644170"/>
            <a:ext cx="1502187" cy="1569660"/>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New Heavens &amp; New Earth</a:t>
            </a:r>
          </a:p>
        </p:txBody>
      </p:sp>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5199384" y="6289311"/>
            <a:ext cx="3688687" cy="523220"/>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Adapted significantly from Salem Kirban, </a:t>
            </a:r>
            <a:r>
              <a:rPr kumimoji="0" lang="en-US" sz="1400" b="1" i="1"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Charts on Revelation</a:t>
            </a:r>
            <a:r>
              <a:rPr kumimoji="0" lang="en-US" sz="1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(1979), 49 </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4" name="TextBox 43">
            <a:extLst>
              <a:ext uri="{FF2B5EF4-FFF2-40B4-BE49-F238E27FC236}">
                <a16:creationId xmlns:a16="http://schemas.microsoft.com/office/drawing/2014/main" id="{4E2B5B19-E54C-4A7C-B266-37BA9A8A15F5}"/>
              </a:ext>
            </a:extLst>
          </p:cNvPr>
          <p:cNvSpPr txBox="1"/>
          <p:nvPr/>
        </p:nvSpPr>
        <p:spPr>
          <a:xfrm>
            <a:off x="5936084" y="3179607"/>
            <a:ext cx="2326190" cy="1938992"/>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Christ’s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Second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Coming to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Reign in</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Millennium</a:t>
            </a:r>
            <a:endPar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pic>
        <p:nvPicPr>
          <p:cNvPr id="84" name="Picture 83">
            <a:extLst>
              <a:ext uri="{FF2B5EF4-FFF2-40B4-BE49-F238E27FC236}">
                <a16:creationId xmlns:a16="http://schemas.microsoft.com/office/drawing/2014/main" id="{562E4138-9D4E-445A-8BFE-E93EE23D873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35774" y="3289112"/>
            <a:ext cx="3494536" cy="2709033"/>
          </a:xfrm>
          <a:prstGeom prst="rect">
            <a:avLst/>
          </a:prstGeom>
        </p:spPr>
      </p:pic>
      <p:sp>
        <p:nvSpPr>
          <p:cNvPr id="65" name="TextBox 64">
            <a:extLst>
              <a:ext uri="{FF2B5EF4-FFF2-40B4-BE49-F238E27FC236}">
                <a16:creationId xmlns:a16="http://schemas.microsoft.com/office/drawing/2014/main" id="{99BF1887-5D3C-4250-9FC4-AD4868DA4A48}"/>
              </a:ext>
            </a:extLst>
          </p:cNvPr>
          <p:cNvSpPr txBox="1"/>
          <p:nvPr/>
        </p:nvSpPr>
        <p:spPr>
          <a:xfrm>
            <a:off x="4308551" y="3622272"/>
            <a:ext cx="1775250" cy="1569660"/>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Christ’s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First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Coming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    to Suffer</a:t>
            </a:r>
          </a:p>
        </p:txBody>
      </p:sp>
      <p:pic>
        <p:nvPicPr>
          <p:cNvPr id="121" name="Picture 120">
            <a:extLst>
              <a:ext uri="{FF2B5EF4-FFF2-40B4-BE49-F238E27FC236}">
                <a16:creationId xmlns:a16="http://schemas.microsoft.com/office/drawing/2014/main" id="{10FBB36D-71BE-4655-BE1F-A476FB9D0617}"/>
              </a:ext>
            </a:extLst>
          </p:cNvPr>
          <p:cNvPicPr>
            <a:picLocks noChangeAspect="1"/>
          </p:cNvPicPr>
          <p:nvPr/>
        </p:nvPicPr>
        <p:blipFill>
          <a:blip r:embed="rId6">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826599" y="3622274"/>
            <a:ext cx="3396799" cy="2372855"/>
          </a:xfrm>
          <a:prstGeom prst="rect">
            <a:avLst/>
          </a:prstGeom>
        </p:spPr>
      </p:pic>
      <p:pic>
        <p:nvPicPr>
          <p:cNvPr id="106" name="Picture 105">
            <a:extLst>
              <a:ext uri="{FF2B5EF4-FFF2-40B4-BE49-F238E27FC236}">
                <a16:creationId xmlns:a16="http://schemas.microsoft.com/office/drawing/2014/main" id="{080E4083-A4B9-476B-AD1E-5555F2A4A030}"/>
              </a:ext>
            </a:extLst>
          </p:cNvPr>
          <p:cNvPicPr>
            <a:picLocks noChangeAspect="1"/>
          </p:cNvPicPr>
          <p:nvPr/>
        </p:nvPicPr>
        <p:blipFill>
          <a:blip r:embed="rId7" cstate="email">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977195">
            <a:off x="943976" y="3853094"/>
            <a:ext cx="415343" cy="638909"/>
          </a:xfrm>
          <a:prstGeom prst="rect">
            <a:avLst/>
          </a:prstGeom>
        </p:spPr>
      </p:pic>
      <p:sp>
        <p:nvSpPr>
          <p:cNvPr id="123" name="TextBox 122">
            <a:extLst>
              <a:ext uri="{FF2B5EF4-FFF2-40B4-BE49-F238E27FC236}">
                <a16:creationId xmlns:a16="http://schemas.microsoft.com/office/drawing/2014/main" id="{61E4719F-C887-4B66-B953-0532681A78E1}"/>
              </a:ext>
            </a:extLst>
          </p:cNvPr>
          <p:cNvSpPr txBox="1"/>
          <p:nvPr/>
        </p:nvSpPr>
        <p:spPr>
          <a:xfrm>
            <a:off x="2754322" y="4139117"/>
            <a:ext cx="1335321" cy="830997"/>
          </a:xfrm>
          <a:prstGeom prst="rect">
            <a:avLst/>
          </a:prstGeom>
          <a:noFill/>
        </p:spPr>
        <p:txBody>
          <a:bodyPr wrap="square" rtlCol="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Exile &amp; Return</a:t>
            </a:r>
          </a:p>
        </p:txBody>
      </p:sp>
      <p:cxnSp>
        <p:nvCxnSpPr>
          <p:cNvPr id="24" name="Straight Arrow Connector 23">
            <a:extLst>
              <a:ext uri="{FF2B5EF4-FFF2-40B4-BE49-F238E27FC236}">
                <a16:creationId xmlns:a16="http://schemas.microsoft.com/office/drawing/2014/main" id="{8BF0660A-94B5-4B97-8633-314C90950884}"/>
              </a:ext>
            </a:extLst>
          </p:cNvPr>
          <p:cNvCxnSpPr>
            <a:cxnSpLocks/>
          </p:cNvCxnSpPr>
          <p:nvPr/>
        </p:nvCxnSpPr>
        <p:spPr bwMode="auto">
          <a:xfrm flipV="1">
            <a:off x="1388779" y="2446803"/>
            <a:ext cx="7349319" cy="1470492"/>
          </a:xfrm>
          <a:prstGeom prst="straightConnector1">
            <a:avLst/>
          </a:prstGeom>
          <a:solidFill>
            <a:srgbClr val="CC9B10"/>
          </a:solidFill>
          <a:ln w="76200" cap="flat" cmpd="sng" algn="ctr">
            <a:solidFill>
              <a:schemeClr val="bg1">
                <a:lumMod val="85000"/>
              </a:schemeClr>
            </a:solidFill>
            <a:prstDash val="solid"/>
            <a:round/>
            <a:headEnd type="none" w="med" len="med"/>
            <a:tailEnd type="stealth" w="med" len="lg"/>
          </a:ln>
          <a:effectLst/>
        </p:spPr>
      </p:cxnSp>
      <p:pic>
        <p:nvPicPr>
          <p:cNvPr id="3077" name="Picture 3076">
            <a:extLst>
              <a:ext uri="{FF2B5EF4-FFF2-40B4-BE49-F238E27FC236}">
                <a16:creationId xmlns:a16="http://schemas.microsoft.com/office/drawing/2014/main" id="{A9189F9E-D3DC-4D57-87E9-1CC452A40F01}"/>
              </a:ext>
            </a:extLst>
          </p:cNvPr>
          <p:cNvPicPr>
            <a:picLocks noChangeAspect="1"/>
          </p:cNvPicPr>
          <p:nvPr/>
        </p:nvPicPr>
        <p:blipFill>
          <a:blip r:embed="rId8">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686" y="4409713"/>
            <a:ext cx="2600325" cy="1590675"/>
          </a:xfrm>
          <a:prstGeom prst="rect">
            <a:avLst/>
          </a:prstGeom>
        </p:spPr>
      </p:pic>
      <p:sp>
        <p:nvSpPr>
          <p:cNvPr id="94" name="TextBox 93">
            <a:extLst>
              <a:ext uri="{FF2B5EF4-FFF2-40B4-BE49-F238E27FC236}">
                <a16:creationId xmlns:a16="http://schemas.microsoft.com/office/drawing/2014/main" id="{1C526676-2B55-4190-A611-F98262DEA7D5}"/>
              </a:ext>
            </a:extLst>
          </p:cNvPr>
          <p:cNvSpPr txBox="1"/>
          <p:nvPr/>
        </p:nvSpPr>
        <p:spPr>
          <a:xfrm>
            <a:off x="99687" y="5049430"/>
            <a:ext cx="1915682" cy="830997"/>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Prophet's Own Time</a:t>
            </a: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663277"/>
            <a:ext cx="9144000" cy="1325563"/>
          </a:xfrm>
          <a:prstGeom prst="rect">
            <a:avLst/>
          </a:prstGeom>
        </p:spPr>
        <p:txBody>
          <a:bodyPr/>
          <a:lstStyle/>
          <a:p>
            <a:pPr algn="ctr" rtl="0" eaLnBrk="0" fontAlgn="base" latinLnBrk="0" hangingPunct="0"/>
            <a:r>
              <a:rPr lang="en-US" sz="4000" b="1" i="0"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Time Periods of the Prophets</a:t>
            </a:r>
            <a:endParaRPr lang="en-US" dirty="0"/>
          </a:p>
        </p:txBody>
      </p:sp>
    </p:spTree>
    <p:extLst>
      <p:ext uri="{BB962C8B-B14F-4D97-AF65-F5344CB8AC3E}">
        <p14:creationId xmlns:p14="http://schemas.microsoft.com/office/powerpoint/2010/main" val="25640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65" grpId="0"/>
      <p:bldP spid="123" grpId="0"/>
      <p:bldP spid="9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2F1E7-32B6-4AFC-90E5-15562FF837F9}"/>
              </a:ext>
            </a:extLst>
          </p:cNvPr>
          <p:cNvPicPr>
            <a:picLocks noChangeAspect="1"/>
          </p:cNvPicPr>
          <p:nvPr/>
        </p:nvPicPr>
        <p:blipFill>
          <a:blip r:embed="rId3"/>
          <a:stretch>
            <a:fillRect/>
          </a:stretch>
        </p:blipFill>
        <p:spPr>
          <a:xfrm>
            <a:off x="55914" y="3462131"/>
            <a:ext cx="9010027" cy="136206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91100" y="5155195"/>
            <a:ext cx="1338828"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Edomites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2645894" y="5058453"/>
            <a:ext cx="1553631"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Canaanites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5928891" y="5055516"/>
            <a:ext cx="158088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Ammonites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3763398" y="5017080"/>
            <a:ext cx="143661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Midianites</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802127" y="5026011"/>
            <a:ext cx="1465466"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Philistines</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16397" y="2817889"/>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Arial" charset="0"/>
                <a:ea typeface="ＭＳ Ｐゴシック" charset="0"/>
              </a:rPr>
              <a:t>Joshua</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521784" y="2890868"/>
            <a:ext cx="9797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Othniel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1855474" y="2876831"/>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Ehud</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rot="-2700000">
            <a:off x="7419650" y="2779703"/>
            <a:ext cx="10823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Samson</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8285567" y="2923430"/>
            <a:ext cx="10054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Samuel</a:t>
            </a:r>
          </a:p>
        </p:txBody>
      </p:sp>
      <p:sp>
        <p:nvSpPr>
          <p:cNvPr id="87" name="TextBox 86">
            <a:extLst>
              <a:ext uri="{FF2B5EF4-FFF2-40B4-BE49-F238E27FC236}">
                <a16:creationId xmlns:a16="http://schemas.microsoft.com/office/drawing/2014/main" id="{2E44ADD5-0200-44BA-8791-BABD40F5805F}"/>
              </a:ext>
            </a:extLst>
          </p:cNvPr>
          <p:cNvSpPr txBox="1"/>
          <p:nvPr/>
        </p:nvSpPr>
        <p:spPr>
          <a:xfrm>
            <a:off x="16154" y="1619982"/>
            <a:ext cx="1256350"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FF"/>
                </a:solidFill>
                <a:effectLst/>
                <a:uLnTx/>
                <a:uFillTx/>
                <a:latin typeface="Arial"/>
                <a:ea typeface="华文楷体"/>
                <a:cs typeface="Arial"/>
              </a:rPr>
              <a:t>JUDGE</a:t>
            </a:r>
            <a:endParaRPr kumimoji="0" lang="en-US" sz="2000" b="1" i="0" u="none" strike="noStrike" kern="1200" cap="none" spc="-70" normalizeH="0" baseline="0" noProof="0" dirty="0">
              <a:ln>
                <a:noFill/>
              </a:ln>
              <a:solidFill>
                <a:srgbClr val="0000FF"/>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49865" y="5895992"/>
            <a:ext cx="2446823"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70" normalizeH="0" baseline="0" noProof="0" dirty="0">
                <a:ln>
                  <a:noFill/>
                </a:ln>
                <a:solidFill>
                  <a:srgbClr val="0000FF"/>
                </a:solidFill>
                <a:effectLst/>
                <a:uLnTx/>
                <a:uFillTx/>
                <a:latin typeface="Arial"/>
                <a:ea typeface="华文楷体"/>
                <a:cs typeface="Arial"/>
              </a:rPr>
              <a:t>OPPRESSION BY</a:t>
            </a:r>
          </a:p>
        </p:txBody>
      </p:sp>
      <p:sp>
        <p:nvSpPr>
          <p:cNvPr id="54" name="Text Box 7">
            <a:extLst>
              <a:ext uri="{FF2B5EF4-FFF2-40B4-BE49-F238E27FC236}">
                <a16:creationId xmlns:a16="http://schemas.microsoft.com/office/drawing/2014/main" id="{25E343A6-A239-470C-90E8-F90C8BE3C7D2}"/>
              </a:ext>
            </a:extLst>
          </p:cNvPr>
          <p:cNvSpPr txBox="1">
            <a:spLocks noChangeArrowheads="1"/>
          </p:cNvSpPr>
          <p:nvPr/>
        </p:nvSpPr>
        <p:spPr bwMode="auto">
          <a:xfrm rot="18900000">
            <a:off x="767223" y="5058454"/>
            <a:ext cx="129554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Moabites</a:t>
            </a:r>
          </a:p>
        </p:txBody>
      </p:sp>
      <p:sp>
        <p:nvSpPr>
          <p:cNvPr id="55" name="Text Box 7">
            <a:extLst>
              <a:ext uri="{FF2B5EF4-FFF2-40B4-BE49-F238E27FC236}">
                <a16:creationId xmlns:a16="http://schemas.microsoft.com/office/drawing/2014/main" id="{136BF63C-2BAA-4590-A827-AB4F5E9A12C3}"/>
              </a:ext>
            </a:extLst>
          </p:cNvPr>
          <p:cNvSpPr txBox="1">
            <a:spLocks noChangeArrowheads="1"/>
          </p:cNvSpPr>
          <p:nvPr/>
        </p:nvSpPr>
        <p:spPr bwMode="auto">
          <a:xfrm rot="-2700000">
            <a:off x="8106503" y="2916047"/>
            <a:ext cx="4667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Eli</a:t>
            </a:r>
          </a:p>
        </p:txBody>
      </p:sp>
      <p:sp>
        <p:nvSpPr>
          <p:cNvPr id="56" name="Text Box 7">
            <a:extLst>
              <a:ext uri="{FF2B5EF4-FFF2-40B4-BE49-F238E27FC236}">
                <a16:creationId xmlns:a16="http://schemas.microsoft.com/office/drawing/2014/main" id="{112EE6DF-A1F1-4C8E-A397-A4DAC031915F}"/>
              </a:ext>
            </a:extLst>
          </p:cNvPr>
          <p:cNvSpPr txBox="1">
            <a:spLocks noChangeArrowheads="1"/>
          </p:cNvSpPr>
          <p:nvPr/>
        </p:nvSpPr>
        <p:spPr bwMode="auto">
          <a:xfrm rot="-2700000">
            <a:off x="3649375" y="2584544"/>
            <a:ext cx="11521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Deborah &amp; Barak</a:t>
            </a:r>
          </a:p>
        </p:txBody>
      </p:sp>
      <p:sp>
        <p:nvSpPr>
          <p:cNvPr id="57" name="Text Box 7">
            <a:extLst>
              <a:ext uri="{FF2B5EF4-FFF2-40B4-BE49-F238E27FC236}">
                <a16:creationId xmlns:a16="http://schemas.microsoft.com/office/drawing/2014/main" id="{678EA011-F85D-467F-9DFD-1B29ACE39C35}"/>
              </a:ext>
            </a:extLst>
          </p:cNvPr>
          <p:cNvSpPr txBox="1">
            <a:spLocks noChangeArrowheads="1"/>
          </p:cNvSpPr>
          <p:nvPr/>
        </p:nvSpPr>
        <p:spPr bwMode="auto">
          <a:xfrm rot="-2700000">
            <a:off x="4529437" y="2802008"/>
            <a:ext cx="9797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Gideon</a:t>
            </a:r>
          </a:p>
        </p:txBody>
      </p:sp>
      <p:sp>
        <p:nvSpPr>
          <p:cNvPr id="58" name="Text Box 7">
            <a:extLst>
              <a:ext uri="{FF2B5EF4-FFF2-40B4-BE49-F238E27FC236}">
                <a16:creationId xmlns:a16="http://schemas.microsoft.com/office/drawing/2014/main" id="{34B8D7CD-D5FB-41DD-BCCB-E0E281E80696}"/>
              </a:ext>
            </a:extLst>
          </p:cNvPr>
          <p:cNvSpPr txBox="1">
            <a:spLocks noChangeArrowheads="1"/>
          </p:cNvSpPr>
          <p:nvPr/>
        </p:nvSpPr>
        <p:spPr bwMode="auto">
          <a:xfrm rot="-2700000">
            <a:off x="5587432" y="3010272"/>
            <a:ext cx="64203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Tola</a:t>
            </a:r>
          </a:p>
        </p:txBody>
      </p:sp>
      <p:sp>
        <p:nvSpPr>
          <p:cNvPr id="59" name="Text Box 7">
            <a:extLst>
              <a:ext uri="{FF2B5EF4-FFF2-40B4-BE49-F238E27FC236}">
                <a16:creationId xmlns:a16="http://schemas.microsoft.com/office/drawing/2014/main" id="{6699C0BB-0EBD-4AA7-B6C3-6CC9D565DB4D}"/>
              </a:ext>
            </a:extLst>
          </p:cNvPr>
          <p:cNvSpPr txBox="1">
            <a:spLocks noChangeArrowheads="1"/>
          </p:cNvSpPr>
          <p:nvPr/>
        </p:nvSpPr>
        <p:spPr bwMode="auto">
          <a:xfrm rot="-2700000">
            <a:off x="5975518" y="2987471"/>
            <a:ext cx="59503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Jair</a:t>
            </a:r>
          </a:p>
        </p:txBody>
      </p:sp>
      <p:sp>
        <p:nvSpPr>
          <p:cNvPr id="63" name="TextBox 62">
            <a:extLst>
              <a:ext uri="{FF2B5EF4-FFF2-40B4-BE49-F238E27FC236}">
                <a16:creationId xmlns:a16="http://schemas.microsoft.com/office/drawing/2014/main" id="{A6B5E983-09B3-4233-A43C-3D38BC352FAD}"/>
              </a:ext>
            </a:extLst>
          </p:cNvPr>
          <p:cNvSpPr txBox="1"/>
          <p:nvPr/>
        </p:nvSpPr>
        <p:spPr>
          <a:xfrm>
            <a:off x="1191226" y="1615182"/>
            <a:ext cx="1749528" cy="80021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Shamgar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(600 Philistines)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Judges 3:31</a:t>
            </a:r>
          </a:p>
        </p:txBody>
      </p:sp>
      <p:cxnSp>
        <p:nvCxnSpPr>
          <p:cNvPr id="64" name="Connector: Elbow 63">
            <a:extLst>
              <a:ext uri="{FF2B5EF4-FFF2-40B4-BE49-F238E27FC236}">
                <a16:creationId xmlns:a16="http://schemas.microsoft.com/office/drawing/2014/main" id="{D5DDB2FF-DF04-4DCD-86ED-80E232367155}"/>
              </a:ext>
            </a:extLst>
          </p:cNvPr>
          <p:cNvCxnSpPr>
            <a:cxnSpLocks/>
          </p:cNvCxnSpPr>
          <p:nvPr/>
        </p:nvCxnSpPr>
        <p:spPr bwMode="auto">
          <a:xfrm rot="16200000" flipH="1">
            <a:off x="2182581" y="2189352"/>
            <a:ext cx="1235724" cy="843429"/>
          </a:xfrm>
          <a:prstGeom prst="bentConnector3">
            <a:avLst>
              <a:gd name="adj1" fmla="val 368"/>
            </a:avLst>
          </a:prstGeom>
          <a:solidFill>
            <a:schemeClr val="accent1"/>
          </a:solidFill>
          <a:ln w="19050" cap="sq" cmpd="sng" algn="ctr">
            <a:solidFill>
              <a:schemeClr val="tx1"/>
            </a:solidFill>
            <a:prstDash val="solid"/>
            <a:round/>
            <a:headEnd type="none" w="sm" len="sm"/>
            <a:tailEnd type="triangle"/>
          </a:ln>
          <a:effectLst/>
        </p:spPr>
      </p:cxnSp>
      <p:cxnSp>
        <p:nvCxnSpPr>
          <p:cNvPr id="65" name="Connector: Elbow 64">
            <a:extLst>
              <a:ext uri="{FF2B5EF4-FFF2-40B4-BE49-F238E27FC236}">
                <a16:creationId xmlns:a16="http://schemas.microsoft.com/office/drawing/2014/main" id="{15C5DB86-1424-41B7-B75A-87A7FEBD7858}"/>
              </a:ext>
            </a:extLst>
          </p:cNvPr>
          <p:cNvCxnSpPr>
            <a:cxnSpLocks/>
          </p:cNvCxnSpPr>
          <p:nvPr/>
        </p:nvCxnSpPr>
        <p:spPr bwMode="auto">
          <a:xfrm>
            <a:off x="5299145" y="1733961"/>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D90E0F59-E406-40BD-AF82-325FF6CEFD40}"/>
              </a:ext>
            </a:extLst>
          </p:cNvPr>
          <p:cNvSpPr txBox="1"/>
          <p:nvPr/>
        </p:nvSpPr>
        <p:spPr>
          <a:xfrm>
            <a:off x="4047786" y="1246554"/>
            <a:ext cx="1342691" cy="86177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Civil War of Abimelech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70" normalizeH="0" baseline="0" noProof="0" dirty="0">
                <a:ln>
                  <a:noFill/>
                </a:ln>
                <a:solidFill>
                  <a:prstClr val="black"/>
                </a:solidFill>
                <a:effectLst/>
                <a:uLnTx/>
                <a:uFillTx/>
                <a:latin typeface="Arial"/>
                <a:ea typeface="华文楷体"/>
                <a:cs typeface="Arial"/>
              </a:rPr>
              <a:t>Judges 9</a:t>
            </a:r>
          </a:p>
        </p:txBody>
      </p:sp>
      <p:sp>
        <p:nvSpPr>
          <p:cNvPr id="70" name="Text Box 52">
            <a:extLst>
              <a:ext uri="{FF2B5EF4-FFF2-40B4-BE49-F238E27FC236}">
                <a16:creationId xmlns:a16="http://schemas.microsoft.com/office/drawing/2014/main" id="{2D0FC5F6-6701-4303-B6CB-CD84D3DD0149}"/>
              </a:ext>
            </a:extLst>
          </p:cNvPr>
          <p:cNvSpPr txBox="1">
            <a:spLocks noChangeArrowheads="1"/>
          </p:cNvSpPr>
          <p:nvPr/>
        </p:nvSpPr>
        <p:spPr bwMode="auto">
          <a:xfrm>
            <a:off x="2782397" y="6382662"/>
            <a:ext cx="63117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Adapted from John Walton, </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Chronological and Background Charts of the Old Testament,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and</a:t>
            </a:r>
            <a:r>
              <a:rPr kumimoji="0" lang="en-US" sz="1100" b="1" i="1" u="none" strike="noStrike" kern="1200" cap="none" spc="0" normalizeH="0" baseline="0" noProof="0" dirty="0">
                <a:ln>
                  <a:noFill/>
                </a:ln>
                <a:solidFill>
                  <a:prstClr val="black"/>
                </a:solidFill>
                <a:effectLst/>
                <a:uLnTx/>
                <a:uFillTx/>
                <a:latin typeface="Arial" charset="0"/>
                <a:ea typeface="ＭＳ Ｐゴシック" charset="0"/>
                <a:cs typeface="Arial" charset="0"/>
              </a:rPr>
              <a:t> “Biblical Judges,” </a:t>
            </a: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Wikipedia</a:t>
            </a:r>
          </a:p>
        </p:txBody>
      </p:sp>
      <p:sp>
        <p:nvSpPr>
          <p:cNvPr id="72" name="Text Box 7">
            <a:extLst>
              <a:ext uri="{FF2B5EF4-FFF2-40B4-BE49-F238E27FC236}">
                <a16:creationId xmlns:a16="http://schemas.microsoft.com/office/drawing/2014/main" id="{EF44C244-EA63-4A36-B07A-466FBCB50832}"/>
              </a:ext>
            </a:extLst>
          </p:cNvPr>
          <p:cNvSpPr txBox="1">
            <a:spLocks noChangeArrowheads="1"/>
          </p:cNvSpPr>
          <p:nvPr/>
        </p:nvSpPr>
        <p:spPr bwMode="auto">
          <a:xfrm rot="-2700000">
            <a:off x="6415959" y="2426401"/>
            <a:ext cx="12105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Jephthah</a:t>
            </a:r>
          </a:p>
        </p:txBody>
      </p:sp>
      <p:sp>
        <p:nvSpPr>
          <p:cNvPr id="76" name="TextBox 75">
            <a:extLst>
              <a:ext uri="{FF2B5EF4-FFF2-40B4-BE49-F238E27FC236}">
                <a16:creationId xmlns:a16="http://schemas.microsoft.com/office/drawing/2014/main" id="{B3E0E813-8530-49E2-982C-88B7D4A39131}"/>
              </a:ext>
            </a:extLst>
          </p:cNvPr>
          <p:cNvSpPr txBox="1"/>
          <p:nvPr/>
        </p:nvSpPr>
        <p:spPr>
          <a:xfrm>
            <a:off x="6182997" y="969577"/>
            <a:ext cx="1342691" cy="646331"/>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70" normalizeH="0" baseline="0" noProof="0" dirty="0">
                <a:ln>
                  <a:noFill/>
                </a:ln>
                <a:solidFill>
                  <a:prstClr val="black"/>
                </a:solidFill>
                <a:effectLst/>
                <a:uLnTx/>
                <a:uFillTx/>
                <a:latin typeface="Arial"/>
                <a:ea typeface="华文楷体"/>
                <a:cs typeface="Arial"/>
              </a:rPr>
              <a:t>Ibzan, Elon and Abdon</a:t>
            </a:r>
            <a:endParaRPr kumimoji="0" lang="en-US" sz="1400" b="0" i="1" u="none" strike="noStrike" kern="1200" cap="none" spc="-70" normalizeH="0" baseline="0" noProof="0" dirty="0">
              <a:ln>
                <a:noFill/>
              </a:ln>
              <a:solidFill>
                <a:prstClr val="black"/>
              </a:solidFill>
              <a:effectLst/>
              <a:uLnTx/>
              <a:uFillTx/>
              <a:latin typeface="Arial"/>
              <a:ea typeface="华文楷体"/>
              <a:cs typeface="Arial"/>
            </a:endParaRPr>
          </a:p>
        </p:txBody>
      </p:sp>
      <p:cxnSp>
        <p:nvCxnSpPr>
          <p:cNvPr id="77" name="Connector: Elbow 76">
            <a:extLst>
              <a:ext uri="{FF2B5EF4-FFF2-40B4-BE49-F238E27FC236}">
                <a16:creationId xmlns:a16="http://schemas.microsoft.com/office/drawing/2014/main" id="{D0830A1B-3F32-4C1C-BD4F-EC5473445E73}"/>
              </a:ext>
            </a:extLst>
          </p:cNvPr>
          <p:cNvCxnSpPr>
            <a:cxnSpLocks/>
          </p:cNvCxnSpPr>
          <p:nvPr/>
        </p:nvCxnSpPr>
        <p:spPr bwMode="auto">
          <a:xfrm>
            <a:off x="7289630" y="1295190"/>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48" name="Left Brace 47">
            <a:extLst>
              <a:ext uri="{FF2B5EF4-FFF2-40B4-BE49-F238E27FC236}">
                <a16:creationId xmlns:a16="http://schemas.microsoft.com/office/drawing/2014/main" id="{17349EF1-EB03-4988-A845-5303E135F8A4}"/>
              </a:ext>
            </a:extLst>
          </p:cNvPr>
          <p:cNvSpPr/>
          <p:nvPr/>
        </p:nvSpPr>
        <p:spPr bwMode="auto">
          <a:xfrm rot="5400000">
            <a:off x="7067569" y="2840212"/>
            <a:ext cx="374125" cy="585714"/>
          </a:xfrm>
          <a:prstGeom prst="leftBrace">
            <a:avLst>
              <a:gd name="adj1" fmla="val 6826"/>
              <a:gd name="adj2" fmla="val 7175"/>
            </a:avLst>
          </a:prstGeom>
          <a:noFill/>
          <a:ln w="190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2" name="Title 1">
            <a:extLst>
              <a:ext uri="{FF2B5EF4-FFF2-40B4-BE49-F238E27FC236}">
                <a16:creationId xmlns:a16="http://schemas.microsoft.com/office/drawing/2014/main" id="{B8593506-E31A-A547-ABA1-A5CAE7CF6BD2}"/>
              </a:ext>
            </a:extLst>
          </p:cNvPr>
          <p:cNvSpPr>
            <a:spLocks noGrp="1"/>
          </p:cNvSpPr>
          <p:nvPr>
            <p:ph type="title" idx="4294967295"/>
          </p:nvPr>
        </p:nvSpPr>
        <p:spPr>
          <a:xfrm>
            <a:off x="-36494" y="365125"/>
            <a:ext cx="9180494" cy="543615"/>
          </a:xfrm>
          <a:prstGeom prst="rect">
            <a:avLst/>
          </a:prstGeom>
        </p:spPr>
        <p:txBody>
          <a:bodyPr/>
          <a:lstStyle/>
          <a:p>
            <a:pPr algn="ctr"/>
            <a:r>
              <a:rPr lang="en-US" sz="3600" b="1" i="1" dirty="0">
                <a:latin typeface="Arial" panose="020B0604020202020204" pitchFamily="34" charset="0"/>
                <a:cs typeface="Arial" panose="020B0604020202020204" pitchFamily="34" charset="0"/>
              </a:rPr>
              <a:t>Timeline of the Judges</a:t>
            </a:r>
          </a:p>
        </p:txBody>
      </p:sp>
    </p:spTree>
    <p:extLst>
      <p:ext uri="{BB962C8B-B14F-4D97-AF65-F5344CB8AC3E}">
        <p14:creationId xmlns:p14="http://schemas.microsoft.com/office/powerpoint/2010/main" val="409314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en-US" sz="4000" b="1" dirty="0">
                <a:latin typeface="Arial" charset="0"/>
                <a:ea typeface="ＭＳ Ｐゴシック" charset="0"/>
              </a:rPr>
              <a:t>Stages of God</a:t>
            </a:r>
            <a:r>
              <a:rPr lang="uk-UA" altLang="ja-JP" sz="4000" b="1" dirty="0">
                <a:latin typeface="Arial" charset="0"/>
                <a:ea typeface="ＭＳ Ｐゴシック" charset="0"/>
              </a:rPr>
              <a:t>'</a:t>
            </a:r>
            <a:r>
              <a:rPr lang="en-US" altLang="ja-JP" sz="4000" b="1" dirty="0">
                <a:latin typeface="Arial" charset="0"/>
                <a:ea typeface="ＭＳ Ｐゴシック" charset="0"/>
              </a:rPr>
              <a:t>s Plan in History</a:t>
            </a:r>
            <a:endParaRPr lang="en-US" sz="4000" b="1" dirty="0">
              <a:latin typeface="Arial" charset="0"/>
              <a:ea typeface="ＭＳ Ｐゴシック" charset="0"/>
            </a:endParaRPr>
          </a:p>
        </p:txBody>
      </p:sp>
      <p:sp>
        <p:nvSpPr>
          <p:cNvPr id="11271" name="Text Box 7"/>
          <p:cNvSpPr txBox="1">
            <a:spLocks noChangeArrowheads="1"/>
          </p:cNvSpPr>
          <p:nvPr/>
        </p:nvSpPr>
        <p:spPr bwMode="auto">
          <a:xfrm rot="18900000">
            <a:off x="-249238" y="4986338"/>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Beginnings</a:t>
            </a:r>
          </a:p>
        </p:txBody>
      </p:sp>
      <p:sp>
        <p:nvSpPr>
          <p:cNvPr id="11272" name="Text Box 8"/>
          <p:cNvSpPr txBox="1">
            <a:spLocks noChangeArrowheads="1"/>
          </p:cNvSpPr>
          <p:nvPr/>
        </p:nvSpPr>
        <p:spPr bwMode="auto">
          <a:xfrm rot="18900000">
            <a:off x="601663" y="492601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Patriarchs</a:t>
            </a:r>
          </a:p>
        </p:txBody>
      </p:sp>
      <p:sp>
        <p:nvSpPr>
          <p:cNvPr id="11273" name="Text Box 9"/>
          <p:cNvSpPr txBox="1">
            <a:spLocks noChangeArrowheads="1"/>
          </p:cNvSpPr>
          <p:nvPr/>
        </p:nvSpPr>
        <p:spPr bwMode="auto">
          <a:xfrm rot="18900000">
            <a:off x="1752600" y="474821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Exodus</a:t>
            </a:r>
          </a:p>
        </p:txBody>
      </p:sp>
      <p:sp>
        <p:nvSpPr>
          <p:cNvPr id="11275" name="Text Box 11"/>
          <p:cNvSpPr txBox="1">
            <a:spLocks noChangeArrowheads="1"/>
          </p:cNvSpPr>
          <p:nvPr/>
        </p:nvSpPr>
        <p:spPr bwMode="auto">
          <a:xfrm rot="18900000">
            <a:off x="3194050" y="477678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Judges</a:t>
            </a:r>
          </a:p>
        </p:txBody>
      </p:sp>
      <p:sp>
        <p:nvSpPr>
          <p:cNvPr id="11276" name="Text Box 12"/>
          <p:cNvSpPr txBox="1">
            <a:spLocks noChangeArrowheads="1"/>
          </p:cNvSpPr>
          <p:nvPr/>
        </p:nvSpPr>
        <p:spPr bwMode="auto">
          <a:xfrm rot="18900000">
            <a:off x="1973263" y="4956175"/>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Conquests</a:t>
            </a:r>
          </a:p>
        </p:txBody>
      </p:sp>
      <p:sp>
        <p:nvSpPr>
          <p:cNvPr id="11277" name="Text Box 13"/>
          <p:cNvSpPr txBox="1">
            <a:spLocks noChangeArrowheads="1"/>
          </p:cNvSpPr>
          <p:nvPr/>
        </p:nvSpPr>
        <p:spPr bwMode="auto">
          <a:xfrm rot="19029483">
            <a:off x="2863850" y="5230813"/>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United Kingdom</a:t>
            </a:r>
          </a:p>
        </p:txBody>
      </p:sp>
      <p:sp>
        <p:nvSpPr>
          <p:cNvPr id="11278" name="Text Box 14"/>
          <p:cNvSpPr txBox="1">
            <a:spLocks noChangeArrowheads="1"/>
          </p:cNvSpPr>
          <p:nvPr/>
        </p:nvSpPr>
        <p:spPr bwMode="auto">
          <a:xfrm rot="19029483">
            <a:off x="3319463" y="5284788"/>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Divided Kingdom</a:t>
            </a:r>
          </a:p>
        </p:txBody>
      </p:sp>
      <p:sp>
        <p:nvSpPr>
          <p:cNvPr id="11279" name="Text Box 15"/>
          <p:cNvSpPr txBox="1">
            <a:spLocks noChangeArrowheads="1"/>
          </p:cNvSpPr>
          <p:nvPr/>
        </p:nvSpPr>
        <p:spPr bwMode="auto">
          <a:xfrm rot="18900000">
            <a:off x="4994275" y="4854575"/>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Captivity</a:t>
            </a:r>
          </a:p>
        </p:txBody>
      </p:sp>
      <p:sp>
        <p:nvSpPr>
          <p:cNvPr id="11280" name="Text Box 16"/>
          <p:cNvSpPr txBox="1">
            <a:spLocks noChangeArrowheads="1"/>
          </p:cNvSpPr>
          <p:nvPr/>
        </p:nvSpPr>
        <p:spPr bwMode="auto">
          <a:xfrm rot="18900000">
            <a:off x="5295900" y="4997450"/>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Restoration</a:t>
            </a:r>
          </a:p>
        </p:txBody>
      </p:sp>
      <p:sp>
        <p:nvSpPr>
          <p:cNvPr id="11281" name="Text Box 17"/>
          <p:cNvSpPr txBox="1">
            <a:spLocks noChangeArrowheads="1"/>
          </p:cNvSpPr>
          <p:nvPr/>
        </p:nvSpPr>
        <p:spPr bwMode="auto">
          <a:xfrm rot="18900000">
            <a:off x="5900738" y="5016500"/>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Silent Years</a:t>
            </a:r>
          </a:p>
        </p:txBody>
      </p:sp>
      <p:sp>
        <p:nvSpPr>
          <p:cNvPr id="11282" name="Text Box 18"/>
          <p:cNvSpPr txBox="1">
            <a:spLocks noChangeArrowheads="1"/>
          </p:cNvSpPr>
          <p:nvPr/>
        </p:nvSpPr>
        <p:spPr bwMode="auto">
          <a:xfrm rot="18900000">
            <a:off x="7126288" y="4776788"/>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Church</a:t>
            </a:r>
          </a:p>
        </p:txBody>
      </p:sp>
      <p:sp>
        <p:nvSpPr>
          <p:cNvPr id="11283" name="Text Box 19"/>
          <p:cNvSpPr txBox="1">
            <a:spLocks noChangeArrowheads="1"/>
          </p:cNvSpPr>
          <p:nvPr/>
        </p:nvSpPr>
        <p:spPr bwMode="auto">
          <a:xfrm rot="18900000">
            <a:off x="7710488" y="486568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charset="0"/>
              </a:rPr>
              <a:t>Kingdom</a:t>
            </a: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endParaRPr lang="en-US" sz="2400">
                  <a:solidFill>
                    <a:srgbClr val="FFFFFF"/>
                  </a:solidFill>
                  <a:latin typeface="Times New Roman"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grpSp>
      <p:sp>
        <p:nvSpPr>
          <p:cNvPr id="198671" name="Text Box 27"/>
          <p:cNvSpPr txBox="1">
            <a:spLocks noChangeArrowheads="1"/>
          </p:cNvSpPr>
          <p:nvPr/>
        </p:nvSpPr>
        <p:spPr bwMode="auto">
          <a:xfrm>
            <a:off x="8582047"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dirty="0">
                <a:solidFill>
                  <a:srgbClr val="FFFFFF"/>
                </a:solidFill>
                <a:latin typeface="Arial"/>
                <a:cs typeface="Arial"/>
              </a:rPr>
              <a:t>20</a:t>
            </a:r>
          </a:p>
        </p:txBody>
      </p:sp>
      <p:sp>
        <p:nvSpPr>
          <p:cNvPr id="23" name="Text Box 7"/>
          <p:cNvSpPr txBox="1">
            <a:spLocks noChangeArrowheads="1"/>
          </p:cNvSpPr>
          <p:nvPr/>
        </p:nvSpPr>
        <p:spPr bwMode="auto">
          <a:xfrm rot="-2700000">
            <a:off x="60325" y="2255838"/>
            <a:ext cx="852488"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Eternity</a:t>
            </a:r>
          </a:p>
        </p:txBody>
      </p:sp>
      <p:sp>
        <p:nvSpPr>
          <p:cNvPr id="24" name="Text Box 7"/>
          <p:cNvSpPr txBox="1">
            <a:spLocks noChangeArrowheads="1"/>
          </p:cNvSpPr>
          <p:nvPr/>
        </p:nvSpPr>
        <p:spPr bwMode="auto">
          <a:xfrm rot="-2700000">
            <a:off x="355600" y="2233613"/>
            <a:ext cx="9128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Creation</a:t>
            </a:r>
          </a:p>
        </p:txBody>
      </p:sp>
      <p:sp>
        <p:nvSpPr>
          <p:cNvPr id="25" name="Text Box 7"/>
          <p:cNvSpPr txBox="1">
            <a:spLocks noChangeArrowheads="1"/>
          </p:cNvSpPr>
          <p:nvPr/>
        </p:nvSpPr>
        <p:spPr bwMode="auto">
          <a:xfrm rot="-2700000">
            <a:off x="798513" y="2381250"/>
            <a:ext cx="4937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Fall</a:t>
            </a:r>
          </a:p>
        </p:txBody>
      </p:sp>
      <p:sp>
        <p:nvSpPr>
          <p:cNvPr id="26" name="Text Box 7"/>
          <p:cNvSpPr txBox="1">
            <a:spLocks noChangeArrowheads="1"/>
          </p:cNvSpPr>
          <p:nvPr/>
        </p:nvSpPr>
        <p:spPr bwMode="auto">
          <a:xfrm rot="-2700000">
            <a:off x="1039813" y="2317750"/>
            <a:ext cx="6746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Flood</a:t>
            </a:r>
          </a:p>
        </p:txBody>
      </p:sp>
      <p:sp>
        <p:nvSpPr>
          <p:cNvPr id="27" name="Text Box 7"/>
          <p:cNvSpPr txBox="1">
            <a:spLocks noChangeArrowheads="1"/>
          </p:cNvSpPr>
          <p:nvPr/>
        </p:nvSpPr>
        <p:spPr bwMode="auto">
          <a:xfrm rot="-2700000">
            <a:off x="1296988" y="2317750"/>
            <a:ext cx="6746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Babel</a:t>
            </a:r>
          </a:p>
        </p:txBody>
      </p:sp>
      <p:sp>
        <p:nvSpPr>
          <p:cNvPr id="28" name="Text Box 7"/>
          <p:cNvSpPr txBox="1">
            <a:spLocks noChangeArrowheads="1"/>
          </p:cNvSpPr>
          <p:nvPr/>
        </p:nvSpPr>
        <p:spPr bwMode="auto">
          <a:xfrm rot="-2700000">
            <a:off x="1508125" y="2216150"/>
            <a:ext cx="9620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Abraham</a:t>
            </a:r>
          </a:p>
        </p:txBody>
      </p:sp>
      <p:sp>
        <p:nvSpPr>
          <p:cNvPr id="29" name="Text Box 7"/>
          <p:cNvSpPr txBox="1">
            <a:spLocks noChangeArrowheads="1"/>
          </p:cNvSpPr>
          <p:nvPr/>
        </p:nvSpPr>
        <p:spPr bwMode="auto">
          <a:xfrm rot="-2700000">
            <a:off x="1844675" y="2332038"/>
            <a:ext cx="6334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Isaac</a:t>
            </a:r>
          </a:p>
        </p:txBody>
      </p:sp>
      <p:sp>
        <p:nvSpPr>
          <p:cNvPr id="30" name="Text Box 7"/>
          <p:cNvSpPr txBox="1">
            <a:spLocks noChangeArrowheads="1"/>
          </p:cNvSpPr>
          <p:nvPr/>
        </p:nvSpPr>
        <p:spPr bwMode="auto">
          <a:xfrm rot="-2700000">
            <a:off x="2079625" y="2308225"/>
            <a:ext cx="703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Jacob</a:t>
            </a:r>
          </a:p>
        </p:txBody>
      </p:sp>
      <p:sp>
        <p:nvSpPr>
          <p:cNvPr id="31" name="Text Box 7"/>
          <p:cNvSpPr txBox="1">
            <a:spLocks noChangeArrowheads="1"/>
          </p:cNvSpPr>
          <p:nvPr/>
        </p:nvSpPr>
        <p:spPr bwMode="auto">
          <a:xfrm rot="-2700000">
            <a:off x="2320925" y="2268538"/>
            <a:ext cx="812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Joseph</a:t>
            </a:r>
          </a:p>
        </p:txBody>
      </p:sp>
      <p:sp>
        <p:nvSpPr>
          <p:cNvPr id="32" name="Text Box 7"/>
          <p:cNvSpPr txBox="1">
            <a:spLocks noChangeArrowheads="1"/>
          </p:cNvSpPr>
          <p:nvPr/>
        </p:nvSpPr>
        <p:spPr bwMode="auto">
          <a:xfrm rot="-2700000">
            <a:off x="2762250" y="2293938"/>
            <a:ext cx="74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Moses</a:t>
            </a:r>
          </a:p>
        </p:txBody>
      </p:sp>
      <p:sp>
        <p:nvSpPr>
          <p:cNvPr id="33" name="Text Box 7"/>
          <p:cNvSpPr txBox="1">
            <a:spLocks noChangeArrowheads="1"/>
          </p:cNvSpPr>
          <p:nvPr/>
        </p:nvSpPr>
        <p:spPr bwMode="auto">
          <a:xfrm rot="-2700000">
            <a:off x="3190875" y="2268538"/>
            <a:ext cx="8128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Joshua</a:t>
            </a:r>
          </a:p>
        </p:txBody>
      </p:sp>
      <p:sp>
        <p:nvSpPr>
          <p:cNvPr id="34" name="Text Box 7"/>
          <p:cNvSpPr txBox="1">
            <a:spLocks noChangeArrowheads="1"/>
          </p:cNvSpPr>
          <p:nvPr/>
        </p:nvSpPr>
        <p:spPr bwMode="auto">
          <a:xfrm rot="-2700000">
            <a:off x="3992563" y="2286000"/>
            <a:ext cx="763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Cycles</a:t>
            </a:r>
          </a:p>
        </p:txBody>
      </p:sp>
      <p:sp>
        <p:nvSpPr>
          <p:cNvPr id="35" name="Text Box 7"/>
          <p:cNvSpPr txBox="1">
            <a:spLocks noChangeArrowheads="1"/>
          </p:cNvSpPr>
          <p:nvPr/>
        </p:nvSpPr>
        <p:spPr bwMode="auto">
          <a:xfrm rot="-2700000">
            <a:off x="4860925" y="2246313"/>
            <a:ext cx="879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S • D • S</a:t>
            </a:r>
          </a:p>
        </p:txBody>
      </p:sp>
      <p:sp>
        <p:nvSpPr>
          <p:cNvPr id="36" name="Text Box 7"/>
          <p:cNvSpPr txBox="1">
            <a:spLocks noChangeArrowheads="1"/>
          </p:cNvSpPr>
          <p:nvPr/>
        </p:nvSpPr>
        <p:spPr bwMode="auto">
          <a:xfrm rot="-2700000">
            <a:off x="5322888" y="2155825"/>
            <a:ext cx="1131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 (J) &amp; J (R)</a:t>
            </a:r>
          </a:p>
        </p:txBody>
      </p:sp>
      <p:sp>
        <p:nvSpPr>
          <p:cNvPr id="37" name="Text Box 7"/>
          <p:cNvSpPr txBox="1">
            <a:spLocks noChangeArrowheads="1"/>
          </p:cNvSpPr>
          <p:nvPr/>
        </p:nvSpPr>
        <p:spPr bwMode="auto">
          <a:xfrm rot="-2700000">
            <a:off x="5881688" y="2146300"/>
            <a:ext cx="1162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I (A) &amp; J (B)</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P • G • H • R</a:t>
            </a:r>
          </a:p>
        </p:txBody>
      </p:sp>
      <p:sp>
        <p:nvSpPr>
          <p:cNvPr id="40" name="Text Box 7"/>
          <p:cNvSpPr txBox="1">
            <a:spLocks noChangeArrowheads="1"/>
          </p:cNvSpPr>
          <p:nvPr/>
        </p:nvSpPr>
        <p:spPr bwMode="auto">
          <a:xfrm rot="-2700000">
            <a:off x="7413625" y="2165350"/>
            <a:ext cx="1109663"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1</a:t>
            </a:r>
            <a:r>
              <a:rPr lang="en-US" sz="1400" b="1" baseline="30000">
                <a:solidFill>
                  <a:srgbClr val="FFFFFF"/>
                </a:solidFill>
              </a:rPr>
              <a:t>st</a:t>
            </a:r>
            <a:r>
              <a:rPr lang="en-US" sz="1400" b="1">
                <a:solidFill>
                  <a:srgbClr val="FFFFFF"/>
                </a:solidFill>
              </a:rPr>
              <a:t> Coming</a:t>
            </a:r>
          </a:p>
        </p:txBody>
      </p:sp>
      <p:sp>
        <p:nvSpPr>
          <p:cNvPr id="41" name="Text Box 7"/>
          <p:cNvSpPr txBox="1">
            <a:spLocks noChangeArrowheads="1"/>
          </p:cNvSpPr>
          <p:nvPr/>
        </p:nvSpPr>
        <p:spPr bwMode="auto">
          <a:xfrm rot="-2700000">
            <a:off x="7805738" y="2151063"/>
            <a:ext cx="11477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2</a:t>
            </a:r>
            <a:r>
              <a:rPr lang="en-US" sz="1400" b="1" baseline="30000">
                <a:solidFill>
                  <a:srgbClr val="FFFFFF"/>
                </a:solidFill>
              </a:rPr>
              <a:t>nd</a:t>
            </a:r>
            <a:r>
              <a:rPr lang="en-US" sz="1400" b="1">
                <a:solidFill>
                  <a:srgbClr val="FFFFFF"/>
                </a:solidFill>
              </a:rPr>
              <a:t> Coming</a:t>
            </a:r>
          </a:p>
        </p:txBody>
      </p:sp>
      <p:sp>
        <p:nvSpPr>
          <p:cNvPr id="42" name="Text Box 7"/>
          <p:cNvSpPr txBox="1">
            <a:spLocks noChangeArrowheads="1"/>
          </p:cNvSpPr>
          <p:nvPr/>
        </p:nvSpPr>
        <p:spPr bwMode="auto">
          <a:xfrm rot="-2700000">
            <a:off x="8177213" y="2349500"/>
            <a:ext cx="584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a:solidFill>
                  <a:srgbClr val="FFFFFF"/>
                </a:solidFill>
              </a:rPr>
              <a:t>1000</a:t>
            </a:r>
          </a:p>
        </p:txBody>
      </p:sp>
      <p:sp>
        <p:nvSpPr>
          <p:cNvPr id="43" name="Text Box 7"/>
          <p:cNvSpPr txBox="1">
            <a:spLocks noChangeArrowheads="1"/>
          </p:cNvSpPr>
          <p:nvPr/>
        </p:nvSpPr>
        <p:spPr bwMode="auto">
          <a:xfrm rot="-2700000">
            <a:off x="8442325" y="2179638"/>
            <a:ext cx="852488"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400" b="1">
                <a:solidFill>
                  <a:srgbClr val="FFFFFF"/>
                </a:solidFill>
              </a:rPr>
              <a:t>Eternity</a:t>
            </a:r>
          </a:p>
        </p:txBody>
      </p:sp>
      <p:sp>
        <p:nvSpPr>
          <p:cNvPr id="198693" name="Text Box 52"/>
          <p:cNvSpPr txBox="1">
            <a:spLocks noChangeArrowheads="1"/>
          </p:cNvSpPr>
          <p:nvPr/>
        </p:nvSpPr>
        <p:spPr bwMode="auto">
          <a:xfrm>
            <a:off x="4572000" y="6477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Max Anders, Dallas Theological Seminary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en-US" altLang="zh-CN" sz="4000" b="1" dirty="0">
                <a:solidFill>
                  <a:schemeClr val="bg1"/>
                </a:solidFill>
                <a:latin typeface="Arial" charset="0"/>
              </a:rPr>
              <a:t>The Abrahamic Covenant </a:t>
            </a:r>
            <a:br>
              <a:rPr kumimoji="1" lang="en-US" altLang="zh-CN" sz="4000" b="1" dirty="0">
                <a:solidFill>
                  <a:schemeClr val="bg1"/>
                </a:solidFill>
                <a:latin typeface="Arial" charset="0"/>
              </a:rPr>
            </a:br>
            <a:r>
              <a:rPr kumimoji="1" lang="en-US" altLang="zh-CN" sz="4000" b="1" dirty="0">
                <a:solidFill>
                  <a:schemeClr val="bg1"/>
                </a:solidFill>
                <a:latin typeface="Arial" charset="0"/>
              </a:rPr>
              <a:t>&amp; Its Fulfillment</a:t>
            </a: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Promises</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Genesis 12, 15, 17, 22</a:t>
            </a: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Land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Deut 30</a:t>
            </a: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Davidic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2 Sam 7</a:t>
            </a: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New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70" normalizeH="0" baseline="0" noProof="0" dirty="0">
                <a:ln>
                  <a:noFill/>
                </a:ln>
                <a:solidFill>
                  <a:srgbClr val="000000"/>
                </a:solidFill>
                <a:effectLst/>
                <a:uLnTx/>
                <a:uFillTx/>
                <a:latin typeface="Arial"/>
                <a:ea typeface="华文楷体"/>
                <a:cs typeface="Arial"/>
              </a:rPr>
              <a:t>Jer 31</a:t>
            </a: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70" normalizeH="0" baseline="0" noProof="0" dirty="0">
                <a:ln>
                  <a:noFill/>
                </a:ln>
                <a:solidFill>
                  <a:srgbClr val="000000"/>
                </a:solidFill>
                <a:effectLst/>
                <a:uLnTx/>
                <a:uFillTx/>
                <a:latin typeface="Arial"/>
                <a:ea typeface="华文楷体"/>
                <a:cs typeface="Arial"/>
              </a:rPr>
              <a:t>Fulfillment</a:t>
            </a:r>
            <a:endParaRPr kumimoji="0" lang="en-US" sz="1800" b="1" i="0" u="none" strike="noStrike" kern="1200" cap="none" spc="-70" normalizeH="0" baseline="0" noProof="0" dirty="0">
              <a:ln>
                <a:noFill/>
              </a:ln>
              <a:solidFill>
                <a:srgbClr val="000000"/>
              </a:solidFill>
              <a:effectLst/>
              <a:uLnTx/>
              <a:uFillTx/>
              <a:latin typeface="Arial"/>
              <a:ea typeface="华文楷体"/>
              <a:cs typeface="Arial"/>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39C-19BD-445E-BC58-CCA629D7FF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75542" y="717162"/>
            <a:ext cx="5086425" cy="1533525"/>
          </a:xfrm>
          <a:prstGeom prst="rect">
            <a:avLst/>
          </a:prstGeom>
        </p:spPr>
      </p:pic>
      <p:sp>
        <p:nvSpPr>
          <p:cNvPr id="11" name="Rectangle 2">
            <a:extLst>
              <a:ext uri="{FF2B5EF4-FFF2-40B4-BE49-F238E27FC236}">
                <a16:creationId xmlns:a16="http://schemas.microsoft.com/office/drawing/2014/main" id="{AD3D86A8-9A1A-48C4-8F36-4887C8E8CD98}"/>
              </a:ext>
            </a:extLst>
          </p:cNvPr>
          <p:cNvSpPr txBox="1">
            <a:spLocks noChangeArrowheads="1"/>
          </p:cNvSpPr>
          <p:nvPr/>
        </p:nvSpPr>
        <p:spPr bwMode="auto">
          <a:xfrm>
            <a:off x="877204" y="43244"/>
            <a:ext cx="8277792"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rPr>
              <a:t>Books</a:t>
            </a:r>
            <a:r>
              <a:rPr kumimoji="0" lang="en-US" sz="6000" b="1"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 </a:t>
            </a:r>
            <a:r>
              <a:rPr kumimoji="0" lang="en-US" sz="3600" b="0"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of the</a:t>
            </a:r>
            <a:r>
              <a:rPr kumimoji="0" lang="en-US" sz="6000" b="1" i="1"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charset="0"/>
                <a:ea typeface="ＭＳ Ｐゴシック" charset="0"/>
                <a:cs typeface="ＭＳ Ｐゴシック" charset="0"/>
              </a:rPr>
              <a:t>  </a:t>
            </a:r>
            <a:r>
              <a:rPr kumimoji="0" lang="en-US" sz="6000" b="1" i="0" u="none" strike="noStrike" kern="1200" cap="none" spc="30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rPr>
              <a:t>Bible</a:t>
            </a:r>
            <a:endParaRPr kumimoji="0" lang="en-US" sz="4800" b="1" i="0" u="none" strike="noStrike" kern="1200" cap="none" spc="0" normalizeH="0" baseline="0" noProof="0" dirty="0">
              <a:ln>
                <a:noFill/>
              </a:ln>
              <a:solidFill>
                <a:prstClr val="black">
                  <a:lumMod val="75000"/>
                  <a:lumOff val="25000"/>
                </a:prstClr>
              </a:solidFill>
              <a:effectLst>
                <a:glow rad="127000">
                  <a:prstClr val="white"/>
                </a:glow>
              </a:effectLst>
              <a:uLnTx/>
              <a:uFillTx/>
              <a:latin typeface="Arial Black" panose="020B0A04020102020204" pitchFamily="34" charset="0"/>
              <a:ea typeface="ＭＳ Ｐゴシック" charset="0"/>
              <a:cs typeface="ＭＳ Ｐゴシック" charset="0"/>
            </a:endParaRPr>
          </a:p>
        </p:txBody>
      </p:sp>
      <p:pic>
        <p:nvPicPr>
          <p:cNvPr id="23" name="Picture 22">
            <a:extLst>
              <a:ext uri="{FF2B5EF4-FFF2-40B4-BE49-F238E27FC236}">
                <a16:creationId xmlns:a16="http://schemas.microsoft.com/office/drawing/2014/main" id="{F53B8CF6-8FB6-4887-BC10-4C22896BF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507" y="5080127"/>
            <a:ext cx="1173838" cy="1850984"/>
          </a:xfrm>
          <a:prstGeom prst="rect">
            <a:avLst/>
          </a:prstGeom>
        </p:spPr>
      </p:pic>
      <p:sp>
        <p:nvSpPr>
          <p:cNvPr id="25" name="TextBox 24">
            <a:extLst>
              <a:ext uri="{FF2B5EF4-FFF2-40B4-BE49-F238E27FC236}">
                <a16:creationId xmlns:a16="http://schemas.microsoft.com/office/drawing/2014/main" id="{835F5F71-8C71-43DA-8A5E-FB9964C7BD7D}"/>
              </a:ext>
            </a:extLst>
          </p:cNvPr>
          <p:cNvSpPr txBox="1"/>
          <p:nvPr/>
        </p:nvSpPr>
        <p:spPr>
          <a:xfrm rot="5400000">
            <a:off x="-259713" y="5840971"/>
            <a:ext cx="1600692" cy="561372"/>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New</a:t>
            </a:r>
          </a:p>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Testament</a:t>
            </a:r>
          </a:p>
        </p:txBody>
      </p:sp>
      <p:grpSp>
        <p:nvGrpSpPr>
          <p:cNvPr id="27" name="Group 26">
            <a:extLst>
              <a:ext uri="{FF2B5EF4-FFF2-40B4-BE49-F238E27FC236}">
                <a16:creationId xmlns:a16="http://schemas.microsoft.com/office/drawing/2014/main" id="{C107CDCE-26B5-4663-AC21-36F4E13D25E5}"/>
              </a:ext>
            </a:extLst>
          </p:cNvPr>
          <p:cNvGrpSpPr/>
          <p:nvPr/>
        </p:nvGrpSpPr>
        <p:grpSpPr>
          <a:xfrm>
            <a:off x="188911" y="872943"/>
            <a:ext cx="973629" cy="4545917"/>
            <a:chOff x="349613" y="633746"/>
            <a:chExt cx="813492" cy="1660983"/>
          </a:xfrm>
        </p:grpSpPr>
        <p:pic>
          <p:nvPicPr>
            <p:cNvPr id="21" name="Picture 20">
              <a:extLst>
                <a:ext uri="{FF2B5EF4-FFF2-40B4-BE49-F238E27FC236}">
                  <a16:creationId xmlns:a16="http://schemas.microsoft.com/office/drawing/2014/main" id="{564BB34B-DAD1-435B-9B68-6175D1C876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22" name="TextBox 21">
              <a:extLst>
                <a:ext uri="{FF2B5EF4-FFF2-40B4-BE49-F238E27FC236}">
                  <a16:creationId xmlns:a16="http://schemas.microsoft.com/office/drawing/2014/main" id="{A9087E57-3D03-433F-9FE6-AC800DE8D0DA}"/>
                </a:ext>
              </a:extLst>
            </p:cNvPr>
            <p:cNvSpPr txBox="1"/>
            <p:nvPr/>
          </p:nvSpPr>
          <p:spPr>
            <a:xfrm rot="5400000">
              <a:off x="-208442" y="1205534"/>
              <a:ext cx="1626784" cy="483209"/>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Old</a:t>
              </a:r>
            </a:p>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Testament</a:t>
              </a:r>
            </a:p>
          </p:txBody>
        </p:sp>
      </p:grpSp>
      <p:pic>
        <p:nvPicPr>
          <p:cNvPr id="9" name="Picture 8">
            <a:extLst>
              <a:ext uri="{FF2B5EF4-FFF2-40B4-BE49-F238E27FC236}">
                <a16:creationId xmlns:a16="http://schemas.microsoft.com/office/drawing/2014/main" id="{A22DD5E6-A633-4187-A276-32A9A8AE66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95858" y="2210018"/>
            <a:ext cx="8324375" cy="571500"/>
          </a:xfrm>
          <a:prstGeom prst="rect">
            <a:avLst/>
          </a:prstGeom>
        </p:spPr>
      </p:pic>
      <p:pic>
        <p:nvPicPr>
          <p:cNvPr id="7" name="Picture 6">
            <a:extLst>
              <a:ext uri="{FF2B5EF4-FFF2-40B4-BE49-F238E27FC236}">
                <a16:creationId xmlns:a16="http://schemas.microsoft.com/office/drawing/2014/main" id="{F8707225-B13F-4EC0-8D70-A709ED7F4F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829304" y="3649436"/>
            <a:ext cx="8324374" cy="409575"/>
          </a:xfrm>
          <a:prstGeom prst="rect">
            <a:avLst/>
          </a:prstGeom>
        </p:spPr>
      </p:pic>
      <p:pic>
        <p:nvPicPr>
          <p:cNvPr id="30" name="Picture 29">
            <a:extLst>
              <a:ext uri="{FF2B5EF4-FFF2-40B4-BE49-F238E27FC236}">
                <a16:creationId xmlns:a16="http://schemas.microsoft.com/office/drawing/2014/main" id="{515D3DEF-6FF0-418D-A8F1-31D48185974F}"/>
              </a:ext>
            </a:extLst>
          </p:cNvPr>
          <p:cNvPicPr>
            <a:picLocks noChangeAspect="1"/>
          </p:cNvPicPr>
          <p:nvPr/>
        </p:nvPicPr>
        <p:blipFill>
          <a:blip r:embed="rId8">
            <a:clrChange>
              <a:clrFrom>
                <a:srgbClr val="99D9EA"/>
              </a:clrFrom>
              <a:clrTo>
                <a:srgbClr val="99D9EA">
                  <a:alpha val="0"/>
                </a:srgbClr>
              </a:clrTo>
            </a:clrChange>
          </a:blip>
          <a:stretch>
            <a:fillRect/>
          </a:stretch>
        </p:blipFill>
        <p:spPr>
          <a:xfrm>
            <a:off x="1219814" y="911501"/>
            <a:ext cx="2752361" cy="1362076"/>
          </a:xfrm>
          <a:prstGeom prst="rect">
            <a:avLst/>
          </a:prstGeom>
        </p:spPr>
      </p:pic>
      <p:sp>
        <p:nvSpPr>
          <p:cNvPr id="33" name="TextBox 32">
            <a:extLst>
              <a:ext uri="{FF2B5EF4-FFF2-40B4-BE49-F238E27FC236}">
                <a16:creationId xmlns:a16="http://schemas.microsoft.com/office/drawing/2014/main" id="{126743BD-17D4-41DE-A6D7-2F3C989A4242}"/>
              </a:ext>
            </a:extLst>
          </p:cNvPr>
          <p:cNvSpPr txBox="1"/>
          <p:nvPr/>
        </p:nvSpPr>
        <p:spPr>
          <a:xfrm>
            <a:off x="1493042" y="1016189"/>
            <a:ext cx="20284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GENESIS</a:t>
            </a:r>
          </a:p>
        </p:txBody>
      </p:sp>
      <p:sp>
        <p:nvSpPr>
          <p:cNvPr id="35" name="TextBox 34">
            <a:extLst>
              <a:ext uri="{FF2B5EF4-FFF2-40B4-BE49-F238E27FC236}">
                <a16:creationId xmlns:a16="http://schemas.microsoft.com/office/drawing/2014/main" id="{85D3ADF5-2EE6-455D-AD12-40FB46319E38}"/>
              </a:ext>
            </a:extLst>
          </p:cNvPr>
          <p:cNvSpPr txBox="1"/>
          <p:nvPr/>
        </p:nvSpPr>
        <p:spPr>
          <a:xfrm>
            <a:off x="1397740" y="1270159"/>
            <a:ext cx="2219010"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EXODUS</a:t>
            </a:r>
          </a:p>
        </p:txBody>
      </p:sp>
      <p:sp>
        <p:nvSpPr>
          <p:cNvPr id="37" name="TextBox 36">
            <a:extLst>
              <a:ext uri="{FF2B5EF4-FFF2-40B4-BE49-F238E27FC236}">
                <a16:creationId xmlns:a16="http://schemas.microsoft.com/office/drawing/2014/main" id="{D1735A86-4C57-439B-8315-C13954058207}"/>
              </a:ext>
            </a:extLst>
          </p:cNvPr>
          <p:cNvSpPr txBox="1"/>
          <p:nvPr/>
        </p:nvSpPr>
        <p:spPr>
          <a:xfrm>
            <a:off x="1397741" y="1505902"/>
            <a:ext cx="2219009"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LEVITICUS</a:t>
            </a:r>
          </a:p>
        </p:txBody>
      </p:sp>
      <p:sp>
        <p:nvSpPr>
          <p:cNvPr id="39" name="TextBox 38">
            <a:extLst>
              <a:ext uri="{FF2B5EF4-FFF2-40B4-BE49-F238E27FC236}">
                <a16:creationId xmlns:a16="http://schemas.microsoft.com/office/drawing/2014/main" id="{8E5CDF79-C6B1-4498-BAB4-A2EBD07F4A8D}"/>
              </a:ext>
            </a:extLst>
          </p:cNvPr>
          <p:cNvSpPr txBox="1"/>
          <p:nvPr/>
        </p:nvSpPr>
        <p:spPr>
          <a:xfrm>
            <a:off x="1463301" y="1750819"/>
            <a:ext cx="208788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NUMBERS</a:t>
            </a:r>
          </a:p>
        </p:txBody>
      </p:sp>
      <p:sp>
        <p:nvSpPr>
          <p:cNvPr id="41" name="TextBox 40">
            <a:extLst>
              <a:ext uri="{FF2B5EF4-FFF2-40B4-BE49-F238E27FC236}">
                <a16:creationId xmlns:a16="http://schemas.microsoft.com/office/drawing/2014/main" id="{1326CB83-510A-401D-8E42-36318D6D7BAB}"/>
              </a:ext>
            </a:extLst>
          </p:cNvPr>
          <p:cNvSpPr txBox="1"/>
          <p:nvPr/>
        </p:nvSpPr>
        <p:spPr>
          <a:xfrm>
            <a:off x="1338892" y="2013720"/>
            <a:ext cx="23367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DEUTERONOMY</a:t>
            </a:r>
          </a:p>
        </p:txBody>
      </p:sp>
      <p:sp>
        <p:nvSpPr>
          <p:cNvPr id="72" name="TextBox 71">
            <a:extLst>
              <a:ext uri="{FF2B5EF4-FFF2-40B4-BE49-F238E27FC236}">
                <a16:creationId xmlns:a16="http://schemas.microsoft.com/office/drawing/2014/main" id="{4C16DE55-BE3A-43BF-B39B-0D3EF4FA59E6}"/>
              </a:ext>
            </a:extLst>
          </p:cNvPr>
          <p:cNvSpPr txBox="1"/>
          <p:nvPr/>
        </p:nvSpPr>
        <p:spPr>
          <a:xfrm rot="5400000">
            <a:off x="3740027"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JOSHUA</a:t>
            </a:r>
          </a:p>
        </p:txBody>
      </p:sp>
      <p:sp>
        <p:nvSpPr>
          <p:cNvPr id="74" name="TextBox 73">
            <a:extLst>
              <a:ext uri="{FF2B5EF4-FFF2-40B4-BE49-F238E27FC236}">
                <a16:creationId xmlns:a16="http://schemas.microsoft.com/office/drawing/2014/main" id="{9B7BF9F9-2571-4BC3-BA3F-1D5FDEB1F553}"/>
              </a:ext>
            </a:extLst>
          </p:cNvPr>
          <p:cNvSpPr txBox="1"/>
          <p:nvPr/>
        </p:nvSpPr>
        <p:spPr>
          <a:xfrm rot="5400000">
            <a:off x="4138226"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JUDGES</a:t>
            </a:r>
          </a:p>
        </p:txBody>
      </p:sp>
      <p:sp>
        <p:nvSpPr>
          <p:cNvPr id="76" name="TextBox 75">
            <a:extLst>
              <a:ext uri="{FF2B5EF4-FFF2-40B4-BE49-F238E27FC236}">
                <a16:creationId xmlns:a16="http://schemas.microsoft.com/office/drawing/2014/main" id="{36E0EB26-9054-4027-B482-409424035855}"/>
              </a:ext>
            </a:extLst>
          </p:cNvPr>
          <p:cNvSpPr txBox="1"/>
          <p:nvPr/>
        </p:nvSpPr>
        <p:spPr>
          <a:xfrm rot="5400000">
            <a:off x="456266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RUTH</a:t>
            </a:r>
          </a:p>
        </p:txBody>
      </p:sp>
      <p:sp>
        <p:nvSpPr>
          <p:cNvPr id="78" name="TextBox 77">
            <a:extLst>
              <a:ext uri="{FF2B5EF4-FFF2-40B4-BE49-F238E27FC236}">
                <a16:creationId xmlns:a16="http://schemas.microsoft.com/office/drawing/2014/main" id="{D8EFBB51-CF4B-48F3-9A98-05267025800B}"/>
              </a:ext>
            </a:extLst>
          </p:cNvPr>
          <p:cNvSpPr txBox="1"/>
          <p:nvPr/>
        </p:nvSpPr>
        <p:spPr>
          <a:xfrm rot="5400000">
            <a:off x="4839776" y="1437166"/>
            <a:ext cx="117609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SAMUEL</a:t>
            </a:r>
          </a:p>
        </p:txBody>
      </p:sp>
      <p:sp>
        <p:nvSpPr>
          <p:cNvPr id="80" name="TextBox 79">
            <a:extLst>
              <a:ext uri="{FF2B5EF4-FFF2-40B4-BE49-F238E27FC236}">
                <a16:creationId xmlns:a16="http://schemas.microsoft.com/office/drawing/2014/main" id="{9EE94E51-E00D-4DC8-96E6-1896D81E0289}"/>
              </a:ext>
            </a:extLst>
          </p:cNvPr>
          <p:cNvSpPr txBox="1"/>
          <p:nvPr/>
        </p:nvSpPr>
        <p:spPr>
          <a:xfrm rot="5400000">
            <a:off x="6440360"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CHRON</a:t>
            </a:r>
          </a:p>
        </p:txBody>
      </p:sp>
      <p:sp>
        <p:nvSpPr>
          <p:cNvPr id="82" name="TextBox 81">
            <a:extLst>
              <a:ext uri="{FF2B5EF4-FFF2-40B4-BE49-F238E27FC236}">
                <a16:creationId xmlns:a16="http://schemas.microsoft.com/office/drawing/2014/main" id="{1F05D088-AED2-4BF4-8A4F-6A5CF45DBD1E}"/>
              </a:ext>
            </a:extLst>
          </p:cNvPr>
          <p:cNvSpPr txBox="1"/>
          <p:nvPr/>
        </p:nvSpPr>
        <p:spPr>
          <a:xfrm rot="5400000">
            <a:off x="5270971" y="1437166"/>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SAMUEL</a:t>
            </a:r>
          </a:p>
        </p:txBody>
      </p:sp>
      <p:sp>
        <p:nvSpPr>
          <p:cNvPr id="84" name="TextBox 83">
            <a:extLst>
              <a:ext uri="{FF2B5EF4-FFF2-40B4-BE49-F238E27FC236}">
                <a16:creationId xmlns:a16="http://schemas.microsoft.com/office/drawing/2014/main" id="{7C54A32B-E3F5-4CBB-953D-C2A64F61EDA3}"/>
              </a:ext>
            </a:extLst>
          </p:cNvPr>
          <p:cNvSpPr txBox="1"/>
          <p:nvPr/>
        </p:nvSpPr>
        <p:spPr>
          <a:xfrm rot="5400000">
            <a:off x="6016482"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KINGS</a:t>
            </a:r>
          </a:p>
        </p:txBody>
      </p:sp>
      <p:sp>
        <p:nvSpPr>
          <p:cNvPr id="86" name="TextBox 85">
            <a:extLst>
              <a:ext uri="{FF2B5EF4-FFF2-40B4-BE49-F238E27FC236}">
                <a16:creationId xmlns:a16="http://schemas.microsoft.com/office/drawing/2014/main" id="{55363BFE-AF50-4C2B-84F4-38B666C126F8}"/>
              </a:ext>
            </a:extLst>
          </p:cNvPr>
          <p:cNvSpPr txBox="1"/>
          <p:nvPr/>
        </p:nvSpPr>
        <p:spPr>
          <a:xfrm rot="5400000">
            <a:off x="565172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 KINGS</a:t>
            </a:r>
          </a:p>
        </p:txBody>
      </p:sp>
      <p:sp>
        <p:nvSpPr>
          <p:cNvPr id="88" name="TextBox 87">
            <a:extLst>
              <a:ext uri="{FF2B5EF4-FFF2-40B4-BE49-F238E27FC236}">
                <a16:creationId xmlns:a16="http://schemas.microsoft.com/office/drawing/2014/main" id="{491F5F3A-77DD-4A11-9C6E-150F244A0D89}"/>
              </a:ext>
            </a:extLst>
          </p:cNvPr>
          <p:cNvSpPr txBox="1"/>
          <p:nvPr/>
        </p:nvSpPr>
        <p:spPr>
          <a:xfrm rot="5400000">
            <a:off x="6848315"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 CHRON</a:t>
            </a:r>
          </a:p>
        </p:txBody>
      </p:sp>
      <p:sp>
        <p:nvSpPr>
          <p:cNvPr id="90" name="TextBox 89">
            <a:extLst>
              <a:ext uri="{FF2B5EF4-FFF2-40B4-BE49-F238E27FC236}">
                <a16:creationId xmlns:a16="http://schemas.microsoft.com/office/drawing/2014/main" id="{BA1482E0-16B3-4D15-8609-A6DAF5767B8E}"/>
              </a:ext>
            </a:extLst>
          </p:cNvPr>
          <p:cNvSpPr txBox="1"/>
          <p:nvPr/>
        </p:nvSpPr>
        <p:spPr>
          <a:xfrm rot="5400000">
            <a:off x="7293128"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EZRA</a:t>
            </a:r>
          </a:p>
        </p:txBody>
      </p:sp>
      <p:sp>
        <p:nvSpPr>
          <p:cNvPr id="92" name="TextBox 91">
            <a:extLst>
              <a:ext uri="{FF2B5EF4-FFF2-40B4-BE49-F238E27FC236}">
                <a16:creationId xmlns:a16="http://schemas.microsoft.com/office/drawing/2014/main" id="{2A967E79-9604-43D2-A14B-A9B3D527CBB0}"/>
              </a:ext>
            </a:extLst>
          </p:cNvPr>
          <p:cNvSpPr txBox="1"/>
          <p:nvPr/>
        </p:nvSpPr>
        <p:spPr>
          <a:xfrm rot="5400000">
            <a:off x="7550031" y="1437166"/>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NEHEMIAH</a:t>
            </a:r>
          </a:p>
        </p:txBody>
      </p:sp>
      <p:sp>
        <p:nvSpPr>
          <p:cNvPr id="94" name="TextBox 93">
            <a:extLst>
              <a:ext uri="{FF2B5EF4-FFF2-40B4-BE49-F238E27FC236}">
                <a16:creationId xmlns:a16="http://schemas.microsoft.com/office/drawing/2014/main" id="{1DAE04E1-127A-4EB6-9B4B-FEBC44FE2694}"/>
              </a:ext>
            </a:extLst>
          </p:cNvPr>
          <p:cNvSpPr txBox="1"/>
          <p:nvPr/>
        </p:nvSpPr>
        <p:spPr>
          <a:xfrm rot="5400000">
            <a:off x="8153261" y="1437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ESTHER</a:t>
            </a:r>
          </a:p>
        </p:txBody>
      </p:sp>
      <p:sp>
        <p:nvSpPr>
          <p:cNvPr id="128" name="TextBox 127">
            <a:extLst>
              <a:ext uri="{FF2B5EF4-FFF2-40B4-BE49-F238E27FC236}">
                <a16:creationId xmlns:a16="http://schemas.microsoft.com/office/drawing/2014/main" id="{AF93DC5C-D5AE-4ACC-B795-78E03A53D1D9}"/>
              </a:ext>
            </a:extLst>
          </p:cNvPr>
          <p:cNvSpPr txBox="1"/>
          <p:nvPr/>
        </p:nvSpPr>
        <p:spPr>
          <a:xfrm>
            <a:off x="1836502" y="2266417"/>
            <a:ext cx="1522500"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LAW</a:t>
            </a:r>
          </a:p>
        </p:txBody>
      </p:sp>
      <p:sp>
        <p:nvSpPr>
          <p:cNvPr id="132" name="TextBox 131">
            <a:extLst>
              <a:ext uri="{FF2B5EF4-FFF2-40B4-BE49-F238E27FC236}">
                <a16:creationId xmlns:a16="http://schemas.microsoft.com/office/drawing/2014/main" id="{E53C1EE9-063B-4491-A7D5-D28DD1C396B7}"/>
              </a:ext>
            </a:extLst>
          </p:cNvPr>
          <p:cNvSpPr txBox="1"/>
          <p:nvPr/>
        </p:nvSpPr>
        <p:spPr>
          <a:xfrm>
            <a:off x="1411331" y="3707614"/>
            <a:ext cx="2010981"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POETRY</a:t>
            </a:r>
          </a:p>
        </p:txBody>
      </p:sp>
      <p:pic>
        <p:nvPicPr>
          <p:cNvPr id="4" name="Picture 3">
            <a:extLst>
              <a:ext uri="{FF2B5EF4-FFF2-40B4-BE49-F238E27FC236}">
                <a16:creationId xmlns:a16="http://schemas.microsoft.com/office/drawing/2014/main" id="{8812BA34-5CC3-4FDE-8AA8-15108C3D49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8164" y="6271590"/>
            <a:ext cx="8229109" cy="571500"/>
          </a:xfrm>
          <a:prstGeom prst="rect">
            <a:avLst/>
          </a:prstGeom>
        </p:spPr>
      </p:pic>
      <p:pic>
        <p:nvPicPr>
          <p:cNvPr id="204" name="Picture 203">
            <a:extLst>
              <a:ext uri="{FF2B5EF4-FFF2-40B4-BE49-F238E27FC236}">
                <a16:creationId xmlns:a16="http://schemas.microsoft.com/office/drawing/2014/main" id="{8AD9CFFA-15CF-4633-969E-4194D75A9779}"/>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6830723" y="5155704"/>
            <a:ext cx="2295525" cy="1543050"/>
          </a:xfrm>
          <a:prstGeom prst="rect">
            <a:avLst/>
          </a:prstGeom>
        </p:spPr>
      </p:pic>
      <p:sp>
        <p:nvSpPr>
          <p:cNvPr id="136" name="TextBox 135">
            <a:extLst>
              <a:ext uri="{FF2B5EF4-FFF2-40B4-BE49-F238E27FC236}">
                <a16:creationId xmlns:a16="http://schemas.microsoft.com/office/drawing/2014/main" id="{2143C1D7-F8A8-4960-BAE2-818B994059AE}"/>
              </a:ext>
            </a:extLst>
          </p:cNvPr>
          <p:cNvSpPr txBox="1"/>
          <p:nvPr/>
        </p:nvSpPr>
        <p:spPr>
          <a:xfrm>
            <a:off x="3545121" y="6615430"/>
            <a:ext cx="239699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PAULINE EPISTLES</a:t>
            </a:r>
          </a:p>
        </p:txBody>
      </p:sp>
      <p:sp>
        <p:nvSpPr>
          <p:cNvPr id="138" name="TextBox 137">
            <a:extLst>
              <a:ext uri="{FF2B5EF4-FFF2-40B4-BE49-F238E27FC236}">
                <a16:creationId xmlns:a16="http://schemas.microsoft.com/office/drawing/2014/main" id="{C87403B1-B585-47ED-908E-EA80DA666707}"/>
              </a:ext>
            </a:extLst>
          </p:cNvPr>
          <p:cNvSpPr txBox="1"/>
          <p:nvPr/>
        </p:nvSpPr>
        <p:spPr>
          <a:xfrm>
            <a:off x="6552035" y="6608028"/>
            <a:ext cx="254481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GENERAL EPISTLES</a:t>
            </a:r>
          </a:p>
        </p:txBody>
      </p:sp>
      <p:sp>
        <p:nvSpPr>
          <p:cNvPr id="140" name="TextBox 139">
            <a:extLst>
              <a:ext uri="{FF2B5EF4-FFF2-40B4-BE49-F238E27FC236}">
                <a16:creationId xmlns:a16="http://schemas.microsoft.com/office/drawing/2014/main" id="{1796911B-663E-422E-BEBD-77676F78B3A7}"/>
              </a:ext>
            </a:extLst>
          </p:cNvPr>
          <p:cNvSpPr txBox="1"/>
          <p:nvPr/>
        </p:nvSpPr>
        <p:spPr>
          <a:xfrm>
            <a:off x="2189093" y="6615479"/>
            <a:ext cx="1340159"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HISTORY</a:t>
            </a:r>
          </a:p>
        </p:txBody>
      </p:sp>
      <p:pic>
        <p:nvPicPr>
          <p:cNvPr id="156" name="Picture 155">
            <a:extLst>
              <a:ext uri="{FF2B5EF4-FFF2-40B4-BE49-F238E27FC236}">
                <a16:creationId xmlns:a16="http://schemas.microsoft.com/office/drawing/2014/main" id="{AEC94895-7203-4ABB-AC2C-6A64F6433E9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66874" y="5174709"/>
            <a:ext cx="3292660" cy="1481719"/>
          </a:xfrm>
          <a:prstGeom prst="rect">
            <a:avLst/>
          </a:prstGeom>
        </p:spPr>
      </p:pic>
      <p:sp>
        <p:nvSpPr>
          <p:cNvPr id="158" name="TextBox 157">
            <a:extLst>
              <a:ext uri="{FF2B5EF4-FFF2-40B4-BE49-F238E27FC236}">
                <a16:creationId xmlns:a16="http://schemas.microsoft.com/office/drawing/2014/main" id="{96894F49-EC77-49A8-95F7-8C15CBB8B17D}"/>
              </a:ext>
            </a:extLst>
          </p:cNvPr>
          <p:cNvSpPr txBox="1"/>
          <p:nvPr/>
        </p:nvSpPr>
        <p:spPr>
          <a:xfrm rot="5400000">
            <a:off x="2836099" y="5895513"/>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ROMANS</a:t>
            </a:r>
          </a:p>
        </p:txBody>
      </p:sp>
      <p:sp>
        <p:nvSpPr>
          <p:cNvPr id="160" name="TextBox 159">
            <a:extLst>
              <a:ext uri="{FF2B5EF4-FFF2-40B4-BE49-F238E27FC236}">
                <a16:creationId xmlns:a16="http://schemas.microsoft.com/office/drawing/2014/main" id="{1181EDE6-B291-4CD4-801D-1A1906F069B7}"/>
              </a:ext>
            </a:extLst>
          </p:cNvPr>
          <p:cNvSpPr txBox="1"/>
          <p:nvPr/>
        </p:nvSpPr>
        <p:spPr>
          <a:xfrm rot="5400000">
            <a:off x="3054037" y="5879051"/>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COR</a:t>
            </a:r>
          </a:p>
        </p:txBody>
      </p:sp>
      <p:sp>
        <p:nvSpPr>
          <p:cNvPr id="162" name="TextBox 161">
            <a:extLst>
              <a:ext uri="{FF2B5EF4-FFF2-40B4-BE49-F238E27FC236}">
                <a16:creationId xmlns:a16="http://schemas.microsoft.com/office/drawing/2014/main" id="{7961F4B1-BE69-4C90-8C8B-9BC91D3B504C}"/>
              </a:ext>
            </a:extLst>
          </p:cNvPr>
          <p:cNvSpPr txBox="1"/>
          <p:nvPr/>
        </p:nvSpPr>
        <p:spPr>
          <a:xfrm rot="5400000">
            <a:off x="3304179" y="5904059"/>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COR</a:t>
            </a:r>
          </a:p>
        </p:txBody>
      </p:sp>
      <p:sp>
        <p:nvSpPr>
          <p:cNvPr id="164" name="TextBox 163">
            <a:extLst>
              <a:ext uri="{FF2B5EF4-FFF2-40B4-BE49-F238E27FC236}">
                <a16:creationId xmlns:a16="http://schemas.microsoft.com/office/drawing/2014/main" id="{FA538C99-DF4E-4152-86D1-47FA3A0603AD}"/>
              </a:ext>
            </a:extLst>
          </p:cNvPr>
          <p:cNvSpPr txBox="1"/>
          <p:nvPr/>
        </p:nvSpPr>
        <p:spPr>
          <a:xfrm rot="5400000">
            <a:off x="5287466" y="5931906"/>
            <a:ext cx="1265292"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TIMOTHY</a:t>
            </a:r>
          </a:p>
        </p:txBody>
      </p:sp>
      <p:sp>
        <p:nvSpPr>
          <p:cNvPr id="166" name="TextBox 165">
            <a:extLst>
              <a:ext uri="{FF2B5EF4-FFF2-40B4-BE49-F238E27FC236}">
                <a16:creationId xmlns:a16="http://schemas.microsoft.com/office/drawing/2014/main" id="{C9256F2B-27A9-4477-8464-026BB0AD2625}"/>
              </a:ext>
            </a:extLst>
          </p:cNvPr>
          <p:cNvSpPr txBox="1"/>
          <p:nvPr/>
        </p:nvSpPr>
        <p:spPr>
          <a:xfrm rot="5400000">
            <a:off x="3469257" y="5972892"/>
            <a:ext cx="1270878"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GALATIANS</a:t>
            </a:r>
          </a:p>
        </p:txBody>
      </p:sp>
      <p:sp>
        <p:nvSpPr>
          <p:cNvPr id="168" name="TextBox 167">
            <a:extLst>
              <a:ext uri="{FF2B5EF4-FFF2-40B4-BE49-F238E27FC236}">
                <a16:creationId xmlns:a16="http://schemas.microsoft.com/office/drawing/2014/main" id="{A58AF17A-C7F9-412B-8080-31F4F95836C1}"/>
              </a:ext>
            </a:extLst>
          </p:cNvPr>
          <p:cNvSpPr txBox="1"/>
          <p:nvPr/>
        </p:nvSpPr>
        <p:spPr>
          <a:xfrm rot="5400000">
            <a:off x="5043976" y="5895513"/>
            <a:ext cx="1246736"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TIMOTHY</a:t>
            </a:r>
          </a:p>
        </p:txBody>
      </p:sp>
      <p:sp>
        <p:nvSpPr>
          <p:cNvPr id="170" name="TextBox 169">
            <a:extLst>
              <a:ext uri="{FF2B5EF4-FFF2-40B4-BE49-F238E27FC236}">
                <a16:creationId xmlns:a16="http://schemas.microsoft.com/office/drawing/2014/main" id="{2C9C0FC3-EF3A-4506-A248-E0C6A66056AB}"/>
              </a:ext>
            </a:extLst>
          </p:cNvPr>
          <p:cNvSpPr txBox="1"/>
          <p:nvPr/>
        </p:nvSpPr>
        <p:spPr>
          <a:xfrm rot="5400000">
            <a:off x="3754648" y="5951546"/>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EPHESIANS</a:t>
            </a:r>
          </a:p>
        </p:txBody>
      </p:sp>
      <p:sp>
        <p:nvSpPr>
          <p:cNvPr id="172" name="TextBox 171">
            <a:extLst>
              <a:ext uri="{FF2B5EF4-FFF2-40B4-BE49-F238E27FC236}">
                <a16:creationId xmlns:a16="http://schemas.microsoft.com/office/drawing/2014/main" id="{0024CBB4-5C58-4267-B97A-B3B776893383}"/>
              </a:ext>
            </a:extLst>
          </p:cNvPr>
          <p:cNvSpPr txBox="1"/>
          <p:nvPr/>
        </p:nvSpPr>
        <p:spPr>
          <a:xfrm rot="5400000">
            <a:off x="5613094" y="598389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TITUS</a:t>
            </a:r>
          </a:p>
        </p:txBody>
      </p:sp>
      <p:sp>
        <p:nvSpPr>
          <p:cNvPr id="174" name="TextBox 173">
            <a:extLst>
              <a:ext uri="{FF2B5EF4-FFF2-40B4-BE49-F238E27FC236}">
                <a16:creationId xmlns:a16="http://schemas.microsoft.com/office/drawing/2014/main" id="{74D2750B-A90E-4CBA-A52C-CBBABBEFACF5}"/>
              </a:ext>
            </a:extLst>
          </p:cNvPr>
          <p:cNvSpPr txBox="1"/>
          <p:nvPr/>
        </p:nvSpPr>
        <p:spPr>
          <a:xfrm rot="5400000">
            <a:off x="5805033" y="5868211"/>
            <a:ext cx="119013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PHILEMON</a:t>
            </a:r>
          </a:p>
        </p:txBody>
      </p:sp>
      <p:sp>
        <p:nvSpPr>
          <p:cNvPr id="178" name="TextBox 177">
            <a:extLst>
              <a:ext uri="{FF2B5EF4-FFF2-40B4-BE49-F238E27FC236}">
                <a16:creationId xmlns:a16="http://schemas.microsoft.com/office/drawing/2014/main" id="{DACB8D82-15B0-4AAD-AE08-8742B6FD65B5}"/>
              </a:ext>
            </a:extLst>
          </p:cNvPr>
          <p:cNvSpPr txBox="1"/>
          <p:nvPr/>
        </p:nvSpPr>
        <p:spPr>
          <a:xfrm rot="5400000">
            <a:off x="3919004" y="5921696"/>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PHILIPPIANS</a:t>
            </a:r>
          </a:p>
        </p:txBody>
      </p:sp>
      <p:sp>
        <p:nvSpPr>
          <p:cNvPr id="180" name="TextBox 179">
            <a:extLst>
              <a:ext uri="{FF2B5EF4-FFF2-40B4-BE49-F238E27FC236}">
                <a16:creationId xmlns:a16="http://schemas.microsoft.com/office/drawing/2014/main" id="{030BAD1B-A00A-46CD-9872-D134B905F0DE}"/>
              </a:ext>
            </a:extLst>
          </p:cNvPr>
          <p:cNvSpPr txBox="1"/>
          <p:nvPr/>
        </p:nvSpPr>
        <p:spPr>
          <a:xfrm rot="5400000">
            <a:off x="4514074" y="5898089"/>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THESS</a:t>
            </a:r>
          </a:p>
        </p:txBody>
      </p:sp>
      <p:sp>
        <p:nvSpPr>
          <p:cNvPr id="182" name="TextBox 181">
            <a:extLst>
              <a:ext uri="{FF2B5EF4-FFF2-40B4-BE49-F238E27FC236}">
                <a16:creationId xmlns:a16="http://schemas.microsoft.com/office/drawing/2014/main" id="{1BFAE807-61FF-4A76-AC9F-4D4BA0A6679D}"/>
              </a:ext>
            </a:extLst>
          </p:cNvPr>
          <p:cNvSpPr txBox="1"/>
          <p:nvPr/>
        </p:nvSpPr>
        <p:spPr>
          <a:xfrm rot="5400000">
            <a:off x="4761195" y="5893386"/>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THESS</a:t>
            </a:r>
          </a:p>
        </p:txBody>
      </p:sp>
      <p:sp>
        <p:nvSpPr>
          <p:cNvPr id="184" name="TextBox 183">
            <a:extLst>
              <a:ext uri="{FF2B5EF4-FFF2-40B4-BE49-F238E27FC236}">
                <a16:creationId xmlns:a16="http://schemas.microsoft.com/office/drawing/2014/main" id="{3F100812-DC8C-47CB-ABD6-3E5535C7B4FB}"/>
              </a:ext>
            </a:extLst>
          </p:cNvPr>
          <p:cNvSpPr txBox="1"/>
          <p:nvPr/>
        </p:nvSpPr>
        <p:spPr>
          <a:xfrm rot="5400000">
            <a:off x="4187320" y="5959815"/>
            <a:ext cx="1294096"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COLOSSIANS</a:t>
            </a:r>
          </a:p>
        </p:txBody>
      </p:sp>
      <p:sp>
        <p:nvSpPr>
          <p:cNvPr id="187" name="TextBox 186">
            <a:extLst>
              <a:ext uri="{FF2B5EF4-FFF2-40B4-BE49-F238E27FC236}">
                <a16:creationId xmlns:a16="http://schemas.microsoft.com/office/drawing/2014/main" id="{695440A1-1828-423D-B110-FF6C7563262F}"/>
              </a:ext>
            </a:extLst>
          </p:cNvPr>
          <p:cNvSpPr txBox="1"/>
          <p:nvPr/>
        </p:nvSpPr>
        <p:spPr>
          <a:xfrm rot="5400000">
            <a:off x="6577087" y="586126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HEBREWS</a:t>
            </a:r>
          </a:p>
        </p:txBody>
      </p:sp>
      <p:sp>
        <p:nvSpPr>
          <p:cNvPr id="189" name="TextBox 188">
            <a:extLst>
              <a:ext uri="{FF2B5EF4-FFF2-40B4-BE49-F238E27FC236}">
                <a16:creationId xmlns:a16="http://schemas.microsoft.com/office/drawing/2014/main" id="{697859DB-4E9B-41A1-9DA7-238A590DCF46}"/>
              </a:ext>
            </a:extLst>
          </p:cNvPr>
          <p:cNvSpPr txBox="1"/>
          <p:nvPr/>
        </p:nvSpPr>
        <p:spPr>
          <a:xfrm rot="5400000">
            <a:off x="6830421" y="5861262"/>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JAMES</a:t>
            </a:r>
          </a:p>
        </p:txBody>
      </p:sp>
      <p:sp>
        <p:nvSpPr>
          <p:cNvPr id="191" name="TextBox 190">
            <a:extLst>
              <a:ext uri="{FF2B5EF4-FFF2-40B4-BE49-F238E27FC236}">
                <a16:creationId xmlns:a16="http://schemas.microsoft.com/office/drawing/2014/main" id="{6A1D6BCD-667F-43B1-9FF0-692195FA280B}"/>
              </a:ext>
            </a:extLst>
          </p:cNvPr>
          <p:cNvSpPr txBox="1"/>
          <p:nvPr/>
        </p:nvSpPr>
        <p:spPr>
          <a:xfrm rot="5400000">
            <a:off x="7105780" y="5861262"/>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PETER</a:t>
            </a:r>
          </a:p>
        </p:txBody>
      </p:sp>
      <p:sp>
        <p:nvSpPr>
          <p:cNvPr id="193" name="TextBox 192">
            <a:extLst>
              <a:ext uri="{FF2B5EF4-FFF2-40B4-BE49-F238E27FC236}">
                <a16:creationId xmlns:a16="http://schemas.microsoft.com/office/drawing/2014/main" id="{3AD31F0A-047E-46BB-AF67-D8D7E87EB4A3}"/>
              </a:ext>
            </a:extLst>
          </p:cNvPr>
          <p:cNvSpPr txBox="1"/>
          <p:nvPr/>
        </p:nvSpPr>
        <p:spPr>
          <a:xfrm rot="5400000">
            <a:off x="7567372" y="5861262"/>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 JOHN</a:t>
            </a:r>
          </a:p>
        </p:txBody>
      </p:sp>
      <p:sp>
        <p:nvSpPr>
          <p:cNvPr id="195" name="TextBox 194">
            <a:extLst>
              <a:ext uri="{FF2B5EF4-FFF2-40B4-BE49-F238E27FC236}">
                <a16:creationId xmlns:a16="http://schemas.microsoft.com/office/drawing/2014/main" id="{8E0D8AB0-2751-4B5A-A1D9-1C348540CAF0}"/>
              </a:ext>
            </a:extLst>
          </p:cNvPr>
          <p:cNvSpPr txBox="1"/>
          <p:nvPr/>
        </p:nvSpPr>
        <p:spPr>
          <a:xfrm rot="5400000">
            <a:off x="7697337" y="5861262"/>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JOHN</a:t>
            </a:r>
          </a:p>
        </p:txBody>
      </p:sp>
      <p:sp>
        <p:nvSpPr>
          <p:cNvPr id="197" name="TextBox 196">
            <a:extLst>
              <a:ext uri="{FF2B5EF4-FFF2-40B4-BE49-F238E27FC236}">
                <a16:creationId xmlns:a16="http://schemas.microsoft.com/office/drawing/2014/main" id="{3821B6DC-32E8-45ED-ACEB-E4B3DF04CD5F}"/>
              </a:ext>
            </a:extLst>
          </p:cNvPr>
          <p:cNvSpPr txBox="1"/>
          <p:nvPr/>
        </p:nvSpPr>
        <p:spPr>
          <a:xfrm rot="5400000">
            <a:off x="8044139" y="5861262"/>
            <a:ext cx="11885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JUDE</a:t>
            </a:r>
          </a:p>
        </p:txBody>
      </p:sp>
      <p:sp>
        <p:nvSpPr>
          <p:cNvPr id="199" name="TextBox 198">
            <a:extLst>
              <a:ext uri="{FF2B5EF4-FFF2-40B4-BE49-F238E27FC236}">
                <a16:creationId xmlns:a16="http://schemas.microsoft.com/office/drawing/2014/main" id="{3C7B24E2-433C-4B4C-A0C1-1E5B79C735F6}"/>
              </a:ext>
            </a:extLst>
          </p:cNvPr>
          <p:cNvSpPr txBox="1"/>
          <p:nvPr/>
        </p:nvSpPr>
        <p:spPr>
          <a:xfrm rot="5400000">
            <a:off x="8208176" y="5861262"/>
            <a:ext cx="1286627"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REVELATION</a:t>
            </a:r>
          </a:p>
        </p:txBody>
      </p:sp>
      <p:sp>
        <p:nvSpPr>
          <p:cNvPr id="201" name="TextBox 200">
            <a:extLst>
              <a:ext uri="{FF2B5EF4-FFF2-40B4-BE49-F238E27FC236}">
                <a16:creationId xmlns:a16="http://schemas.microsoft.com/office/drawing/2014/main" id="{8421991F-18FD-4FBC-BA7B-7CA24778AFA4}"/>
              </a:ext>
            </a:extLst>
          </p:cNvPr>
          <p:cNvSpPr txBox="1"/>
          <p:nvPr/>
        </p:nvSpPr>
        <p:spPr>
          <a:xfrm rot="5400000">
            <a:off x="7393424" y="5861262"/>
            <a:ext cx="108547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 PETER</a:t>
            </a:r>
          </a:p>
        </p:txBody>
      </p:sp>
      <p:sp>
        <p:nvSpPr>
          <p:cNvPr id="203" name="TextBox 202">
            <a:extLst>
              <a:ext uri="{FF2B5EF4-FFF2-40B4-BE49-F238E27FC236}">
                <a16:creationId xmlns:a16="http://schemas.microsoft.com/office/drawing/2014/main" id="{59174139-A8F9-4871-8342-DA2CDE548072}"/>
              </a:ext>
            </a:extLst>
          </p:cNvPr>
          <p:cNvSpPr txBox="1"/>
          <p:nvPr/>
        </p:nvSpPr>
        <p:spPr>
          <a:xfrm rot="5400000">
            <a:off x="7847996" y="5861495"/>
            <a:ext cx="1294095"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3 JOHN</a:t>
            </a:r>
          </a:p>
        </p:txBody>
      </p:sp>
      <p:pic>
        <p:nvPicPr>
          <p:cNvPr id="205" name="Picture 204">
            <a:extLst>
              <a:ext uri="{FF2B5EF4-FFF2-40B4-BE49-F238E27FC236}">
                <a16:creationId xmlns:a16="http://schemas.microsoft.com/office/drawing/2014/main" id="{0830D748-F4FE-4D65-83C1-84E9665D0D0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2351063" y="5313619"/>
            <a:ext cx="800100" cy="1338377"/>
          </a:xfrm>
          <a:prstGeom prst="rect">
            <a:avLst/>
          </a:prstGeom>
        </p:spPr>
      </p:pic>
      <p:sp>
        <p:nvSpPr>
          <p:cNvPr id="207" name="TextBox 206">
            <a:extLst>
              <a:ext uri="{FF2B5EF4-FFF2-40B4-BE49-F238E27FC236}">
                <a16:creationId xmlns:a16="http://schemas.microsoft.com/office/drawing/2014/main" id="{5BC815DE-096E-4EFF-953C-A011B0D960CD}"/>
              </a:ext>
            </a:extLst>
          </p:cNvPr>
          <p:cNvSpPr txBox="1"/>
          <p:nvPr/>
        </p:nvSpPr>
        <p:spPr>
          <a:xfrm rot="5400000">
            <a:off x="2042576" y="5837133"/>
            <a:ext cx="1085474" cy="25725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ACTS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22477DA5-4526-46F1-8327-6078E86C9013}"/>
              </a:ext>
            </a:extLst>
          </p:cNvPr>
          <p:cNvGrpSpPr/>
          <p:nvPr/>
        </p:nvGrpSpPr>
        <p:grpSpPr>
          <a:xfrm>
            <a:off x="961193" y="5445312"/>
            <a:ext cx="1428645" cy="1177025"/>
            <a:chOff x="1251181" y="5387254"/>
            <a:chExt cx="1428645" cy="1177025"/>
          </a:xfrm>
        </p:grpSpPr>
        <p:pic>
          <p:nvPicPr>
            <p:cNvPr id="42" name="Picture 41">
              <a:extLst>
                <a:ext uri="{FF2B5EF4-FFF2-40B4-BE49-F238E27FC236}">
                  <a16:creationId xmlns:a16="http://schemas.microsoft.com/office/drawing/2014/main" id="{473F49EA-A2C8-49D7-8E35-A38BC8A1AC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44" name="TextBox 43">
              <a:extLst>
                <a:ext uri="{FF2B5EF4-FFF2-40B4-BE49-F238E27FC236}">
                  <a16:creationId xmlns:a16="http://schemas.microsoft.com/office/drawing/2014/main" id="{F34C4948-ADB6-4B46-B6BB-947BBE7930C6}"/>
                </a:ext>
              </a:extLst>
            </p:cNvPr>
            <p:cNvSpPr txBox="1"/>
            <p:nvPr/>
          </p:nvSpPr>
          <p:spPr>
            <a:xfrm>
              <a:off x="1251181" y="5476252"/>
              <a:ext cx="121910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MATTHEW</a:t>
              </a:r>
            </a:p>
          </p:txBody>
        </p:sp>
        <p:sp>
          <p:nvSpPr>
            <p:cNvPr id="46" name="TextBox 45">
              <a:extLst>
                <a:ext uri="{FF2B5EF4-FFF2-40B4-BE49-F238E27FC236}">
                  <a16:creationId xmlns:a16="http://schemas.microsoft.com/office/drawing/2014/main" id="{8A0CBED7-747F-407C-B432-C5756A520116}"/>
                </a:ext>
              </a:extLst>
            </p:cNvPr>
            <p:cNvSpPr txBox="1"/>
            <p:nvPr/>
          </p:nvSpPr>
          <p:spPr>
            <a:xfrm>
              <a:off x="1268883" y="5744736"/>
              <a:ext cx="118370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MARK</a:t>
              </a:r>
            </a:p>
          </p:txBody>
        </p:sp>
        <p:sp>
          <p:nvSpPr>
            <p:cNvPr id="48" name="TextBox 47">
              <a:extLst>
                <a:ext uri="{FF2B5EF4-FFF2-40B4-BE49-F238E27FC236}">
                  <a16:creationId xmlns:a16="http://schemas.microsoft.com/office/drawing/2014/main" id="{2A3001E6-18BC-4314-B263-F26644E80299}"/>
                </a:ext>
              </a:extLst>
            </p:cNvPr>
            <p:cNvSpPr txBox="1"/>
            <p:nvPr/>
          </p:nvSpPr>
          <p:spPr>
            <a:xfrm>
              <a:off x="1268884" y="5994993"/>
              <a:ext cx="1183701"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LUKE</a:t>
              </a:r>
            </a:p>
          </p:txBody>
        </p:sp>
        <p:sp>
          <p:nvSpPr>
            <p:cNvPr id="50" name="TextBox 49">
              <a:extLst>
                <a:ext uri="{FF2B5EF4-FFF2-40B4-BE49-F238E27FC236}">
                  <a16:creationId xmlns:a16="http://schemas.microsoft.com/office/drawing/2014/main" id="{D9FF29A3-E29F-42C9-BF4C-A0CFCB2F174D}"/>
                </a:ext>
              </a:extLst>
            </p:cNvPr>
            <p:cNvSpPr txBox="1"/>
            <p:nvPr/>
          </p:nvSpPr>
          <p:spPr>
            <a:xfrm>
              <a:off x="1303856" y="6272530"/>
              <a:ext cx="111375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JOHN</a:t>
              </a:r>
            </a:p>
          </p:txBody>
        </p:sp>
      </p:grpSp>
      <p:sp>
        <p:nvSpPr>
          <p:cNvPr id="134" name="TextBox 133">
            <a:extLst>
              <a:ext uri="{FF2B5EF4-FFF2-40B4-BE49-F238E27FC236}">
                <a16:creationId xmlns:a16="http://schemas.microsoft.com/office/drawing/2014/main" id="{25B8075B-A3C9-404D-96AE-9958977CD4FE}"/>
              </a:ext>
            </a:extLst>
          </p:cNvPr>
          <p:cNvSpPr txBox="1"/>
          <p:nvPr/>
        </p:nvSpPr>
        <p:spPr>
          <a:xfrm>
            <a:off x="932925" y="6612841"/>
            <a:ext cx="1470862"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GOSPELS</a:t>
            </a:r>
          </a:p>
        </p:txBody>
      </p:sp>
      <p:pic>
        <p:nvPicPr>
          <p:cNvPr id="18" name="Picture 17">
            <a:extLst>
              <a:ext uri="{FF2B5EF4-FFF2-40B4-BE49-F238E27FC236}">
                <a16:creationId xmlns:a16="http://schemas.microsoft.com/office/drawing/2014/main" id="{6FC3954C-AECD-4EDA-9B23-DFB345573B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2030" y="4975029"/>
            <a:ext cx="8273690" cy="409575"/>
          </a:xfrm>
          <a:prstGeom prst="rect">
            <a:avLst/>
          </a:prstGeom>
        </p:spPr>
      </p:pic>
      <p:sp>
        <p:nvSpPr>
          <p:cNvPr id="130" name="TextBox 129">
            <a:extLst>
              <a:ext uri="{FF2B5EF4-FFF2-40B4-BE49-F238E27FC236}">
                <a16:creationId xmlns:a16="http://schemas.microsoft.com/office/drawing/2014/main" id="{DBD7139D-CC30-4896-95A6-11E55E089865}"/>
              </a:ext>
            </a:extLst>
          </p:cNvPr>
          <p:cNvSpPr txBox="1"/>
          <p:nvPr/>
        </p:nvSpPr>
        <p:spPr>
          <a:xfrm>
            <a:off x="5675793" y="2261226"/>
            <a:ext cx="2201199" cy="261700"/>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HISTORY</a:t>
            </a:r>
          </a:p>
        </p:txBody>
      </p:sp>
      <p:pic>
        <p:nvPicPr>
          <p:cNvPr id="10" name="Picture 9">
            <a:extLst>
              <a:ext uri="{FF2B5EF4-FFF2-40B4-BE49-F238E27FC236}">
                <a16:creationId xmlns:a16="http://schemas.microsoft.com/office/drawing/2014/main" id="{04DDC814-6B02-4794-A94F-717FA15E35D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90442" y="3819285"/>
            <a:ext cx="2493916" cy="1360094"/>
          </a:xfrm>
          <a:prstGeom prst="rect">
            <a:avLst/>
          </a:prstGeom>
        </p:spPr>
      </p:pic>
      <p:sp>
        <p:nvSpPr>
          <p:cNvPr id="12" name="TextBox 11">
            <a:extLst>
              <a:ext uri="{FF2B5EF4-FFF2-40B4-BE49-F238E27FC236}">
                <a16:creationId xmlns:a16="http://schemas.microsoft.com/office/drawing/2014/main" id="{F6B04491-6A31-4179-A463-8B0493C09EA7}"/>
              </a:ext>
            </a:extLst>
          </p:cNvPr>
          <p:cNvSpPr txBox="1"/>
          <p:nvPr/>
        </p:nvSpPr>
        <p:spPr>
          <a:xfrm>
            <a:off x="1461891" y="4091593"/>
            <a:ext cx="1438275" cy="44409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SONG OF SOLOMON</a:t>
            </a:r>
          </a:p>
        </p:txBody>
      </p:sp>
      <p:sp>
        <p:nvSpPr>
          <p:cNvPr id="13" name="TextBox 12">
            <a:extLst>
              <a:ext uri="{FF2B5EF4-FFF2-40B4-BE49-F238E27FC236}">
                <a16:creationId xmlns:a16="http://schemas.microsoft.com/office/drawing/2014/main" id="{5C3C5A57-97E7-4D67-A915-DF1485CDD05D}"/>
              </a:ext>
            </a:extLst>
          </p:cNvPr>
          <p:cNvSpPr txBox="1"/>
          <p:nvPr/>
        </p:nvSpPr>
        <p:spPr>
          <a:xfrm>
            <a:off x="1210894" y="4747677"/>
            <a:ext cx="1940269"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ECCLESIASTES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121A068F-952B-4F87-BF4B-B8A4748EDCF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068987" y="2428635"/>
            <a:ext cx="2672991" cy="1360991"/>
          </a:xfrm>
          <a:prstGeom prst="rect">
            <a:avLst/>
          </a:prstGeom>
        </p:spPr>
      </p:pic>
      <p:sp>
        <p:nvSpPr>
          <p:cNvPr id="15" name="TextBox 14">
            <a:extLst>
              <a:ext uri="{FF2B5EF4-FFF2-40B4-BE49-F238E27FC236}">
                <a16:creationId xmlns:a16="http://schemas.microsoft.com/office/drawing/2014/main" id="{0BF94643-6822-4572-AD78-3181E4F7B304}"/>
              </a:ext>
            </a:extLst>
          </p:cNvPr>
          <p:cNvSpPr txBox="1"/>
          <p:nvPr/>
        </p:nvSpPr>
        <p:spPr>
          <a:xfrm>
            <a:off x="1619835" y="2621639"/>
            <a:ext cx="1050051"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JOB</a:t>
            </a:r>
          </a:p>
        </p:txBody>
      </p:sp>
      <p:sp>
        <p:nvSpPr>
          <p:cNvPr id="16" name="TextBox 15">
            <a:extLst>
              <a:ext uri="{FF2B5EF4-FFF2-40B4-BE49-F238E27FC236}">
                <a16:creationId xmlns:a16="http://schemas.microsoft.com/office/drawing/2014/main" id="{DEA4EFE1-13D9-4045-9213-2539D63BFA4E}"/>
              </a:ext>
            </a:extLst>
          </p:cNvPr>
          <p:cNvSpPr txBox="1"/>
          <p:nvPr/>
        </p:nvSpPr>
        <p:spPr>
          <a:xfrm>
            <a:off x="1414297" y="2936446"/>
            <a:ext cx="146112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PSALMS</a:t>
            </a:r>
          </a:p>
        </p:txBody>
      </p:sp>
      <p:sp>
        <p:nvSpPr>
          <p:cNvPr id="17" name="TextBox 16">
            <a:extLst>
              <a:ext uri="{FF2B5EF4-FFF2-40B4-BE49-F238E27FC236}">
                <a16:creationId xmlns:a16="http://schemas.microsoft.com/office/drawing/2014/main" id="{2F521268-11C4-4E01-93FD-5F93A31E3C94}"/>
              </a:ext>
            </a:extLst>
          </p:cNvPr>
          <p:cNvSpPr txBox="1"/>
          <p:nvPr/>
        </p:nvSpPr>
        <p:spPr>
          <a:xfrm>
            <a:off x="1341183" y="3399873"/>
            <a:ext cx="1607355"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PROVERBS</a:t>
            </a:r>
          </a:p>
        </p:txBody>
      </p:sp>
      <p:sp>
        <p:nvSpPr>
          <p:cNvPr id="19" name="TextBox 18">
            <a:extLst>
              <a:ext uri="{FF2B5EF4-FFF2-40B4-BE49-F238E27FC236}">
                <a16:creationId xmlns:a16="http://schemas.microsoft.com/office/drawing/2014/main" id="{0FB0E30C-49DE-4122-B10B-DC6976BD325A}"/>
              </a:ext>
            </a:extLst>
          </p:cNvPr>
          <p:cNvSpPr txBox="1"/>
          <p:nvPr/>
        </p:nvSpPr>
        <p:spPr>
          <a:xfrm>
            <a:off x="1315637" y="5151373"/>
            <a:ext cx="2010981"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POETRY</a:t>
            </a:r>
          </a:p>
        </p:txBody>
      </p:sp>
      <p:pic>
        <p:nvPicPr>
          <p:cNvPr id="6" name="Picture 5">
            <a:extLst>
              <a:ext uri="{FF2B5EF4-FFF2-40B4-BE49-F238E27FC236}">
                <a16:creationId xmlns:a16="http://schemas.microsoft.com/office/drawing/2014/main" id="{58216E4B-9C88-49EC-B1CC-3EDB091AE706}"/>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491649" y="3712005"/>
            <a:ext cx="5359049" cy="1416490"/>
          </a:xfrm>
          <a:prstGeom prst="rect">
            <a:avLst/>
          </a:prstGeom>
        </p:spPr>
      </p:pic>
      <p:sp>
        <p:nvSpPr>
          <p:cNvPr id="8" name="TextBox 7">
            <a:extLst>
              <a:ext uri="{FF2B5EF4-FFF2-40B4-BE49-F238E27FC236}">
                <a16:creationId xmlns:a16="http://schemas.microsoft.com/office/drawing/2014/main" id="{303D3AD7-6103-4316-B9AE-40AE55267F8E}"/>
              </a:ext>
            </a:extLst>
          </p:cNvPr>
          <p:cNvSpPr txBox="1"/>
          <p:nvPr/>
        </p:nvSpPr>
        <p:spPr>
          <a:xfrm rot="5400000">
            <a:off x="439415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AMOS</a:t>
            </a:r>
          </a:p>
        </p:txBody>
      </p:sp>
      <p:sp>
        <p:nvSpPr>
          <p:cNvPr id="20" name="TextBox 19">
            <a:extLst>
              <a:ext uri="{FF2B5EF4-FFF2-40B4-BE49-F238E27FC236}">
                <a16:creationId xmlns:a16="http://schemas.microsoft.com/office/drawing/2014/main" id="{A48B6303-1F75-48CC-83CE-58A4C35DBAED}"/>
              </a:ext>
            </a:extLst>
          </p:cNvPr>
          <p:cNvSpPr txBox="1"/>
          <p:nvPr/>
        </p:nvSpPr>
        <p:spPr>
          <a:xfrm rot="5400000">
            <a:off x="4797849" y="4428124"/>
            <a:ext cx="1176097"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OBADIAH</a:t>
            </a:r>
          </a:p>
        </p:txBody>
      </p:sp>
      <p:sp>
        <p:nvSpPr>
          <p:cNvPr id="24" name="TextBox 23">
            <a:extLst>
              <a:ext uri="{FF2B5EF4-FFF2-40B4-BE49-F238E27FC236}">
                <a16:creationId xmlns:a16="http://schemas.microsoft.com/office/drawing/2014/main" id="{5B05C750-1579-4464-8A1B-99F99DEA6025}"/>
              </a:ext>
            </a:extLst>
          </p:cNvPr>
          <p:cNvSpPr txBox="1"/>
          <p:nvPr/>
        </p:nvSpPr>
        <p:spPr>
          <a:xfrm rot="5400000">
            <a:off x="6156709" y="4428124"/>
            <a:ext cx="126529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HABAKKUK</a:t>
            </a:r>
          </a:p>
        </p:txBody>
      </p:sp>
      <p:sp>
        <p:nvSpPr>
          <p:cNvPr id="26" name="TextBox 25">
            <a:extLst>
              <a:ext uri="{FF2B5EF4-FFF2-40B4-BE49-F238E27FC236}">
                <a16:creationId xmlns:a16="http://schemas.microsoft.com/office/drawing/2014/main" id="{3A45EBB4-5320-44A1-9FFE-5AB784F3B822}"/>
              </a:ext>
            </a:extLst>
          </p:cNvPr>
          <p:cNvSpPr txBox="1"/>
          <p:nvPr/>
        </p:nvSpPr>
        <p:spPr>
          <a:xfrm rot="5400000">
            <a:off x="5108347" y="4428124"/>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JONAH</a:t>
            </a:r>
          </a:p>
        </p:txBody>
      </p:sp>
      <p:sp>
        <p:nvSpPr>
          <p:cNvPr id="28" name="TextBox 27">
            <a:extLst>
              <a:ext uri="{FF2B5EF4-FFF2-40B4-BE49-F238E27FC236}">
                <a16:creationId xmlns:a16="http://schemas.microsoft.com/office/drawing/2014/main" id="{1E1747F0-0BE4-4946-80B6-B2BFE5150FA1}"/>
              </a:ext>
            </a:extLst>
          </p:cNvPr>
          <p:cNvSpPr txBox="1"/>
          <p:nvPr/>
        </p:nvSpPr>
        <p:spPr>
          <a:xfrm rot="5400000">
            <a:off x="592795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NAHUM</a:t>
            </a:r>
          </a:p>
        </p:txBody>
      </p:sp>
      <p:sp>
        <p:nvSpPr>
          <p:cNvPr id="29" name="TextBox 28">
            <a:extLst>
              <a:ext uri="{FF2B5EF4-FFF2-40B4-BE49-F238E27FC236}">
                <a16:creationId xmlns:a16="http://schemas.microsoft.com/office/drawing/2014/main" id="{D10505BC-5517-4E37-9933-2F7731425AE5}"/>
              </a:ext>
            </a:extLst>
          </p:cNvPr>
          <p:cNvSpPr txBox="1"/>
          <p:nvPr/>
        </p:nvSpPr>
        <p:spPr>
          <a:xfrm rot="5400000">
            <a:off x="559488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MICAH</a:t>
            </a:r>
          </a:p>
        </p:txBody>
      </p:sp>
      <p:sp>
        <p:nvSpPr>
          <p:cNvPr id="31" name="TextBox 30">
            <a:extLst>
              <a:ext uri="{FF2B5EF4-FFF2-40B4-BE49-F238E27FC236}">
                <a16:creationId xmlns:a16="http://schemas.microsoft.com/office/drawing/2014/main" id="{80708E6F-2EC5-4CBE-8918-C36E293EFCD4}"/>
              </a:ext>
            </a:extLst>
          </p:cNvPr>
          <p:cNvSpPr txBox="1"/>
          <p:nvPr/>
        </p:nvSpPr>
        <p:spPr>
          <a:xfrm rot="5400000">
            <a:off x="6567411" y="4428124"/>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ZEPHANIAH</a:t>
            </a:r>
          </a:p>
        </p:txBody>
      </p:sp>
      <p:sp>
        <p:nvSpPr>
          <p:cNvPr id="32" name="TextBox 31">
            <a:extLst>
              <a:ext uri="{FF2B5EF4-FFF2-40B4-BE49-F238E27FC236}">
                <a16:creationId xmlns:a16="http://schemas.microsoft.com/office/drawing/2014/main" id="{0FEB485F-1DE9-41DF-ADE1-502C4EC0E3A9}"/>
              </a:ext>
            </a:extLst>
          </p:cNvPr>
          <p:cNvSpPr txBox="1"/>
          <p:nvPr/>
        </p:nvSpPr>
        <p:spPr>
          <a:xfrm rot="5400000">
            <a:off x="710147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HAGGAI</a:t>
            </a:r>
          </a:p>
        </p:txBody>
      </p:sp>
      <p:sp>
        <p:nvSpPr>
          <p:cNvPr id="34" name="TextBox 33">
            <a:extLst>
              <a:ext uri="{FF2B5EF4-FFF2-40B4-BE49-F238E27FC236}">
                <a16:creationId xmlns:a16="http://schemas.microsoft.com/office/drawing/2014/main" id="{06CF4916-BB35-4C07-8E87-E3B9885D6AF3}"/>
              </a:ext>
            </a:extLst>
          </p:cNvPr>
          <p:cNvSpPr txBox="1"/>
          <p:nvPr/>
        </p:nvSpPr>
        <p:spPr>
          <a:xfrm rot="5400000">
            <a:off x="7368309" y="4428124"/>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ZECHARIAH</a:t>
            </a:r>
          </a:p>
        </p:txBody>
      </p:sp>
      <p:sp>
        <p:nvSpPr>
          <p:cNvPr id="36" name="TextBox 35">
            <a:extLst>
              <a:ext uri="{FF2B5EF4-FFF2-40B4-BE49-F238E27FC236}">
                <a16:creationId xmlns:a16="http://schemas.microsoft.com/office/drawing/2014/main" id="{EAC93762-AA4A-4BC6-B5E1-2C0F3CEA7DD6}"/>
              </a:ext>
            </a:extLst>
          </p:cNvPr>
          <p:cNvSpPr txBox="1"/>
          <p:nvPr/>
        </p:nvSpPr>
        <p:spPr>
          <a:xfrm rot="5400000">
            <a:off x="7927997"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MALACHI</a:t>
            </a:r>
          </a:p>
        </p:txBody>
      </p:sp>
      <p:sp>
        <p:nvSpPr>
          <p:cNvPr id="38" name="TextBox 37">
            <a:extLst>
              <a:ext uri="{FF2B5EF4-FFF2-40B4-BE49-F238E27FC236}">
                <a16:creationId xmlns:a16="http://schemas.microsoft.com/office/drawing/2014/main" id="{146B6D5D-3737-4054-9C8E-3E19369D0D10}"/>
              </a:ext>
            </a:extLst>
          </p:cNvPr>
          <p:cNvSpPr txBox="1"/>
          <p:nvPr/>
        </p:nvSpPr>
        <p:spPr>
          <a:xfrm>
            <a:off x="4933116" y="5184000"/>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MINOR PROPHETS</a:t>
            </a:r>
          </a:p>
        </p:txBody>
      </p:sp>
      <p:sp>
        <p:nvSpPr>
          <p:cNvPr id="40" name="TextBox 39">
            <a:extLst>
              <a:ext uri="{FF2B5EF4-FFF2-40B4-BE49-F238E27FC236}">
                <a16:creationId xmlns:a16="http://schemas.microsoft.com/office/drawing/2014/main" id="{DD40A3DF-9BEA-44EF-89F4-1509CEFA3A05}"/>
              </a:ext>
            </a:extLst>
          </p:cNvPr>
          <p:cNvSpPr txBox="1"/>
          <p:nvPr/>
        </p:nvSpPr>
        <p:spPr>
          <a:xfrm rot="5400000">
            <a:off x="3601847"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HOSEA</a:t>
            </a:r>
          </a:p>
        </p:txBody>
      </p:sp>
      <p:sp>
        <p:nvSpPr>
          <p:cNvPr id="43" name="TextBox 42">
            <a:extLst>
              <a:ext uri="{FF2B5EF4-FFF2-40B4-BE49-F238E27FC236}">
                <a16:creationId xmlns:a16="http://schemas.microsoft.com/office/drawing/2014/main" id="{C36F562E-82BA-459C-810B-6A905B4E64CC}"/>
              </a:ext>
            </a:extLst>
          </p:cNvPr>
          <p:cNvSpPr txBox="1"/>
          <p:nvPr/>
        </p:nvSpPr>
        <p:spPr>
          <a:xfrm rot="5400000">
            <a:off x="3984004"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JOEL</a:t>
            </a:r>
          </a:p>
        </p:txBody>
      </p:sp>
      <p:sp>
        <p:nvSpPr>
          <p:cNvPr id="45" name="TextBox 44">
            <a:extLst>
              <a:ext uri="{FF2B5EF4-FFF2-40B4-BE49-F238E27FC236}">
                <a16:creationId xmlns:a16="http://schemas.microsoft.com/office/drawing/2014/main" id="{A1380566-B24D-4C8F-8DE5-9DBFE4AC2140}"/>
              </a:ext>
            </a:extLst>
          </p:cNvPr>
          <p:cNvSpPr txBox="1"/>
          <p:nvPr/>
        </p:nvSpPr>
        <p:spPr>
          <a:xfrm>
            <a:off x="4969244" y="3709546"/>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600" b="1" i="0" u="none" strike="noStrike" kern="1200" cap="none" spc="300" normalizeH="0" baseline="0" noProof="0" dirty="0">
                <a:ln>
                  <a:noFill/>
                </a:ln>
                <a:solidFill>
                  <a:prstClr val="white"/>
                </a:solidFill>
                <a:effectLst/>
                <a:uLnTx/>
                <a:uFillTx/>
                <a:latin typeface="Arial Black" panose="020B0A04020102020204" pitchFamily="34" charset="0"/>
                <a:ea typeface="+mn-ea"/>
                <a:cs typeface="+mn-cs"/>
              </a:rPr>
              <a:t>MAJOR PROPHETS</a:t>
            </a:r>
          </a:p>
        </p:txBody>
      </p:sp>
      <p:grpSp>
        <p:nvGrpSpPr>
          <p:cNvPr id="144" name="Group 143">
            <a:extLst>
              <a:ext uri="{FF2B5EF4-FFF2-40B4-BE49-F238E27FC236}">
                <a16:creationId xmlns:a16="http://schemas.microsoft.com/office/drawing/2014/main" id="{D8C70DA1-CC43-4ECA-B891-686039075E8B}"/>
              </a:ext>
            </a:extLst>
          </p:cNvPr>
          <p:cNvGrpSpPr/>
          <p:nvPr/>
        </p:nvGrpSpPr>
        <p:grpSpPr>
          <a:xfrm>
            <a:off x="4058749" y="2348979"/>
            <a:ext cx="4724400" cy="1485900"/>
            <a:chOff x="3684613" y="2348979"/>
            <a:chExt cx="4724400" cy="1485900"/>
          </a:xfrm>
        </p:grpSpPr>
        <p:pic>
          <p:nvPicPr>
            <p:cNvPr id="146" name="Picture 145">
              <a:extLst>
                <a:ext uri="{FF2B5EF4-FFF2-40B4-BE49-F238E27FC236}">
                  <a16:creationId xmlns:a16="http://schemas.microsoft.com/office/drawing/2014/main" id="{A130D123-A3A0-4C22-9436-F93A859FEC0B}"/>
                </a:ext>
              </a:extLst>
            </p:cNvPr>
            <p:cNvPicPr>
              <a:picLocks noChangeAspect="1"/>
            </p:cNvPicPr>
            <p:nvPr/>
          </p:nvPicPr>
          <p:blipFill>
            <a:blip r:embed="rId16">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148" name="Group 147">
              <a:extLst>
                <a:ext uri="{FF2B5EF4-FFF2-40B4-BE49-F238E27FC236}">
                  <a16:creationId xmlns:a16="http://schemas.microsoft.com/office/drawing/2014/main" id="{747ACAC1-0305-4C6B-A2BF-D5599CDAE445}"/>
                </a:ext>
              </a:extLst>
            </p:cNvPr>
            <p:cNvGrpSpPr/>
            <p:nvPr/>
          </p:nvGrpSpPr>
          <p:grpSpPr>
            <a:xfrm>
              <a:off x="3981544" y="2438534"/>
              <a:ext cx="4135387" cy="1388258"/>
              <a:chOff x="3917376" y="2422492"/>
              <a:chExt cx="4135387" cy="1388258"/>
            </a:xfrm>
          </p:grpSpPr>
          <p:sp>
            <p:nvSpPr>
              <p:cNvPr id="150" name="TextBox 149">
                <a:extLst>
                  <a:ext uri="{FF2B5EF4-FFF2-40B4-BE49-F238E27FC236}">
                    <a16:creationId xmlns:a16="http://schemas.microsoft.com/office/drawing/2014/main" id="{61438074-B593-4569-A048-DF51035C3D8D}"/>
                  </a:ext>
                </a:extLst>
              </p:cNvPr>
              <p:cNvSpPr txBox="1"/>
              <p:nvPr/>
            </p:nvSpPr>
            <p:spPr>
              <a:xfrm rot="5400000">
                <a:off x="3423679" y="3013400"/>
                <a:ext cx="1265292"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ISAIAH</a:t>
                </a:r>
              </a:p>
            </p:txBody>
          </p:sp>
          <p:sp>
            <p:nvSpPr>
              <p:cNvPr id="152" name="TextBox 151">
                <a:extLst>
                  <a:ext uri="{FF2B5EF4-FFF2-40B4-BE49-F238E27FC236}">
                    <a16:creationId xmlns:a16="http://schemas.microsoft.com/office/drawing/2014/main" id="{C1CAC4FB-F48D-4BCD-ACB2-20A713549C5E}"/>
                  </a:ext>
                </a:extLst>
              </p:cNvPr>
              <p:cNvSpPr txBox="1"/>
              <p:nvPr/>
            </p:nvSpPr>
            <p:spPr>
              <a:xfrm rot="5400000">
                <a:off x="4378170" y="2972435"/>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JEREMIAH</a:t>
                </a:r>
              </a:p>
            </p:txBody>
          </p:sp>
          <p:sp>
            <p:nvSpPr>
              <p:cNvPr id="153" name="TextBox 152">
                <a:extLst>
                  <a:ext uri="{FF2B5EF4-FFF2-40B4-BE49-F238E27FC236}">
                    <a16:creationId xmlns:a16="http://schemas.microsoft.com/office/drawing/2014/main" id="{F02BE6C3-0627-49C1-B91C-8A27BB7C7E9D}"/>
                  </a:ext>
                </a:extLst>
              </p:cNvPr>
              <p:cNvSpPr txBox="1"/>
              <p:nvPr/>
            </p:nvSpPr>
            <p:spPr>
              <a:xfrm rot="5400000">
                <a:off x="5331839" y="2880548"/>
                <a:ext cx="1085474" cy="44409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LAMEN-TATIONS</a:t>
                </a:r>
              </a:p>
            </p:txBody>
          </p:sp>
          <p:sp>
            <p:nvSpPr>
              <p:cNvPr id="154" name="TextBox 153">
                <a:extLst>
                  <a:ext uri="{FF2B5EF4-FFF2-40B4-BE49-F238E27FC236}">
                    <a16:creationId xmlns:a16="http://schemas.microsoft.com/office/drawing/2014/main" id="{EAA8FCC2-5CF7-487E-8BEB-B9F9A073C9B7}"/>
                  </a:ext>
                </a:extLst>
              </p:cNvPr>
              <p:cNvSpPr txBox="1"/>
              <p:nvPr/>
            </p:nvSpPr>
            <p:spPr>
              <a:xfrm rot="5400000">
                <a:off x="6277949" y="2977672"/>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EZEKIEL</a:t>
                </a:r>
              </a:p>
            </p:txBody>
          </p:sp>
          <p:sp>
            <p:nvSpPr>
              <p:cNvPr id="155" name="TextBox 154">
                <a:extLst>
                  <a:ext uri="{FF2B5EF4-FFF2-40B4-BE49-F238E27FC236}">
                    <a16:creationId xmlns:a16="http://schemas.microsoft.com/office/drawing/2014/main" id="{E3437D89-0A5B-4805-8FE7-338A818A4A05}"/>
                  </a:ext>
                </a:extLst>
              </p:cNvPr>
              <p:cNvSpPr txBox="1"/>
              <p:nvPr/>
            </p:nvSpPr>
            <p:spPr>
              <a:xfrm rot="5400000">
                <a:off x="7371078" y="2994166"/>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DANIEL</a:t>
                </a:r>
              </a:p>
            </p:txBody>
          </p:sp>
        </p:grpSp>
      </p:grpSp>
      <p:sp>
        <p:nvSpPr>
          <p:cNvPr id="3" name="Title 2">
            <a:extLst>
              <a:ext uri="{FF2B5EF4-FFF2-40B4-BE49-F238E27FC236}">
                <a16:creationId xmlns:a16="http://schemas.microsoft.com/office/drawing/2014/main" id="{A15982FA-6DF8-7E4B-BC7C-74DE6670C0CC}"/>
              </a:ext>
            </a:extLst>
          </p:cNvPr>
          <p:cNvSpPr>
            <a:spLocks noGrp="1"/>
          </p:cNvSpPr>
          <p:nvPr>
            <p:ph type="title" idx="4294967295"/>
          </p:nvPr>
        </p:nvSpPr>
        <p:spPr>
          <a:xfrm>
            <a:off x="622701" y="-675456"/>
            <a:ext cx="7886700" cy="628123"/>
          </a:xfrm>
          <a:prstGeom prst="rect">
            <a:avLst/>
          </a:prstGeom>
        </p:spPr>
        <p:txBody>
          <a:bodyPr/>
          <a:lstStyle/>
          <a:p>
            <a:r>
              <a:rPr lang="en-US" dirty="0"/>
              <a:t>Books of the Bible</a:t>
            </a:r>
          </a:p>
        </p:txBody>
      </p:sp>
    </p:spTree>
    <p:extLst>
      <p:ext uri="{BB962C8B-B14F-4D97-AF65-F5344CB8AC3E}">
        <p14:creationId xmlns:p14="http://schemas.microsoft.com/office/powerpoint/2010/main" val="377938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6796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a:t>
            </a:r>
            <a:r>
              <a:rPr lang="en-US" sz="800" b="1" dirty="0">
                <a:solidFill>
                  <a:srgbClr val="000000"/>
                </a:solidFill>
                <a:latin typeface="Arial" pitchFamily="24" charset="0"/>
                <a:ea typeface="ＭＳ Ｐゴシック" charset="-128"/>
                <a:cs typeface="ＭＳ Ｐゴシック" charset="-128"/>
              </a:rPr>
              <a:t>h</a:t>
            </a: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67578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3866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0375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18658" y="947738"/>
            <a:ext cx="126841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770870" y="159467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38497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149745" y="5731258"/>
            <a:ext cx="94996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14</a:t>
            </a:r>
            <a:r>
              <a:rPr kumimoji="0" lang="en-US" sz="700" b="1" i="1" u="none" strike="noStrike" kern="1200" cap="none" spc="0" normalizeH="0" baseline="30000" noProof="0" dirty="0">
                <a:ln>
                  <a:noFill/>
                </a:ln>
                <a:solidFill>
                  <a:srgbClr val="FFFFFF"/>
                </a:solidFill>
                <a:effectLst/>
                <a:uLnTx/>
                <a:uFillTx/>
                <a:latin typeface="Arial" pitchFamily="24" charset="0"/>
                <a:ea typeface="ＭＳ Ｐゴシック" charset="-128"/>
                <a:cs typeface="ＭＳ Ｐゴシック" charset="-128"/>
              </a:rPr>
              <a:t>th</a:t>
            </a: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Edition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Feb 2024</a:t>
            </a:r>
          </a:p>
        </p:txBody>
      </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4026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776913" y="5765800"/>
            <a:ext cx="20732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Law was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9295670" y="2166938"/>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381431" y="256064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9381431" y="3708723"/>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9373415" y="3315014"/>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9306062" y="2955500"/>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52880" y="5562601"/>
            <a:ext cx="2087563" cy="797574"/>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4021784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en-US" altLang="zh-CN" sz="2400" b="1" dirty="0">
                <a:solidFill>
                  <a:schemeClr val="bg1"/>
                </a:solidFill>
                <a:latin typeface="Arial" panose="020B0604020202020204" pitchFamily="34" charset="0"/>
                <a:cs typeface="Arial" panose="020B0604020202020204" pitchFamily="34" charset="0"/>
              </a:rPr>
              <a:t>The Eschatological Significance of the Sabbath</a:t>
            </a:r>
          </a:p>
        </p:txBody>
      </p:sp>
      <p:sp>
        <p:nvSpPr>
          <p:cNvPr id="214020" name="Text Box 5"/>
          <p:cNvSpPr txBox="1">
            <a:spLocks noChangeArrowheads="1"/>
          </p:cNvSpPr>
          <p:nvPr/>
        </p:nvSpPr>
        <p:spPr bwMode="auto">
          <a:xfrm>
            <a:off x="9380607" y="601317"/>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Pre-Fall</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Tribulation</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Millennial Kingdom</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Work</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Rest</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National History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Christ’s Second Coming in </a:t>
            </a:r>
            <a:b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Phases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Abolished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3:19</a:t>
            </a: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23-29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3:6-11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Daniel’s 70</a:t>
            </a:r>
            <a:r>
              <a:rPr kumimoji="0" lang="en-US" altLang="zh-CN" sz="1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Week of 70-Week Prophecy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Some Aspects of Law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40–48</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Sustaining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5:17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Recreation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21–22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Not Resting</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Rests from Creative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 Repeatedly Rejected God’s Offer of the Promised Land Rest…</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Stops by Sin</a:t>
            </a: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Linked to Canaan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12:1-3;</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Wilderness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David’s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Ps 95:7b-11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Messiah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23:37-39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Peter’s Sermon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3:19-20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Accepted &amp;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3:7–4:11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Sabbath for Mankind</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 Anticipated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Neh 9:13-14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3" y="4105829"/>
            <a:ext cx="91641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Abolished</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Col 2:16-17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4:9-10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Hos 2:11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Sign of Mosaic Covenant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31:13,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20:12, 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16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Lord’s Day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16:1-2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1:10</a:t>
            </a: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24:20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 66:23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Begins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Completed</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Established a</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 Mt Sinai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years</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BC-AD 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Repents, Believes in Messiah, Re-established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36–39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Typology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Abrahamic &amp; Land Covenants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12:1-3; 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p>
        </p:txBody>
      </p:sp>
      <p:sp>
        <p:nvSpPr>
          <p:cNvPr id="72" name="TextBox 71"/>
          <p:cNvSpPr txBox="1"/>
          <p:nvPr/>
        </p:nvSpPr>
        <p:spPr>
          <a:xfrm>
            <a:off x="3059832" y="5850722"/>
            <a:ext cx="147008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Back at Creation &amp; Redemption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20:8-11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5:12-15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Typifies in a Dual Sense</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Forward &amp; Typifies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Lev 23:1-3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7th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2:1-3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Creation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Fall of Man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Set Aside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 Age Gap: “Times of the Gentiles”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Luke 21:24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Rapture</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Revelation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20:1-6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Mount Sinai</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Death of Christ</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cs typeface="+mn-cs"/>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2523180687"/>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706515" y="44624"/>
            <a:ext cx="7681910" cy="541337"/>
          </a:xfrm>
          <a:solidFill>
            <a:srgbClr val="000090"/>
          </a:solidFill>
        </p:spPr>
        <p:txBody>
          <a:bodyPr/>
          <a:lstStyle/>
          <a:p>
            <a:pPr eaLnBrk="1" hangingPunct="1"/>
            <a:r>
              <a:rPr kumimoji="1" lang="en-US" altLang="zh-CN" sz="3600" b="1" dirty="0">
                <a:solidFill>
                  <a:schemeClr val="bg1"/>
                </a:solidFill>
                <a:latin typeface="Arial" charset="0"/>
              </a:rPr>
              <a:t>Government in Scripture</a:t>
            </a:r>
            <a:endParaRPr kumimoji="1" lang="en-US" altLang="zh-CN" sz="3600" b="1" dirty="0">
              <a:solidFill>
                <a:schemeClr val="bg1"/>
              </a:solidFill>
              <a:ea typeface="华文楷体"/>
              <a:cs typeface="Arial"/>
            </a:endParaRPr>
          </a:p>
        </p:txBody>
      </p:sp>
      <p:sp>
        <p:nvSpPr>
          <p:cNvPr id="21606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latin typeface="Arial"/>
                <a:cs typeface="Arial"/>
              </a:rPr>
              <a:t>24</a:t>
            </a:r>
          </a:p>
        </p:txBody>
      </p:sp>
      <p:graphicFrame>
        <p:nvGraphicFramePr>
          <p:cNvPr id="5" name="Table 4"/>
          <p:cNvGraphicFramePr>
            <a:graphicFrameLocks noGrp="1"/>
          </p:cNvGraphicFramePr>
          <p:nvPr>
            <p:extLst>
              <p:ext uri="{D42A27DB-BD31-4B8C-83A1-F6EECF244321}">
                <p14:modId xmlns:p14="http://schemas.microsoft.com/office/powerpoint/2010/main" val="4193242788"/>
              </p:ext>
            </p:extLst>
          </p:nvPr>
        </p:nvGraphicFramePr>
        <p:xfrm>
          <a:off x="-36512" y="1414274"/>
          <a:ext cx="9180513" cy="5444490"/>
        </p:xfrm>
        <a:graphic>
          <a:graphicData uri="http://schemas.openxmlformats.org/drawingml/2006/table">
            <a:tbl>
              <a:tblPr bandRow="1">
                <a:tableStyleId>{C083E6E3-FA7D-4D7B-A595-EF9225AFEA82}</a:tableStyleId>
              </a:tblPr>
              <a:tblGrid>
                <a:gridCol w="903002">
                  <a:extLst>
                    <a:ext uri="{9D8B030D-6E8A-4147-A177-3AD203B41FA5}">
                      <a16:colId xmlns:a16="http://schemas.microsoft.com/office/drawing/2014/main" val="20000"/>
                    </a:ext>
                  </a:extLst>
                </a:gridCol>
                <a:gridCol w="969206">
                  <a:extLst>
                    <a:ext uri="{9D8B030D-6E8A-4147-A177-3AD203B41FA5}">
                      <a16:colId xmlns:a16="http://schemas.microsoft.com/office/drawing/2014/main" val="20001"/>
                    </a:ext>
                  </a:extLst>
                </a:gridCol>
                <a:gridCol w="1187961">
                  <a:extLst>
                    <a:ext uri="{9D8B030D-6E8A-4147-A177-3AD203B41FA5}">
                      <a16:colId xmlns:a16="http://schemas.microsoft.com/office/drawing/2014/main" val="20002"/>
                    </a:ext>
                  </a:extLst>
                </a:gridCol>
                <a:gridCol w="1003336">
                  <a:extLst>
                    <a:ext uri="{9D8B030D-6E8A-4147-A177-3AD203B41FA5}">
                      <a16:colId xmlns:a16="http://schemas.microsoft.com/office/drawing/2014/main" val="20003"/>
                    </a:ext>
                  </a:extLst>
                </a:gridCol>
                <a:gridCol w="1036779">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8419">
                  <a:extLst>
                    <a:ext uri="{9D8B030D-6E8A-4147-A177-3AD203B41FA5}">
                      <a16:colId xmlns:a16="http://schemas.microsoft.com/office/drawing/2014/main" val="20006"/>
                    </a:ext>
                  </a:extLst>
                </a:gridCol>
                <a:gridCol w="1011696">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248816">
                <a:tc>
                  <a:txBody>
                    <a:bodyPr/>
                    <a:lstStyle/>
                    <a:p>
                      <a:pPr algn="ctr"/>
                      <a:endParaRPr lang="en-US" altLang="zh-CN" sz="1200" b="1" dirty="0">
                        <a:solidFill>
                          <a:schemeClr val="bg1"/>
                        </a:solidFill>
                        <a:latin typeface="Arial"/>
                        <a:ea typeface="华文楷体"/>
                        <a:cs typeface="Arial"/>
                      </a:endParaRPr>
                    </a:p>
                    <a:p>
                      <a:pPr algn="ctr"/>
                      <a:r>
                        <a:rPr lang="en-US" altLang="zh-CN" sz="1200" b="1" i="1" dirty="0">
                          <a:solidFill>
                            <a:schemeClr val="bg1"/>
                          </a:solidFill>
                          <a:latin typeface="Arial"/>
                          <a:ea typeface="华文楷体"/>
                          <a:cs typeface="Arial"/>
                        </a:rPr>
                        <a:t>Type</a:t>
                      </a:r>
                    </a:p>
                    <a:p>
                      <a:pPr algn="ctr"/>
                      <a:endParaRPr lang="en-US" sz="1200" b="1" kern="1200" dirty="0">
                        <a:solidFill>
                          <a:srgbClr val="FFFFFF"/>
                        </a:solidFill>
                        <a:latin typeface="Arial"/>
                        <a:ea typeface="+mn-ea"/>
                        <a:cs typeface="Arial"/>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altLang="zh-CN" sz="1200" b="1" dirty="0">
                          <a:solidFill>
                            <a:schemeClr val="bg1"/>
                          </a:solidFill>
                          <a:latin typeface="Arial"/>
                          <a:ea typeface="华文楷体"/>
                          <a:cs typeface="Arial"/>
                        </a:rPr>
                        <a:t>Co-Rule</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a:solidFill>
                            <a:schemeClr val="bg1"/>
                          </a:solidFill>
                          <a:latin typeface="Arial"/>
                          <a:ea typeface="华文楷体"/>
                          <a:cs typeface="Arial"/>
                        </a:rPr>
                        <a:t>Human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sz="1200" b="1" dirty="0">
                          <a:solidFill>
                            <a:schemeClr val="bg1"/>
                          </a:solidFill>
                          <a:latin typeface="Arial"/>
                          <a:ea typeface="华文楷体"/>
                          <a:cs typeface="Arial"/>
                        </a:rPr>
                        <a:t>Theocracy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Anarchy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Monarchy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Foreign</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Monarchy</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en-US" altLang="zh-CN" sz="1200" b="1" dirty="0">
                          <a:solidFill>
                            <a:schemeClr val="bg1"/>
                          </a:solidFill>
                          <a:latin typeface="Arial"/>
                          <a:ea typeface="华文楷体"/>
                          <a:cs typeface="Arial"/>
                        </a:rPr>
                        <a:t>Co-Rule</a:t>
                      </a:r>
                      <a:endParaRPr lang="en-US" sz="1200" b="1" dirty="0">
                        <a:solidFill>
                          <a:schemeClr val="bg1"/>
                        </a:solidFill>
                        <a:latin typeface="Arial"/>
                        <a:ea typeface="华文楷体"/>
                        <a:cs typeface="Arial"/>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628650">
                <a:tc>
                  <a:txBody>
                    <a:bodyPr/>
                    <a:lstStyle/>
                    <a:p>
                      <a:pPr algn="ctr"/>
                      <a:r>
                        <a:rPr lang="en-US" sz="1200" b="1" i="1" dirty="0">
                          <a:solidFill>
                            <a:srgbClr val="FFFFFF"/>
                          </a:solidFill>
                          <a:latin typeface="Arial"/>
                          <a:cs typeface="Arial"/>
                        </a:rPr>
                        <a:t>Rulers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God &amp; Unfallen 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Man &amp; Satan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Judges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Kings of Israel &amp; Judah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Pagan Kings &amp; Heads of State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Jesus with Believing</a:t>
                      </a:r>
                      <a:r>
                        <a:rPr lang="en-US" sz="1200" b="1" baseline="0" dirty="0">
                          <a:latin typeface="Arial"/>
                          <a:cs typeface="Arial"/>
                        </a:rPr>
                        <a:t> Israel &amp; Gentiles</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 &amp; Redeemed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28650">
                <a:tc>
                  <a:txBody>
                    <a:bodyPr/>
                    <a:lstStyle/>
                    <a:p>
                      <a:pPr algn="ctr"/>
                      <a:r>
                        <a:rPr lang="en-US" sz="1200" b="1" i="1" dirty="0">
                          <a:solidFill>
                            <a:srgbClr val="FFFFFF"/>
                          </a:solidFill>
                          <a:latin typeface="Arial"/>
                          <a:cs typeface="Arial"/>
                        </a:rPr>
                        <a:t>Ruler Names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Lord God</a:t>
                      </a:r>
                      <a:br>
                        <a:rPr lang="en-US" sz="1200" b="1" dirty="0">
                          <a:latin typeface="Arial"/>
                          <a:cs typeface="Arial"/>
                        </a:rPr>
                      </a:br>
                      <a:r>
                        <a:rPr lang="en-US" sz="1200" b="1" dirty="0">
                          <a:latin typeface="Arial"/>
                          <a:cs typeface="Arial"/>
                        </a:rPr>
                        <a:t>Adam</a:t>
                      </a:r>
                      <a:br>
                        <a:rPr lang="en-US" sz="1200" b="1" dirty="0">
                          <a:latin typeface="Arial"/>
                          <a:cs typeface="Arial"/>
                        </a:rPr>
                      </a:br>
                      <a:r>
                        <a:rPr lang="en-US" sz="1200" b="1" dirty="0">
                          <a:latin typeface="Arial"/>
                          <a:cs typeface="Arial"/>
                        </a:rPr>
                        <a:t>Eve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Adam</a:t>
                      </a:r>
                      <a:br>
                        <a:rPr lang="en-US" sz="1200" b="1" dirty="0">
                          <a:latin typeface="Arial"/>
                          <a:cs typeface="Arial"/>
                        </a:rPr>
                      </a:br>
                      <a:r>
                        <a:rPr lang="en-US" sz="1200" b="1" dirty="0">
                          <a:latin typeface="Arial"/>
                          <a:cs typeface="Arial"/>
                        </a:rPr>
                        <a:t>Noah</a:t>
                      </a:r>
                      <a:br>
                        <a:rPr lang="en-US" sz="1200" b="1" dirty="0">
                          <a:latin typeface="Arial"/>
                          <a:cs typeface="Arial"/>
                        </a:rPr>
                      </a:br>
                      <a:r>
                        <a:rPr lang="en-US" sz="1200" b="1" dirty="0">
                          <a:latin typeface="Arial"/>
                          <a:cs typeface="Arial"/>
                        </a:rPr>
                        <a:t>Abraham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r>
                        <a:rPr lang="en-US" sz="1200" b="1" baseline="0" dirty="0">
                          <a:latin typeface="Arial"/>
                          <a:cs typeface="Arial"/>
                        </a:rPr>
                        <a:t> via Moses or Joshua</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Gideon</a:t>
                      </a:r>
                      <a:br>
                        <a:rPr lang="en-US" sz="1200" b="1" dirty="0">
                          <a:latin typeface="Arial"/>
                          <a:cs typeface="Arial"/>
                        </a:rPr>
                      </a:br>
                      <a:r>
                        <a:rPr lang="en-US" sz="1200" b="1" dirty="0">
                          <a:latin typeface="Arial"/>
                          <a:cs typeface="Arial"/>
                        </a:rPr>
                        <a:t>Samson</a:t>
                      </a:r>
                      <a:br>
                        <a:rPr lang="en-US" sz="1200" b="1" dirty="0">
                          <a:latin typeface="Arial"/>
                          <a:cs typeface="Arial"/>
                        </a:rPr>
                      </a:br>
                      <a:r>
                        <a:rPr lang="en-US" sz="1200" b="1" dirty="0">
                          <a:latin typeface="Arial"/>
                          <a:cs typeface="Arial"/>
                        </a:rPr>
                        <a:t>Samuel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Saul</a:t>
                      </a:r>
                      <a:br>
                        <a:rPr lang="en-US" sz="1200" b="1" dirty="0">
                          <a:latin typeface="Arial"/>
                          <a:cs typeface="Arial"/>
                        </a:rPr>
                      </a:br>
                      <a:r>
                        <a:rPr lang="en-US" sz="1200" b="1" dirty="0">
                          <a:latin typeface="Arial"/>
                          <a:cs typeface="Arial"/>
                        </a:rPr>
                        <a:t>David</a:t>
                      </a:r>
                      <a:br>
                        <a:rPr lang="en-US" sz="1200" b="1" dirty="0">
                          <a:latin typeface="Arial"/>
                          <a:cs typeface="Arial"/>
                        </a:rPr>
                      </a:br>
                      <a:r>
                        <a:rPr lang="en-US" sz="1200" b="1" dirty="0">
                          <a:latin typeface="Arial"/>
                          <a:cs typeface="Arial"/>
                        </a:rPr>
                        <a:t>Zedekiah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Nebuchad-nezzar</a:t>
                      </a:r>
                      <a:br>
                        <a:rPr lang="en-US" sz="1200" b="1" dirty="0">
                          <a:latin typeface="Arial"/>
                          <a:cs typeface="Arial"/>
                        </a:rPr>
                      </a:br>
                      <a:r>
                        <a:rPr lang="en-US" sz="1200" b="1" dirty="0">
                          <a:latin typeface="Arial"/>
                          <a:cs typeface="Arial"/>
                        </a:rPr>
                        <a:t>Cyrus</a:t>
                      </a:r>
                      <a:br>
                        <a:rPr lang="en-US" sz="1200" b="1" dirty="0">
                          <a:latin typeface="Arial"/>
                          <a:cs typeface="Arial"/>
                        </a:rPr>
                      </a:br>
                      <a:r>
                        <a:rPr lang="en-US" sz="1200" b="1" dirty="0">
                          <a:latin typeface="Arial"/>
                          <a:cs typeface="Arial"/>
                        </a:rPr>
                        <a:t>Herod</a:t>
                      </a:r>
                      <a:br>
                        <a:rPr lang="en-US" sz="1200" b="1" dirty="0">
                          <a:latin typeface="Arial"/>
                          <a:cs typeface="Arial"/>
                        </a:rPr>
                      </a:br>
                      <a:r>
                        <a:rPr lang="en-US" sz="1200" b="1" dirty="0">
                          <a:latin typeface="Arial"/>
                          <a:cs typeface="Arial"/>
                        </a:rPr>
                        <a:t>Biden!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Christ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God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28650">
                <a:tc>
                  <a:txBody>
                    <a:bodyPr/>
                    <a:lstStyle/>
                    <a:p>
                      <a:pPr algn="ctr"/>
                      <a:r>
                        <a:rPr lang="en-US" sz="1200" b="1" i="1" dirty="0">
                          <a:solidFill>
                            <a:srgbClr val="FFFFFF"/>
                          </a:solidFill>
                          <a:latin typeface="Arial"/>
                          <a:cs typeface="Arial"/>
                        </a:rPr>
                        <a:t>Subjects</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Animals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All men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 &amp; nations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Israel &amp; Gentiles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Angels?</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28650">
                <a:tc>
                  <a:txBody>
                    <a:bodyPr/>
                    <a:lstStyle/>
                    <a:p>
                      <a:pPr algn="ctr"/>
                      <a:r>
                        <a:rPr lang="en-US" sz="1200" b="1" i="1" dirty="0">
                          <a:solidFill>
                            <a:srgbClr val="FFFFFF"/>
                          </a:solidFill>
                          <a:latin typeface="Arial"/>
                          <a:cs typeface="Arial"/>
                        </a:rPr>
                        <a:t>Authority</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Fellowship with God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Conscience of each individual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Mosaic Covenant (Law)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Each man’s opinion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dirty="0">
                          <a:latin typeface="Arial"/>
                          <a:cs typeface="Arial"/>
                        </a:rPr>
                        <a:t>Mosaic Covenant &amp;</a:t>
                      </a:r>
                      <a:r>
                        <a:rPr lang="en-US" sz="1200" b="1" baseline="0" dirty="0">
                          <a:latin typeface="Arial"/>
                          <a:cs typeface="Arial"/>
                        </a:rPr>
                        <a:t> King’s </a:t>
                      </a:r>
                      <a:r>
                        <a:rPr lang="en-US" sz="1200" b="1" dirty="0">
                          <a:latin typeface="Arial"/>
                          <a:cs typeface="Arial"/>
                        </a:rPr>
                        <a:t>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Gentile ruler’s law</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New Covenant under Christ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Fellowship with God</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31470">
                <a:tc>
                  <a:txBody>
                    <a:bodyPr/>
                    <a:lstStyle/>
                    <a:p>
                      <a:pPr algn="ctr"/>
                      <a:r>
                        <a:rPr lang="en-US" sz="1200" b="1" i="1" dirty="0">
                          <a:solidFill>
                            <a:srgbClr val="FFFFFF"/>
                          </a:solidFill>
                          <a:latin typeface="Arial"/>
                          <a:cs typeface="Arial"/>
                        </a:rPr>
                        <a:t>Sin</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Absent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Degeneration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Controlled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Increased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Mixed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Mixed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Reduced Greatly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Absent</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ctr"/>
                      <a:r>
                        <a:rPr lang="en-US" altLang="zh-CN" sz="1200" b="1" i="1" dirty="0">
                          <a:solidFill>
                            <a:srgbClr val="FFFFFF"/>
                          </a:solidFill>
                          <a:latin typeface="Arial"/>
                          <a:ea typeface="华文楷体"/>
                          <a:cs typeface="Arial"/>
                        </a:rPr>
                        <a:t>Time</a:t>
                      </a:r>
                      <a:endParaRPr lang="en-US" sz="1200" b="1" i="1" dirty="0">
                        <a:solidFill>
                          <a:srgbClr val="FFFFFF"/>
                        </a:solidFill>
                        <a:latin typeface="Arial"/>
                        <a:ea typeface="华文楷体"/>
                        <a:cs typeface="Arial"/>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en-US" altLang="zh-CN" sz="1200" b="1" dirty="0">
                          <a:latin typeface="Arial"/>
                          <a:ea typeface="华文楷体"/>
                          <a:cs typeface="Arial"/>
                        </a:rPr>
                        <a:t>4143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4143-1445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1445-1390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1390-1043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1043-586 BC</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586-return</a:t>
                      </a:r>
                      <a:r>
                        <a:rPr lang="en-US" altLang="zh-CN" sz="1200" b="1" baseline="0" dirty="0">
                          <a:latin typeface="Arial"/>
                          <a:ea typeface="华文楷体"/>
                          <a:cs typeface="Arial"/>
                        </a:rPr>
                        <a:t> of Christ</a:t>
                      </a:r>
                      <a:endParaRPr lang="en-US" altLang="zh-CN"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1000</a:t>
                      </a:r>
                      <a:r>
                        <a:rPr lang="en-US" altLang="zh-CN" sz="1200" b="1" baseline="0" dirty="0">
                          <a:latin typeface="Arial"/>
                          <a:ea typeface="华文楷体"/>
                          <a:cs typeface="Arial"/>
                        </a:rPr>
                        <a:t> years</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Eternal state</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33400">
                <a:tc>
                  <a:txBody>
                    <a:bodyPr/>
                    <a:lstStyle/>
                    <a:p>
                      <a:pPr algn="ctr"/>
                      <a:r>
                        <a:rPr lang="en-US" sz="1200" b="1" i="1" dirty="0">
                          <a:solidFill>
                            <a:srgbClr val="FFFFFF"/>
                          </a:solidFill>
                          <a:latin typeface="Arial"/>
                          <a:cs typeface="Arial"/>
                        </a:rPr>
                        <a:t>Scripture</a:t>
                      </a: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r>
                        <a:rPr lang="en-US" sz="1200" b="1" dirty="0">
                          <a:latin typeface="Arial"/>
                          <a:cs typeface="Arial"/>
                        </a:rPr>
                        <a:t>Gen.</a:t>
                      </a:r>
                      <a:r>
                        <a:rPr lang="en-US" sz="1200" b="1" baseline="0" dirty="0">
                          <a:latin typeface="Arial"/>
                          <a:cs typeface="Arial"/>
                        </a:rPr>
                        <a:t> 1–2</a:t>
                      </a: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Gen. 3–</a:t>
                      </a:r>
                      <a:br>
                        <a:rPr lang="en-US" sz="1200" b="1" dirty="0">
                          <a:latin typeface="Arial"/>
                          <a:cs typeface="Arial"/>
                        </a:rPr>
                      </a:br>
                      <a:r>
                        <a:rPr lang="en-US" sz="1200" b="1" dirty="0">
                          <a:latin typeface="Arial"/>
                          <a:cs typeface="Arial"/>
                        </a:rPr>
                        <a:t>Exod. 18</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Exod. 19–Josh. 24</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Judg. 1–</a:t>
                      </a:r>
                      <a:br>
                        <a:rPr lang="en-US" sz="1200" b="1" dirty="0">
                          <a:latin typeface="Arial"/>
                          <a:cs typeface="Arial"/>
                        </a:rPr>
                      </a:br>
                      <a:r>
                        <a:rPr lang="en-US" sz="1200" b="1" dirty="0">
                          <a:latin typeface="Arial"/>
                          <a:cs typeface="Arial"/>
                        </a:rPr>
                        <a:t>1 Sam. 7</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1 Sam. 8–</a:t>
                      </a:r>
                      <a:br>
                        <a:rPr lang="en-US" sz="1200" b="1" dirty="0">
                          <a:latin typeface="Arial"/>
                          <a:cs typeface="Arial"/>
                        </a:rPr>
                      </a:br>
                      <a:r>
                        <a:rPr lang="en-US" sz="1200" b="1" dirty="0">
                          <a:latin typeface="Arial"/>
                          <a:cs typeface="Arial"/>
                        </a:rPr>
                        <a:t>2 Chron. 36</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Dan.</a:t>
                      </a:r>
                      <a:r>
                        <a:rPr lang="en-US" altLang="zh-CN" sz="1200" b="1" baseline="0" dirty="0">
                          <a:latin typeface="Arial"/>
                          <a:ea typeface="华文楷体"/>
                          <a:cs typeface="Arial"/>
                        </a:rPr>
                        <a:t> 9:</a:t>
                      </a:r>
                      <a:r>
                        <a:rPr lang="en-US" altLang="zh-CN" sz="1200" b="1" dirty="0">
                          <a:latin typeface="Arial"/>
                          <a:ea typeface="华文楷体"/>
                          <a:cs typeface="Arial"/>
                        </a:rPr>
                        <a:t>26;</a:t>
                      </a:r>
                      <a:br>
                        <a:rPr lang="en-US" altLang="zh-CN" sz="1200" b="1" dirty="0">
                          <a:latin typeface="Arial"/>
                          <a:ea typeface="华文楷体"/>
                          <a:cs typeface="Arial"/>
                        </a:rPr>
                      </a:br>
                      <a:r>
                        <a:rPr lang="en-US" altLang="zh-CN" sz="1200" b="1" dirty="0">
                          <a:latin typeface="Arial"/>
                          <a:ea typeface="华文楷体"/>
                          <a:cs typeface="Arial"/>
                        </a:rPr>
                        <a:t>Luke</a:t>
                      </a:r>
                      <a:r>
                        <a:rPr lang="en-US" altLang="zh-CN" sz="1200" b="1" baseline="0" dirty="0">
                          <a:latin typeface="Arial"/>
                          <a:ea typeface="华文楷体"/>
                          <a:cs typeface="Arial"/>
                        </a:rPr>
                        <a:t> 21:</a:t>
                      </a:r>
                      <a:r>
                        <a:rPr lang="en-US" altLang="zh-CN" sz="1200" b="1" dirty="0">
                          <a:latin typeface="Arial"/>
                          <a:ea typeface="华文楷体"/>
                          <a:cs typeface="Arial"/>
                        </a:rPr>
                        <a:t>24</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altLang="zh-CN" sz="1200" b="1" dirty="0">
                          <a:latin typeface="Arial"/>
                          <a:ea typeface="华文楷体"/>
                          <a:cs typeface="Arial"/>
                        </a:rPr>
                        <a:t>Isa.</a:t>
                      </a:r>
                      <a:r>
                        <a:rPr lang="en-US" altLang="zh-CN" sz="1200" b="1" baseline="0" dirty="0">
                          <a:latin typeface="Arial"/>
                          <a:ea typeface="华文楷体"/>
                          <a:cs typeface="Arial"/>
                        </a:rPr>
                        <a:t> 11</a:t>
                      </a:r>
                      <a:r>
                        <a:rPr lang="zh-CN" altLang="en-US" sz="1200" b="1" dirty="0">
                          <a:latin typeface="Arial"/>
                          <a:ea typeface="华文楷体"/>
                          <a:cs typeface="Arial"/>
                        </a:rPr>
                        <a:t>；</a:t>
                      </a:r>
                      <a:r>
                        <a:rPr lang="en-US" altLang="zh-CN" sz="1200" b="1" dirty="0">
                          <a:latin typeface="Arial"/>
                          <a:ea typeface="华文楷体"/>
                          <a:cs typeface="Arial"/>
                        </a:rPr>
                        <a:t>Rev.</a:t>
                      </a:r>
                      <a:r>
                        <a:rPr lang="en-US" altLang="zh-CN" sz="1200" b="1" baseline="0" dirty="0">
                          <a:latin typeface="Arial"/>
                          <a:ea typeface="华文楷体"/>
                          <a:cs typeface="Arial"/>
                        </a:rPr>
                        <a:t> 20:</a:t>
                      </a:r>
                      <a:r>
                        <a:rPr lang="en-US" altLang="zh-CN" sz="1200" b="1" dirty="0">
                          <a:latin typeface="Arial"/>
                          <a:ea typeface="华文楷体"/>
                          <a:cs typeface="Arial"/>
                        </a:rPr>
                        <a:t>1-6</a:t>
                      </a:r>
                      <a:endParaRPr lang="en-US" sz="1200" b="1" dirty="0">
                        <a:latin typeface="Arial"/>
                        <a:ea typeface="华文楷体"/>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1200" b="1" dirty="0">
                          <a:latin typeface="Arial"/>
                          <a:cs typeface="Arial"/>
                        </a:rPr>
                        <a:t>Rev. 21–22</a:t>
                      </a: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107504" y="620688"/>
            <a:ext cx="8928991" cy="646331"/>
          </a:xfrm>
          <a:prstGeom prst="rect">
            <a:avLst/>
          </a:prstGeom>
          <a:noFill/>
        </p:spPr>
        <p:txBody>
          <a:bodyPr wrap="square" rtlCol="0">
            <a:spAutoFit/>
          </a:bodyPr>
          <a:lstStyle/>
          <a:p>
            <a:r>
              <a:rPr lang="en-US" altLang="zh-CN" sz="1200" b="1" dirty="0">
                <a:solidFill>
                  <a:srgbClr val="000000"/>
                </a:solidFill>
                <a:latin typeface="Arial"/>
                <a:ea typeface="华文楷体"/>
                <a:cs typeface="Arial"/>
              </a:rPr>
              <a:t>The Bible has many themes (e.g., redemption, community, promise, covenant, God’s glory). However, the overall theme is probably the rule of God or kingdom (see the study on pages 32-33).  This government has taken many forms in the past but it will culminate in rule under Messiah in the future, which itself will merge into the eternal state.</a:t>
            </a:r>
            <a:endParaRPr lang="en-US" sz="1200" b="1" dirty="0">
              <a:solidFill>
                <a:srgbClr val="000000"/>
              </a:solidFill>
              <a:latin typeface="Arial"/>
              <a:ea typeface="华文楷体"/>
              <a:cs typeface="Arial"/>
            </a:endParaRPr>
          </a:p>
        </p:txBody>
      </p:sp>
    </p:spTree>
    <p:extLst>
      <p:ext uri="{BB962C8B-B14F-4D97-AF65-F5344CB8AC3E}">
        <p14:creationId xmlns:p14="http://schemas.microsoft.com/office/powerpoint/2010/main" val="319750750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9" name="Rectangle 2"/>
          <p:cNvSpPr>
            <a:spLocks noGrp="1" noChangeArrowheads="1"/>
          </p:cNvSpPr>
          <p:nvPr>
            <p:ph type="ctrTitle"/>
          </p:nvPr>
        </p:nvSpPr>
        <p:spPr>
          <a:xfrm>
            <a:off x="539750" y="44623"/>
            <a:ext cx="7777163" cy="576065"/>
          </a:xfrm>
          <a:solidFill>
            <a:srgbClr val="000090"/>
          </a:solidFill>
        </p:spPr>
        <p:txBody>
          <a:bodyPr/>
          <a:lstStyle/>
          <a:p>
            <a:pPr eaLnBrk="1" hangingPunct="1"/>
            <a:r>
              <a:rPr kumimoji="1" lang="en-US" altLang="zh-CN" sz="3600" b="1" dirty="0">
                <a:solidFill>
                  <a:schemeClr val="bg1"/>
                </a:solidFill>
                <a:latin typeface="Arial" charset="0"/>
              </a:rPr>
              <a:t>The Bible</a:t>
            </a:r>
            <a:r>
              <a:rPr kumimoji="1" lang="uk-UA" altLang="zh-CN" sz="3600" b="1" dirty="0">
                <a:solidFill>
                  <a:schemeClr val="bg1"/>
                </a:solidFill>
                <a:latin typeface="Arial" charset="0"/>
              </a:rPr>
              <a:t>'</a:t>
            </a:r>
            <a:r>
              <a:rPr kumimoji="1" lang="en-US" altLang="zh-CN" sz="3600" b="1" dirty="0">
                <a:solidFill>
                  <a:schemeClr val="bg1"/>
                </a:solidFill>
                <a:latin typeface="Arial" charset="0"/>
              </a:rPr>
              <a:t>s Story</a:t>
            </a: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25</a:t>
            </a: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a:solidFill>
                  <a:srgbClr val="000090"/>
                </a:solidFill>
                <a:cs typeface="Arial" charset="0"/>
              </a:rPr>
              <a:t>Adapted from Terry Hall, </a:t>
            </a:r>
            <a:r>
              <a:rPr lang="en-US" sz="1400" b="1" i="1">
                <a:solidFill>
                  <a:srgbClr val="000090"/>
                </a:solidFill>
                <a:cs typeface="Arial" charset="0"/>
              </a:rPr>
              <a:t>Bible Panorama, </a:t>
            </a:r>
            <a:r>
              <a:rPr lang="en-US" sz="1400" b="1">
                <a:solidFill>
                  <a:srgbClr val="000090"/>
                </a:solidFill>
                <a:cs typeface="Arial" charset="0"/>
              </a:rPr>
              <a:t>14</a:t>
            </a:r>
          </a:p>
        </p:txBody>
      </p:sp>
      <p:pic>
        <p:nvPicPr>
          <p:cNvPr id="3" name="Picture 2"/>
          <p:cNvPicPr>
            <a:picLocks noChangeAspect="1"/>
          </p:cNvPicPr>
          <p:nvPr/>
        </p:nvPicPr>
        <p:blipFill rotWithShape="1">
          <a:blip r:embed="rId3"/>
          <a:srcRect l="6676" t="7844" r="5778"/>
          <a:stretch/>
        </p:blipFill>
        <p:spPr>
          <a:xfrm>
            <a:off x="5868144" y="2816940"/>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
        <p:nvSpPr>
          <p:cNvPr id="123" name="TextBox 122"/>
          <p:cNvSpPr txBox="1">
            <a:spLocks noChangeAspect="1"/>
          </p:cNvSpPr>
          <p:nvPr/>
        </p:nvSpPr>
        <p:spPr>
          <a:xfrm rot="16200000">
            <a:off x="1489135" y="1088769"/>
            <a:ext cx="1044123" cy="32400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Deuteronomy</a:t>
            </a:r>
          </a:p>
        </p:txBody>
      </p:sp>
      <p:sp>
        <p:nvSpPr>
          <p:cNvPr id="133" name="TextBox 132"/>
          <p:cNvSpPr txBox="1">
            <a:spLocks noChangeAspect="1"/>
          </p:cNvSpPr>
          <p:nvPr/>
        </p:nvSpPr>
        <p:spPr>
          <a:xfrm rot="16200000">
            <a:off x="114372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Numbers</a:t>
            </a:r>
          </a:p>
        </p:txBody>
      </p:sp>
      <p:sp>
        <p:nvSpPr>
          <p:cNvPr id="134" name="TextBox 133"/>
          <p:cNvSpPr txBox="1">
            <a:spLocks noChangeAspect="1"/>
          </p:cNvSpPr>
          <p:nvPr/>
        </p:nvSpPr>
        <p:spPr>
          <a:xfrm rot="16200000">
            <a:off x="79830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Leviticus</a:t>
            </a:r>
          </a:p>
        </p:txBody>
      </p:sp>
      <p:sp>
        <p:nvSpPr>
          <p:cNvPr id="135" name="TextBox 134"/>
          <p:cNvSpPr txBox="1">
            <a:spLocks noChangeAspect="1"/>
          </p:cNvSpPr>
          <p:nvPr/>
        </p:nvSpPr>
        <p:spPr>
          <a:xfrm rot="16200000">
            <a:off x="45289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Exodus</a:t>
            </a:r>
          </a:p>
        </p:txBody>
      </p:sp>
      <p:sp>
        <p:nvSpPr>
          <p:cNvPr id="136" name="TextBox 135"/>
          <p:cNvSpPr txBox="1">
            <a:spLocks noChangeAspect="1"/>
          </p:cNvSpPr>
          <p:nvPr/>
        </p:nvSpPr>
        <p:spPr>
          <a:xfrm rot="16200000">
            <a:off x="10748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Genesis</a:t>
            </a:r>
          </a:p>
        </p:txBody>
      </p:sp>
      <p:sp>
        <p:nvSpPr>
          <p:cNvPr id="137" name="TextBox 136"/>
          <p:cNvSpPr txBox="1">
            <a:spLocks noChangeAspect="1"/>
          </p:cNvSpPr>
          <p:nvPr/>
        </p:nvSpPr>
        <p:spPr>
          <a:xfrm rot="16200000">
            <a:off x="3216200"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Samuel</a:t>
            </a:r>
          </a:p>
        </p:txBody>
      </p:sp>
      <p:sp>
        <p:nvSpPr>
          <p:cNvPr id="138" name="TextBox 137"/>
          <p:cNvSpPr txBox="1">
            <a:spLocks noChangeAspect="1"/>
          </p:cNvSpPr>
          <p:nvPr/>
        </p:nvSpPr>
        <p:spPr>
          <a:xfrm rot="16200000">
            <a:off x="287078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Samuel</a:t>
            </a:r>
          </a:p>
        </p:txBody>
      </p:sp>
      <p:sp>
        <p:nvSpPr>
          <p:cNvPr id="139" name="TextBox 138"/>
          <p:cNvSpPr txBox="1">
            <a:spLocks noChangeAspect="1"/>
          </p:cNvSpPr>
          <p:nvPr/>
        </p:nvSpPr>
        <p:spPr>
          <a:xfrm rot="16200000">
            <a:off x="2525374"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Ruth</a:t>
            </a:r>
          </a:p>
        </p:txBody>
      </p:sp>
      <p:sp>
        <p:nvSpPr>
          <p:cNvPr id="140" name="TextBox 139"/>
          <p:cNvSpPr txBox="1">
            <a:spLocks noChangeAspect="1"/>
          </p:cNvSpPr>
          <p:nvPr/>
        </p:nvSpPr>
        <p:spPr>
          <a:xfrm rot="16200000">
            <a:off x="2179961"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Judges</a:t>
            </a:r>
          </a:p>
        </p:txBody>
      </p:sp>
      <p:sp>
        <p:nvSpPr>
          <p:cNvPr id="141" name="TextBox 140"/>
          <p:cNvSpPr txBox="1">
            <a:spLocks noChangeAspect="1"/>
          </p:cNvSpPr>
          <p:nvPr/>
        </p:nvSpPr>
        <p:spPr>
          <a:xfrm rot="16200000">
            <a:off x="183454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Joshua</a:t>
            </a:r>
          </a:p>
        </p:txBody>
      </p:sp>
      <p:sp>
        <p:nvSpPr>
          <p:cNvPr id="142" name="TextBox 141"/>
          <p:cNvSpPr txBox="1">
            <a:spLocks noChangeAspect="1"/>
          </p:cNvSpPr>
          <p:nvPr/>
        </p:nvSpPr>
        <p:spPr>
          <a:xfrm rot="16200000">
            <a:off x="494326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Ezra</a:t>
            </a:r>
          </a:p>
        </p:txBody>
      </p:sp>
      <p:sp>
        <p:nvSpPr>
          <p:cNvPr id="143" name="TextBox 142"/>
          <p:cNvSpPr txBox="1">
            <a:spLocks noChangeAspect="1"/>
          </p:cNvSpPr>
          <p:nvPr/>
        </p:nvSpPr>
        <p:spPr>
          <a:xfrm rot="16200000">
            <a:off x="459785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Chronicles</a:t>
            </a:r>
          </a:p>
        </p:txBody>
      </p:sp>
      <p:sp>
        <p:nvSpPr>
          <p:cNvPr id="144" name="TextBox 143"/>
          <p:cNvSpPr txBox="1">
            <a:spLocks noChangeAspect="1"/>
          </p:cNvSpPr>
          <p:nvPr/>
        </p:nvSpPr>
        <p:spPr>
          <a:xfrm rot="16200000">
            <a:off x="425243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Chronicles</a:t>
            </a:r>
          </a:p>
        </p:txBody>
      </p:sp>
      <p:sp>
        <p:nvSpPr>
          <p:cNvPr id="145" name="TextBox 144"/>
          <p:cNvSpPr txBox="1">
            <a:spLocks noChangeAspect="1"/>
          </p:cNvSpPr>
          <p:nvPr/>
        </p:nvSpPr>
        <p:spPr>
          <a:xfrm rot="16200000">
            <a:off x="390702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Kings</a:t>
            </a:r>
          </a:p>
        </p:txBody>
      </p:sp>
      <p:sp>
        <p:nvSpPr>
          <p:cNvPr id="146" name="TextBox 145"/>
          <p:cNvSpPr txBox="1">
            <a:spLocks noChangeAspect="1"/>
          </p:cNvSpPr>
          <p:nvPr/>
        </p:nvSpPr>
        <p:spPr>
          <a:xfrm rot="16200000">
            <a:off x="356161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Kings</a:t>
            </a:r>
          </a:p>
        </p:txBody>
      </p:sp>
      <p:sp>
        <p:nvSpPr>
          <p:cNvPr id="147" name="TextBox 146"/>
          <p:cNvSpPr txBox="1">
            <a:spLocks noChangeAspect="1"/>
          </p:cNvSpPr>
          <p:nvPr/>
        </p:nvSpPr>
        <p:spPr>
          <a:xfrm rot="16200000">
            <a:off x="7704362"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Acts</a:t>
            </a:r>
          </a:p>
        </p:txBody>
      </p:sp>
      <p:sp>
        <p:nvSpPr>
          <p:cNvPr id="148" name="TextBox 147"/>
          <p:cNvSpPr txBox="1">
            <a:spLocks noChangeAspect="1"/>
          </p:cNvSpPr>
          <p:nvPr/>
        </p:nvSpPr>
        <p:spPr>
          <a:xfrm rot="16200000">
            <a:off x="7362324"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John</a:t>
            </a:r>
          </a:p>
        </p:txBody>
      </p:sp>
      <p:sp>
        <p:nvSpPr>
          <p:cNvPr id="149" name="TextBox 148"/>
          <p:cNvSpPr txBox="1">
            <a:spLocks noChangeAspect="1"/>
          </p:cNvSpPr>
          <p:nvPr/>
        </p:nvSpPr>
        <p:spPr>
          <a:xfrm rot="16200000">
            <a:off x="7020286"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Luke</a:t>
            </a:r>
          </a:p>
        </p:txBody>
      </p:sp>
      <p:sp>
        <p:nvSpPr>
          <p:cNvPr id="150" name="TextBox 149"/>
          <p:cNvSpPr txBox="1">
            <a:spLocks noChangeAspect="1"/>
          </p:cNvSpPr>
          <p:nvPr/>
        </p:nvSpPr>
        <p:spPr>
          <a:xfrm rot="16200000">
            <a:off x="6678248"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Mark</a:t>
            </a:r>
          </a:p>
        </p:txBody>
      </p:sp>
      <p:sp>
        <p:nvSpPr>
          <p:cNvPr id="151" name="TextBox 150"/>
          <p:cNvSpPr txBox="1">
            <a:spLocks noChangeAspect="1"/>
          </p:cNvSpPr>
          <p:nvPr/>
        </p:nvSpPr>
        <p:spPr>
          <a:xfrm rot="16200000">
            <a:off x="6336210"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Matthew</a:t>
            </a:r>
          </a:p>
        </p:txBody>
      </p:sp>
      <p:sp>
        <p:nvSpPr>
          <p:cNvPr id="152" name="TextBox 151"/>
          <p:cNvSpPr txBox="1">
            <a:spLocks noChangeAspect="1"/>
          </p:cNvSpPr>
          <p:nvPr/>
        </p:nvSpPr>
        <p:spPr>
          <a:xfrm rot="16200000">
            <a:off x="563409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Esther</a:t>
            </a:r>
          </a:p>
        </p:txBody>
      </p:sp>
      <p:sp>
        <p:nvSpPr>
          <p:cNvPr id="153" name="TextBox 152"/>
          <p:cNvSpPr txBox="1">
            <a:spLocks noChangeAspect="1"/>
          </p:cNvSpPr>
          <p:nvPr/>
        </p:nvSpPr>
        <p:spPr>
          <a:xfrm rot="16200000">
            <a:off x="528867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Nehemiah</a:t>
            </a:r>
          </a:p>
        </p:txBody>
      </p:sp>
      <p:sp>
        <p:nvSpPr>
          <p:cNvPr id="156" name="TextBox 155"/>
          <p:cNvSpPr txBox="1">
            <a:spLocks noChangeAspect="1"/>
          </p:cNvSpPr>
          <p:nvPr/>
        </p:nvSpPr>
        <p:spPr>
          <a:xfrm>
            <a:off x="1403648" y="231288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History</a:t>
            </a:r>
          </a:p>
        </p:txBody>
      </p:sp>
      <p:sp>
        <p:nvSpPr>
          <p:cNvPr id="157" name="TextBox 156"/>
          <p:cNvSpPr txBox="1">
            <a:spLocks noChangeAspect="1"/>
          </p:cNvSpPr>
          <p:nvPr/>
        </p:nvSpPr>
        <p:spPr>
          <a:xfrm>
            <a:off x="1403648" y="2600916"/>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Experience</a:t>
            </a:r>
          </a:p>
        </p:txBody>
      </p:sp>
      <p:sp>
        <p:nvSpPr>
          <p:cNvPr id="158" name="TextBox 157"/>
          <p:cNvSpPr txBox="1">
            <a:spLocks noChangeAspect="1"/>
          </p:cNvSpPr>
          <p:nvPr/>
        </p:nvSpPr>
        <p:spPr>
          <a:xfrm>
            <a:off x="1403648" y="288894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Prophecy</a:t>
            </a: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Isaiah</a:t>
            </a: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Jeremiah</a:t>
            </a:r>
          </a:p>
        </p:txBody>
      </p:sp>
      <p:sp>
        <p:nvSpPr>
          <p:cNvPr id="161" name="TextBox 160"/>
          <p:cNvSpPr txBox="1">
            <a:spLocks noChangeAspect="1"/>
          </p:cNvSpPr>
          <p:nvPr/>
        </p:nvSpPr>
        <p:spPr>
          <a:xfrm>
            <a:off x="424795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Lamentations</a:t>
            </a: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Ezekiel</a:t>
            </a: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Daniel</a:t>
            </a: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Hosea</a:t>
            </a: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Joel</a:t>
            </a: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Amos</a:t>
            </a: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Obadiah</a:t>
            </a: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Jonah</a:t>
            </a: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Micah</a:t>
            </a: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Nahum</a:t>
            </a: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Habakkuk</a:t>
            </a: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Zephaniah</a:t>
            </a: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Haggai</a:t>
            </a: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Zechariah</a:t>
            </a: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Malachi</a:t>
            </a: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Revelation</a:t>
            </a: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Peter</a:t>
            </a: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Peter</a:t>
            </a:r>
          </a:p>
        </p:txBody>
      </p:sp>
      <p:sp>
        <p:nvSpPr>
          <p:cNvPr id="180" name="TextBox 179"/>
          <p:cNvSpPr txBox="1">
            <a:spLocks noChangeAspect="1"/>
          </p:cNvSpPr>
          <p:nvPr/>
        </p:nvSpPr>
        <p:spPr>
          <a:xfrm>
            <a:off x="7884368" y="492044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James</a:t>
            </a: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Hebrews</a:t>
            </a: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Philemon</a:t>
            </a: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Titus</a:t>
            </a: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Timothy</a:t>
            </a: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Timothy</a:t>
            </a: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Thessalonians</a:t>
            </a: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Thessalonians</a:t>
            </a:r>
          </a:p>
        </p:txBody>
      </p:sp>
      <p:sp>
        <p:nvSpPr>
          <p:cNvPr id="188" name="TextBox 187"/>
          <p:cNvSpPr txBox="1">
            <a:spLocks noChangeAspect="1"/>
          </p:cNvSpPr>
          <p:nvPr/>
        </p:nvSpPr>
        <p:spPr>
          <a:xfrm>
            <a:off x="7884368" y="316294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Colossians</a:t>
            </a: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Philippians</a:t>
            </a: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Ephesians</a:t>
            </a: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Galatians</a:t>
            </a: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Corinthians</a:t>
            </a: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Corinthians</a:t>
            </a: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Romans</a:t>
            </a: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2 John</a:t>
            </a: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1 John</a:t>
            </a: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Jude</a:t>
            </a: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3 John</a:t>
            </a:r>
          </a:p>
        </p:txBody>
      </p:sp>
      <p:sp>
        <p:nvSpPr>
          <p:cNvPr id="199" name="TextBox 198"/>
          <p:cNvSpPr txBox="1">
            <a:spLocks/>
          </p:cNvSpPr>
          <p:nvPr/>
        </p:nvSpPr>
        <p:spPr>
          <a:xfrm rot="16200000">
            <a:off x="3203885" y="1988878"/>
            <a:ext cx="792086" cy="647999"/>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en-US" sz="1100">
                <a:solidFill>
                  <a:schemeClr val="bg1"/>
                </a:solidFill>
              </a:rPr>
              <a:t>Psalms</a:t>
            </a: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Job</a:t>
            </a: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Ecclesiastes</a:t>
            </a: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Song</a:t>
            </a: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en-US" sz="1100">
                <a:solidFill>
                  <a:schemeClr val="bg1"/>
                </a:solidFill>
              </a:rPr>
              <a:t>Proverbs</a:t>
            </a:r>
          </a:p>
        </p:txBody>
      </p:sp>
      <p:sp>
        <p:nvSpPr>
          <p:cNvPr id="204" name="Text Box 52"/>
          <p:cNvSpPr txBox="1">
            <a:spLocks noChangeArrowheads="1"/>
          </p:cNvSpPr>
          <p:nvPr/>
        </p:nvSpPr>
        <p:spPr bwMode="auto">
          <a:xfrm>
            <a:off x="1403649" y="1988840"/>
            <a:ext cx="1080119" cy="338138"/>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cs typeface="Arial" charset="0"/>
              </a:rPr>
              <a:t>KEY:</a:t>
            </a:r>
          </a:p>
        </p:txBody>
      </p:sp>
      <p:sp>
        <p:nvSpPr>
          <p:cNvPr id="205" name="Text Box 52"/>
          <p:cNvSpPr txBox="1">
            <a:spLocks noChangeArrowheads="1"/>
          </p:cNvSpPr>
          <p:nvPr/>
        </p:nvSpPr>
        <p:spPr bwMode="auto">
          <a:xfrm rot="16200000">
            <a:off x="5970640" y="1094256"/>
            <a:ext cx="1080119" cy="276999"/>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200" b="1">
                <a:cs typeface="Arial" charset="0"/>
              </a:rPr>
              <a:t>Silent Years</a:t>
            </a:r>
          </a:p>
        </p:txBody>
      </p:sp>
      <p:pic>
        <p:nvPicPr>
          <p:cNvPr id="346114" name="Picture 2">
            <a:extLst>
              <a:ext uri="{FF2B5EF4-FFF2-40B4-BE49-F238E27FC236}">
                <a16:creationId xmlns:a16="http://schemas.microsoft.com/office/drawing/2014/main" id="{E68F1BD3-1163-2847-9337-7F9453E1E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00" y="3302987"/>
            <a:ext cx="2184678" cy="2492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539750" y="223838"/>
            <a:ext cx="7777163" cy="541337"/>
          </a:xfrm>
          <a:solidFill>
            <a:srgbClr val="000090"/>
          </a:solidFill>
        </p:spPr>
        <p:txBody>
          <a:bodyPr/>
          <a:lstStyle/>
          <a:p>
            <a:pPr eaLnBrk="1" hangingPunct="1"/>
            <a:r>
              <a:rPr kumimoji="1" lang="en-US" altLang="zh-CN" sz="2400" b="1">
                <a:solidFill>
                  <a:schemeClr val="bg1"/>
                </a:solidFill>
                <a:latin typeface="Arial" charset="0"/>
              </a:rPr>
              <a:t>Overview of the OT &amp; NT</a:t>
            </a:r>
          </a:p>
        </p:txBody>
      </p:sp>
      <p:pic>
        <p:nvPicPr>
          <p:cNvPr id="210947"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Text Box 5"/>
          <p:cNvSpPr txBox="1">
            <a:spLocks noChangeArrowheads="1"/>
          </p:cNvSpPr>
          <p:nvPr/>
        </p:nvSpPr>
        <p:spPr bwMode="auto">
          <a:xfrm>
            <a:off x="8509000" y="87313"/>
            <a:ext cx="5270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26</a:t>
            </a:r>
          </a:p>
        </p:txBody>
      </p:sp>
      <p:sp>
        <p:nvSpPr>
          <p:cNvPr id="5" name="Rectangle 2"/>
          <p:cNvSpPr txBox="1">
            <a:spLocks noChangeArrowheads="1"/>
          </p:cNvSpPr>
          <p:nvPr/>
        </p:nvSpPr>
        <p:spPr bwMode="auto">
          <a:xfrm>
            <a:off x="9633841" y="235298"/>
            <a:ext cx="7777163" cy="5413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r>
              <a:rPr kumimoji="1" lang="en-US" altLang="zh-CN" sz="2400" b="1">
                <a:solidFill>
                  <a:schemeClr val="bg1"/>
                </a:solidFill>
                <a:latin typeface="Arial" charset="0"/>
              </a:rPr>
              <a:t>Overview of the OT &amp; NT</a:t>
            </a:r>
          </a:p>
        </p:txBody>
      </p:sp>
      <p:pic>
        <p:nvPicPr>
          <p:cNvPr id="6"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46491" y="1146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9451999" y="212207"/>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旧约</a:t>
            </a:r>
            <a:endParaRPr lang="en-US" sz="1400" b="1" dirty="0">
              <a:solidFill>
                <a:schemeClr val="tx1"/>
              </a:solidFill>
              <a:latin typeface="华文楷体"/>
              <a:ea typeface="华文楷体"/>
              <a:cs typeface="华文楷体"/>
            </a:endParaRPr>
          </a:p>
        </p:txBody>
      </p:sp>
      <p:sp>
        <p:nvSpPr>
          <p:cNvPr id="8" name="Rectangle 7"/>
          <p:cNvSpPr/>
          <p:nvPr/>
        </p:nvSpPr>
        <p:spPr>
          <a:xfrm>
            <a:off x="13666090" y="237608"/>
            <a:ext cx="4087091"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新约</a:t>
            </a:r>
            <a:endParaRPr lang="en-US" sz="1400" b="1" dirty="0">
              <a:solidFill>
                <a:schemeClr val="tx1"/>
              </a:solidFill>
              <a:latin typeface="华文楷体"/>
              <a:ea typeface="华文楷体"/>
              <a:cs typeface="华文楷体"/>
            </a:endParaRPr>
          </a:p>
        </p:txBody>
      </p:sp>
      <p:sp>
        <p:nvSpPr>
          <p:cNvPr id="9" name="Rectangle 8"/>
          <p:cNvSpPr/>
          <p:nvPr/>
        </p:nvSpPr>
        <p:spPr>
          <a:xfrm>
            <a:off x="9452000" y="518787"/>
            <a:ext cx="2909456" cy="21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10" name="Rectangle 9"/>
          <p:cNvSpPr/>
          <p:nvPr/>
        </p:nvSpPr>
        <p:spPr>
          <a:xfrm>
            <a:off x="12622383" y="481504"/>
            <a:ext cx="967508" cy="295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先知书</a:t>
            </a:r>
            <a:endParaRPr lang="en-US" b="1" dirty="0">
              <a:solidFill>
                <a:schemeClr val="tx1"/>
              </a:solidFill>
              <a:latin typeface="华文楷体"/>
              <a:ea typeface="华文楷体"/>
              <a:cs typeface="华文楷体"/>
            </a:endParaRPr>
          </a:p>
        </p:txBody>
      </p:sp>
      <p:sp>
        <p:nvSpPr>
          <p:cNvPr id="11" name="Rectangle 10"/>
          <p:cNvSpPr/>
          <p:nvPr/>
        </p:nvSpPr>
        <p:spPr>
          <a:xfrm>
            <a:off x="12622383" y="827649"/>
            <a:ext cx="967508" cy="316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去尼尼微：</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约拿书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那鸿书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去以色列：</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阿摩司书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何西阿书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去以东：</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俄巴底亚书</a:t>
            </a:r>
            <a:endParaRPr lang="en-US" altLang="zh-CN" b="1" dirty="0">
              <a:solidFill>
                <a:schemeClr val="tx1"/>
              </a:solidFill>
              <a:latin typeface="华文楷体"/>
              <a:ea typeface="华文楷体"/>
              <a:cs typeface="华文楷体"/>
            </a:endParaRPr>
          </a:p>
          <a:p>
            <a:pPr algn="ct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去犹大：</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以赛亚书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弥迦书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约珥书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哈巴谷书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西番亚书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耶利米书</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12" name="Rectangle 11"/>
          <p:cNvSpPr/>
          <p:nvPr/>
        </p:nvSpPr>
        <p:spPr>
          <a:xfrm>
            <a:off x="9539744" y="992245"/>
            <a:ext cx="773547" cy="208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约伯</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受苦</a:t>
            </a:r>
            <a:endParaRPr lang="en-US" sz="900" b="1" dirty="0">
              <a:solidFill>
                <a:schemeClr val="tx1"/>
              </a:solidFill>
              <a:latin typeface="华文楷体"/>
              <a:ea typeface="华文楷体"/>
              <a:cs typeface="华文楷体"/>
            </a:endParaRPr>
          </a:p>
        </p:txBody>
      </p:sp>
      <p:sp>
        <p:nvSpPr>
          <p:cNvPr id="13" name="Rectangle 12"/>
          <p:cNvSpPr/>
          <p:nvPr/>
        </p:nvSpPr>
        <p:spPr>
          <a:xfrm>
            <a:off x="9521272" y="1424625"/>
            <a:ext cx="77354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利未记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敬拜</a:t>
            </a:r>
            <a:endParaRPr lang="en-US" b="1" dirty="0">
              <a:solidFill>
                <a:schemeClr val="tx1"/>
              </a:solidFill>
              <a:latin typeface="华文楷体"/>
              <a:ea typeface="华文楷体"/>
              <a:cs typeface="华文楷体"/>
            </a:endParaRPr>
          </a:p>
        </p:txBody>
      </p:sp>
      <p:sp>
        <p:nvSpPr>
          <p:cNvPr id="14" name="Rectangle 13"/>
          <p:cNvSpPr/>
          <p:nvPr/>
        </p:nvSpPr>
        <p:spPr>
          <a:xfrm>
            <a:off x="9540552" y="1844824"/>
            <a:ext cx="815109" cy="365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申命记</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第二个律法</a:t>
            </a:r>
            <a:endParaRPr lang="en-US" sz="900" b="1" dirty="0">
              <a:solidFill>
                <a:schemeClr val="tx1"/>
              </a:solidFill>
              <a:latin typeface="华文楷体"/>
              <a:ea typeface="华文楷体"/>
              <a:cs typeface="华文楷体"/>
            </a:endParaRPr>
          </a:p>
        </p:txBody>
      </p:sp>
      <p:sp>
        <p:nvSpPr>
          <p:cNvPr id="15" name="Rectangle 14"/>
          <p:cNvSpPr/>
          <p:nvPr/>
        </p:nvSpPr>
        <p:spPr>
          <a:xfrm>
            <a:off x="9539744" y="2368464"/>
            <a:ext cx="773547" cy="215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路得记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16" name="Rectangle 15"/>
          <p:cNvSpPr/>
          <p:nvPr/>
        </p:nvSpPr>
        <p:spPr>
          <a:xfrm>
            <a:off x="9521274" y="3571501"/>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历代志上下</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神的建设</a:t>
            </a:r>
            <a:endParaRPr lang="en-US" sz="800" b="1" dirty="0">
              <a:solidFill>
                <a:schemeClr val="tx1"/>
              </a:solidFill>
              <a:latin typeface="华文楷体"/>
              <a:ea typeface="华文楷体"/>
              <a:cs typeface="华文楷体"/>
            </a:endParaRPr>
          </a:p>
        </p:txBody>
      </p:sp>
      <p:sp>
        <p:nvSpPr>
          <p:cNvPr id="17" name="Rectangle 16"/>
          <p:cNvSpPr/>
          <p:nvPr/>
        </p:nvSpPr>
        <p:spPr>
          <a:xfrm>
            <a:off x="10583454" y="959916"/>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创世记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起初</a:t>
            </a:r>
            <a:endParaRPr lang="en-US" b="1" dirty="0">
              <a:solidFill>
                <a:schemeClr val="tx1"/>
              </a:solidFill>
              <a:latin typeface="华文楷体"/>
              <a:ea typeface="华文楷体"/>
              <a:cs typeface="华文楷体"/>
            </a:endParaRPr>
          </a:p>
        </p:txBody>
      </p:sp>
      <p:sp>
        <p:nvSpPr>
          <p:cNvPr id="18" name="Rectangle 17"/>
          <p:cNvSpPr/>
          <p:nvPr/>
        </p:nvSpPr>
        <p:spPr>
          <a:xfrm>
            <a:off x="10583454" y="1299934"/>
            <a:ext cx="79663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出埃及记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离开</a:t>
            </a:r>
            <a:endParaRPr lang="en-US" b="1" dirty="0">
              <a:solidFill>
                <a:schemeClr val="tx1"/>
              </a:solidFill>
              <a:latin typeface="华文楷体"/>
              <a:ea typeface="华文楷体"/>
              <a:cs typeface="华文楷体"/>
            </a:endParaRPr>
          </a:p>
        </p:txBody>
      </p:sp>
      <p:sp>
        <p:nvSpPr>
          <p:cNvPr id="19" name="Rectangle 18"/>
          <p:cNvSpPr/>
          <p:nvPr/>
        </p:nvSpPr>
        <p:spPr>
          <a:xfrm>
            <a:off x="10571909" y="164571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民数记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旷野</a:t>
            </a:r>
            <a:endParaRPr lang="en-US" b="1" dirty="0">
              <a:solidFill>
                <a:schemeClr val="tx1"/>
              </a:solidFill>
              <a:latin typeface="华文楷体"/>
              <a:ea typeface="华文楷体"/>
              <a:cs typeface="华文楷体"/>
            </a:endParaRPr>
          </a:p>
        </p:txBody>
      </p:sp>
      <p:sp>
        <p:nvSpPr>
          <p:cNvPr id="20" name="Rectangle 19"/>
          <p:cNvSpPr/>
          <p:nvPr/>
        </p:nvSpPr>
        <p:spPr>
          <a:xfrm>
            <a:off x="10571909" y="199467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约书亚记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攻取</a:t>
            </a:r>
            <a:endParaRPr lang="en-US" b="1" dirty="0">
              <a:solidFill>
                <a:schemeClr val="tx1"/>
              </a:solidFill>
              <a:latin typeface="华文楷体"/>
              <a:ea typeface="华文楷体"/>
              <a:cs typeface="华文楷体"/>
            </a:endParaRPr>
          </a:p>
        </p:txBody>
      </p:sp>
      <p:sp>
        <p:nvSpPr>
          <p:cNvPr id="21" name="Rectangle 20"/>
          <p:cNvSpPr/>
          <p:nvPr/>
        </p:nvSpPr>
        <p:spPr>
          <a:xfrm>
            <a:off x="10571909" y="2339597"/>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士师记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起起落落</a:t>
            </a:r>
            <a:endParaRPr lang="en-US" b="1" dirty="0">
              <a:solidFill>
                <a:schemeClr val="tx1"/>
              </a:solidFill>
              <a:latin typeface="华文楷体"/>
              <a:ea typeface="华文楷体"/>
              <a:cs typeface="华文楷体"/>
            </a:endParaRPr>
          </a:p>
        </p:txBody>
      </p:sp>
      <p:sp>
        <p:nvSpPr>
          <p:cNvPr id="22" name="Rectangle 21"/>
          <p:cNvSpPr/>
          <p:nvPr/>
        </p:nvSpPr>
        <p:spPr>
          <a:xfrm>
            <a:off x="10571909" y="2691156"/>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撒母耳记上</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扫罗</a:t>
            </a:r>
            <a:endParaRPr lang="en-US" sz="900" b="1" dirty="0">
              <a:solidFill>
                <a:schemeClr val="tx1"/>
              </a:solidFill>
              <a:latin typeface="华文楷体"/>
              <a:ea typeface="华文楷体"/>
              <a:cs typeface="华文楷体"/>
            </a:endParaRPr>
          </a:p>
        </p:txBody>
      </p:sp>
      <p:sp>
        <p:nvSpPr>
          <p:cNvPr id="23" name="Rectangle 22"/>
          <p:cNvSpPr/>
          <p:nvPr/>
        </p:nvSpPr>
        <p:spPr>
          <a:xfrm>
            <a:off x="10541891" y="3039826"/>
            <a:ext cx="762000"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撒母耳记下</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大卫</a:t>
            </a:r>
            <a:endParaRPr lang="en-US" sz="900" b="1" dirty="0">
              <a:solidFill>
                <a:schemeClr val="tx1"/>
              </a:solidFill>
              <a:latin typeface="华文楷体"/>
              <a:ea typeface="华文楷体"/>
              <a:cs typeface="华文楷体"/>
            </a:endParaRPr>
          </a:p>
        </p:txBody>
      </p:sp>
      <p:sp>
        <p:nvSpPr>
          <p:cNvPr id="24" name="Rectangle 23"/>
          <p:cNvSpPr/>
          <p:nvPr/>
        </p:nvSpPr>
        <p:spPr>
          <a:xfrm>
            <a:off x="10618091" y="3407266"/>
            <a:ext cx="7319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列王记上</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所罗门</a:t>
            </a:r>
            <a:endParaRPr lang="en-US" b="1" dirty="0">
              <a:solidFill>
                <a:schemeClr val="tx1"/>
              </a:solidFill>
              <a:latin typeface="华文楷体"/>
              <a:ea typeface="华文楷体"/>
              <a:cs typeface="华文楷体"/>
            </a:endParaRPr>
          </a:p>
        </p:txBody>
      </p:sp>
      <p:sp>
        <p:nvSpPr>
          <p:cNvPr id="25" name="Rectangle 24"/>
          <p:cNvSpPr/>
          <p:nvPr/>
        </p:nvSpPr>
        <p:spPr>
          <a:xfrm>
            <a:off x="10618091" y="3738042"/>
            <a:ext cx="697344"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列王记下</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分裂</a:t>
            </a:r>
            <a:endParaRPr lang="en-US" b="1" dirty="0">
              <a:solidFill>
                <a:schemeClr val="tx1"/>
              </a:solidFill>
              <a:latin typeface="华文楷体"/>
              <a:ea typeface="华文楷体"/>
              <a:cs typeface="华文楷体"/>
            </a:endParaRPr>
          </a:p>
        </p:txBody>
      </p:sp>
      <p:sp>
        <p:nvSpPr>
          <p:cNvPr id="26" name="Rectangle 25"/>
          <p:cNvSpPr/>
          <p:nvPr/>
        </p:nvSpPr>
        <p:spPr>
          <a:xfrm>
            <a:off x="11516325" y="2776879"/>
            <a:ext cx="808182" cy="305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诗篇</a:t>
            </a:r>
            <a:endParaRPr lang="en-US" b="1" dirty="0">
              <a:solidFill>
                <a:schemeClr val="tx1"/>
              </a:solidFill>
              <a:latin typeface="华文楷体"/>
              <a:ea typeface="华文楷体"/>
              <a:cs typeface="华文楷体"/>
            </a:endParaRPr>
          </a:p>
        </p:txBody>
      </p:sp>
      <p:sp>
        <p:nvSpPr>
          <p:cNvPr id="27" name="Rectangle 26"/>
          <p:cNvSpPr/>
          <p:nvPr/>
        </p:nvSpPr>
        <p:spPr>
          <a:xfrm>
            <a:off x="11542691" y="3180970"/>
            <a:ext cx="828000" cy="5316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箴言</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传道书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雅歌</a:t>
            </a:r>
            <a:endParaRPr lang="en-US" b="1" dirty="0">
              <a:solidFill>
                <a:schemeClr val="tx1"/>
              </a:solidFill>
              <a:latin typeface="华文楷体"/>
              <a:ea typeface="华文楷体"/>
              <a:cs typeface="华文楷体"/>
            </a:endParaRPr>
          </a:p>
        </p:txBody>
      </p:sp>
      <p:sp>
        <p:nvSpPr>
          <p:cNvPr id="28" name="Rectangle 27"/>
          <p:cNvSpPr/>
          <p:nvPr/>
        </p:nvSpPr>
        <p:spPr>
          <a:xfrm>
            <a:off x="11597144" y="3804718"/>
            <a:ext cx="773547"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耶利米哀歌</a:t>
            </a:r>
            <a:endParaRPr lang="en-US" sz="900" b="1" dirty="0">
              <a:solidFill>
                <a:schemeClr val="tx1"/>
              </a:solidFill>
              <a:latin typeface="华文楷体"/>
              <a:ea typeface="华文楷体"/>
              <a:cs typeface="华文楷体"/>
            </a:endParaRPr>
          </a:p>
        </p:txBody>
      </p:sp>
      <p:sp>
        <p:nvSpPr>
          <p:cNvPr id="29" name="Rectangle 28"/>
          <p:cNvSpPr/>
          <p:nvPr/>
        </p:nvSpPr>
        <p:spPr>
          <a:xfrm>
            <a:off x="9426594" y="4157913"/>
            <a:ext cx="2934861" cy="310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被掳至巴比伦</a:t>
            </a:r>
            <a:r>
              <a:rPr lang="en-US" altLang="zh-CN" sz="1200" b="1" dirty="0">
                <a:solidFill>
                  <a:schemeClr val="tx1"/>
                </a:solidFill>
                <a:latin typeface="华文楷体"/>
                <a:ea typeface="华文楷体"/>
                <a:cs typeface="华文楷体"/>
              </a:rPr>
              <a:t>70 </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0" name="Rectangle 29"/>
          <p:cNvSpPr/>
          <p:nvPr/>
        </p:nvSpPr>
        <p:spPr>
          <a:xfrm>
            <a:off x="10507253" y="4543629"/>
            <a:ext cx="715817"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以斯拉记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圣殿</a:t>
            </a:r>
            <a:endParaRPr lang="en-US" b="1" dirty="0">
              <a:solidFill>
                <a:schemeClr val="tx1"/>
              </a:solidFill>
              <a:latin typeface="华文楷体"/>
              <a:ea typeface="华文楷体"/>
              <a:cs typeface="华文楷体"/>
            </a:endParaRPr>
          </a:p>
        </p:txBody>
      </p:sp>
      <p:sp>
        <p:nvSpPr>
          <p:cNvPr id="31" name="Rectangle 30"/>
          <p:cNvSpPr/>
          <p:nvPr/>
        </p:nvSpPr>
        <p:spPr>
          <a:xfrm>
            <a:off x="9553092" y="4570652"/>
            <a:ext cx="683999" cy="25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以斯帖</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王后</a:t>
            </a:r>
            <a:endParaRPr lang="en-US" b="1" dirty="0">
              <a:solidFill>
                <a:schemeClr val="tx1"/>
              </a:solidFill>
              <a:latin typeface="华文楷体"/>
              <a:ea typeface="华文楷体"/>
              <a:cs typeface="华文楷体"/>
            </a:endParaRPr>
          </a:p>
        </p:txBody>
      </p:sp>
      <p:sp>
        <p:nvSpPr>
          <p:cNvPr id="32" name="Rectangle 31"/>
          <p:cNvSpPr/>
          <p:nvPr/>
        </p:nvSpPr>
        <p:spPr>
          <a:xfrm>
            <a:off x="10521113" y="4892294"/>
            <a:ext cx="780468" cy="30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尼希米记</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城墙</a:t>
            </a:r>
            <a:endParaRPr lang="en-US" b="1" dirty="0">
              <a:solidFill>
                <a:schemeClr val="tx1"/>
              </a:solidFill>
              <a:latin typeface="华文楷体"/>
              <a:ea typeface="华文楷体"/>
              <a:cs typeface="华文楷体"/>
            </a:endParaRPr>
          </a:p>
        </p:txBody>
      </p:sp>
      <p:sp>
        <p:nvSpPr>
          <p:cNvPr id="33" name="Rectangle 32"/>
          <p:cNvSpPr/>
          <p:nvPr/>
        </p:nvSpPr>
        <p:spPr>
          <a:xfrm rot="16200000">
            <a:off x="10125957" y="4853606"/>
            <a:ext cx="612499" cy="85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重建</a:t>
            </a:r>
            <a:endParaRPr lang="en-US" sz="800" b="1" dirty="0">
              <a:solidFill>
                <a:schemeClr val="tx1"/>
              </a:solidFill>
              <a:latin typeface="华文楷体"/>
              <a:ea typeface="华文楷体"/>
              <a:cs typeface="华文楷体"/>
            </a:endParaRPr>
          </a:p>
        </p:txBody>
      </p:sp>
      <p:sp>
        <p:nvSpPr>
          <p:cNvPr id="34" name="Rectangle 33"/>
          <p:cNvSpPr/>
          <p:nvPr/>
        </p:nvSpPr>
        <p:spPr>
          <a:xfrm>
            <a:off x="12585436" y="4089600"/>
            <a:ext cx="953654" cy="3784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以西结书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但以理书</a:t>
            </a:r>
            <a:endParaRPr lang="en-US" b="1" dirty="0">
              <a:solidFill>
                <a:schemeClr val="tx1"/>
              </a:solidFill>
              <a:latin typeface="华文楷体"/>
              <a:ea typeface="华文楷体"/>
              <a:cs typeface="华文楷体"/>
            </a:endParaRPr>
          </a:p>
        </p:txBody>
      </p:sp>
      <p:sp>
        <p:nvSpPr>
          <p:cNvPr id="35" name="Rectangle 34"/>
          <p:cNvSpPr/>
          <p:nvPr/>
        </p:nvSpPr>
        <p:spPr>
          <a:xfrm>
            <a:off x="12585436" y="4574223"/>
            <a:ext cx="953654" cy="625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哈该书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撒迦利亚书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玛拉基书</a:t>
            </a:r>
            <a:endParaRPr lang="en-US" b="1" dirty="0">
              <a:solidFill>
                <a:schemeClr val="tx1"/>
              </a:solidFill>
              <a:latin typeface="华文楷体"/>
              <a:ea typeface="华文楷体"/>
              <a:cs typeface="华文楷体"/>
            </a:endParaRPr>
          </a:p>
        </p:txBody>
      </p:sp>
      <p:sp>
        <p:nvSpPr>
          <p:cNvPr id="36" name="Rectangle 35"/>
          <p:cNvSpPr/>
          <p:nvPr/>
        </p:nvSpPr>
        <p:spPr>
          <a:xfrm>
            <a:off x="9472779" y="5252172"/>
            <a:ext cx="4087091" cy="28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静默时期</a:t>
            </a:r>
            <a:r>
              <a:rPr lang="en-US" altLang="zh-CN" sz="1200" b="1" dirty="0">
                <a:solidFill>
                  <a:schemeClr val="tx1"/>
                </a:solidFill>
                <a:latin typeface="华文楷体"/>
                <a:ea typeface="华文楷体"/>
                <a:cs typeface="华文楷体"/>
              </a:rPr>
              <a:t>400</a:t>
            </a:r>
            <a:r>
              <a:rPr lang="zh-CN" altLang="en-US" sz="1200" b="1" dirty="0">
                <a:solidFill>
                  <a:schemeClr val="tx1"/>
                </a:solidFill>
                <a:latin typeface="华文楷体"/>
                <a:ea typeface="华文楷体"/>
                <a:cs typeface="华文楷体"/>
              </a:rPr>
              <a:t>年</a:t>
            </a:r>
            <a:endParaRPr lang="en-US" sz="1200" b="1" dirty="0">
              <a:solidFill>
                <a:schemeClr val="tx1"/>
              </a:solidFill>
              <a:latin typeface="华文楷体"/>
              <a:ea typeface="华文楷体"/>
              <a:cs typeface="华文楷体"/>
            </a:endParaRPr>
          </a:p>
        </p:txBody>
      </p:sp>
      <p:sp>
        <p:nvSpPr>
          <p:cNvPr id="37" name="Rectangle 36"/>
          <p:cNvSpPr/>
          <p:nvPr/>
        </p:nvSpPr>
        <p:spPr>
          <a:xfrm>
            <a:off x="13903924" y="884793"/>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马太福音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君王</a:t>
            </a:r>
            <a:endParaRPr lang="en-US" altLang="zh-CN" sz="900" b="1" dirty="0">
              <a:solidFill>
                <a:schemeClr val="tx1"/>
              </a:solidFill>
              <a:latin typeface="华文楷体"/>
              <a:ea typeface="华文楷体"/>
              <a:cs typeface="华文楷体"/>
            </a:endParaRPr>
          </a:p>
        </p:txBody>
      </p:sp>
      <p:sp>
        <p:nvSpPr>
          <p:cNvPr id="38" name="Rectangle 37"/>
          <p:cNvSpPr/>
          <p:nvPr/>
        </p:nvSpPr>
        <p:spPr>
          <a:xfrm>
            <a:off x="14626674" y="896338"/>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马可福音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仆人</a:t>
            </a:r>
            <a:endParaRPr lang="en-US" sz="900" b="1" dirty="0">
              <a:solidFill>
                <a:schemeClr val="tx1"/>
              </a:solidFill>
              <a:latin typeface="华文楷体"/>
              <a:ea typeface="华文楷体"/>
              <a:cs typeface="华文楷体"/>
            </a:endParaRPr>
          </a:p>
        </p:txBody>
      </p:sp>
      <p:sp>
        <p:nvSpPr>
          <p:cNvPr id="39" name="Rectangle 38"/>
          <p:cNvSpPr/>
          <p:nvPr/>
        </p:nvSpPr>
        <p:spPr>
          <a:xfrm>
            <a:off x="15427924" y="893536"/>
            <a:ext cx="676567"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路加福音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人子</a:t>
            </a:r>
            <a:endParaRPr lang="en-US" sz="900" b="1" dirty="0">
              <a:solidFill>
                <a:schemeClr val="tx1"/>
              </a:solidFill>
              <a:latin typeface="华文楷体"/>
              <a:ea typeface="华文楷体"/>
              <a:cs typeface="华文楷体"/>
            </a:endParaRPr>
          </a:p>
        </p:txBody>
      </p:sp>
      <p:sp>
        <p:nvSpPr>
          <p:cNvPr id="40" name="Rectangle 39"/>
          <p:cNvSpPr/>
          <p:nvPr/>
        </p:nvSpPr>
        <p:spPr>
          <a:xfrm>
            <a:off x="16155288" y="888919"/>
            <a:ext cx="676567" cy="3117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约翰福音</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神性</a:t>
            </a:r>
            <a:endParaRPr lang="en-US" sz="900" b="1" dirty="0">
              <a:solidFill>
                <a:schemeClr val="tx1"/>
              </a:solidFill>
              <a:latin typeface="华文楷体"/>
              <a:ea typeface="华文楷体"/>
              <a:cs typeface="华文楷体"/>
            </a:endParaRPr>
          </a:p>
        </p:txBody>
      </p:sp>
      <p:sp>
        <p:nvSpPr>
          <p:cNvPr id="41" name="Rectangle 40"/>
          <p:cNvSpPr/>
          <p:nvPr/>
        </p:nvSpPr>
        <p:spPr>
          <a:xfrm>
            <a:off x="13783852" y="1385372"/>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保罗书信</a:t>
            </a:r>
            <a:endParaRPr lang="en-US" sz="1200" b="1" dirty="0">
              <a:solidFill>
                <a:schemeClr val="tx1"/>
              </a:solidFill>
              <a:latin typeface="华文楷体"/>
              <a:ea typeface="华文楷体"/>
              <a:cs typeface="华文楷体"/>
            </a:endParaRPr>
          </a:p>
        </p:txBody>
      </p:sp>
      <p:sp>
        <p:nvSpPr>
          <p:cNvPr id="42" name="Rectangle 41"/>
          <p:cNvSpPr/>
          <p:nvPr/>
        </p:nvSpPr>
        <p:spPr>
          <a:xfrm>
            <a:off x="16797215" y="1380753"/>
            <a:ext cx="854367" cy="466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普通书信</a:t>
            </a:r>
            <a:endParaRPr lang="en-US" sz="1200" b="1" dirty="0">
              <a:solidFill>
                <a:schemeClr val="tx1"/>
              </a:solidFill>
              <a:latin typeface="华文楷体"/>
              <a:ea typeface="华文楷体"/>
              <a:cs typeface="华文楷体"/>
            </a:endParaRPr>
          </a:p>
        </p:txBody>
      </p:sp>
      <p:sp>
        <p:nvSpPr>
          <p:cNvPr id="43" name="Rectangle 42"/>
          <p:cNvSpPr/>
          <p:nvPr/>
        </p:nvSpPr>
        <p:spPr>
          <a:xfrm>
            <a:off x="13860491" y="195109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加拉太书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拘泥法律</a:t>
            </a:r>
            <a:endParaRPr lang="en-US" sz="900" b="1" dirty="0">
              <a:solidFill>
                <a:schemeClr val="tx1"/>
              </a:solidFill>
              <a:latin typeface="华文楷体"/>
              <a:ea typeface="华文楷体"/>
              <a:cs typeface="华文楷体"/>
            </a:endParaRPr>
          </a:p>
        </p:txBody>
      </p:sp>
      <p:sp>
        <p:nvSpPr>
          <p:cNvPr id="44" name="Rectangle 43"/>
          <p:cNvSpPr/>
          <p:nvPr/>
        </p:nvSpPr>
        <p:spPr>
          <a:xfrm>
            <a:off x="13860491" y="2288216"/>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帖撒罗尼迦前书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跟进</a:t>
            </a:r>
            <a:endParaRPr lang="en-US" sz="800" b="1" dirty="0">
              <a:solidFill>
                <a:schemeClr val="tx1"/>
              </a:solidFill>
              <a:latin typeface="华文楷体"/>
              <a:ea typeface="华文楷体"/>
              <a:cs typeface="华文楷体"/>
            </a:endParaRPr>
          </a:p>
        </p:txBody>
      </p:sp>
      <p:sp>
        <p:nvSpPr>
          <p:cNvPr id="45" name="Rectangle 44"/>
          <p:cNvSpPr/>
          <p:nvPr/>
        </p:nvSpPr>
        <p:spPr>
          <a:xfrm>
            <a:off x="13860491" y="26421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帖撒罗迦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再来</a:t>
            </a:r>
            <a:endParaRPr lang="en-US" sz="800" b="1" dirty="0">
              <a:solidFill>
                <a:schemeClr val="tx1"/>
              </a:solidFill>
              <a:latin typeface="华文楷体"/>
              <a:ea typeface="华文楷体"/>
              <a:cs typeface="华文楷体"/>
            </a:endParaRPr>
          </a:p>
        </p:txBody>
      </p:sp>
      <p:sp>
        <p:nvSpPr>
          <p:cNvPr id="46" name="Rectangle 45"/>
          <p:cNvSpPr/>
          <p:nvPr/>
        </p:nvSpPr>
        <p:spPr>
          <a:xfrm>
            <a:off x="13860491" y="297930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连接</a:t>
            </a:r>
            <a:endParaRPr lang="en-US" sz="800" b="1" dirty="0">
              <a:solidFill>
                <a:schemeClr val="tx1"/>
              </a:solidFill>
              <a:latin typeface="华文楷体"/>
              <a:ea typeface="华文楷体"/>
              <a:cs typeface="华文楷体"/>
            </a:endParaRPr>
          </a:p>
        </p:txBody>
      </p:sp>
      <p:sp>
        <p:nvSpPr>
          <p:cNvPr id="47" name="Rectangle 46"/>
          <p:cNvSpPr/>
          <p:nvPr/>
        </p:nvSpPr>
        <p:spPr>
          <a:xfrm>
            <a:off x="13860491" y="331411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哥林多后书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新的事奉</a:t>
            </a:r>
            <a:endParaRPr lang="en-US" sz="800" b="1" dirty="0">
              <a:solidFill>
                <a:schemeClr val="tx1"/>
              </a:solidFill>
              <a:latin typeface="华文楷体"/>
              <a:ea typeface="华文楷体"/>
              <a:cs typeface="华文楷体"/>
            </a:endParaRPr>
          </a:p>
        </p:txBody>
      </p:sp>
      <p:sp>
        <p:nvSpPr>
          <p:cNvPr id="48" name="Rectangle 47"/>
          <p:cNvSpPr/>
          <p:nvPr/>
        </p:nvSpPr>
        <p:spPr>
          <a:xfrm>
            <a:off x="13860491" y="36396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罗马书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称义</a:t>
            </a:r>
            <a:endParaRPr lang="en-US" sz="900" b="1" dirty="0">
              <a:solidFill>
                <a:schemeClr val="tx1"/>
              </a:solidFill>
              <a:latin typeface="华文楷体"/>
              <a:ea typeface="华文楷体"/>
              <a:cs typeface="华文楷体"/>
            </a:endParaRPr>
          </a:p>
        </p:txBody>
      </p:sp>
      <p:sp>
        <p:nvSpPr>
          <p:cNvPr id="49" name="Rectangle 48"/>
          <p:cNvSpPr/>
          <p:nvPr/>
        </p:nvSpPr>
        <p:spPr>
          <a:xfrm>
            <a:off x="13860491" y="399989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以弗所书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a:t>
            </a:r>
            <a:endParaRPr lang="en-US" sz="900" b="1" dirty="0">
              <a:solidFill>
                <a:schemeClr val="tx1"/>
              </a:solidFill>
              <a:latin typeface="华文楷体"/>
              <a:ea typeface="华文楷体"/>
              <a:cs typeface="华文楷体"/>
            </a:endParaRPr>
          </a:p>
        </p:txBody>
      </p:sp>
      <p:sp>
        <p:nvSpPr>
          <p:cNvPr id="50" name="Rectangle 49"/>
          <p:cNvSpPr/>
          <p:nvPr/>
        </p:nvSpPr>
        <p:spPr>
          <a:xfrm>
            <a:off x="13860491" y="4354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歌罗西书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尊主为大</a:t>
            </a:r>
            <a:endParaRPr lang="en-US" altLang="zh-CN" sz="9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1" name="Rectangle 50"/>
          <p:cNvSpPr/>
          <p:nvPr/>
        </p:nvSpPr>
        <p:spPr>
          <a:xfrm>
            <a:off x="13860491" y="466027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腓立比书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喜乐</a:t>
            </a:r>
            <a:endParaRPr lang="en-US" sz="900" b="1" dirty="0">
              <a:solidFill>
                <a:schemeClr val="tx1"/>
              </a:solidFill>
              <a:latin typeface="华文楷体"/>
              <a:ea typeface="华文楷体"/>
              <a:cs typeface="华文楷体"/>
            </a:endParaRPr>
          </a:p>
        </p:txBody>
      </p:sp>
      <p:sp>
        <p:nvSpPr>
          <p:cNvPr id="52" name="Rectangle 51"/>
          <p:cNvSpPr/>
          <p:nvPr/>
        </p:nvSpPr>
        <p:spPr>
          <a:xfrm>
            <a:off x="13860491" y="5002788"/>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腓利门书</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宽恕</a:t>
            </a:r>
            <a:endParaRPr lang="en-US" sz="900" b="1" dirty="0">
              <a:solidFill>
                <a:schemeClr val="tx1"/>
              </a:solidFill>
              <a:latin typeface="华文楷体"/>
              <a:ea typeface="华文楷体"/>
              <a:cs typeface="华文楷体"/>
            </a:endParaRPr>
          </a:p>
        </p:txBody>
      </p:sp>
      <p:sp>
        <p:nvSpPr>
          <p:cNvPr id="53" name="Rectangle 52"/>
          <p:cNvSpPr/>
          <p:nvPr/>
        </p:nvSpPr>
        <p:spPr>
          <a:xfrm>
            <a:off x="13860491" y="533593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提摩太前书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4" name="Rectangle 53"/>
          <p:cNvSpPr/>
          <p:nvPr/>
        </p:nvSpPr>
        <p:spPr>
          <a:xfrm>
            <a:off x="13894691" y="5726460"/>
            <a:ext cx="641939"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提多书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教会纪律</a:t>
            </a:r>
            <a:endParaRPr lang="en-US" altLang="zh-CN" sz="800"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55" name="Rectangle 54"/>
          <p:cNvSpPr/>
          <p:nvPr/>
        </p:nvSpPr>
        <p:spPr>
          <a:xfrm>
            <a:off x="13860491" y="6014501"/>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提摩太后书</a:t>
            </a:r>
            <a:endParaRPr lang="en-US" altLang="zh-CN" sz="800" b="1" dirty="0">
              <a:solidFill>
                <a:schemeClr val="tx1"/>
              </a:solidFill>
              <a:latin typeface="华文楷体"/>
              <a:ea typeface="华文楷体"/>
              <a:cs typeface="华文楷体"/>
            </a:endParaRPr>
          </a:p>
          <a:p>
            <a:pPr algn="ctr"/>
            <a:r>
              <a:rPr lang="zh-CN" altLang="en-US" sz="800" b="1" dirty="0">
                <a:solidFill>
                  <a:schemeClr val="tx1"/>
                </a:solidFill>
                <a:latin typeface="华文楷体"/>
                <a:ea typeface="华文楷体"/>
                <a:cs typeface="华文楷体"/>
              </a:rPr>
              <a:t>牧者</a:t>
            </a:r>
            <a:endParaRPr lang="en-US" sz="800" b="1" dirty="0">
              <a:solidFill>
                <a:schemeClr val="tx1"/>
              </a:solidFill>
              <a:latin typeface="华文楷体"/>
              <a:ea typeface="华文楷体"/>
              <a:cs typeface="华文楷体"/>
            </a:endParaRPr>
          </a:p>
        </p:txBody>
      </p:sp>
      <p:sp>
        <p:nvSpPr>
          <p:cNvPr id="56" name="Rectangle 55"/>
          <p:cNvSpPr/>
          <p:nvPr/>
        </p:nvSpPr>
        <p:spPr>
          <a:xfrm>
            <a:off x="16146491" y="6000344"/>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启示录</a:t>
            </a:r>
          </a:p>
          <a:p>
            <a:pPr algn="ctr"/>
            <a:r>
              <a:rPr lang="zh-CN" altLang="en-US" b="1" dirty="0">
                <a:solidFill>
                  <a:schemeClr val="tx1"/>
                </a:solidFill>
                <a:latin typeface="华文楷体"/>
                <a:ea typeface="华文楷体"/>
                <a:cs typeface="华文楷体"/>
              </a:rPr>
              <a:t>患难</a:t>
            </a:r>
            <a:endParaRPr lang="en-US" altLang="zh-CN" b="1" dirty="0">
              <a:solidFill>
                <a:schemeClr val="tx1"/>
              </a:solidFill>
              <a:latin typeface="华文楷体"/>
              <a:ea typeface="华文楷体"/>
              <a:cs typeface="华文楷体"/>
            </a:endParaRPr>
          </a:p>
        </p:txBody>
      </p:sp>
      <p:sp>
        <p:nvSpPr>
          <p:cNvPr id="57" name="Rectangle 56"/>
          <p:cNvSpPr/>
          <p:nvPr/>
        </p:nvSpPr>
        <p:spPr>
          <a:xfrm>
            <a:off x="15728962" y="5573910"/>
            <a:ext cx="1389219"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tx1"/>
                </a:solidFill>
                <a:latin typeface="华文楷体"/>
                <a:ea typeface="华文楷体"/>
                <a:cs typeface="华文楷体"/>
              </a:rPr>
              <a:t>预言书</a:t>
            </a:r>
            <a:endParaRPr lang="en-US" sz="1400" b="1" dirty="0">
              <a:solidFill>
                <a:schemeClr val="tx1"/>
              </a:solidFill>
              <a:latin typeface="华文楷体"/>
              <a:ea typeface="华文楷体"/>
              <a:cs typeface="华文楷体"/>
            </a:endParaRPr>
          </a:p>
        </p:txBody>
      </p:sp>
      <p:sp>
        <p:nvSpPr>
          <p:cNvPr id="58" name="Rectangle 57"/>
          <p:cNvSpPr/>
          <p:nvPr/>
        </p:nvSpPr>
        <p:spPr>
          <a:xfrm>
            <a:off x="15390678" y="2831527"/>
            <a:ext cx="676567" cy="739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使徒行传</a:t>
            </a:r>
            <a:endParaRPr lang="en-US" altLang="zh-CN" sz="900" b="1" dirty="0">
              <a:solidFill>
                <a:schemeClr val="tx1"/>
              </a:solidFill>
              <a:latin typeface="华文楷体"/>
              <a:ea typeface="华文楷体"/>
              <a:cs typeface="华文楷体"/>
            </a:endParaRPr>
          </a:p>
          <a:p>
            <a:pPr algn="ctr"/>
            <a:r>
              <a:rPr lang="zh-CN" altLang="en-US" sz="900" b="1" dirty="0">
                <a:solidFill>
                  <a:schemeClr val="tx1"/>
                </a:solidFill>
                <a:latin typeface="华文楷体"/>
                <a:ea typeface="华文楷体"/>
                <a:cs typeface="华文楷体"/>
              </a:rPr>
              <a:t>教会根基</a:t>
            </a:r>
            <a:endParaRPr lang="en-US" sz="900" b="1" dirty="0">
              <a:solidFill>
                <a:schemeClr val="tx1"/>
              </a:solidFill>
              <a:latin typeface="华文楷体"/>
              <a:ea typeface="华文楷体"/>
              <a:cs typeface="华文楷体"/>
            </a:endParaRPr>
          </a:p>
        </p:txBody>
      </p:sp>
      <p:sp>
        <p:nvSpPr>
          <p:cNvPr id="59" name="Rectangle 58"/>
          <p:cNvSpPr/>
          <p:nvPr/>
        </p:nvSpPr>
        <p:spPr>
          <a:xfrm>
            <a:off x="14339743" y="537343"/>
            <a:ext cx="2062621"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历史书</a:t>
            </a:r>
            <a:endParaRPr lang="en-US" sz="1200" b="1" dirty="0">
              <a:solidFill>
                <a:schemeClr val="tx1"/>
              </a:solidFill>
              <a:latin typeface="华文楷体"/>
              <a:ea typeface="华文楷体"/>
              <a:cs typeface="华文楷体"/>
            </a:endParaRPr>
          </a:p>
        </p:txBody>
      </p:sp>
      <p:sp>
        <p:nvSpPr>
          <p:cNvPr id="60" name="Rectangle 59"/>
          <p:cNvSpPr/>
          <p:nvPr/>
        </p:nvSpPr>
        <p:spPr>
          <a:xfrm>
            <a:off x="17137091" y="199035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雅各书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信心</a:t>
            </a:r>
            <a:endParaRPr lang="en-US" b="1" dirty="0">
              <a:solidFill>
                <a:schemeClr val="tx1"/>
              </a:solidFill>
              <a:latin typeface="华文楷体"/>
              <a:ea typeface="华文楷体"/>
              <a:cs typeface="华文楷体"/>
            </a:endParaRPr>
          </a:p>
        </p:txBody>
      </p:sp>
      <p:sp>
        <p:nvSpPr>
          <p:cNvPr id="61" name="Rectangle 60"/>
          <p:cNvSpPr/>
          <p:nvPr/>
        </p:nvSpPr>
        <p:spPr>
          <a:xfrm>
            <a:off x="17137091" y="240828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彼得前书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受苦</a:t>
            </a:r>
            <a:endParaRPr lang="en-US" b="1" dirty="0">
              <a:solidFill>
                <a:schemeClr val="tx1"/>
              </a:solidFill>
              <a:latin typeface="华文楷体"/>
              <a:ea typeface="华文楷体"/>
              <a:cs typeface="华文楷体"/>
            </a:endParaRPr>
          </a:p>
        </p:txBody>
      </p:sp>
      <p:sp>
        <p:nvSpPr>
          <p:cNvPr id="62" name="Rectangle 61"/>
          <p:cNvSpPr/>
          <p:nvPr/>
        </p:nvSpPr>
        <p:spPr>
          <a:xfrm>
            <a:off x="17137091" y="2754635"/>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彼得后书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b="1" dirty="0">
              <a:solidFill>
                <a:schemeClr val="tx1"/>
              </a:solidFill>
              <a:latin typeface="华文楷体"/>
              <a:ea typeface="华文楷体"/>
              <a:cs typeface="华文楷体"/>
            </a:endParaRPr>
          </a:p>
        </p:txBody>
      </p:sp>
      <p:sp>
        <p:nvSpPr>
          <p:cNvPr id="63" name="Rectangle 62"/>
          <p:cNvSpPr/>
          <p:nvPr/>
        </p:nvSpPr>
        <p:spPr>
          <a:xfrm>
            <a:off x="17137091" y="31725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希伯来书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忍耐</a:t>
            </a:r>
            <a:endParaRPr lang="en-US" b="1" dirty="0">
              <a:solidFill>
                <a:schemeClr val="tx1"/>
              </a:solidFill>
              <a:latin typeface="华文楷体"/>
              <a:ea typeface="华文楷体"/>
              <a:cs typeface="华文楷体"/>
            </a:endParaRPr>
          </a:p>
        </p:txBody>
      </p:sp>
      <p:sp>
        <p:nvSpPr>
          <p:cNvPr id="64" name="Rectangle 63"/>
          <p:cNvSpPr/>
          <p:nvPr/>
        </p:nvSpPr>
        <p:spPr>
          <a:xfrm>
            <a:off x="17137091" y="359286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犹大书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假师傅</a:t>
            </a:r>
            <a:endParaRPr lang="en-US" altLang="zh-CN" b="1" dirty="0">
              <a:solidFill>
                <a:schemeClr val="tx1"/>
              </a:solidFill>
              <a:latin typeface="华文楷体"/>
              <a:ea typeface="华文楷体"/>
              <a:cs typeface="华文楷体"/>
            </a:endParaRPr>
          </a:p>
          <a:p>
            <a:pPr algn="ctr"/>
            <a:endParaRPr lang="en-US" b="1" dirty="0">
              <a:solidFill>
                <a:schemeClr val="tx1"/>
              </a:solidFill>
              <a:latin typeface="华文楷体"/>
              <a:ea typeface="华文楷体"/>
              <a:cs typeface="华文楷体"/>
            </a:endParaRPr>
          </a:p>
        </p:txBody>
      </p:sp>
      <p:sp>
        <p:nvSpPr>
          <p:cNvPr id="65" name="Rectangle 64"/>
          <p:cNvSpPr/>
          <p:nvPr/>
        </p:nvSpPr>
        <p:spPr>
          <a:xfrm>
            <a:off x="17137091" y="400844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约翰一书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爱</a:t>
            </a:r>
            <a:endParaRPr lang="en-US" b="1" dirty="0">
              <a:solidFill>
                <a:schemeClr val="tx1"/>
              </a:solidFill>
              <a:latin typeface="华文楷体"/>
              <a:ea typeface="华文楷体"/>
              <a:cs typeface="华文楷体"/>
            </a:endParaRPr>
          </a:p>
        </p:txBody>
      </p:sp>
      <p:sp>
        <p:nvSpPr>
          <p:cNvPr id="66" name="Rectangle 65"/>
          <p:cNvSpPr/>
          <p:nvPr/>
        </p:nvSpPr>
        <p:spPr>
          <a:xfrm>
            <a:off x="17137091" y="4348563"/>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约翰二书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7" name="Rectangle 66"/>
          <p:cNvSpPr/>
          <p:nvPr/>
        </p:nvSpPr>
        <p:spPr>
          <a:xfrm>
            <a:off x="17137091" y="4674870"/>
            <a:ext cx="720000" cy="295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约翰三书</a:t>
            </a:r>
            <a:endParaRPr lang="en-US" altLang="zh-CN" b="1" dirty="0">
              <a:solidFill>
                <a:schemeClr val="tx1"/>
              </a:solidFill>
              <a:latin typeface="华文楷体"/>
              <a:ea typeface="华文楷体"/>
              <a:cs typeface="华文楷体"/>
            </a:endParaRPr>
          </a:p>
          <a:p>
            <a:pPr algn="ctr"/>
            <a:r>
              <a:rPr lang="zh-CN" altLang="en-US" b="1" dirty="0">
                <a:solidFill>
                  <a:schemeClr val="tx1"/>
                </a:solidFill>
                <a:latin typeface="华文楷体"/>
                <a:ea typeface="华文楷体"/>
                <a:cs typeface="华文楷体"/>
              </a:rPr>
              <a:t>真理</a:t>
            </a:r>
            <a:endParaRPr lang="en-US" b="1" dirty="0">
              <a:solidFill>
                <a:schemeClr val="tx1"/>
              </a:solidFill>
              <a:latin typeface="华文楷体"/>
              <a:ea typeface="华文楷体"/>
              <a:cs typeface="华文楷体"/>
            </a:endParaRPr>
          </a:p>
        </p:txBody>
      </p:sp>
      <p:sp>
        <p:nvSpPr>
          <p:cNvPr id="68" name="Rectangle 67"/>
          <p:cNvSpPr/>
          <p:nvPr/>
        </p:nvSpPr>
        <p:spPr>
          <a:xfrm>
            <a:off x="9765971" y="5650260"/>
            <a:ext cx="32102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华文楷体"/>
              <a:ea typeface="华文楷体"/>
              <a:cs typeface="华文楷体"/>
            </a:endParaRPr>
          </a:p>
        </p:txBody>
      </p:sp>
      <p:sp>
        <p:nvSpPr>
          <p:cNvPr id="69" name="Rectangle 68"/>
          <p:cNvSpPr/>
          <p:nvPr/>
        </p:nvSpPr>
        <p:spPr>
          <a:xfrm>
            <a:off x="10788894" y="6031260"/>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所罗门</a:t>
            </a:r>
            <a:endParaRPr lang="en-US" sz="800" b="1" dirty="0">
              <a:solidFill>
                <a:schemeClr val="tx1"/>
              </a:solidFill>
              <a:latin typeface="华文楷体"/>
              <a:ea typeface="华文楷体"/>
              <a:cs typeface="华文楷体"/>
            </a:endParaRPr>
          </a:p>
        </p:txBody>
      </p:sp>
      <p:sp>
        <p:nvSpPr>
          <p:cNvPr id="70" name="Rectangle 69"/>
          <p:cNvSpPr/>
          <p:nvPr/>
        </p:nvSpPr>
        <p:spPr>
          <a:xfrm>
            <a:off x="11467834" y="5753866"/>
            <a:ext cx="99753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北国</a:t>
            </a:r>
            <a:endParaRPr lang="en-US" sz="900" b="1" dirty="0">
              <a:solidFill>
                <a:schemeClr val="tx1"/>
              </a:solidFill>
              <a:latin typeface="华文楷体"/>
              <a:ea typeface="华文楷体"/>
              <a:cs typeface="华文楷体"/>
            </a:endParaRPr>
          </a:p>
        </p:txBody>
      </p:sp>
      <p:sp>
        <p:nvSpPr>
          <p:cNvPr id="71" name="Rectangle 70"/>
          <p:cNvSpPr/>
          <p:nvPr/>
        </p:nvSpPr>
        <p:spPr>
          <a:xfrm>
            <a:off x="11368541" y="6495084"/>
            <a:ext cx="1230750"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南国</a:t>
            </a:r>
            <a:endParaRPr lang="en-US" sz="900" b="1" dirty="0">
              <a:solidFill>
                <a:schemeClr val="tx1"/>
              </a:solidFill>
              <a:latin typeface="华文楷体"/>
              <a:ea typeface="华文楷体"/>
              <a:cs typeface="华文楷体"/>
            </a:endParaRPr>
          </a:p>
        </p:txBody>
      </p:sp>
      <p:sp>
        <p:nvSpPr>
          <p:cNvPr id="72" name="Rectangle 71"/>
          <p:cNvSpPr/>
          <p:nvPr/>
        </p:nvSpPr>
        <p:spPr>
          <a:xfrm>
            <a:off x="11700983" y="5915152"/>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以色列</a:t>
            </a:r>
            <a:endParaRPr lang="en-US" sz="900" b="1" dirty="0">
              <a:solidFill>
                <a:schemeClr val="tx1"/>
              </a:solidFill>
              <a:latin typeface="华文楷体"/>
              <a:ea typeface="华文楷体"/>
              <a:cs typeface="华文楷体"/>
            </a:endParaRPr>
          </a:p>
        </p:txBody>
      </p:sp>
      <p:sp>
        <p:nvSpPr>
          <p:cNvPr id="73" name="Rectangle 72"/>
          <p:cNvSpPr/>
          <p:nvPr/>
        </p:nvSpPr>
        <p:spPr>
          <a:xfrm>
            <a:off x="11680200" y="6321608"/>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犹大</a:t>
            </a:r>
            <a:endParaRPr lang="en-US" sz="900" b="1" dirty="0">
              <a:solidFill>
                <a:schemeClr val="tx1"/>
              </a:solidFill>
              <a:latin typeface="华文楷体"/>
              <a:ea typeface="华文楷体"/>
              <a:cs typeface="华文楷体"/>
            </a:endParaRPr>
          </a:p>
        </p:txBody>
      </p:sp>
      <p:sp>
        <p:nvSpPr>
          <p:cNvPr id="74" name="Rectangle 73"/>
          <p:cNvSpPr/>
          <p:nvPr/>
        </p:nvSpPr>
        <p:spPr>
          <a:xfrm>
            <a:off x="12673182" y="5838707"/>
            <a:ext cx="591197"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亚述</a:t>
            </a:r>
            <a:endParaRPr lang="en-US" b="1" dirty="0">
              <a:solidFill>
                <a:schemeClr val="tx1"/>
              </a:solidFill>
              <a:latin typeface="华文楷体"/>
              <a:ea typeface="华文楷体"/>
              <a:cs typeface="华文楷体"/>
            </a:endParaRPr>
          </a:p>
        </p:txBody>
      </p:sp>
      <p:sp>
        <p:nvSpPr>
          <p:cNvPr id="75" name="Rectangle 74"/>
          <p:cNvSpPr/>
          <p:nvPr/>
        </p:nvSpPr>
        <p:spPr>
          <a:xfrm>
            <a:off x="13056491" y="6412260"/>
            <a:ext cx="558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900" b="1" dirty="0">
                <a:solidFill>
                  <a:schemeClr val="tx1"/>
                </a:solidFill>
                <a:latin typeface="华文楷体"/>
                <a:ea typeface="华文楷体"/>
                <a:cs typeface="华文楷体"/>
              </a:rPr>
              <a:t>巴比伦</a:t>
            </a:r>
            <a:endParaRPr lang="en-US" sz="900" b="1" dirty="0">
              <a:solidFill>
                <a:schemeClr val="tx1"/>
              </a:solidFill>
              <a:latin typeface="华文楷体"/>
              <a:ea typeface="华文楷体"/>
              <a:cs typeface="华文楷体"/>
            </a:endParaRPr>
          </a:p>
        </p:txBody>
      </p:sp>
      <p:sp>
        <p:nvSpPr>
          <p:cNvPr id="76" name="Rectangle 75"/>
          <p:cNvSpPr/>
          <p:nvPr/>
        </p:nvSpPr>
        <p:spPr>
          <a:xfrm rot="16200000">
            <a:off x="9894191" y="3326160"/>
            <a:ext cx="11430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王国</a:t>
            </a:r>
            <a:endParaRPr lang="en-US" sz="700" b="1" dirty="0">
              <a:solidFill>
                <a:schemeClr val="tx1"/>
              </a:solidFill>
              <a:latin typeface="华文楷体"/>
              <a:ea typeface="华文楷体"/>
              <a:cs typeface="华文楷体"/>
            </a:endParaRPr>
          </a:p>
        </p:txBody>
      </p:sp>
      <p:sp>
        <p:nvSpPr>
          <p:cNvPr id="77" name="Rectangle 76"/>
          <p:cNvSpPr/>
          <p:nvPr/>
        </p:nvSpPr>
        <p:spPr>
          <a:xfrm rot="16200000">
            <a:off x="9398833" y="6151803"/>
            <a:ext cx="565315"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1043</a:t>
            </a:r>
            <a:endParaRPr lang="en-US" sz="700" b="1" dirty="0">
              <a:solidFill>
                <a:schemeClr val="tx1"/>
              </a:solidFill>
              <a:latin typeface="华文楷体"/>
              <a:ea typeface="华文楷体"/>
              <a:cs typeface="华文楷体"/>
            </a:endParaRPr>
          </a:p>
        </p:txBody>
      </p:sp>
      <p:sp>
        <p:nvSpPr>
          <p:cNvPr id="78" name="Rectangle 77"/>
          <p:cNvSpPr/>
          <p:nvPr/>
        </p:nvSpPr>
        <p:spPr>
          <a:xfrm rot="16200000">
            <a:off x="11343792" y="6070167"/>
            <a:ext cx="528872" cy="153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931 </a:t>
            </a:r>
            <a:endParaRPr lang="en-US" sz="700" b="1" dirty="0">
              <a:solidFill>
                <a:schemeClr val="tx1"/>
              </a:solidFill>
              <a:latin typeface="华文楷体"/>
              <a:ea typeface="华文楷体"/>
              <a:cs typeface="华文楷体"/>
            </a:endParaRPr>
          </a:p>
        </p:txBody>
      </p:sp>
      <p:sp>
        <p:nvSpPr>
          <p:cNvPr id="79" name="Rectangle 78"/>
          <p:cNvSpPr/>
          <p:nvPr/>
        </p:nvSpPr>
        <p:spPr>
          <a:xfrm rot="16200000">
            <a:off x="12357066" y="5865113"/>
            <a:ext cx="528851"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700" b="1" dirty="0">
                <a:solidFill>
                  <a:schemeClr val="tx1"/>
                </a:solidFill>
                <a:latin typeface="华文楷体"/>
                <a:ea typeface="华文楷体"/>
                <a:cs typeface="华文楷体"/>
              </a:rPr>
              <a:t>主前</a:t>
            </a:r>
            <a:r>
              <a:rPr lang="en-US" altLang="zh-CN" sz="700" b="1" dirty="0">
                <a:solidFill>
                  <a:schemeClr val="tx1"/>
                </a:solidFill>
                <a:latin typeface="华文楷体"/>
                <a:ea typeface="华文楷体"/>
                <a:cs typeface="华文楷体"/>
              </a:rPr>
              <a:t>722</a:t>
            </a:r>
            <a:endParaRPr lang="en-US" sz="700" b="1" dirty="0">
              <a:solidFill>
                <a:schemeClr val="tx1"/>
              </a:solidFill>
              <a:latin typeface="华文楷体"/>
              <a:ea typeface="华文楷体"/>
              <a:cs typeface="华文楷体"/>
            </a:endParaRPr>
          </a:p>
        </p:txBody>
      </p:sp>
      <p:sp>
        <p:nvSpPr>
          <p:cNvPr id="80" name="Rectangle 79"/>
          <p:cNvSpPr/>
          <p:nvPr/>
        </p:nvSpPr>
        <p:spPr>
          <a:xfrm rot="16200000">
            <a:off x="12747304" y="6347122"/>
            <a:ext cx="602925" cy="136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主前</a:t>
            </a:r>
            <a:r>
              <a:rPr lang="en-US" altLang="zh-CN" sz="800" b="1" dirty="0">
                <a:solidFill>
                  <a:schemeClr val="tx1"/>
                </a:solidFill>
                <a:latin typeface="华文楷体"/>
                <a:ea typeface="华文楷体"/>
                <a:cs typeface="华文楷体"/>
              </a:rPr>
              <a:t>586</a:t>
            </a:r>
            <a:endParaRPr lang="en-US" sz="800" b="1" dirty="0">
              <a:solidFill>
                <a:schemeClr val="tx1"/>
              </a:solidFill>
              <a:latin typeface="华文楷体"/>
              <a:ea typeface="华文楷体"/>
              <a:cs typeface="华文楷体"/>
            </a:endParaRPr>
          </a:p>
        </p:txBody>
      </p:sp>
      <p:sp>
        <p:nvSpPr>
          <p:cNvPr id="81" name="Rectangle 80"/>
          <p:cNvSpPr/>
          <p:nvPr/>
        </p:nvSpPr>
        <p:spPr>
          <a:xfrm>
            <a:off x="10237091" y="6031260"/>
            <a:ext cx="4571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大卫</a:t>
            </a:r>
            <a:endParaRPr lang="en-US" sz="800" b="1" dirty="0">
              <a:solidFill>
                <a:schemeClr val="tx1"/>
              </a:solidFill>
              <a:latin typeface="华文楷体"/>
              <a:ea typeface="华文楷体"/>
              <a:cs typeface="华文楷体"/>
            </a:endParaRPr>
          </a:p>
        </p:txBody>
      </p:sp>
      <p:sp>
        <p:nvSpPr>
          <p:cNvPr id="82" name="Rectangle 81"/>
          <p:cNvSpPr/>
          <p:nvPr/>
        </p:nvSpPr>
        <p:spPr>
          <a:xfrm>
            <a:off x="9779891" y="6031260"/>
            <a:ext cx="380999" cy="107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b="1" dirty="0">
                <a:solidFill>
                  <a:schemeClr val="tx1"/>
                </a:solidFill>
                <a:latin typeface="华文楷体"/>
                <a:ea typeface="华文楷体"/>
                <a:cs typeface="华文楷体"/>
              </a:rPr>
              <a:t>扫罗</a:t>
            </a:r>
            <a:endParaRPr lang="en-US" sz="80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en-US" altLang="zh-CN" sz="4000" b="1" dirty="0">
                <a:solidFill>
                  <a:schemeClr val="bg1"/>
                </a:solidFill>
                <a:latin typeface="Arial" charset="0"/>
              </a:rPr>
              <a:t>Modern Middle East Nations</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b="1" dirty="0">
                <a:solidFill>
                  <a:srgbClr val="FFFFFF"/>
                </a:solidFill>
                <a:cs typeface="Arial" charset="0"/>
              </a:rPr>
              <a:t>27</a:t>
            </a:r>
          </a:p>
        </p:txBody>
      </p:sp>
      <p:sp>
        <p:nvSpPr>
          <p:cNvPr id="7" name="Text Box 9"/>
          <p:cNvSpPr txBox="1">
            <a:spLocks noChangeArrowheads="1"/>
          </p:cNvSpPr>
          <p:nvPr/>
        </p:nvSpPr>
        <p:spPr bwMode="auto">
          <a:xfrm>
            <a:off x="992856" y="2604685"/>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5" name="Text Box 9"/>
          <p:cNvSpPr txBox="1">
            <a:spLocks noChangeArrowheads="1"/>
          </p:cNvSpPr>
          <p:nvPr/>
        </p:nvSpPr>
        <p:spPr bwMode="auto">
          <a:xfrm>
            <a:off x="2790370" y="1463351"/>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6" name="Text Box 9"/>
          <p:cNvSpPr txBox="1">
            <a:spLocks noChangeArrowheads="1"/>
          </p:cNvSpPr>
          <p:nvPr/>
        </p:nvSpPr>
        <p:spPr bwMode="auto">
          <a:xfrm>
            <a:off x="5016905" y="2989406"/>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Iraq</a:t>
            </a:r>
          </a:p>
        </p:txBody>
      </p:sp>
      <p:sp>
        <p:nvSpPr>
          <p:cNvPr id="9" name="Text Box 9"/>
          <p:cNvSpPr txBox="1">
            <a:spLocks noChangeArrowheads="1"/>
          </p:cNvSpPr>
          <p:nvPr/>
        </p:nvSpPr>
        <p:spPr bwMode="auto">
          <a:xfrm>
            <a:off x="961570" y="4600762"/>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0" name="Text Box 9"/>
          <p:cNvSpPr txBox="1">
            <a:spLocks noChangeArrowheads="1"/>
          </p:cNvSpPr>
          <p:nvPr/>
        </p:nvSpPr>
        <p:spPr bwMode="auto">
          <a:xfrm>
            <a:off x="199570" y="55855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4" name="Text Box 9"/>
          <p:cNvSpPr txBox="1">
            <a:spLocks noChangeArrowheads="1"/>
          </p:cNvSpPr>
          <p:nvPr/>
        </p:nvSpPr>
        <p:spPr bwMode="auto">
          <a:xfrm>
            <a:off x="7092325" y="5387134"/>
            <a:ext cx="203420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Kuwait</a:t>
            </a:r>
          </a:p>
        </p:txBody>
      </p:sp>
      <p:sp>
        <p:nvSpPr>
          <p:cNvPr id="18" name="Text Box 9"/>
          <p:cNvSpPr txBox="1">
            <a:spLocks noChangeArrowheads="1"/>
          </p:cNvSpPr>
          <p:nvPr/>
        </p:nvSpPr>
        <p:spPr bwMode="auto">
          <a:xfrm>
            <a:off x="107504" y="1848071"/>
            <a:ext cx="212870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Cyprus</a:t>
            </a:r>
          </a:p>
        </p:txBody>
      </p:sp>
      <p:sp>
        <p:nvSpPr>
          <p:cNvPr id="19" name="Text Box 9"/>
          <p:cNvSpPr txBox="1">
            <a:spLocks noChangeArrowheads="1"/>
          </p:cNvSpPr>
          <p:nvPr/>
        </p:nvSpPr>
        <p:spPr bwMode="auto">
          <a:xfrm rot="20271759">
            <a:off x="2205975" y="3682349"/>
            <a:ext cx="22369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Jordan</a:t>
            </a:r>
          </a:p>
        </p:txBody>
      </p:sp>
      <p:sp>
        <p:nvSpPr>
          <p:cNvPr id="21" name="Text Box 9"/>
          <p:cNvSpPr txBox="1">
            <a:spLocks noChangeArrowheads="1"/>
          </p:cNvSpPr>
          <p:nvPr/>
        </p:nvSpPr>
        <p:spPr bwMode="auto">
          <a:xfrm>
            <a:off x="7812950" y="2412393"/>
            <a:ext cx="131358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800" b="1" dirty="0">
                <a:solidFill>
                  <a:srgbClr val="FFFFFF"/>
                </a:solidFill>
                <a:effectLst>
                  <a:glow rad="203200">
                    <a:srgbClr val="000514">
                      <a:alpha val="88000"/>
                    </a:srgbClr>
                  </a:glow>
                </a:effectLst>
                <a:latin typeface="Arial"/>
                <a:cs typeface="Arial"/>
              </a:rPr>
              <a:t>Iran</a:t>
            </a: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Saudi Arabia</a:t>
            </a: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FFFFFF"/>
                </a:solidFill>
                <a:cs typeface="Arial" charset="0"/>
              </a:rPr>
              <a:t>Terry Hall, </a:t>
            </a:r>
            <a:r>
              <a:rPr lang="en-US" sz="1600" b="1" i="1">
                <a:solidFill>
                  <a:srgbClr val="FFFFFF"/>
                </a:solidFill>
                <a:cs typeface="Arial" charset="0"/>
              </a:rPr>
              <a:t>Bible Panorama, </a:t>
            </a:r>
            <a:r>
              <a:rPr lang="en-US" sz="1600" b="1">
                <a:solidFill>
                  <a:srgbClr val="FFFFFF"/>
                </a:solidFill>
                <a:cs typeface="Arial" charset="0"/>
              </a:rPr>
              <a:t>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8" name="Text Box 9"/>
          <p:cNvSpPr txBox="1">
            <a:spLocks noChangeArrowheads="1"/>
          </p:cNvSpPr>
          <p:nvPr/>
        </p:nvSpPr>
        <p:spPr bwMode="auto">
          <a:xfrm>
            <a:off x="61144" y="3502749"/>
            <a:ext cx="191856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1800" b="1" dirty="0">
                <a:solidFill>
                  <a:srgbClr val="FFFFFF"/>
                </a:solidFill>
                <a:effectLst>
                  <a:glow rad="203200">
                    <a:srgbClr val="000514">
                      <a:alpha val="88000"/>
                    </a:srgbClr>
                  </a:glow>
                </a:effectLst>
                <a:latin typeface="Arial"/>
                <a:cs typeface="Arial"/>
              </a:rPr>
              <a:t>Mediterranean Sea</a:t>
            </a: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20" name="Text Box 9"/>
          <p:cNvSpPr txBox="1">
            <a:spLocks noChangeArrowheads="1"/>
          </p:cNvSpPr>
          <p:nvPr/>
        </p:nvSpPr>
        <p:spPr bwMode="auto">
          <a:xfrm>
            <a:off x="107504" y="908720"/>
            <a:ext cx="20056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Turkey</a:t>
            </a:r>
          </a:p>
        </p:txBody>
      </p:sp>
      <p:sp>
        <p:nvSpPr>
          <p:cNvPr id="26" name="Text Box 9"/>
          <p:cNvSpPr txBox="1">
            <a:spLocks noChangeArrowheads="1"/>
          </p:cNvSpPr>
          <p:nvPr/>
        </p:nvSpPr>
        <p:spPr bwMode="auto">
          <a:xfrm>
            <a:off x="7145480" y="908720"/>
            <a:ext cx="203503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Russia</a:t>
            </a:r>
          </a:p>
        </p:txBody>
      </p:sp>
    </p:spTree>
    <p:extLst>
      <p:ext uri="{BB962C8B-B14F-4D97-AF65-F5344CB8AC3E}">
        <p14:creationId xmlns:p14="http://schemas.microsoft.com/office/powerpoint/2010/main" val="115693832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en-US" dirty="0">
                <a:solidFill>
                  <a:srgbClr val="FFFFFF"/>
                </a:solidFill>
                <a:latin typeface="Arial"/>
                <a:ea typeface="ＭＳ Ｐゴシック" charset="0"/>
                <a:cs typeface="Arial"/>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Fertile Crescent</a:t>
            </a: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pPr>
            <a:r>
              <a:rPr lang="en-US" sz="2400" b="1">
                <a:solidFill>
                  <a:srgbClr val="FFFFFF"/>
                </a:solidFill>
                <a:cs typeface="Arial" charset="0"/>
              </a:rPr>
              <a:t>28</a:t>
            </a:r>
          </a:p>
        </p:txBody>
      </p:sp>
      <p:sp>
        <p:nvSpPr>
          <p:cNvPr id="9223" name="Text Box 7"/>
          <p:cNvSpPr txBox="1">
            <a:spLocks noChangeArrowheads="1"/>
          </p:cNvSpPr>
          <p:nvPr/>
        </p:nvSpPr>
        <p:spPr bwMode="auto">
          <a:xfrm>
            <a:off x="1192213" y="5181600"/>
            <a:ext cx="1893887"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Egypt</a:t>
            </a:r>
          </a:p>
        </p:txBody>
      </p:sp>
      <p:sp>
        <p:nvSpPr>
          <p:cNvPr id="9224" name="Text Box 8"/>
          <p:cNvSpPr txBox="1">
            <a:spLocks noChangeArrowheads="1"/>
          </p:cNvSpPr>
          <p:nvPr/>
        </p:nvSpPr>
        <p:spPr bwMode="auto">
          <a:xfrm>
            <a:off x="2590800" y="4419600"/>
            <a:ext cx="1793875"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a:solidFill>
                  <a:srgbClr val="FFFFFF"/>
                </a:solidFill>
                <a:effectLst>
                  <a:glow rad="203200">
                    <a:srgbClr val="000514">
                      <a:alpha val="88000"/>
                    </a:srgbClr>
                  </a:glow>
                </a:effectLst>
                <a:latin typeface="Arial"/>
                <a:cs typeface="Arial"/>
              </a:rPr>
              <a:t>Israel</a:t>
            </a:r>
          </a:p>
        </p:txBody>
      </p:sp>
      <p:sp>
        <p:nvSpPr>
          <p:cNvPr id="9225" name="Text Box 9"/>
          <p:cNvSpPr txBox="1">
            <a:spLocks noChangeArrowheads="1"/>
          </p:cNvSpPr>
          <p:nvPr/>
        </p:nvSpPr>
        <p:spPr bwMode="auto">
          <a:xfrm>
            <a:off x="5105400" y="3962400"/>
            <a:ext cx="1312863" cy="830263"/>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4800" b="1" dirty="0">
                <a:solidFill>
                  <a:srgbClr val="FFFFFF"/>
                </a:solidFill>
                <a:effectLst>
                  <a:glow rad="203200">
                    <a:srgbClr val="000514">
                      <a:alpha val="88000"/>
                    </a:srgbClr>
                  </a:glow>
                </a:effectLst>
                <a:latin typeface="Arial"/>
                <a:cs typeface="Arial"/>
              </a:rPr>
              <a:t>Iraq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151358"/>
            <a:ext cx="8604448" cy="541338"/>
          </a:xfrm>
        </p:spPr>
        <p:txBody>
          <a:bodyPr/>
          <a:lstStyle/>
          <a:p>
            <a:pPr eaLnBrk="1" hangingPunct="1"/>
            <a:r>
              <a:rPr kumimoji="1" lang="en-US" altLang="zh-CN" sz="2800" b="1">
                <a:solidFill>
                  <a:schemeClr val="bg1"/>
                </a:solidFill>
                <a:latin typeface="Arial" charset="0"/>
              </a:rPr>
              <a:t>Old Testament Trade Routes &amp; Bodies of Water </a:t>
            </a:r>
            <a:endParaRPr kumimoji="1" lang="en-US" altLang="zh-CN" sz="1800" b="1">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FFFFFF"/>
                </a:solidFill>
                <a:cs typeface="Arial" charset="0"/>
              </a:rPr>
              <a:t>28</a:t>
            </a:r>
          </a:p>
        </p:txBody>
      </p:sp>
      <p:pic>
        <p:nvPicPr>
          <p:cNvPr id="219139" name="Picture 2" descr="ANE Map Clea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712"/>
            <a:ext cx="9144000" cy="524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331470" y="2188066"/>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Euphrates</a:t>
            </a:r>
          </a:p>
        </p:txBody>
      </p:sp>
      <p:sp>
        <p:nvSpPr>
          <p:cNvPr id="6" name="Text Box 9"/>
          <p:cNvSpPr txBox="1">
            <a:spLocks noChangeArrowheads="1"/>
          </p:cNvSpPr>
          <p:nvPr/>
        </p:nvSpPr>
        <p:spPr bwMode="auto">
          <a:xfrm rot="3030063">
            <a:off x="5647408" y="1297646"/>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Tigris</a:t>
            </a:r>
          </a:p>
        </p:txBody>
      </p:sp>
      <p:sp>
        <p:nvSpPr>
          <p:cNvPr id="7"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8" name="Text Box 9"/>
          <p:cNvSpPr txBox="1">
            <a:spLocks noChangeArrowheads="1"/>
          </p:cNvSpPr>
          <p:nvPr/>
        </p:nvSpPr>
        <p:spPr bwMode="auto">
          <a:xfrm>
            <a:off x="95656" y="2708920"/>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9" name="Rectangle 2"/>
          <p:cNvSpPr txBox="1">
            <a:spLocks noChangeArrowheads="1"/>
          </p:cNvSpPr>
          <p:nvPr/>
        </p:nvSpPr>
        <p:spPr bwMode="auto">
          <a:xfrm>
            <a:off x="3131840" y="6165304"/>
            <a:ext cx="6120680" cy="54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eaLnBrk="1" hangingPunct="1">
              <a:buFont typeface="+mj-lt"/>
              <a:buAutoNum type="arabicPeriod"/>
            </a:pPr>
            <a:r>
              <a:rPr kumimoji="1" lang="en-US" altLang="zh-CN" sz="2000" b="1">
                <a:solidFill>
                  <a:schemeClr val="bg1"/>
                </a:solidFill>
                <a:latin typeface="Arial" charset="0"/>
              </a:rPr>
              <a:t>Name each of the 9 bodies of water</a:t>
            </a:r>
          </a:p>
          <a:p>
            <a:pPr marL="457200" indent="-457200" algn="l" eaLnBrk="1" hangingPunct="1">
              <a:buFont typeface="+mj-lt"/>
              <a:buAutoNum type="arabicPeriod"/>
            </a:pPr>
            <a:r>
              <a:rPr kumimoji="1" lang="en-US" altLang="zh-CN" sz="2000" b="1">
                <a:solidFill>
                  <a:schemeClr val="bg1"/>
                </a:solidFill>
                <a:latin typeface="Arial" charset="0"/>
              </a:rPr>
              <a:t>Tell how each got its name</a:t>
            </a:r>
            <a:endParaRPr kumimoji="1" lang="en-US" altLang="zh-CN" sz="1400" b="1">
              <a:solidFill>
                <a:schemeClr val="bg1"/>
              </a:solidFill>
              <a:latin typeface="Arial" charset="0"/>
            </a:endParaRPr>
          </a:p>
        </p:txBody>
      </p:sp>
      <p:sp>
        <p:nvSpPr>
          <p:cNvPr id="10" name="Text Box 9"/>
          <p:cNvSpPr txBox="1">
            <a:spLocks noChangeArrowheads="1"/>
          </p:cNvSpPr>
          <p:nvPr/>
        </p:nvSpPr>
        <p:spPr bwMode="auto">
          <a:xfrm>
            <a:off x="142136" y="6231795"/>
            <a:ext cx="25859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In your small group</a:t>
            </a:r>
            <a:r>
              <a:rPr lang="mr-IN" sz="1800" b="1" i="1" dirty="0">
                <a:solidFill>
                  <a:srgbClr val="FFFFFF"/>
                </a:solidFill>
                <a:effectLst>
                  <a:glow rad="203200">
                    <a:srgbClr val="000514">
                      <a:alpha val="88000"/>
                    </a:srgbClr>
                  </a:glow>
                </a:effectLst>
                <a:latin typeface="Arial"/>
                <a:cs typeface="Arial"/>
              </a:rPr>
              <a:t>…</a:t>
            </a:r>
            <a:endParaRPr lang="en-US" sz="1800" b="1" i="1" dirty="0">
              <a:solidFill>
                <a:srgbClr val="FFFFFF"/>
              </a:solidFill>
              <a:effectLst>
                <a:glow rad="203200">
                  <a:srgbClr val="000514">
                    <a:alpha val="88000"/>
                  </a:srgbClr>
                </a:glow>
              </a:effectLst>
              <a:latin typeface="Arial"/>
              <a:cs typeface="Arial"/>
            </a:endParaRPr>
          </a:p>
        </p:txBody>
      </p:sp>
      <p:sp>
        <p:nvSpPr>
          <p:cNvPr id="11" name="Text Box 9"/>
          <p:cNvSpPr txBox="1">
            <a:spLocks noChangeArrowheads="1"/>
          </p:cNvSpPr>
          <p:nvPr/>
        </p:nvSpPr>
        <p:spPr bwMode="auto">
          <a:xfrm>
            <a:off x="2771800" y="3573016"/>
            <a:ext cx="11114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Salt Sea</a:t>
            </a:r>
          </a:p>
        </p:txBody>
      </p:sp>
      <p:sp>
        <p:nvSpPr>
          <p:cNvPr id="12" name="Text Box 9"/>
          <p:cNvSpPr txBox="1">
            <a:spLocks noChangeArrowheads="1"/>
          </p:cNvSpPr>
          <p:nvPr/>
        </p:nvSpPr>
        <p:spPr bwMode="auto">
          <a:xfrm>
            <a:off x="2771800" y="3176972"/>
            <a:ext cx="162436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Jordan River</a:t>
            </a:r>
          </a:p>
        </p:txBody>
      </p:sp>
      <p:sp>
        <p:nvSpPr>
          <p:cNvPr id="13" name="Text Box 9"/>
          <p:cNvSpPr txBox="1">
            <a:spLocks noChangeArrowheads="1"/>
          </p:cNvSpPr>
          <p:nvPr/>
        </p:nvSpPr>
        <p:spPr bwMode="auto">
          <a:xfrm>
            <a:off x="2771800" y="2780928"/>
            <a:ext cx="21883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i="1" dirty="0">
                <a:solidFill>
                  <a:srgbClr val="FFFFFF"/>
                </a:solidFill>
                <a:effectLst>
                  <a:glow rad="203200">
                    <a:srgbClr val="000514">
                      <a:alpha val="88000"/>
                    </a:srgbClr>
                  </a:glow>
                </a:effectLst>
                <a:latin typeface="Arial"/>
                <a:cs typeface="Arial"/>
              </a:rPr>
              <a:t>Sea of Chinnereth</a:t>
            </a:r>
          </a:p>
        </p:txBody>
      </p:sp>
      <p:sp>
        <p:nvSpPr>
          <p:cNvPr id="14" name="Text Box 9"/>
          <p:cNvSpPr txBox="1">
            <a:spLocks noChangeArrowheads="1"/>
          </p:cNvSpPr>
          <p:nvPr/>
        </p:nvSpPr>
        <p:spPr bwMode="auto">
          <a:xfrm>
            <a:off x="147956" y="4503603"/>
            <a:ext cx="12781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Nile River</a:t>
            </a:r>
          </a:p>
        </p:txBody>
      </p:sp>
      <p:sp>
        <p:nvSpPr>
          <p:cNvPr id="15" name="Text Box 9"/>
          <p:cNvSpPr txBox="1">
            <a:spLocks noChangeArrowheads="1"/>
          </p:cNvSpPr>
          <p:nvPr/>
        </p:nvSpPr>
        <p:spPr bwMode="auto">
          <a:xfrm>
            <a:off x="1691680" y="5651956"/>
            <a:ext cx="112415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Red Sea</a:t>
            </a:r>
          </a:p>
        </p:txBody>
      </p:sp>
      <p:sp>
        <p:nvSpPr>
          <p:cNvPr id="2" name="Oval 1"/>
          <p:cNvSpPr/>
          <p:nvPr/>
        </p:nvSpPr>
        <p:spPr bwMode="auto">
          <a:xfrm>
            <a:off x="5436096" y="9807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8</a:t>
            </a:r>
            <a:endParaRPr kumimoji="0" lang="en-US" sz="2000" b="1" i="0" u="none" strike="noStrike" cap="none" normalizeH="0" baseline="0">
              <a:ln>
                <a:noFill/>
              </a:ln>
              <a:solidFill>
                <a:srgbClr val="FFFFFF"/>
              </a:solidFill>
              <a:effectLst/>
              <a:latin typeface="Arial"/>
              <a:cs typeface="Arial"/>
            </a:endParaRPr>
          </a:p>
        </p:txBody>
      </p:sp>
      <p:sp>
        <p:nvSpPr>
          <p:cNvPr id="17" name="Oval 16"/>
          <p:cNvSpPr/>
          <p:nvPr/>
        </p:nvSpPr>
        <p:spPr bwMode="auto">
          <a:xfrm>
            <a:off x="827584"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1</a:t>
            </a:r>
          </a:p>
        </p:txBody>
      </p:sp>
      <p:sp>
        <p:nvSpPr>
          <p:cNvPr id="18" name="Oval 17"/>
          <p:cNvSpPr/>
          <p:nvPr/>
        </p:nvSpPr>
        <p:spPr bwMode="auto">
          <a:xfrm>
            <a:off x="611560"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2</a:t>
            </a:r>
          </a:p>
        </p:txBody>
      </p:sp>
      <p:sp>
        <p:nvSpPr>
          <p:cNvPr id="19" name="Oval 18"/>
          <p:cNvSpPr/>
          <p:nvPr/>
        </p:nvSpPr>
        <p:spPr bwMode="auto">
          <a:xfrm>
            <a:off x="1907704" y="53012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3</a:t>
            </a:r>
            <a:endParaRPr kumimoji="0" lang="en-US" sz="2000" b="1" i="0" u="none" strike="noStrike" cap="none" normalizeH="0" baseline="0">
              <a:ln>
                <a:noFill/>
              </a:ln>
              <a:solidFill>
                <a:srgbClr val="FFFFFF"/>
              </a:solidFill>
              <a:effectLst/>
              <a:latin typeface="Arial"/>
              <a:cs typeface="Arial"/>
            </a:endParaRPr>
          </a:p>
        </p:txBody>
      </p:sp>
      <p:sp>
        <p:nvSpPr>
          <p:cNvPr id="20" name="Oval 19"/>
          <p:cNvSpPr/>
          <p:nvPr/>
        </p:nvSpPr>
        <p:spPr bwMode="auto">
          <a:xfrm>
            <a:off x="2483768" y="27809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4</a:t>
            </a:r>
            <a:endParaRPr kumimoji="0" lang="en-US" sz="2000" b="1" i="0" u="none" strike="noStrike" cap="none" normalizeH="0" baseline="0">
              <a:ln>
                <a:noFill/>
              </a:ln>
              <a:solidFill>
                <a:srgbClr val="FFFFFF"/>
              </a:solidFill>
              <a:effectLst/>
              <a:latin typeface="Arial"/>
              <a:cs typeface="Arial"/>
            </a:endParaRPr>
          </a:p>
        </p:txBody>
      </p:sp>
      <p:sp>
        <p:nvSpPr>
          <p:cNvPr id="21" name="Oval 20"/>
          <p:cNvSpPr/>
          <p:nvPr/>
        </p:nvSpPr>
        <p:spPr bwMode="auto">
          <a:xfrm>
            <a:off x="2411760" y="314096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5</a:t>
            </a:r>
            <a:endParaRPr kumimoji="0" lang="en-US" sz="2000" b="1" i="0" u="none" strike="noStrike" cap="none" normalizeH="0" baseline="0">
              <a:ln>
                <a:noFill/>
              </a:ln>
              <a:solidFill>
                <a:srgbClr val="FFFFFF"/>
              </a:solidFill>
              <a:effectLst/>
              <a:latin typeface="Arial"/>
              <a:cs typeface="Arial"/>
            </a:endParaRPr>
          </a:p>
        </p:txBody>
      </p:sp>
      <p:sp>
        <p:nvSpPr>
          <p:cNvPr id="22" name="Oval 21"/>
          <p:cNvSpPr/>
          <p:nvPr/>
        </p:nvSpPr>
        <p:spPr bwMode="auto">
          <a:xfrm>
            <a:off x="2339752" y="350100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6</a:t>
            </a:r>
            <a:endParaRPr kumimoji="0" lang="en-US" sz="2000" b="1" i="0" u="none" strike="noStrike" cap="none" normalizeH="0" baseline="0">
              <a:ln>
                <a:noFill/>
              </a:ln>
              <a:solidFill>
                <a:srgbClr val="FFFFFF"/>
              </a:solidFill>
              <a:effectLst/>
              <a:latin typeface="Arial"/>
              <a:cs typeface="Arial"/>
            </a:endParaRPr>
          </a:p>
        </p:txBody>
      </p:sp>
      <p:sp>
        <p:nvSpPr>
          <p:cNvPr id="23" name="Oval 22"/>
          <p:cNvSpPr/>
          <p:nvPr/>
        </p:nvSpPr>
        <p:spPr bwMode="auto">
          <a:xfrm>
            <a:off x="43559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7</a:t>
            </a:r>
            <a:endParaRPr kumimoji="0" lang="en-US" sz="2000" b="1" i="0" u="none" strike="noStrike" cap="none" normalizeH="0" baseline="0">
              <a:ln>
                <a:noFill/>
              </a:ln>
              <a:solidFill>
                <a:srgbClr val="FFFFFF"/>
              </a:solidFill>
              <a:effectLst/>
              <a:latin typeface="Arial"/>
              <a:cs typeface="Arial"/>
            </a:endParaRPr>
          </a:p>
        </p:txBody>
      </p:sp>
      <p:sp>
        <p:nvSpPr>
          <p:cNvPr id="24" name="Oval 23"/>
          <p:cNvSpPr/>
          <p:nvPr/>
        </p:nvSpPr>
        <p:spPr bwMode="auto">
          <a:xfrm>
            <a:off x="8316416" y="4581128"/>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9</a:t>
            </a:r>
            <a:endParaRPr kumimoji="0" lang="en-US" sz="2000" b="1" i="0" u="none" strike="noStrike" cap="none" normalizeH="0" baseline="0">
              <a:ln>
                <a:noFill/>
              </a:ln>
              <a:solidFill>
                <a:srgbClr val="FFFFFF"/>
              </a:solidFill>
              <a:effectLst/>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a:solidFill>
                  <a:schemeClr val="bg1"/>
                </a:solidFill>
                <a:latin typeface="Arial" charset="0"/>
              </a:rPr>
              <a:t>Mesopotamia</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a:off x="6084168" y="2780928"/>
            <a:ext cx="29439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Euphrates</a:t>
            </a:r>
          </a:p>
        </p:txBody>
      </p:sp>
      <p:sp>
        <p:nvSpPr>
          <p:cNvPr id="7" name="Text Box 9"/>
          <p:cNvSpPr txBox="1">
            <a:spLocks noChangeArrowheads="1"/>
          </p:cNvSpPr>
          <p:nvPr/>
        </p:nvSpPr>
        <p:spPr bwMode="auto">
          <a:xfrm>
            <a:off x="6372200" y="1052736"/>
            <a:ext cx="171075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Tigris</a:t>
            </a:r>
          </a:p>
        </p:txBody>
      </p:sp>
      <p:sp>
        <p:nvSpPr>
          <p:cNvPr id="8" name="Text Box 9"/>
          <p:cNvSpPr txBox="1">
            <a:spLocks noChangeArrowheads="1"/>
          </p:cNvSpPr>
          <p:nvPr/>
        </p:nvSpPr>
        <p:spPr bwMode="auto">
          <a:xfrm>
            <a:off x="5804504" y="3645024"/>
            <a:ext cx="24105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p>
        </p:txBody>
      </p:sp>
      <p:sp>
        <p:nvSpPr>
          <p:cNvPr id="9" name="Text Box 9"/>
          <p:cNvSpPr txBox="1">
            <a:spLocks noChangeArrowheads="1"/>
          </p:cNvSpPr>
          <p:nvPr/>
        </p:nvSpPr>
        <p:spPr bwMode="auto">
          <a:xfrm>
            <a:off x="6228184" y="1916832"/>
            <a:ext cx="2379703"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Nineveh</a:t>
            </a:r>
          </a:p>
        </p:txBody>
      </p:sp>
      <p:sp>
        <p:nvSpPr>
          <p:cNvPr id="10" name="Text Box 9"/>
          <p:cNvSpPr txBox="1">
            <a:spLocks noChangeArrowheads="1"/>
          </p:cNvSpPr>
          <p:nvPr/>
        </p:nvSpPr>
        <p:spPr bwMode="auto">
          <a:xfrm rot="1618024">
            <a:off x="3612019" y="1728372"/>
            <a:ext cx="3134767"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Mesopotamia</a:t>
            </a:r>
          </a:p>
        </p:txBody>
      </p:sp>
      <p:sp>
        <p:nvSpPr>
          <p:cNvPr id="11" name="Text Box 9"/>
          <p:cNvSpPr txBox="1">
            <a:spLocks noChangeArrowheads="1"/>
          </p:cNvSpPr>
          <p:nvPr/>
        </p:nvSpPr>
        <p:spPr bwMode="auto">
          <a:xfrm>
            <a:off x="6075800" y="2780928"/>
            <a:ext cx="56102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E</a:t>
            </a:r>
          </a:p>
        </p:txBody>
      </p:sp>
      <p:sp>
        <p:nvSpPr>
          <p:cNvPr id="12" name="Text Box 9"/>
          <p:cNvSpPr txBox="1">
            <a:spLocks noChangeArrowheads="1"/>
          </p:cNvSpPr>
          <p:nvPr/>
        </p:nvSpPr>
        <p:spPr bwMode="auto">
          <a:xfrm>
            <a:off x="6363832" y="1052736"/>
            <a:ext cx="52933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T</a:t>
            </a:r>
          </a:p>
        </p:txBody>
      </p:sp>
      <p:sp>
        <p:nvSpPr>
          <p:cNvPr id="13" name="Text Box 9"/>
          <p:cNvSpPr txBox="1">
            <a:spLocks noChangeArrowheads="1"/>
          </p:cNvSpPr>
          <p:nvPr/>
        </p:nvSpPr>
        <p:spPr bwMode="auto">
          <a:xfrm>
            <a:off x="5796136" y="3645024"/>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B</a:t>
            </a:r>
          </a:p>
        </p:txBody>
      </p:sp>
      <p:sp>
        <p:nvSpPr>
          <p:cNvPr id="14" name="Text Box 9"/>
          <p:cNvSpPr txBox="1">
            <a:spLocks noChangeArrowheads="1"/>
          </p:cNvSpPr>
          <p:nvPr/>
        </p:nvSpPr>
        <p:spPr bwMode="auto">
          <a:xfrm>
            <a:off x="6219816" y="1916832"/>
            <a:ext cx="59215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03200">
                    <a:srgbClr val="000514">
                      <a:alpha val="88000"/>
                    </a:srgbClr>
                  </a:glow>
                </a:effectLst>
                <a:uLnTx/>
                <a:uFillTx/>
                <a:latin typeface="Arial"/>
                <a:ea typeface="ＭＳ Ｐゴシック" charset="0"/>
                <a:cs typeface="Arial"/>
              </a:rPr>
              <a:t>N</a:t>
            </a:r>
          </a:p>
        </p:txBody>
      </p:sp>
    </p:spTree>
    <p:extLst>
      <p:ext uri="{BB962C8B-B14F-4D97-AF65-F5344CB8AC3E}">
        <p14:creationId xmlns:p14="http://schemas.microsoft.com/office/powerpoint/2010/main" val="1314709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a:solidFill>
                  <a:schemeClr val="bg1"/>
                </a:solidFill>
                <a:latin typeface="Arial" charset="0"/>
              </a:rPr>
              <a:t>The Ancient Near East</a:t>
            </a:r>
            <a:endParaRPr kumimoji="1" lang="en-US" altLang="zh-CN" sz="2000" b="1" dirty="0">
              <a:solidFill>
                <a:schemeClr val="bg1"/>
              </a:solidFill>
              <a:latin typeface="Arial" charset="0"/>
            </a:endParaRPr>
          </a:p>
        </p:txBody>
      </p:sp>
      <p:sp>
        <p:nvSpPr>
          <p:cNvPr id="219138" name="Text Box 5"/>
          <p:cNvSpPr txBox="1">
            <a:spLocks noChangeArrowheads="1"/>
          </p:cNvSpPr>
          <p:nvPr/>
        </p:nvSpPr>
        <p:spPr bwMode="auto">
          <a:xfrm>
            <a:off x="8509000" y="87313"/>
            <a:ext cx="469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000" b="1">
                <a:solidFill>
                  <a:srgbClr val="FFFFFF"/>
                </a:solidFill>
                <a:cs typeface="Arial" charset="0"/>
              </a:rPr>
              <a:t>27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507174" y="1748564"/>
            <a:ext cx="1313468"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Euphrates</a:t>
            </a:r>
          </a:p>
        </p:txBody>
      </p:sp>
      <p:sp>
        <p:nvSpPr>
          <p:cNvPr id="7" name="Text Box 9"/>
          <p:cNvSpPr txBox="1">
            <a:spLocks noChangeArrowheads="1"/>
          </p:cNvSpPr>
          <p:nvPr/>
        </p:nvSpPr>
        <p:spPr bwMode="auto">
          <a:xfrm rot="3030063">
            <a:off x="6013846" y="1098902"/>
            <a:ext cx="808973"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Tigris</a:t>
            </a:r>
          </a:p>
        </p:txBody>
      </p:sp>
      <p:sp>
        <p:nvSpPr>
          <p:cNvPr id="8" name="Text Box 9"/>
          <p:cNvSpPr txBox="1">
            <a:spLocks noChangeArrowheads="1"/>
          </p:cNvSpPr>
          <p:nvPr/>
        </p:nvSpPr>
        <p:spPr bwMode="auto">
          <a:xfrm>
            <a:off x="5580112" y="3412451"/>
            <a:ext cx="109525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Babylon</a:t>
            </a:r>
          </a:p>
        </p:txBody>
      </p:sp>
      <p:sp>
        <p:nvSpPr>
          <p:cNvPr id="9" name="Text Box 9"/>
          <p:cNvSpPr txBox="1">
            <a:spLocks noChangeArrowheads="1"/>
          </p:cNvSpPr>
          <p:nvPr/>
        </p:nvSpPr>
        <p:spPr bwMode="auto">
          <a:xfrm>
            <a:off x="6413926" y="1700808"/>
            <a:ext cx="1082636"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Nineveh</a:t>
            </a:r>
          </a:p>
        </p:txBody>
      </p:sp>
      <p:sp>
        <p:nvSpPr>
          <p:cNvPr id="10" name="Text Box 9"/>
          <p:cNvSpPr txBox="1">
            <a:spLocks noChangeArrowheads="1"/>
          </p:cNvSpPr>
          <p:nvPr/>
        </p:nvSpPr>
        <p:spPr bwMode="auto">
          <a:xfrm rot="3096803">
            <a:off x="5250594" y="2060698"/>
            <a:ext cx="165971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Mesopotamia</a:t>
            </a: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100" b="1">
                <a:solidFill>
                  <a:schemeClr val="bg1"/>
                </a:solidFill>
                <a:cs typeface="Arial" charset="0"/>
              </a:rPr>
              <a:t>Alfred Hoerth </a:t>
            </a:r>
            <a:r>
              <a:rPr lang="en-US" sz="1100" b="1" i="1">
                <a:solidFill>
                  <a:schemeClr val="bg1"/>
                </a:solidFill>
                <a:cs typeface="Arial" charset="0"/>
              </a:rPr>
              <a:t>et. al., Peoples of the Old Testament World</a:t>
            </a:r>
            <a:r>
              <a:rPr lang="en-US" sz="1100" b="1">
                <a:solidFill>
                  <a:schemeClr val="bg1"/>
                </a:solidFill>
                <a:cs typeface="Arial" charset="0"/>
              </a:rPr>
              <a:t>, 16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524328" y="2436277"/>
            <a:ext cx="136475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PERSIANS</a:t>
            </a:r>
          </a:p>
        </p:txBody>
      </p:sp>
      <p:sp>
        <p:nvSpPr>
          <p:cNvPr id="18" name="Text Box 9"/>
          <p:cNvSpPr txBox="1">
            <a:spLocks noChangeArrowheads="1"/>
          </p:cNvSpPr>
          <p:nvPr/>
        </p:nvSpPr>
        <p:spPr bwMode="auto">
          <a:xfrm>
            <a:off x="5292080" y="3012341"/>
            <a:ext cx="18774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BABYLONIANS</a:t>
            </a:r>
          </a:p>
        </p:txBody>
      </p:sp>
      <p:grpSp>
        <p:nvGrpSpPr>
          <p:cNvPr id="25" name="Group 22"/>
          <p:cNvGrpSpPr>
            <a:grpSpLocks/>
          </p:cNvGrpSpPr>
          <p:nvPr/>
        </p:nvGrpSpPr>
        <p:grpSpPr bwMode="auto">
          <a:xfrm>
            <a:off x="6651864" y="3325054"/>
            <a:ext cx="206082" cy="218365"/>
            <a:chOff x="6972297" y="5071534"/>
            <a:chExt cx="206026" cy="218418"/>
          </a:xfrm>
        </p:grpSpPr>
        <p:sp>
          <p:nvSpPr>
            <p:cNvPr id="2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2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grpSp>
        <p:nvGrpSpPr>
          <p:cNvPr id="28" name="Group 18"/>
          <p:cNvGrpSpPr>
            <a:grpSpLocks/>
          </p:cNvGrpSpPr>
          <p:nvPr/>
        </p:nvGrpSpPr>
        <p:grpSpPr bwMode="auto">
          <a:xfrm>
            <a:off x="6300192" y="1556792"/>
            <a:ext cx="206082" cy="231067"/>
            <a:chOff x="6972297" y="4233136"/>
            <a:chExt cx="206026" cy="231123"/>
          </a:xfrm>
        </p:grpSpPr>
        <p:sp>
          <p:nvSpPr>
            <p:cNvPr id="29" name="Oval 19"/>
            <p:cNvSpPr>
              <a:spLocks noChangeAspect="1"/>
            </p:cNvSpPr>
            <p:nvPr/>
          </p:nvSpPr>
          <p:spPr bwMode="auto">
            <a:xfrm>
              <a:off x="6993408" y="4273761"/>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3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37" name="Text Box 9"/>
          <p:cNvSpPr txBox="1">
            <a:spLocks noChangeArrowheads="1"/>
          </p:cNvSpPr>
          <p:nvPr/>
        </p:nvSpPr>
        <p:spPr bwMode="auto">
          <a:xfrm>
            <a:off x="7054628" y="4221088"/>
            <a:ext cx="441197"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Ur</a:t>
            </a:r>
          </a:p>
        </p:txBody>
      </p:sp>
      <p:grpSp>
        <p:nvGrpSpPr>
          <p:cNvPr id="38" name="Group 22"/>
          <p:cNvGrpSpPr>
            <a:grpSpLocks/>
          </p:cNvGrpSpPr>
          <p:nvPr/>
        </p:nvGrpSpPr>
        <p:grpSpPr bwMode="auto">
          <a:xfrm>
            <a:off x="7443952" y="4149080"/>
            <a:ext cx="206082" cy="218365"/>
            <a:chOff x="6972297" y="5071534"/>
            <a:chExt cx="206026" cy="218418"/>
          </a:xfrm>
        </p:grpSpPr>
        <p:sp>
          <p:nvSpPr>
            <p:cNvPr id="39"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1" name="Text Box 9"/>
          <p:cNvSpPr txBox="1">
            <a:spLocks noChangeArrowheads="1"/>
          </p:cNvSpPr>
          <p:nvPr/>
        </p:nvSpPr>
        <p:spPr bwMode="auto">
          <a:xfrm>
            <a:off x="7699167" y="4124399"/>
            <a:ext cx="13516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ELAMITES</a:t>
            </a:r>
          </a:p>
        </p:txBody>
      </p:sp>
      <p:sp>
        <p:nvSpPr>
          <p:cNvPr id="42" name="Text Box 9"/>
          <p:cNvSpPr txBox="1">
            <a:spLocks noChangeArrowheads="1"/>
          </p:cNvSpPr>
          <p:nvPr/>
        </p:nvSpPr>
        <p:spPr bwMode="auto">
          <a:xfrm>
            <a:off x="6393483" y="4556447"/>
            <a:ext cx="16337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CHALDEANS</a:t>
            </a:r>
          </a:p>
        </p:txBody>
      </p:sp>
      <p:sp>
        <p:nvSpPr>
          <p:cNvPr id="43" name="Text Box 9"/>
          <p:cNvSpPr txBox="1">
            <a:spLocks noChangeArrowheads="1"/>
          </p:cNvSpPr>
          <p:nvPr/>
        </p:nvSpPr>
        <p:spPr bwMode="auto">
          <a:xfrm>
            <a:off x="6444208" y="3732421"/>
            <a:ext cx="156977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SUMERIANS</a:t>
            </a:r>
          </a:p>
        </p:txBody>
      </p:sp>
      <p:sp>
        <p:nvSpPr>
          <p:cNvPr id="44" name="Text Box 9"/>
          <p:cNvSpPr txBox="1">
            <a:spLocks noChangeArrowheads="1"/>
          </p:cNvSpPr>
          <p:nvPr/>
        </p:nvSpPr>
        <p:spPr bwMode="auto">
          <a:xfrm>
            <a:off x="5075094" y="2508285"/>
            <a:ext cx="6592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Mari</a:t>
            </a:r>
          </a:p>
        </p:txBody>
      </p:sp>
      <p:grpSp>
        <p:nvGrpSpPr>
          <p:cNvPr id="45" name="Group 22"/>
          <p:cNvGrpSpPr>
            <a:grpSpLocks/>
          </p:cNvGrpSpPr>
          <p:nvPr/>
        </p:nvGrpSpPr>
        <p:grpSpPr bwMode="auto">
          <a:xfrm>
            <a:off x="5662062" y="2420888"/>
            <a:ext cx="206082" cy="218365"/>
            <a:chOff x="6972297" y="5071534"/>
            <a:chExt cx="206026" cy="218418"/>
          </a:xfrm>
        </p:grpSpPr>
        <p:sp>
          <p:nvSpPr>
            <p:cNvPr id="46"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47"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48" name="Text Box 9"/>
          <p:cNvSpPr txBox="1">
            <a:spLocks noChangeArrowheads="1"/>
          </p:cNvSpPr>
          <p:nvPr/>
        </p:nvSpPr>
        <p:spPr bwMode="auto">
          <a:xfrm>
            <a:off x="4716016" y="1052736"/>
            <a:ext cx="153145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ASSYRIANS</a:t>
            </a:r>
          </a:p>
        </p:txBody>
      </p:sp>
      <p:sp>
        <p:nvSpPr>
          <p:cNvPr id="49" name="Text Box 9"/>
          <p:cNvSpPr txBox="1">
            <a:spLocks noChangeArrowheads="1"/>
          </p:cNvSpPr>
          <p:nvPr/>
        </p:nvSpPr>
        <p:spPr bwMode="auto">
          <a:xfrm>
            <a:off x="3743305" y="1259468"/>
            <a:ext cx="83895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Haran</a:t>
            </a:r>
          </a:p>
        </p:txBody>
      </p:sp>
      <p:grpSp>
        <p:nvGrpSpPr>
          <p:cNvPr id="50" name="Group 22"/>
          <p:cNvGrpSpPr>
            <a:grpSpLocks/>
          </p:cNvGrpSpPr>
          <p:nvPr/>
        </p:nvGrpSpPr>
        <p:grpSpPr bwMode="auto">
          <a:xfrm>
            <a:off x="4509934" y="1172071"/>
            <a:ext cx="206082" cy="218365"/>
            <a:chOff x="6972297" y="5071534"/>
            <a:chExt cx="206026" cy="218418"/>
          </a:xfrm>
        </p:grpSpPr>
        <p:sp>
          <p:nvSpPr>
            <p:cNvPr id="51"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5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53" name="Text Box 9"/>
          <p:cNvSpPr txBox="1">
            <a:spLocks noChangeArrowheads="1"/>
          </p:cNvSpPr>
          <p:nvPr/>
        </p:nvSpPr>
        <p:spPr bwMode="auto">
          <a:xfrm>
            <a:off x="4854684" y="4654877"/>
            <a:ext cx="1085468"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Arabian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Desert</a:t>
            </a:r>
          </a:p>
        </p:txBody>
      </p:sp>
      <p:sp>
        <p:nvSpPr>
          <p:cNvPr id="54" name="Text Box 9"/>
          <p:cNvSpPr txBox="1">
            <a:spLocks noChangeArrowheads="1"/>
          </p:cNvSpPr>
          <p:nvPr/>
        </p:nvSpPr>
        <p:spPr bwMode="auto">
          <a:xfrm>
            <a:off x="8090549" y="5056147"/>
            <a:ext cx="1047284"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Persian </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Gulf</a:t>
            </a:r>
          </a:p>
        </p:txBody>
      </p:sp>
      <p:sp>
        <p:nvSpPr>
          <p:cNvPr id="55" name="Text Box 9"/>
          <p:cNvSpPr txBox="1">
            <a:spLocks noChangeArrowheads="1"/>
          </p:cNvSpPr>
          <p:nvPr/>
        </p:nvSpPr>
        <p:spPr bwMode="auto">
          <a:xfrm>
            <a:off x="5004048" y="5589240"/>
            <a:ext cx="295852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Fertile Crescent in Green</a:t>
            </a:r>
          </a:p>
        </p:txBody>
      </p:sp>
      <p:sp>
        <p:nvSpPr>
          <p:cNvPr id="56" name="Text Box 9"/>
          <p:cNvSpPr txBox="1">
            <a:spLocks noChangeArrowheads="1"/>
          </p:cNvSpPr>
          <p:nvPr/>
        </p:nvSpPr>
        <p:spPr bwMode="auto">
          <a:xfrm rot="17082764">
            <a:off x="2601810" y="2139634"/>
            <a:ext cx="17878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PHOENICIANS</a:t>
            </a:r>
          </a:p>
        </p:txBody>
      </p:sp>
      <p:sp>
        <p:nvSpPr>
          <p:cNvPr id="57" name="Text Box 9"/>
          <p:cNvSpPr txBox="1">
            <a:spLocks noChangeArrowheads="1"/>
          </p:cNvSpPr>
          <p:nvPr/>
        </p:nvSpPr>
        <p:spPr bwMode="auto">
          <a:xfrm>
            <a:off x="1331640" y="2420888"/>
            <a:ext cx="1791065" cy="646331"/>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en-US" sz="1800" b="1" i="1" dirty="0">
                <a:solidFill>
                  <a:srgbClr val="FFFFFF"/>
                </a:solidFill>
                <a:effectLst>
                  <a:glow rad="203200">
                    <a:srgbClr val="000514">
                      <a:alpha val="88000"/>
                    </a:srgbClr>
                  </a:glow>
                </a:effectLst>
                <a:latin typeface="Arial"/>
                <a:cs typeface="Arial"/>
              </a:rPr>
              <a:t>Mediterranean</a:t>
            </a:r>
            <a:br>
              <a:rPr lang="en-US" sz="1800" b="1" i="1" dirty="0">
                <a:solidFill>
                  <a:srgbClr val="FFFFFF"/>
                </a:solidFill>
                <a:effectLst>
                  <a:glow rad="203200">
                    <a:srgbClr val="000514">
                      <a:alpha val="88000"/>
                    </a:srgbClr>
                  </a:glow>
                </a:effectLst>
                <a:latin typeface="Arial"/>
                <a:cs typeface="Arial"/>
              </a:rPr>
            </a:br>
            <a:r>
              <a:rPr lang="en-US" sz="1800" b="1" i="1" dirty="0">
                <a:solidFill>
                  <a:srgbClr val="FFFFFF"/>
                </a:solidFill>
                <a:effectLst>
                  <a:glow rad="203200">
                    <a:srgbClr val="000514">
                      <a:alpha val="88000"/>
                    </a:srgbClr>
                  </a:glow>
                </a:effectLst>
                <a:latin typeface="Arial"/>
                <a:cs typeface="Arial"/>
              </a:rPr>
              <a:t>Sea</a:t>
            </a:r>
          </a:p>
        </p:txBody>
      </p:sp>
      <p:sp>
        <p:nvSpPr>
          <p:cNvPr id="58" name="Text Box 9"/>
          <p:cNvSpPr txBox="1">
            <a:spLocks noChangeArrowheads="1"/>
          </p:cNvSpPr>
          <p:nvPr/>
        </p:nvSpPr>
        <p:spPr bwMode="auto">
          <a:xfrm>
            <a:off x="1043608" y="6309320"/>
            <a:ext cx="135179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CUSHITES</a:t>
            </a:r>
          </a:p>
        </p:txBody>
      </p:sp>
      <p:sp>
        <p:nvSpPr>
          <p:cNvPr id="59" name="Text Box 9"/>
          <p:cNvSpPr txBox="1">
            <a:spLocks noChangeArrowheads="1"/>
          </p:cNvSpPr>
          <p:nvPr/>
        </p:nvSpPr>
        <p:spPr bwMode="auto">
          <a:xfrm>
            <a:off x="539552" y="4941168"/>
            <a:ext cx="151860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EGYPTIANS</a:t>
            </a:r>
          </a:p>
        </p:txBody>
      </p:sp>
      <p:sp>
        <p:nvSpPr>
          <p:cNvPr id="60" name="Text Box 9"/>
          <p:cNvSpPr txBox="1">
            <a:spLocks noChangeArrowheads="1"/>
          </p:cNvSpPr>
          <p:nvPr/>
        </p:nvSpPr>
        <p:spPr bwMode="auto">
          <a:xfrm>
            <a:off x="3782596" y="6381328"/>
            <a:ext cx="10054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ARABS</a:t>
            </a:r>
          </a:p>
        </p:txBody>
      </p:sp>
      <p:sp>
        <p:nvSpPr>
          <p:cNvPr id="61" name="Text Box 9"/>
          <p:cNvSpPr txBox="1">
            <a:spLocks noChangeArrowheads="1"/>
          </p:cNvSpPr>
          <p:nvPr/>
        </p:nvSpPr>
        <p:spPr bwMode="auto">
          <a:xfrm>
            <a:off x="2843808" y="5013176"/>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MIDIANITES</a:t>
            </a:r>
          </a:p>
        </p:txBody>
      </p:sp>
      <p:sp>
        <p:nvSpPr>
          <p:cNvPr id="62" name="Text Box 9"/>
          <p:cNvSpPr txBox="1">
            <a:spLocks noChangeArrowheads="1"/>
          </p:cNvSpPr>
          <p:nvPr/>
        </p:nvSpPr>
        <p:spPr bwMode="auto">
          <a:xfrm>
            <a:off x="3264786" y="4571836"/>
            <a:ext cx="139022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E</a:t>
            </a:r>
            <a:r>
              <a:rPr lang="en-US" sz="1800" b="1" dirty="0">
                <a:solidFill>
                  <a:srgbClr val="FFFFFF"/>
                </a:solidFill>
                <a:effectLst>
                  <a:glow rad="203200">
                    <a:srgbClr val="000514">
                      <a:alpha val="88000"/>
                    </a:srgbClr>
                  </a:glow>
                </a:effectLst>
                <a:latin typeface="Arial"/>
                <a:cs typeface="Arial"/>
              </a:rPr>
              <a:t>DOMITES</a:t>
            </a:r>
          </a:p>
        </p:txBody>
      </p:sp>
      <p:sp>
        <p:nvSpPr>
          <p:cNvPr id="63" name="Text Box 9"/>
          <p:cNvSpPr txBox="1">
            <a:spLocks noChangeArrowheads="1"/>
          </p:cNvSpPr>
          <p:nvPr/>
        </p:nvSpPr>
        <p:spPr bwMode="auto">
          <a:xfrm>
            <a:off x="3264786" y="4283804"/>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M</a:t>
            </a:r>
            <a:r>
              <a:rPr lang="en-US" sz="1800" b="1" dirty="0">
                <a:solidFill>
                  <a:srgbClr val="FFFFFF"/>
                </a:solidFill>
                <a:effectLst>
                  <a:glow rad="203200">
                    <a:srgbClr val="000514">
                      <a:alpha val="88000"/>
                    </a:srgbClr>
                  </a:glow>
                </a:effectLst>
                <a:latin typeface="Arial"/>
                <a:cs typeface="Arial"/>
              </a:rPr>
              <a:t>OABITES</a:t>
            </a:r>
          </a:p>
        </p:txBody>
      </p:sp>
      <p:sp>
        <p:nvSpPr>
          <p:cNvPr id="64" name="Text Box 9"/>
          <p:cNvSpPr txBox="1">
            <a:spLocks noChangeArrowheads="1"/>
          </p:cNvSpPr>
          <p:nvPr/>
        </p:nvSpPr>
        <p:spPr bwMode="auto">
          <a:xfrm>
            <a:off x="3264786" y="3986480"/>
            <a:ext cx="159524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A</a:t>
            </a:r>
            <a:r>
              <a:rPr lang="en-US" sz="1800" b="1" dirty="0">
                <a:solidFill>
                  <a:srgbClr val="FFFFFF"/>
                </a:solidFill>
                <a:effectLst>
                  <a:glow rad="203200">
                    <a:srgbClr val="000514">
                      <a:alpha val="88000"/>
                    </a:srgbClr>
                  </a:glow>
                </a:effectLst>
                <a:latin typeface="Arial"/>
                <a:cs typeface="Arial"/>
              </a:rPr>
              <a:t>MMONITES</a:t>
            </a:r>
          </a:p>
        </p:txBody>
      </p:sp>
      <p:sp>
        <p:nvSpPr>
          <p:cNvPr id="65" name="Text Box 9"/>
          <p:cNvSpPr txBox="1">
            <a:spLocks noChangeArrowheads="1"/>
          </p:cNvSpPr>
          <p:nvPr/>
        </p:nvSpPr>
        <p:spPr bwMode="auto">
          <a:xfrm>
            <a:off x="2730058" y="3140968"/>
            <a:ext cx="169792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CANAANITES</a:t>
            </a:r>
          </a:p>
        </p:txBody>
      </p:sp>
      <p:sp>
        <p:nvSpPr>
          <p:cNvPr id="66" name="Text Box 9"/>
          <p:cNvSpPr txBox="1">
            <a:spLocks noChangeArrowheads="1"/>
          </p:cNvSpPr>
          <p:nvPr/>
        </p:nvSpPr>
        <p:spPr bwMode="auto">
          <a:xfrm>
            <a:off x="2802066" y="3419708"/>
            <a:ext cx="14029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AMORITES</a:t>
            </a:r>
          </a:p>
        </p:txBody>
      </p:sp>
      <p:sp>
        <p:nvSpPr>
          <p:cNvPr id="67" name="Text Box 9"/>
          <p:cNvSpPr txBox="1">
            <a:spLocks noChangeArrowheads="1"/>
          </p:cNvSpPr>
          <p:nvPr/>
        </p:nvSpPr>
        <p:spPr bwMode="auto">
          <a:xfrm>
            <a:off x="1763688" y="3933056"/>
            <a:ext cx="160832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PHILISTINES</a:t>
            </a:r>
          </a:p>
        </p:txBody>
      </p:sp>
      <p:sp>
        <p:nvSpPr>
          <p:cNvPr id="68" name="Text Box 9"/>
          <p:cNvSpPr txBox="1">
            <a:spLocks noChangeArrowheads="1"/>
          </p:cNvSpPr>
          <p:nvPr/>
        </p:nvSpPr>
        <p:spPr bwMode="auto">
          <a:xfrm>
            <a:off x="3779912" y="2276872"/>
            <a:ext cx="133950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Damascus</a:t>
            </a:r>
          </a:p>
        </p:txBody>
      </p:sp>
      <p:grpSp>
        <p:nvGrpSpPr>
          <p:cNvPr id="69" name="Group 22"/>
          <p:cNvGrpSpPr>
            <a:grpSpLocks/>
          </p:cNvGrpSpPr>
          <p:nvPr/>
        </p:nvGrpSpPr>
        <p:grpSpPr bwMode="auto">
          <a:xfrm>
            <a:off x="3635896" y="2348880"/>
            <a:ext cx="206082" cy="218365"/>
            <a:chOff x="6972297" y="5071534"/>
            <a:chExt cx="206026" cy="218418"/>
          </a:xfrm>
        </p:grpSpPr>
        <p:sp>
          <p:nvSpPr>
            <p:cNvPr id="70"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2" name="Text Box 9"/>
          <p:cNvSpPr txBox="1">
            <a:spLocks noChangeArrowheads="1"/>
          </p:cNvSpPr>
          <p:nvPr/>
        </p:nvSpPr>
        <p:spPr bwMode="auto">
          <a:xfrm>
            <a:off x="1661056" y="3645024"/>
            <a:ext cx="132676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en-US" sz="1800" b="1" dirty="0">
                <a:solidFill>
                  <a:srgbClr val="FFFFFF"/>
                </a:solidFill>
                <a:effectLst>
                  <a:glow rad="203200">
                    <a:srgbClr val="000514">
                      <a:alpha val="88000"/>
                    </a:srgbClr>
                  </a:glow>
                </a:effectLst>
                <a:latin typeface="Arial"/>
                <a:cs typeface="Arial"/>
              </a:rPr>
              <a:t>Jerusalem</a:t>
            </a:r>
          </a:p>
        </p:txBody>
      </p:sp>
      <p:grpSp>
        <p:nvGrpSpPr>
          <p:cNvPr id="73" name="Group 22"/>
          <p:cNvGrpSpPr>
            <a:grpSpLocks/>
          </p:cNvGrpSpPr>
          <p:nvPr/>
        </p:nvGrpSpPr>
        <p:grpSpPr bwMode="auto">
          <a:xfrm>
            <a:off x="2998728" y="3692351"/>
            <a:ext cx="206082" cy="218365"/>
            <a:chOff x="6972297" y="5071534"/>
            <a:chExt cx="206026" cy="218418"/>
          </a:xfrm>
        </p:grpSpPr>
        <p:sp>
          <p:nvSpPr>
            <p:cNvPr id="74" name="Oval 23"/>
            <p:cNvSpPr>
              <a:spLocks noChangeAspect="1"/>
            </p:cNvSpPr>
            <p:nvPr/>
          </p:nvSpPr>
          <p:spPr bwMode="auto">
            <a:xfrm>
              <a:off x="6993408" y="5099454"/>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sp>
          <p:nvSpPr>
            <p:cNvPr id="7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fontAlgn="base" hangingPunct="0">
                <a:spcBef>
                  <a:spcPct val="50000"/>
                </a:spcBef>
                <a:spcAft>
                  <a:spcPct val="0"/>
                </a:spcAft>
                <a:buFont typeface="Wingdings" charset="0"/>
                <a:buChar char="§"/>
              </a:pPr>
              <a:endParaRPr lang="en-US" sz="2400" b="1">
                <a:solidFill>
                  <a:srgbClr val="333333"/>
                </a:solidFill>
                <a:latin typeface="Times" charset="0"/>
                <a:ea typeface="ＭＳ Ｐゴシック" charset="0"/>
                <a:cs typeface="Times New Roman" charset="0"/>
              </a:endParaRPr>
            </a:p>
          </p:txBody>
        </p:sp>
      </p:grpSp>
      <p:sp>
        <p:nvSpPr>
          <p:cNvPr id="76" name="Text Box 9"/>
          <p:cNvSpPr txBox="1">
            <a:spLocks noChangeArrowheads="1"/>
          </p:cNvSpPr>
          <p:nvPr/>
        </p:nvSpPr>
        <p:spPr bwMode="auto">
          <a:xfrm>
            <a:off x="3491880" y="2627620"/>
            <a:ext cx="15183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ARAMEANS</a:t>
            </a:r>
          </a:p>
        </p:txBody>
      </p:sp>
      <p:sp>
        <p:nvSpPr>
          <p:cNvPr id="77" name="Text Box 9"/>
          <p:cNvSpPr txBox="1">
            <a:spLocks noChangeArrowheads="1"/>
          </p:cNvSpPr>
          <p:nvPr/>
        </p:nvSpPr>
        <p:spPr bwMode="auto">
          <a:xfrm>
            <a:off x="1403648" y="764704"/>
            <a:ext cx="12105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FF"/>
                </a:solidFill>
                <a:effectLst>
                  <a:glow rad="203200">
                    <a:srgbClr val="000514">
                      <a:alpha val="88000"/>
                    </a:srgbClr>
                  </a:glow>
                </a:effectLst>
                <a:latin typeface="Arial"/>
                <a:cs typeface="Arial"/>
              </a:rPr>
              <a:t>HITTITES</a:t>
            </a: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chemeClr val="bg1"/>
                </a:solidFill>
                <a:cs typeface="Arial" charset="0"/>
              </a:rPr>
              <a:t>Small Group: </a:t>
            </a:r>
            <a:br>
              <a:rPr lang="en-US" sz="1600" b="1">
                <a:solidFill>
                  <a:schemeClr val="bg1"/>
                </a:solidFill>
                <a:cs typeface="Arial" charset="0"/>
              </a:rPr>
            </a:br>
            <a:r>
              <a:rPr lang="en-US" sz="1600" b="1">
                <a:solidFill>
                  <a:schemeClr val="bg1"/>
                </a:solidFill>
                <a:cs typeface="Arial" charset="0"/>
              </a:rPr>
              <a:t>Name the 7 cities</a:t>
            </a: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1</a:t>
            </a: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a:cs typeface="Arial"/>
              </a:rPr>
              <a:t>2</a:t>
            </a: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3</a:t>
            </a:r>
            <a:endParaRPr kumimoji="0" lang="en-US" sz="2000" b="1" i="0" u="none" strike="noStrike" cap="none" normalizeH="0" baseline="0">
              <a:ln>
                <a:noFill/>
              </a:ln>
              <a:solidFill>
                <a:srgbClr val="FFFFFF"/>
              </a:solidFill>
              <a:effectLst/>
              <a:latin typeface="Arial"/>
              <a:cs typeface="Arial"/>
            </a:endParaRP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4</a:t>
            </a:r>
            <a:endParaRPr kumimoji="0" lang="en-US" sz="2000" b="1" i="0" u="none" strike="noStrike" cap="none" normalizeH="0" baseline="0">
              <a:ln>
                <a:noFill/>
              </a:ln>
              <a:solidFill>
                <a:srgbClr val="FFFFFF"/>
              </a:solidFill>
              <a:effectLst/>
              <a:latin typeface="Arial"/>
              <a:cs typeface="Arial"/>
            </a:endParaRP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5</a:t>
            </a:r>
            <a:endParaRPr kumimoji="0" lang="en-US" sz="2000" b="1" i="0" u="none" strike="noStrike" cap="none" normalizeH="0" baseline="0">
              <a:ln>
                <a:noFill/>
              </a:ln>
              <a:solidFill>
                <a:srgbClr val="FFFFFF"/>
              </a:solidFill>
              <a:effectLst/>
              <a:latin typeface="Arial"/>
              <a:cs typeface="Arial"/>
            </a:endParaRP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6</a:t>
            </a:r>
            <a:endParaRPr kumimoji="0" lang="en-US" sz="2000" b="1" i="0" u="none" strike="noStrike" cap="none" normalizeH="0" baseline="0">
              <a:ln>
                <a:noFill/>
              </a:ln>
              <a:solidFill>
                <a:srgbClr val="FFFFFF"/>
              </a:solidFill>
              <a:effectLst/>
              <a:latin typeface="Arial"/>
              <a:cs typeface="Arial"/>
            </a:endParaRP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a:solidFill>
                  <a:srgbClr val="FFFFFF"/>
                </a:solidFill>
                <a:latin typeface="Arial"/>
                <a:cs typeface="Arial"/>
              </a:rPr>
              <a:t>7</a:t>
            </a:r>
            <a:endParaRPr kumimoji="0" lang="en-US" sz="2000" b="1" i="0" u="none" strike="noStrike" cap="none" normalizeH="0" baseline="0">
              <a:ln>
                <a:noFill/>
              </a:ln>
              <a:solidFill>
                <a:srgbClr val="FFFFFF"/>
              </a:solidFill>
              <a:effectLst/>
              <a:latin typeface="Arial"/>
              <a:cs typeface="Arial"/>
            </a:endParaRP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1569660"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1800" b="1" dirty="0">
                <a:solidFill>
                  <a:srgbClr val="FFFF00"/>
                </a:solidFill>
                <a:effectLst>
                  <a:glow rad="203200">
                    <a:srgbClr val="000514">
                      <a:alpha val="88000"/>
                    </a:srgbClr>
                  </a:glow>
                </a:effectLst>
                <a:latin typeface="Arial"/>
                <a:cs typeface="Arial"/>
              </a:rPr>
              <a:t>G</a:t>
            </a:r>
            <a:r>
              <a:rPr lang="en-US" sz="1800" b="1" dirty="0">
                <a:solidFill>
                  <a:srgbClr val="FFFFFF"/>
                </a:solidFill>
                <a:effectLst>
                  <a:glow rad="203200">
                    <a:srgbClr val="000514">
                      <a:alpha val="88000"/>
                    </a:srgbClr>
                  </a:glow>
                </a:effectLst>
                <a:latin typeface="Arial"/>
                <a:cs typeface="Arial"/>
              </a:rPr>
              <a:t>ILEADITES</a:t>
            </a:r>
          </a:p>
        </p:txBody>
      </p:sp>
    </p:spTree>
    <p:extLst>
      <p:ext uri="{BB962C8B-B14F-4D97-AF65-F5344CB8AC3E}">
        <p14:creationId xmlns:p14="http://schemas.microsoft.com/office/powerpoint/2010/main" val="20452796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i="1">
                <a:solidFill>
                  <a:srgbClr val="FFFF00"/>
                </a:solidFill>
                <a:latin typeface="Arial"/>
                <a:ea typeface="+mn-ea"/>
                <a:cs typeface="Arial"/>
              </a:rPr>
              <a:t>Genesis - Malachi</a:t>
            </a: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800" b="1" dirty="0">
                <a:solidFill>
                  <a:srgbClr val="FFFF00"/>
                </a:solidFill>
                <a:latin typeface="Arial"/>
                <a:ea typeface="+mn-ea"/>
                <a:cs typeface="Arial"/>
              </a:rPr>
              <a:t>Old Testament</a:t>
            </a:r>
          </a:p>
        </p:txBody>
      </p:sp>
      <p:sp>
        <p:nvSpPr>
          <p:cNvPr id="40967" name="Text Box 7"/>
          <p:cNvSpPr txBox="1">
            <a:spLocks noChangeArrowheads="1"/>
          </p:cNvSpPr>
          <p:nvPr/>
        </p:nvSpPr>
        <p:spPr bwMode="auto">
          <a:xfrm>
            <a:off x="152400" y="2879725"/>
            <a:ext cx="20574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History (12)</a:t>
            </a:r>
            <a:endParaRPr lang="en-US" sz="4000" b="1" i="1">
              <a:solidFill>
                <a:srgbClr val="FFFF00"/>
              </a:solidFill>
              <a:latin typeface="Arial"/>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en-US" sz="4000" b="1" i="1">
                <a:solidFill>
                  <a:srgbClr val="FFFF00"/>
                </a:solidFill>
                <a:latin typeface="Arial"/>
                <a:cs typeface="Arial"/>
              </a:rPr>
              <a:t>Major  5  Minor  12</a:t>
            </a:r>
            <a:endParaRPr lang="en-US" sz="4000">
              <a:solidFill>
                <a:srgbClr val="FFFF00"/>
              </a:solidFill>
              <a:latin typeface="Arial"/>
              <a:cs typeface="Arial"/>
            </a:endParaRPr>
          </a:p>
        </p:txBody>
      </p:sp>
      <p:sp>
        <p:nvSpPr>
          <p:cNvPr id="40969" name="Text Box 9"/>
          <p:cNvSpPr txBox="1">
            <a:spLocks noChangeArrowheads="1"/>
          </p:cNvSpPr>
          <p:nvPr/>
        </p:nvSpPr>
        <p:spPr bwMode="auto">
          <a:xfrm>
            <a:off x="6934200" y="2955925"/>
            <a:ext cx="2133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Poetry (5)</a:t>
            </a:r>
            <a:endParaRPr lang="en-US" sz="4000" b="1" i="1">
              <a:solidFill>
                <a:srgbClr val="FFFF00"/>
              </a:solidFill>
              <a:latin typeface="Arial"/>
              <a:cs typeface="Arial"/>
            </a:endParaRPr>
          </a:p>
        </p:txBody>
      </p:sp>
      <p:sp>
        <p:nvSpPr>
          <p:cNvPr id="40970" name="Text Box 10"/>
          <p:cNvSpPr txBox="1">
            <a:spLocks noChangeArrowheads="1"/>
          </p:cNvSpPr>
          <p:nvPr/>
        </p:nvSpPr>
        <p:spPr bwMode="auto">
          <a:xfrm>
            <a:off x="76200" y="41751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Prophecy (17)</a:t>
            </a:r>
            <a:endParaRPr lang="en-US" sz="4000" b="1" i="1">
              <a:solidFill>
                <a:srgbClr val="FFFF00"/>
              </a:solidFill>
              <a:latin typeface="Arial"/>
              <a:cs typeface="Arial"/>
            </a:endParaRPr>
          </a:p>
        </p:txBody>
      </p:sp>
      <p:sp>
        <p:nvSpPr>
          <p:cNvPr id="40971" name="Text Box 11"/>
          <p:cNvSpPr txBox="1">
            <a:spLocks noChangeArrowheads="1"/>
          </p:cNvSpPr>
          <p:nvPr/>
        </p:nvSpPr>
        <p:spPr bwMode="auto">
          <a:xfrm>
            <a:off x="152400" y="1355725"/>
            <a:ext cx="1600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Law (5)</a:t>
            </a:r>
            <a:endParaRPr lang="en-US" sz="4000" b="1" i="1">
              <a:solidFill>
                <a:srgbClr val="FFFF00"/>
              </a:solidFill>
              <a:latin typeface="Arial"/>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a:latin typeface="Arial" charset="0"/>
                <a:ea typeface="ＭＳ Ｐゴシック" charset="0"/>
                <a:cs typeface="Arial" charset="0"/>
              </a:rPr>
              <a:t>OT Bookshelf</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Tribal Boundaries of Israel</a:t>
            </a:r>
          </a:p>
        </p:txBody>
      </p:sp>
      <p:sp>
        <p:nvSpPr>
          <p:cNvPr id="7" name="Text Box 3"/>
          <p:cNvSpPr txBox="1">
            <a:spLocks noChangeArrowheads="1"/>
          </p:cNvSpPr>
          <p:nvPr/>
        </p:nvSpPr>
        <p:spPr bwMode="auto">
          <a:xfrm>
            <a:off x="4632292" y="3220979"/>
            <a:ext cx="187705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Judah</a:t>
            </a: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Simeon</a:t>
            </a:r>
          </a:p>
        </p:txBody>
      </p:sp>
      <p:sp>
        <p:nvSpPr>
          <p:cNvPr id="10" name="Text Box 6"/>
          <p:cNvSpPr txBox="1">
            <a:spLocks noChangeArrowheads="1"/>
          </p:cNvSpPr>
          <p:nvPr/>
        </p:nvSpPr>
        <p:spPr bwMode="auto">
          <a:xfrm>
            <a:off x="6729442" y="424440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Reuben</a:t>
            </a: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Gad</a:t>
            </a: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Manasseh</a:t>
            </a:r>
          </a:p>
        </p:txBody>
      </p:sp>
      <p:sp>
        <p:nvSpPr>
          <p:cNvPr id="13" name="Text Box 9"/>
          <p:cNvSpPr txBox="1">
            <a:spLocks noChangeArrowheads="1"/>
          </p:cNvSpPr>
          <p:nvPr/>
        </p:nvSpPr>
        <p:spPr bwMode="auto">
          <a:xfrm>
            <a:off x="5353669" y="343725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Ephraim</a:t>
            </a: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Manasseh</a:t>
            </a: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Naphtali</a:t>
            </a: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Asher</a:t>
            </a: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glow rad="101600">
                  <a:srgbClr val="000000">
                    <a:alpha val="75000"/>
                  </a:srgbClr>
                </a:glow>
              </a:effectLst>
              <a:uLnTx/>
              <a:uFillTx/>
              <a:latin typeface="Arial"/>
              <a:ea typeface="ＭＳ Ｐゴシック" charset="0"/>
              <a:cs typeface="Arial"/>
            </a:endParaRPr>
          </a:p>
        </p:txBody>
      </p:sp>
      <p:sp>
        <p:nvSpPr>
          <p:cNvPr id="23" name="Text Box 19"/>
          <p:cNvSpPr txBox="1">
            <a:spLocks noChangeArrowheads="1"/>
          </p:cNvSpPr>
          <p:nvPr/>
        </p:nvSpPr>
        <p:spPr bwMode="auto">
          <a:xfrm>
            <a:off x="6805642" y="544185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Moab</a:t>
            </a: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Ammon</a:t>
            </a: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Edom</a:t>
            </a: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Zebulun</a:t>
            </a: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Issachar</a:t>
            </a: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rPr>
              <a:t>Neighboring nations related by blood</a:t>
            </a: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Firstborn double portion &amp; kingly tribe</a:t>
            </a: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Seven tribal allotments by lot</a:t>
            </a: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Eastern tribes</a:t>
            </a:r>
          </a:p>
        </p:txBody>
      </p:sp>
      <p:sp>
        <p:nvSpPr>
          <p:cNvPr id="363548"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 13:1–19:48</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175849" y="382789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Benjamin</a:t>
            </a:r>
          </a:p>
        </p:txBody>
      </p:sp>
      <p:sp>
        <p:nvSpPr>
          <p:cNvPr id="2" name="Text Box 3">
            <a:extLst>
              <a:ext uri="{FF2B5EF4-FFF2-40B4-BE49-F238E27FC236}">
                <a16:creationId xmlns:a16="http://schemas.microsoft.com/office/drawing/2014/main" id="{6E801CC9-4F7B-60DA-C938-8CF7653A93CF}"/>
              </a:ext>
            </a:extLst>
          </p:cNvPr>
          <p:cNvSpPr txBox="1">
            <a:spLocks noChangeArrowheads="1"/>
          </p:cNvSpPr>
          <p:nvPr/>
        </p:nvSpPr>
        <p:spPr bwMode="auto">
          <a:xfrm>
            <a:off x="7099666" y="298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Dan</a:t>
            </a:r>
          </a:p>
        </p:txBody>
      </p:sp>
      <p:sp>
        <p:nvSpPr>
          <p:cNvPr id="3" name="Rectangle 2">
            <a:extLst>
              <a:ext uri="{FF2B5EF4-FFF2-40B4-BE49-F238E27FC236}">
                <a16:creationId xmlns:a16="http://schemas.microsoft.com/office/drawing/2014/main" id="{C7398AC7-1BEA-844B-26DB-FBA1D7D5F459}"/>
              </a:ext>
            </a:extLst>
          </p:cNvPr>
          <p:cNvSpPr txBox="1">
            <a:spLocks noChangeArrowheads="1"/>
          </p:cNvSpPr>
          <p:nvPr/>
        </p:nvSpPr>
        <p:spPr bwMode="auto">
          <a:xfrm>
            <a:off x="3803868" y="-35859"/>
            <a:ext cx="2529548"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a:t>
            </a:r>
          </a:p>
        </p:txBody>
      </p:sp>
      <p:sp>
        <p:nvSpPr>
          <p:cNvPr id="4" name="Rectangle 2">
            <a:extLst>
              <a:ext uri="{FF2B5EF4-FFF2-40B4-BE49-F238E27FC236}">
                <a16:creationId xmlns:a16="http://schemas.microsoft.com/office/drawing/2014/main" id="{B126E65E-50CD-8091-5BA1-6C49FE0DBF2D}"/>
              </a:ext>
            </a:extLst>
          </p:cNvPr>
          <p:cNvSpPr txBox="1">
            <a:spLocks noChangeArrowheads="1"/>
          </p:cNvSpPr>
          <p:nvPr/>
        </p:nvSpPr>
        <p:spPr bwMode="auto">
          <a:xfrm>
            <a:off x="2771254" y="2353382"/>
            <a:ext cx="2123024"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"ZIMM"</a:t>
            </a:r>
          </a:p>
        </p:txBody>
      </p:sp>
      <p:sp>
        <p:nvSpPr>
          <p:cNvPr id="5" name="Rectangle 2">
            <a:extLst>
              <a:ext uri="{FF2B5EF4-FFF2-40B4-BE49-F238E27FC236}">
                <a16:creationId xmlns:a16="http://schemas.microsoft.com/office/drawing/2014/main" id="{48B1CB24-01A6-8C5F-91A5-A3801420A4BC}"/>
              </a:ext>
            </a:extLst>
          </p:cNvPr>
          <p:cNvSpPr txBox="1">
            <a:spLocks noChangeArrowheads="1"/>
          </p:cNvSpPr>
          <p:nvPr/>
        </p:nvSpPr>
        <p:spPr bwMode="auto">
          <a:xfrm>
            <a:off x="2801072" y="3232913"/>
            <a:ext cx="2123024"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"DEB"</a:t>
            </a:r>
          </a:p>
        </p:txBody>
      </p:sp>
      <p:sp>
        <p:nvSpPr>
          <p:cNvPr id="6" name="Rectangle 2">
            <a:extLst>
              <a:ext uri="{FF2B5EF4-FFF2-40B4-BE49-F238E27FC236}">
                <a16:creationId xmlns:a16="http://schemas.microsoft.com/office/drawing/2014/main" id="{43A8E8FD-7566-53B8-A9BE-C0607BD610EA}"/>
              </a:ext>
            </a:extLst>
          </p:cNvPr>
          <p:cNvSpPr txBox="1">
            <a:spLocks noChangeArrowheads="1"/>
          </p:cNvSpPr>
          <p:nvPr/>
        </p:nvSpPr>
        <p:spPr bwMode="auto">
          <a:xfrm>
            <a:off x="6561467" y="4735621"/>
            <a:ext cx="2667000" cy="8481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"GAMER"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tgtEl>
                                          <p:spTgt spid="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cTn>
                              </p:par>
                            </p:childTnLst>
                          </p:cTn>
                        </p:par>
                        <p:par>
                          <p:cTn id="56" fill="hold" nodeType="afterGroup">
                            <p:stCondLst>
                              <p:cond delay="5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dissolve">
                                      <p:cBhvr>
                                        <p:cTn id="64" dur="500"/>
                                        <p:tgtEl>
                                          <p:spTgt spid="18"/>
                                        </p:tgtEl>
                                      </p:cBhvr>
                                    </p:animEffect>
                                  </p:childTnLst>
                                </p:cTn>
                              </p:par>
                            </p:childTnLst>
                          </p:cTn>
                        </p:par>
                        <p:par>
                          <p:cTn id="65" fill="hold" nodeType="afterGroup">
                            <p:stCondLst>
                              <p:cond delay="500"/>
                            </p:stCondLst>
                            <p:childTnLst>
                              <p:par>
                                <p:cTn id="66" presetID="22" presetClass="entr" presetSubtype="8"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dissolve">
                                      <p:cBhvr>
                                        <p:cTn id="73" dur="500"/>
                                        <p:tgtEl>
                                          <p:spTgt spid="2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9"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dissolve">
                                      <p:cBhvr>
                                        <p:cTn id="78" dur="500"/>
                                        <p:tgtEl>
                                          <p:spTgt spid="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dissolve">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dissolve">
                                      <p:cBhvr>
                                        <p:cTn id="88" dur="500"/>
                                        <p:tgtEl>
                                          <p:spTgt spid="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dissolve">
                                      <p:cBhvr>
                                        <p:cTn id="93" dur="500"/>
                                        <p:tgtEl>
                                          <p:spTgt spid="2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9" presetClass="entr" presetSubtype="0"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dissolve">
                                      <p:cBhvr>
                                        <p:cTn id="98" dur="500"/>
                                        <p:tgtEl>
                                          <p:spTgt spid="2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dissolve">
                                      <p:cBhvr>
                                        <p:cTn id="103" dur="500"/>
                                        <p:tgtEl>
                                          <p:spTgt spid="23"/>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nodeType="click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dissolve">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6" name="Picture 1" descr="OTS 29 Map ANE OT v SE Asia.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1035050"/>
            <a:ext cx="10325100" cy="846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187" name="Picture 1" descr="rev 21 SE Asia Ma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8" name="Rectangle 2"/>
          <p:cNvSpPr>
            <a:spLocks noGrp="1" noChangeArrowheads="1"/>
          </p:cNvSpPr>
          <p:nvPr>
            <p:ph type="ctrTitle"/>
          </p:nvPr>
        </p:nvSpPr>
        <p:spPr>
          <a:xfrm>
            <a:off x="539750" y="115888"/>
            <a:ext cx="7777163" cy="541337"/>
          </a:xfrm>
          <a:solidFill>
            <a:srgbClr val="000090"/>
          </a:solidFill>
        </p:spPr>
        <p:txBody>
          <a:bodyPr/>
          <a:lstStyle/>
          <a:p>
            <a:pPr eaLnBrk="1" hangingPunct="1"/>
            <a:r>
              <a:rPr kumimoji="1" lang="en-US" altLang="zh-CN" sz="2800" b="1">
                <a:solidFill>
                  <a:schemeClr val="bg1"/>
                </a:solidFill>
                <a:latin typeface="Arial" charset="0"/>
              </a:rPr>
              <a:t>Size of the Mid-East &amp; SE Asia Contrasted</a:t>
            </a:r>
            <a:endParaRPr kumimoji="1" lang="en-US" altLang="zh-CN" sz="1800" b="1">
              <a:solidFill>
                <a:schemeClr val="bg1"/>
              </a:solidFill>
              <a:latin typeface="Arial" charset="0"/>
            </a:endParaRPr>
          </a:p>
        </p:txBody>
      </p:sp>
      <p:sp>
        <p:nvSpPr>
          <p:cNvPr id="221189"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29</a:t>
            </a:r>
          </a:p>
        </p:txBody>
      </p:sp>
      <p:pic>
        <p:nvPicPr>
          <p:cNvPr id="22119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39975" y="2882900"/>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29104" y="2924944"/>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0304771" y="3220931"/>
            <a:ext cx="756000"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土耳其</a:t>
            </a:r>
            <a:endParaRPr lang="en-US" sz="1200" b="1" dirty="0">
              <a:solidFill>
                <a:schemeClr val="tx1"/>
              </a:solidFill>
              <a:latin typeface="华文楷体"/>
              <a:ea typeface="华文楷体"/>
              <a:cs typeface="华文楷体"/>
            </a:endParaRPr>
          </a:p>
        </p:txBody>
      </p:sp>
      <p:sp>
        <p:nvSpPr>
          <p:cNvPr id="9" name="Rectangle 8"/>
          <p:cNvSpPr/>
          <p:nvPr/>
        </p:nvSpPr>
        <p:spPr>
          <a:xfrm>
            <a:off x="10965172" y="3996785"/>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叙利亚</a:t>
            </a:r>
            <a:endParaRPr lang="en-US" sz="1200" b="1" dirty="0">
              <a:solidFill>
                <a:schemeClr val="tx1"/>
              </a:solidFill>
              <a:latin typeface="华文楷体"/>
              <a:ea typeface="华文楷体"/>
              <a:cs typeface="华文楷体"/>
            </a:endParaRPr>
          </a:p>
        </p:txBody>
      </p:sp>
      <p:sp>
        <p:nvSpPr>
          <p:cNvPr id="10" name="Rectangle 9"/>
          <p:cNvSpPr/>
          <p:nvPr/>
        </p:nvSpPr>
        <p:spPr>
          <a:xfrm>
            <a:off x="12029660" y="4622550"/>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伊拉克</a:t>
            </a:r>
            <a:endParaRPr lang="en-US" sz="1200" b="1" dirty="0">
              <a:solidFill>
                <a:schemeClr val="tx1"/>
              </a:solidFill>
              <a:latin typeface="华文楷体"/>
              <a:ea typeface="华文楷体"/>
              <a:cs typeface="华文楷体"/>
            </a:endParaRPr>
          </a:p>
        </p:txBody>
      </p:sp>
      <p:sp>
        <p:nvSpPr>
          <p:cNvPr id="11" name="Rectangle 10"/>
          <p:cNvSpPr/>
          <p:nvPr/>
        </p:nvSpPr>
        <p:spPr>
          <a:xfrm>
            <a:off x="11811880" y="4387004"/>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巴格达</a:t>
            </a:r>
            <a:endParaRPr lang="en-US" sz="1050" b="1" dirty="0">
              <a:solidFill>
                <a:schemeClr val="tx1"/>
              </a:solidFill>
              <a:latin typeface="华文楷体"/>
              <a:ea typeface="华文楷体"/>
              <a:cs typeface="华文楷体"/>
            </a:endParaRPr>
          </a:p>
        </p:txBody>
      </p:sp>
      <p:sp>
        <p:nvSpPr>
          <p:cNvPr id="12" name="Rectangle 11"/>
          <p:cNvSpPr/>
          <p:nvPr/>
        </p:nvSpPr>
        <p:spPr>
          <a:xfrm>
            <a:off x="10740497" y="4897332"/>
            <a:ext cx="611999"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solidFill>
                  <a:schemeClr val="tx1"/>
                </a:solidFill>
                <a:latin typeface="华文楷体"/>
                <a:ea typeface="华文楷体"/>
                <a:cs typeface="华文楷体"/>
              </a:rPr>
              <a:t>约旦</a:t>
            </a:r>
            <a:endParaRPr lang="en-US" sz="1600" b="1" dirty="0">
              <a:solidFill>
                <a:schemeClr val="tx1"/>
              </a:solidFill>
              <a:latin typeface="华文楷体"/>
              <a:ea typeface="华文楷体"/>
              <a:cs typeface="华文楷体"/>
            </a:endParaRPr>
          </a:p>
        </p:txBody>
      </p:sp>
      <p:sp>
        <p:nvSpPr>
          <p:cNvPr id="13" name="Rectangle 12"/>
          <p:cNvSpPr/>
          <p:nvPr/>
        </p:nvSpPr>
        <p:spPr>
          <a:xfrm>
            <a:off x="10008673" y="4986814"/>
            <a:ext cx="611999" cy="202055"/>
          </a:xfrm>
          <a:prstGeom prst="rect">
            <a:avLst/>
          </a:prstGeom>
          <a:solidFill>
            <a:srgbClr val="F2F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以色列</a:t>
            </a:r>
            <a:endParaRPr lang="en-US" sz="1100" b="1" dirty="0">
              <a:solidFill>
                <a:schemeClr val="tx1"/>
              </a:solidFill>
              <a:latin typeface="华文楷体"/>
              <a:ea typeface="华文楷体"/>
              <a:cs typeface="华文楷体"/>
            </a:endParaRPr>
          </a:p>
        </p:txBody>
      </p:sp>
      <p:sp>
        <p:nvSpPr>
          <p:cNvPr id="14" name="Rectangle 13"/>
          <p:cNvSpPr/>
          <p:nvPr/>
        </p:nvSpPr>
        <p:spPr>
          <a:xfrm>
            <a:off x="9938316" y="4351240"/>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黎巴嫩</a:t>
            </a:r>
            <a:endParaRPr lang="en-US" sz="1050" b="1" dirty="0">
              <a:solidFill>
                <a:schemeClr val="tx1"/>
              </a:solidFill>
              <a:latin typeface="华文楷体"/>
              <a:ea typeface="华文楷体"/>
              <a:cs typeface="华文楷体"/>
            </a:endParaRPr>
          </a:p>
        </p:txBody>
      </p:sp>
      <p:sp>
        <p:nvSpPr>
          <p:cNvPr id="15" name="Rectangle 14"/>
          <p:cNvSpPr/>
          <p:nvPr/>
        </p:nvSpPr>
        <p:spPr>
          <a:xfrm>
            <a:off x="9926771" y="4149185"/>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贝鲁特</a:t>
            </a:r>
            <a:endParaRPr lang="en-US" sz="1050" b="1" dirty="0">
              <a:solidFill>
                <a:schemeClr val="tx1"/>
              </a:solidFill>
              <a:latin typeface="华文楷体"/>
              <a:ea typeface="华文楷体"/>
              <a:cs typeface="华文楷体"/>
            </a:endParaRPr>
          </a:p>
        </p:txBody>
      </p:sp>
      <p:sp>
        <p:nvSpPr>
          <p:cNvPr id="16" name="Rectangle 15"/>
          <p:cNvSpPr/>
          <p:nvPr/>
        </p:nvSpPr>
        <p:spPr>
          <a:xfrm>
            <a:off x="10930537" y="4387004"/>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100" b="1" dirty="0">
                <a:solidFill>
                  <a:schemeClr val="tx1"/>
                </a:solidFill>
                <a:latin typeface="华文楷体"/>
                <a:ea typeface="华文楷体"/>
                <a:cs typeface="华文楷体"/>
              </a:rPr>
              <a:t>大马色</a:t>
            </a:r>
            <a:endParaRPr lang="en-US" sz="1100" b="1" dirty="0">
              <a:solidFill>
                <a:schemeClr val="tx1"/>
              </a:solidFill>
              <a:latin typeface="华文楷体"/>
              <a:ea typeface="华文楷体"/>
              <a:cs typeface="华文楷体"/>
            </a:endParaRPr>
          </a:p>
        </p:txBody>
      </p:sp>
      <p:sp>
        <p:nvSpPr>
          <p:cNvPr id="17" name="Rectangle 16"/>
          <p:cNvSpPr/>
          <p:nvPr/>
        </p:nvSpPr>
        <p:spPr>
          <a:xfrm>
            <a:off x="10893505" y="4691838"/>
            <a:ext cx="611999" cy="143996"/>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安曼</a:t>
            </a:r>
            <a:endParaRPr lang="en-US" sz="1050" b="1" dirty="0">
              <a:solidFill>
                <a:schemeClr val="tx1"/>
              </a:solidFill>
              <a:latin typeface="华文楷体"/>
              <a:ea typeface="华文楷体"/>
              <a:cs typeface="华文楷体"/>
            </a:endParaRPr>
          </a:p>
        </p:txBody>
      </p:sp>
      <p:sp>
        <p:nvSpPr>
          <p:cNvPr id="18" name="Rectangle 17"/>
          <p:cNvSpPr/>
          <p:nvPr/>
        </p:nvSpPr>
        <p:spPr>
          <a:xfrm>
            <a:off x="10244315" y="3030751"/>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安卡拉</a:t>
            </a:r>
            <a:endParaRPr lang="en-US" b="1" dirty="0">
              <a:solidFill>
                <a:schemeClr val="tx1"/>
              </a:solidFill>
              <a:latin typeface="华文楷体"/>
              <a:ea typeface="华文楷体"/>
              <a:cs typeface="华文楷体"/>
            </a:endParaRPr>
          </a:p>
        </p:txBody>
      </p:sp>
      <p:sp>
        <p:nvSpPr>
          <p:cNvPr id="19" name="Rectangle 18"/>
          <p:cNvSpPr/>
          <p:nvPr/>
        </p:nvSpPr>
        <p:spPr>
          <a:xfrm>
            <a:off x="11728580" y="2996116"/>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latin typeface="华文楷体"/>
                <a:ea typeface="华文楷体"/>
                <a:cs typeface="华文楷体"/>
              </a:rPr>
              <a:t>埃里温</a:t>
            </a:r>
            <a:endParaRPr lang="en-US" b="1" dirty="0">
              <a:solidFill>
                <a:schemeClr val="tx1"/>
              </a:solidFill>
              <a:latin typeface="华文楷体"/>
              <a:ea typeface="华文楷体"/>
              <a:cs typeface="华文楷体"/>
            </a:endParaRPr>
          </a:p>
        </p:txBody>
      </p:sp>
      <p:sp>
        <p:nvSpPr>
          <p:cNvPr id="20" name="Rectangle 19"/>
          <p:cNvSpPr/>
          <p:nvPr/>
        </p:nvSpPr>
        <p:spPr>
          <a:xfrm>
            <a:off x="12533905" y="5187132"/>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b="1" dirty="0">
                <a:solidFill>
                  <a:schemeClr val="tx1"/>
                </a:solidFill>
                <a:latin typeface="华文楷体"/>
                <a:ea typeface="华文楷体"/>
                <a:cs typeface="华文楷体"/>
              </a:rPr>
              <a:t>科威特</a:t>
            </a:r>
            <a:endParaRPr lang="en-US" sz="1200" b="1" dirty="0">
              <a:solidFill>
                <a:schemeClr val="tx1"/>
              </a:solidFill>
              <a:latin typeface="华文楷体"/>
              <a:ea typeface="华文楷体"/>
              <a:cs typeface="华文楷体"/>
            </a:endParaRPr>
          </a:p>
        </p:txBody>
      </p:sp>
      <p:sp>
        <p:nvSpPr>
          <p:cNvPr id="21" name="Rectangle 20"/>
          <p:cNvSpPr/>
          <p:nvPr/>
        </p:nvSpPr>
        <p:spPr>
          <a:xfrm>
            <a:off x="12724702" y="2964632"/>
            <a:ext cx="757724"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50" b="1" dirty="0">
                <a:solidFill>
                  <a:schemeClr val="tx1"/>
                </a:solidFill>
                <a:latin typeface="华文楷体"/>
                <a:ea typeface="华文楷体"/>
                <a:cs typeface="华文楷体"/>
              </a:rPr>
              <a:t>阿塞拜疆</a:t>
            </a:r>
            <a:endParaRPr lang="en-US" sz="1050" b="1" dirty="0">
              <a:solidFill>
                <a:schemeClr val="tx1"/>
              </a:solidFill>
              <a:latin typeface="华文楷体"/>
              <a:ea typeface="华文楷体"/>
              <a:cs typeface="华文楷体"/>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en-US" sz="4000" dirty="0">
                <a:solidFill>
                  <a:srgbClr val="FFFFFF"/>
                </a:solidFill>
                <a:latin typeface="Arial" charset="0"/>
                <a:ea typeface="ＭＳ Ｐゴシック" charset="0"/>
                <a:cs typeface="Arial" charset="0"/>
              </a:rPr>
              <a:t>Israel</a:t>
            </a:r>
            <a:r>
              <a:rPr lang="uk-UA" altLang="ja-JP" sz="4000" dirty="0">
                <a:solidFill>
                  <a:srgbClr val="FFFFFF"/>
                </a:solidFill>
                <a:latin typeface="Arial" charset="0"/>
                <a:ea typeface="ＭＳ Ｐゴシック" charset="0"/>
                <a:cs typeface="Arial" charset="0"/>
              </a:rPr>
              <a:t>'</a:t>
            </a:r>
            <a:r>
              <a:rPr lang="en-US" sz="4000" dirty="0">
                <a:solidFill>
                  <a:srgbClr val="FFFFFF"/>
                </a:solidFill>
                <a:latin typeface="Arial" charset="0"/>
                <a:ea typeface="ＭＳ Ｐゴシック" charset="0"/>
                <a:cs typeface="Arial" charset="0"/>
              </a:rPr>
              <a:t>s Strategic Location</a:t>
            </a:r>
          </a:p>
        </p:txBody>
      </p:sp>
      <p:sp>
        <p:nvSpPr>
          <p:cNvPr id="191493" name="AutoShape 5"/>
          <p:cNvSpPr>
            <a:spLocks noChangeArrowheads="1"/>
          </p:cNvSpPr>
          <p:nvPr/>
        </p:nvSpPr>
        <p:spPr bwMode="auto">
          <a:xfrm rot="6298269">
            <a:off x="4833913" y="1435007"/>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5" name="AutoShape 7"/>
          <p:cNvSpPr>
            <a:spLocks noChangeArrowheads="1"/>
          </p:cNvSpPr>
          <p:nvPr/>
        </p:nvSpPr>
        <p:spPr bwMode="auto">
          <a:xfrm rot="17525952" flipV="1">
            <a:off x="3897288" y="4241706"/>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endParaRPr lang="en-US" sz="2800">
              <a:solidFill>
                <a:srgbClr val="FFFFFF"/>
              </a:solidFill>
              <a:effectLst>
                <a:outerShdw blurRad="38100" dist="38100" dir="2700000" algn="tl">
                  <a:srgbClr val="000000"/>
                </a:outerShdw>
              </a:effectLst>
              <a:cs typeface="Arial" charset="0"/>
            </a:endParaRPr>
          </a:p>
          <a:p>
            <a:pPr marL="169863" eaLnBrk="1" hangingPunct="1">
              <a:spcBef>
                <a:spcPct val="20000"/>
              </a:spcBef>
              <a:buClr>
                <a:srgbClr val="FFCC00"/>
              </a:buClr>
              <a:buSzPct val="70000"/>
              <a:buFont typeface="Wingdings" charset="0"/>
              <a:buNone/>
              <a:defRPr/>
            </a:pPr>
            <a:r>
              <a:rPr lang="en-US" sz="2800">
                <a:solidFill>
                  <a:srgbClr val="FFFFFF"/>
                </a:solidFill>
                <a:effectLst>
                  <a:outerShdw blurRad="38100" dist="38100" dir="2700000" algn="tl">
                    <a:srgbClr val="000000"/>
                  </a:outerShdw>
                </a:effectLst>
                <a:cs typeface="Arial" charset="0"/>
              </a:rPr>
              <a:t>How has God placed </a:t>
            </a:r>
            <a:r>
              <a:rPr lang="en-US" sz="2800" b="1" i="1">
                <a:solidFill>
                  <a:srgbClr val="FFFFFF"/>
                </a:solidFill>
                <a:effectLst>
                  <a:outerShdw blurRad="38100" dist="38100" dir="2700000" algn="tl">
                    <a:srgbClr val="000000"/>
                  </a:outerShdw>
                </a:effectLst>
                <a:cs typeface="Arial" charset="0"/>
              </a:rPr>
              <a:t>you</a:t>
            </a:r>
            <a:r>
              <a:rPr lang="en-US" sz="2800">
                <a:solidFill>
                  <a:srgbClr val="FFFFFF"/>
                </a:solidFill>
                <a:effectLst>
                  <a:outerShdw blurRad="38100" dist="38100" dir="2700000" algn="tl">
                    <a:srgbClr val="000000"/>
                  </a:outerShdw>
                </a:effectLst>
                <a:cs typeface="Arial" charset="0"/>
              </a:rPr>
              <a:t> in a strategic place for His purposes?</a:t>
            </a: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Thought Question:</a:t>
            </a:r>
          </a:p>
        </p:txBody>
      </p:sp>
      <p:sp>
        <p:nvSpPr>
          <p:cNvPr id="191498" name="Rectangle 10"/>
          <p:cNvSpPr>
            <a:spLocks noChangeArrowheads="1"/>
          </p:cNvSpPr>
          <p:nvPr/>
        </p:nvSpPr>
        <p:spPr bwMode="auto">
          <a:xfrm>
            <a:off x="6660232" y="2743200"/>
            <a:ext cx="2483768"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cs typeface="Arial" charset="0"/>
              </a:rPr>
              <a:t>"</a:t>
            </a:r>
            <a:r>
              <a:rPr lang="en-US" sz="2400" b="1" dirty="0">
                <a:solidFill>
                  <a:srgbClr val="FFFFFF"/>
                </a:solidFill>
                <a:effectLst>
                  <a:outerShdw blurRad="38100" dist="38100" dir="2700000" algn="tl">
                    <a:srgbClr val="000000"/>
                  </a:outerShdw>
                </a:effectLst>
                <a:cs typeface="Arial" charset="0"/>
              </a:rPr>
              <a:t>Thus says the Lord GOD: This is Jerusalem; I have set her in the center of the nations, with countries round about her</a:t>
            </a:r>
            <a:r>
              <a:rPr lang="en-US" altLang="ja-JP" sz="2400" b="1" dirty="0">
                <a:solidFill>
                  <a:srgbClr val="FFFFFF"/>
                </a:solidFill>
                <a:effectLst>
                  <a:outerShdw blurRad="38100" dist="38100" dir="2700000" algn="tl">
                    <a:srgbClr val="000000"/>
                  </a:outerShdw>
                </a:effectLst>
                <a:cs typeface="Arial" charset="0"/>
              </a:rPr>
              <a:t>"</a:t>
            </a:r>
            <a:endParaRPr lang="en-US" sz="2400" b="1" dirty="0">
              <a:solidFill>
                <a:srgbClr val="FFFFFF"/>
              </a:solidFill>
              <a:effectLst>
                <a:outerShdw blurRad="38100" dist="38100" dir="2700000" algn="tl">
                  <a:srgbClr val="000000"/>
                </a:outerShdw>
              </a:effectLst>
              <a:cs typeface="Arial" charset="0"/>
            </a:endParaRPr>
          </a:p>
          <a:p>
            <a:pPr marL="169863" algn="r" eaLnBrk="1" hangingPunct="1">
              <a:spcBef>
                <a:spcPct val="20000"/>
              </a:spcBef>
              <a:buClr>
                <a:srgbClr val="FFCC00"/>
              </a:buClr>
              <a:buSzPct val="70000"/>
              <a:buFont typeface="Wingdings" charset="0"/>
              <a:buNone/>
              <a:defRPr/>
            </a:pPr>
            <a:r>
              <a:rPr lang="en-US" sz="2400" b="1" i="1" dirty="0">
                <a:solidFill>
                  <a:srgbClr val="FFFFFF"/>
                </a:solidFill>
                <a:effectLst>
                  <a:outerShdw blurRad="38100" dist="38100" dir="2700000" algn="tl">
                    <a:srgbClr val="000000"/>
                  </a:outerShdw>
                </a:effectLst>
                <a:cs typeface="Arial" charset="0"/>
              </a:rPr>
              <a:t>Ezekiel 5:5</a:t>
            </a:r>
            <a:endParaRPr lang="en-US" sz="2400" b="1" dirty="0">
              <a:solidFill>
                <a:srgbClr val="FFFFFF"/>
              </a:solidFill>
              <a:effectLst>
                <a:outerShdw blurRad="38100" dist="38100" dir="2700000" algn="tl">
                  <a:srgbClr val="000000"/>
                </a:outerShdw>
              </a:effectLst>
              <a:cs typeface="Arial" charset="0"/>
            </a:endParaRPr>
          </a:p>
        </p:txBody>
      </p:sp>
      <p:sp>
        <p:nvSpPr>
          <p:cNvPr id="191494" name="AutoShape 6"/>
          <p:cNvSpPr>
            <a:spLocks noChangeArrowheads="1"/>
          </p:cNvSpPr>
          <p:nvPr/>
        </p:nvSpPr>
        <p:spPr bwMode="auto">
          <a:xfrm rot="7220944" flipV="1">
            <a:off x="6238850" y="1769969"/>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2" name="TextBox 1"/>
          <p:cNvSpPr txBox="1"/>
          <p:nvPr/>
        </p:nvSpPr>
        <p:spPr>
          <a:xfrm>
            <a:off x="8604448" y="-27384"/>
            <a:ext cx="527007" cy="461665"/>
          </a:xfrm>
          <a:prstGeom prst="rect">
            <a:avLst/>
          </a:prstGeom>
          <a:solidFill>
            <a:schemeClr val="bg2"/>
          </a:solidFill>
        </p:spPr>
        <p:txBody>
          <a:bodyPr wrap="none" rtlCol="0">
            <a:spAutoFit/>
          </a:bodyPr>
          <a:lstStyle/>
          <a:p>
            <a:r>
              <a:rPr lang="en-US" sz="2400" b="1" dirty="0"/>
              <a:t>28</a:t>
            </a:r>
          </a:p>
        </p:txBody>
      </p:sp>
      <p:sp>
        <p:nvSpPr>
          <p:cNvPr id="223235" name="Oval 4"/>
          <p:cNvSpPr>
            <a:spLocks noChangeArrowheads="1"/>
          </p:cNvSpPr>
          <p:nvPr/>
        </p:nvSpPr>
        <p:spPr bwMode="auto">
          <a:xfrm rot="938462">
            <a:off x="5521424" y="3217769"/>
            <a:ext cx="1066800" cy="1905000"/>
          </a:xfrm>
          <a:prstGeom prst="ellipse">
            <a:avLst/>
          </a:prstGeom>
          <a:noFill/>
          <a:ln w="57150">
            <a:solidFill>
              <a:schemeClr val="bg2">
                <a:lumMod val="50000"/>
                <a:lumOff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0000"/>
              </a:solidFill>
              <a:latin typeface="Garamond"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639"/>
          <a:stretch/>
        </p:blipFill>
        <p:spPr>
          <a:xfrm>
            <a:off x="0" y="27384"/>
            <a:ext cx="9144000" cy="6858000"/>
          </a:xfrm>
          <a:noFill/>
          <a:extLst>
            <a:ext uri="{909E8E84-426E-40dd-AFC4-6F175D3DCCD1}">
              <a14:hiddenFill xmlns="" xmlns:a14="http://schemas.microsoft.com/office/drawing/2010/main">
                <a:solidFill>
                  <a:srgbClr val="FFFFFF"/>
                </a:solidFill>
              </a14:hiddenFill>
            </a:ext>
          </a:extLst>
        </p:spPr>
      </p:pic>
      <p:sp>
        <p:nvSpPr>
          <p:cNvPr id="99340" name="Text Box 12"/>
          <p:cNvSpPr txBox="1">
            <a:spLocks noChangeArrowheads="1"/>
          </p:cNvSpPr>
          <p:nvPr/>
        </p:nvSpPr>
        <p:spPr bwMode="auto">
          <a:xfrm>
            <a:off x="5724128" y="5074587"/>
            <a:ext cx="16891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Moab</a:t>
            </a:r>
          </a:p>
        </p:txBody>
      </p:sp>
      <p:sp>
        <p:nvSpPr>
          <p:cNvPr id="99341" name="Text Box 13"/>
          <p:cNvSpPr txBox="1">
            <a:spLocks noChangeArrowheads="1"/>
          </p:cNvSpPr>
          <p:nvPr/>
        </p:nvSpPr>
        <p:spPr bwMode="auto">
          <a:xfrm>
            <a:off x="5724128" y="6305160"/>
            <a:ext cx="16891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Edom</a:t>
            </a:r>
          </a:p>
        </p:txBody>
      </p:sp>
      <p:sp>
        <p:nvSpPr>
          <p:cNvPr id="99333" name="Text Box 5"/>
          <p:cNvSpPr txBox="1">
            <a:spLocks noChangeArrowheads="1"/>
          </p:cNvSpPr>
          <p:nvPr/>
        </p:nvSpPr>
        <p:spPr bwMode="auto">
          <a:xfrm>
            <a:off x="5750768" y="2437310"/>
            <a:ext cx="1778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Gilead</a:t>
            </a:r>
          </a:p>
        </p:txBody>
      </p:sp>
      <p:sp>
        <p:nvSpPr>
          <p:cNvPr id="99334" name="Text Box 6"/>
          <p:cNvSpPr txBox="1">
            <a:spLocks noChangeArrowheads="1"/>
          </p:cNvSpPr>
          <p:nvPr/>
        </p:nvSpPr>
        <p:spPr bwMode="auto">
          <a:xfrm>
            <a:off x="5750768" y="373271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effectLst>
                  <a:glow rad="266700">
                    <a:schemeClr val="bg2"/>
                  </a:glow>
                </a:effectLst>
                <a:cs typeface="Arial" charset="0"/>
              </a:rPr>
              <a:t>Ammon</a:t>
            </a:r>
          </a:p>
        </p:txBody>
      </p:sp>
      <p:sp>
        <p:nvSpPr>
          <p:cNvPr id="99342" name="Text Box 14"/>
          <p:cNvSpPr txBox="1">
            <a:spLocks noChangeArrowheads="1"/>
          </p:cNvSpPr>
          <p:nvPr/>
        </p:nvSpPr>
        <p:spPr bwMode="auto">
          <a:xfrm>
            <a:off x="5715000" y="5074587"/>
            <a:ext cx="85730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M</a:t>
            </a:r>
          </a:p>
        </p:txBody>
      </p:sp>
      <p:sp>
        <p:nvSpPr>
          <p:cNvPr id="99343" name="Text Box 15"/>
          <p:cNvSpPr txBox="1">
            <a:spLocks noChangeArrowheads="1"/>
          </p:cNvSpPr>
          <p:nvPr/>
        </p:nvSpPr>
        <p:spPr bwMode="auto">
          <a:xfrm>
            <a:off x="5715000" y="6305160"/>
            <a:ext cx="94523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E</a:t>
            </a:r>
          </a:p>
        </p:txBody>
      </p:sp>
      <p:sp>
        <p:nvSpPr>
          <p:cNvPr id="99331" name="Text Box 3"/>
          <p:cNvSpPr txBox="1">
            <a:spLocks noChangeArrowheads="1"/>
          </p:cNvSpPr>
          <p:nvPr/>
        </p:nvSpPr>
        <p:spPr bwMode="auto">
          <a:xfrm>
            <a:off x="5725996" y="2437310"/>
            <a:ext cx="78287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G</a:t>
            </a:r>
          </a:p>
        </p:txBody>
      </p:sp>
      <p:sp>
        <p:nvSpPr>
          <p:cNvPr id="99332" name="Text Box 4"/>
          <p:cNvSpPr txBox="1">
            <a:spLocks noChangeArrowheads="1"/>
          </p:cNvSpPr>
          <p:nvPr/>
        </p:nvSpPr>
        <p:spPr bwMode="auto">
          <a:xfrm>
            <a:off x="5725996" y="3732710"/>
            <a:ext cx="804029"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en-US" sz="3600" b="1" dirty="0">
                <a:solidFill>
                  <a:srgbClr val="FFFF00"/>
                </a:solidFill>
                <a:effectLst>
                  <a:glow rad="266700">
                    <a:schemeClr val="bg2"/>
                  </a:glow>
                </a:effectLst>
                <a:cs typeface="Arial" charset="0"/>
              </a:rPr>
              <a:t>A</a:t>
            </a:r>
          </a:p>
        </p:txBody>
      </p:sp>
      <p:sp>
        <p:nvSpPr>
          <p:cNvPr id="99335" name="Rectangle 7"/>
          <p:cNvSpPr>
            <a:spLocks noGrp="1" noChangeArrowheads="1"/>
          </p:cNvSpPr>
          <p:nvPr>
            <p:ph type="title"/>
          </p:nvPr>
        </p:nvSpPr>
        <p:spPr>
          <a:xfrm>
            <a:off x="457200" y="228600"/>
            <a:ext cx="2895600" cy="1752600"/>
          </a:xfrm>
          <a:solidFill>
            <a:srgbClr val="008000"/>
          </a:solidFill>
          <a:ln>
            <a:solidFill>
              <a:schemeClr val="bg2"/>
            </a:solidFill>
          </a:ln>
        </p:spPr>
        <p:txBody>
          <a:bodyPr/>
          <a:lstStyle/>
          <a:p>
            <a:pPr eaLnBrk="1" hangingPunct="1">
              <a:defRPr/>
            </a:pPr>
            <a:r>
              <a:rPr lang="en-US" b="0">
                <a:latin typeface="Arial"/>
                <a:ea typeface="ＭＳ Ｐゴシック" charset="0"/>
                <a:cs typeface="Arial"/>
              </a:rPr>
              <a:t>Regions of Israel (OT)</a:t>
            </a: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Judah</a:t>
            </a:r>
          </a:p>
        </p:txBody>
      </p:sp>
      <p:sp>
        <p:nvSpPr>
          <p:cNvPr id="99337" name="Text Box 9"/>
          <p:cNvSpPr txBox="1">
            <a:spLocks noChangeArrowheads="1"/>
          </p:cNvSpPr>
          <p:nvPr/>
        </p:nvSpPr>
        <p:spPr bwMode="auto">
          <a:xfrm>
            <a:off x="3347864" y="23622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defRPr/>
            </a:pPr>
            <a:r>
              <a:rPr lang="en-US" sz="3600" b="1" dirty="0">
                <a:effectLst>
                  <a:glow rad="266700">
                    <a:schemeClr val="bg2"/>
                  </a:glow>
                </a:effectLst>
                <a:cs typeface="Arial" charset="0"/>
              </a:rPr>
              <a:t>Israel</a:t>
            </a: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Galilee</a:t>
            </a: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en-US" sz="3600" b="1">
                <a:effectLst>
                  <a:glow rad="266700">
                    <a:schemeClr val="bg2"/>
                  </a:glow>
                </a:effectLst>
                <a:cs typeface="Arial" charset="0"/>
              </a:rPr>
              <a:t>Bashan</a:t>
            </a:r>
          </a:p>
        </p:txBody>
      </p:sp>
      <p:sp>
        <p:nvSpPr>
          <p:cNvPr id="17" name="TextBox 16"/>
          <p:cNvSpPr txBox="1"/>
          <p:nvPr/>
        </p:nvSpPr>
        <p:spPr>
          <a:xfrm>
            <a:off x="8460432" y="-27384"/>
            <a:ext cx="698178" cy="1200328"/>
          </a:xfrm>
          <a:prstGeom prst="rect">
            <a:avLst/>
          </a:prstGeom>
          <a:solidFill>
            <a:schemeClr val="bg2"/>
          </a:solidFill>
        </p:spPr>
        <p:txBody>
          <a:bodyPr wrap="none" rtlCol="0">
            <a:spAutoFit/>
          </a:bodyPr>
          <a:lstStyle/>
          <a:p>
            <a:pPr algn="ctr"/>
            <a:r>
              <a:rPr lang="en-US" sz="2400" b="1" dirty="0"/>
              <a:t>19</a:t>
            </a:r>
          </a:p>
          <a:p>
            <a:pPr algn="ctr"/>
            <a:r>
              <a:rPr lang="en-US" sz="2400" b="1" dirty="0"/>
              <a:t>27</a:t>
            </a:r>
          </a:p>
          <a:p>
            <a:pPr algn="ctr"/>
            <a:r>
              <a:rPr lang="en-US" sz="2400" b="1" dirty="0"/>
              <a:t>171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329"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7330"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en-US" b="1">
                <a:solidFill>
                  <a:schemeClr val="bg1"/>
                </a:solidFill>
                <a:latin typeface="Arial" charset="0"/>
                <a:ea typeface="ＭＳ Ｐゴシック" charset="0"/>
                <a:cs typeface="Arial" charset="0"/>
              </a:rPr>
              <a:t>Topography of Israel</a:t>
            </a:r>
            <a:endParaRPr lang="en-US" b="1">
              <a:latin typeface="Arial" charset="0"/>
              <a:ea typeface="ＭＳ Ｐゴシック" charset="0"/>
              <a:cs typeface="Arial" charset="0"/>
            </a:endParaRPr>
          </a:p>
        </p:txBody>
      </p:sp>
      <p:sp>
        <p:nvSpPr>
          <p:cNvPr id="292868" name="Text Box 4"/>
          <p:cNvSpPr txBox="1">
            <a:spLocks noChangeArrowheads="1"/>
          </p:cNvSpPr>
          <p:nvPr/>
        </p:nvSpPr>
        <p:spPr bwMode="auto">
          <a:xfrm>
            <a:off x="0" y="6467475"/>
            <a:ext cx="7515225" cy="40005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GB" sz="2000" b="1">
                <a:solidFill>
                  <a:srgbClr val="000000"/>
                </a:solidFill>
                <a:latin typeface="Arial"/>
                <a:cs typeface="Arial"/>
              </a:rPr>
              <a:t>http://www.studylight.org/se/maps/browse.cgi?st=51&amp;pn=11</a:t>
            </a:r>
            <a:endParaRPr lang="en-US" sz="2000" b="1">
              <a:solidFill>
                <a:srgbClr val="000000"/>
              </a:solidFill>
              <a:latin typeface="Arial"/>
              <a:cs typeface="Arial"/>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4962626"/>
              </p:ext>
            </p:extLst>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Israel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en-US" sz="1000" b="1" spc="0" dirty="0">
                          <a:solidFill>
                            <a:srgbClr val="FFFFFF"/>
                          </a:solidFill>
                          <a:latin typeface="Arial"/>
                          <a:ea typeface="华文楷体"/>
                          <a:cs typeface="Arial"/>
                        </a:rPr>
                        <a:t>Times of Gentiles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spc="0" dirty="0">
                        <a:solidFill>
                          <a:srgbClr val="FFFFFF"/>
                        </a:solidFill>
                        <a:latin typeface="Arial"/>
                        <a:ea typeface="华文楷体"/>
                        <a:cs typeface="Arial"/>
                      </a:endParaRPr>
                    </a:p>
                    <a:p>
                      <a:pPr algn="l"/>
                      <a:endParaRPr lang="en-US" sz="1000" b="1" spc="0" dirty="0">
                        <a:solidFill>
                          <a:srgbClr val="FFFFFF"/>
                        </a:solidFill>
                        <a:latin typeface="Arial"/>
                        <a:ea typeface="华文楷体"/>
                        <a:cs typeface="Arial"/>
                      </a:endParaRPr>
                    </a:p>
                    <a:p>
                      <a:pPr algn="l"/>
                      <a:r>
                        <a:rPr lang="en-US" sz="1000" b="1" spc="0" dirty="0">
                          <a:solidFill>
                            <a:srgbClr val="FFFFFF"/>
                          </a:solidFill>
                          <a:latin typeface="Arial"/>
                          <a:ea typeface="华文楷体"/>
                          <a:cs typeface="Arial"/>
                        </a:rPr>
                        <a:t>Abrahamic </a:t>
                      </a:r>
                      <a:br>
                        <a:rPr lang="en-US" sz="1000" b="1" spc="0" dirty="0">
                          <a:solidFill>
                            <a:srgbClr val="FFFFFF"/>
                          </a:solidFill>
                          <a:latin typeface="Arial"/>
                          <a:ea typeface="华文楷体"/>
                          <a:cs typeface="Arial"/>
                        </a:rPr>
                      </a:br>
                      <a:r>
                        <a:rPr lang="en-US" sz="1000" b="1" spc="0" dirty="0">
                          <a:solidFill>
                            <a:srgbClr val="FFFFFF"/>
                          </a:solidFill>
                          <a:latin typeface="Arial"/>
                          <a:ea typeface="华文楷体"/>
                          <a:cs typeface="Arial"/>
                        </a:rPr>
                        <a:t>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Eden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en-US" altLang="zh-CN" sz="1000" b="1" spc="0" dirty="0">
                          <a:solidFill>
                            <a:srgbClr val="FFFFFF"/>
                          </a:solidFill>
                          <a:latin typeface="Arial"/>
                          <a:ea typeface="华文楷体"/>
                          <a:cs typeface="Arial"/>
                        </a:rPr>
                        <a:t>Patriarchs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altLang="zh-CN" sz="1000" b="1" spc="0" dirty="0">
                          <a:solidFill>
                            <a:srgbClr val="FFFFFF"/>
                          </a:solidFill>
                          <a:latin typeface="Arial"/>
                          <a:ea typeface="华文楷体"/>
                          <a:cs typeface="Arial"/>
                        </a:rPr>
                        <a:t>Judges</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en-US" sz="1000" b="1" spc="0" dirty="0">
                          <a:solidFill>
                            <a:srgbClr val="FFFFFF"/>
                          </a:solidFill>
                          <a:latin typeface="Arial"/>
                          <a:ea typeface="华文楷体"/>
                          <a:cs typeface="Arial"/>
                        </a:rPr>
                        <a:t>Kings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000" b="1" spc="0" dirty="0">
                          <a:solidFill>
                            <a:srgbClr val="FFFFFF"/>
                          </a:solidFill>
                          <a:latin typeface="Arial"/>
                          <a:ea typeface="华文楷体"/>
                          <a:cs typeface="Arial"/>
                        </a:rPr>
                        <a:t>Prophets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en-US" sz="1000" b="1" spc="0" dirty="0">
                          <a:solidFill>
                            <a:srgbClr val="FFFFFF"/>
                          </a:solidFill>
                          <a:latin typeface="Arial"/>
                          <a:ea typeface="华文楷体"/>
                          <a:cs typeface="Arial"/>
                        </a:rPr>
                        <a:t>Christ</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en-US" altLang="zh-CN" sz="3600" b="1" dirty="0">
                <a:solidFill>
                  <a:schemeClr val="bg1"/>
                </a:solidFill>
                <a:latin typeface="Arial" charset="0"/>
              </a:rPr>
              <a:t>The Kingdom of God</a:t>
            </a:r>
            <a:endParaRPr kumimoji="1" lang="en-US" altLang="zh-CN" sz="3600" b="1" dirty="0">
              <a:solidFill>
                <a:schemeClr val="bg1"/>
              </a:solidFill>
              <a:ea typeface="华文楷体"/>
              <a:cs typeface="Arial"/>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460</a:t>
            </a: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Adapted from J. Dwight Pentecost, </a:t>
            </a:r>
            <a:r>
              <a:rPr kumimoji="0" lang="en-US" sz="1400" b="1" i="1" u="none" strike="noStrike" kern="1200" cap="none" spc="0" normalizeH="0" baseline="0" noProof="0" dirty="0">
                <a:ln>
                  <a:noFill/>
                </a:ln>
                <a:solidFill>
                  <a:srgbClr val="000090"/>
                </a:solidFill>
                <a:effectLst/>
                <a:uLnTx/>
                <a:uFillTx/>
                <a:latin typeface="Arial"/>
                <a:ea typeface="ＭＳ Ｐゴシック" charset="0"/>
                <a:cs typeface="Arial"/>
              </a:rPr>
              <a:t>Thy Kingdom Come</a:t>
            </a:r>
            <a:r>
              <a:rPr kumimoji="0" lang="en-US" sz="1400" b="1" i="0" u="none" strike="noStrike" kern="1200" cap="none" spc="0" normalizeH="0" baseline="0" noProof="0" dirty="0">
                <a:ln>
                  <a:noFill/>
                </a:ln>
                <a:solidFill>
                  <a:srgbClr val="000090"/>
                </a:solidFill>
                <a:effectLst/>
                <a:uLnTx/>
                <a:uFillTx/>
                <a:latin typeface="Arial"/>
                <a:ea typeface="ＭＳ Ｐゴシック" charset="0"/>
                <a:cs typeface="Arial"/>
              </a:rPr>
              <a:t>,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a:ea typeface="华文楷体"/>
                <a:cs typeface="Arial"/>
              </a:rPr>
              <a:t>The Eternal Kingdom</a:t>
            </a:r>
            <a:endParaRPr kumimoji="0" lang="en-US" sz="24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False Kingdom of Satan</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Soteriological Line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华文楷体"/>
                <a:cs typeface="Arial"/>
              </a:rPr>
              <a:t>Theocratic Kingdom on Earth</a:t>
            </a:r>
            <a:endParaRPr kumimoji="0" lang="en-US" sz="18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24" name="Rectangle 23"/>
          <p:cNvSpPr/>
          <p:nvPr/>
        </p:nvSpPr>
        <p:spPr>
          <a:xfrm>
            <a:off x="822182"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Covenants</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华文楷体"/>
                <a:cs typeface="Arial"/>
              </a:rPr>
              <a:t>Dispensations (Tests of Obedience)</a:t>
            </a:r>
            <a:endParaRPr kumimoji="0" lang="en-US" sz="1800" b="0"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en-US" altLang="zh-CN" sz="1000" b="1" kern="1200" spc="0" dirty="0">
                          <a:solidFill>
                            <a:schemeClr val="bg1"/>
                          </a:solidFill>
                          <a:latin typeface="Arial"/>
                          <a:ea typeface="华文楷体"/>
                          <a:cs typeface="Arial"/>
                        </a:rPr>
                        <a:t>Inno-cence</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en-US" altLang="zh-CN" sz="1050" b="1" kern="1200" spc="0" dirty="0">
                          <a:solidFill>
                            <a:srgbClr val="FFFFFF"/>
                          </a:solidFill>
                          <a:latin typeface="Arial"/>
                          <a:ea typeface="华文楷体"/>
                          <a:cs typeface="Arial"/>
                        </a:rPr>
                        <a:t>Conscience</a:t>
                      </a:r>
                      <a:br>
                        <a:rPr lang="en-US" sz="1000" spc="0" dirty="0">
                          <a:solidFill>
                            <a:srgbClr val="FFFFFF"/>
                          </a:solidFill>
                          <a:latin typeface="Arial"/>
                          <a:cs typeface="Arial"/>
                        </a:rPr>
                      </a:br>
                      <a:endParaRPr lang="en-US" sz="1000" spc="0" dirty="0">
                        <a:solidFill>
                          <a:srgbClr val="FFFFFF"/>
                        </a:solidFill>
                        <a:latin typeface="Arial"/>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spc="-15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en-US" altLang="zh-CN" sz="1000" b="1" spc="0" dirty="0">
                          <a:solidFill>
                            <a:srgbClr val="FFFFFF"/>
                          </a:solidFill>
                          <a:latin typeface="Arial"/>
                          <a:ea typeface="华文楷体"/>
                          <a:cs typeface="Arial"/>
                        </a:rPr>
                        <a:t>Human Government</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spc="0" dirty="0">
                        <a:solidFill>
                          <a:srgbClr val="FFFFFF"/>
                        </a:solidFill>
                        <a:latin typeface="Arial"/>
                        <a:ea typeface="华文楷体"/>
                        <a:cs typeface="Arial"/>
                      </a:endParaRP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en-US" altLang="zh-CN" sz="1000" b="1" spc="0" dirty="0">
                          <a:solidFill>
                            <a:srgbClr val="FFFFFF"/>
                          </a:solidFill>
                          <a:latin typeface="Arial"/>
                          <a:ea typeface="华文楷体"/>
                          <a:cs typeface="Arial"/>
                        </a:rPr>
                        <a:t>Promise</a:t>
                      </a:r>
                      <a:endParaRPr lang="en-US" sz="1000" b="1" spc="0" dirty="0">
                        <a:solidFill>
                          <a:srgbClr val="FFFFFF"/>
                        </a:solidFill>
                        <a:latin typeface="Arial"/>
                        <a:ea typeface="华文楷体"/>
                        <a:cs typeface="Arial"/>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en-US" sz="1000" b="1" spc="0" dirty="0">
                          <a:solidFill>
                            <a:srgbClr val="FFFFFF"/>
                          </a:solidFill>
                          <a:latin typeface="Arial"/>
                          <a:ea typeface="华文楷体"/>
                          <a:cs typeface="Arial"/>
                        </a:rPr>
                        <a:t>Law (Gal. 3:19)</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spc="0" dirty="0">
                          <a:solidFill>
                            <a:srgbClr val="FFFFFF"/>
                          </a:solidFill>
                          <a:latin typeface="Arial"/>
                          <a:ea typeface="华文楷体"/>
                          <a:cs typeface="Arial"/>
                        </a:rPr>
                        <a:t>Grace</a:t>
                      </a:r>
                    </a:p>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spc="0" dirty="0">
                        <a:solidFill>
                          <a:srgbClr val="FFFFFF"/>
                        </a:solidFill>
                        <a:latin typeface="Arial"/>
                        <a:ea typeface="华文楷体"/>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Millennium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New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Davidic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en-US" sz="1000" b="1" spc="0" dirty="0">
                          <a:solidFill>
                            <a:srgbClr val="FFFFFF"/>
                          </a:solidFill>
                          <a:latin typeface="Arial"/>
                          <a:ea typeface="华文楷体"/>
                          <a:cs typeface="Arial"/>
                        </a:rPr>
                        <a:t>Land Covenant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en-US" altLang="zh-CN" sz="3200" b="1">
                <a:solidFill>
                  <a:schemeClr val="bg1"/>
                </a:solidFill>
                <a:latin typeface="Arial" charset="0"/>
              </a:rPr>
              <a:t>Family Tree from Adam to Jesus</a:t>
            </a:r>
            <a:endParaRPr kumimoji="1" lang="en-US" altLang="zh-CN" sz="2000" b="1">
              <a:solidFill>
                <a:schemeClr val="bg1"/>
              </a:solidFill>
              <a:latin typeface="Arial" charset="0"/>
            </a:endParaRPr>
          </a:p>
        </p:txBody>
      </p:sp>
      <p:sp>
        <p:nvSpPr>
          <p:cNvPr id="23142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90"/>
                </a:solidFill>
                <a:cs typeface="Arial" charset="0"/>
              </a:rPr>
              <a:t>44</a:t>
            </a:r>
          </a:p>
        </p:txBody>
      </p:sp>
      <p:sp>
        <p:nvSpPr>
          <p:cNvPr id="231429"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a:solidFill>
                  <a:srgbClr val="000090"/>
                </a:solidFill>
                <a:cs typeface="Arial" charset="0"/>
              </a:rPr>
              <a:t>John R. Cross, </a:t>
            </a:r>
            <a:r>
              <a:rPr lang="en-US" sz="1600" b="1" i="1">
                <a:solidFill>
                  <a:srgbClr val="000090"/>
                </a:solidFill>
                <a:cs typeface="Arial" charset="0"/>
              </a:rPr>
              <a:t>The Stranger on the Road to Emmaus</a:t>
            </a:r>
            <a:r>
              <a:rPr lang="en-US" sz="1600" b="1">
                <a:solidFill>
                  <a:srgbClr val="000090"/>
                </a:solidFill>
                <a:cs typeface="Arial" charset="0"/>
              </a:rPr>
              <a:t>, 174-75</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39"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Longest</a:t>
            </a: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Shortest</a:t>
            </a:r>
          </a:p>
        </p:txBody>
      </p:sp>
      <p:sp>
        <p:nvSpPr>
          <p:cNvPr id="65542"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Chapter</a:t>
            </a: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Verse</a:t>
            </a:r>
          </a:p>
        </p:txBody>
      </p:sp>
      <p:sp>
        <p:nvSpPr>
          <p:cNvPr id="65544"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119</a:t>
            </a:r>
          </a:p>
        </p:txBody>
      </p:sp>
      <p:sp>
        <p:nvSpPr>
          <p:cNvPr id="65545"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Esther 8:9</a:t>
            </a:r>
          </a:p>
        </p:txBody>
      </p:sp>
      <p:sp>
        <p:nvSpPr>
          <p:cNvPr id="65548"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
        <p:nvSpPr>
          <p:cNvPr id="65549" name="Rectangle 13"/>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685800" y="188913"/>
            <a:ext cx="7772400" cy="1143000"/>
          </a:xfrm>
        </p:spPr>
        <p:txBody>
          <a:bodyPr/>
          <a:lstStyle/>
          <a:p>
            <a:pPr eaLnBrk="1" hangingPunct="1"/>
            <a:r>
              <a:rPr lang="en-US" b="1" dirty="0">
                <a:solidFill>
                  <a:schemeClr val="bg1"/>
                </a:solidFill>
                <a:latin typeface="Arial" charset="0"/>
                <a:ea typeface="ＭＳ Ｐゴシック" charset="0"/>
                <a:cs typeface="Arial" charset="0"/>
              </a:rPr>
              <a:t>The longest verse…</a:t>
            </a:r>
          </a:p>
        </p:txBody>
      </p:sp>
      <p:sp>
        <p:nvSpPr>
          <p:cNvPr id="4" name="Rectangle 3">
            <a:extLst>
              <a:ext uri="{FF2B5EF4-FFF2-40B4-BE49-F238E27FC236}">
                <a16:creationId xmlns:a16="http://schemas.microsoft.com/office/drawing/2014/main" id="{227FD4B6-451C-9446-8905-59C022F5F765}"/>
              </a:ext>
            </a:extLst>
          </p:cNvPr>
          <p:cNvSpPr txBox="1">
            <a:spLocks noChangeArrowheads="1"/>
          </p:cNvSpPr>
          <p:nvPr/>
        </p:nvSpPr>
        <p:spPr bwMode="auto">
          <a:xfrm>
            <a:off x="611560" y="16288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lnSpc>
                <a:spcPct val="90000"/>
              </a:lnSpc>
            </a:pPr>
            <a:r>
              <a:rPr lang="en-US" sz="2800" b="1" kern="0" dirty="0">
                <a:solidFill>
                  <a:schemeClr val="bg1"/>
                </a:solidFill>
                <a:latin typeface="Arial" charset="0"/>
                <a:ea typeface="ＭＳ Ｐゴシック" charset="0"/>
                <a:cs typeface="Arial" charset="0"/>
              </a:rPr>
              <a:t>ESV Esther 8:9 "The king</a:t>
            </a:r>
            <a:r>
              <a:rPr lang="uk-UA" sz="2800" b="1" kern="0" dirty="0">
                <a:solidFill>
                  <a:schemeClr val="bg1"/>
                </a:solidFill>
                <a:latin typeface="Arial" charset="0"/>
                <a:ea typeface="ＭＳ Ｐゴシック" charset="0"/>
                <a:cs typeface="Arial" charset="0"/>
              </a:rPr>
              <a:t>'</a:t>
            </a:r>
            <a:r>
              <a:rPr lang="en-US" sz="2800" b="1" kern="0" dirty="0">
                <a:solidFill>
                  <a:schemeClr val="bg1"/>
                </a:solidFill>
                <a:latin typeface="Arial" charset="0"/>
                <a:ea typeface="ＭＳ Ｐゴシック" charset="0"/>
                <a:cs typeface="Arial" charset="0"/>
              </a:rPr>
              <a:t>s scribes were summoned at that time, in the third month, which is the month of Sivan, on the twenty-third day. And an edict was written, according to all that Mordecai commanded concerning the Jews, to the satraps and the governors and the officials of the provinces from India to Ethiopia, 127 provinces, to each province in its own script and to each people in its own language, and also to the Jews in their script and their language."</a:t>
            </a: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128003" name="Text Box 3"/>
          <p:cNvSpPr txBox="1">
            <a:spLocks noChangeArrowheads="1"/>
          </p:cNvSpPr>
          <p:nvPr/>
        </p:nvSpPr>
        <p:spPr bwMode="auto">
          <a:xfrm>
            <a:off x="539552"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Longest</a:t>
            </a:r>
          </a:p>
        </p:txBody>
      </p:sp>
      <p:sp>
        <p:nvSpPr>
          <p:cNvPr id="128005" name="Text Box 5"/>
          <p:cNvSpPr txBox="1">
            <a:spLocks noChangeArrowheads="1"/>
          </p:cNvSpPr>
          <p:nvPr/>
        </p:nvSpPr>
        <p:spPr bwMode="auto">
          <a:xfrm>
            <a:off x="539552"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Shortest</a:t>
            </a:r>
          </a:p>
        </p:txBody>
      </p:sp>
      <p:sp>
        <p:nvSpPr>
          <p:cNvPr id="128006"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Chapter</a:t>
            </a:r>
          </a:p>
        </p:txBody>
      </p:sp>
      <p:sp>
        <p:nvSpPr>
          <p:cNvPr id="128007" name="Text Box 7"/>
          <p:cNvSpPr txBox="1">
            <a:spLocks noChangeArrowheads="1"/>
          </p:cNvSpPr>
          <p:nvPr/>
        </p:nvSpPr>
        <p:spPr bwMode="auto">
          <a:xfrm>
            <a:off x="6221288"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Verse</a:t>
            </a:r>
          </a:p>
        </p:txBody>
      </p:sp>
      <p:sp>
        <p:nvSpPr>
          <p:cNvPr id="128008" name="Text Box 8"/>
          <p:cNvSpPr txBox="1">
            <a:spLocks noChangeArrowheads="1"/>
          </p:cNvSpPr>
          <p:nvPr/>
        </p:nvSpPr>
        <p:spPr bwMode="auto">
          <a:xfrm>
            <a:off x="3200400"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Psalm 119</a:t>
            </a:r>
          </a:p>
        </p:txBody>
      </p:sp>
      <p:sp>
        <p:nvSpPr>
          <p:cNvPr id="128009" name="Text Box 9"/>
          <p:cNvSpPr txBox="1">
            <a:spLocks noChangeArrowheads="1"/>
          </p:cNvSpPr>
          <p:nvPr/>
        </p:nvSpPr>
        <p:spPr bwMode="auto">
          <a:xfrm>
            <a:off x="6221288"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Esther 8:9</a:t>
            </a:r>
          </a:p>
        </p:txBody>
      </p:sp>
      <p:sp>
        <p:nvSpPr>
          <p:cNvPr id="128010" name="Text Box 10"/>
          <p:cNvSpPr txBox="1">
            <a:spLocks noChangeArrowheads="1"/>
          </p:cNvSpPr>
          <p:nvPr/>
        </p:nvSpPr>
        <p:spPr bwMode="auto">
          <a:xfrm>
            <a:off x="32004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Psalm 117</a:t>
            </a:r>
          </a:p>
        </p:txBody>
      </p:sp>
      <p:sp>
        <p:nvSpPr>
          <p:cNvPr id="128012"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
        <p:nvSpPr>
          <p:cNvPr id="128014" name="Rectangle 14"/>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nvGrpSpPr>
          <p:cNvPr id="2" name="Group 14"/>
          <p:cNvGrpSpPr>
            <a:grpSpLocks/>
          </p:cNvGrpSpPr>
          <p:nvPr/>
        </p:nvGrpSpPr>
        <p:grpSpPr bwMode="auto">
          <a:xfrm>
            <a:off x="1001713" y="1903413"/>
            <a:ext cx="7051675" cy="1920875"/>
            <a:chOff x="631" y="1199"/>
            <a:chExt cx="4442" cy="1210"/>
          </a:xfrm>
        </p:grpSpPr>
        <p:sp>
          <p:nvSpPr>
            <p:cNvPr id="312335" name="Text Box 15"/>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6000" b="1" i="1">
                  <a:solidFill>
                    <a:srgbClr val="FFFC1E"/>
                  </a:solidFill>
                  <a:latin typeface="Arial" charset="0"/>
                </a:rPr>
                <a:t>THE BIBLE… BASICALLY</a:t>
              </a:r>
              <a:endParaRPr lang="en-US" sz="6000" b="1" i="1" baseline="100000">
                <a:solidFill>
                  <a:srgbClr val="27FC31"/>
                </a:solidFill>
                <a:latin typeface="Arial"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i="1">
                  <a:solidFill>
                    <a:srgbClr val="FFFC1E"/>
                  </a:solidFill>
                  <a:latin typeface="Arial"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i="1">
                <a:solidFill>
                  <a:srgbClr val="FFFFFF"/>
                </a:solidFill>
                <a:effectLst>
                  <a:outerShdw blurRad="38100" dist="38100" dir="2700000" algn="tl">
                    <a:srgbClr val="000000"/>
                  </a:outerShdw>
                </a:effectLst>
              </a:rPr>
              <a:t>(Yes, it is an ORGANIZED book!)</a:t>
            </a:r>
          </a:p>
        </p:txBody>
      </p:sp>
      <p:sp>
        <p:nvSpPr>
          <p:cNvPr id="312339" name="Text Box 19"/>
          <p:cNvSpPr txBox="1">
            <a:spLocks noChangeArrowheads="1"/>
          </p:cNvSpPr>
          <p:nvPr/>
        </p:nvSpPr>
        <p:spPr bwMode="auto">
          <a:xfrm>
            <a:off x="3441700" y="4083052"/>
            <a:ext cx="2058987" cy="57943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a:solidFill>
                  <a:srgbClr val="FFFFFF"/>
                </a:solidFill>
                <a:effectLst>
                  <a:outerShdw blurRad="38100" dist="38100" dir="2700000" algn="tl">
                    <a:srgbClr val="000000"/>
                  </a:outerShdw>
                </a:effectLst>
                <a:latin typeface="Arial" charset="0"/>
              </a:rPr>
              <a:t>PART SIX</a:t>
            </a:r>
          </a:p>
        </p:txBody>
      </p:sp>
      <p:sp>
        <p:nvSpPr>
          <p:cNvPr id="29711" name="Text Box 4"/>
          <p:cNvSpPr txBox="1">
            <a:spLocks noChangeArrowheads="1"/>
          </p:cNvSpPr>
          <p:nvPr/>
        </p:nvSpPr>
        <p:spPr bwMode="auto">
          <a:xfrm>
            <a:off x="8081963" y="6442075"/>
            <a:ext cx="339725" cy="244475"/>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1000" b="1">
                <a:solidFill>
                  <a:srgbClr val="FFFFFF"/>
                </a:solidFill>
                <a:effectLst>
                  <a:outerShdw blurRad="38100" dist="38100" dir="2700000" algn="tl">
                    <a:srgbClr val="000000"/>
                  </a:outerShdw>
                </a:effectLst>
              </a:rPr>
              <a:t>02</a:t>
            </a:r>
            <a:endParaRPr lang="en-US" sz="1400" b="1">
              <a:solidFill>
                <a:srgbClr val="FFFFFF"/>
              </a:solidFill>
              <a:effectLst>
                <a:outerShdw blurRad="38100" dist="38100" dir="2700000" algn="tl">
                  <a:srgbClr val="000000"/>
                </a:outerShdw>
              </a:effectLst>
            </a:endParaRPr>
          </a:p>
        </p:txBody>
      </p:sp>
      <p:sp>
        <p:nvSpPr>
          <p:cNvPr id="312342" name="Rectangle 22"/>
          <p:cNvSpPr>
            <a:spLocks noChangeArrowheads="1"/>
          </p:cNvSpPr>
          <p:nvPr/>
        </p:nvSpPr>
        <p:spPr bwMode="auto">
          <a:xfrm>
            <a:off x="7540625" y="6438900"/>
            <a:ext cx="736600" cy="2444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600" b="1" i="1">
                <a:solidFill>
                  <a:srgbClr val="FFFFFF"/>
                </a:solidFill>
                <a:effectLst>
                  <a:outerShdw blurRad="38100" dist="38100" dir="2700000" algn="tl">
                    <a:srgbClr val="000000"/>
                  </a:outerShdw>
                </a:effectLst>
              </a:rPr>
              <a:t>By Dr. John Fryman</a:t>
            </a:r>
          </a:p>
        </p:txBody>
      </p:sp>
      <p:sp>
        <p:nvSpPr>
          <p:cNvPr id="4" name="Title 3">
            <a:extLst>
              <a:ext uri="{FF2B5EF4-FFF2-40B4-BE49-F238E27FC236}">
                <a16:creationId xmlns:a16="http://schemas.microsoft.com/office/drawing/2014/main" id="{A13BC1F1-3E67-7742-A125-6FA54F4C2177}"/>
              </a:ext>
            </a:extLst>
          </p:cNvPr>
          <p:cNvSpPr>
            <a:spLocks noGrp="1"/>
          </p:cNvSpPr>
          <p:nvPr>
            <p:ph type="title" idx="4294967295"/>
          </p:nvPr>
        </p:nvSpPr>
        <p:spPr>
          <a:xfrm>
            <a:off x="596900" y="4687454"/>
            <a:ext cx="7886700" cy="820738"/>
          </a:xfrm>
          <a:prstGeom prst="rect">
            <a:avLst/>
          </a:prstGeom>
        </p:spPr>
        <p:txBody>
          <a:bodyPr/>
          <a:lstStyle/>
          <a:p>
            <a:pPr>
              <a:spcBef>
                <a:spcPct val="50000"/>
              </a:spcBef>
              <a:defRPr/>
            </a:pPr>
            <a:r>
              <a:rPr lang="en-US" b="1" i="1" dirty="0">
                <a:solidFill>
                  <a:srgbClr val="77FD68"/>
                </a:solidFill>
                <a:effectLst>
                  <a:outerShdw blurRad="38100" dist="38100" dir="2700000" algn="tl">
                    <a:srgbClr val="000000"/>
                  </a:outerShdw>
                </a:effectLst>
                <a:latin typeface="Arial" charset="0"/>
              </a:rPr>
              <a:t>THE </a:t>
            </a:r>
            <a:r>
              <a:rPr lang="en-US" altLang="ja-JP" b="1" i="1" dirty="0">
                <a:solidFill>
                  <a:srgbClr val="77FD68"/>
                </a:solidFill>
                <a:effectLst>
                  <a:outerShdw blurRad="38100" dist="38100" dir="2700000" algn="tl">
                    <a:srgbClr val="000000"/>
                  </a:outerShdw>
                </a:effectLst>
                <a:latin typeface="Arial" charset="0"/>
              </a:rPr>
              <a:t>"</a:t>
            </a:r>
            <a:r>
              <a:rPr lang="en-US" b="1" i="1" dirty="0">
                <a:solidFill>
                  <a:srgbClr val="77FD68"/>
                </a:solidFill>
                <a:effectLst>
                  <a:outerShdw blurRad="38100" dist="38100" dir="2700000" algn="tl">
                    <a:srgbClr val="000000"/>
                  </a:outerShdw>
                </a:effectLst>
                <a:latin typeface="Arial" charset="0"/>
              </a:rPr>
              <a:t>OPENED BIBLE</a:t>
            </a:r>
            <a:r>
              <a:rPr lang="en-US" altLang="ja-JP" b="1" i="1" dirty="0">
                <a:solidFill>
                  <a:srgbClr val="77FD68"/>
                </a:solidFill>
                <a:effectLst>
                  <a:outerShdw blurRad="38100" dist="38100" dir="2700000" algn="tl">
                    <a:srgbClr val="000000"/>
                  </a:outerShdw>
                </a:effectLst>
                <a:latin typeface="Arial" charset="0"/>
              </a:rPr>
              <a:t>"</a:t>
            </a:r>
            <a:endParaRPr lang="en-US" sz="40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312337"/>
                                        </p:tgtEl>
                                        <p:attrNameLst>
                                          <p:attrName>style.visibility</p:attrName>
                                        </p:attrNameLst>
                                      </p:cBhvr>
                                      <p:to>
                                        <p:strVal val="visible"/>
                                      </p:to>
                                    </p:set>
                                    <p:animEffect transition="in" filter="wipe(left)">
                                      <p:cBhvr>
                                        <p:cTn id="20" dur="2000"/>
                                        <p:tgtEl>
                                          <p:spTgt spid="312337"/>
                                        </p:tgtEl>
                                      </p:cBhvr>
                                    </p:animEffect>
                                  </p:childTnLst>
                                </p:cTn>
                              </p:par>
                            </p:childTnLst>
                          </p:cTn>
                        </p:par>
                        <p:par>
                          <p:cTn id="21" fill="hold">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a:effectLst>
                <a:glow rad="101600">
                  <a:schemeClr val="tx1"/>
                </a:glow>
              </a:effectLst>
              <a:cs typeface="Arial" charset="0"/>
            </a:endParaRPr>
          </a:p>
        </p:txBody>
      </p:sp>
      <p:sp>
        <p:nvSpPr>
          <p:cNvPr id="66564" name="Text Box 4"/>
          <p:cNvSpPr txBox="1">
            <a:spLocks noChangeArrowheads="1"/>
          </p:cNvSpPr>
          <p:nvPr/>
        </p:nvSpPr>
        <p:spPr bwMode="auto">
          <a:xfrm>
            <a:off x="250825" y="2133600"/>
            <a:ext cx="8893175" cy="255428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chemeClr val="bg1"/>
                </a:solidFill>
                <a:effectLst>
                  <a:glow rad="101600">
                    <a:schemeClr val="tx1"/>
                  </a:glow>
                </a:effectLst>
                <a:latin typeface="Arial"/>
                <a:ea typeface="+mn-ea"/>
                <a:cs typeface="Arial"/>
              </a:rPr>
              <a:t>Praise the L</a:t>
            </a:r>
            <a:r>
              <a:rPr lang="en-US" sz="2400" b="1" dirty="0">
                <a:solidFill>
                  <a:schemeClr val="bg1"/>
                </a:solidFill>
                <a:effectLst>
                  <a:glow rad="101600">
                    <a:schemeClr val="tx1"/>
                  </a:glow>
                </a:effectLst>
                <a:latin typeface="Arial"/>
                <a:ea typeface="+mn-ea"/>
                <a:cs typeface="Arial"/>
              </a:rPr>
              <a:t>ORD</a:t>
            </a:r>
            <a:r>
              <a:rPr lang="en-US" sz="3200" b="1" dirty="0">
                <a:solidFill>
                  <a:schemeClr val="bg1"/>
                </a:solidFill>
                <a:effectLst>
                  <a:glow rad="101600">
                    <a:schemeClr val="tx1"/>
                  </a:glow>
                </a:effectLst>
                <a:latin typeface="Arial"/>
                <a:ea typeface="+mn-ea"/>
                <a:cs typeface="Arial"/>
              </a:rPr>
              <a:t>, all peoples everywhere!</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Praise Him, all peoples of the earth!</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For He loves us dearly, </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	and His truth endures!</a:t>
            </a:r>
            <a:br>
              <a:rPr lang="en-US" sz="3200" b="1" dirty="0">
                <a:solidFill>
                  <a:schemeClr val="bg1"/>
                </a:solidFill>
                <a:effectLst>
                  <a:glow rad="101600">
                    <a:schemeClr val="tx1"/>
                  </a:glow>
                </a:effectLst>
                <a:latin typeface="Arial"/>
                <a:ea typeface="+mn-ea"/>
                <a:cs typeface="Arial"/>
              </a:rPr>
            </a:br>
            <a:r>
              <a:rPr lang="en-US" sz="3200" b="1" dirty="0">
                <a:solidFill>
                  <a:schemeClr val="bg1"/>
                </a:solidFill>
                <a:effectLst>
                  <a:glow rad="101600">
                    <a:schemeClr val="tx1"/>
                  </a:glow>
                </a:effectLst>
                <a:latin typeface="Arial"/>
                <a:ea typeface="+mn-ea"/>
                <a:cs typeface="Arial"/>
              </a:rPr>
              <a:t>Praise the L</a:t>
            </a:r>
            <a:r>
              <a:rPr lang="en-US" sz="2400" b="1" dirty="0">
                <a:solidFill>
                  <a:schemeClr val="bg1"/>
                </a:solidFill>
                <a:effectLst>
                  <a:glow rad="101600">
                    <a:schemeClr val="tx1"/>
                  </a:glow>
                </a:effectLst>
                <a:latin typeface="Arial"/>
                <a:ea typeface="+mn-ea"/>
                <a:cs typeface="Arial"/>
              </a:rPr>
              <a:t>ORD</a:t>
            </a:r>
            <a:r>
              <a:rPr lang="en-US" sz="3200" b="1" dirty="0">
                <a:solidFill>
                  <a:schemeClr val="bg1"/>
                </a:solidFill>
                <a:effectLst>
                  <a:glow rad="101600">
                    <a:schemeClr val="tx1"/>
                  </a:glow>
                </a:effectLst>
                <a:latin typeface="Arial"/>
                <a:ea typeface="+mn-ea"/>
                <a:cs typeface="Arial"/>
              </a:rPr>
              <a:t>!</a:t>
            </a:r>
          </a:p>
        </p:txBody>
      </p:sp>
      <p:sp>
        <p:nvSpPr>
          <p:cNvPr id="66566" name="Text Box 6"/>
          <p:cNvSpPr txBox="1">
            <a:spLocks noChangeArrowheads="1"/>
          </p:cNvSpPr>
          <p:nvPr/>
        </p:nvSpPr>
        <p:spPr bwMode="auto">
          <a:xfrm>
            <a:off x="4114800" y="4724400"/>
            <a:ext cx="50292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chemeClr val="bg1"/>
                </a:solidFill>
                <a:effectLst>
                  <a:glow rad="101600">
                    <a:schemeClr val="tx1"/>
                  </a:glow>
                </a:effectLst>
                <a:latin typeface="Arial"/>
                <a:ea typeface="+mn-ea"/>
                <a:cs typeface="Arial"/>
              </a:rPr>
              <a:t>Psalm 117</a:t>
            </a:r>
          </a:p>
        </p:txBody>
      </p:sp>
      <p:sp>
        <p:nvSpPr>
          <p:cNvPr id="66570" name="Rectangle 10"/>
          <p:cNvSpPr>
            <a:spLocks noGrp="1" noChangeArrowheads="1"/>
          </p:cNvSpPr>
          <p:nvPr>
            <p:ph type="title" idx="4294967295"/>
          </p:nvPr>
        </p:nvSpPr>
        <p:spPr>
          <a:xfrm>
            <a:off x="685800" y="852488"/>
            <a:ext cx="7772400" cy="823912"/>
          </a:xfrm>
          <a:solidFill>
            <a:srgbClr val="800000"/>
          </a:solidFill>
        </p:spPr>
        <p:txBody>
          <a:bodyPr anchor="t">
            <a:spAutoFit/>
          </a:bodyPr>
          <a:lstStyle/>
          <a:p>
            <a:pPr eaLnBrk="1" hangingPunct="1">
              <a:spcBef>
                <a:spcPct val="50000"/>
              </a:spcBef>
              <a:defRPr/>
            </a:pPr>
            <a:r>
              <a:rPr lang="en-US" sz="4800" b="1">
                <a:solidFill>
                  <a:schemeClr val="bg1"/>
                </a:solidFill>
                <a:effectLst>
                  <a:glow rad="101600">
                    <a:schemeClr val="tx1"/>
                  </a:glow>
                </a:effectLst>
                <a:latin typeface="Arial"/>
                <a:cs typeface="Arial"/>
              </a:rPr>
              <a:t>Shortest Chapter</a:t>
            </a:r>
          </a:p>
        </p:txBody>
      </p:sp>
      <p:sp>
        <p:nvSpPr>
          <p:cNvPr id="7" name="Text Box 12"/>
          <p:cNvSpPr txBox="1">
            <a:spLocks noChangeArrowheads="1"/>
          </p:cNvSpPr>
          <p:nvPr/>
        </p:nvSpPr>
        <p:spPr bwMode="auto">
          <a:xfrm>
            <a:off x="7010400" y="6021388"/>
            <a:ext cx="2057400" cy="701675"/>
          </a:xfrm>
          <a:prstGeom prst="rect">
            <a:avLst/>
          </a:prstGeom>
          <a:noFill/>
          <a:ln w="9525">
            <a:noFill/>
            <a:miter lim="800000"/>
            <a:headEnd/>
            <a:tailEnd/>
          </a:ln>
          <a:effectLst/>
        </p:spPr>
        <p:txBody>
          <a:bodyPr>
            <a:spAutoFit/>
          </a:bodyPr>
          <a:lstStyle/>
          <a:p>
            <a:pPr eaLnBrk="1" hangingPunct="1">
              <a:spcBef>
                <a:spcPct val="50000"/>
              </a:spcBef>
              <a:defRPr/>
            </a:pPr>
            <a:r>
              <a:rPr lang="en-US" sz="4000" b="1" dirty="0">
                <a:solidFill>
                  <a:schemeClr val="bg1"/>
                </a:solidFill>
                <a:effectLst>
                  <a:glow rad="101600">
                    <a:schemeClr val="tx1"/>
                  </a:glow>
                </a:effectLst>
                <a:latin typeface="Arial"/>
                <a:ea typeface="+mn-ea"/>
                <a:cs typeface="Arial"/>
              </a:rPr>
              <a:t>WHAT?</a:t>
            </a: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cs typeface="Arial" charset="0"/>
            </a:endParaRPr>
          </a:p>
        </p:txBody>
      </p:sp>
      <p:sp>
        <p:nvSpPr>
          <p:cNvPr id="67588" name="Text Box 4"/>
          <p:cNvSpPr txBox="1">
            <a:spLocks noChangeArrowheads="1"/>
          </p:cNvSpPr>
          <p:nvPr/>
        </p:nvSpPr>
        <p:spPr bwMode="auto">
          <a:xfrm>
            <a:off x="323850" y="2133600"/>
            <a:ext cx="4079875"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"Jesus wept</a:t>
            </a:r>
            <a:r>
              <a:rPr lang="uk-UA" sz="4000" b="1" dirty="0">
                <a:solidFill>
                  <a:schemeClr val="bg1"/>
                </a:solidFill>
                <a:effectLst>
                  <a:outerShdw blurRad="38100" dist="38100" dir="2700000" algn="tl">
                    <a:srgbClr val="000000"/>
                  </a:outerShdw>
                </a:effectLst>
                <a:latin typeface="Arial"/>
                <a:cs typeface="Arial"/>
              </a:rPr>
              <a:t>'</a:t>
            </a:r>
            <a:endParaRPr lang="en-US" sz="4000" b="1" dirty="0">
              <a:solidFill>
                <a:schemeClr val="bg1"/>
              </a:solidFill>
              <a:effectLst>
                <a:outerShdw blurRad="38100" dist="38100" dir="2700000" algn="tl">
                  <a:srgbClr val="000000"/>
                </a:outerShdw>
              </a:effectLst>
              <a:latin typeface="Arial"/>
              <a:cs typeface="Arial"/>
            </a:endParaRPr>
          </a:p>
        </p:txBody>
      </p:sp>
      <p:sp>
        <p:nvSpPr>
          <p:cNvPr id="67589" name="Text Box 5"/>
          <p:cNvSpPr txBox="1">
            <a:spLocks noChangeArrowheads="1"/>
          </p:cNvSpPr>
          <p:nvPr/>
        </p:nvSpPr>
        <p:spPr bwMode="auto">
          <a:xfrm>
            <a:off x="3495675" y="2849563"/>
            <a:ext cx="436403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John 11:35 (NIV)</a:t>
            </a:r>
          </a:p>
        </p:txBody>
      </p:sp>
      <p:sp>
        <p:nvSpPr>
          <p:cNvPr id="67590" name="Text Box 6"/>
          <p:cNvSpPr txBox="1">
            <a:spLocks noChangeArrowheads="1"/>
          </p:cNvSpPr>
          <p:nvPr/>
        </p:nvSpPr>
        <p:spPr bwMode="auto">
          <a:xfrm>
            <a:off x="3495675" y="4800600"/>
            <a:ext cx="56483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(NIV)</a:t>
            </a:r>
          </a:p>
        </p:txBody>
      </p:sp>
      <p:sp>
        <p:nvSpPr>
          <p:cNvPr id="67591" name="Text Box 7"/>
          <p:cNvSpPr txBox="1">
            <a:spLocks noChangeArrowheads="1"/>
          </p:cNvSpPr>
          <p:nvPr/>
        </p:nvSpPr>
        <p:spPr bwMode="auto">
          <a:xfrm>
            <a:off x="323850" y="4038600"/>
            <a:ext cx="5111750"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a:cs typeface="Arial"/>
              </a:rPr>
              <a:t>"Be joyful always"</a:t>
            </a:r>
          </a:p>
        </p:txBody>
      </p:sp>
      <p:sp>
        <p:nvSpPr>
          <p:cNvPr id="67593" name="Rectangle 9"/>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English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Tree>
  </p:cSld>
  <p:clrMapOvr>
    <a:masterClrMapping/>
  </p:clrMapOvr>
  <p:transition spd="med" advTm="600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a:p>
        </p:txBody>
      </p:sp>
      <p:sp>
        <p:nvSpPr>
          <p:cNvPr id="69638" name="Text Box 6"/>
          <p:cNvSpPr txBox="1">
            <a:spLocks noChangeArrowheads="1"/>
          </p:cNvSpPr>
          <p:nvPr/>
        </p:nvSpPr>
        <p:spPr bwMode="auto">
          <a:xfrm>
            <a:off x="3563938" y="2849563"/>
            <a:ext cx="443706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a:solidFill>
                  <a:schemeClr val="bg1"/>
                </a:solidFill>
                <a:latin typeface="Arial"/>
                <a:ea typeface="+mn-ea"/>
                <a:cs typeface="Arial"/>
              </a:rPr>
              <a:t>John 11:35 (N26)</a:t>
            </a:r>
          </a:p>
        </p:txBody>
      </p:sp>
      <p:sp>
        <p:nvSpPr>
          <p:cNvPr id="69639" name="Text Box 7"/>
          <p:cNvSpPr txBox="1">
            <a:spLocks noChangeArrowheads="1"/>
          </p:cNvSpPr>
          <p:nvPr/>
        </p:nvSpPr>
        <p:spPr bwMode="auto">
          <a:xfrm>
            <a:off x="3402013" y="4800600"/>
            <a:ext cx="5741987"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chemeClr val="bg1"/>
                </a:solidFill>
                <a:latin typeface="Arial"/>
                <a:ea typeface="+mn-ea"/>
                <a:cs typeface="Arial"/>
              </a:rPr>
              <a:t>1 Thessalonians 5:16 (N26)</a:t>
            </a: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Greek Texts</a:t>
            </a: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pic>
        <p:nvPicPr>
          <p:cNvPr id="243720"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703047" y="4066744"/>
            <a:ext cx="3527425" cy="66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21"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5800" y="2102428"/>
            <a:ext cx="45434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advTm="6000">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205827" name="Text Box 3"/>
          <p:cNvSpPr txBox="1">
            <a:spLocks noChangeArrowheads="1"/>
          </p:cNvSpPr>
          <p:nvPr/>
        </p:nvSpPr>
        <p:spPr bwMode="auto">
          <a:xfrm>
            <a:off x="2508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Longest</a:t>
            </a:r>
          </a:p>
        </p:txBody>
      </p:sp>
      <p:sp>
        <p:nvSpPr>
          <p:cNvPr id="205829" name="Text Box 5"/>
          <p:cNvSpPr txBox="1">
            <a:spLocks noChangeArrowheads="1"/>
          </p:cNvSpPr>
          <p:nvPr/>
        </p:nvSpPr>
        <p:spPr bwMode="auto">
          <a:xfrm>
            <a:off x="2508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bg1"/>
                </a:solidFill>
                <a:latin typeface="Arial"/>
                <a:ea typeface="+mn-ea"/>
                <a:cs typeface="Arial"/>
              </a:rPr>
              <a:t>Shortest</a:t>
            </a:r>
          </a:p>
        </p:txBody>
      </p:sp>
      <p:sp>
        <p:nvSpPr>
          <p:cNvPr id="205830" name="Text Box 6"/>
          <p:cNvSpPr txBox="1">
            <a:spLocks noChangeArrowheads="1"/>
          </p:cNvSpPr>
          <p:nvPr/>
        </p:nvSpPr>
        <p:spPr bwMode="auto">
          <a:xfrm>
            <a:off x="26892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Chapter</a:t>
            </a:r>
          </a:p>
        </p:txBody>
      </p:sp>
      <p:sp>
        <p:nvSpPr>
          <p:cNvPr id="205831" name="Text Box 7"/>
          <p:cNvSpPr txBox="1">
            <a:spLocks noChangeArrowheads="1"/>
          </p:cNvSpPr>
          <p:nvPr/>
        </p:nvSpPr>
        <p:spPr bwMode="auto">
          <a:xfrm>
            <a:off x="54324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Verse</a:t>
            </a:r>
          </a:p>
        </p:txBody>
      </p:sp>
      <p:sp>
        <p:nvSpPr>
          <p:cNvPr id="205832" name="Text Box 8"/>
          <p:cNvSpPr txBox="1">
            <a:spLocks noChangeArrowheads="1"/>
          </p:cNvSpPr>
          <p:nvPr/>
        </p:nvSpPr>
        <p:spPr bwMode="auto">
          <a:xfrm>
            <a:off x="26892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119</a:t>
            </a:r>
          </a:p>
        </p:txBody>
      </p:sp>
      <p:sp>
        <p:nvSpPr>
          <p:cNvPr id="205833" name="Text Box 9"/>
          <p:cNvSpPr txBox="1">
            <a:spLocks noChangeArrowheads="1"/>
          </p:cNvSpPr>
          <p:nvPr/>
        </p:nvSpPr>
        <p:spPr bwMode="auto">
          <a:xfrm>
            <a:off x="54324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Esther 8:9</a:t>
            </a:r>
          </a:p>
        </p:txBody>
      </p:sp>
      <p:sp>
        <p:nvSpPr>
          <p:cNvPr id="205834" name="Text Box 10"/>
          <p:cNvSpPr txBox="1">
            <a:spLocks noChangeArrowheads="1"/>
          </p:cNvSpPr>
          <p:nvPr/>
        </p:nvSpPr>
        <p:spPr bwMode="auto">
          <a:xfrm>
            <a:off x="26892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Psalm 117</a:t>
            </a:r>
          </a:p>
        </p:txBody>
      </p:sp>
      <p:sp>
        <p:nvSpPr>
          <p:cNvPr id="205835" name="Text Box 11"/>
          <p:cNvSpPr txBox="1">
            <a:spLocks noChangeArrowheads="1"/>
          </p:cNvSpPr>
          <p:nvPr/>
        </p:nvSpPr>
        <p:spPr bwMode="auto">
          <a:xfrm>
            <a:off x="5432425" y="4708525"/>
            <a:ext cx="3711575"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Arial"/>
                <a:ea typeface="+mn-ea"/>
                <a:cs typeface="Arial"/>
              </a:rPr>
              <a:t>1 Thess. 5:16</a:t>
            </a:r>
          </a:p>
        </p:txBody>
      </p:sp>
      <p:sp>
        <p:nvSpPr>
          <p:cNvPr id="205839" name="Rectangle 15"/>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cs typeface="Arial"/>
              </a:rPr>
              <a:t>Bible Facts</a:t>
            </a:r>
          </a:p>
        </p:txBody>
      </p:sp>
      <p:sp>
        <p:nvSpPr>
          <p:cNvPr id="13"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WHAT?</a:t>
            </a: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279400" y="1422400"/>
          <a:ext cx="8281988"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424271" y="2410361"/>
            <a:ext cx="3962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New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Testament</a:t>
            </a:r>
          </a:p>
        </p:txBody>
      </p:sp>
      <p:sp>
        <p:nvSpPr>
          <p:cNvPr id="162819" name="Text Box 3"/>
          <p:cNvSpPr txBox="1">
            <a:spLocks noChangeArrowheads="1"/>
          </p:cNvSpPr>
          <p:nvPr/>
        </p:nvSpPr>
        <p:spPr bwMode="auto">
          <a:xfrm>
            <a:off x="4572000" y="3692525"/>
            <a:ext cx="33909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chemeClr val="bg1"/>
                </a:solidFill>
                <a:latin typeface="Arial"/>
                <a:ea typeface="+mn-ea"/>
                <a:cs typeface="Arial"/>
              </a:rPr>
              <a:t>Old Testament</a:t>
            </a:r>
          </a:p>
        </p:txBody>
      </p:sp>
      <p:sp>
        <p:nvSpPr>
          <p:cNvPr id="162828" name="Text Box 12"/>
          <p:cNvSpPr txBox="1">
            <a:spLocks noChangeArrowheads="1"/>
          </p:cNvSpPr>
          <p:nvPr/>
        </p:nvSpPr>
        <p:spPr bwMode="auto">
          <a:xfrm>
            <a:off x="424271" y="3634497"/>
            <a:ext cx="2108200" cy="83026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400" b="1" dirty="0">
                <a:solidFill>
                  <a:schemeClr val="bg1"/>
                </a:solidFill>
                <a:latin typeface="Arial"/>
                <a:ea typeface="+mn-ea"/>
                <a:cs typeface="Arial"/>
              </a:rPr>
              <a:t>3 hour </a:t>
            </a:r>
            <a:br>
              <a:rPr lang="en-US" sz="2400" b="1" dirty="0">
                <a:solidFill>
                  <a:schemeClr val="bg1"/>
                </a:solidFill>
                <a:latin typeface="Arial"/>
                <a:ea typeface="+mn-ea"/>
                <a:cs typeface="Arial"/>
              </a:rPr>
            </a:br>
            <a:r>
              <a:rPr lang="en-US" sz="2400" b="1" dirty="0">
                <a:solidFill>
                  <a:schemeClr val="bg1"/>
                </a:solidFill>
                <a:latin typeface="Arial"/>
                <a:ea typeface="+mn-ea"/>
                <a:cs typeface="Arial"/>
              </a:rPr>
              <a:t>SBC course</a:t>
            </a:r>
          </a:p>
        </p:txBody>
      </p:sp>
      <p:sp>
        <p:nvSpPr>
          <p:cNvPr id="162829" name="Text Box 13"/>
          <p:cNvSpPr txBox="1">
            <a:spLocks noChangeArrowheads="1"/>
          </p:cNvSpPr>
          <p:nvPr/>
        </p:nvSpPr>
        <p:spPr bwMode="auto">
          <a:xfrm>
            <a:off x="4572000" y="5064125"/>
            <a:ext cx="1928813" cy="8302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Arial"/>
                <a:ea typeface="+mn-ea"/>
                <a:cs typeface="Arial"/>
              </a:rPr>
              <a:t>3 hour</a:t>
            </a:r>
            <a:br>
              <a:rPr lang="en-US" sz="2400" b="1" dirty="0">
                <a:solidFill>
                  <a:schemeClr val="bg1"/>
                </a:solidFill>
                <a:latin typeface="Arial"/>
                <a:ea typeface="+mn-ea"/>
                <a:cs typeface="Arial"/>
              </a:rPr>
            </a:br>
            <a:r>
              <a:rPr lang="en-US" sz="2400" b="1" dirty="0">
                <a:solidFill>
                  <a:schemeClr val="bg1"/>
                </a:solidFill>
                <a:latin typeface="Arial"/>
                <a:ea typeface="+mn-ea"/>
                <a:cs typeface="Arial"/>
              </a:rPr>
              <a:t>SBC course</a:t>
            </a:r>
          </a:p>
        </p:txBody>
      </p:sp>
      <p:sp>
        <p:nvSpPr>
          <p:cNvPr id="162830" name="Text Box 14"/>
          <p:cNvSpPr txBox="1">
            <a:spLocks noChangeArrowheads="1"/>
          </p:cNvSpPr>
          <p:nvPr/>
        </p:nvSpPr>
        <p:spPr bwMode="auto">
          <a:xfrm>
            <a:off x="2590800" y="2743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dirty="0">
                <a:solidFill>
                  <a:schemeClr val="bg1"/>
                </a:solidFill>
                <a:latin typeface="Arial"/>
                <a:ea typeface="+mn-ea"/>
                <a:cs typeface="Arial"/>
              </a:rPr>
              <a:t>22.8%</a:t>
            </a:r>
          </a:p>
        </p:txBody>
      </p:sp>
      <p:sp>
        <p:nvSpPr>
          <p:cNvPr id="162831" name="Text Box 15"/>
          <p:cNvSpPr txBox="1">
            <a:spLocks noChangeArrowheads="1"/>
          </p:cNvSpPr>
          <p:nvPr/>
        </p:nvSpPr>
        <p:spPr bwMode="auto">
          <a:xfrm>
            <a:off x="4495800" y="3124200"/>
            <a:ext cx="10477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bg1"/>
                </a:solidFill>
                <a:latin typeface="Arial"/>
                <a:ea typeface="+mn-ea"/>
                <a:cs typeface="Arial"/>
              </a:rPr>
              <a:t>77.2%</a:t>
            </a:r>
          </a:p>
        </p:txBody>
      </p:sp>
      <p:sp>
        <p:nvSpPr>
          <p:cNvPr id="247817" name="Rectangle 16"/>
          <p:cNvSpPr>
            <a:spLocks noGrp="1" noChangeArrowheads="1"/>
          </p:cNvSpPr>
          <p:nvPr>
            <p:ph type="title" idx="4294967295"/>
          </p:nvPr>
        </p:nvSpPr>
        <p:spPr>
          <a:solidFill>
            <a:schemeClr val="hlink"/>
          </a:solidFill>
        </p:spPr>
        <p:txBody>
          <a:bodyPr/>
          <a:lstStyle/>
          <a:p>
            <a:pPr eaLnBrk="1" hangingPunct="1"/>
            <a:r>
              <a:rPr lang="en-US" sz="4000" b="1" dirty="0">
                <a:solidFill>
                  <a:schemeClr val="tx1"/>
                </a:solidFill>
                <a:latin typeface="Arial" charset="0"/>
                <a:ea typeface="ＭＳ Ｐゴシック" charset="0"/>
                <a:cs typeface="Arial" charset="0"/>
              </a:rPr>
              <a:t>HOW MUCH OF THE BIBLE IS THE OT?</a:t>
            </a:r>
            <a:endParaRPr lang="en-US" dirty="0">
              <a:solidFill>
                <a:schemeClr val="tx1"/>
              </a:solidFill>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en-US">
                <a:solidFill>
                  <a:schemeClr val="bg1"/>
                </a:solidFill>
                <a:effectLst>
                  <a:outerShdw blurRad="50800" dist="76200" dir="2700000" algn="tl" rotWithShape="0">
                    <a:srgbClr val="000000"/>
                  </a:outerShdw>
                </a:effectLst>
                <a:latin typeface="Arial" charset="0"/>
                <a:ea typeface="ＭＳ Ｐゴシック" charset="0"/>
                <a:cs typeface="Arial" charset="0"/>
              </a:rPr>
              <a:t>OT English Arrangement</a:t>
            </a: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i="1">
                <a:solidFill>
                  <a:srgbClr val="FFFF00"/>
                </a:solidFill>
                <a:effectLst>
                  <a:outerShdw blurRad="50800" dist="76200" dir="2700000" algn="tl" rotWithShape="0">
                    <a:srgbClr val="000000"/>
                  </a:outerShdw>
                </a:effectLst>
                <a:latin typeface="Arial"/>
                <a:ea typeface="+mn-ea"/>
                <a:cs typeface="Arial"/>
              </a:rPr>
              <a:t>Genesis - Malachi</a:t>
            </a: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en-US" sz="4800" b="1">
                <a:solidFill>
                  <a:srgbClr val="FFFF00"/>
                </a:solidFill>
                <a:effectLst>
                  <a:outerShdw blurRad="50800" dist="76200" dir="2700000" algn="tl" rotWithShape="0">
                    <a:srgbClr val="000000"/>
                  </a:outerShdw>
                </a:effectLst>
                <a:latin typeface="Arial"/>
                <a:ea typeface="+mn-ea"/>
                <a:cs typeface="Arial"/>
              </a:rPr>
              <a:t>Old Testament</a:t>
            </a:r>
          </a:p>
        </p:txBody>
      </p:sp>
      <p:sp>
        <p:nvSpPr>
          <p:cNvPr id="72709" name="Text Box 5"/>
          <p:cNvSpPr txBox="1">
            <a:spLocks noChangeArrowheads="1"/>
          </p:cNvSpPr>
          <p:nvPr/>
        </p:nvSpPr>
        <p:spPr bwMode="auto">
          <a:xfrm>
            <a:off x="1116013" y="3213100"/>
            <a:ext cx="7740650" cy="2554288"/>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History (17)</a:t>
            </a:r>
          </a:p>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Poetry (5)</a:t>
            </a:r>
          </a:p>
          <a:p>
            <a:pPr marL="360363" indent="-360363" eaLnBrk="1" hangingPunct="1">
              <a:spcBef>
                <a:spcPct val="50000"/>
              </a:spcBef>
              <a:buFontTx/>
              <a:buChar char="•"/>
              <a:defRPr/>
            </a:pPr>
            <a:r>
              <a:rPr lang="en-US" sz="4000" b="1" dirty="0">
                <a:solidFill>
                  <a:srgbClr val="FFFF00"/>
                </a:solidFill>
                <a:effectLst>
                  <a:outerShdw blurRad="50800" dist="76200" dir="2700000" algn="tl" rotWithShape="0">
                    <a:srgbClr val="000000"/>
                  </a:outerShdw>
                </a:effectLst>
                <a:latin typeface="Arial"/>
                <a:ea typeface="+mn-ea"/>
                <a:cs typeface="Arial"/>
              </a:rPr>
              <a:t>Prophecy (17)    </a:t>
            </a:r>
            <a:r>
              <a:rPr lang="en-US" sz="4000" b="1" i="1" dirty="0">
                <a:solidFill>
                  <a:srgbClr val="FFFF00"/>
                </a:solidFill>
                <a:effectLst>
                  <a:outerShdw blurRad="50800" dist="76200" dir="2700000" algn="tl" rotWithShape="0">
                    <a:srgbClr val="000000"/>
                  </a:outerShdw>
                </a:effectLst>
                <a:latin typeface="Arial"/>
                <a:ea typeface="+mn-ea"/>
                <a:cs typeface="Arial"/>
              </a:rPr>
              <a:t>Major  Minor</a:t>
            </a: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1" dirty="0">
                <a:solidFill>
                  <a:srgbClr val="FFFF00"/>
                </a:solidFill>
                <a:effectLst>
                  <a:outerShdw blurRad="50800" dist="76200" dir="2700000" algn="tl" rotWithShape="0">
                    <a:srgbClr val="000000"/>
                  </a:outerShdw>
                </a:effectLst>
                <a:latin typeface="Arial"/>
                <a:ea typeface="+mn-ea"/>
                <a:cs typeface="Arial"/>
              </a:rPr>
              <a:t>Christian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i="1" dirty="0">
                <a:solidFill>
                  <a:srgbClr val="FFFF00"/>
                </a:solidFill>
                <a:effectLst>
                  <a:outerShdw blurRad="50800" dist="88900" dir="2700000" algn="tl" rotWithShape="0">
                    <a:srgbClr val="000000">
                      <a:alpha val="86000"/>
                    </a:srgbClr>
                  </a:outerShdw>
                </a:effectLst>
                <a:latin typeface="Arial"/>
                <a:ea typeface="+mn-ea"/>
                <a:cs typeface="Arial"/>
              </a:rPr>
              <a:t>Genesis - Nehemiah</a:t>
            </a: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en-US" sz="4800" b="1" dirty="0">
                <a:solidFill>
                  <a:srgbClr val="FFFF00"/>
                </a:solidFill>
                <a:effectLst>
                  <a:outerShdw blurRad="50800" dist="88900" dir="2700000" algn="tl" rotWithShape="0">
                    <a:srgbClr val="000000">
                      <a:alpha val="86000"/>
                    </a:srgbClr>
                  </a:outerShdw>
                </a:effectLst>
                <a:latin typeface="Arial"/>
                <a:ea typeface="+mn-ea"/>
                <a:cs typeface="Arial"/>
              </a:rPr>
              <a:t>Old Testament</a:t>
            </a:r>
          </a:p>
        </p:txBody>
      </p:sp>
      <p:sp>
        <p:nvSpPr>
          <p:cNvPr id="73733" name="Text Box 5"/>
          <p:cNvSpPr txBox="1">
            <a:spLocks noChangeArrowheads="1"/>
          </p:cNvSpPr>
          <p:nvPr/>
        </p:nvSpPr>
        <p:spPr bwMode="auto">
          <a:xfrm>
            <a:off x="900113" y="3213100"/>
            <a:ext cx="7600950" cy="2530475"/>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Law (5)</a:t>
            </a:r>
          </a:p>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Prophets (8)   </a:t>
            </a:r>
            <a:r>
              <a:rPr lang="en-US" sz="4000" b="1" i="1" dirty="0">
                <a:solidFill>
                  <a:srgbClr val="FFFF00"/>
                </a:solidFill>
                <a:effectLst>
                  <a:outerShdw blurRad="50800" dist="88900" dir="2700000" algn="tl" rotWithShape="0">
                    <a:srgbClr val="000000">
                      <a:alpha val="86000"/>
                    </a:srgbClr>
                  </a:outerShdw>
                </a:effectLst>
                <a:latin typeface="Arial"/>
                <a:ea typeface="+mn-ea"/>
                <a:cs typeface="Arial"/>
              </a:rPr>
              <a:t>Former  Latter</a:t>
            </a:r>
            <a:endParaRPr lang="en-US" sz="4000" b="1" dirty="0">
              <a:solidFill>
                <a:srgbClr val="FFFF00"/>
              </a:solidFill>
              <a:effectLst>
                <a:outerShdw blurRad="50800" dist="88900" dir="2700000" algn="tl" rotWithShape="0">
                  <a:srgbClr val="000000">
                    <a:alpha val="86000"/>
                  </a:srgbClr>
                </a:outerShdw>
              </a:effectLst>
              <a:latin typeface="Arial"/>
              <a:ea typeface="+mn-ea"/>
              <a:cs typeface="Arial"/>
            </a:endParaRPr>
          </a:p>
          <a:p>
            <a:pPr marL="360363" indent="-360363" eaLnBrk="1" hangingPunct="1">
              <a:spcBef>
                <a:spcPct val="50000"/>
              </a:spcBef>
              <a:buFontTx/>
              <a:buChar char="•"/>
              <a:defRPr/>
            </a:pPr>
            <a:r>
              <a:rPr lang="en-US" sz="4000" b="1" dirty="0">
                <a:solidFill>
                  <a:srgbClr val="FFFF00"/>
                </a:solidFill>
                <a:effectLst>
                  <a:outerShdw blurRad="50800" dist="88900" dir="2700000" algn="tl" rotWithShape="0">
                    <a:srgbClr val="000000">
                      <a:alpha val="86000"/>
                    </a:srgbClr>
                  </a:outerShdw>
                </a:effectLst>
                <a:latin typeface="Arial"/>
                <a:ea typeface="+mn-ea"/>
                <a:cs typeface="Arial"/>
              </a:rPr>
              <a:t>Writings (11)</a:t>
            </a: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eaLnBrk="1" hangingPunct="1">
              <a:spcBef>
                <a:spcPct val="50000"/>
              </a:spcBef>
              <a:defRPr/>
            </a:pPr>
            <a:r>
              <a:rPr lang="en-US" sz="3200" b="1">
                <a:solidFill>
                  <a:srgbClr val="FFFF00"/>
                </a:solidFill>
                <a:effectLst>
                  <a:outerShdw blurRad="50800" dist="88900" dir="2700000" algn="tl" rotWithShape="0">
                    <a:srgbClr val="000000"/>
                  </a:outerShdw>
                </a:effectLst>
                <a:latin typeface="Arial"/>
                <a:ea typeface="+mn-ea"/>
                <a:cs typeface="Arial"/>
              </a:rPr>
              <a:t>Masoretic</a:t>
            </a:r>
          </a:p>
        </p:txBody>
      </p:sp>
      <p:sp>
        <p:nvSpPr>
          <p:cNvPr id="86022" name="Text Box 8"/>
          <p:cNvSpPr txBox="1">
            <a:spLocks noChangeArrowheads="1"/>
          </p:cNvSpPr>
          <p:nvPr/>
        </p:nvSpPr>
        <p:spPr bwMode="auto">
          <a:xfrm>
            <a:off x="8467725" y="76200"/>
            <a:ext cx="523875" cy="4572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effectLst>
                  <a:outerShdw blurRad="50800" dist="88900" dir="2700000" algn="tl" rotWithShape="0">
                    <a:srgbClr val="000000"/>
                  </a:outerShdw>
                </a:effectLst>
                <a:cs typeface="Arial" charset="0"/>
              </a:rPr>
              <a:t>51</a:t>
            </a: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en-US">
                <a:solidFill>
                  <a:schemeClr val="bg1"/>
                </a:solidFill>
                <a:effectLst>
                  <a:outerShdw blurRad="50800" dist="88900" dir="2700000" algn="tl" rotWithShape="0">
                    <a:srgbClr val="000000"/>
                  </a:outerShdw>
                </a:effectLst>
                <a:latin typeface="Arial" charset="0"/>
                <a:ea typeface="ＭＳ Ｐゴシック" charset="0"/>
                <a:cs typeface="Arial" charset="0"/>
              </a:rPr>
              <a:t>OT Hebrew Arrangement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cs typeface="Arial"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5" name="Rectangle 7"/>
          <p:cNvSpPr>
            <a:spLocks noGrp="1" noChangeArrowheads="1"/>
          </p:cNvSpPr>
          <p:nvPr>
            <p:ph type="body" sz="half" idx="1"/>
          </p:nvPr>
        </p:nvSpPr>
        <p:spPr/>
        <p:txBody>
          <a:bodyPr/>
          <a:lstStyle/>
          <a:p>
            <a:pPr eaLnBrk="1" hangingPunct="1">
              <a:buFontTx/>
              <a:buNone/>
            </a:pPr>
            <a:r>
              <a:rPr lang="en-US" sz="4400" b="1">
                <a:solidFill>
                  <a:schemeClr val="bg1"/>
                </a:solidFill>
                <a:latin typeface="Arial" charset="0"/>
                <a:ea typeface="ＭＳ Ｐゴシック" charset="0"/>
                <a:cs typeface="Arial" charset="0"/>
              </a:rPr>
              <a:t>Jewish:</a:t>
            </a:r>
          </a:p>
          <a:p>
            <a:pPr eaLnBrk="1" hangingPunct="1"/>
            <a:r>
              <a:rPr lang="en-US" sz="4400" b="1">
                <a:solidFill>
                  <a:schemeClr val="bg1"/>
                </a:solidFill>
                <a:latin typeface="Arial" charset="0"/>
                <a:ea typeface="ＭＳ Ｐゴシック" charset="0"/>
                <a:cs typeface="Arial" charset="0"/>
              </a:rPr>
              <a:t>Law</a:t>
            </a:r>
          </a:p>
          <a:p>
            <a:pPr eaLnBrk="1" hangingPunct="1"/>
            <a:r>
              <a:rPr lang="en-US" sz="4400" b="1">
                <a:solidFill>
                  <a:schemeClr val="bg1"/>
                </a:solidFill>
                <a:latin typeface="Arial" charset="0"/>
                <a:ea typeface="ＭＳ Ｐゴシック" charset="0"/>
                <a:cs typeface="Arial" charset="0"/>
              </a:rPr>
              <a:t>Prophets</a:t>
            </a:r>
          </a:p>
          <a:p>
            <a:pPr eaLnBrk="1" hangingPunct="1"/>
            <a:r>
              <a:rPr lang="en-US" sz="4400" b="1">
                <a:solidFill>
                  <a:schemeClr val="bg1"/>
                </a:solidFill>
                <a:latin typeface="Arial" charset="0"/>
                <a:ea typeface="ＭＳ Ｐゴシック" charset="0"/>
                <a:cs typeface="Arial" charset="0"/>
              </a:rPr>
              <a:t>Writings</a:t>
            </a:r>
          </a:p>
          <a:p>
            <a:pPr eaLnBrk="1" hangingPunct="1">
              <a:buFontTx/>
              <a:buNone/>
            </a:pPr>
            <a:r>
              <a:rPr lang="en-US" sz="4400" b="1">
                <a:solidFill>
                  <a:schemeClr val="bg1"/>
                </a:solidFill>
                <a:latin typeface="Arial" charset="0"/>
                <a:ea typeface="ＭＳ Ｐゴシック" charset="0"/>
                <a:cs typeface="Arial" charset="0"/>
              </a:rPr>
              <a:t>(24 books)</a:t>
            </a:r>
          </a:p>
        </p:txBody>
      </p:sp>
      <p:sp>
        <p:nvSpPr>
          <p:cNvPr id="253956" name="Rectangle 8"/>
          <p:cNvSpPr>
            <a:spLocks noGrp="1" noChangeArrowheads="1"/>
          </p:cNvSpPr>
          <p:nvPr>
            <p:ph type="body" sz="half" idx="2"/>
          </p:nvPr>
        </p:nvSpPr>
        <p:spPr/>
        <p:txBody>
          <a:bodyPr/>
          <a:lstStyle/>
          <a:p>
            <a:pPr eaLnBrk="1" hangingPunct="1">
              <a:buFontTx/>
              <a:buNone/>
            </a:pPr>
            <a:r>
              <a:rPr lang="en-US" sz="4400" b="1">
                <a:solidFill>
                  <a:schemeClr val="bg1"/>
                </a:solidFill>
                <a:latin typeface="Arial" charset="0"/>
                <a:ea typeface="ＭＳ Ｐゴシック" charset="0"/>
                <a:cs typeface="Arial" charset="0"/>
              </a:rPr>
              <a:t>Christian:</a:t>
            </a:r>
          </a:p>
          <a:p>
            <a:pPr eaLnBrk="1" hangingPunct="1"/>
            <a:r>
              <a:rPr lang="en-US" sz="4400" b="1">
                <a:solidFill>
                  <a:schemeClr val="bg1"/>
                </a:solidFill>
                <a:latin typeface="Arial" charset="0"/>
                <a:ea typeface="ＭＳ Ｐゴシック" charset="0"/>
                <a:cs typeface="Arial" charset="0"/>
              </a:rPr>
              <a:t>Law</a:t>
            </a:r>
          </a:p>
          <a:p>
            <a:pPr eaLnBrk="1" hangingPunct="1"/>
            <a:r>
              <a:rPr lang="en-US" sz="4400" b="1">
                <a:solidFill>
                  <a:schemeClr val="bg1"/>
                </a:solidFill>
                <a:latin typeface="Arial" charset="0"/>
                <a:ea typeface="ＭＳ Ｐゴシック" charset="0"/>
                <a:cs typeface="Arial" charset="0"/>
              </a:rPr>
              <a:t>History</a:t>
            </a:r>
          </a:p>
          <a:p>
            <a:pPr eaLnBrk="1" hangingPunct="1"/>
            <a:r>
              <a:rPr lang="en-US" sz="4400" b="1">
                <a:solidFill>
                  <a:schemeClr val="bg1"/>
                </a:solidFill>
                <a:latin typeface="Arial" charset="0"/>
                <a:ea typeface="ＭＳ Ｐゴシック" charset="0"/>
                <a:cs typeface="Arial" charset="0"/>
              </a:rPr>
              <a:t>Prophets</a:t>
            </a:r>
          </a:p>
          <a:p>
            <a:pPr eaLnBrk="1" hangingPunct="1">
              <a:buFontTx/>
              <a:buNone/>
            </a:pPr>
            <a:r>
              <a:rPr lang="en-US" sz="4400" b="1">
                <a:solidFill>
                  <a:schemeClr val="bg1"/>
                </a:solidFill>
                <a:latin typeface="Arial" charset="0"/>
                <a:ea typeface="ＭＳ Ｐゴシック" charset="0"/>
                <a:cs typeface="Arial" charset="0"/>
              </a:rPr>
              <a:t>(39 books)</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en-US" sz="4000" b="1">
                <a:solidFill>
                  <a:schemeClr val="bg1"/>
                </a:solidFill>
                <a:latin typeface="Arial"/>
                <a:cs typeface="Arial"/>
              </a:rPr>
              <a:t>The Same Old Testament. . . </a:t>
            </a:r>
            <a:br>
              <a:rPr lang="en-US" sz="4000" b="1">
                <a:solidFill>
                  <a:schemeClr val="bg1"/>
                </a:solidFill>
                <a:latin typeface="Arial"/>
                <a:cs typeface="Arial"/>
              </a:rPr>
            </a:br>
            <a:r>
              <a:rPr lang="en-US" sz="4000" b="1">
                <a:solidFill>
                  <a:schemeClr val="bg1"/>
                </a:solidFill>
                <a:latin typeface="Arial"/>
                <a:cs typeface="Arial"/>
              </a:rPr>
              <a:t>Just a Different Order!</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39750" y="1676400"/>
            <a:ext cx="4176713" cy="4832350"/>
          </a:xfrm>
          <a:prstGeom prst="rect">
            <a:avLst/>
          </a:prstGeom>
          <a:noFill/>
          <a:ln w="9525">
            <a:noFill/>
            <a:miter lim="800000"/>
            <a:headEnd/>
            <a:tailEnd/>
          </a:ln>
          <a:effectLst/>
        </p:spPr>
        <p:txBody>
          <a:bodyPr>
            <a:spAutoFit/>
          </a:bodyPr>
          <a:lstStyle/>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Narrative</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Editorial</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Legal</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Discourse</a:t>
            </a:r>
          </a:p>
          <a:p>
            <a:pPr marL="360363" indent="-360363"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Letter</a:t>
            </a:r>
          </a:p>
        </p:txBody>
      </p:sp>
      <p:sp>
        <p:nvSpPr>
          <p:cNvPr id="75781" name="Text Box 5"/>
          <p:cNvSpPr txBox="1">
            <a:spLocks noChangeArrowheads="1"/>
          </p:cNvSpPr>
          <p:nvPr/>
        </p:nvSpPr>
        <p:spPr bwMode="auto">
          <a:xfrm>
            <a:off x="4824413" y="1676400"/>
            <a:ext cx="3851275" cy="4832350"/>
          </a:xfrm>
          <a:prstGeom prst="rect">
            <a:avLst/>
          </a:prstGeom>
          <a:noFill/>
          <a:ln w="9525">
            <a:noFill/>
            <a:miter lim="800000"/>
            <a:headEnd/>
            <a:tailEnd/>
          </a:ln>
          <a:effectLst/>
        </p:spPr>
        <p:txBody>
          <a:bodyPr>
            <a:spAutoFit/>
          </a:bodyPr>
          <a:lstStyle/>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Poetry</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Wisdom</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Prophecy</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Parables</a:t>
            </a:r>
          </a:p>
          <a:p>
            <a:pPr marL="274638" indent="-274638" eaLnBrk="1" hangingPunct="1">
              <a:spcBef>
                <a:spcPct val="50000"/>
              </a:spcBef>
              <a:buFontTx/>
              <a:buChar char="•"/>
              <a:defRPr/>
            </a:pPr>
            <a:r>
              <a:rPr lang="en-US" sz="4400" b="1" dirty="0">
                <a:solidFill>
                  <a:schemeClr val="bg1"/>
                </a:solidFill>
                <a:effectLst>
                  <a:outerShdw blurRad="50800" dist="76200" dir="2700000" algn="tl" rotWithShape="0">
                    <a:srgbClr val="000000"/>
                  </a:outerShdw>
                </a:effectLst>
                <a:latin typeface="Arial"/>
                <a:ea typeface="+mn-ea"/>
                <a:cs typeface="Arial"/>
              </a:rPr>
              <a:t>Visions</a:t>
            </a: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en-US" sz="4800" b="1">
                <a:solidFill>
                  <a:srgbClr val="FFFF00"/>
                </a:solidFill>
                <a:latin typeface="Arial"/>
                <a:ea typeface="ＭＳ Ｐゴシック" charset="0"/>
                <a:cs typeface="Arial"/>
              </a:rPr>
              <a:t>Literary Forms</a:t>
            </a:r>
            <a:endParaRPr lang="en-US">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nodeType="afterGroup">
                            <p:stCondLst>
                              <p:cond delay="10000"/>
                            </p:stCondLst>
                            <p:childTnLst>
                              <p:par>
                                <p:cTn id="21" presetID="9" presetClass="entr" presetSubtype="0" fill="hold" grpId="0" nodeType="afterEffect">
                                  <p:stCondLst>
                                    <p:cond delay="2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nodeType="afterGroup">
                            <p:stCondLst>
                              <p:cond delay="12500"/>
                            </p:stCondLst>
                            <p:childTnLst>
                              <p:par>
                                <p:cTn id="25" presetID="9" presetClass="entr" presetSubtype="0" fill="hold" grpId="0" nodeType="afterEffect">
                                  <p:stCondLst>
                                    <p:cond delay="2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nodeType="afterGroup">
                            <p:stCondLst>
                              <p:cond delay="17500"/>
                            </p:stCondLst>
                            <p:childTnLst>
                              <p:par>
                                <p:cTn id="33" presetID="9" presetClass="entr" presetSubtype="0" fill="hold" grpId="0" nodeType="afterEffect">
                                  <p:stCondLst>
                                    <p:cond delay="2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nodeType="afterGroup">
                            <p:stCondLst>
                              <p:cond delay="20000"/>
                            </p:stCondLst>
                            <p:childTnLst>
                              <p:par>
                                <p:cTn id="37" presetID="9" presetClass="entr" presetSubtype="0" fill="hold" grpId="0" nodeType="afterEffect">
                                  <p:stCondLst>
                                    <p:cond delay="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nodeType="afterGroup">
                            <p:stCondLst>
                              <p:cond delay="22500"/>
                            </p:stCondLst>
                            <p:childTnLst>
                              <p:par>
                                <p:cTn id="41" presetID="9" presetClass="entr" presetSubtype="0" fill="hold" grpId="0" nodeType="afterEffect">
                                  <p:stCondLst>
                                    <p:cond delay="2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2000"/>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en-US" sz="4400" b="1" dirty="0">
                <a:solidFill>
                  <a:schemeClr val="bg1"/>
                </a:solidFill>
                <a:latin typeface="Arial"/>
                <a:ea typeface="+mn-ea"/>
                <a:cs typeface="Arial"/>
              </a:rPr>
              <a:t>Genesis - Malachi</a:t>
            </a: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a:solidFill>
                  <a:schemeClr val="bg1"/>
                </a:solidFill>
                <a:latin typeface="Arial"/>
                <a:ea typeface="+mn-ea"/>
                <a:cs typeface="Arial"/>
              </a:rPr>
              <a:t>Genesis 1:1</a:t>
            </a: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dirty="0">
                <a:solidFill>
                  <a:srgbClr val="FFFF00"/>
                </a:solidFill>
                <a:latin typeface="Arial"/>
                <a:ea typeface="+mn-ea"/>
                <a:cs typeface="Arial"/>
              </a:rPr>
              <a:t>HEBREW</a:t>
            </a:r>
          </a:p>
        </p:txBody>
      </p:sp>
      <p:sp>
        <p:nvSpPr>
          <p:cNvPr id="76807" name="Text Box 7"/>
          <p:cNvSpPr txBox="1">
            <a:spLocks noChangeArrowheads="1"/>
          </p:cNvSpPr>
          <p:nvPr/>
        </p:nvSpPr>
        <p:spPr bwMode="auto">
          <a:xfrm>
            <a:off x="2262188" y="457200"/>
            <a:ext cx="4572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800" b="1">
                <a:solidFill>
                  <a:srgbClr val="FFFF00"/>
                </a:solidFill>
                <a:latin typeface="Arial"/>
                <a:ea typeface="+mn-ea"/>
                <a:cs typeface="Arial"/>
              </a:rPr>
              <a:t>Old Testament</a:t>
            </a:r>
          </a:p>
        </p:txBody>
      </p:sp>
      <p:sp>
        <p:nvSpPr>
          <p:cNvPr id="258054" name="Rectangle 9"/>
          <p:cNvSpPr>
            <a:spLocks noGrp="1" noChangeArrowheads="1"/>
          </p:cNvSpPr>
          <p:nvPr>
            <p:ph type="title" idx="4294967295"/>
          </p:nvPr>
        </p:nvSpPr>
        <p:spPr>
          <a:xfrm>
            <a:off x="0" y="0"/>
            <a:ext cx="2590800" cy="838200"/>
          </a:xfrm>
          <a:solidFill>
            <a:schemeClr val="tx2"/>
          </a:solidFill>
        </p:spPr>
        <p:txBody>
          <a:bodyPr/>
          <a:lstStyle/>
          <a:p>
            <a:pPr eaLnBrk="1" hangingPunct="1"/>
            <a:r>
              <a:rPr lang="en-US">
                <a:solidFill>
                  <a:schemeClr val="bg1"/>
                </a:solidFill>
                <a:latin typeface="Arial" charset="0"/>
                <a:ea typeface="ＭＳ Ｐゴシック" charset="0"/>
                <a:cs typeface="Arial" charset="0"/>
              </a:rPr>
              <a:t>Hebrew</a:t>
            </a:r>
          </a:p>
        </p:txBody>
      </p:sp>
      <p:pic>
        <p:nvPicPr>
          <p:cNvPr id="258055"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endParaRPr lang="en-US" sz="1800" b="1">
              <a:solidFill>
                <a:srgbClr val="000000"/>
              </a:solidFill>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lIns="82029" tIns="41015" rIns="82029" bIns="41015" anchor="ctr">
            <a:spAutoFit/>
          </a:bodyPr>
          <a:lstStyle/>
          <a:p>
            <a:endParaRPr lang="en-US" sz="3600">
              <a:solidFill>
                <a:srgbClr val="000000"/>
              </a:solidFill>
              <a:latin typeface="Comic Sans MS"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a:defRPr/>
            </a:pPr>
            <a:endParaRPr lang="en-US" sz="3600">
              <a:solidFill>
                <a:srgbClr val="000000"/>
              </a:solidFill>
              <a:latin typeface="Comic Sans MS"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9226" name="WordArt 18"/>
          <p:cNvSpPr>
            <a:spLocks noChangeArrowheads="1" noChangeShapeType="1" noTextEdit="1"/>
          </p:cNvSpPr>
          <p:nvPr/>
        </p:nvSpPr>
        <p:spPr bwMode="auto">
          <a:xfrm>
            <a:off x="1497013" y="0"/>
            <a:ext cx="8113712" cy="5880100"/>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NOW…</a:t>
            </a:r>
          </a:p>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LET'S SLICE AND DICE...</a:t>
            </a: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8" name="Text Box 4"/>
          <p:cNvSpPr txBox="1">
            <a:spLocks noChangeArrowheads="1"/>
          </p:cNvSpPr>
          <p:nvPr/>
        </p:nvSpPr>
        <p:spPr bwMode="auto">
          <a:xfrm>
            <a:off x="365125" y="6230938"/>
            <a:ext cx="5334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a:cs typeface="Arial" charset="0"/>
              </a:rPr>
              <a:t>Some </a:t>
            </a:r>
          </a:p>
        </p:txBody>
      </p:sp>
      <p:sp>
        <p:nvSpPr>
          <p:cNvPr id="77829" name="Text Box 5"/>
          <p:cNvSpPr txBox="1">
            <a:spLocks noChangeArrowheads="1"/>
          </p:cNvSpPr>
          <p:nvPr/>
        </p:nvSpPr>
        <p:spPr bwMode="auto">
          <a:xfrm>
            <a:off x="365125" y="5638800"/>
            <a:ext cx="8778875" cy="946150"/>
          </a:xfrm>
          <a:prstGeom prst="rect">
            <a:avLst/>
          </a:prstGeom>
          <a:noFill/>
          <a:ln w="12700">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2800" b="1">
                <a:solidFill>
                  <a:schemeClr val="bg1"/>
                </a:solidFill>
                <a:latin typeface="Arial"/>
                <a:ea typeface="+mn-ea"/>
                <a:cs typeface="Arial"/>
              </a:rPr>
              <a:t>Some OT writings were originally inscribed on stone, such as the Ten Commandments.</a:t>
            </a:r>
          </a:p>
        </p:txBody>
      </p:sp>
      <p:sp>
        <p:nvSpPr>
          <p:cNvPr id="77830" name="Rectangle 6"/>
          <p:cNvSpPr>
            <a:spLocks noGrp="1" noChangeArrowheads="1"/>
          </p:cNvSpPr>
          <p:nvPr>
            <p:ph type="title" idx="4294967295"/>
          </p:nvPr>
        </p:nvSpPr>
        <p:spPr>
          <a:xfrm>
            <a:off x="0" y="0"/>
            <a:ext cx="2971800" cy="18288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a:cs typeface="Arial"/>
              </a:rPr>
              <a:t>Writing Materials</a:t>
            </a: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365125" y="5257800"/>
            <a:ext cx="8778875" cy="1570038"/>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defRPr/>
            </a:pPr>
            <a:r>
              <a:rPr lang="en-US" sz="3200" b="1">
                <a:latin typeface="Arial"/>
                <a:ea typeface="+mn-ea"/>
                <a:cs typeface="Arial"/>
              </a:rPr>
              <a:t>Many original autographs were written on papyrus and copied from older copies onto other papyri.</a:t>
            </a:r>
          </a:p>
        </p:txBody>
      </p:sp>
      <p:sp>
        <p:nvSpPr>
          <p:cNvPr id="262147"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en-US" b="1">
                <a:solidFill>
                  <a:srgbClr val="FFFFFF"/>
                </a:solidFill>
                <a:latin typeface="Arial" charset="0"/>
                <a:ea typeface="ＭＳ Ｐゴシック" charset="0"/>
                <a:cs typeface="Arial" charset="0"/>
              </a:rPr>
              <a:t>Papyrus</a:t>
            </a:r>
          </a:p>
        </p:txBody>
      </p:sp>
    </p:spTree>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a:latin typeface="Arial"/>
              <a:ea typeface="+mn-ea"/>
              <a:cs typeface="Arial"/>
            </a:endParaRPr>
          </a:p>
        </p:txBody>
      </p:sp>
      <p:pic>
        <p:nvPicPr>
          <p:cNvPr id="264194"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539750" y="-26988"/>
            <a:ext cx="5638800" cy="7016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dirty="0">
                <a:solidFill>
                  <a:srgbClr val="FFFFFF"/>
                </a:solidFill>
                <a:latin typeface="Arial"/>
                <a:ea typeface="+mn-ea"/>
                <a:cs typeface="Arial"/>
              </a:rPr>
              <a:t>HOW?</a:t>
            </a:r>
          </a:p>
        </p:txBody>
      </p:sp>
      <p:sp>
        <p:nvSpPr>
          <p:cNvPr id="264196"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cs typeface="Arial" charset="0"/>
            </a:endParaRPr>
          </a:p>
        </p:txBody>
      </p:sp>
      <p:sp>
        <p:nvSpPr>
          <p:cNvPr id="264197" name="Rectangle 7"/>
          <p:cNvSpPr>
            <a:spLocks noGrp="1" noChangeArrowheads="1"/>
          </p:cNvSpPr>
          <p:nvPr>
            <p:ph type="title" idx="4294967295"/>
          </p:nvPr>
        </p:nvSpPr>
        <p:spPr>
          <a:xfrm>
            <a:off x="533400" y="6019800"/>
            <a:ext cx="4267200" cy="838200"/>
          </a:xfrm>
          <a:gradFill rotWithShape="1">
            <a:gsLst>
              <a:gs pos="0">
                <a:srgbClr val="250044"/>
              </a:gs>
              <a:gs pos="100000">
                <a:srgbClr val="500093"/>
              </a:gs>
            </a:gsLst>
            <a:lin ang="5400000" scaled="1"/>
          </a:gradFill>
        </p:spPr>
        <p:txBody>
          <a:bodyPr/>
          <a:lstStyle/>
          <a:p>
            <a:pPr eaLnBrk="1" hangingPunct="1"/>
            <a:r>
              <a:rPr lang="en-US" b="1">
                <a:solidFill>
                  <a:schemeClr val="bg1"/>
                </a:solidFill>
                <a:latin typeface="Arial" charset="0"/>
                <a:ea typeface="ＭＳ Ｐゴシック" charset="0"/>
                <a:cs typeface="Arial" charset="0"/>
              </a:rPr>
              <a:t>The Essenes</a:t>
            </a:r>
          </a:p>
        </p:txBody>
      </p:sp>
    </p:spTree>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66242"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en-US" dirty="0"/>
              <a:t>HOW?</a:t>
            </a:r>
          </a:p>
        </p:txBody>
      </p:sp>
      <p:sp>
        <p:nvSpPr>
          <p:cNvPr id="80901" name="Rectangle 5"/>
          <p:cNvSpPr>
            <a:spLocks noGrp="1" noChangeArrowheads="1"/>
          </p:cNvSpPr>
          <p:nvPr>
            <p:ph type="title" idx="4294967295"/>
          </p:nvPr>
        </p:nvSpPr>
        <p:spPr>
          <a:xfrm>
            <a:off x="611188" y="1489075"/>
            <a:ext cx="7848600" cy="4032250"/>
          </a:xfrm>
          <a:ln>
            <a:miter lim="800000"/>
            <a:headEnd/>
            <a:tailEnd/>
          </a:ln>
          <a:effectLst>
            <a:outerShdw blurRad="63500" dist="38099" dir="2700000" algn="ctr" rotWithShape="0">
              <a:schemeClr val="tx1">
                <a:alpha val="74998"/>
              </a:schemeClr>
            </a:outerShdw>
          </a:effectLst>
        </p:spPr>
        <p:txBody>
          <a:bodyPr>
            <a:spAutoFit/>
          </a:bodyPr>
          <a:lstStyle/>
          <a:p>
            <a:pPr algn="l" eaLnBrk="1" hangingPunct="1">
              <a:spcBef>
                <a:spcPct val="50000"/>
              </a:spcBef>
              <a:defRPr/>
            </a:pPr>
            <a:r>
              <a:rPr lang="en-US" sz="4000" b="1" kern="1200" dirty="0">
                <a:solidFill>
                  <a:srgbClr val="FFFFFF"/>
                </a:solidFill>
                <a:latin typeface="Arial"/>
                <a:ea typeface="+mn-ea"/>
                <a:cs typeface="Arial"/>
              </a:rPr>
              <a:t>"It may be safely said that no other work of antiquity has been so carefully transmitted"</a:t>
            </a:r>
            <a:br>
              <a:rPr lang="en-US" sz="4000" b="1" kern="1200" dirty="0">
                <a:solidFill>
                  <a:srgbClr val="FFFFFF"/>
                </a:solidFill>
                <a:latin typeface="Arial"/>
                <a:ea typeface="+mn-ea"/>
                <a:cs typeface="Arial"/>
              </a:rPr>
            </a:br>
            <a:br>
              <a:rPr lang="en-US" sz="4000" b="1" kern="1200" dirty="0">
                <a:solidFill>
                  <a:srgbClr val="FFFFFF"/>
                </a:solidFill>
                <a:latin typeface="Arial"/>
                <a:ea typeface="+mn-ea"/>
                <a:cs typeface="Arial"/>
              </a:rPr>
            </a:br>
            <a:r>
              <a:rPr lang="en-US" sz="3200" b="1" kern="1200" dirty="0">
                <a:solidFill>
                  <a:srgbClr val="FFFFFF"/>
                </a:solidFill>
                <a:latin typeface="Arial"/>
                <a:ea typeface="+mn-ea"/>
                <a:cs typeface="Arial"/>
              </a:rPr>
              <a:t>–William Green, </a:t>
            </a:r>
            <a:r>
              <a:rPr lang="en-US" sz="3200" b="1" i="1" kern="1200" dirty="0">
                <a:solidFill>
                  <a:srgbClr val="FFFFFF"/>
                </a:solidFill>
                <a:latin typeface="Arial"/>
                <a:ea typeface="+mn-ea"/>
                <a:cs typeface="Arial"/>
              </a:rPr>
              <a:t>General Introduction to the Old Testament </a:t>
            </a:r>
            <a:r>
              <a:rPr lang="en-US" sz="3200" b="1" kern="1200" dirty="0">
                <a:solidFill>
                  <a:srgbClr val="FFFFFF"/>
                </a:solidFill>
                <a:latin typeface="Arial"/>
                <a:ea typeface="+mn-ea"/>
                <a:cs typeface="Arial"/>
              </a:rPr>
              <a:t>(NY: </a:t>
            </a:r>
            <a:r>
              <a:rPr lang="en-US" sz="3200" b="1" kern="1200" dirty="0" err="1">
                <a:solidFill>
                  <a:srgbClr val="FFFFFF"/>
                </a:solidFill>
                <a:latin typeface="Arial"/>
                <a:ea typeface="+mn-ea"/>
                <a:cs typeface="Arial"/>
              </a:rPr>
              <a:t>Scribners</a:t>
            </a:r>
            <a:r>
              <a:rPr lang="en-US" sz="3200" b="1" kern="1200" dirty="0">
                <a:solidFill>
                  <a:srgbClr val="FFFFFF"/>
                </a:solidFill>
                <a:latin typeface="Arial"/>
                <a:ea typeface="+mn-ea"/>
                <a:cs typeface="Arial"/>
              </a:rPr>
              <a:t>, 1899), 181</a:t>
            </a:r>
            <a:endParaRPr lang="en-US" sz="4000" b="1" kern="1200" dirty="0">
              <a:solidFill>
                <a:srgbClr val="FFFFFF"/>
              </a:solidFill>
              <a:latin typeface="Arial"/>
              <a:ea typeface="+mn-ea"/>
              <a:cs typeface="Arial"/>
            </a:endParaRPr>
          </a:p>
        </p:txBody>
      </p:sp>
      <p:sp>
        <p:nvSpPr>
          <p:cNvPr id="2" name="Text Box 6">
            <a:extLst>
              <a:ext uri="{FF2B5EF4-FFF2-40B4-BE49-F238E27FC236}">
                <a16:creationId xmlns:a16="http://schemas.microsoft.com/office/drawing/2014/main" id="{784FBDCB-1575-9E36-FD52-CC988F1A8DB1}"/>
              </a:ext>
            </a:extLst>
          </p:cNvPr>
          <p:cNvSpPr txBox="1">
            <a:spLocks noChangeArrowheads="1"/>
          </p:cNvSpPr>
          <p:nvPr/>
        </p:nvSpPr>
        <p:spPr bwMode="auto">
          <a:xfrm>
            <a:off x="2627784" y="6381328"/>
            <a:ext cx="541244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chemeClr val="bg1"/>
                </a:solidFill>
                <a:latin typeface="Arial" panose="020B0604020202020204" pitchFamily="34" charset="0"/>
              </a:rPr>
              <a:t>Josh McDowell, </a:t>
            </a:r>
            <a:r>
              <a:rPr lang="en-US" sz="1600" b="1" i="1" dirty="0">
                <a:solidFill>
                  <a:schemeClr val="bg1"/>
                </a:solidFill>
                <a:latin typeface="Arial" panose="020B0604020202020204" pitchFamily="34" charset="0"/>
              </a:rPr>
              <a:t>Evidence That Demands a Verdict</a:t>
            </a:r>
            <a:r>
              <a:rPr lang="en-US" sz="1600" b="1" dirty="0">
                <a:solidFill>
                  <a:schemeClr val="bg1"/>
                </a:solidFill>
                <a:latin typeface="Arial" panose="020B0604020202020204" pitchFamily="34" charset="0"/>
              </a:rPr>
              <a:t>, 56</a:t>
            </a: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331913" y="908050"/>
            <a:ext cx="7354887" cy="5491163"/>
          </a:xfrm>
        </p:spPr>
        <p:txBody>
          <a:bodyPr/>
          <a:lstStyle/>
          <a:p>
            <a:pPr eaLnBrk="1" hangingPunct="1">
              <a:defRPr/>
            </a:pPr>
            <a:r>
              <a:rPr lang="en-US" b="1" dirty="0">
                <a:latin typeface="Arial"/>
                <a:ea typeface="ＭＳ Ｐゴシック" charset="0"/>
                <a:cs typeface="Arial"/>
              </a:rPr>
              <a:t>The most read</a:t>
            </a:r>
          </a:p>
          <a:p>
            <a:pPr eaLnBrk="1" hangingPunct="1">
              <a:defRPr/>
            </a:pPr>
            <a:r>
              <a:rPr lang="en-US" b="1" dirty="0">
                <a:latin typeface="Arial"/>
                <a:ea typeface="ＭＳ Ｐゴシック" charset="0"/>
                <a:cs typeface="Arial"/>
              </a:rPr>
              <a:t>The most translated</a:t>
            </a:r>
          </a:p>
          <a:p>
            <a:pPr eaLnBrk="1" hangingPunct="1">
              <a:defRPr/>
            </a:pPr>
            <a:r>
              <a:rPr lang="en-US" b="1" dirty="0">
                <a:latin typeface="Arial"/>
                <a:ea typeface="ＭＳ Ｐゴシック" charset="0"/>
                <a:cs typeface="Arial"/>
              </a:rPr>
              <a:t>The most memorized</a:t>
            </a:r>
          </a:p>
          <a:p>
            <a:pPr eaLnBrk="1" hangingPunct="1">
              <a:defRPr/>
            </a:pPr>
            <a:r>
              <a:rPr lang="en-US" b="1" dirty="0">
                <a:latin typeface="Arial"/>
                <a:ea typeface="ＭＳ Ｐゴシック" charset="0"/>
                <a:cs typeface="Arial"/>
              </a:rPr>
              <a:t>The most copied</a:t>
            </a:r>
          </a:p>
          <a:p>
            <a:pPr eaLnBrk="1" hangingPunct="1">
              <a:defRPr/>
            </a:pPr>
            <a:r>
              <a:rPr lang="en-US" b="1" dirty="0">
                <a:latin typeface="Arial"/>
                <a:ea typeface="ＭＳ Ｐゴシック" charset="0"/>
                <a:cs typeface="Arial"/>
              </a:rPr>
              <a:t>The most studied</a:t>
            </a:r>
          </a:p>
          <a:p>
            <a:pPr eaLnBrk="1" hangingPunct="1">
              <a:defRPr/>
            </a:pPr>
            <a:r>
              <a:rPr lang="en-US" b="1" dirty="0">
                <a:latin typeface="Arial"/>
                <a:ea typeface="ＭＳ Ｐゴシック" charset="0"/>
                <a:cs typeface="Arial"/>
              </a:rPr>
              <a:t>The most debated</a:t>
            </a:r>
          </a:p>
          <a:p>
            <a:pPr eaLnBrk="1" hangingPunct="1">
              <a:defRPr/>
            </a:pPr>
            <a:r>
              <a:rPr lang="en-US" b="1" dirty="0">
                <a:latin typeface="Arial"/>
                <a:ea typeface="ＭＳ Ｐゴシック" charset="0"/>
                <a:cs typeface="Arial"/>
              </a:rPr>
              <a:t>The most adored</a:t>
            </a:r>
          </a:p>
          <a:p>
            <a:pPr eaLnBrk="1" hangingPunct="1">
              <a:defRPr/>
            </a:pPr>
            <a:r>
              <a:rPr lang="en-US" b="1" dirty="0">
                <a:latin typeface="Arial"/>
                <a:ea typeface="ＭＳ Ｐゴシック" charset="0"/>
                <a:cs typeface="Arial"/>
              </a:rPr>
              <a:t>The most hated</a:t>
            </a:r>
          </a:p>
          <a:p>
            <a:pPr eaLnBrk="1" hangingPunct="1">
              <a:buFont typeface="Wingdings" charset="0"/>
              <a:buNone/>
              <a:defRPr/>
            </a:pPr>
            <a:r>
              <a:rPr lang="en-US" b="1" dirty="0">
                <a:latin typeface="Arial"/>
                <a:ea typeface="ＭＳ Ｐゴシック" charset="0"/>
                <a:cs typeface="Arial"/>
              </a:rPr>
              <a:t>. . . book in human history!</a:t>
            </a:r>
          </a:p>
        </p:txBody>
      </p:sp>
      <p:sp>
        <p:nvSpPr>
          <p:cNvPr id="2" name="Title 1"/>
          <p:cNvSpPr>
            <a:spLocks noGrp="1"/>
          </p:cNvSpPr>
          <p:nvPr>
            <p:ph type="title"/>
          </p:nvPr>
        </p:nvSpPr>
        <p:spPr>
          <a:xfrm>
            <a:off x="0" y="0"/>
            <a:ext cx="9144000" cy="908050"/>
          </a:xfrm>
        </p:spPr>
        <p:txBody>
          <a:bodyPr/>
          <a:lstStyle/>
          <a:p>
            <a:pPr algn="l">
              <a:defRPr/>
            </a:pPr>
            <a:r>
              <a:rPr lang="en-US" b="1" dirty="0"/>
              <a:t>The Bible is unique as…</a:t>
            </a: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a:solidFill>
                  <a:schemeClr val="bg1"/>
                </a:solidFill>
                <a:latin typeface="Arial"/>
                <a:ea typeface="+mn-ea"/>
                <a:cs typeface="Arial"/>
              </a:rPr>
              <a:t>Genesis 31:47; Ezra 4:8-6:18; 7:12-26; Daniel 2:4-7:28; Jeremiah 10:10-11</a:t>
            </a:r>
          </a:p>
        </p:txBody>
      </p:sp>
      <p:sp>
        <p:nvSpPr>
          <p:cNvPr id="81924" name="Text Box 4"/>
          <p:cNvSpPr txBox="1">
            <a:spLocks noChangeArrowheads="1"/>
          </p:cNvSpPr>
          <p:nvPr/>
        </p:nvSpPr>
        <p:spPr bwMode="auto">
          <a:xfrm>
            <a:off x="228600" y="3211513"/>
            <a:ext cx="7086600" cy="2708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he-IL" sz="4800" dirty="0">
                <a:solidFill>
                  <a:schemeClr val="bg1"/>
                </a:solidFill>
                <a:latin typeface="Bwhebb" pitchFamily="-112" charset="0"/>
                <a:ea typeface="Bwhebb" pitchFamily="-112" charset="0"/>
                <a:cs typeface="Bwhebb" pitchFamily="-112" charset="0"/>
              </a:rPr>
              <a:t>&amp;l,M,l</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!yDic]K</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h</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WrB]d</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yÒw"</a:t>
            </a:r>
            <a:r>
              <a:rPr lang="he-IL" sz="4800" baseline="30000" dirty="0">
                <a:solidFill>
                  <a:schemeClr val="bg1"/>
                </a:solidFill>
                <a:latin typeface="Bwhebb" pitchFamily="-112" charset="0"/>
                <a:ea typeface="Bwhebb" pitchFamily="-112" charset="0"/>
                <a:cs typeface="Bwhebb" pitchFamily="-112" charset="0"/>
              </a:rPr>
              <a:t> </a:t>
            </a: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yyIj&gt; @ymil][;l] a;Kl]m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 tymir;a}</a:t>
            </a:r>
            <a:endParaRPr lang="en-US" sz="4800" dirty="0">
              <a:solidFill>
                <a:schemeClr val="bg1"/>
              </a:solidFill>
              <a:latin typeface="Bwhebb" pitchFamily="-112" charset="0"/>
              <a:ea typeface="Bwhebb" pitchFamily="-112" charset="0"/>
              <a:cs typeface="Bwhebb" pitchFamily="-112" charset="0"/>
            </a:endParaRPr>
          </a:p>
          <a:p>
            <a:pPr algn="r" eaLnBrk="1" hangingPunct="1">
              <a:lnSpc>
                <a:spcPct val="75000"/>
              </a:lnSpc>
              <a:spcBef>
                <a:spcPct val="50000"/>
              </a:spcBef>
              <a:defRPr/>
            </a:pPr>
            <a:r>
              <a:rPr lang="he-IL" sz="4800" dirty="0">
                <a:solidFill>
                  <a:schemeClr val="bg1"/>
                </a:solidFill>
                <a:latin typeface="Bwhebb" pitchFamily="-112" charset="0"/>
                <a:ea typeface="Bwhebb" pitchFamily="-112" charset="0"/>
                <a:cs typeface="Bwhebb" pitchFamily="-112" charset="0"/>
              </a:rPr>
              <a:t>.aWEj</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nÒ a;rv]piW &amp;d;b][</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l] a;ml]j, rm</a:t>
            </a:r>
            <a:r>
              <a:rPr lang="uk-UA" sz="4800" dirty="0">
                <a:solidFill>
                  <a:schemeClr val="bg1"/>
                </a:solidFill>
                <a:latin typeface="Bwhebb" pitchFamily="-112" charset="0"/>
                <a:ea typeface="Bwhebb" pitchFamily="-112" charset="0"/>
                <a:cs typeface="Bwhebb" pitchFamily="-112" charset="0"/>
              </a:rPr>
              <a:t>'</a:t>
            </a:r>
            <a:r>
              <a:rPr lang="he-IL" sz="4800" dirty="0">
                <a:solidFill>
                  <a:schemeClr val="bg1"/>
                </a:solidFill>
                <a:latin typeface="Bwhebb" pitchFamily="-112" charset="0"/>
                <a:ea typeface="Bwhebb" pitchFamily="-112" charset="0"/>
                <a:cs typeface="Bwhebb" pitchFamily="-112" charset="0"/>
              </a:rPr>
              <a:t>a&gt; </a:t>
            </a:r>
          </a:p>
        </p:txBody>
      </p:sp>
      <p:sp>
        <p:nvSpPr>
          <p:cNvPr id="81925" name="Text Box 5"/>
          <p:cNvSpPr txBox="1">
            <a:spLocks noChangeArrowheads="1"/>
          </p:cNvSpPr>
          <p:nvPr/>
        </p:nvSpPr>
        <p:spPr bwMode="auto">
          <a:xfrm>
            <a:off x="5943600" y="5897563"/>
            <a:ext cx="4572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a:solidFill>
                  <a:schemeClr val="bg1"/>
                </a:solidFill>
                <a:latin typeface="Arial"/>
                <a:ea typeface="+mn-ea"/>
                <a:cs typeface="Arial"/>
              </a:rPr>
              <a:t>Daniel 2:4</a:t>
            </a:r>
          </a:p>
        </p:txBody>
      </p:sp>
      <p:sp>
        <p:nvSpPr>
          <p:cNvPr id="81927" name="Text Box 7"/>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rgbClr val="FFFF00"/>
                </a:solidFill>
                <a:latin typeface="Arial"/>
                <a:ea typeface="+mn-ea"/>
                <a:cs typeface="Arial"/>
              </a:rPr>
              <a:t>Old Testament</a:t>
            </a:r>
          </a:p>
        </p:txBody>
      </p:sp>
      <p:sp>
        <p:nvSpPr>
          <p:cNvPr id="276486"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en-US" sz="4000">
                <a:solidFill>
                  <a:schemeClr val="bg1"/>
                </a:solidFill>
                <a:latin typeface="Arial" charset="0"/>
                <a:ea typeface="ＭＳ Ｐゴシック" charset="0"/>
                <a:cs typeface="Arial" charset="0"/>
              </a:rPr>
              <a:t>Aramaic</a:t>
            </a:r>
          </a:p>
        </p:txBody>
      </p:sp>
      <p:pic>
        <p:nvPicPr>
          <p:cNvPr id="276487"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356992"/>
            <a:ext cx="8964612" cy="262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00"/>
                </a:solidFill>
                <a:latin typeface="Arial"/>
                <a:ea typeface="+mn-ea"/>
                <a:cs typeface="Arial"/>
              </a:rPr>
              <a:t>ARAMAIC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par>
                          <p:cTn id="16" fill="hold" nodeType="afterGroup">
                            <p:stCondLst>
                              <p:cond delay="11500"/>
                            </p:stCondLst>
                            <p:childTnLst>
                              <p:par>
                                <p:cTn id="17" presetID="9" presetClass="entr" presetSubtype="0" fill="hold" grpId="0" nodeType="afterEffect">
                                  <p:stCondLst>
                                    <p:cond delay="1000"/>
                                  </p:stCondLst>
                                  <p:childTnLst>
                                    <p:set>
                                      <p:cBhvr>
                                        <p:cTn id="18" dur="1" fill="hold">
                                          <p:stCondLst>
                                            <p:cond delay="0"/>
                                          </p:stCondLst>
                                        </p:cTn>
                                        <p:tgtEl>
                                          <p:spTgt spid="81924"/>
                                        </p:tgtEl>
                                        <p:attrNameLst>
                                          <p:attrName>style.visibility</p:attrName>
                                        </p:attrNameLst>
                                      </p:cBhvr>
                                      <p:to>
                                        <p:strVal val="visible"/>
                                      </p:to>
                                    </p:set>
                                    <p:animEffect transition="in" filter="dissolve">
                                      <p:cBhvr>
                                        <p:cTn id="19"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utoUpdateAnimBg="0"/>
      <p:bldP spid="81925" grpId="0" autoUpdateAnimBg="0"/>
      <p:bldP spid="8192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a:solidFill>
                  <a:schemeClr val="bg1"/>
                </a:solidFill>
                <a:latin typeface="Arial"/>
                <a:ea typeface="+mn-ea"/>
                <a:cs typeface="Arial"/>
              </a:rPr>
              <a:t>Matthew - Revelation</a:t>
            </a: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rgbClr val="00FFFF"/>
                </a:solidFill>
                <a:latin typeface="Arial"/>
                <a:ea typeface="+mn-ea"/>
                <a:cs typeface="Arial"/>
              </a:rPr>
              <a:t>KOINE GREEK</a:t>
            </a: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rgbClr val="00FFFF"/>
                </a:solidFill>
                <a:latin typeface="Arial"/>
                <a:ea typeface="+mn-ea"/>
                <a:cs typeface="Arial"/>
              </a:rPr>
              <a:t>New Testament</a:t>
            </a:r>
          </a:p>
        </p:txBody>
      </p:sp>
      <p:sp>
        <p:nvSpPr>
          <p:cNvPr id="82950" name="Text Box 6"/>
          <p:cNvSpPr txBox="1">
            <a:spLocks noChangeArrowheads="1"/>
          </p:cNvSpPr>
          <p:nvPr/>
        </p:nvSpPr>
        <p:spPr bwMode="auto">
          <a:xfrm>
            <a:off x="1371600" y="3962400"/>
            <a:ext cx="670560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400" b="1" dirty="0">
                <a:solidFill>
                  <a:schemeClr val="bg1"/>
                </a:solidFill>
                <a:latin typeface="Bwgrkl" charset="0"/>
              </a:rPr>
              <a:t> ~H ca,rij tou/ kuri,ou VIhsou/ meta. </a:t>
            </a:r>
            <a:r>
              <a:rPr lang="en-US" sz="4400" b="1" dirty="0" err="1">
                <a:solidFill>
                  <a:schemeClr val="bg1"/>
                </a:solidFill>
                <a:latin typeface="Bwgrkl" charset="0"/>
              </a:rPr>
              <a:t>pa,ntwn</a:t>
            </a:r>
            <a:endParaRPr lang="el-GR" sz="4400" b="1" dirty="0">
              <a:solidFill>
                <a:schemeClr val="bg1"/>
              </a:solidFill>
              <a:latin typeface="Bwgrkl" charset="0"/>
            </a:endParaRPr>
          </a:p>
        </p:txBody>
      </p:sp>
      <p:sp>
        <p:nvSpPr>
          <p:cNvPr id="82951" name="Text Box 7"/>
          <p:cNvSpPr txBox="1">
            <a:spLocks noChangeArrowheads="1"/>
          </p:cNvSpPr>
          <p:nvPr/>
        </p:nvSpPr>
        <p:spPr bwMode="auto">
          <a:xfrm>
            <a:off x="5638800" y="5930900"/>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Revelation 22:21</a:t>
            </a:r>
          </a:p>
        </p:txBody>
      </p:sp>
      <p:sp>
        <p:nvSpPr>
          <p:cNvPr id="278535"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en-US" sz="4000">
                <a:solidFill>
                  <a:schemeClr val="bg1"/>
                </a:solidFill>
                <a:latin typeface="Arial" charset="0"/>
                <a:ea typeface="ＭＳ Ｐゴシック" charset="0"/>
                <a:cs typeface="Arial" charset="0"/>
              </a:rPr>
              <a:t>Greek</a:t>
            </a:r>
          </a:p>
        </p:txBody>
      </p:sp>
      <p:pic>
        <p:nvPicPr>
          <p:cNvPr id="278536"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064"/>
            <a:ext cx="9144000" cy="186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78"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19383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dirty="0">
                <a:solidFill>
                  <a:schemeClr val="bg1"/>
                </a:solidFill>
                <a:latin typeface="Bwhebb" charset="0"/>
                <a:cs typeface="Bwhebb" charset="0"/>
              </a:rPr>
              <a:t>!yhila&gt; ar;B; tyviareB]</a:t>
            </a:r>
            <a:br>
              <a:rPr lang="en-US" sz="6000" dirty="0">
                <a:solidFill>
                  <a:schemeClr val="bg1"/>
                </a:solidFill>
                <a:latin typeface="Bwhebb" charset="0"/>
                <a:cs typeface="Bwhebb" charset="0"/>
              </a:rPr>
            </a:br>
            <a:r>
              <a:rPr lang="en-US" sz="6000" dirty="0">
                <a:solidFill>
                  <a:schemeClr val="bg1"/>
                </a:solidFill>
                <a:latin typeface="Bwhebb" charset="0"/>
                <a:cs typeface="Bwhebb" charset="0"/>
              </a:rPr>
              <a:t>     </a:t>
            </a:r>
            <a:r>
              <a:rPr lang="he-IL" sz="6000" dirty="0">
                <a:solidFill>
                  <a:schemeClr val="bg1"/>
                </a:solidFill>
                <a:latin typeface="Bwhebb" charset="0"/>
                <a:cs typeface="Bwhebb" charset="0"/>
              </a:rPr>
              <a:t>.$r,a;h; taew !yIm</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V;h</a:t>
            </a:r>
            <a:r>
              <a:rPr lang="uk-UA" sz="6000" dirty="0">
                <a:solidFill>
                  <a:schemeClr val="bg1"/>
                </a:solidFill>
                <a:latin typeface="Bwhebb" charset="0"/>
                <a:cs typeface="Bwhebb" charset="0"/>
              </a:rPr>
              <a:t>'</a:t>
            </a:r>
            <a:r>
              <a:rPr lang="he-IL" sz="6000" dirty="0">
                <a:solidFill>
                  <a:schemeClr val="bg1"/>
                </a:solidFill>
                <a:latin typeface="Bwhebb" charset="0"/>
                <a:cs typeface="Bwhebb" charset="0"/>
              </a:rPr>
              <a:t> tae</a:t>
            </a:r>
            <a:endParaRPr lang="en-US" sz="6000" dirty="0">
              <a:solidFill>
                <a:schemeClr val="bg1"/>
              </a:solidFill>
              <a:latin typeface="Bwhebb" charset="0"/>
              <a:cs typeface="Bwhebb" charset="0"/>
            </a:endParaRPr>
          </a:p>
        </p:txBody>
      </p:sp>
      <p:sp>
        <p:nvSpPr>
          <p:cNvPr id="84998" name="Text Box 6"/>
          <p:cNvSpPr txBox="1">
            <a:spLocks noChangeArrowheads="1"/>
          </p:cNvSpPr>
          <p:nvPr/>
        </p:nvSpPr>
        <p:spPr bwMode="auto">
          <a:xfrm>
            <a:off x="1371600" y="3962400"/>
            <a:ext cx="6705600" cy="1736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Bwgrkl" charset="0"/>
              </a:rPr>
              <a:t> ~H ca,rij tou/ kuri,ou VIhsou/ meta. pa,ntwn</a:t>
            </a:r>
            <a:endParaRPr lang="el-GR" sz="5400" b="1" dirty="0">
              <a:solidFill>
                <a:schemeClr val="bg1"/>
              </a:solidFill>
              <a:latin typeface="Bwgrkl" charset="0"/>
            </a:endParaRPr>
          </a:p>
        </p:txBody>
      </p:sp>
      <p:sp>
        <p:nvSpPr>
          <p:cNvPr id="280581" name="Rectangle 7"/>
          <p:cNvSpPr>
            <a:spLocks noGrp="1" noChangeArrowheads="1"/>
          </p:cNvSpPr>
          <p:nvPr>
            <p:ph type="title" idx="4294967295"/>
          </p:nvPr>
        </p:nvSpPr>
        <p:spPr>
          <a:xfrm>
            <a:off x="684213" y="476250"/>
            <a:ext cx="7772400" cy="1143000"/>
          </a:xfrm>
        </p:spPr>
        <p:txBody>
          <a:bodyPr/>
          <a:lstStyle/>
          <a:p>
            <a:pPr eaLnBrk="1" hangingPunct="1"/>
            <a:r>
              <a:rPr lang="en-US" b="1" u="sng" dirty="0">
                <a:solidFill>
                  <a:schemeClr val="bg1"/>
                </a:solidFill>
                <a:latin typeface="Arial" charset="0"/>
                <a:ea typeface="ＭＳ Ｐゴシック" charset="0"/>
                <a:cs typeface="ＭＳ Ｐゴシック" charset="0"/>
              </a:rPr>
              <a:t>God</a:t>
            </a:r>
            <a:r>
              <a:rPr lang="uk-UA" altLang="ja-JP" b="1" u="sng" dirty="0">
                <a:solidFill>
                  <a:schemeClr val="bg1"/>
                </a:solidFill>
                <a:latin typeface="Arial" charset="0"/>
                <a:ea typeface="ＭＳ Ｐゴシック" charset="0"/>
                <a:cs typeface="ＭＳ Ｐゴシック" charset="0"/>
              </a:rPr>
              <a:t>'</a:t>
            </a:r>
            <a:r>
              <a:rPr lang="en-US" b="1" u="sng" dirty="0">
                <a:solidFill>
                  <a:schemeClr val="bg1"/>
                </a:solidFill>
                <a:latin typeface="Arial" charset="0"/>
                <a:ea typeface="ＭＳ Ｐゴシック" charset="0"/>
                <a:cs typeface="ＭＳ Ｐゴシック" charset="0"/>
              </a:rPr>
              <a:t>s Chosen Languages</a:t>
            </a:r>
            <a:endParaRPr lang="en-US" u="sng" dirty="0">
              <a:latin typeface="Times New Roman" charset="0"/>
              <a:ea typeface="ＭＳ Ｐゴシック" charset="0"/>
              <a:cs typeface="ＭＳ Ｐゴシック" charset="0"/>
            </a:endParaRPr>
          </a:p>
        </p:txBody>
      </p:sp>
      <p:pic>
        <p:nvPicPr>
          <p:cNvPr id="2" name="Picture 1" descr="Screen Shot 2017-07-28 at 10.30.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35914"/>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sz="quarter"/>
          </p:nvPr>
        </p:nvSpPr>
        <p:spPr>
          <a:xfrm>
            <a:off x="76200" y="685800"/>
            <a:ext cx="4267200" cy="3581400"/>
          </a:xfrm>
        </p:spPr>
        <p:txBody>
          <a:bodyPr/>
          <a:lstStyle/>
          <a:p>
            <a:r>
              <a:rPr lang="en-US" altLang="en-US" sz="6000">
                <a:ea typeface="ＭＳ Ｐゴシック" pitchFamily="34" charset="-128"/>
              </a:rPr>
              <a:t>OT Biblical Theology</a:t>
            </a:r>
          </a:p>
        </p:txBody>
      </p:sp>
      <p:pic>
        <p:nvPicPr>
          <p:cNvPr id="59394" name="Picture 15" descr="j0216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FAB8BD9-AFC4-9085-F35A-6FE70F2486E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 • BibleStudyDownloads.org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9267" name="Text Box 3"/>
          <p:cNvSpPr txBox="1">
            <a:spLocks noChangeArrowheads="1"/>
          </p:cNvSpPr>
          <p:nvPr/>
        </p:nvSpPr>
        <p:spPr bwMode="auto">
          <a:xfrm>
            <a:off x="1806575" y="5591175"/>
            <a:ext cx="5659438" cy="396875"/>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000" b="1">
                <a:solidFill>
                  <a:srgbClr val="FAFD00"/>
                </a:solidFill>
                <a:effectLst>
                  <a:outerShdw blurRad="38100" dist="38100" dir="2700000" algn="tl">
                    <a:srgbClr val="000000"/>
                  </a:outerShdw>
                </a:effectLst>
                <a:latin typeface="Times" charset="0"/>
              </a:rPr>
              <a:t>A Ministry of ScriptureTechnologies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FFFFFF"/>
              </a:solidFill>
            </a:endParaRPr>
          </a:p>
        </p:txBody>
      </p:sp>
      <p:sp>
        <p:nvSpPr>
          <p:cNvPr id="139275" name="Rectangle 11"/>
          <p:cNvSpPr>
            <a:spLocks noChangeArrowheads="1"/>
          </p:cNvSpPr>
          <p:nvPr/>
        </p:nvSpPr>
        <p:spPr bwMode="auto">
          <a:xfrm>
            <a:off x="854075" y="1493838"/>
            <a:ext cx="7299325" cy="2251075"/>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87" tIns="44450" rIns="90487" bIns="44450">
            <a:spAutoFit/>
          </a:bodyPr>
          <a:lstStyle/>
          <a:p>
            <a:pPr>
              <a:lnSpc>
                <a:spcPct val="70000"/>
              </a:lnSpc>
              <a:spcBef>
                <a:spcPct val="50000"/>
              </a:spcBef>
              <a:defRPr/>
            </a:pPr>
            <a:r>
              <a:rPr lang="en-US" sz="7200" b="1" dirty="0">
                <a:solidFill>
                  <a:srgbClr val="FFFF00"/>
                </a:solidFill>
                <a:latin typeface="Times" charset="0"/>
              </a:rPr>
              <a:t>THE "OPENED"</a:t>
            </a:r>
          </a:p>
          <a:p>
            <a:pPr>
              <a:lnSpc>
                <a:spcPct val="70000"/>
              </a:lnSpc>
              <a:spcBef>
                <a:spcPct val="50000"/>
              </a:spcBef>
              <a:defRPr/>
            </a:pPr>
            <a:r>
              <a:rPr lang="en-US" sz="7200" b="1" dirty="0">
                <a:solidFill>
                  <a:srgbClr val="FFFF00"/>
                </a:solidFill>
                <a:latin typeface="Times" charset="0"/>
              </a:rPr>
              <a:t>BIBLE</a:t>
            </a: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39282" name="Rectangle 18"/>
          <p:cNvSpPr>
            <a:spLocks noChangeArrowheads="1"/>
          </p:cNvSpPr>
          <p:nvPr/>
        </p:nvSpPr>
        <p:spPr bwMode="auto">
          <a:xfrm>
            <a:off x="862013" y="4005263"/>
            <a:ext cx="3314700" cy="150177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algn="ctr">
              <a:lnSpc>
                <a:spcPct val="60000"/>
              </a:lnSpc>
              <a:spcBef>
                <a:spcPct val="50000"/>
              </a:spcBef>
              <a:defRPr/>
            </a:pPr>
            <a:r>
              <a:rPr lang="en-US" sz="3200" b="1" dirty="0">
                <a:solidFill>
                  <a:srgbClr val="66FFFF"/>
                </a:solidFill>
                <a:latin typeface="Times" charset="0"/>
              </a:rPr>
              <a:t>THE PARTS </a:t>
            </a:r>
          </a:p>
          <a:p>
            <a:pPr algn="ctr">
              <a:lnSpc>
                <a:spcPct val="60000"/>
              </a:lnSpc>
              <a:spcBef>
                <a:spcPct val="50000"/>
              </a:spcBef>
              <a:defRPr/>
            </a:pPr>
            <a:r>
              <a:rPr lang="en-US" sz="3200" b="1" dirty="0">
                <a:solidFill>
                  <a:srgbClr val="66FFFF"/>
                </a:solidFill>
                <a:latin typeface="Times" charset="0"/>
              </a:rPr>
              <a:t>and</a:t>
            </a:r>
          </a:p>
          <a:p>
            <a:pPr algn="ctr">
              <a:lnSpc>
                <a:spcPct val="60000"/>
              </a:lnSpc>
              <a:spcBef>
                <a:spcPct val="50000"/>
              </a:spcBef>
              <a:defRPr/>
            </a:pPr>
            <a:r>
              <a:rPr lang="en-US" sz="3200" b="1" dirty="0">
                <a:solidFill>
                  <a:srgbClr val="66FFFF"/>
                </a:solidFill>
                <a:latin typeface="Times" charset="0"/>
              </a:rPr>
              <a:t>THE PIECES</a:t>
            </a: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i="1">
                <a:solidFill>
                  <a:srgbClr val="21ED11"/>
                </a:solidFill>
              </a:rPr>
              <a:t>Organized...Progressive...Timeless</a:t>
            </a:r>
            <a:endParaRPr lang="en-US" sz="3200" b="1" i="1">
              <a:solidFill>
                <a:srgbClr val="FFFF00"/>
              </a:solidFill>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a:solidFill>
                  <a:srgbClr val="FFA27C"/>
                </a:solidFill>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139298" name="Rectangle 34"/>
          <p:cNvSpPr>
            <a:spLocks noChangeArrowheads="1"/>
          </p:cNvSpPr>
          <p:nvPr/>
        </p:nvSpPr>
        <p:spPr bwMode="auto">
          <a:xfrm>
            <a:off x="7546975" y="639445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
        <p:nvSpPr>
          <p:cNvPr id="139299" name="Rectangle 35"/>
          <p:cNvSpPr>
            <a:spLocks noChangeArrowheads="1"/>
          </p:cNvSpPr>
          <p:nvPr/>
        </p:nvSpPr>
        <p:spPr bwMode="auto">
          <a:xfrm>
            <a:off x="8091488" y="6394450"/>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04</a:t>
            </a:r>
            <a:endParaRPr lang="en-US" b="1">
              <a:solidFill>
                <a:srgbClr val="000000"/>
              </a:solidFill>
              <a:effectLst>
                <a:outerShdw blurRad="38100" dist="38100" dir="2700000" algn="tl">
                  <a:srgbClr val="FFFFFF"/>
                </a:outerShdw>
              </a:effectLst>
              <a:latin typeface="Comic Sans MS"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a:solidFill>
                  <a:srgbClr val="FFFFFF"/>
                </a:solidFill>
              </a:rPr>
              <a:t>2</a:t>
            </a:r>
            <a:endParaRPr lang="en-US" sz="1600" b="1">
              <a:solidFill>
                <a:srgbClr val="000000"/>
              </a:solidFill>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tLang="en-US">
                <a:ea typeface="ＭＳ Ｐゴシック" pitchFamily="34" charset="-128"/>
              </a:rPr>
              <a:t>What</a:t>
            </a:r>
            <a:r>
              <a:rPr lang="fr-FR" altLang="ja-JP">
                <a:ea typeface="ＭＳ Ｐゴシック" pitchFamily="34" charset="-128"/>
              </a:rPr>
              <a:t>'</a:t>
            </a:r>
            <a:r>
              <a:rPr lang="en-US" altLang="en-US">
                <a:ea typeface="ＭＳ Ｐゴシック" pitchFamily="34" charset="-128"/>
              </a:rPr>
              <a:t>s the Theme of the OT?</a:t>
            </a:r>
          </a:p>
        </p:txBody>
      </p:sp>
      <p:sp>
        <p:nvSpPr>
          <p:cNvPr id="61442" name="Rectangle 3"/>
          <p:cNvSpPr>
            <a:spLocks noGrp="1" noChangeArrowheads="1"/>
          </p:cNvSpPr>
          <p:nvPr>
            <p:ph type="body" sz="half" idx="1"/>
          </p:nvPr>
        </p:nvSpPr>
        <p:spPr>
          <a:xfrm>
            <a:off x="685800" y="1981200"/>
            <a:ext cx="4102100" cy="4114800"/>
          </a:xfrm>
        </p:spPr>
        <p:txBody>
          <a:bodyPr/>
          <a:lstStyle/>
          <a:p>
            <a:pPr marL="0" indent="0">
              <a:buFont typeface="Monotype Sorts" charset="2"/>
              <a:buNone/>
            </a:pPr>
            <a:r>
              <a:rPr lang="en-US" altLang="en-US" sz="4400" b="1" dirty="0">
                <a:ea typeface="ＭＳ Ｐゴシック" pitchFamily="34" charset="-128"/>
              </a:rPr>
              <a:t>Write this in one sentence</a:t>
            </a:r>
          </a:p>
        </p:txBody>
      </p:sp>
      <p:pic>
        <p:nvPicPr>
          <p:cNvPr id="61443"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600200"/>
            <a:ext cx="3657600" cy="2451100"/>
          </a:xfrm>
          <a:noFill/>
        </p:spPr>
      </p:pic>
      <p:sp>
        <p:nvSpPr>
          <p:cNvPr id="61444" name="Text Box 6"/>
          <p:cNvSpPr txBox="1">
            <a:spLocks noChangeArrowheads="1"/>
          </p:cNvSpPr>
          <p:nvPr/>
        </p:nvSpPr>
        <p:spPr bwMode="auto">
          <a:xfrm>
            <a:off x="8229600" y="1524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0" y="2438400"/>
            <a:ext cx="4343400" cy="3124200"/>
          </a:xfrm>
        </p:spPr>
        <p:txBody>
          <a:bodyPr/>
          <a:lstStyle/>
          <a:p>
            <a:pPr>
              <a:buFont typeface="Wingdings" pitchFamily="2" charset="2"/>
              <a:buChar char="þ"/>
            </a:pPr>
            <a:r>
              <a:rPr lang="en-US" altLang="en-US" dirty="0">
                <a:latin typeface="Arial Black" pitchFamily="34" charset="0"/>
                <a:ea typeface="ＭＳ Ｐゴシック" pitchFamily="34" charset="-128"/>
              </a:rPr>
              <a:t>Text-based</a:t>
            </a:r>
          </a:p>
          <a:p>
            <a:pPr>
              <a:buFont typeface="Wingdings" pitchFamily="2" charset="2"/>
              <a:buChar char="þ"/>
            </a:pPr>
            <a:r>
              <a:rPr lang="en-US" altLang="en-US" dirty="0">
                <a:latin typeface="Arial Black" pitchFamily="34" charset="0"/>
                <a:ea typeface="ＭＳ Ｐゴシック" pitchFamily="34" charset="-128"/>
              </a:rPr>
              <a:t>Covers whole OT</a:t>
            </a:r>
          </a:p>
          <a:p>
            <a:pPr>
              <a:buFont typeface="Wingdings" pitchFamily="2" charset="2"/>
              <a:buChar char="þ"/>
            </a:pPr>
            <a:r>
              <a:rPr lang="en-US" altLang="en-US" dirty="0">
                <a:latin typeface="Arial Black" pitchFamily="34" charset="0"/>
                <a:ea typeface="ＭＳ Ｐゴシック" pitchFamily="34" charset="-128"/>
              </a:rPr>
              <a:t>Narrow enough to be helpful</a:t>
            </a:r>
          </a:p>
          <a:p>
            <a:pPr>
              <a:buFont typeface="Wingdings" pitchFamily="2" charset="2"/>
              <a:buChar char="þ"/>
            </a:pPr>
            <a:r>
              <a:rPr lang="en-US" altLang="en-US" dirty="0">
                <a:latin typeface="Arial Black" pitchFamily="34" charset="0"/>
                <a:ea typeface="ＭＳ Ｐゴシック" pitchFamily="34" charset="-128"/>
              </a:rPr>
              <a:t>Focuses on God as He is the Subject</a:t>
            </a:r>
            <a:endParaRPr lang="en-US" altLang="en-US" dirty="0">
              <a:ea typeface="ＭＳ Ｐゴシック" pitchFamily="34" charset="-128"/>
            </a:endParaRPr>
          </a:p>
        </p:txBody>
      </p:sp>
      <p:sp>
        <p:nvSpPr>
          <p:cNvPr id="16388" name="Rectangle 4"/>
          <p:cNvSpPr>
            <a:spLocks noGrp="1" noChangeArrowheads="1"/>
          </p:cNvSpPr>
          <p:nvPr>
            <p:ph type="body" sz="half" idx="2"/>
          </p:nvPr>
        </p:nvSpPr>
        <p:spPr>
          <a:xfrm>
            <a:off x="4267200" y="2438400"/>
            <a:ext cx="5181600" cy="3200400"/>
          </a:xfrm>
        </p:spPr>
        <p:txBody>
          <a:bodyPr/>
          <a:lstStyle/>
          <a:p>
            <a:pPr>
              <a:buFont typeface="Wingdings" pitchFamily="2" charset="2"/>
              <a:buChar char="þ"/>
            </a:pPr>
            <a:r>
              <a:rPr lang="en-US" altLang="en-US" dirty="0">
                <a:latin typeface="Arial Black" pitchFamily="34" charset="0"/>
                <a:ea typeface="ＭＳ Ｐゴシック" pitchFamily="34" charset="-128"/>
              </a:rPr>
              <a:t>Not from systematics</a:t>
            </a:r>
          </a:p>
          <a:p>
            <a:pPr>
              <a:buFont typeface="Wingdings" pitchFamily="2" charset="2"/>
              <a:buChar char="þ"/>
            </a:pPr>
            <a:r>
              <a:rPr lang="en-US" altLang="en-US" dirty="0">
                <a:latin typeface="Arial Black" pitchFamily="34" charset="0"/>
                <a:ea typeface="ＭＳ Ｐゴシック" pitchFamily="34" charset="-128"/>
              </a:rPr>
              <a:t>Not piecemeal</a:t>
            </a:r>
          </a:p>
          <a:p>
            <a:pPr>
              <a:buFont typeface="Wingdings" pitchFamily="2" charset="2"/>
              <a:buChar char="þ"/>
            </a:pPr>
            <a:r>
              <a:rPr lang="ja-JP" altLang="en-US">
                <a:latin typeface="Arial Black" pitchFamily="34" charset="0"/>
                <a:ea typeface="ＭＳ Ｐゴシック" pitchFamily="34" charset="-128"/>
              </a:rPr>
              <a:t>“</a:t>
            </a:r>
            <a:r>
              <a:rPr lang="en-US" altLang="ja-JP" dirty="0">
                <a:latin typeface="Arial Black" pitchFamily="34" charset="0"/>
                <a:ea typeface="ＭＳ Ｐゴシック" pitchFamily="34" charset="-128"/>
              </a:rPr>
              <a:t>Life</a:t>
            </a:r>
            <a:r>
              <a:rPr lang="ja-JP" altLang="en-US">
                <a:latin typeface="Arial Black" pitchFamily="34" charset="0"/>
                <a:ea typeface="ＭＳ Ｐゴシック" pitchFamily="34" charset="-128"/>
              </a:rPr>
              <a:t>”</a:t>
            </a:r>
            <a:r>
              <a:rPr lang="en-US" altLang="ja-JP" dirty="0">
                <a:latin typeface="Arial Black" pitchFamily="34" charset="0"/>
                <a:ea typeface="ＭＳ Ｐゴシック" pitchFamily="34" charset="-128"/>
              </a:rPr>
              <a:t> is too general a theme to help us</a:t>
            </a:r>
          </a:p>
          <a:p>
            <a:pPr>
              <a:buFont typeface="Wingdings" pitchFamily="2" charset="2"/>
              <a:buChar char="þ"/>
            </a:pPr>
            <a:r>
              <a:rPr lang="en-US" altLang="en-US" dirty="0">
                <a:latin typeface="Arial Black" pitchFamily="34" charset="0"/>
                <a:ea typeface="ＭＳ Ｐゴシック" pitchFamily="34" charset="-128"/>
              </a:rPr>
              <a:t>Man is not the subject of the Bible</a:t>
            </a:r>
          </a:p>
        </p:txBody>
      </p:sp>
      <p:pic>
        <p:nvPicPr>
          <p:cNvPr id="63491"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val="0"/>
              </a:ext>
            </a:extLst>
          </a:blip>
          <a:srcRect/>
          <a:stretch>
            <a:fillRect/>
          </a:stretch>
        </p:blipFill>
        <p:spPr>
          <a:xfrm>
            <a:off x="0" y="0"/>
            <a:ext cx="3657600" cy="2408238"/>
          </a:xfrm>
          <a:noFill/>
        </p:spPr>
      </p:pic>
      <p:sp>
        <p:nvSpPr>
          <p:cNvPr id="63492"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42716" tIns="152352" rIns="-19044" bIns="38088"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16386" name="Rectangle 2"/>
          <p:cNvSpPr>
            <a:spLocks noGrp="1" noChangeArrowheads="1"/>
          </p:cNvSpPr>
          <p:nvPr>
            <p:ph type="title"/>
          </p:nvPr>
        </p:nvSpPr>
        <p:spPr>
          <a:xfrm>
            <a:off x="-152400" y="228600"/>
            <a:ext cx="9448800" cy="1143000"/>
          </a:xfrm>
          <a:effectLst>
            <a:outerShdw blurRad="63500" dist="107763" dir="8100000" algn="ctr" rotWithShape="0">
              <a:srgbClr val="000000">
                <a:alpha val="74997"/>
              </a:srgbClr>
            </a:outerShdw>
          </a:effectLst>
        </p:spPr>
        <p:txBody>
          <a:bodyPr/>
          <a:lstStyle/>
          <a:p>
            <a:pPr>
              <a:defRPr/>
            </a:pPr>
            <a:r>
              <a:rPr lang="en-US" sz="4000" dirty="0">
                <a:ea typeface="+mj-ea"/>
                <a:cs typeface="+mj-cs"/>
              </a:rPr>
              <a:t>Criteria to Discern the Key OT Theme</a:t>
            </a:r>
          </a:p>
        </p:txBody>
      </p:sp>
      <p:sp>
        <p:nvSpPr>
          <p:cNvPr id="63494" name="Line 7"/>
          <p:cNvSpPr>
            <a:spLocks noChangeShapeType="1"/>
          </p:cNvSpPr>
          <p:nvPr/>
        </p:nvSpPr>
        <p:spPr bwMode="auto">
          <a:xfrm>
            <a:off x="4267200" y="1676400"/>
            <a:ext cx="0" cy="5105400"/>
          </a:xfrm>
          <a:prstGeom prst="line">
            <a:avLst/>
          </a:prstGeom>
          <a:noFill/>
          <a:ln w="57150">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63495" name="Text Box 8"/>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a:t>
            </a:r>
          </a:p>
        </p:txBody>
      </p:sp>
      <p:sp>
        <p:nvSpPr>
          <p:cNvPr id="2" name="Rectangle 2">
            <a:extLst>
              <a:ext uri="{FF2B5EF4-FFF2-40B4-BE49-F238E27FC236}">
                <a16:creationId xmlns:a16="http://schemas.microsoft.com/office/drawing/2014/main" id="{5FDFDEAD-1F3F-A96F-806B-B436F2DF8949}"/>
              </a:ext>
            </a:extLst>
          </p:cNvPr>
          <p:cNvSpPr txBox="1">
            <a:spLocks noChangeArrowheads="1"/>
          </p:cNvSpPr>
          <p:nvPr/>
        </p:nvSpPr>
        <p:spPr bwMode="auto">
          <a:xfrm>
            <a:off x="0" y="1600200"/>
            <a:ext cx="2234564" cy="743063"/>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ＭＳ Ｐゴシック" pitchFamily="-112" charset="-128"/>
                <a:cs typeface="+mj-cs"/>
              </a:rPr>
              <a:t>YES</a:t>
            </a:r>
          </a:p>
        </p:txBody>
      </p:sp>
      <p:sp>
        <p:nvSpPr>
          <p:cNvPr id="3" name="Rectangle 2">
            <a:extLst>
              <a:ext uri="{FF2B5EF4-FFF2-40B4-BE49-F238E27FC236}">
                <a16:creationId xmlns:a16="http://schemas.microsoft.com/office/drawing/2014/main" id="{3608D766-FB26-39DD-ACDB-2F107EE14341}"/>
              </a:ext>
            </a:extLst>
          </p:cNvPr>
          <p:cNvSpPr txBox="1">
            <a:spLocks noChangeArrowheads="1"/>
          </p:cNvSpPr>
          <p:nvPr/>
        </p:nvSpPr>
        <p:spPr bwMode="auto">
          <a:xfrm>
            <a:off x="4281054" y="1600200"/>
            <a:ext cx="2234564" cy="743063"/>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00"/>
                </a:solidFill>
                <a:effectLst/>
                <a:uLnTx/>
                <a:uFillTx/>
                <a:latin typeface="Arial"/>
                <a:ea typeface="ＭＳ Ｐゴシック" pitchFamily="-112" charset="-128"/>
                <a:cs typeface="+mj-cs"/>
              </a:rPr>
              <a:t>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770" decel="100000"/>
                                        <p:tgtEl>
                                          <p:spTgt spid="16390">
                                            <p:txEl>
                                              <p:pRg st="0" end="0"/>
                                            </p:txEl>
                                          </p:spTgt>
                                        </p:tgtEl>
                                      </p:cBhvr>
                                    </p:animEffect>
                                    <p:animScale>
                                      <p:cBhvr>
                                        <p:cTn id="8" dur="770" decel="100000"/>
                                        <p:tgtEl>
                                          <p:spTgt spid="16390">
                                            <p:txEl>
                                              <p:pRg st="0" end="0"/>
                                            </p:txEl>
                                          </p:spTgt>
                                        </p:tgtEl>
                                      </p:cBhvr>
                                      <p:from x="10000" y="10000"/>
                                      <p:to x="200000" y="450000"/>
                                    </p:animScale>
                                    <p:animScale>
                                      <p:cBhvr>
                                        <p:cTn id="9" dur="1230" accel="100000" fill="hold">
                                          <p:stCondLst>
                                            <p:cond delay="770"/>
                                          </p:stCondLst>
                                        </p:cTn>
                                        <p:tgtEl>
                                          <p:spTgt spid="16390">
                                            <p:txEl>
                                              <p:pRg st="0" end="0"/>
                                            </p:txEl>
                                          </p:spTgt>
                                        </p:tgtEl>
                                      </p:cBhvr>
                                      <p:from x="200000" y="450000"/>
                                      <p:to x="100000" y="100000"/>
                                    </p:animScale>
                                    <p:set>
                                      <p:cBhvr>
                                        <p:cTn id="10" dur="770" fill="hold"/>
                                        <p:tgtEl>
                                          <p:spTgt spid="16390">
                                            <p:txEl>
                                              <p:pRg st="0" end="0"/>
                                            </p:txEl>
                                          </p:spTgt>
                                        </p:tgtEl>
                                        <p:attrNameLst>
                                          <p:attrName>ppt_x</p:attrName>
                                        </p:attrNameLst>
                                      </p:cBhvr>
                                      <p:to>
                                        <p:strVal val="(0.5)"/>
                                      </p:to>
                                    </p:set>
                                    <p:anim from="(0.5)" to="(#ppt_x)" calcmode="lin" valueType="num">
                                      <p:cBhvr>
                                        <p:cTn id="11" dur="1230" accel="100000" fill="hold">
                                          <p:stCondLst>
                                            <p:cond delay="770"/>
                                          </p:stCondLst>
                                        </p:cTn>
                                        <p:tgtEl>
                                          <p:spTgt spid="16390">
                                            <p:txEl>
                                              <p:pRg st="0" end="0"/>
                                            </p:txEl>
                                          </p:spTgt>
                                        </p:tgtEl>
                                        <p:attrNameLst>
                                          <p:attrName>ppt_x</p:attrName>
                                        </p:attrNameLst>
                                      </p:cBhvr>
                                    </p:anim>
                                    <p:set>
                                      <p:cBhvr>
                                        <p:cTn id="12" dur="770" fill="hold"/>
                                        <p:tgtEl>
                                          <p:spTgt spid="1639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6390">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Effect transition="in" filter="wipe(right)">
                                      <p:cBhvr>
                                        <p:cTn id="18" dur="500"/>
                                        <p:tgtEl>
                                          <p:spTgt spid="1638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6390">
                                            <p:txEl>
                                              <p:pRg st="1" end="1"/>
                                            </p:txEl>
                                          </p:spTgt>
                                        </p:tgtEl>
                                        <p:attrNameLst>
                                          <p:attrName>style.visibility</p:attrName>
                                        </p:attrNameLst>
                                      </p:cBhvr>
                                      <p:to>
                                        <p:strVal val="visible"/>
                                      </p:to>
                                    </p:set>
                                    <p:animEffect transition="in" filter="fade">
                                      <p:cBhvr>
                                        <p:cTn id="23" dur="770" decel="100000"/>
                                        <p:tgtEl>
                                          <p:spTgt spid="16390">
                                            <p:txEl>
                                              <p:pRg st="1" end="1"/>
                                            </p:txEl>
                                          </p:spTgt>
                                        </p:tgtEl>
                                      </p:cBhvr>
                                    </p:animEffect>
                                    <p:animScale>
                                      <p:cBhvr>
                                        <p:cTn id="24" dur="770" decel="100000"/>
                                        <p:tgtEl>
                                          <p:spTgt spid="16390">
                                            <p:txEl>
                                              <p:pRg st="1" end="1"/>
                                            </p:txEl>
                                          </p:spTgt>
                                        </p:tgtEl>
                                      </p:cBhvr>
                                      <p:from x="10000" y="10000"/>
                                      <p:to x="200000" y="450000"/>
                                    </p:animScale>
                                    <p:animScale>
                                      <p:cBhvr>
                                        <p:cTn id="25" dur="1230" accel="100000" fill="hold">
                                          <p:stCondLst>
                                            <p:cond delay="770"/>
                                          </p:stCondLst>
                                        </p:cTn>
                                        <p:tgtEl>
                                          <p:spTgt spid="16390">
                                            <p:txEl>
                                              <p:pRg st="1" end="1"/>
                                            </p:txEl>
                                          </p:spTgt>
                                        </p:tgtEl>
                                      </p:cBhvr>
                                      <p:from x="200000" y="450000"/>
                                      <p:to x="100000" y="100000"/>
                                    </p:animScale>
                                    <p:set>
                                      <p:cBhvr>
                                        <p:cTn id="26" dur="770" fill="hold"/>
                                        <p:tgtEl>
                                          <p:spTgt spid="16390">
                                            <p:txEl>
                                              <p:pRg st="1" end="1"/>
                                            </p:txEl>
                                          </p:spTgt>
                                        </p:tgtEl>
                                        <p:attrNameLst>
                                          <p:attrName>ppt_x</p:attrName>
                                        </p:attrNameLst>
                                      </p:cBhvr>
                                      <p:to>
                                        <p:strVal val="(0.5)"/>
                                      </p:to>
                                    </p:set>
                                    <p:anim from="(0.5)" to="(#ppt_x)" calcmode="lin" valueType="num">
                                      <p:cBhvr>
                                        <p:cTn id="27" dur="1230" accel="100000" fill="hold">
                                          <p:stCondLst>
                                            <p:cond delay="770"/>
                                          </p:stCondLst>
                                        </p:cTn>
                                        <p:tgtEl>
                                          <p:spTgt spid="16390">
                                            <p:txEl>
                                              <p:pRg st="1" end="1"/>
                                            </p:txEl>
                                          </p:spTgt>
                                        </p:tgtEl>
                                        <p:attrNameLst>
                                          <p:attrName>ppt_x</p:attrName>
                                        </p:attrNameLst>
                                      </p:cBhvr>
                                    </p:anim>
                                    <p:set>
                                      <p:cBhvr>
                                        <p:cTn id="28" dur="770" fill="hold"/>
                                        <p:tgtEl>
                                          <p:spTgt spid="16390">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16390">
                                            <p:txEl>
                                              <p:pRg st="1" end="1"/>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nodeType="clickEffect">
                                  <p:stCondLst>
                                    <p:cond delay="0"/>
                                  </p:stCondLst>
                                  <p:childTnLst>
                                    <p:set>
                                      <p:cBhvr>
                                        <p:cTn id="33" dur="1" fill="hold">
                                          <p:stCondLst>
                                            <p:cond delay="0"/>
                                          </p:stCondLst>
                                        </p:cTn>
                                        <p:tgtEl>
                                          <p:spTgt spid="16388">
                                            <p:txEl>
                                              <p:pRg st="1" end="1"/>
                                            </p:txEl>
                                          </p:spTgt>
                                        </p:tgtEl>
                                        <p:attrNameLst>
                                          <p:attrName>style.visibility</p:attrName>
                                        </p:attrNameLst>
                                      </p:cBhvr>
                                      <p:to>
                                        <p:strVal val="visible"/>
                                      </p:to>
                                    </p:set>
                                    <p:animEffect transition="in" filter="wipe(right)">
                                      <p:cBhvr>
                                        <p:cTn id="34" dur="500"/>
                                        <p:tgtEl>
                                          <p:spTgt spid="1638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nodeType="clickEffect">
                                  <p:stCondLst>
                                    <p:cond delay="0"/>
                                  </p:stCondLst>
                                  <p:childTnLst>
                                    <p:set>
                                      <p:cBhvr>
                                        <p:cTn id="38" dur="1" fill="hold">
                                          <p:stCondLst>
                                            <p:cond delay="0"/>
                                          </p:stCondLst>
                                        </p:cTn>
                                        <p:tgtEl>
                                          <p:spTgt spid="16390">
                                            <p:txEl>
                                              <p:pRg st="2" end="2"/>
                                            </p:txEl>
                                          </p:spTgt>
                                        </p:tgtEl>
                                        <p:attrNameLst>
                                          <p:attrName>style.visibility</p:attrName>
                                        </p:attrNameLst>
                                      </p:cBhvr>
                                      <p:to>
                                        <p:strVal val="visible"/>
                                      </p:to>
                                    </p:set>
                                    <p:animEffect transition="in" filter="fade">
                                      <p:cBhvr>
                                        <p:cTn id="39" dur="770" decel="100000"/>
                                        <p:tgtEl>
                                          <p:spTgt spid="16390">
                                            <p:txEl>
                                              <p:pRg st="2" end="2"/>
                                            </p:txEl>
                                          </p:spTgt>
                                        </p:tgtEl>
                                      </p:cBhvr>
                                    </p:animEffect>
                                    <p:animScale>
                                      <p:cBhvr>
                                        <p:cTn id="40" dur="770" decel="100000"/>
                                        <p:tgtEl>
                                          <p:spTgt spid="16390">
                                            <p:txEl>
                                              <p:pRg st="2" end="2"/>
                                            </p:txEl>
                                          </p:spTgt>
                                        </p:tgtEl>
                                      </p:cBhvr>
                                      <p:from x="10000" y="10000"/>
                                      <p:to x="200000" y="450000"/>
                                    </p:animScale>
                                    <p:animScale>
                                      <p:cBhvr>
                                        <p:cTn id="41" dur="1230" accel="100000" fill="hold">
                                          <p:stCondLst>
                                            <p:cond delay="770"/>
                                          </p:stCondLst>
                                        </p:cTn>
                                        <p:tgtEl>
                                          <p:spTgt spid="16390">
                                            <p:txEl>
                                              <p:pRg st="2" end="2"/>
                                            </p:txEl>
                                          </p:spTgt>
                                        </p:tgtEl>
                                      </p:cBhvr>
                                      <p:from x="200000" y="450000"/>
                                      <p:to x="100000" y="100000"/>
                                    </p:animScale>
                                    <p:set>
                                      <p:cBhvr>
                                        <p:cTn id="42" dur="770" fill="hold"/>
                                        <p:tgtEl>
                                          <p:spTgt spid="16390">
                                            <p:txEl>
                                              <p:pRg st="2" end="2"/>
                                            </p:txEl>
                                          </p:spTgt>
                                        </p:tgtEl>
                                        <p:attrNameLst>
                                          <p:attrName>ppt_x</p:attrName>
                                        </p:attrNameLst>
                                      </p:cBhvr>
                                      <p:to>
                                        <p:strVal val="(0.5)"/>
                                      </p:to>
                                    </p:set>
                                    <p:anim from="(0.5)" to="(#ppt_x)" calcmode="lin" valueType="num">
                                      <p:cBhvr>
                                        <p:cTn id="43" dur="1230" accel="100000" fill="hold">
                                          <p:stCondLst>
                                            <p:cond delay="770"/>
                                          </p:stCondLst>
                                        </p:cTn>
                                        <p:tgtEl>
                                          <p:spTgt spid="16390">
                                            <p:txEl>
                                              <p:pRg st="2" end="2"/>
                                            </p:txEl>
                                          </p:spTgt>
                                        </p:tgtEl>
                                        <p:attrNameLst>
                                          <p:attrName>ppt_x</p:attrName>
                                        </p:attrNameLst>
                                      </p:cBhvr>
                                    </p:anim>
                                    <p:set>
                                      <p:cBhvr>
                                        <p:cTn id="44" dur="770" fill="hold"/>
                                        <p:tgtEl>
                                          <p:spTgt spid="16390">
                                            <p:txEl>
                                              <p:pRg st="2" end="2"/>
                                            </p:txEl>
                                          </p:spTgt>
                                        </p:tgtEl>
                                        <p:attrNameLst>
                                          <p:attrName>ppt_y</p:attrName>
                                        </p:attrNameLst>
                                      </p:cBhvr>
                                      <p:to>
                                        <p:strVal val="(#ppt_y+0.4)"/>
                                      </p:to>
                                    </p:set>
                                    <p:anim from="(#ppt_y+0.4)" to="(#ppt_y)" calcmode="lin" valueType="num">
                                      <p:cBhvr>
                                        <p:cTn id="45" dur="1230" accel="100000" fill="hold">
                                          <p:stCondLst>
                                            <p:cond delay="770"/>
                                          </p:stCondLst>
                                        </p:cTn>
                                        <p:tgtEl>
                                          <p:spTgt spid="16390">
                                            <p:txEl>
                                              <p:pRg st="2" end="2"/>
                                            </p:txEl>
                                          </p:spTgt>
                                        </p:tgtEl>
                                        <p:attrNameLst>
                                          <p:attrName>ppt_y</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16388">
                                            <p:txEl>
                                              <p:pRg st="2" end="2"/>
                                            </p:txEl>
                                          </p:spTgt>
                                        </p:tgtEl>
                                        <p:attrNameLst>
                                          <p:attrName>style.visibility</p:attrName>
                                        </p:attrNameLst>
                                      </p:cBhvr>
                                      <p:to>
                                        <p:strVal val="visible"/>
                                      </p:to>
                                    </p:set>
                                    <p:animEffect transition="in" filter="wipe(right)">
                                      <p:cBhvr>
                                        <p:cTn id="50" dur="500"/>
                                        <p:tgtEl>
                                          <p:spTgt spid="16388">
                                            <p:txEl>
                                              <p:pRg st="2" end="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nodeType="clickEffect">
                                  <p:stCondLst>
                                    <p:cond delay="0"/>
                                  </p:stCondLst>
                                  <p:childTnLst>
                                    <p:set>
                                      <p:cBhvr>
                                        <p:cTn id="54" dur="1" fill="hold">
                                          <p:stCondLst>
                                            <p:cond delay="0"/>
                                          </p:stCondLst>
                                        </p:cTn>
                                        <p:tgtEl>
                                          <p:spTgt spid="16390">
                                            <p:txEl>
                                              <p:pRg st="3" end="3"/>
                                            </p:txEl>
                                          </p:spTgt>
                                        </p:tgtEl>
                                        <p:attrNameLst>
                                          <p:attrName>style.visibility</p:attrName>
                                        </p:attrNameLst>
                                      </p:cBhvr>
                                      <p:to>
                                        <p:strVal val="visible"/>
                                      </p:to>
                                    </p:set>
                                    <p:animEffect transition="in" filter="fade">
                                      <p:cBhvr>
                                        <p:cTn id="55" dur="770" decel="100000"/>
                                        <p:tgtEl>
                                          <p:spTgt spid="16390">
                                            <p:txEl>
                                              <p:pRg st="3" end="3"/>
                                            </p:txEl>
                                          </p:spTgt>
                                        </p:tgtEl>
                                      </p:cBhvr>
                                    </p:animEffect>
                                    <p:animScale>
                                      <p:cBhvr>
                                        <p:cTn id="56" dur="770" decel="100000"/>
                                        <p:tgtEl>
                                          <p:spTgt spid="16390">
                                            <p:txEl>
                                              <p:pRg st="3" end="3"/>
                                            </p:txEl>
                                          </p:spTgt>
                                        </p:tgtEl>
                                      </p:cBhvr>
                                      <p:from x="10000" y="10000"/>
                                      <p:to x="200000" y="450000"/>
                                    </p:animScale>
                                    <p:animScale>
                                      <p:cBhvr>
                                        <p:cTn id="57" dur="1230" accel="100000" fill="hold">
                                          <p:stCondLst>
                                            <p:cond delay="770"/>
                                          </p:stCondLst>
                                        </p:cTn>
                                        <p:tgtEl>
                                          <p:spTgt spid="16390">
                                            <p:txEl>
                                              <p:pRg st="3" end="3"/>
                                            </p:txEl>
                                          </p:spTgt>
                                        </p:tgtEl>
                                      </p:cBhvr>
                                      <p:from x="200000" y="450000"/>
                                      <p:to x="100000" y="100000"/>
                                    </p:animScale>
                                    <p:set>
                                      <p:cBhvr>
                                        <p:cTn id="58" dur="770" fill="hold"/>
                                        <p:tgtEl>
                                          <p:spTgt spid="16390">
                                            <p:txEl>
                                              <p:pRg st="3" end="3"/>
                                            </p:txEl>
                                          </p:spTgt>
                                        </p:tgtEl>
                                        <p:attrNameLst>
                                          <p:attrName>ppt_x</p:attrName>
                                        </p:attrNameLst>
                                      </p:cBhvr>
                                      <p:to>
                                        <p:strVal val="(0.5)"/>
                                      </p:to>
                                    </p:set>
                                    <p:anim from="(0.5)" to="(#ppt_x)" calcmode="lin" valueType="num">
                                      <p:cBhvr>
                                        <p:cTn id="59" dur="1230" accel="100000" fill="hold">
                                          <p:stCondLst>
                                            <p:cond delay="770"/>
                                          </p:stCondLst>
                                        </p:cTn>
                                        <p:tgtEl>
                                          <p:spTgt spid="16390">
                                            <p:txEl>
                                              <p:pRg st="3" end="3"/>
                                            </p:txEl>
                                          </p:spTgt>
                                        </p:tgtEl>
                                        <p:attrNameLst>
                                          <p:attrName>ppt_x</p:attrName>
                                        </p:attrNameLst>
                                      </p:cBhvr>
                                    </p:anim>
                                    <p:set>
                                      <p:cBhvr>
                                        <p:cTn id="60" dur="770" fill="hold"/>
                                        <p:tgtEl>
                                          <p:spTgt spid="16390">
                                            <p:txEl>
                                              <p:pRg st="3" end="3"/>
                                            </p:txEl>
                                          </p:spTgt>
                                        </p:tgtEl>
                                        <p:attrNameLst>
                                          <p:attrName>ppt_y</p:attrName>
                                        </p:attrNameLst>
                                      </p:cBhvr>
                                      <p:to>
                                        <p:strVal val="(#ppt_y+0.4)"/>
                                      </p:to>
                                    </p:set>
                                    <p:anim from="(#ppt_y+0.4)" to="(#ppt_y)" calcmode="lin" valueType="num">
                                      <p:cBhvr>
                                        <p:cTn id="61" dur="1230" accel="100000" fill="hold">
                                          <p:stCondLst>
                                            <p:cond delay="770"/>
                                          </p:stCondLst>
                                        </p:cTn>
                                        <p:tgtEl>
                                          <p:spTgt spid="16390">
                                            <p:txEl>
                                              <p:pRg st="3" end="3"/>
                                            </p:txEl>
                                          </p:spTgt>
                                        </p:tgtEl>
                                        <p:attrNameLst>
                                          <p:attrName>ppt_y</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nodeType="clickEffect">
                                  <p:stCondLst>
                                    <p:cond delay="0"/>
                                  </p:stCondLst>
                                  <p:childTnLst>
                                    <p:set>
                                      <p:cBhvr>
                                        <p:cTn id="65" dur="1" fill="hold">
                                          <p:stCondLst>
                                            <p:cond delay="0"/>
                                          </p:stCondLst>
                                        </p:cTn>
                                        <p:tgtEl>
                                          <p:spTgt spid="16388">
                                            <p:txEl>
                                              <p:pRg st="3" end="3"/>
                                            </p:txEl>
                                          </p:spTgt>
                                        </p:tgtEl>
                                        <p:attrNameLst>
                                          <p:attrName>style.visibility</p:attrName>
                                        </p:attrNameLst>
                                      </p:cBhvr>
                                      <p:to>
                                        <p:strVal val="visible"/>
                                      </p:to>
                                    </p:set>
                                    <p:animEffect transition="in" filter="wipe(right)">
                                      <p:cBhvr>
                                        <p:cTn id="66"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12291" name="Rectangle 3"/>
          <p:cNvSpPr>
            <a:spLocks noGrp="1" noChangeArrowheads="1"/>
          </p:cNvSpPr>
          <p:nvPr>
            <p:ph type="body" sz="half" idx="1"/>
          </p:nvPr>
        </p:nvSpPr>
        <p:spPr>
          <a:xfrm>
            <a:off x="76200" y="2514600"/>
            <a:ext cx="4343400" cy="31242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p:txBody>
      </p:sp>
      <p:pic>
        <p:nvPicPr>
          <p:cNvPr id="65539"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0"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1"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Grp="1" noChangeArrowheads="1"/>
          </p:cNvSpPr>
          <p:nvPr>
            <p:ph type="body" sz="half" idx="1"/>
          </p:nvPr>
        </p:nvSpPr>
        <p:spPr/>
        <p:txBody>
          <a:bodyPr/>
          <a:lstStyle/>
          <a:p>
            <a:endParaRPr lang="en-US" altLang="en-US">
              <a:ea typeface="ＭＳ Ｐゴシック" pitchFamily="34" charset="-128"/>
            </a:endParaRPr>
          </a:p>
        </p:txBody>
      </p:sp>
      <p:sp>
        <p:nvSpPr>
          <p:cNvPr id="67586" name="Rectangle 4"/>
          <p:cNvSpPr>
            <a:spLocks noGrp="1" noChangeArrowheads="1"/>
          </p:cNvSpPr>
          <p:nvPr>
            <p:ph type="body" sz="half" idx="2"/>
          </p:nvPr>
        </p:nvSpPr>
        <p:spPr/>
        <p:txBody>
          <a:bodyPr/>
          <a:lstStyle/>
          <a:p>
            <a:endParaRPr lang="en-US" altLang="en-US">
              <a:ea typeface="ＭＳ Ｐゴシック" pitchFamily="34" charset="-128"/>
            </a:endParaRPr>
          </a:p>
        </p:txBody>
      </p:sp>
      <p:pic>
        <p:nvPicPr>
          <p:cNvPr id="675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4146" name="Rectangle 2"/>
          <p:cNvSpPr>
            <a:spLocks noGrp="1" noChangeArrowheads="1"/>
          </p:cNvSpPr>
          <p:nvPr>
            <p:ph type="title"/>
          </p:nvPr>
        </p:nvSpPr>
        <p:spPr>
          <a:xfrm>
            <a:off x="1905000" y="5181600"/>
            <a:ext cx="6629400" cy="1752600"/>
          </a:xfrm>
          <a:effectLst>
            <a:outerShdw blurRad="63500" dist="38099" dir="2700000" algn="ctr" rotWithShape="0">
              <a:srgbClr val="000000">
                <a:alpha val="74997"/>
              </a:srgbClr>
            </a:outerShdw>
          </a:effectLst>
        </p:spPr>
        <p:txBody>
          <a:bodyPr/>
          <a:lstStyle/>
          <a:p>
            <a:r>
              <a:rPr lang="en-US" altLang="en-US" sz="4000">
                <a:ea typeface="ＭＳ Ｐゴシック" pitchFamily="34" charset="-128"/>
              </a:rPr>
              <a:t>Redemption means </a:t>
            </a:r>
            <a:br>
              <a:rPr lang="en-US" altLang="en-US" sz="4000">
                <a:ea typeface="ＭＳ Ｐゴシック" pitchFamily="34" charset="-128"/>
              </a:rPr>
            </a:br>
            <a:r>
              <a:rPr lang="ja-JP" altLang="en-US" sz="4000">
                <a:ea typeface="ＭＳ Ｐゴシック" pitchFamily="34" charset="-128"/>
              </a:rPr>
              <a:t>“</a:t>
            </a:r>
            <a:r>
              <a:rPr lang="en-US" altLang="ja-JP" sz="4000">
                <a:ea typeface="ＭＳ Ｐゴシック" pitchFamily="34" charset="-128"/>
              </a:rPr>
              <a:t>to release from ransom</a:t>
            </a:r>
            <a:r>
              <a:rPr lang="ja-JP" altLang="en-US" sz="4000">
                <a:ea typeface="ＭＳ Ｐゴシック" pitchFamily="34" charset="-128"/>
              </a:rPr>
              <a:t>”</a:t>
            </a:r>
            <a:endParaRPr lang="en-US" altLang="en-US">
              <a:ea typeface="ＭＳ Ｐゴシック"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634" name="Rectangle 4"/>
          <p:cNvSpPr>
            <a:spLocks noGrp="1" noChangeArrowheads="1"/>
          </p:cNvSpPr>
          <p:nvPr>
            <p:ph type="body" sz="half" idx="2"/>
          </p:nvPr>
        </p:nvSpPr>
        <p:spPr>
          <a:xfrm>
            <a:off x="4500563" y="2997200"/>
            <a:ext cx="4186237" cy="3479800"/>
          </a:xfrm>
        </p:spPr>
        <p:txBody>
          <a:bodyPr/>
          <a:lstStyle/>
          <a:p>
            <a:pPr eaLnBrk="1" hangingPunct="1"/>
            <a:r>
              <a:rPr lang="en-US" altLang="en-US" sz="3600" b="1" i="1">
                <a:solidFill>
                  <a:schemeClr val="accent1"/>
                </a:solidFill>
                <a:latin typeface="Arial" pitchFamily="34" charset="0"/>
                <a:ea typeface="ＭＳ Ｐゴシック" pitchFamily="34" charset="-128"/>
                <a:cs typeface="Arial" pitchFamily="34" charset="0"/>
              </a:rPr>
              <a:t>People have an inherent sense that they need redemption</a:t>
            </a:r>
          </a:p>
        </p:txBody>
      </p:sp>
      <p:pic>
        <p:nvPicPr>
          <p:cNvPr id="696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60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9636" name="Rectangle 2"/>
          <p:cNvSpPr>
            <a:spLocks noGrp="1" noChangeArrowheads="1"/>
          </p:cNvSpPr>
          <p:nvPr>
            <p:ph type="title"/>
          </p:nvPr>
        </p:nvSpPr>
        <p:spPr>
          <a:xfrm>
            <a:off x="2743200" y="609600"/>
            <a:ext cx="5791200" cy="1295400"/>
          </a:xfrm>
        </p:spPr>
        <p:txBody>
          <a:bodyPr/>
          <a:lstStyle/>
          <a:p>
            <a:pPr eaLnBrk="1" hangingPunct="1"/>
            <a:r>
              <a:rPr lang="en-US" altLang="en-US" sz="6000">
                <a:solidFill>
                  <a:schemeClr val="accent1"/>
                </a:solidFill>
                <a:latin typeface="Arial" pitchFamily="34" charset="0"/>
                <a:ea typeface="ＭＳ Ｐゴシック" pitchFamily="34" charset="-128"/>
                <a:cs typeface="Arial" pitchFamily="34" charset="0"/>
              </a:rPr>
              <a:t>Redemption in the Media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1"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5170" name="Rectangle 2"/>
          <p:cNvSpPr>
            <a:spLocks noGrp="1" noChangeArrowheads="1"/>
          </p:cNvSpPr>
          <p:nvPr>
            <p:ph type="title"/>
          </p:nvPr>
        </p:nvSpPr>
        <p:spPr>
          <a:xfrm>
            <a:off x="4495800" y="3962400"/>
            <a:ext cx="4572000" cy="2743200"/>
          </a:xfrm>
          <a:effectLst>
            <a:outerShdw blurRad="63500" dist="38099" dir="2700000" algn="ctr" rotWithShape="0">
              <a:srgbClr val="000000">
                <a:alpha val="74997"/>
              </a:srgbClr>
            </a:outerShdw>
          </a:effectLst>
        </p:spPr>
        <p:txBody>
          <a:bodyPr/>
          <a:lstStyle/>
          <a:p>
            <a:pPr>
              <a:defRPr/>
            </a:pPr>
            <a:r>
              <a:rPr lang="en-US" sz="3600">
                <a:ea typeface="+mj-ea"/>
                <a:cs typeface="+mj-cs"/>
              </a:rPr>
              <a:t>The Focus of History is the Redemption Provided by Christ</a:t>
            </a: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4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4455" name="Text Box 7"/>
          <p:cNvSpPr txBox="1">
            <a:spLocks noChangeArrowheads="1"/>
          </p:cNvSpPr>
          <p:nvPr/>
        </p:nvSpPr>
        <p:spPr bwMode="auto">
          <a:xfrm>
            <a:off x="1676400" y="1936750"/>
            <a:ext cx="6096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NAT</a:t>
            </a:r>
            <a:b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ION</a:t>
            </a:r>
          </a:p>
        </p:txBody>
      </p:sp>
      <p:sp>
        <p:nvSpPr>
          <p:cNvPr id="104456" name="Text Box 8"/>
          <p:cNvSpPr txBox="1">
            <a:spLocks noChangeArrowheads="1"/>
          </p:cNvSpPr>
          <p:nvPr/>
        </p:nvSpPr>
        <p:spPr bwMode="auto">
          <a:xfrm>
            <a:off x="2476500" y="2181225"/>
            <a:ext cx="6096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TRI</a:t>
            </a:r>
            <a:b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006600"/>
                </a:solidFill>
                <a:effectLst/>
                <a:uLnTx/>
                <a:uFillTx/>
                <a:latin typeface="Arial"/>
                <a:ea typeface="ＭＳ Ｐゴシック" pitchFamily="34" charset="-128"/>
                <a:cs typeface="Arial"/>
              </a:rPr>
              <a:t>BE</a:t>
            </a:r>
          </a:p>
        </p:txBody>
      </p:sp>
      <p:sp>
        <p:nvSpPr>
          <p:cNvPr id="104457" name="Text Box 9"/>
          <p:cNvSpPr txBox="1">
            <a:spLocks noChangeArrowheads="1"/>
          </p:cNvSpPr>
          <p:nvPr/>
        </p:nvSpPr>
        <p:spPr bwMode="auto">
          <a:xfrm>
            <a:off x="3276600" y="2117725"/>
            <a:ext cx="609600" cy="30464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6600"/>
                </a:solidFill>
                <a:effectLst/>
                <a:uLnTx/>
                <a:uFillTx/>
                <a:latin typeface="Arial"/>
                <a:ea typeface="ＭＳ Ｐゴシック" pitchFamily="34" charset="-128"/>
                <a:cs typeface="Arial"/>
              </a:rPr>
              <a:t>FAMI LY</a:t>
            </a: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4461" name="Oval 13"/>
          <p:cNvSpPr>
            <a:spLocks noChangeArrowheads="1"/>
          </p:cNvSpPr>
          <p:nvPr/>
        </p:nvSpPr>
        <p:spPr bwMode="auto">
          <a:xfrm>
            <a:off x="76200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4462" name="Text Box 14"/>
          <p:cNvSpPr txBox="1">
            <a:spLocks noChangeArrowheads="1"/>
          </p:cNvSpPr>
          <p:nvPr/>
        </p:nvSpPr>
        <p:spPr bwMode="auto">
          <a:xfrm>
            <a:off x="5181600" y="2852738"/>
            <a:ext cx="6096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A50021"/>
                </a:solidFill>
                <a:effectLst/>
                <a:uLnTx/>
                <a:uFillTx/>
                <a:latin typeface="Arial"/>
                <a:ea typeface="ＭＳ Ｐゴシック" pitchFamily="34" charset="-128"/>
                <a:cs typeface="Arial"/>
              </a:rPr>
              <a:t>11</a:t>
            </a:r>
          </a:p>
        </p:txBody>
      </p:sp>
      <p:sp>
        <p:nvSpPr>
          <p:cNvPr id="104463" name="Text Box 15"/>
          <p:cNvSpPr txBox="1">
            <a:spLocks noChangeArrowheads="1"/>
          </p:cNvSpPr>
          <p:nvPr/>
        </p:nvSpPr>
        <p:spPr bwMode="auto">
          <a:xfrm>
            <a:off x="5981700" y="2620963"/>
            <a:ext cx="609600" cy="17541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A50021"/>
                </a:solidFill>
                <a:effectLst/>
                <a:uLnTx/>
                <a:uFillTx/>
                <a:latin typeface="Arial"/>
                <a:ea typeface="ＭＳ Ｐゴシック" pitchFamily="34" charset="-128"/>
                <a:cs typeface="Arial"/>
              </a:rPr>
              <a:t>1 2 0</a:t>
            </a:r>
          </a:p>
        </p:txBody>
      </p:sp>
      <p:sp>
        <p:nvSpPr>
          <p:cNvPr id="104464" name="Text Box 16"/>
          <p:cNvSpPr txBox="1">
            <a:spLocks noChangeArrowheads="1"/>
          </p:cNvSpPr>
          <p:nvPr/>
        </p:nvSpPr>
        <p:spPr bwMode="auto">
          <a:xfrm>
            <a:off x="6781800" y="2378075"/>
            <a:ext cx="6096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A50021"/>
                </a:solidFill>
                <a:effectLst/>
                <a:uLnTx/>
                <a:uFillTx/>
                <a:latin typeface="Arial"/>
                <a:ea typeface="ＭＳ Ｐゴシック" pitchFamily="34" charset="-128"/>
                <a:cs typeface="Arial"/>
              </a:rPr>
              <a:t>5 0  0 0</a:t>
            </a: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66" name="Text Box 18"/>
          <p:cNvSpPr txBox="1">
            <a:spLocks noChangeArrowheads="1"/>
          </p:cNvSpPr>
          <p:nvPr/>
        </p:nvSpPr>
        <p:spPr bwMode="auto">
          <a:xfrm>
            <a:off x="304800" y="115888"/>
            <a:ext cx="5638800" cy="7699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Arial"/>
                <a:ea typeface="ＭＳ Ｐゴシック" pitchFamily="34" charset="-128"/>
                <a:cs typeface="Arial"/>
              </a:rPr>
              <a:t>WHAT?</a:t>
            </a:r>
          </a:p>
        </p:txBody>
      </p:sp>
      <p:sp>
        <p:nvSpPr>
          <p:cNvPr id="104467" name="Text Box 19"/>
          <p:cNvSpPr txBox="1">
            <a:spLocks noChangeArrowheads="1"/>
          </p:cNvSpPr>
          <p:nvPr/>
        </p:nvSpPr>
        <p:spPr bwMode="auto">
          <a:xfrm>
            <a:off x="179388" y="1773238"/>
            <a:ext cx="863600" cy="31384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1</a:t>
            </a:r>
            <a:r>
              <a:rPr kumimoji="0" lang="en-US" sz="3600" b="1" i="0" u="none" strike="noStrike" kern="1200" cap="none" spc="0" normalizeH="0" baseline="30000" noProof="0" dirty="0">
                <a:ln>
                  <a:noFill/>
                </a:ln>
                <a:solidFill>
                  <a:srgbClr val="FFFFFF"/>
                </a:solidFill>
                <a:effectLst/>
                <a:uLnTx/>
                <a:uFillTx/>
                <a:latin typeface="Arial"/>
                <a:ea typeface="ＭＳ Ｐゴシック" pitchFamily="34" charset="-128"/>
                <a:cs typeface="Arial"/>
              </a:rPr>
              <a:t>st</a:t>
            </a: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A</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d</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a</a:t>
            </a:r>
            <a:b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pitchFamily="34" charset="-128"/>
                <a:cs typeface="Arial"/>
              </a:rPr>
              <a:t>m</a:t>
            </a:r>
          </a:p>
        </p:txBody>
      </p:sp>
      <p:sp>
        <p:nvSpPr>
          <p:cNvPr id="104468" name="Text Box 20"/>
          <p:cNvSpPr txBox="1">
            <a:spLocks noChangeArrowheads="1"/>
          </p:cNvSpPr>
          <p:nvPr/>
        </p:nvSpPr>
        <p:spPr bwMode="auto">
          <a:xfrm>
            <a:off x="8229600" y="1773238"/>
            <a:ext cx="838200" cy="31384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2</a:t>
            </a:r>
            <a:r>
              <a:rPr kumimoji="0" lang="en-US" sz="3600" b="1" i="0" u="none" strike="noStrike" kern="1200" cap="none" spc="0" normalizeH="0" baseline="30000" noProof="0">
                <a:ln>
                  <a:noFill/>
                </a:ln>
                <a:solidFill>
                  <a:srgbClr val="FFFFFF"/>
                </a:solidFill>
                <a:effectLst/>
                <a:uLnTx/>
                <a:uFillTx/>
                <a:latin typeface="Arial"/>
                <a:ea typeface="ＭＳ Ｐゴシック" pitchFamily="34" charset="-128"/>
                <a:cs typeface="Arial"/>
              </a:rPr>
              <a:t>nd</a:t>
            </a: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34" charset="-128"/>
                <a:cs typeface="Arial"/>
              </a:rPr>
              <a:t>A  d   a  m</a:t>
            </a:r>
          </a:p>
        </p:txBody>
      </p:sp>
      <p:sp>
        <p:nvSpPr>
          <p:cNvPr id="73744" name="Rectangle 21"/>
          <p:cNvSpPr>
            <a:spLocks noGrp="1" noChangeArrowheads="1"/>
          </p:cNvSpPr>
          <p:nvPr>
            <p:ph type="title" idx="4294967295"/>
          </p:nvPr>
        </p:nvSpPr>
        <p:spPr>
          <a:xfrm>
            <a:off x="0" y="725488"/>
            <a:ext cx="9144000" cy="762000"/>
          </a:xfrm>
        </p:spPr>
        <p:txBody>
          <a:bodyPr/>
          <a:lstStyle/>
          <a:p>
            <a:pPr eaLnBrk="1" hangingPunct="1"/>
            <a:r>
              <a:rPr lang="en-US" altLang="en-US" sz="4000" b="1" dirty="0">
                <a:latin typeface="Arial" pitchFamily="34" charset="0"/>
                <a:ea typeface="ＭＳ Ｐゴシック" pitchFamily="34" charset="-128"/>
                <a:cs typeface="Arial" pitchFamily="34" charset="0"/>
              </a:rPr>
              <a:t>The Centrality of the Cross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4467"/>
                                        </p:tgtEl>
                                        <p:attrNameLst>
                                          <p:attrName>style.visibility</p:attrName>
                                        </p:attrNameLst>
                                      </p:cBhvr>
                                      <p:to>
                                        <p:strVal val="visible"/>
                                      </p:to>
                                    </p:set>
                                    <p:animEffect transition="in" filter="dissolve">
                                      <p:cBhvr>
                                        <p:cTn id="11" dur="500"/>
                                        <p:tgtEl>
                                          <p:spTgt spid="1044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dissolve">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4456"/>
                                        </p:tgtEl>
                                        <p:attrNameLst>
                                          <p:attrName>style.visibility</p:attrName>
                                        </p:attrNameLst>
                                      </p:cBhvr>
                                      <p:to>
                                        <p:strVal val="visible"/>
                                      </p:to>
                                    </p:set>
                                    <p:animEffect transition="in" filter="dissolve">
                                      <p:cBhvr>
                                        <p:cTn id="21" dur="500"/>
                                        <p:tgtEl>
                                          <p:spTgt spid="1044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4457"/>
                                        </p:tgtEl>
                                        <p:attrNameLst>
                                          <p:attrName>style.visibility</p:attrName>
                                        </p:attrNameLst>
                                      </p:cBhvr>
                                      <p:to>
                                        <p:strVal val="visible"/>
                                      </p:to>
                                    </p:set>
                                    <p:animEffect transition="in" filter="dissolve">
                                      <p:cBhvr>
                                        <p:cTn id="26" dur="500"/>
                                        <p:tgtEl>
                                          <p:spTgt spid="1044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04465"/>
                                        </p:tgtEl>
                                        <p:attrNameLst>
                                          <p:attrName>style.visibility</p:attrName>
                                        </p:attrNameLst>
                                      </p:cBhvr>
                                      <p:to>
                                        <p:strVal val="visible"/>
                                      </p:to>
                                    </p:set>
                                    <p:animEffect transition="in" filter="wipe(down)">
                                      <p:cBhvr>
                                        <p:cTn id="36" dur="500"/>
                                        <p:tgtEl>
                                          <p:spTgt spid="1044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4462"/>
                                        </p:tgtEl>
                                        <p:attrNameLst>
                                          <p:attrName>style.visibility</p:attrName>
                                        </p:attrNameLst>
                                      </p:cBhvr>
                                      <p:to>
                                        <p:strVal val="visible"/>
                                      </p:to>
                                    </p:set>
                                    <p:animEffect transition="in" filter="dissolve">
                                      <p:cBhvr>
                                        <p:cTn id="41" dur="500"/>
                                        <p:tgtEl>
                                          <p:spTgt spid="10446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4463"/>
                                        </p:tgtEl>
                                        <p:attrNameLst>
                                          <p:attrName>style.visibility</p:attrName>
                                        </p:attrNameLst>
                                      </p:cBhvr>
                                      <p:to>
                                        <p:strVal val="visible"/>
                                      </p:to>
                                    </p:set>
                                    <p:animEffect transition="in" filter="dissolve">
                                      <p:cBhvr>
                                        <p:cTn id="46" dur="500"/>
                                        <p:tgtEl>
                                          <p:spTgt spid="1044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4464"/>
                                        </p:tgtEl>
                                        <p:attrNameLst>
                                          <p:attrName>style.visibility</p:attrName>
                                        </p:attrNameLst>
                                      </p:cBhvr>
                                      <p:to>
                                        <p:strVal val="visible"/>
                                      </p:to>
                                    </p:set>
                                    <p:animEffect transition="in" filter="dissolve">
                                      <p:cBhvr>
                                        <p:cTn id="51" dur="500"/>
                                        <p:tgtEl>
                                          <p:spTgt spid="1044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4461"/>
                                        </p:tgtEl>
                                        <p:attrNameLst>
                                          <p:attrName>style.visibility</p:attrName>
                                        </p:attrNameLst>
                                      </p:cBhvr>
                                      <p:to>
                                        <p:strVal val="visible"/>
                                      </p:to>
                                    </p:set>
                                    <p:anim calcmode="lin" valueType="num">
                                      <p:cBhvr>
                                        <p:cTn id="61" dur="500" fill="hold"/>
                                        <p:tgtEl>
                                          <p:spTgt spid="104461"/>
                                        </p:tgtEl>
                                        <p:attrNameLst>
                                          <p:attrName>ppt_w</p:attrName>
                                        </p:attrNameLst>
                                      </p:cBhvr>
                                      <p:tavLst>
                                        <p:tav tm="0">
                                          <p:val>
                                            <p:fltVal val="0"/>
                                          </p:val>
                                        </p:tav>
                                        <p:tav tm="100000">
                                          <p:val>
                                            <p:strVal val="#ppt_w"/>
                                          </p:val>
                                        </p:tav>
                                      </p:tavLst>
                                    </p:anim>
                                    <p:anim calcmode="lin" valueType="num">
                                      <p:cBhvr>
                                        <p:cTn id="62" dur="500" fill="hold"/>
                                        <p:tgtEl>
                                          <p:spTgt spid="104461"/>
                                        </p:tgtEl>
                                        <p:attrNameLst>
                                          <p:attrName>ppt_h</p:attrName>
                                        </p:attrNameLst>
                                      </p:cBhvr>
                                      <p:tavLst>
                                        <p:tav tm="0">
                                          <p:val>
                                            <p:fltVal val="0"/>
                                          </p:val>
                                        </p:tav>
                                        <p:tav tm="100000">
                                          <p:val>
                                            <p:strVal val="#ppt_h"/>
                                          </p:val>
                                        </p:tav>
                                      </p:tavLst>
                                    </p:anim>
                                  </p:childTnLst>
                                </p:cTn>
                              </p:par>
                              <p:par>
                                <p:cTn id="63" presetID="9" presetClass="entr" presetSubtype="0" fill="hold" grpId="0" nodeType="withEffect">
                                  <p:stCondLst>
                                    <p:cond delay="0"/>
                                  </p:stCondLst>
                                  <p:childTnLst>
                                    <p:set>
                                      <p:cBhvr>
                                        <p:cTn id="64" dur="1" fill="hold">
                                          <p:stCondLst>
                                            <p:cond delay="0"/>
                                          </p:stCondLst>
                                        </p:cTn>
                                        <p:tgtEl>
                                          <p:spTgt spid="104468"/>
                                        </p:tgtEl>
                                        <p:attrNameLst>
                                          <p:attrName>style.visibility</p:attrName>
                                        </p:attrNameLst>
                                      </p:cBhvr>
                                      <p:to>
                                        <p:strVal val="visible"/>
                                      </p:to>
                                    </p:set>
                                    <p:animEffect transition="in" filter="dissolve">
                                      <p:cBhvr>
                                        <p:cTn id="65"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grpSp>
        <p:nvGrpSpPr>
          <p:cNvPr id="75779"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grpSp>
        <p:nvGrpSpPr>
          <p:cNvPr id="75780"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a:ea typeface="ＭＳ Ｐゴシック" pitchFamily="34" charset="-128"/>
                <a:cs typeface="Arial"/>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8" name="Text Box 12"/>
          <p:cNvSpPr txBox="1">
            <a:spLocks noChangeArrowheads="1"/>
          </p:cNvSpPr>
          <p:nvPr/>
        </p:nvSpPr>
        <p:spPr bwMode="auto">
          <a:xfrm>
            <a:off x="152400" y="417513"/>
            <a:ext cx="685800" cy="2554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R</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N</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I</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Y</a:t>
            </a:r>
          </a:p>
        </p:txBody>
      </p:sp>
      <p:sp>
        <p:nvSpPr>
          <p:cNvPr id="106509" name="Text Box 13"/>
          <p:cNvSpPr txBox="1">
            <a:spLocks noChangeArrowheads="1"/>
          </p:cNvSpPr>
          <p:nvPr/>
        </p:nvSpPr>
        <p:spPr bwMode="auto">
          <a:xfrm>
            <a:off x="8458200" y="371475"/>
            <a:ext cx="6858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E</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R</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N</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I</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T</a:t>
            </a:r>
            <a:b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br>
            <a:r>
              <a:rPr kumimoji="0" lang="en-US" sz="2000" b="1" i="0" u="none" strike="noStrike" kern="1200" cap="none" spc="0" normalizeH="0" baseline="0" noProof="0" dirty="0">
                <a:ln>
                  <a:noFill/>
                </a:ln>
                <a:solidFill>
                  <a:srgbClr val="3366FF"/>
                </a:solidFill>
                <a:effectLst/>
                <a:uLnTx/>
                <a:uFillTx/>
                <a:latin typeface="Arial"/>
                <a:ea typeface="ＭＳ Ｐゴシック" pitchFamily="34" charset="-128"/>
                <a:cs typeface="Arial"/>
              </a:rPr>
              <a:t>Y</a:t>
            </a:r>
          </a:p>
        </p:txBody>
      </p:sp>
      <p:sp>
        <p:nvSpPr>
          <p:cNvPr id="75785" name="Rectangle 15"/>
          <p:cNvSpPr>
            <a:spLocks noGrp="1" noChangeArrowheads="1"/>
          </p:cNvSpPr>
          <p:nvPr>
            <p:ph type="title" idx="4294967295"/>
          </p:nvPr>
        </p:nvSpPr>
        <p:spPr>
          <a:xfrm>
            <a:off x="0" y="0"/>
            <a:ext cx="9144000" cy="685800"/>
          </a:xfrm>
        </p:spPr>
        <p:txBody>
          <a:bodyPr/>
          <a:lstStyle/>
          <a:p>
            <a:pPr eaLnBrk="1" hangingPunct="1"/>
            <a:r>
              <a:rPr lang="en-US" altLang="en-US" sz="4000" b="1" dirty="0">
                <a:latin typeface="Arial" pitchFamily="34" charset="0"/>
                <a:ea typeface="ＭＳ Ｐゴシック" pitchFamily="34" charset="-128"/>
                <a:cs typeface="Arial" pitchFamily="34" charset="0"/>
              </a:rPr>
              <a:t>The Centrality of the Cross</a:t>
            </a:r>
          </a:p>
        </p:txBody>
      </p:sp>
      <p:sp>
        <p:nvSpPr>
          <p:cNvPr id="18" name="TextBox 17"/>
          <p:cNvSpPr txBox="1">
            <a:spLocks noChangeArrowheads="1"/>
          </p:cNvSpPr>
          <p:nvPr/>
        </p:nvSpPr>
        <p:spPr bwMode="auto">
          <a:xfrm>
            <a:off x="152400" y="3260725"/>
            <a:ext cx="8991600" cy="347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7675" indent="-447675">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is an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external structure</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imposed on the OT from systematic theology.</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focuses too much on man</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rather than God.</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Christ is the central person of the Bible, but the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OT focuses on Him as King</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more than as Savior (the OT rarely notes the salvation of individuals.)</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This view also does not include God</a:t>
            </a:r>
            <a:r>
              <a:rPr kumimoji="0" lang="fr-FR" altLang="ja-JP"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s program for angels, those not redeemed, and creation as a whole, so it is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too restrictive</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The view is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not traced in the wisdom books</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(not supported in Eccles., Prov., etc.).</a:t>
            </a:r>
          </a:p>
          <a:p>
            <a:pPr marL="447675" marR="0" lvl="0" indent="-447675" algn="l" defTabSz="914400" rtl="0" eaLnBrk="0" fontAlgn="base" latinLnBrk="0" hangingPunct="0">
              <a:lnSpc>
                <a:spcPct val="100000"/>
              </a:lnSpc>
              <a:spcBef>
                <a:spcPct val="0"/>
              </a:spcBef>
              <a:spcAft>
                <a:spcPct val="0"/>
              </a:spcAft>
              <a:buClrTx/>
              <a:buSzTx/>
              <a:buFontTx/>
              <a:buAutoNum type="alphaLcParenBoth"/>
              <a:tabLst/>
              <a:defRPr/>
            </a:pP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It </a:t>
            </a: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neglects the physical (land) aspects</a:t>
            </a:r>
            <a:r>
              <a:rPr kumimoji="0" lang="en-US" altLang="en-US" sz="20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 prominent in the OT.</a:t>
            </a:r>
          </a:p>
        </p:txBody>
      </p:sp>
      <p:sp>
        <p:nvSpPr>
          <p:cNvPr id="19" name="TextBox 18"/>
          <p:cNvSpPr txBox="1">
            <a:spLocks noChangeArrowheads="1"/>
          </p:cNvSpPr>
          <p:nvPr/>
        </p:nvSpPr>
        <p:spPr bwMode="auto">
          <a:xfrm>
            <a:off x="152400" y="2906713"/>
            <a:ext cx="8135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But redemption as the KEY OT Theme has these problems:</a:t>
            </a:r>
          </a:p>
        </p:txBody>
      </p:sp>
      <p:sp>
        <p:nvSpPr>
          <p:cNvPr id="75788" name="Text Box 6"/>
          <p:cNvSpPr txBox="1">
            <a:spLocks noChangeArrowheads="1"/>
          </p:cNvSpPr>
          <p:nvPr/>
        </p:nvSpPr>
        <p:spPr bwMode="auto">
          <a:xfrm>
            <a:off x="8305800" y="0"/>
            <a:ext cx="83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t>55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77826" name="Rectangle 3"/>
          <p:cNvSpPr>
            <a:spLocks noGrp="1" noChangeArrowheads="1"/>
          </p:cNvSpPr>
          <p:nvPr>
            <p:ph type="body" sz="half" idx="1"/>
          </p:nvPr>
        </p:nvSpPr>
        <p:spPr>
          <a:xfrm>
            <a:off x="76200" y="2514600"/>
            <a:ext cx="4343400" cy="31242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p:txBody>
      </p:sp>
      <p:pic>
        <p:nvPicPr>
          <p:cNvPr id="77827" name="Picture 4"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5"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9"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2"/>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en-US" sz="2800">
                <a:solidFill>
                  <a:schemeClr val="bg1"/>
                </a:solidFill>
                <a:ea typeface="ＭＳ Ｐゴシック" pitchFamily="34" charset="-128"/>
              </a:rPr>
              <a:t>The Glory of God</a:t>
            </a:r>
          </a:p>
        </p:txBody>
      </p:sp>
      <p:grpSp>
        <p:nvGrpSpPr>
          <p:cNvPr id="79874" name="Group 43"/>
          <p:cNvGrpSpPr>
            <a:grpSpLocks/>
          </p:cNvGrpSpPr>
          <p:nvPr/>
        </p:nvGrpSpPr>
        <p:grpSpPr bwMode="auto">
          <a:xfrm>
            <a:off x="0" y="0"/>
            <a:ext cx="9144000" cy="6858000"/>
            <a:chOff x="0" y="0"/>
            <a:chExt cx="5760" cy="4320"/>
          </a:xfrm>
        </p:grpSpPr>
        <p:pic>
          <p:nvPicPr>
            <p:cNvPr id="79875"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WordArt 45"/>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85"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9525">
                    <a:round/>
                    <a:headEnd/>
                    <a:tailEnd/>
                  </a:ln>
                  <a:gradFill rotWithShape="1">
                    <a:gsLst>
                      <a:gs pos="0">
                        <a:srgbClr val="707070"/>
                      </a:gs>
                      <a:gs pos="50000">
                        <a:srgbClr val="FFFFFF"/>
                      </a:gs>
                      <a:gs pos="100000">
                        <a:srgbClr val="707070"/>
                      </a:gs>
                    </a:gsLst>
                    <a:lin ang="2700000" scaled="1"/>
                  </a:gradFill>
                  <a:effectLst/>
                  <a:uLnTx/>
                  <a:uFillTx/>
                  <a:latin typeface="Impact"/>
                  <a:ea typeface="ＭＳ Ｐゴシック" pitchFamily="34" charset="-128"/>
                  <a:cs typeface="+mn-cs"/>
                </a:rPr>
                <a:t>The Glory of God</a:t>
              </a:r>
            </a:p>
          </p:txBody>
        </p:sp>
      </p:gr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6507161"/>
            <a:chOff x="1" y="191"/>
            <a:chExt cx="5759" cy="4099"/>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sz="3600">
                <a:solidFill>
                  <a:srgbClr val="000000"/>
                </a:solidFill>
                <a:latin typeface="Comic Sans MS"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endParaRPr lang="en-US" sz="3600">
                <a:solidFill>
                  <a:srgbClr val="000000"/>
                </a:solidFill>
                <a:latin typeface="Comic Sans MS"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1" name="Rectangle 11"/>
            <p:cNvSpPr>
              <a:spLocks noChangeArrowheads="1"/>
            </p:cNvSpPr>
            <p:nvPr/>
          </p:nvSpPr>
          <p:spPr bwMode="auto">
            <a:xfrm>
              <a:off x="2360" y="658"/>
              <a:ext cx="1062"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a:solidFill>
                    <a:srgbClr val="000000"/>
                  </a:solidFill>
                  <a:latin typeface="Times" charset="0"/>
                </a:rPr>
                <a:t>ONE THEME:</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42" name="Rectangle 22"/>
            <p:cNvSpPr>
              <a:spLocks noChangeArrowheads="1"/>
            </p:cNvSpPr>
            <p:nvPr/>
          </p:nvSpPr>
          <p:spPr bwMode="auto">
            <a:xfrm>
              <a:off x="221" y="61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D(OT)</a:t>
              </a:r>
            </a:p>
          </p:txBody>
        </p:sp>
        <p:sp>
          <p:nvSpPr>
            <p:cNvPr id="13343" name="Rectangle 23"/>
            <p:cNvSpPr>
              <a:spLocks noChangeArrowheads="1"/>
            </p:cNvSpPr>
            <p:nvPr/>
          </p:nvSpPr>
          <p:spPr bwMode="auto">
            <a:xfrm>
              <a:off x="3809" y="614"/>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D(NT)</a:t>
              </a:r>
            </a:p>
          </p:txBody>
        </p:sp>
        <p:sp>
          <p:nvSpPr>
            <p:cNvPr id="13344" name="Rectangle 24"/>
            <p:cNvSpPr>
              <a:spLocks noChangeArrowheads="1"/>
            </p:cNvSpPr>
            <p:nvPr/>
          </p:nvSpPr>
          <p:spPr bwMode="auto">
            <a:xfrm>
              <a:off x="1992" y="191"/>
              <a:ext cx="18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A</a:t>
              </a:r>
            </a:p>
          </p:txBody>
        </p:sp>
        <p:sp>
          <p:nvSpPr>
            <p:cNvPr id="13345" name="Rectangle 25"/>
            <p:cNvSpPr>
              <a:spLocks noChangeArrowheads="1"/>
            </p:cNvSpPr>
            <p:nvPr/>
          </p:nvSpPr>
          <p:spPr bwMode="auto">
            <a:xfrm>
              <a:off x="1993" y="396"/>
              <a:ext cx="200"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B</a:t>
              </a:r>
            </a:p>
          </p:txBody>
        </p:sp>
        <p:sp>
          <p:nvSpPr>
            <p:cNvPr id="13346" name="Rectangle 26"/>
            <p:cNvSpPr>
              <a:spLocks noChangeArrowheads="1"/>
            </p:cNvSpPr>
            <p:nvPr/>
          </p:nvSpPr>
          <p:spPr bwMode="auto">
            <a:xfrm>
              <a:off x="1990" y="638"/>
              <a:ext cx="19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C</a:t>
              </a:r>
            </a:p>
          </p:txBody>
        </p:sp>
        <p:sp>
          <p:nvSpPr>
            <p:cNvPr id="13347" name="Rectangle 27"/>
            <p:cNvSpPr>
              <a:spLocks noChangeArrowheads="1"/>
            </p:cNvSpPr>
            <p:nvPr/>
          </p:nvSpPr>
          <p:spPr bwMode="auto">
            <a:xfrm>
              <a:off x="24" y="112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E(OT)</a:t>
              </a:r>
            </a:p>
          </p:txBody>
        </p:sp>
        <p:sp>
          <p:nvSpPr>
            <p:cNvPr id="13348" name="Rectangle 28"/>
            <p:cNvSpPr>
              <a:spLocks noChangeArrowheads="1"/>
            </p:cNvSpPr>
            <p:nvPr/>
          </p:nvSpPr>
          <p:spPr bwMode="auto">
            <a:xfrm>
              <a:off x="3954" y="111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E(NT)</a:t>
              </a:r>
            </a:p>
          </p:txBody>
        </p:sp>
        <p:sp>
          <p:nvSpPr>
            <p:cNvPr id="13349" name="Rectangle 29"/>
            <p:cNvSpPr>
              <a:spLocks noChangeArrowheads="1"/>
            </p:cNvSpPr>
            <p:nvPr/>
          </p:nvSpPr>
          <p:spPr bwMode="auto">
            <a:xfrm>
              <a:off x="4030" y="146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F(NT)</a:t>
              </a:r>
            </a:p>
          </p:txBody>
        </p:sp>
        <p:sp>
          <p:nvSpPr>
            <p:cNvPr id="13350" name="Rectangle 30"/>
            <p:cNvSpPr>
              <a:spLocks noChangeArrowheads="1"/>
            </p:cNvSpPr>
            <p:nvPr/>
          </p:nvSpPr>
          <p:spPr bwMode="auto">
            <a:xfrm>
              <a:off x="4128" y="2007"/>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G(NT)</a:t>
              </a:r>
            </a:p>
          </p:txBody>
        </p:sp>
        <p:sp>
          <p:nvSpPr>
            <p:cNvPr id="13351" name="Rectangle 31"/>
            <p:cNvSpPr>
              <a:spLocks noChangeArrowheads="1"/>
            </p:cNvSpPr>
            <p:nvPr/>
          </p:nvSpPr>
          <p:spPr bwMode="auto">
            <a:xfrm>
              <a:off x="32" y="148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F(OT)</a:t>
              </a:r>
            </a:p>
          </p:txBody>
        </p:sp>
        <p:sp>
          <p:nvSpPr>
            <p:cNvPr id="13352" name="Rectangle 32"/>
            <p:cNvSpPr>
              <a:spLocks noChangeArrowheads="1"/>
            </p:cNvSpPr>
            <p:nvPr/>
          </p:nvSpPr>
          <p:spPr bwMode="auto">
            <a:xfrm>
              <a:off x="1" y="2011"/>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G(OT)</a:t>
              </a:r>
            </a:p>
          </p:txBody>
        </p:sp>
        <p:sp>
          <p:nvSpPr>
            <p:cNvPr id="13353" name="Rectangle 33"/>
            <p:cNvSpPr>
              <a:spLocks noChangeArrowheads="1"/>
            </p:cNvSpPr>
            <p:nvPr/>
          </p:nvSpPr>
          <p:spPr bwMode="auto">
            <a:xfrm>
              <a:off x="58" y="3445"/>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H(OT)</a:t>
              </a:r>
            </a:p>
          </p:txBody>
        </p:sp>
        <p:sp>
          <p:nvSpPr>
            <p:cNvPr id="13354" name="Rectangle 34"/>
            <p:cNvSpPr>
              <a:spLocks noChangeArrowheads="1"/>
            </p:cNvSpPr>
            <p:nvPr/>
          </p:nvSpPr>
          <p:spPr bwMode="auto">
            <a:xfrm>
              <a:off x="4341" y="3460"/>
              <a:ext cx="5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H(NT)</a:t>
              </a:r>
            </a:p>
          </p:txBody>
        </p:sp>
        <p:sp>
          <p:nvSpPr>
            <p:cNvPr id="13355" name="Rectangle 35"/>
            <p:cNvSpPr>
              <a:spLocks noChangeArrowheads="1"/>
            </p:cNvSpPr>
            <p:nvPr/>
          </p:nvSpPr>
          <p:spPr bwMode="auto">
            <a:xfrm>
              <a:off x="1176" y="3642"/>
              <a:ext cx="45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I(OT)</a:t>
              </a:r>
            </a:p>
          </p:txBody>
        </p:sp>
        <p:sp>
          <p:nvSpPr>
            <p:cNvPr id="13356" name="Rectangle 36"/>
            <p:cNvSpPr>
              <a:spLocks noChangeArrowheads="1"/>
            </p:cNvSpPr>
            <p:nvPr/>
          </p:nvSpPr>
          <p:spPr bwMode="auto">
            <a:xfrm>
              <a:off x="2831" y="3607"/>
              <a:ext cx="21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a:solidFill>
                    <a:srgbClr val="000000"/>
                  </a:solidFill>
                  <a:latin typeface="Times" charset="0"/>
                </a:rPr>
                <a:t>J</a:t>
              </a:r>
            </a:p>
          </p:txBody>
        </p:sp>
        <p:sp>
          <p:nvSpPr>
            <p:cNvPr id="13357" name="Rectangle 37"/>
            <p:cNvSpPr>
              <a:spLocks noChangeArrowheads="1"/>
            </p:cNvSpPr>
            <p:nvPr/>
          </p:nvSpPr>
          <p:spPr bwMode="auto">
            <a:xfrm>
              <a:off x="1066" y="3884"/>
              <a:ext cx="3628"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en-US" sz="3600" b="1">
                  <a:solidFill>
                    <a:srgbClr val="000000"/>
                  </a:solidFill>
                  <a:latin typeface="Times" charset="0"/>
                </a:rPr>
                <a:t> The </a:t>
              </a:r>
              <a:r>
                <a:rPr lang="en-US" altLang="ja-JP" sz="3600" b="1">
                  <a:solidFill>
                    <a:srgbClr val="000000"/>
                  </a:solidFill>
                  <a:latin typeface="Times" charset="0"/>
                </a:rPr>
                <a:t>"Opened" Bible</a:t>
              </a:r>
              <a:endParaRPr lang="en-US" sz="3600" b="1">
                <a:solidFill>
                  <a:srgbClr val="000000"/>
                </a:solidFill>
                <a:latin typeface="Times" charset="0"/>
              </a:endParaRPr>
            </a:p>
          </p:txBody>
        </p:sp>
        <p:sp>
          <p:nvSpPr>
            <p:cNvPr id="13358" name="Rectangle 38"/>
            <p:cNvSpPr>
              <a:spLocks noChangeArrowheads="1"/>
            </p:cNvSpPr>
            <p:nvPr/>
          </p:nvSpPr>
          <p:spPr bwMode="auto">
            <a:xfrm>
              <a:off x="1209" y="2828"/>
              <a:ext cx="515"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b="1">
                  <a:solidFill>
                    <a:srgbClr val="000000"/>
                  </a:solidFill>
                  <a:latin typeface="Times" charset="0"/>
                </a:rPr>
                <a:t>1</a:t>
              </a: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2</a:t>
              </a: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3</a:t>
              </a: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4</a:t>
              </a: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5</a:t>
              </a: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6</a:t>
              </a: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7</a:t>
              </a: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800" b="1">
                  <a:solidFill>
                    <a:srgbClr val="000000"/>
                  </a:solidFill>
                  <a:latin typeface="Times" charset="0"/>
                </a:rPr>
                <a:t>8</a:t>
              </a: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76" name="Rectangle 56"/>
            <p:cNvSpPr>
              <a:spLocks noChangeArrowheads="1"/>
            </p:cNvSpPr>
            <p:nvPr/>
          </p:nvSpPr>
          <p:spPr bwMode="auto">
            <a:xfrm>
              <a:off x="4815" y="1878"/>
              <a:ext cx="18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Times"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a:solidFill>
                    <a:srgbClr val="000000"/>
                  </a:solidFill>
                  <a:latin typeface="Times" charset="0"/>
                </a:rPr>
                <a:t>"       "</a:t>
              </a:r>
              <a:endParaRPr lang="en-US" sz="1800" b="1">
                <a:solidFill>
                  <a:srgbClr val="000000"/>
                </a:solidFill>
                <a:latin typeface="Times"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sz="3600">
                <a:solidFill>
                  <a:srgbClr val="000000"/>
                </a:solidFill>
                <a:latin typeface="Comic Sans MS"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a:solidFill>
                  <a:srgbClr val="000000"/>
                </a:solidFill>
                <a:latin typeface="Comic Sans MS"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solidFill>
                  <a:srgbClr val="000000"/>
                </a:solidFill>
                <a:latin typeface="Comic Sans MS"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sp>
          <p:nvSpPr>
            <p:cNvPr id="13427" name="Rectangle 134"/>
            <p:cNvSpPr>
              <a:spLocks noChangeArrowheads="1"/>
            </p:cNvSpPr>
            <p:nvPr/>
          </p:nvSpPr>
          <p:spPr bwMode="auto">
            <a:xfrm>
              <a:off x="671" y="1870"/>
              <a:ext cx="18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rgbClr val="000000"/>
                  </a:solidFill>
                  <a:latin typeface="Times"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a:solidFill>
                    <a:srgbClr val="000000"/>
                  </a:solidFill>
                  <a:latin typeface="Times"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Lucida Handwriting" charset="0"/>
                </a:rPr>
                <a:t>2 </a:t>
              </a:r>
              <a:endParaRPr lang="en-US" sz="1600" b="1" u="sng">
                <a:solidFill>
                  <a:srgbClr val="000000"/>
                </a:solidFill>
                <a:latin typeface="Lucida Handwriting" charset="0"/>
              </a:endParaRPr>
            </a:p>
            <a:p>
              <a:r>
                <a:rPr lang="en-US" sz="1600" b="1">
                  <a:solidFill>
                    <a:srgbClr val="000000"/>
                  </a:solidFill>
                  <a:latin typeface="Lucida Handwriting" charset="0"/>
                </a:rPr>
                <a:t>1</a:t>
              </a:r>
            </a:p>
          </p:txBody>
        </p:sp>
        <p:sp>
          <p:nvSpPr>
            <p:cNvPr id="13434" name="Rectangle 141"/>
            <p:cNvSpPr>
              <a:spLocks noChangeArrowheads="1"/>
            </p:cNvSpPr>
            <p:nvPr/>
          </p:nvSpPr>
          <p:spPr bwMode="auto">
            <a:xfrm>
              <a:off x="66" y="3793"/>
              <a:ext cx="349"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2400">
                <a:solidFill>
                  <a:srgbClr val="000000"/>
                </a:solidFill>
                <a:latin typeface="Times"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a:solidFill>
                  <a:srgbClr val="5B5B5B"/>
                </a:solidFill>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r>
                <a:rPr lang="en-US" sz="1400" b="1">
                  <a:solidFill>
                    <a:srgbClr val="000000"/>
                  </a:solidFill>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a:solidFill>
                  <a:srgbClr val="FFFFFF"/>
                </a:solidFill>
                <a:latin typeface="Arial"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a:solidFill>
                  <a:srgbClr val="000000"/>
                </a:solidFill>
                <a:latin typeface="Arial" charset="0"/>
              </a:rPr>
              <a:t>©2006 TBBMI</a:t>
            </a:r>
          </a:p>
        </p:txBody>
      </p:sp>
      <p:sp>
        <p:nvSpPr>
          <p:cNvPr id="172193" name="Rectangle 161"/>
          <p:cNvSpPr>
            <a:spLocks noChangeArrowheads="1"/>
          </p:cNvSpPr>
          <p:nvPr/>
        </p:nvSpPr>
        <p:spPr bwMode="auto">
          <a:xfrm>
            <a:off x="7534275"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9.65.06.</a:t>
            </a:r>
          </a:p>
        </p:txBody>
      </p:sp>
      <p:sp>
        <p:nvSpPr>
          <p:cNvPr id="172194" name="Rectangle 162"/>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000000"/>
                </a:solidFill>
                <a:effectLst>
                  <a:outerShdw blurRad="38100" dist="38100" dir="2700000" algn="tl">
                    <a:srgbClr val="DDDDDD"/>
                  </a:outerShdw>
                </a:effectLst>
                <a:latin typeface="Comic Sans MS" charset="0"/>
              </a:rPr>
              <a:t>05</a:t>
            </a:r>
          </a:p>
        </p:txBody>
      </p:sp>
      <p:sp>
        <p:nvSpPr>
          <p:cNvPr id="172195" name="Text Box 163"/>
          <p:cNvSpPr txBox="1">
            <a:spLocks noChangeArrowheads="1"/>
          </p:cNvSpPr>
          <p:nvPr/>
        </p:nvSpPr>
        <p:spPr bwMode="auto">
          <a:xfrm>
            <a:off x="271463" y="3954463"/>
            <a:ext cx="3271837" cy="514350"/>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defRPr/>
            </a:pPr>
            <a:r>
              <a:rPr lang="en-US" sz="2400" b="1">
                <a:solidFill>
                  <a:srgbClr val="FFFF00"/>
                </a:solidFill>
                <a:latin typeface="Comic Sans MS" charset="0"/>
              </a:rPr>
              <a:t>STUDY HELP #18 </a:t>
            </a:r>
          </a:p>
        </p:txBody>
      </p:sp>
      <p:sp>
        <p:nvSpPr>
          <p:cNvPr id="155" name="Text Box 5"/>
          <p:cNvSpPr txBox="1">
            <a:spLocks noChangeArrowheads="1"/>
          </p:cNvSpPr>
          <p:nvPr/>
        </p:nvSpPr>
        <p:spPr bwMode="auto">
          <a:xfrm>
            <a:off x="8388424" y="3968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50a</a:t>
            </a: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Line 1026"/>
          <p:cNvSpPr>
            <a:spLocks noChangeShapeType="1"/>
          </p:cNvSpPr>
          <p:nvPr/>
        </p:nvSpPr>
        <p:spPr bwMode="auto">
          <a:xfrm>
            <a:off x="3455988" y="1546225"/>
            <a:ext cx="1817687" cy="0"/>
          </a:xfrm>
          <a:prstGeom prst="line">
            <a:avLst/>
          </a:prstGeom>
          <a:noFill/>
          <a:ln w="25400">
            <a:solidFill>
              <a:srgbClr val="777777"/>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091" name="Rectangle 1027"/>
          <p:cNvSpPr>
            <a:spLocks noChangeArrowheads="1"/>
          </p:cNvSpPr>
          <p:nvPr/>
        </p:nvSpPr>
        <p:spPr bwMode="auto">
          <a:xfrm>
            <a:off x="1963738" y="4578350"/>
            <a:ext cx="817562" cy="454025"/>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1</a:t>
            </a:r>
          </a:p>
        </p:txBody>
      </p:sp>
      <p:sp>
        <p:nvSpPr>
          <p:cNvPr id="217092" name="Rectangle 1028"/>
          <p:cNvSpPr>
            <a:spLocks noChangeArrowheads="1"/>
          </p:cNvSpPr>
          <p:nvPr/>
        </p:nvSpPr>
        <p:spPr bwMode="auto">
          <a:xfrm>
            <a:off x="2319338" y="365283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2</a:t>
            </a:r>
          </a:p>
        </p:txBody>
      </p:sp>
      <p:sp>
        <p:nvSpPr>
          <p:cNvPr id="217093" name="Rectangle 1029"/>
          <p:cNvSpPr>
            <a:spLocks noChangeArrowheads="1"/>
          </p:cNvSpPr>
          <p:nvPr/>
        </p:nvSpPr>
        <p:spPr bwMode="auto">
          <a:xfrm>
            <a:off x="3190875" y="289718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3</a:t>
            </a:r>
          </a:p>
        </p:txBody>
      </p:sp>
      <p:sp>
        <p:nvSpPr>
          <p:cNvPr id="217094" name="Rectangle 1030"/>
          <p:cNvSpPr>
            <a:spLocks noChangeArrowheads="1"/>
          </p:cNvSpPr>
          <p:nvPr/>
        </p:nvSpPr>
        <p:spPr bwMode="auto">
          <a:xfrm>
            <a:off x="4529138" y="26320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4</a:t>
            </a:r>
          </a:p>
        </p:txBody>
      </p:sp>
      <p:sp>
        <p:nvSpPr>
          <p:cNvPr id="217095" name="Rectangle 1031"/>
          <p:cNvSpPr>
            <a:spLocks noChangeArrowheads="1"/>
          </p:cNvSpPr>
          <p:nvPr/>
        </p:nvSpPr>
        <p:spPr bwMode="auto">
          <a:xfrm>
            <a:off x="5489575" y="29368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5</a:t>
            </a:r>
          </a:p>
        </p:txBody>
      </p:sp>
      <p:sp>
        <p:nvSpPr>
          <p:cNvPr id="81927" name="Rectangle 1032"/>
          <p:cNvSpPr>
            <a:spLocks noChangeArrowheads="1"/>
          </p:cNvSpPr>
          <p:nvPr/>
        </p:nvSpPr>
        <p:spPr bwMode="auto">
          <a:xfrm>
            <a:off x="6018213" y="3384550"/>
            <a:ext cx="81756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Times" charset="0"/>
                <a:ea typeface="ＭＳ Ｐゴシック" pitchFamily="34" charset="-128"/>
                <a:cs typeface="+mn-cs"/>
              </a:rPr>
              <a:t>6</a:t>
            </a:r>
          </a:p>
        </p:txBody>
      </p:sp>
      <p:sp>
        <p:nvSpPr>
          <p:cNvPr id="217097" name="Rectangle 1033"/>
          <p:cNvSpPr>
            <a:spLocks noChangeArrowheads="1"/>
          </p:cNvSpPr>
          <p:nvPr/>
        </p:nvSpPr>
        <p:spPr bwMode="auto">
          <a:xfrm>
            <a:off x="6454775" y="408940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7</a:t>
            </a:r>
          </a:p>
        </p:txBody>
      </p:sp>
      <p:sp>
        <p:nvSpPr>
          <p:cNvPr id="217098" name="Rectangle 1034"/>
          <p:cNvSpPr>
            <a:spLocks noChangeArrowheads="1"/>
          </p:cNvSpPr>
          <p:nvPr/>
        </p:nvSpPr>
        <p:spPr bwMode="auto">
          <a:xfrm>
            <a:off x="7127875" y="481965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pitchFamily="-112" charset="0"/>
                <a:ea typeface="ＭＳ Ｐゴシック" pitchFamily="34" charset="-128"/>
                <a:cs typeface="+mn-cs"/>
              </a:rPr>
              <a:t>8</a:t>
            </a:r>
          </a:p>
        </p:txBody>
      </p:sp>
      <p:sp>
        <p:nvSpPr>
          <p:cNvPr id="81930" name="Freeform 103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100" name="Oval 1036"/>
          <p:cNvSpPr>
            <a:spLocks noChangeArrowheads="1"/>
          </p:cNvSpPr>
          <p:nvPr/>
        </p:nvSpPr>
        <p:spPr bwMode="auto">
          <a:xfrm>
            <a:off x="3025775" y="938213"/>
            <a:ext cx="2700338" cy="798512"/>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grpSp>
        <p:nvGrpSpPr>
          <p:cNvPr id="81932" name="Group 1037"/>
          <p:cNvGrpSpPr>
            <a:grpSpLocks/>
          </p:cNvGrpSpPr>
          <p:nvPr/>
        </p:nvGrpSpPr>
        <p:grpSpPr bwMode="auto">
          <a:xfrm>
            <a:off x="2133600" y="2451100"/>
            <a:ext cx="5403850" cy="2871788"/>
            <a:chOff x="1344" y="1544"/>
            <a:chExt cx="3404" cy="1809"/>
          </a:xfrm>
        </p:grpSpPr>
        <p:sp>
          <p:nvSpPr>
            <p:cNvPr id="81942" name="Line 1038"/>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3" name="Line 1039"/>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4" name="Line 1040"/>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5" name="Line 1041"/>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6" name="Line 1042"/>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7" name="Line 1043"/>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8" name="Line 1044"/>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81949" name="Line 1045"/>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17110" name="Rectangle 1046"/>
            <p:cNvSpPr>
              <a:spLocks noChangeArrowheads="1"/>
            </p:cNvSpPr>
            <p:nvPr/>
          </p:nvSpPr>
          <p:spPr bwMode="auto">
            <a:xfrm rot="5246759">
              <a:off x="2189" y="2384"/>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PROPHECIES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1" name="Rectangle 1047"/>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REVELATION</a:t>
              </a:r>
              <a:endParaRPr kumimoji="0" lang="en-US" altLang="en-US" sz="16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2" name="Rectangle 1048"/>
            <p:cNvSpPr>
              <a:spLocks noChangeArrowheads="1"/>
            </p:cNvSpPr>
            <p:nvPr/>
          </p:nvSpPr>
          <p:spPr bwMode="auto">
            <a:xfrm rot="3267768">
              <a:off x="1817" y="2524"/>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WRITINGS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3" name="Rectangle 1049"/>
            <p:cNvSpPr>
              <a:spLocks noChangeArrowheads="1"/>
            </p:cNvSpPr>
            <p:nvPr/>
          </p:nvSpPr>
          <p:spPr bwMode="auto">
            <a:xfrm rot="20643327">
              <a:off x="3427"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EPISTLES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4" name="Rectangle 1050"/>
            <p:cNvSpPr>
              <a:spLocks noChangeArrowheads="1"/>
            </p:cNvSpPr>
            <p:nvPr/>
          </p:nvSpPr>
          <p:spPr bwMode="auto">
            <a:xfrm rot="19276533">
              <a:off x="3353" y="2466"/>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ACTS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5" name="Rectangle 1051"/>
            <p:cNvSpPr>
              <a:spLocks noChangeArrowheads="1"/>
            </p:cNvSpPr>
            <p:nvPr/>
          </p:nvSpPr>
          <p:spPr bwMode="auto">
            <a:xfrm rot="1755647">
              <a:off x="1462" y="2754"/>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HISTORIES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6" name="Rectangle 1052"/>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21ED11"/>
                  </a:solidFill>
                  <a:effectLst/>
                  <a:uLnTx/>
                  <a:uFillTx/>
                  <a:latin typeface="Helvetica BlackOblique" charset="0"/>
                  <a:ea typeface="ＭＳ Ｐゴシック" pitchFamily="34" charset="-128"/>
                  <a:cs typeface="+mn-cs"/>
                </a:rPr>
                <a:t>LAW</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sp>
          <p:nvSpPr>
            <p:cNvPr id="217117" name="Rectangle 1053"/>
            <p:cNvSpPr>
              <a:spLocks noChangeArrowheads="1"/>
            </p:cNvSpPr>
            <p:nvPr/>
          </p:nvSpPr>
          <p:spPr bwMode="auto">
            <a:xfrm rot="18254599">
              <a:off x="2907" y="2048"/>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C0128"/>
                  </a:solidFill>
                  <a:effectLst/>
                  <a:uLnTx/>
                  <a:uFillTx/>
                  <a:latin typeface="Helvetica BlackOblique" charset="0"/>
                  <a:ea typeface="ＭＳ Ｐゴシック" pitchFamily="34" charset="-128"/>
                  <a:cs typeface="+mn-cs"/>
                </a:rPr>
                <a:t>GOSPELS</a:t>
              </a:r>
              <a:endParaRPr kumimoji="0" lang="en-US" altLang="en-US" sz="1800" b="1" i="0" u="none" strike="noStrike" kern="1200" cap="none" spc="0" normalizeH="0" baseline="0" noProof="0">
                <a:ln>
                  <a:noFill/>
                </a:ln>
                <a:solidFill>
                  <a:srgbClr val="FFFF00"/>
                </a:solidFill>
                <a:effectLst/>
                <a:uLnTx/>
                <a:uFillTx/>
                <a:latin typeface="Helvetica BlackOblique" charset="0"/>
                <a:ea typeface="ＭＳ Ｐゴシック" pitchFamily="34" charset="-128"/>
                <a:cs typeface="+mn-cs"/>
              </a:endParaRPr>
            </a:p>
          </p:txBody>
        </p:sp>
      </p:grpSp>
      <p:sp>
        <p:nvSpPr>
          <p:cNvPr id="217118" name="Rectangle 1054"/>
          <p:cNvSpPr>
            <a:spLocks noChangeArrowheads="1"/>
          </p:cNvSpPr>
          <p:nvPr/>
        </p:nvSpPr>
        <p:spPr bwMode="auto">
          <a:xfrm>
            <a:off x="3548063" y="182563"/>
            <a:ext cx="1543050" cy="36353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FD53"/>
                </a:solidFill>
                <a:effectLst/>
                <a:uLnTx/>
                <a:uFillTx/>
                <a:latin typeface="Lucida Handwriting" pitchFamily="-112" charset="0"/>
                <a:ea typeface="ＭＳ Ｐゴシック" pitchFamily="34" charset="-128"/>
                <a:cs typeface="+mn-cs"/>
              </a:rPr>
              <a:t>1600 years</a:t>
            </a:r>
          </a:p>
        </p:txBody>
      </p:sp>
      <p:sp>
        <p:nvSpPr>
          <p:cNvPr id="217119" name="Rectangle 1055"/>
          <p:cNvSpPr>
            <a:spLocks noChangeArrowheads="1"/>
          </p:cNvSpPr>
          <p:nvPr/>
        </p:nvSpPr>
        <p:spPr bwMode="auto">
          <a:xfrm>
            <a:off x="3529013" y="531813"/>
            <a:ext cx="1573212" cy="36353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FD53"/>
                </a:solidFill>
                <a:effectLst/>
                <a:uLnTx/>
                <a:uFillTx/>
                <a:latin typeface="Lucida Handwriting" pitchFamily="-112" charset="0"/>
                <a:ea typeface="ＭＳ Ｐゴシック" pitchFamily="34" charset="-128"/>
                <a:cs typeface="+mn-cs"/>
              </a:rPr>
              <a:t>40 authors</a:t>
            </a:r>
          </a:p>
        </p:txBody>
      </p:sp>
      <p:sp>
        <p:nvSpPr>
          <p:cNvPr id="217120" name="Rectangle 1056"/>
          <p:cNvSpPr>
            <a:spLocks noChangeArrowheads="1"/>
          </p:cNvSpPr>
          <p:nvPr/>
        </p:nvSpPr>
        <p:spPr bwMode="auto">
          <a:xfrm>
            <a:off x="3670300" y="968375"/>
            <a:ext cx="1685925" cy="333375"/>
          </a:xfrm>
          <a:prstGeom prst="rect">
            <a:avLst/>
          </a:prstGeom>
          <a:noFill/>
          <a:ln w="12700">
            <a:noFill/>
            <a:miter lim="800000"/>
            <a:headEnd/>
            <a:tailEnd/>
          </a:ln>
          <a:effectLst>
            <a:outerShdw blurRad="63500" dist="57501" dir="3723739"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EF800"/>
                </a:solidFill>
                <a:effectLst/>
                <a:uLnTx/>
                <a:uFillTx/>
                <a:latin typeface="Times" pitchFamily="-112" charset="0"/>
                <a:ea typeface="ＭＳ Ｐゴシック" pitchFamily="34" charset="-128"/>
                <a:cs typeface="+mn-cs"/>
              </a:rPr>
              <a:t>ONE THEME:</a:t>
            </a:r>
          </a:p>
        </p:txBody>
      </p:sp>
      <p:sp>
        <p:nvSpPr>
          <p:cNvPr id="217121" name="Rectangle 1057"/>
          <p:cNvSpPr>
            <a:spLocks noChangeArrowheads="1"/>
          </p:cNvSpPr>
          <p:nvPr/>
        </p:nvSpPr>
        <p:spPr bwMode="auto">
          <a:xfrm>
            <a:off x="3055938" y="1179513"/>
            <a:ext cx="2868612" cy="393700"/>
          </a:xfrm>
          <a:prstGeom prst="rect">
            <a:avLst/>
          </a:prstGeom>
          <a:noFill/>
          <a:ln w="12700">
            <a:noFill/>
            <a:miter lim="800000"/>
            <a:headEnd/>
            <a:tailEnd/>
          </a:ln>
          <a:effectLst>
            <a:outerShdw blurRad="63500" dist="85194" dir="380609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800"/>
                </a:solidFill>
                <a:effectLst/>
                <a:uLnTx/>
                <a:uFillTx/>
                <a:latin typeface="Lucida Handwriting" pitchFamily="-112" charset="0"/>
                <a:ea typeface="ＭＳ Ｐゴシック" pitchFamily="34" charset="-128"/>
                <a:cs typeface="+mn-cs"/>
              </a:rPr>
              <a:t>the glory of God</a:t>
            </a:r>
          </a:p>
        </p:txBody>
      </p:sp>
      <p:sp>
        <p:nvSpPr>
          <p:cNvPr id="81937" name="Text Box 1062"/>
          <p:cNvSpPr txBox="1">
            <a:spLocks noChangeArrowheads="1"/>
          </p:cNvSpPr>
          <p:nvPr/>
        </p:nvSpPr>
        <p:spPr bwMode="auto">
          <a:xfrm>
            <a:off x="8085138" y="6445250"/>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15</a:t>
            </a:r>
          </a:p>
        </p:txBody>
      </p:sp>
      <p:sp>
        <p:nvSpPr>
          <p:cNvPr id="217127" name="Rectangle 1063"/>
          <p:cNvSpPr>
            <a:spLocks noChangeArrowheads="1"/>
          </p:cNvSpPr>
          <p:nvPr/>
        </p:nvSpPr>
        <p:spPr bwMode="auto">
          <a:xfrm>
            <a:off x="7621588" y="6438900"/>
            <a:ext cx="658812"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7.5.06.</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81939" name="Text Box 1064"/>
          <p:cNvSpPr txBox="1">
            <a:spLocks noChangeArrowheads="1"/>
          </p:cNvSpPr>
          <p:nvPr/>
        </p:nvSpPr>
        <p:spPr bwMode="auto">
          <a:xfrm>
            <a:off x="8469313" y="63563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2</a:t>
            </a:r>
            <a:endParaRPr kumimoji="0" lang="en-US" altLang="en-US" sz="40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81940" name="Text Box 1065"/>
          <p:cNvSpPr txBox="1">
            <a:spLocks noChangeArrowheads="1"/>
          </p:cNvSpPr>
          <p:nvPr/>
        </p:nvSpPr>
        <p:spPr bwMode="auto">
          <a:xfrm>
            <a:off x="481013" y="64436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©2003 TBBMI</a:t>
            </a:r>
          </a:p>
        </p:txBody>
      </p:sp>
      <p:sp>
        <p:nvSpPr>
          <p:cNvPr id="81941" name="Rectangle 1066"/>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en-US" sz="2800">
                <a:solidFill>
                  <a:schemeClr val="bg1"/>
                </a:solidFill>
                <a:ea typeface="ＭＳ Ｐゴシック" pitchFamily="34" charset="-128"/>
              </a:rPr>
              <a:t>The Glory of God</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17121"/>
                                        </p:tgtEl>
                                        <p:attrNameLst>
                                          <p:attrName>style.visibility</p:attrName>
                                        </p:attrNameLst>
                                      </p:cBhvr>
                                      <p:to>
                                        <p:strVal val="visible"/>
                                      </p:to>
                                    </p:set>
                                    <p:anim calcmode="lin" valueType="num">
                                      <p:cBhvr>
                                        <p:cTn id="7" dur="500" fill="hold"/>
                                        <p:tgtEl>
                                          <p:spTgt spid="217121"/>
                                        </p:tgtEl>
                                        <p:attrNameLst>
                                          <p:attrName>ppt_w</p:attrName>
                                        </p:attrNameLst>
                                      </p:cBhvr>
                                      <p:tavLst>
                                        <p:tav tm="0">
                                          <p:val>
                                            <p:strVal val="(6*min(max(#ppt_w*#ppt_h,.3),1)-7.4)/-.7*#ppt_w"/>
                                          </p:val>
                                        </p:tav>
                                        <p:tav tm="100000">
                                          <p:val>
                                            <p:strVal val="#ppt_w"/>
                                          </p:val>
                                        </p:tav>
                                      </p:tavLst>
                                    </p:anim>
                                    <p:anim calcmode="lin" valueType="num">
                                      <p:cBhvr>
                                        <p:cTn id="8" dur="500" fill="hold"/>
                                        <p:tgtEl>
                                          <p:spTgt spid="217121"/>
                                        </p:tgtEl>
                                        <p:attrNameLst>
                                          <p:attrName>ppt_h</p:attrName>
                                        </p:attrNameLst>
                                      </p:cBhvr>
                                      <p:tavLst>
                                        <p:tav tm="0">
                                          <p:val>
                                            <p:strVal val="(6*min(max(#ppt_w*#ppt_h,.3),1)-7.4)/-.7*#ppt_h"/>
                                          </p:val>
                                        </p:tav>
                                        <p:tav tm="100000">
                                          <p:val>
                                            <p:strVal val="#ppt_h"/>
                                          </p:val>
                                        </p:tav>
                                      </p:tavLst>
                                    </p:anim>
                                    <p:anim calcmode="lin" valueType="num">
                                      <p:cBhvr>
                                        <p:cTn id="9" dur="500" fill="hold"/>
                                        <p:tgtEl>
                                          <p:spTgt spid="217121"/>
                                        </p:tgtEl>
                                        <p:attrNameLst>
                                          <p:attrName>ppt_x</p:attrName>
                                        </p:attrNameLst>
                                      </p:cBhvr>
                                      <p:tavLst>
                                        <p:tav tm="0">
                                          <p:val>
                                            <p:fltVal val="0.5"/>
                                          </p:val>
                                        </p:tav>
                                        <p:tav tm="100000">
                                          <p:val>
                                            <p:strVal val="#ppt_x"/>
                                          </p:val>
                                        </p:tav>
                                      </p:tavLst>
                                    </p:anim>
                                    <p:anim calcmode="lin" valueType="num">
                                      <p:cBhvr>
                                        <p:cTn id="10" dur="500" fill="hold"/>
                                        <p:tgtEl>
                                          <p:spTgt spid="21712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17100"/>
                                        </p:tgtEl>
                                        <p:attrNameLst>
                                          <p:attrName>style.visibility</p:attrName>
                                        </p:attrNameLst>
                                      </p:cBhvr>
                                      <p:to>
                                        <p:strVal val="visible"/>
                                      </p:to>
                                    </p:set>
                                    <p:anim calcmode="lin" valueType="num">
                                      <p:cBhvr>
                                        <p:cTn id="14" dur="500" fill="hold"/>
                                        <p:tgtEl>
                                          <p:spTgt spid="217100"/>
                                        </p:tgtEl>
                                        <p:attrNameLst>
                                          <p:attrName>ppt_w</p:attrName>
                                        </p:attrNameLst>
                                      </p:cBhvr>
                                      <p:tavLst>
                                        <p:tav tm="0">
                                          <p:val>
                                            <p:fltVal val="0"/>
                                          </p:val>
                                        </p:tav>
                                        <p:tav tm="100000">
                                          <p:val>
                                            <p:strVal val="#ppt_w"/>
                                          </p:val>
                                        </p:tav>
                                      </p:tavLst>
                                    </p:anim>
                                    <p:anim calcmode="lin" valueType="num">
                                      <p:cBhvr>
                                        <p:cTn id="15" dur="500" fill="hold"/>
                                        <p:tgtEl>
                                          <p:spTgt spid="217100"/>
                                        </p:tgtEl>
                                        <p:attrNameLst>
                                          <p:attrName>ppt_h</p:attrName>
                                        </p:attrNameLst>
                                      </p:cBhvr>
                                      <p:tavLst>
                                        <p:tav tm="0">
                                          <p:val>
                                            <p:fltVal val="0"/>
                                          </p:val>
                                        </p:tav>
                                        <p:tav tm="100000">
                                          <p:val>
                                            <p:strVal val="#ppt_h"/>
                                          </p:val>
                                        </p:tav>
                                      </p:tavLst>
                                    </p:anim>
                                    <p:anim calcmode="lin" valueType="num">
                                      <p:cBhvr>
                                        <p:cTn id="16" dur="500" fill="hold"/>
                                        <p:tgtEl>
                                          <p:spTgt spid="217100"/>
                                        </p:tgtEl>
                                        <p:attrNameLst>
                                          <p:attrName>ppt_x</p:attrName>
                                        </p:attrNameLst>
                                      </p:cBhvr>
                                      <p:tavLst>
                                        <p:tav tm="0">
                                          <p:val>
                                            <p:fltVal val="0.5"/>
                                          </p:val>
                                        </p:tav>
                                        <p:tav tm="100000">
                                          <p:val>
                                            <p:strVal val="#ppt_x"/>
                                          </p:val>
                                        </p:tav>
                                      </p:tavLst>
                                    </p:anim>
                                    <p:anim calcmode="lin" valueType="num">
                                      <p:cBhvr>
                                        <p:cTn id="17" dur="500" fill="hold"/>
                                        <p:tgtEl>
                                          <p:spTgt spid="217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7"/>
          <p:cNvSpPr>
            <a:spLocks noGrp="1" noChangeArrowheads="1"/>
          </p:cNvSpPr>
          <p:nvPr>
            <p:ph type="title" idx="4294967295"/>
          </p:nvPr>
        </p:nvSpPr>
        <p:spPr bwMode="auto">
          <a:xfrm>
            <a:off x="685800" y="609600"/>
            <a:ext cx="7772400" cy="1143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Glory and the Cross</a:t>
            </a:r>
          </a:p>
        </p:txBody>
      </p:sp>
      <p:sp>
        <p:nvSpPr>
          <p:cNvPr id="83970" name="Text Box 1026"/>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p:txBody>
      </p:sp>
      <p:sp>
        <p:nvSpPr>
          <p:cNvPr id="83971" name="Text Box 1027"/>
          <p:cNvSpPr txBox="1">
            <a:spLocks noChangeArrowheads="1"/>
          </p:cNvSpPr>
          <p:nvPr/>
        </p:nvSpPr>
        <p:spPr bwMode="auto">
          <a:xfrm>
            <a:off x="8218488" y="6361113"/>
            <a:ext cx="9255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06-31</a:t>
            </a:r>
          </a:p>
        </p:txBody>
      </p:sp>
      <p:pic>
        <p:nvPicPr>
          <p:cNvPr id="83972" name="Picture 102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3973" name="Picture 102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90" name="WordArt 1030"/>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2700000" algn="ctr" rotWithShape="0">
                    <a:srgbClr val="000000">
                      <a:alpha val="74997"/>
                    </a:srgbClr>
                  </a:outerShdw>
                </a:effectLst>
                <a:uLnTx/>
                <a:uFillTx/>
                <a:latin typeface="Impact"/>
                <a:ea typeface="ＭＳ Ｐゴシック" pitchFamily="34" charset="-128"/>
                <a:cs typeface="+mn-cs"/>
              </a:rPr>
              <a:t>The Glory of God</a:t>
            </a:r>
          </a:p>
        </p:txBody>
      </p:sp>
      <p:pic>
        <p:nvPicPr>
          <p:cNvPr id="144391" name="Picture 1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900" y="290513"/>
            <a:ext cx="4392613" cy="627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6" name="Text Box 1032"/>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A27C"/>
                </a:solidFill>
                <a:effectLst/>
                <a:uLnTx/>
                <a:uFillTx/>
                <a:latin typeface="Comic Sans MS" pitchFamily="66" charset="0"/>
                <a:ea typeface="ＭＳ Ｐゴシック" pitchFamily="34" charset="-128"/>
                <a:cs typeface="+mn-cs"/>
              </a:rPr>
              <a:t> </a:t>
            </a:r>
          </a:p>
        </p:txBody>
      </p:sp>
      <p:sp>
        <p:nvSpPr>
          <p:cNvPr id="83977" name="Text Box 1033"/>
          <p:cNvSpPr txBox="1">
            <a:spLocks noChangeArrowheads="1"/>
          </p:cNvSpPr>
          <p:nvPr/>
        </p:nvSpPr>
        <p:spPr bwMode="auto">
          <a:xfrm>
            <a:off x="481013" y="63928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©2003 TBBMI</a:t>
            </a:r>
          </a:p>
        </p:txBody>
      </p:sp>
      <p:sp>
        <p:nvSpPr>
          <p:cNvPr id="144394" name="Rectangle 1034"/>
          <p:cNvSpPr>
            <a:spLocks noChangeArrowheads="1"/>
          </p:cNvSpPr>
          <p:nvPr/>
        </p:nvSpPr>
        <p:spPr bwMode="auto">
          <a:xfrm>
            <a:off x="7621588" y="6388100"/>
            <a:ext cx="658812"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7.5.06.</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144395" name="Rectangle 1035"/>
          <p:cNvSpPr>
            <a:spLocks noChangeArrowheads="1"/>
          </p:cNvSpPr>
          <p:nvPr/>
        </p:nvSpPr>
        <p:spPr bwMode="auto">
          <a:xfrm>
            <a:off x="8091488" y="6383338"/>
            <a:ext cx="339725" cy="244475"/>
          </a:xfrm>
          <a:prstGeom prst="rect">
            <a:avLst/>
          </a:prstGeom>
          <a:noFill/>
          <a:ln w="12700">
            <a:noFill/>
            <a:miter lim="800000"/>
            <a:headEnd/>
            <a:tailEnd/>
          </a:ln>
          <a:effec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40</a:t>
            </a:r>
            <a:endParaRPr kumimoji="0" lang="en-US" alt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pitchFamily="34" charset="-128"/>
              <a:cs typeface="+mn-cs"/>
            </a:endParaRPr>
          </a:p>
        </p:txBody>
      </p:sp>
      <p:sp>
        <p:nvSpPr>
          <p:cNvPr id="83980" name="Text Box 1036"/>
          <p:cNvSpPr txBox="1">
            <a:spLocks noChangeArrowheads="1"/>
          </p:cNvSpPr>
          <p:nvPr/>
        </p:nvSpPr>
        <p:spPr bwMode="auto">
          <a:xfrm>
            <a:off x="8502650" y="63754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4390"/>
                                        </p:tgtEl>
                                        <p:attrNameLst>
                                          <p:attrName>style.visibility</p:attrName>
                                        </p:attrNameLst>
                                      </p:cBhvr>
                                      <p:to>
                                        <p:strVal val="visible"/>
                                      </p:to>
                                    </p:set>
                                    <p:animEffect transition="in" filter="wipe(left)">
                                      <p:cBhvr>
                                        <p:cTn id="7" dur="500"/>
                                        <p:tgtEl>
                                          <p:spTgt spid="144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 calcmode="lin" valueType="num">
                                      <p:cBhvr>
                                        <p:cTn id="12" dur="500" fill="hold"/>
                                        <p:tgtEl>
                                          <p:spTgt spid="144391"/>
                                        </p:tgtEl>
                                        <p:attrNameLst>
                                          <p:attrName>ppt_w</p:attrName>
                                        </p:attrNameLst>
                                      </p:cBhvr>
                                      <p:tavLst>
                                        <p:tav tm="0">
                                          <p:val>
                                            <p:fltVal val="0"/>
                                          </p:val>
                                        </p:tav>
                                        <p:tav tm="100000">
                                          <p:val>
                                            <p:strVal val="#ppt_w"/>
                                          </p:val>
                                        </p:tav>
                                      </p:tavLst>
                                    </p:anim>
                                    <p:anim calcmode="lin" valueType="num">
                                      <p:cBhvr>
                                        <p:cTn id="13" dur="500" fill="hold"/>
                                        <p:tgtEl>
                                          <p:spTgt spid="144391"/>
                                        </p:tgtEl>
                                        <p:attrNameLst>
                                          <p:attrName>ppt_h</p:attrName>
                                        </p:attrNameLst>
                                      </p:cBhvr>
                                      <p:tavLst>
                                        <p:tav tm="0">
                                          <p:val>
                                            <p:fltVal val="0"/>
                                          </p:val>
                                        </p:tav>
                                        <p:tav tm="100000">
                                          <p:val>
                                            <p:strVal val="#ppt_h"/>
                                          </p:val>
                                        </p:tav>
                                      </p:tavLst>
                                    </p:anim>
                                    <p:anim calcmode="lin" valueType="num">
                                      <p:cBhvr>
                                        <p:cTn id="14" dur="500" fill="hold"/>
                                        <p:tgtEl>
                                          <p:spTgt spid="144391"/>
                                        </p:tgtEl>
                                        <p:attrNameLst>
                                          <p:attrName>ppt_x</p:attrName>
                                        </p:attrNameLst>
                                      </p:cBhvr>
                                      <p:tavLst>
                                        <p:tav tm="0">
                                          <p:val>
                                            <p:fltVal val="0.5"/>
                                          </p:val>
                                        </p:tav>
                                        <p:tav tm="100000">
                                          <p:val>
                                            <p:strVal val="#ppt_x"/>
                                          </p:val>
                                        </p:tav>
                                      </p:tavLst>
                                    </p:anim>
                                    <p:anim calcmode="lin" valueType="num">
                                      <p:cBhvr>
                                        <p:cTn id="15" dur="500" fill="hold"/>
                                        <p:tgtEl>
                                          <p:spTgt spid="144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132099"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a:p>
            <a:pPr marL="609600" indent="-609600">
              <a:lnSpc>
                <a:spcPct val="80000"/>
              </a:lnSpc>
              <a:buFont typeface="Monotype Sorts" charset="2"/>
              <a:buAutoNum type="alphaUcPeriod"/>
            </a:pPr>
            <a:r>
              <a:rPr lang="en-US" altLang="en-US" sz="3200" dirty="0">
                <a:ea typeface="ＭＳ Ｐゴシック" pitchFamily="34" charset="-128"/>
              </a:rPr>
              <a:t>Sovereignty of God</a:t>
            </a:r>
          </a:p>
          <a:p>
            <a:pPr marL="609600" indent="-609600">
              <a:lnSpc>
                <a:spcPct val="80000"/>
              </a:lnSpc>
              <a:buFont typeface="Monotype Sorts" charset="2"/>
              <a:buAutoNum type="alphaUcPeriod"/>
            </a:pPr>
            <a:r>
              <a:rPr lang="en-US" altLang="en-US" sz="3200" dirty="0">
                <a:ea typeface="ＭＳ Ｐゴシック" pitchFamily="34" charset="-128"/>
              </a:rPr>
              <a:t>God</a:t>
            </a:r>
          </a:p>
          <a:p>
            <a:pPr marL="609600" indent="-609600">
              <a:lnSpc>
                <a:spcPct val="80000"/>
              </a:lnSpc>
              <a:buFont typeface="Monotype Sorts" charset="2"/>
              <a:buAutoNum type="alphaUcPeriod"/>
            </a:pPr>
            <a:r>
              <a:rPr lang="en-US" altLang="en-US" sz="3200" dirty="0">
                <a:ea typeface="ＭＳ Ｐゴシック" pitchFamily="34" charset="-128"/>
              </a:rPr>
              <a:t>Creation Faith</a:t>
            </a:r>
          </a:p>
          <a:p>
            <a:pPr marL="609600" indent="-609600">
              <a:lnSpc>
                <a:spcPct val="80000"/>
              </a:lnSpc>
              <a:buFont typeface="Monotype Sorts" charset="2"/>
              <a:buAutoNum type="alphaUcPeriod"/>
            </a:pPr>
            <a:r>
              <a:rPr lang="en-US" altLang="en-US" sz="3200" dirty="0">
                <a:ea typeface="ＭＳ Ｐゴシック" pitchFamily="34" charset="-128"/>
              </a:rPr>
              <a:t>Deuteronomistic Theology of History</a:t>
            </a:r>
          </a:p>
          <a:p>
            <a:pPr marL="609600" indent="-609600">
              <a:lnSpc>
                <a:spcPct val="80000"/>
              </a:lnSpc>
              <a:buFont typeface="Monotype Sorts" charset="2"/>
              <a:buNone/>
            </a:pPr>
            <a:endParaRPr lang="en-US" altLang="en-US" sz="3200" dirty="0">
              <a:ea typeface="ＭＳ Ｐゴシック" pitchFamily="34" charset="-128"/>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2"/>
              <a:buAutoNum type="alphaUcPeriod" startAt="7"/>
            </a:pPr>
            <a:r>
              <a:rPr lang="en-US" altLang="en-US" sz="3200" dirty="0">
                <a:ea typeface="ＭＳ Ｐゴシック" pitchFamily="34" charset="-128"/>
              </a:rPr>
              <a:t>Worship </a:t>
            </a:r>
          </a:p>
          <a:p>
            <a:pPr marL="609600" indent="-609600">
              <a:lnSpc>
                <a:spcPct val="80000"/>
              </a:lnSpc>
              <a:buFont typeface="Monotype Sorts" charset="2"/>
              <a:buAutoNum type="alphaUcPeriod" startAt="7"/>
            </a:pPr>
            <a:r>
              <a:rPr lang="en-US" altLang="en-US" sz="3200" dirty="0">
                <a:ea typeface="ＭＳ Ｐゴシック" pitchFamily="34" charset="-128"/>
              </a:rPr>
              <a:t>Promise (Covenant)</a:t>
            </a:r>
          </a:p>
        </p:txBody>
      </p:sp>
      <p:pic>
        <p:nvPicPr>
          <p:cNvPr id="86020"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1"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2"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2" end="2"/>
                                            </p:txEl>
                                          </p:spTgt>
                                        </p:tgtEl>
                                        <p:attrNameLst>
                                          <p:attrName>style.visibility</p:attrName>
                                        </p:attrNameLst>
                                      </p:cBhvr>
                                      <p:to>
                                        <p:strVal val="visible"/>
                                      </p:to>
                                    </p:set>
                                    <p:animEffect transition="in" filter="fade">
                                      <p:cBhvr>
                                        <p:cTn id="7" dur="75"/>
                                        <p:tgtEl>
                                          <p:spTgt spid="13209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099">
                                            <p:txEl>
                                              <p:pRg st="3" end="3"/>
                                            </p:txEl>
                                          </p:spTgt>
                                        </p:tgtEl>
                                        <p:attrNameLst>
                                          <p:attrName>style.visibility</p:attrName>
                                        </p:attrNameLst>
                                      </p:cBhvr>
                                      <p:to>
                                        <p:strVal val="visible"/>
                                      </p:to>
                                    </p:set>
                                    <p:animEffect transition="in" filter="fade">
                                      <p:cBhvr>
                                        <p:cTn id="12" dur="75"/>
                                        <p:tgtEl>
                                          <p:spTgt spid="13209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099">
                                            <p:txEl>
                                              <p:pRg st="4" end="4"/>
                                            </p:txEl>
                                          </p:spTgt>
                                        </p:tgtEl>
                                        <p:attrNameLst>
                                          <p:attrName>style.visibility</p:attrName>
                                        </p:attrNameLst>
                                      </p:cBhvr>
                                      <p:to>
                                        <p:strVal val="visible"/>
                                      </p:to>
                                    </p:set>
                                    <p:animEffect transition="in" filter="fade">
                                      <p:cBhvr>
                                        <p:cTn id="17" dur="75"/>
                                        <p:tgtEl>
                                          <p:spTgt spid="13209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099">
                                            <p:txEl>
                                              <p:pRg st="5" end="5"/>
                                            </p:txEl>
                                          </p:spTgt>
                                        </p:tgtEl>
                                        <p:attrNameLst>
                                          <p:attrName>style.visibility</p:attrName>
                                        </p:attrNameLst>
                                      </p:cBhvr>
                                      <p:to>
                                        <p:strVal val="visible"/>
                                      </p:to>
                                    </p:set>
                                    <p:animEffect transition="in" filter="fade">
                                      <p:cBhvr>
                                        <p:cTn id="22" dur="75"/>
                                        <p:tgtEl>
                                          <p:spTgt spid="13209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74"/>
                                          </p:stCondLst>
                                        </p:cTn>
                                        <p:tgtEl>
                                          <p:spTgt spid="132100">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74"/>
                                          </p:stCondLst>
                                        </p:cTn>
                                        <p:tgtEl>
                                          <p:spTgt spid="132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uiExpand="1" build="p" autoUpdateAnimBg="0"/>
      <p:bldP spid="132100" grpId="0" uiExpand="1"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3" y="279400"/>
            <a:ext cx="9200901" cy="6317952"/>
          </a:xfrm>
          <a:prstGeom prst="rect">
            <a:avLst/>
          </a:prstGeom>
        </p:spPr>
      </p:pic>
      <p:sp>
        <p:nvSpPr>
          <p:cNvPr id="4" name="Rectangle 3"/>
          <p:cNvSpPr/>
          <p:nvPr/>
        </p:nvSpPr>
        <p:spPr bwMode="auto">
          <a:xfrm>
            <a:off x="0" y="2492896"/>
            <a:ext cx="9144000" cy="436510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110" charset="-52"/>
              <a:ea typeface="ＭＳ Ｐゴシック" charset="0"/>
              <a:cs typeface="+mn-cs"/>
            </a:endParaRPr>
          </a:p>
        </p:txBody>
      </p:sp>
      <p:sp>
        <p:nvSpPr>
          <p:cNvPr id="16386" name="Rectangle 2"/>
          <p:cNvSpPr>
            <a:spLocks noGrp="1" noChangeArrowheads="1"/>
          </p:cNvSpPr>
          <p:nvPr>
            <p:ph type="title"/>
          </p:nvPr>
        </p:nvSpPr>
        <p:spPr>
          <a:xfrm>
            <a:off x="1836" y="0"/>
            <a:ext cx="9142164" cy="764704"/>
          </a:xfrm>
          <a:solidFill>
            <a:srgbClr val="000000"/>
          </a:solidFill>
        </p:spPr>
        <p:txBody>
          <a:bodyPr/>
          <a:lstStyle/>
          <a:p>
            <a:pPr eaLnBrk="1" hangingPunct="1">
              <a:defRPr/>
            </a:pPr>
            <a:r>
              <a:rPr lang="en-US" sz="3600" b="1" dirty="0">
                <a:solidFill>
                  <a:schemeClr val="tx1"/>
                </a:solidFill>
                <a:latin typeface="Arial" charset="0"/>
                <a:ea typeface="ＭＳ Ｐゴシック" charset="0"/>
                <a:cs typeface="ＭＳ Ｐゴシック" charset="0"/>
              </a:rPr>
              <a:t>Types of Unconditional Covenants</a:t>
            </a:r>
          </a:p>
        </p:txBody>
      </p:sp>
      <p:graphicFrame>
        <p:nvGraphicFramePr>
          <p:cNvPr id="16436" name="Group 52"/>
          <p:cNvGraphicFramePr>
            <a:graphicFrameLocks noGrp="1"/>
          </p:cNvGraphicFramePr>
          <p:nvPr/>
        </p:nvGraphicFramePr>
        <p:xfrm>
          <a:off x="76200" y="3278088"/>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Deut. 30:1-10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2 Sam. 7:12-16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800" b="1" i="0" u="none" strike="noStrike" cap="none" normalizeH="0" baseline="0">
                          <a:ln>
                            <a:noFill/>
                          </a:ln>
                          <a:solidFill>
                            <a:srgbClr val="0000FF"/>
                          </a:solidFill>
                          <a:effectLst/>
                          <a:latin typeface="Tahoma" charset="0"/>
                          <a:ea typeface="ＭＳ Ｐゴシック" charset="0"/>
                          <a:cs typeface="ＭＳ Ｐゴシック" charset="0"/>
                        </a:rPr>
                        <a:t>Jer. 31:31-34</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7949" name="Text Box 53"/>
          <p:cNvSpPr txBox="1">
            <a:spLocks noChangeArrowheads="1"/>
          </p:cNvSpPr>
          <p:nvPr/>
        </p:nvSpPr>
        <p:spPr bwMode="auto">
          <a:xfrm>
            <a:off x="8496300" y="33338"/>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rPr>
              <a:t>43</a:t>
            </a:r>
          </a:p>
        </p:txBody>
      </p:sp>
      <p:grpSp>
        <p:nvGrpSpPr>
          <p:cNvPr id="2" name="Group 3"/>
          <p:cNvGrpSpPr>
            <a:grpSpLocks noChangeAspect="1"/>
          </p:cNvGrpSpPr>
          <p:nvPr/>
        </p:nvGrpSpPr>
        <p:grpSpPr bwMode="auto">
          <a:xfrm>
            <a:off x="-9525" y="1412862"/>
            <a:ext cx="9153525" cy="1789026"/>
            <a:chOff x="-5" y="371"/>
            <a:chExt cx="2883" cy="1239"/>
          </a:xfrm>
        </p:grpSpPr>
        <p:sp>
          <p:nvSpPr>
            <p:cNvPr id="167950"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cxnSp>
          <p:nvCxnSpPr>
            <p:cNvPr id="167951" name="_s16405"/>
            <p:cNvCxnSpPr>
              <a:cxnSpLocks noChangeShapeType="1"/>
              <a:stCxn id="167957" idx="0"/>
              <a:endCxn id="167954" idx="2"/>
            </p:cNvCxnSpPr>
            <p:nvPr/>
          </p:nvCxnSpPr>
          <p:spPr bwMode="auto">
            <a:xfrm rot="16200000" flipV="1">
              <a:off x="1758" y="454"/>
              <a:ext cx="365" cy="1009"/>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167952" name="_s16403"/>
            <p:cNvCxnSpPr>
              <a:cxnSpLocks noChangeShapeType="1"/>
              <a:stCxn id="167956" idx="0"/>
              <a:endCxn id="167954" idx="2"/>
            </p:cNvCxnSpPr>
            <p:nvPr/>
          </p:nvCxnSpPr>
          <p:spPr bwMode="auto">
            <a:xfrm rot="16200000" flipV="1">
              <a:off x="1254" y="958"/>
              <a:ext cx="365" cy="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167953" name="_s16402"/>
            <p:cNvCxnSpPr>
              <a:cxnSpLocks noChangeShapeType="1"/>
              <a:stCxn id="167955" idx="0"/>
              <a:endCxn id="167954" idx="2"/>
            </p:cNvCxnSpPr>
            <p:nvPr/>
          </p:nvCxnSpPr>
          <p:spPr bwMode="auto">
            <a:xfrm rot="5400000" flipH="1" flipV="1">
              <a:off x="749" y="454"/>
              <a:ext cx="365" cy="1009"/>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167954" name="_s16395"/>
            <p:cNvSpPr>
              <a:spLocks noChangeArrowheads="1"/>
            </p:cNvSpPr>
            <p:nvPr/>
          </p:nvSpPr>
          <p:spPr bwMode="auto">
            <a:xfrm>
              <a:off x="1004" y="371"/>
              <a:ext cx="864" cy="405"/>
            </a:xfrm>
            <a:prstGeom prst="roundRect">
              <a:avLst>
                <a:gd name="adj" fmla="val 16667"/>
              </a:avLst>
            </a:prstGeom>
            <a:noFill/>
            <a:ln w="9525">
              <a:no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Abrahamic</a:t>
              </a:r>
            </a:p>
          </p:txBody>
        </p:sp>
        <p:sp>
          <p:nvSpPr>
            <p:cNvPr id="167955" name="_s16400"/>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Land</a:t>
              </a:r>
            </a:p>
          </p:txBody>
        </p:sp>
        <p:sp>
          <p:nvSpPr>
            <p:cNvPr id="167956" name="_s16401"/>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Davidic</a:t>
              </a:r>
            </a:p>
          </p:txBody>
        </p:sp>
        <p:sp>
          <p:nvSpPr>
            <p:cNvPr id="167957" name="_s16404"/>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New</a:t>
              </a:r>
            </a:p>
          </p:txBody>
        </p:sp>
      </p:grpSp>
    </p:spTree>
    <p:extLst>
      <p:ext uri="{BB962C8B-B14F-4D97-AF65-F5344CB8AC3E}">
        <p14:creationId xmlns:p14="http://schemas.microsoft.com/office/powerpoint/2010/main" val="1246995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6436"/>
                                        </p:tgtEl>
                                        <p:attrNameLst>
                                          <p:attrName>style.visibility</p:attrName>
                                        </p:attrNameLst>
                                      </p:cBhvr>
                                      <p:to>
                                        <p:strVal val="visible"/>
                                      </p:to>
                                    </p:set>
                                    <p:animEffect transition="in" filter="dissolve">
                                      <p:cBhvr>
                                        <p:cTn id="15" dur="500"/>
                                        <p:tgtEl>
                                          <p:spTgt spid="1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1371600" y="609600"/>
            <a:ext cx="7772400" cy="1143000"/>
          </a:xfrm>
        </p:spPr>
        <p:txBody>
          <a:bodyPr/>
          <a:lstStyle/>
          <a:p>
            <a:r>
              <a:rPr lang="en-US" altLang="en-US" sz="4000">
                <a:ea typeface="ＭＳ Ｐゴシック" pitchFamily="34" charset="-128"/>
              </a:rPr>
              <a:t>Opinions on the Key OT Theme</a:t>
            </a:r>
          </a:p>
        </p:txBody>
      </p:sp>
      <p:sp>
        <p:nvSpPr>
          <p:cNvPr id="90114" name="Rectangle 3"/>
          <p:cNvSpPr>
            <a:spLocks noGrp="1" noChangeArrowheads="1"/>
          </p:cNvSpPr>
          <p:nvPr>
            <p:ph type="body" sz="half" idx="1"/>
          </p:nvPr>
        </p:nvSpPr>
        <p:spPr>
          <a:xfrm>
            <a:off x="76200" y="2514600"/>
            <a:ext cx="4800600" cy="3810000"/>
          </a:xfrm>
        </p:spPr>
        <p:txBody>
          <a:bodyPr/>
          <a:lstStyle/>
          <a:p>
            <a:pPr marL="609600" indent="-609600">
              <a:lnSpc>
                <a:spcPct val="80000"/>
              </a:lnSpc>
              <a:buFont typeface="Monotype Sorts" charset="2"/>
              <a:buAutoNum type="alphaUcPeriod"/>
            </a:pPr>
            <a:r>
              <a:rPr lang="en-US" altLang="en-US" sz="3200" dirty="0">
                <a:ea typeface="ＭＳ Ｐゴシック" pitchFamily="34" charset="-128"/>
              </a:rPr>
              <a:t>Redemption of Man</a:t>
            </a:r>
          </a:p>
          <a:p>
            <a:pPr marL="609600" indent="-609600">
              <a:lnSpc>
                <a:spcPct val="80000"/>
              </a:lnSpc>
              <a:buFont typeface="Monotype Sorts" charset="2"/>
              <a:buAutoNum type="alphaUcPeriod"/>
            </a:pPr>
            <a:r>
              <a:rPr lang="en-US" altLang="en-US" sz="3200" dirty="0">
                <a:ea typeface="ＭＳ Ｐゴシック" pitchFamily="34" charset="-128"/>
              </a:rPr>
              <a:t>Glory of God</a:t>
            </a:r>
          </a:p>
          <a:p>
            <a:pPr marL="609600" indent="-609600">
              <a:lnSpc>
                <a:spcPct val="80000"/>
              </a:lnSpc>
              <a:buFont typeface="Monotype Sorts" charset="2"/>
              <a:buAutoNum type="alphaUcPeriod"/>
            </a:pPr>
            <a:r>
              <a:rPr lang="en-US" altLang="en-US" sz="3200" dirty="0">
                <a:ea typeface="ＭＳ Ｐゴシック" pitchFamily="34" charset="-128"/>
              </a:rPr>
              <a:t>Sovereignty of God</a:t>
            </a:r>
          </a:p>
          <a:p>
            <a:pPr marL="609600" indent="-609600">
              <a:lnSpc>
                <a:spcPct val="80000"/>
              </a:lnSpc>
              <a:buFont typeface="Monotype Sorts" charset="2"/>
              <a:buAutoNum type="alphaUcPeriod"/>
            </a:pPr>
            <a:r>
              <a:rPr lang="en-US" altLang="en-US" sz="3200" dirty="0">
                <a:ea typeface="ＭＳ Ｐゴシック" pitchFamily="34" charset="-128"/>
              </a:rPr>
              <a:t>God</a:t>
            </a:r>
          </a:p>
          <a:p>
            <a:pPr marL="609600" indent="-609600">
              <a:lnSpc>
                <a:spcPct val="80000"/>
              </a:lnSpc>
              <a:buFont typeface="Monotype Sorts" charset="2"/>
              <a:buAutoNum type="alphaUcPeriod"/>
            </a:pPr>
            <a:r>
              <a:rPr lang="en-US" altLang="en-US" sz="3200" dirty="0">
                <a:ea typeface="ＭＳ Ｐゴシック" pitchFamily="34" charset="-128"/>
              </a:rPr>
              <a:t>Creation Faith</a:t>
            </a:r>
          </a:p>
          <a:p>
            <a:pPr marL="609600" indent="-609600">
              <a:lnSpc>
                <a:spcPct val="80000"/>
              </a:lnSpc>
              <a:buFont typeface="Monotype Sorts" charset="2"/>
              <a:buAutoNum type="alphaUcPeriod"/>
            </a:pPr>
            <a:r>
              <a:rPr lang="en-US" altLang="en-US" sz="3200" dirty="0">
                <a:ea typeface="ＭＳ Ｐゴシック" pitchFamily="34" charset="-128"/>
              </a:rPr>
              <a:t>Deuteronomistic Theology of History</a:t>
            </a:r>
          </a:p>
          <a:p>
            <a:pPr marL="609600" indent="-609600">
              <a:lnSpc>
                <a:spcPct val="80000"/>
              </a:lnSpc>
              <a:buFont typeface="Monotype Sorts" charset="2"/>
              <a:buNone/>
            </a:pPr>
            <a:endParaRPr lang="en-US" altLang="en-US" sz="3200" dirty="0">
              <a:ea typeface="ＭＳ Ｐゴシック" pitchFamily="34" charset="-128"/>
            </a:endParaRPr>
          </a:p>
        </p:txBody>
      </p:sp>
      <p:sp>
        <p:nvSpPr>
          <p:cNvPr id="132100" name="Rectangle 4"/>
          <p:cNvSpPr>
            <a:spLocks noGrp="1" noChangeArrowheads="1"/>
          </p:cNvSpPr>
          <p:nvPr>
            <p:ph type="body" sz="half" idx="2"/>
          </p:nvPr>
        </p:nvSpPr>
        <p:spPr>
          <a:xfrm>
            <a:off x="4419600" y="2514600"/>
            <a:ext cx="4876800" cy="3124200"/>
          </a:xfrm>
        </p:spPr>
        <p:txBody>
          <a:bodyPr/>
          <a:lstStyle/>
          <a:p>
            <a:pPr marL="609600" indent="-609600">
              <a:lnSpc>
                <a:spcPct val="80000"/>
              </a:lnSpc>
              <a:buFont typeface="Monotype Sorts" charset="2"/>
              <a:buAutoNum type="alphaUcPeriod" startAt="7"/>
            </a:pPr>
            <a:r>
              <a:rPr lang="en-US" altLang="en-US" sz="3200">
                <a:ea typeface="ＭＳ Ｐゴシック" pitchFamily="34" charset="-128"/>
              </a:rPr>
              <a:t>Worship </a:t>
            </a:r>
          </a:p>
          <a:p>
            <a:pPr marL="609600" indent="-609600">
              <a:lnSpc>
                <a:spcPct val="80000"/>
              </a:lnSpc>
              <a:buFont typeface="Monotype Sorts" charset="2"/>
              <a:buAutoNum type="alphaUcPeriod" startAt="7"/>
            </a:pPr>
            <a:r>
              <a:rPr lang="en-US" altLang="en-US" sz="3200">
                <a:ea typeface="ＭＳ Ｐゴシック" pitchFamily="34" charset="-128"/>
              </a:rPr>
              <a:t>Promise (Covenant)</a:t>
            </a:r>
          </a:p>
          <a:p>
            <a:pPr marL="609600" indent="-609600">
              <a:lnSpc>
                <a:spcPct val="80000"/>
              </a:lnSpc>
              <a:buFont typeface="Monotype Sorts" charset="2"/>
              <a:buAutoNum type="alphaUcPeriod" startAt="7"/>
            </a:pPr>
            <a:r>
              <a:rPr lang="en-US" altLang="en-US" sz="3200">
                <a:ea typeface="ＭＳ Ｐゴシック" pitchFamily="34" charset="-128"/>
              </a:rPr>
              <a:t>No Overall Theme</a:t>
            </a:r>
          </a:p>
          <a:p>
            <a:pPr marL="609600" indent="-609600">
              <a:lnSpc>
                <a:spcPct val="80000"/>
              </a:lnSpc>
              <a:buFont typeface="Monotype Sorts" charset="2"/>
              <a:buAutoNum type="alphaUcPeriod" startAt="7"/>
            </a:pPr>
            <a:r>
              <a:rPr lang="en-US" altLang="en-US" sz="3200">
                <a:ea typeface="ＭＳ Ｐゴシック" pitchFamily="34" charset="-128"/>
              </a:rPr>
              <a:t>Rule of God</a:t>
            </a:r>
          </a:p>
          <a:p>
            <a:pPr marL="609600" indent="-609600">
              <a:lnSpc>
                <a:spcPct val="80000"/>
              </a:lnSpc>
              <a:buFont typeface="Monotype Sorts" charset="2"/>
              <a:buAutoNum type="alphaUcPeriod" startAt="7"/>
            </a:pPr>
            <a:r>
              <a:rPr lang="en-US" altLang="en-US" sz="3200">
                <a:ea typeface="ＭＳ Ｐゴシック" pitchFamily="34" charset="-128"/>
              </a:rPr>
              <a:t>Kingdom &amp; Covenants</a:t>
            </a:r>
          </a:p>
        </p:txBody>
      </p:sp>
      <p:pic>
        <p:nvPicPr>
          <p:cNvPr id="90116" name="Picture 5" descr="j02893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4800"/>
            <a:ext cx="1552575"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7" name="Picture 6" descr="j0300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563" y="5334000"/>
            <a:ext cx="1849437"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8"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54-57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32100">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132100">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132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1</a:t>
            </a:r>
          </a:p>
        </p:txBody>
      </p:sp>
      <p:pic>
        <p:nvPicPr>
          <p:cNvPr id="92162" name="Picture 2" descr="Mountain Scene 1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55563" y="1720850"/>
            <a:ext cx="9053512" cy="37242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the Lord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earth rejoice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people be glad;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that 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pitchFamily="34" charset="-128"/>
                <a:cs typeface="Arial"/>
              </a:rPr>
              <a:t>(repeat)</a:t>
            </a:r>
          </a:p>
        </p:txBody>
      </p:sp>
    </p:spTree>
  </p:cSld>
  <p:clrMapOvr>
    <a:masterClrMapping/>
  </p:clrMapOvr>
  <p:transition>
    <p:cover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2</a:t>
            </a:r>
          </a:p>
        </p:txBody>
      </p:sp>
      <p:pic>
        <p:nvPicPr>
          <p:cNvPr id="94210" name="Picture 2" descr="Mountain Scene 1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0" y="188913"/>
            <a:ext cx="9169400" cy="3784600"/>
          </a:xfrm>
          <a:prstGeom prst="rect">
            <a:avLst/>
          </a:prstGeom>
          <a:noFill/>
          <a:ln w="9525">
            <a:noFill/>
            <a:miter lim="800000"/>
            <a:headEnd/>
            <a:tailEnd/>
          </a:ln>
          <a:effectLst>
            <a:outerShdw blurRad="63500" dist="53882"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heavens declare His righteousness.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people see His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For You, O Lord, are exalted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over all the earth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over all the earth.</a:t>
            </a:r>
          </a:p>
        </p:txBody>
      </p:sp>
    </p:spTree>
  </p:cSld>
  <p:clrMapOvr>
    <a:masterClrMapping/>
  </p:clrMapOvr>
  <p:transition>
    <p:split orient="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Grp="1" noChangeArrowheads="1"/>
          </p:cNvSpPr>
          <p:nvPr>
            <p:ph type="title" idx="4294967295"/>
          </p:nvPr>
        </p:nvSpPr>
        <p:spPr/>
        <p:txBody>
          <a:bodyPr/>
          <a:lstStyle/>
          <a:p>
            <a:r>
              <a:rPr lang="en-US" altLang="en-US">
                <a:ea typeface="ＭＳ Ｐゴシック" pitchFamily="34" charset="-128"/>
                <a:cs typeface="Arial" pitchFamily="34" charset="0"/>
              </a:rPr>
              <a:t>The Lord Reigns 3</a:t>
            </a:r>
          </a:p>
        </p:txBody>
      </p:sp>
      <p:pic>
        <p:nvPicPr>
          <p:cNvPr id="96258" name="Picture 2" descr="Mountain Scene 1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55563" y="987425"/>
            <a:ext cx="9053512" cy="5016500"/>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the Lord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the Lord reigns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earth rejoice let the earth rejoice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Let the people be glad;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that 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ＭＳ Ｐゴシック" pitchFamily="34" charset="-128"/>
                <a:cs typeface="Arial"/>
              </a:rPr>
              <a:t>our God reigns.</a:t>
            </a:r>
          </a:p>
        </p:txBody>
      </p:sp>
    </p:spTree>
  </p:cSld>
  <p:clrMapOvr>
    <a:masterClrMapping/>
  </p:clrMapOvr>
  <p:transition>
    <p:randomBa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r>
              <a:rPr lang="en-US" altLang="en-US" sz="3600" b="1">
                <a:latin typeface="Arial" pitchFamily="34" charset="0"/>
                <a:ea typeface="ＭＳ Ｐゴシック" pitchFamily="34" charset="-128"/>
                <a:cs typeface="Arial" pitchFamily="34" charset="0"/>
              </a:rPr>
              <a:t>Animals</a:t>
            </a:r>
          </a:p>
        </p:txBody>
      </p:sp>
      <p:pic>
        <p:nvPicPr>
          <p:cNvPr id="98306"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God</a:t>
            </a:r>
            <a:r>
              <a:rPr kumimoji="0" lang="fr-FR" altLang="ja-JP"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a:t>
            </a:r>
            <a:r>
              <a:rPr kumimoji="0" lang="en-US" altLang="ja-JP"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s Creation…Day 6</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
        <p:nvSpPr>
          <p:cNvPr id="2375684" name="Text Box 4"/>
          <p:cNvSpPr txBox="1">
            <a:spLocks noChangeArrowheads="1"/>
          </p:cNvSpPr>
          <p:nvPr/>
        </p:nvSpPr>
        <p:spPr bwMode="auto">
          <a:xfrm>
            <a:off x="152400" y="1600200"/>
            <a:ext cx="8763000" cy="50784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"Then God said, '</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rPr>
              <a:t>Let the earth bring forth living creatures after their kind: cattle and creeping things and beasts of the earth after their kind'; and it was so.  God made the beasts of the earth after their kind, and the cattle after their kind, and everything that creeps on the ground after its kind; and God saw that it was good" (Gen 1:24-25).</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Aria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altLang="en-US" sz="3600" b="1">
                <a:effectLst/>
                <a:latin typeface="Arial" pitchFamily="34" charset="0"/>
                <a:ea typeface="ＭＳ Ｐゴシック" pitchFamily="34" charset="-128"/>
                <a:cs typeface="Arial" pitchFamily="34" charset="0"/>
              </a:rPr>
              <a:t>Man</a:t>
            </a:r>
          </a:p>
        </p:txBody>
      </p:sp>
      <p:pic>
        <p:nvPicPr>
          <p:cNvPr id="100354"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God</a:t>
            </a:r>
            <a:r>
              <a:rPr kumimoji="0" lang="fr-FR"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47184"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"Then God said, </a:t>
            </a:r>
            <a:r>
              <a:rPr kumimoji="0" lang="fr-FR"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Let Us make man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in Our image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according to Our likeness; and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let them rule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over the fish of the sea and over the birds of the sky and over the cattle and over all the earth, and over every creeping thing that creeps on the earth</a:t>
            </a:r>
            <a:r>
              <a:rPr kumimoji="0" lang="fr-FR"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(Gen 1:26).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7" name="Text Box 11"/>
          <p:cNvSpPr txBox="1">
            <a:spLocks noChangeArrowheads="1"/>
          </p:cNvSpPr>
          <p:nvPr/>
        </p:nvSpPr>
        <p:spPr bwMode="auto">
          <a:xfrm>
            <a:off x="8305800" y="152400"/>
            <a:ext cx="685800" cy="457200"/>
          </a:xfrm>
          <a:prstGeom prst="rect">
            <a:avLst/>
          </a:prstGeom>
          <a:solidFill>
            <a:srgbClr val="000000"/>
          </a:solidFill>
          <a:ln>
            <a:noFill/>
          </a:ln>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58</a:t>
            </a:r>
          </a:p>
        </p:txBody>
      </p:sp>
    </p:spTree>
  </p:cSld>
  <p:clrMapOvr>
    <a:masterClrMapping/>
  </p:clrMapOvr>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28862</TotalTime>
  <Pages>1</Pages>
  <Words>11878</Words>
  <Application>Microsoft Macintosh PowerPoint</Application>
  <PresentationFormat>On-screen Show (4:3)</PresentationFormat>
  <Paragraphs>2308</Paragraphs>
  <Slides>111</Slides>
  <Notes>111</Notes>
  <HiddenSlides>0</HiddenSlides>
  <MMClips>0</MMClips>
  <ScaleCrop>false</ScaleCrop>
  <HeadingPairs>
    <vt:vector size="8" baseType="variant">
      <vt:variant>
        <vt:lpstr>Fonts Used</vt:lpstr>
      </vt:variant>
      <vt:variant>
        <vt:i4>25</vt:i4>
      </vt:variant>
      <vt:variant>
        <vt:lpstr>Theme</vt:lpstr>
      </vt:variant>
      <vt:variant>
        <vt:i4>32</vt:i4>
      </vt:variant>
      <vt:variant>
        <vt:lpstr>Embedded OLE Servers</vt:lpstr>
      </vt:variant>
      <vt:variant>
        <vt:i4>2</vt:i4>
      </vt:variant>
      <vt:variant>
        <vt:lpstr>Slide Titles</vt:lpstr>
      </vt:variant>
      <vt:variant>
        <vt:i4>111</vt:i4>
      </vt:variant>
    </vt:vector>
  </HeadingPairs>
  <TitlesOfParts>
    <vt:vector size="170" baseType="lpstr">
      <vt:lpstr>BONES</vt:lpstr>
      <vt:lpstr>Kosher-Normal</vt:lpstr>
      <vt:lpstr>MS Gothic</vt:lpstr>
      <vt:lpstr>ＭＳ Ｐゴシック</vt:lpstr>
      <vt:lpstr>Nadianne</vt:lpstr>
      <vt:lpstr>SimSun</vt:lpstr>
      <vt:lpstr>华文楷体</vt:lpstr>
      <vt:lpstr>Times</vt:lpstr>
      <vt:lpstr>Arial</vt:lpstr>
      <vt:lpstr>Arial Black</vt:lpstr>
      <vt:lpstr>Arial Narrow</vt:lpstr>
      <vt:lpstr>Braggadocio</vt:lpstr>
      <vt:lpstr>Bwgrkl</vt:lpstr>
      <vt:lpstr>Bwhebb</vt:lpstr>
      <vt:lpstr>Calibri</vt:lpstr>
      <vt:lpstr>Comic Sans MS</vt:lpstr>
      <vt:lpstr>Garamond</vt:lpstr>
      <vt:lpstr>Helvetica</vt:lpstr>
      <vt:lpstr>Helvetica BlackOblique</vt:lpstr>
      <vt:lpstr>Impact</vt:lpstr>
      <vt:lpstr>Lucida Handwriting</vt:lpstr>
      <vt:lpstr>Monotype Sorts</vt:lpstr>
      <vt:lpstr>Tahoma</vt:lpstr>
      <vt:lpstr>Times New Roman</vt:lpstr>
      <vt:lpstr>Wingdings</vt:lpstr>
      <vt:lpstr>blstripc.ppt - Blue Stripes</vt:lpstr>
      <vt:lpstr>Default Design</vt:lpstr>
      <vt:lpstr>1_Default Design</vt:lpstr>
      <vt:lpstr>Curtain Call</vt:lpstr>
      <vt:lpstr>2_Default Design</vt:lpstr>
      <vt:lpstr>Azure</vt:lpstr>
      <vt:lpstr>Stream</vt:lpstr>
      <vt:lpstr>3_Default Design</vt:lpstr>
      <vt:lpstr>1_Stream</vt:lpstr>
      <vt:lpstr>Orbit</vt:lpstr>
      <vt:lpstr>1_Blank Presentation</vt:lpstr>
      <vt:lpstr>5_Default Design</vt:lpstr>
      <vt:lpstr>6_Default Design</vt:lpstr>
      <vt:lpstr>7_Default Design</vt:lpstr>
      <vt:lpstr>1_untitled 1</vt:lpstr>
      <vt:lpstr>4_blstripc.ppt - Blue Stripes</vt:lpstr>
      <vt:lpstr>2_Gesture</vt:lpstr>
      <vt:lpstr>1_Office Theme</vt:lpstr>
      <vt:lpstr>46_Blank Presentation</vt:lpstr>
      <vt:lpstr>23_Office Theme</vt:lpstr>
      <vt:lpstr>1_Bar Code</vt:lpstr>
      <vt:lpstr>53_Blank Presentation</vt:lpstr>
      <vt:lpstr>1_blstripc.ppt - Blue Stripes</vt:lpstr>
      <vt:lpstr>Blank Presentation</vt:lpstr>
      <vt:lpstr>4_Default Design</vt:lpstr>
      <vt:lpstr>untitled 1</vt:lpstr>
      <vt:lpstr>Balance</vt:lpstr>
      <vt:lpstr>2_blstripc.ppt - Blue Stripes</vt:lpstr>
      <vt:lpstr>Compass</vt:lpstr>
      <vt:lpstr>5_Compass</vt:lpstr>
      <vt:lpstr>5_blstripc.ppt - Blue Stripes</vt:lpstr>
      <vt:lpstr>3_blstripc.ppt - Blue Stripes</vt:lpstr>
      <vt:lpstr>Microsoft ClipArt Gallery</vt:lpstr>
      <vt:lpstr>Document</vt:lpstr>
      <vt:lpstr>Introduction to the   Old Testament</vt:lpstr>
      <vt:lpstr>How Well Do You Know Your  Old Testament?</vt:lpstr>
      <vt:lpstr>How can you remember all these books?</vt:lpstr>
      <vt:lpstr>Books of the Bible</vt:lpstr>
      <vt:lpstr>OT Bookshelf</vt:lpstr>
      <vt:lpstr>THE "OPENED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Parallel OT &amp; NT Structure</vt:lpstr>
      <vt:lpstr>Purpose of the Prophetic Books</vt:lpstr>
      <vt:lpstr>Structure of the Old Testament</vt:lpstr>
      <vt:lpstr>Integration of the Old Testament</vt:lpstr>
      <vt:lpstr>The Old Testament</vt:lpstr>
      <vt:lpstr>The Seven Great Periods of History</vt:lpstr>
      <vt:lpstr>World History Detailed </vt:lpstr>
      <vt:lpstr>World History Summarized</vt:lpstr>
      <vt:lpstr>MAJOR PERIODS OF OLD TESTAMENT HISTORY</vt:lpstr>
      <vt:lpstr>The Old Testament</vt:lpstr>
      <vt:lpstr>God's Program of Blessing</vt:lpstr>
      <vt:lpstr>Geographical Orientation to the Ancient Near East</vt:lpstr>
      <vt:lpstr>KEY EVENTS OF THE OLD TESTAMENT</vt:lpstr>
      <vt:lpstr>KEY EVENTS OF THE OLD TESTAMENT</vt:lpstr>
      <vt:lpstr>KEY EVENTS OF THE OLD TESTAMENT</vt:lpstr>
      <vt:lpstr>The Davidic Covenant: The Main Source of the Messianic Kingdom Hope</vt:lpstr>
      <vt:lpstr>THE DIVISION OF THE KINGDOM</vt:lpstr>
      <vt:lpstr>THE POSTEXILIC PERIOD</vt:lpstr>
      <vt:lpstr>Time Periods of the Prophets</vt:lpstr>
      <vt:lpstr>Timeline of the Judges</vt:lpstr>
      <vt:lpstr>Stages of God's Plan in History</vt:lpstr>
      <vt:lpstr>The Abrahamic Covenant  &amp; Its Fulfillment</vt:lpstr>
      <vt:lpstr>Kingdom &amp; Covenants Timeline</vt:lpstr>
      <vt:lpstr>The Eschatological Significance of the Sabbath</vt:lpstr>
      <vt:lpstr>Government in Scripture</vt:lpstr>
      <vt:lpstr>The Bible's Story</vt:lpstr>
      <vt:lpstr>Overview of the OT &amp; NT</vt:lpstr>
      <vt:lpstr>Modern Middle East Nations</vt:lpstr>
      <vt:lpstr>The Ancient Near East </vt:lpstr>
      <vt:lpstr>Old Testament Trade Routes &amp; Bodies of Water </vt:lpstr>
      <vt:lpstr>Mesopotamia</vt:lpstr>
      <vt:lpstr>The Ancient Near East</vt:lpstr>
      <vt:lpstr>Tribal Boundaries of Israel</vt:lpstr>
      <vt:lpstr>Size of the Mid-East &amp; SE Asia Contrasted</vt:lpstr>
      <vt:lpstr>Israel's Strategic Location</vt:lpstr>
      <vt:lpstr>Regions of Israel (OT)</vt:lpstr>
      <vt:lpstr>Topography of Israel</vt:lpstr>
      <vt:lpstr>The Kingdom of God</vt:lpstr>
      <vt:lpstr>Family Tree from Adam to Jesus</vt:lpstr>
      <vt:lpstr>Bible Facts</vt:lpstr>
      <vt:lpstr>The longest verse…</vt:lpstr>
      <vt:lpstr>Bible Facts</vt:lpstr>
      <vt:lpstr>Shortest Chapter</vt:lpstr>
      <vt:lpstr>English Texts</vt:lpstr>
      <vt:lpstr>Greek Texts</vt:lpstr>
      <vt:lpstr>Bible Facts</vt:lpstr>
      <vt:lpstr>HOW MUCH OF THE BIBLE IS THE OT?</vt:lpstr>
      <vt:lpstr>OT English Arrangement</vt:lpstr>
      <vt:lpstr>OT Hebrew Arrangement</vt:lpstr>
      <vt:lpstr>The Same Old Testament. . .  Just a Different Order!</vt:lpstr>
      <vt:lpstr>Literary Forms</vt:lpstr>
      <vt:lpstr>Hebrew</vt:lpstr>
      <vt:lpstr>Writing Materials</vt:lpstr>
      <vt:lpstr>Papyrus</vt:lpstr>
      <vt:lpstr>The Essenes</vt:lpstr>
      <vt:lpstr>"It may be safely said that no other work of antiquity has been so carefully transmitted"  –William Green, General Introduction to the Old Testament (NY: Scribners, 1899), 181</vt:lpstr>
      <vt:lpstr>The Bible is unique as…</vt:lpstr>
      <vt:lpstr>Aramaic</vt:lpstr>
      <vt:lpstr>Greek</vt:lpstr>
      <vt:lpstr>God's Chosen Languages</vt:lpstr>
      <vt:lpstr>Black</vt:lpstr>
      <vt:lpstr>OT Biblical Theology</vt:lpstr>
      <vt:lpstr>What's the Theme of the OT?</vt:lpstr>
      <vt:lpstr>Criteria to Discern the Key OT Theme</vt:lpstr>
      <vt:lpstr>Opinions on the Key OT Theme</vt:lpstr>
      <vt:lpstr>Redemption means  “to release from ransom”</vt:lpstr>
      <vt:lpstr>Redemption in the Media</vt:lpstr>
      <vt:lpstr>The Focus of History is the Redemption Provided by Christ</vt:lpstr>
      <vt:lpstr>The Centrality of the Cross</vt:lpstr>
      <vt:lpstr>The Centrality of the Cross</vt:lpstr>
      <vt:lpstr>Opinions on the Key OT Theme</vt:lpstr>
      <vt:lpstr>The Glory of God</vt:lpstr>
      <vt:lpstr>The Glory of God</vt:lpstr>
      <vt:lpstr>Glory and the Cross</vt:lpstr>
      <vt:lpstr>Opinions on the Key OT Theme</vt:lpstr>
      <vt:lpstr>Types of Unconditional Covenants</vt:lpstr>
      <vt:lpstr>Opinions on the Key OT Theme</vt:lpstr>
      <vt:lpstr>The Lord Reigns 1</vt:lpstr>
      <vt:lpstr>The Lord Reigns 2</vt:lpstr>
      <vt:lpstr>The Lord Reigns 3</vt:lpstr>
      <vt:lpstr>Animals</vt:lpstr>
      <vt:lpstr>Man</vt:lpstr>
      <vt:lpstr>Woman</vt:lpstr>
      <vt:lpstr>Mandate</vt:lpstr>
      <vt:lpstr>An All-Encompassing Theme</vt:lpstr>
      <vt:lpstr>Kingdom &amp; Covenants Timeline</vt:lpstr>
      <vt:lpstr>My View of the OT's Theme</vt:lpstr>
      <vt:lpstr>My View of the NT's Theme</vt:lpstr>
      <vt:lpstr>My View of the Bible's Theme</vt:lpstr>
      <vt:lpstr>The Bible's Chiasm</vt:lpstr>
      <vt:lpstr>Salvation in All Ages:</vt:lpstr>
      <vt:lpstr>A Dispensational Timeline</vt:lpstr>
      <vt:lpstr>Black</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subject/>
  <dc:creator>Rick Griffith</dc:creator>
  <cp:keywords/>
  <dc:description/>
  <cp:lastModifiedBy>Rick Griffith</cp:lastModifiedBy>
  <cp:revision>501</cp:revision>
  <cp:lastPrinted>2000-03-23T06:37:09Z</cp:lastPrinted>
  <dcterms:created xsi:type="dcterms:W3CDTF">2009-07-23T00:06:45Z</dcterms:created>
  <dcterms:modified xsi:type="dcterms:W3CDTF">2025-04-27T17:58:10Z</dcterms:modified>
</cp:coreProperties>
</file>