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238" r:id="rId10"/>
    <p:sldMasterId id="2147486450" r:id="rId11"/>
    <p:sldMasterId id="2147486452" r:id="rId12"/>
    <p:sldMasterId id="2147486464" r:id="rId13"/>
    <p:sldMasterId id="2147486476" r:id="rId14"/>
    <p:sldMasterId id="2147486489" r:id="rId15"/>
    <p:sldMasterId id="2147486515" r:id="rId16"/>
    <p:sldMasterId id="2147486517" r:id="rId17"/>
    <p:sldMasterId id="2147486519" r:id="rId18"/>
    <p:sldMasterId id="2147486521" r:id="rId19"/>
    <p:sldMasterId id="2147486535" r:id="rId20"/>
    <p:sldMasterId id="2147486537" r:id="rId21"/>
    <p:sldMasterId id="2147486549" r:id="rId22"/>
    <p:sldMasterId id="2147486563" r:id="rId23"/>
    <p:sldMasterId id="2147486577" r:id="rId24"/>
    <p:sldMasterId id="2147486589" r:id="rId25"/>
    <p:sldMasterId id="2147486601" r:id="rId26"/>
    <p:sldMasterId id="2147486613" r:id="rId27"/>
    <p:sldMasterId id="2147486626" r:id="rId28"/>
    <p:sldMasterId id="2147486628" r:id="rId29"/>
    <p:sldMasterId id="2147486640" r:id="rId30"/>
    <p:sldMasterId id="2147486642" r:id="rId31"/>
    <p:sldMasterId id="2147486645" r:id="rId32"/>
  </p:sldMasterIdLst>
  <p:notesMasterIdLst>
    <p:notesMasterId r:id="rId144"/>
  </p:notesMasterIdLst>
  <p:handoutMasterIdLst>
    <p:handoutMasterId r:id="rId145"/>
  </p:handoutMasterIdLst>
  <p:sldIdLst>
    <p:sldId id="301" r:id="rId33"/>
    <p:sldId id="313" r:id="rId34"/>
    <p:sldId id="272" r:id="rId35"/>
    <p:sldId id="4652" r:id="rId36"/>
    <p:sldId id="271"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4078" r:id="rId50"/>
    <p:sldId id="1256" r:id="rId51"/>
    <p:sldId id="4079" r:id="rId52"/>
    <p:sldId id="4722" r:id="rId53"/>
    <p:sldId id="370" r:id="rId54"/>
    <p:sldId id="4723" r:id="rId55"/>
    <p:sldId id="4675" r:id="rId56"/>
    <p:sldId id="4655" r:id="rId57"/>
    <p:sldId id="4714" r:id="rId58"/>
    <p:sldId id="4706" r:id="rId59"/>
    <p:sldId id="4704" r:id="rId60"/>
    <p:sldId id="4708" r:id="rId61"/>
    <p:sldId id="4710" r:id="rId62"/>
    <p:sldId id="4713" r:id="rId63"/>
    <p:sldId id="4711" r:id="rId64"/>
    <p:sldId id="4709" r:id="rId65"/>
    <p:sldId id="4715" r:id="rId66"/>
    <p:sldId id="4707" r:id="rId67"/>
    <p:sldId id="4656" r:id="rId68"/>
    <p:sldId id="4650" r:id="rId69"/>
    <p:sldId id="336" r:id="rId70"/>
    <p:sldId id="4081" r:id="rId71"/>
    <p:sldId id="4674" r:id="rId72"/>
    <p:sldId id="417" r:id="rId73"/>
    <p:sldId id="373" r:id="rId74"/>
    <p:sldId id="319" r:id="rId75"/>
    <p:sldId id="322" r:id="rId76"/>
    <p:sldId id="374" r:id="rId77"/>
    <p:sldId id="340" r:id="rId78"/>
    <p:sldId id="365" r:id="rId79"/>
    <p:sldId id="418" r:id="rId80"/>
    <p:sldId id="395" r:id="rId81"/>
    <p:sldId id="376" r:id="rId82"/>
    <p:sldId id="332" r:id="rId83"/>
    <p:sldId id="337" r:id="rId84"/>
    <p:sldId id="338" r:id="rId85"/>
    <p:sldId id="339" r:id="rId86"/>
    <p:sldId id="4089" r:id="rId87"/>
    <p:sldId id="333" r:id="rId88"/>
    <p:sldId id="273" r:id="rId89"/>
    <p:sldId id="311" r:id="rId90"/>
    <p:sldId id="312" r:id="rId91"/>
    <p:sldId id="274" r:id="rId92"/>
    <p:sldId id="275" r:id="rId93"/>
    <p:sldId id="277" r:id="rId94"/>
    <p:sldId id="315" r:id="rId95"/>
    <p:sldId id="314" r:id="rId96"/>
    <p:sldId id="282" r:id="rId97"/>
    <p:sldId id="283" r:id="rId98"/>
    <p:sldId id="310" r:id="rId99"/>
    <p:sldId id="287" r:id="rId100"/>
    <p:sldId id="289" r:id="rId101"/>
    <p:sldId id="290" r:id="rId102"/>
    <p:sldId id="291" r:id="rId103"/>
    <p:sldId id="292" r:id="rId104"/>
    <p:sldId id="293" r:id="rId105"/>
    <p:sldId id="309" r:id="rId106"/>
    <p:sldId id="294" r:id="rId107"/>
    <p:sldId id="295" r:id="rId108"/>
    <p:sldId id="297" r:id="rId109"/>
    <p:sldId id="300" r:id="rId110"/>
    <p:sldId id="258" r:id="rId111"/>
    <p:sldId id="257" r:id="rId112"/>
    <p:sldId id="260" r:id="rId113"/>
    <p:sldId id="259" r:id="rId114"/>
    <p:sldId id="4716" r:id="rId115"/>
    <p:sldId id="308" r:id="rId116"/>
    <p:sldId id="4717" r:id="rId117"/>
    <p:sldId id="304" r:id="rId118"/>
    <p:sldId id="305" r:id="rId119"/>
    <p:sldId id="4718" r:id="rId120"/>
    <p:sldId id="306" r:id="rId121"/>
    <p:sldId id="317" r:id="rId122"/>
    <p:sldId id="4719" r:id="rId123"/>
    <p:sldId id="307" r:id="rId124"/>
    <p:sldId id="264" r:id="rId125"/>
    <p:sldId id="320" r:id="rId126"/>
    <p:sldId id="268" r:id="rId127"/>
    <p:sldId id="269" r:id="rId128"/>
    <p:sldId id="270" r:id="rId129"/>
    <p:sldId id="323" r:id="rId130"/>
    <p:sldId id="330" r:id="rId131"/>
    <p:sldId id="328" r:id="rId132"/>
    <p:sldId id="329" r:id="rId133"/>
    <p:sldId id="364" r:id="rId134"/>
    <p:sldId id="4720" r:id="rId135"/>
    <p:sldId id="4721" r:id="rId136"/>
    <p:sldId id="334" r:id="rId137"/>
    <p:sldId id="335" r:id="rId138"/>
    <p:sldId id="4702" r:id="rId139"/>
    <p:sldId id="4677" r:id="rId140"/>
    <p:sldId id="579" r:id="rId141"/>
    <p:sldId id="263" r:id="rId142"/>
    <p:sldId id="390" r:id="rId143"/>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CCDC"/>
    <a:srgbClr val="F2F1C2"/>
    <a:srgbClr val="98ABFD"/>
    <a:srgbClr val="EEF3BE"/>
    <a:srgbClr val="C6D9BF"/>
    <a:srgbClr val="993202"/>
    <a:srgbClr val="A3FFA4"/>
    <a:srgbClr val="01CD99"/>
    <a:srgbClr val="FFFF99"/>
    <a:srgbClr val="000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77" autoAdjust="0"/>
    <p:restoredTop sz="55963" autoAdjust="0"/>
  </p:normalViewPr>
  <p:slideViewPr>
    <p:cSldViewPr>
      <p:cViewPr varScale="1">
        <p:scale>
          <a:sx n="82" d="100"/>
          <a:sy n="82" d="100"/>
        </p:scale>
        <p:origin x="160" y="20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50" d="100"/>
        <a:sy n="150" d="100"/>
      </p:scale>
      <p:origin x="0" y="0"/>
    </p:cViewPr>
  </p:notesTextViewPr>
  <p:sorterViewPr>
    <p:cViewPr varScale="1">
      <p:scale>
        <a:sx n="50" d="100"/>
        <a:sy n="50" d="100"/>
      </p:scale>
      <p:origin x="0" y="17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notesMaster" Target="notesMasters/notesMaster1.xml"/><Relationship Id="rId90"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1998E-2"/>
          <c:y val="8.6956521739130405E-2"/>
          <c:w val="0.75187969924812004"/>
          <c:h val="0.83277591973244103"/>
        </c:manualLayout>
      </c:layout>
      <c:pie3DChart>
        <c:varyColors val="1"/>
        <c:ser>
          <c:idx val="0"/>
          <c:order val="0"/>
          <c:tx>
            <c:strRef>
              <c:f>Sheet1!$A$2</c:f>
              <c:strCache>
                <c:ptCount val="1"/>
                <c:pt idx="0">
                  <c:v>Bible</c:v>
                </c:pt>
              </c:strCache>
            </c:strRef>
          </c:tx>
          <c:explosion val="25"/>
          <c:dPt>
            <c:idx val="0"/>
            <c:bubble3D val="0"/>
            <c:extLst>
              <c:ext xmlns:c16="http://schemas.microsoft.com/office/drawing/2014/chart" uri="{C3380CC4-5D6E-409C-BE32-E72D297353CC}">
                <c16:uniqueId val="{00000000-049C-934C-91DD-48D92AB93445}"/>
              </c:ext>
            </c:extLst>
          </c:dPt>
          <c:dPt>
            <c:idx val="1"/>
            <c:bubble3D val="0"/>
            <c:extLst>
              <c:ext xmlns:c16="http://schemas.microsoft.com/office/drawing/2014/chart" uri="{C3380CC4-5D6E-409C-BE32-E72D297353CC}">
                <c16:uniqueId val="{00000001-049C-934C-91DD-48D92AB93445}"/>
              </c:ext>
            </c:extLst>
          </c:dPt>
          <c:cat>
            <c:strRef>
              <c:f>Sheet1!$B$1:$C$1</c:f>
              <c:strCache>
                <c:ptCount val="2"/>
                <c:pt idx="0">
                  <c:v>OT</c:v>
                </c:pt>
                <c:pt idx="1">
                  <c:v>NT</c:v>
                </c:pt>
              </c:strCache>
            </c:strRef>
          </c:cat>
          <c:val>
            <c:numRef>
              <c:f>Sheet1!$B$2:$C$2</c:f>
              <c:numCache>
                <c:formatCode>0%</c:formatCode>
                <c:ptCount val="2"/>
                <c:pt idx="0">
                  <c:v>0.77200000000000002</c:v>
                </c:pt>
                <c:pt idx="1">
                  <c:v>0.22800000000000001</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start by spreading open the pages of the Bible in this sketch, </a:t>
            </a:r>
          </a:p>
          <a:p>
            <a:r>
              <a:rPr lang="en-US" b="1">
                <a:latin typeface="Times" charset="0"/>
                <a:ea typeface="ＭＳ Ｐゴシック" charset="0"/>
                <a:cs typeface="ＭＳ Ｐゴシック" charset="0"/>
              </a:rPr>
              <a:t>separating it out into eight sections...</a:t>
            </a:r>
          </a:p>
          <a:p>
            <a:r>
              <a:rPr lang="en-US" b="1">
                <a:latin typeface="Times" charset="0"/>
                <a:ea typeface="ＭＳ Ｐゴシック" charset="0"/>
                <a:cs typeface="ＭＳ Ｐゴシック" charset="0"/>
              </a:rPr>
              <a:t>////	with a division marker right in the middle...</a:t>
            </a:r>
          </a:p>
          <a:p>
            <a:r>
              <a:rPr lang="en-US" b="1">
                <a:latin typeface="Times" charset="0"/>
                <a:ea typeface="ＭＳ Ｐゴシック" charset="0"/>
                <a:cs typeface="ＭＳ Ｐゴシック" charset="0"/>
              </a:rPr>
              <a:t>////	…with four sections on one side and four on the other.  And of course, it is probably obvious to you </a:t>
            </a:r>
          </a:p>
          <a:p>
            <a:r>
              <a:rPr lang="en-US" b="1">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1">
                <a:latin typeface="Times" charset="0"/>
                <a:ea typeface="ＭＳ Ｐゴシック" charset="0"/>
                <a:cs typeface="ＭＳ Ｐゴシック" charset="0"/>
              </a:rPr>
              <a:t>////	The four sections to the left of the marker make up what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call, for now, THE OLDER STORY…</a:t>
            </a:r>
          </a:p>
          <a:p>
            <a:r>
              <a:rPr lang="en-US" b="1">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D2E3950-CC90-48A4-8FA1-B7F08B55C16E}"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3426" name="Rectangle 2"/>
          <p:cNvSpPr>
            <a:spLocks noGrp="1" noRot="1" noChangeAspect="1" noChangeArrowheads="1"/>
          </p:cNvSpPr>
          <p:nvPr>
            <p:ph type="sldImg"/>
          </p:nvPr>
        </p:nvSpPr>
        <p:spPr>
          <a:xfrm>
            <a:off x="1131888" y="703263"/>
            <a:ext cx="4586287" cy="3440112"/>
          </a:xfrm>
          <a:solidFill>
            <a:srgbClr val="FFFFFF"/>
          </a:solidFill>
          <a:ln/>
        </p:spPr>
      </p:sp>
      <p:sp>
        <p:nvSpPr>
          <p:cNvPr id="103427"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BAD5404-0142-4982-860E-F52EEBBC5ADB}"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5474" name="Rectangle 2"/>
          <p:cNvSpPr>
            <a:spLocks noGrp="1" noRot="1" noChangeAspect="1" noChangeArrowheads="1"/>
          </p:cNvSpPr>
          <p:nvPr>
            <p:ph type="sldImg"/>
          </p:nvPr>
        </p:nvSpPr>
        <p:spPr>
          <a:xfrm>
            <a:off x="1131888" y="703263"/>
            <a:ext cx="4586287" cy="3440112"/>
          </a:xfrm>
          <a:solidFill>
            <a:srgbClr val="FFFFFF"/>
          </a:solidFill>
          <a:ln/>
        </p:spPr>
      </p:sp>
      <p:sp>
        <p:nvSpPr>
          <p:cNvPr id="105475"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eaLnBrk="1" hangingPunct="1">
              <a:spcBef>
                <a:spcPct val="0"/>
              </a:spcBef>
            </a:pPr>
            <a:r>
              <a:rPr lang="en-US" altLang="en-US" sz="2400" dirty="0">
                <a:latin typeface="Arial" pitchFamily="34" charset="0"/>
                <a:ea typeface="ＭＳ Ｐゴシック" pitchFamily="34" charset="-128"/>
              </a:rPr>
              <a:t>Notice the repetition:</a:t>
            </a:r>
          </a:p>
          <a:p>
            <a:pPr eaLnBrk="1" hangingPunct="1">
              <a:spcBef>
                <a:spcPct val="0"/>
              </a:spcBef>
            </a:pPr>
            <a:r>
              <a:rPr lang="en-US" altLang="en-US" sz="2400" dirty="0">
                <a:latin typeface="Arial" pitchFamily="34" charset="0"/>
                <a:ea typeface="ＭＳ Ｐゴシック" pitchFamily="34" charset="-128"/>
              </a:rPr>
              <a:t>"Subdue" the earth!</a:t>
            </a:r>
          </a:p>
          <a:p>
            <a:pPr eaLnBrk="1" hangingPunct="1">
              <a:spcBef>
                <a:spcPct val="0"/>
              </a:spcBef>
            </a:pPr>
            <a:r>
              <a:rPr lang="en-US" altLang="en-US" sz="2400" dirty="0">
                <a:latin typeface="Arial" pitchFamily="34" charset="0"/>
                <a:ea typeface="ＭＳ Ｐゴシック" pitchFamily="34" charset="-128"/>
              </a:rPr>
              <a:t>"Have dominion" over the fish, the birds, and animals that move on the earth.</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 &amp; Biblical Theology-102</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265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171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English-84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OS-00-Intro &amp; Biblical Theolgy-104</a:t>
            </a:r>
            <a:endParaRPr lang="en-US" altLang="zh-CN" b="0" dirty="0">
              <a:latin typeface="Arial" charset="0"/>
              <a:ea typeface="SimSun" charset="0"/>
              <a:cs typeface="SimSun" charset="0"/>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266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172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6551896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key NT theme should match or complete the OT one, right? </a:t>
            </a:r>
          </a:p>
          <a:p>
            <a:r>
              <a:rPr lang="en-US" altLang="en-US" dirty="0">
                <a:latin typeface="Arial" pitchFamily="34" charset="0"/>
                <a:ea typeface="ＭＳ Ｐゴシック" pitchFamily="34" charset="-128"/>
              </a:rPr>
              <a:t>• Like the OT, the NT narrates—it is a story also.</a:t>
            </a:r>
          </a:p>
          <a:p>
            <a:r>
              <a:rPr lang="en-US" altLang="en-US" dirty="0">
                <a:latin typeface="Arial" pitchFamily="34" charset="0"/>
                <a:ea typeface="ＭＳ Ｐゴシック" pitchFamily="34" charset="-128"/>
              </a:rPr>
              <a:t>• The kingdom of God is noted hundreds of times</a:t>
            </a:r>
          </a:p>
          <a:p>
            <a:r>
              <a:rPr lang="en-US" altLang="en-US" dirty="0">
                <a:latin typeface="Arial" pitchFamily="34" charset="0"/>
                <a:ea typeface="ＭＳ Ｐゴシック" pitchFamily="34" charset="-128"/>
              </a:rPr>
              <a:t>• The means of proclamation is the Church</a:t>
            </a:r>
          </a:p>
          <a:p>
            <a:r>
              <a:rPr lang="en-US" altLang="en-US" dirty="0">
                <a:latin typeface="Arial" pitchFamily="34" charset="0"/>
                <a:ea typeface="ＭＳ Ｐゴシック" pitchFamily="34" charset="-128"/>
              </a:rPr>
              <a:t>• The message is the same as in the OT, that is, grace</a:t>
            </a:r>
          </a:p>
          <a:p>
            <a:r>
              <a:rPr lang="en-US" altLang="en-US" dirty="0">
                <a:latin typeface="Arial" pitchFamily="34" charset="0"/>
                <a:ea typeface="ＭＳ Ｐゴシック" pitchFamily="34" charset="-128"/>
              </a:rPr>
              <a:t>• This grace is received by faith and not works</a:t>
            </a:r>
          </a:p>
          <a:p>
            <a:r>
              <a:rPr lang="en-US" altLang="en-US" dirty="0">
                <a:latin typeface="Arial" pitchFamily="34" charset="0"/>
                <a:ea typeface="ＭＳ Ｐゴシック" pitchFamily="34" charset="-128"/>
              </a:rPr>
              <a:t>• Christ is the only object of our salvation faith</a:t>
            </a:r>
          </a:p>
          <a:p>
            <a:r>
              <a:rPr lang="en-US" altLang="en-US" dirty="0">
                <a:latin typeface="Arial" pitchFamily="34" charset="0"/>
                <a:ea typeface="ＭＳ Ｐゴシック" pitchFamily="34" charset="-128"/>
              </a:rPr>
              <a:t>• His salvation will result in his rule</a:t>
            </a:r>
          </a:p>
          <a:p>
            <a:r>
              <a:rPr lang="en-US" altLang="en-US" dirty="0">
                <a:latin typeface="Arial" pitchFamily="34" charset="0"/>
                <a:ea typeface="ＭＳ Ｐゴシック" pitchFamily="34" charset="-128"/>
              </a:rPr>
              <a:t>• This will complete the Davidic aspect of the Abrahamic Covenant</a:t>
            </a:r>
          </a:p>
          <a:p>
            <a:r>
              <a:rPr lang="en-US" altLang="en-US" dirty="0">
                <a:latin typeface="Arial" pitchFamily="34" charset="0"/>
                <a:ea typeface="ＭＳ Ｐゴシック" pitchFamily="34" charset="-128"/>
              </a:rPr>
              <a:t>• And God will receive the glory for it all</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English-87</a:t>
            </a:r>
          </a:p>
          <a:p>
            <a:pPr eaLnBrk="1" hangingPunct="1"/>
            <a:r>
              <a:rPr lang="en-US" altLang="zh-CN" b="0" dirty="0">
                <a:latin typeface="Arial" charset="0"/>
                <a:ea typeface="SimSun" charset="0"/>
                <a:cs typeface="SimSun" charset="0"/>
              </a:rPr>
              <a:t>BT-01-OT Biblical Theology-27</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now we can give the theme of the entire Bible!</a:t>
            </a:r>
          </a:p>
          <a:p>
            <a:r>
              <a:rPr lang="en-US" altLang="en-US" dirty="0">
                <a:latin typeface="Arial" pitchFamily="34" charset="0"/>
                <a:ea typeface="ＭＳ Ｐゴシック" pitchFamily="34" charset="-128"/>
              </a:rPr>
              <a:t>• The whole book is a story—God's story—History, or "His story"</a:t>
            </a:r>
          </a:p>
          <a:p>
            <a:r>
              <a:rPr lang="en-US" altLang="en-US" dirty="0">
                <a:latin typeface="Arial" pitchFamily="34" charset="0"/>
                <a:ea typeface="ＭＳ Ｐゴシック" pitchFamily="34" charset="-128"/>
              </a:rPr>
              <a:t>• God sharing his rule is the key theme</a:t>
            </a:r>
          </a:p>
          <a:p>
            <a:r>
              <a:rPr lang="en-US" altLang="en-US" dirty="0">
                <a:latin typeface="Arial" pitchFamily="34" charset="0"/>
                <a:ea typeface="ＭＳ Ｐゴシック" pitchFamily="34" charset="-128"/>
              </a:rPr>
              <a:t>• Israel had the key role to bring us Jesus</a:t>
            </a:r>
          </a:p>
          <a:p>
            <a:r>
              <a:rPr lang="en-US" altLang="en-US" dirty="0">
                <a:latin typeface="Arial" pitchFamily="34" charset="0"/>
                <a:ea typeface="ＭＳ Ｐゴシック" pitchFamily="34" charset="-128"/>
              </a:rPr>
              <a:t>• Jesus brings the Church to preach Him</a:t>
            </a:r>
          </a:p>
          <a:p>
            <a:r>
              <a:rPr lang="en-US" altLang="en-US" dirty="0">
                <a:latin typeface="Arial" pitchFamily="34" charset="0"/>
                <a:ea typeface="ＭＳ Ｐゴシック" pitchFamily="34" charset="-128"/>
              </a:rPr>
              <a:t>• The Bible's message is to trust Jesus</a:t>
            </a:r>
          </a:p>
          <a:p>
            <a:r>
              <a:rPr lang="en-US" altLang="en-US" dirty="0">
                <a:latin typeface="Arial" pitchFamily="34" charset="0"/>
                <a:ea typeface="ＭＳ Ｐゴシック" pitchFamily="34" charset="-128"/>
              </a:rPr>
              <a:t>• Why? There is no other Redeemer or Ultimate Ruler</a:t>
            </a:r>
          </a:p>
          <a:p>
            <a:r>
              <a:rPr lang="en-US" altLang="en-US" dirty="0">
                <a:latin typeface="Arial" pitchFamily="34" charset="0"/>
                <a:ea typeface="ＭＳ Ｐゴシック" pitchFamily="34" charset="-128"/>
              </a:rPr>
              <a:t>• No one else fulfills all the promises to Abraham</a:t>
            </a:r>
          </a:p>
          <a:p>
            <a:r>
              <a:rPr lang="en-US" altLang="en-US"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English-88</a:t>
            </a:r>
          </a:p>
          <a:p>
            <a:pPr eaLnBrk="1" hangingPunct="1"/>
            <a:r>
              <a:rPr lang="en-US" altLang="zh-CN" b="0" dirty="0">
                <a:latin typeface="Arial" charset="0"/>
                <a:ea typeface="SimSun" charset="0"/>
                <a:cs typeface="SimSun" charset="0"/>
              </a:rPr>
              <a:t>BT-01-OT Biblical Theology-28</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a:latin typeface="Arial"/>
                <a:ea typeface="ＭＳ Ｐゴシック" charset="0"/>
                <a:cs typeface="Arial"/>
              </a:rPr>
              <a:t>BE-17-Esther-76</a:t>
            </a:r>
            <a:endParaRPr lang="en-US" dirty="0">
              <a:latin typeface="Arial"/>
              <a:ea typeface="ＭＳ Ｐゴシック" charset="0"/>
              <a:cs typeface="Arial"/>
            </a:endParaRP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OS-39-Zechariah-158, 168, 184</a:t>
            </a:r>
          </a:p>
          <a:p>
            <a:r>
              <a:rPr lang="en-US">
                <a:latin typeface="Arial" panose="020B0604020202020204" pitchFamily="34" charset="0"/>
                <a:ea typeface="ＭＳ Ｐゴシック" charset="0"/>
                <a:cs typeface="Arial" panose="020B0604020202020204" pitchFamily="34" charset="0"/>
              </a:rPr>
              <a:t>NS-22-Rev</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uncover some interesting parallels between the varied sections of the Book.  We will, for instance, link together sections </a:t>
            </a:r>
          </a:p>
          <a:p>
            <a:r>
              <a:rPr lang="en-US" b="1">
                <a:latin typeface="Times" charset="0"/>
                <a:ea typeface="ＭＳ Ｐゴシック" charset="0"/>
                <a:cs typeface="ＭＳ Ｐゴシック" charset="0"/>
              </a:rPr>
              <a:t>////	1 and 5, </a:t>
            </a:r>
          </a:p>
          <a:p>
            <a:r>
              <a:rPr lang="en-US" b="1">
                <a:latin typeface="Times" charset="0"/>
                <a:ea typeface="ＭＳ Ｐゴシック" charset="0"/>
                <a:cs typeface="ＭＳ Ｐゴシック" charset="0"/>
              </a:rPr>
              <a:t>////	2 and 6, </a:t>
            </a:r>
          </a:p>
          <a:p>
            <a:r>
              <a:rPr lang="en-US" b="1">
                <a:latin typeface="Times" charset="0"/>
                <a:ea typeface="ＭＳ Ｐゴシック" charset="0"/>
                <a:cs typeface="ＭＳ Ｐゴシック" charset="0"/>
              </a:rPr>
              <a:t>//// 	3 and 7, and </a:t>
            </a:r>
          </a:p>
          <a:p>
            <a:r>
              <a:rPr lang="en-US" b="1">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Look first at sections 1 and section 5.  Think about them as serving a parallel purpose in term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story line development.  If you are using the Study Help #18 sheet, you can fill in each location as we go. </a:t>
            </a:r>
          </a:p>
          <a:p>
            <a:r>
              <a:rPr lang="en-US" b="1">
                <a:latin typeface="Times" charset="0"/>
                <a:ea typeface="ＭＳ Ｐゴシック" charset="0"/>
                <a:cs typeface="ＭＳ Ｐゴシック" charset="0"/>
              </a:rPr>
              <a:t>////	Across the centuries these two sections of Scripture have come to be known as THE LAW in the Old Testament </a:t>
            </a:r>
          </a:p>
          <a:p>
            <a:r>
              <a:rPr lang="en-US" b="1">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from these beginning sections of the Old and the New that </a:t>
            </a:r>
          </a:p>
          <a:p>
            <a:r>
              <a:rPr lang="en-US" b="1">
                <a:latin typeface="Times" charset="0"/>
                <a:ea typeface="ＭＳ Ｐゴシック" charset="0"/>
                <a:cs typeface="ＭＳ Ｐゴシック" charset="0"/>
              </a:rPr>
              <a:t>////	all the events of the rest of each testament unfold...as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see right now.  OK...</a:t>
            </a:r>
          </a:p>
          <a:p>
            <a:r>
              <a:rPr lang="en-US" b="1">
                <a:latin typeface="Times" charset="0"/>
                <a:ea typeface="ＭＳ Ｐゴシック" charset="0"/>
                <a:cs typeface="ＭＳ Ｐゴシック" charset="0"/>
              </a:rPr>
              <a:t>HERE WE HAVE </a:t>
            </a:r>
            <a:r>
              <a:rPr lang="en-US" altLang="ja-JP" b="1">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unpack the other sections.</a:t>
            </a:r>
          </a:p>
          <a:p>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next linked parallel sections, 2 and 6.</a:t>
            </a:r>
          </a:p>
          <a:p>
            <a:r>
              <a:rPr lang="en-US" b="1">
                <a:latin typeface="Times" charset="0"/>
                <a:ea typeface="ＭＳ Ｐゴシック" charset="0"/>
                <a:cs typeface="ＭＳ Ｐゴシック" charset="0"/>
              </a:rPr>
              <a:t>These sections we call  HISTORY in the Old and </a:t>
            </a:r>
          </a:p>
          <a:p>
            <a:r>
              <a:rPr lang="en-US" b="1">
                <a:latin typeface="Times" charset="0"/>
                <a:ea typeface="ＭＳ Ｐゴシック" charset="0"/>
                <a:cs typeface="ＭＳ Ｐゴシック" charset="0"/>
              </a:rPr>
              <a:t>////	the ACTS in the New.  In other words, </a:t>
            </a:r>
          </a:p>
          <a:p>
            <a:r>
              <a:rPr lang="en-US" b="1">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1">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So…here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link together sections 3 in the Old and 7 in the New.</a:t>
            </a:r>
          </a:p>
          <a:p>
            <a:r>
              <a:rPr lang="en-US" b="1">
                <a:latin typeface="Times" charset="0"/>
                <a:ea typeface="ＭＳ Ｐゴシック" charset="0"/>
                <a:cs typeface="ＭＳ Ｐゴシック" charset="0"/>
              </a:rPr>
              <a:t>////	These are traditionally called POETRY in the Old</a:t>
            </a:r>
          </a:p>
          <a:p>
            <a:r>
              <a:rPr lang="en-US" b="1">
                <a:latin typeface="Times" charset="0"/>
                <a:ea typeface="ＭＳ Ｐゴシック" charset="0"/>
                <a:cs typeface="ＭＳ Ｐゴシック" charset="0"/>
              </a:rPr>
              <a:t>////	and THE EPISTLES in the New.  </a:t>
            </a:r>
          </a:p>
          <a:p>
            <a:r>
              <a:rPr lang="en-US" b="1">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1">
                <a:latin typeface="Times" charset="0"/>
                <a:ea typeface="ＭＳ Ｐゴシック" charset="0"/>
                <a:cs typeface="ＭＳ Ｐゴシック" charset="0"/>
              </a:rPr>
              <a:t>////	These sections are THE PROPHETS in the Old Testament and </a:t>
            </a:r>
          </a:p>
          <a:p>
            <a:r>
              <a:rPr lang="en-US" b="1">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Some new ideas may be coming into focus now.  From this high level view, </a:t>
            </a:r>
            <a:r>
              <a:rPr lang="en-US" altLang="ja-JP" b="1">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1">
                <a:latin typeface="Times" charset="0"/>
                <a:ea typeface="ＭＳ Ｐゴシック" charset="0"/>
                <a:cs typeface="ＭＳ Ｐゴシック" charset="0"/>
              </a:rPr>
              <a:t>////	In each section we have the beginning documentation...</a:t>
            </a:r>
          </a:p>
          <a:p>
            <a:r>
              <a:rPr lang="en-US" b="1">
                <a:latin typeface="Times" charset="0"/>
                <a:ea typeface="ＭＳ Ｐゴシック" charset="0"/>
                <a:cs typeface="ＭＳ Ｐゴシック" charset="0"/>
              </a:rPr>
              <a:t>////	…out of which falls a history of resulting events...</a:t>
            </a:r>
          </a:p>
          <a:p>
            <a:r>
              <a:rPr lang="en-US" b="1">
                <a:latin typeface="Times" charset="0"/>
                <a:ea typeface="ＭＳ Ｐゴシック" charset="0"/>
                <a:cs typeface="ＭＳ Ｐゴシック" charset="0"/>
              </a:rPr>
              <a:t>////	…which in turn produces a body of preserved writing...</a:t>
            </a:r>
          </a:p>
          <a:p>
            <a:r>
              <a:rPr lang="en-US" b="1">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a:t>
            </a:r>
            <a:r>
              <a:rPr lang="en-US" b="0">
                <a:latin typeface="Arial" panose="020B0604020202020204" pitchFamily="34" charset="0"/>
                <a:cs typeface="Arial" panose="020B0604020202020204" pitchFamily="34" charset="0"/>
              </a:rPr>
              <a:t>Theology-slide 19</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862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latin typeface="Arial" panose="020B0604020202020204" pitchFamily="34" charset="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Chron-47</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99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History can be seen as depicted on an hourglass where time funnels into the most significant short period about 33-37 years long when God became man. It will funnel back into his reign for 1000 years and finally into the eternal state!</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Common-124</a:t>
            </a:r>
          </a:p>
          <a:p>
            <a:pPr eaLnBrk="1" hangingPunct="1"/>
            <a:r>
              <a:rPr lang="en-US" altLang="zh-CN" dirty="0">
                <a:latin typeface="Times New Roman" charset="0"/>
                <a:ea typeface="ＭＳ Ｐゴシック" charset="0"/>
                <a:cs typeface="ＭＳ Ｐゴシック" charset="0"/>
              </a:rPr>
              <a:t>OS-00-Intro &amp; Biblical Theology-21</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0"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b="0"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J(R) = Judah (Rehoboam)</a:t>
            </a:r>
          </a:p>
          <a:p>
            <a:r>
              <a:rPr lang="en-US" altLang="zh-CN" b="0"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P • G • H • R = Persia • Greece • Hasmoneans • Romans</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Common-126</a:t>
            </a:r>
          </a:p>
          <a:p>
            <a:r>
              <a:rPr lang="en-US" altLang="zh-CN" b="0" dirty="0">
                <a:latin typeface="Arial" panose="020B0604020202020204" pitchFamily="34" charset="0"/>
                <a:ea typeface="ＭＳ Ｐゴシック" charset="0"/>
                <a:cs typeface="Arial" panose="020B0604020202020204" pitchFamily="34" charset="0"/>
              </a:rPr>
              <a:t>OS-00-Intro &amp; Biblical Theology-24, 38</a:t>
            </a:r>
          </a:p>
          <a:p>
            <a:r>
              <a:rPr lang="en-US" altLang="zh-CN" b="0" dirty="0">
                <a:latin typeface="Arial" panose="020B0604020202020204" pitchFamily="34" charset="0"/>
                <a:ea typeface="ＭＳ Ｐゴシック" charset="0"/>
                <a:cs typeface="Arial" panose="020B0604020202020204" pitchFamily="34" charset="0"/>
              </a:rPr>
              <a:t>OS-13-1 Chron-47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43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290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95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775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545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5189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212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53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533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48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74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098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3954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J(R) = Judah (Rehoboam)</a:t>
            </a:r>
          </a:p>
          <a:p>
            <a:r>
              <a:rPr lang="en-US" altLang="zh-CN"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r>
              <a:rPr lang="en-US" altLang="zh-CN" dirty="0">
                <a:latin typeface="Arial" panose="020B0604020202020204" pitchFamily="34" charset="0"/>
                <a:ea typeface="ＭＳ Ｐゴシック" charset="0"/>
                <a:cs typeface="Arial" panose="020B0604020202020204" pitchFamily="34" charset="0"/>
              </a:rPr>
              <a:t>___________</a:t>
            </a:r>
          </a:p>
          <a:p>
            <a:r>
              <a:rPr lang="en-US" altLang="zh-CN" dirty="0">
                <a:latin typeface="Arial" panose="020B0604020202020204" pitchFamily="34" charset="0"/>
                <a:ea typeface="ＭＳ Ｐゴシック" charset="0"/>
                <a:cs typeface="Arial" panose="020B0604020202020204" pitchFamily="34" charset="0"/>
              </a:rPr>
              <a:t>Common-126</a:t>
            </a:r>
          </a:p>
          <a:p>
            <a:r>
              <a:rPr lang="en-US" altLang="zh-CN" dirty="0">
                <a:latin typeface="Arial" panose="020B0604020202020204" pitchFamily="34" charset="0"/>
                <a:ea typeface="ＭＳ Ｐゴシック" charset="0"/>
                <a:cs typeface="Arial" panose="020B0604020202020204" pitchFamily="34" charset="0"/>
              </a:rPr>
              <a:t>OS-00-Intro &amp; Biblical Theology-24, 38</a:t>
            </a:r>
          </a:p>
          <a:p>
            <a:r>
              <a:rPr lang="en-US" altLang="zh-CN" dirty="0">
                <a:latin typeface="Arial" panose="020B0604020202020204" pitchFamily="34" charset="0"/>
                <a:ea typeface="ＭＳ Ｐゴシック" charset="0"/>
                <a:cs typeface="Arial" panose="020B0604020202020204" pitchFamily="34" charset="0"/>
              </a:rPr>
              <a:t>OS-13-1 Chron-47</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263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100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OC-10-Chronology-42</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OS-02-Exodus-276-p22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OS-13-1 Chron-46</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a:latin typeface="Arial" panose="020B0604020202020204" pitchFamily="34" charset="0"/>
                <a:ea typeface="ＭＳ Ｐゴシック" charset="0"/>
                <a:cs typeface="Arial" panose="020B0604020202020204" pitchFamily="34" charset="0"/>
              </a:rPr>
              <a:t>OS-00-Intro-41</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40-48-slide 23</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NS-19-Hebrews-175</a:t>
            </a:r>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OS-00-Intro &amp; Biblical Theology-32</a:t>
            </a:r>
          </a:p>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OS-02-Exodus-281</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OS-00-Intro &amp; Biblical Theology-33</a:t>
            </a:r>
          </a:p>
          <a:p>
            <a:pPr eaLnBrk="1" hangingPunct="1"/>
            <a:r>
              <a:rPr lang="en-US" altLang="zh-CN" dirty="0">
                <a:latin typeface="Times New Roman" charset="0"/>
                <a:ea typeface="ＭＳ Ｐゴシック" charset="0"/>
                <a:cs typeface="ＭＳ Ｐゴシック" charset="0"/>
              </a:rPr>
              <a:t>Kingdom </a:t>
            </a:r>
            <a:r>
              <a:rPr lang="en-US" altLang="zh-CN">
                <a:latin typeface="Times New Roman" charset="0"/>
                <a:ea typeface="ＭＳ Ｐゴシック" charset="0"/>
                <a:cs typeface="ＭＳ Ｐゴシック" charset="0"/>
              </a:rPr>
              <a:t>&amp; Prophets Charts-2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a:solidFill>
                  <a:srgbClr val="000000"/>
                </a:solidFill>
              </a:rPr>
              <a:pPr/>
              <a:t>46</a:t>
            </a:fld>
            <a:endParaRPr lang="en-US" sz="1200">
              <a:solidFill>
                <a:srgbClr val="000000"/>
              </a:solidFill>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a:t>
            </a:r>
            <a:r>
              <a:rPr lang="en-US" b="1" dirty="0"/>
              <a:t>name Nile</a:t>
            </a:r>
            <a:r>
              <a:rPr lang="en-US" dirty="0"/>
              <a:t>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0" dirty="0"/>
              <a:t>"</a:t>
            </a:r>
            <a:r>
              <a:rPr lang="en-US" b="0" baseline="0" dirty="0"/>
              <a:t> (http://</a:t>
            </a:r>
            <a:r>
              <a:rPr lang="en-US" b="0" baseline="0" dirty="0" err="1"/>
              <a:t>www.dictionary.com</a:t>
            </a:r>
            <a:r>
              <a:rPr lang="en-US" b="0"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a:t>
            </a:r>
            <a:r>
              <a:rPr lang="en-US" b="1" dirty="0"/>
              <a:t>name</a:t>
            </a:r>
            <a:r>
              <a:rPr lang="en-US" dirty="0"/>
              <a:t> in </a:t>
            </a:r>
            <a:r>
              <a:rPr lang="en-US" b="1" dirty="0"/>
              <a:t>Hebrew</a:t>
            </a:r>
            <a:r>
              <a:rPr lang="en-US" dirty="0"/>
              <a:t>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a:t>
            </a:r>
            <a:r>
              <a:rPr lang="en-US" b="1" dirty="0"/>
              <a:t>meaning</a:t>
            </a:r>
            <a:r>
              <a:rPr lang="en-US" dirty="0"/>
              <a:t>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continually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a:t>
            </a:r>
            <a:r>
              <a:rPr lang="en-US" i="1" dirty="0"/>
              <a:t>river named</a:t>
            </a:r>
            <a:r>
              <a:rPr lang="en-US" dirty="0"/>
              <a:t> </a:t>
            </a:r>
            <a:r>
              <a:rPr lang="en-US" dirty="0" err="1"/>
              <a:t>Perath</a:t>
            </a:r>
            <a:r>
              <a:rPr lang="en-US" dirty="0"/>
              <a:t> (Hebrew for </a:t>
            </a:r>
            <a:r>
              <a:rPr lang="en-US" i="1" dirty="0"/>
              <a:t>Euphrates</a:t>
            </a:r>
            <a:r>
              <a:rPr lang="en-US" dirty="0"/>
              <a:t>) is one of the four </a:t>
            </a:r>
            <a:r>
              <a:rPr lang="en-US" i="1" dirty="0"/>
              <a:t>rivers</a:t>
            </a:r>
            <a:r>
              <a:rPr lang="en-US" dirty="0"/>
              <a:t> that flow from the Garden of Eden according to Genesis 2:14. This Hebrew word, derived from either the word "stream" or "to break forth," </a:t>
            </a:r>
            <a:r>
              <a:rPr lang="en-US" i="1" dirty="0"/>
              <a:t>has</a:t>
            </a:r>
            <a:r>
              <a:rPr lang="en-US" dirty="0"/>
              <a:t> been translated as </a:t>
            </a:r>
            <a:r>
              <a:rPr lang="en-US" i="1" dirty="0"/>
              <a:t>Euphrates</a:t>
            </a:r>
            <a:r>
              <a:rPr lang="en-US" i="0" dirty="0"/>
              <a:t>"</a:t>
            </a:r>
            <a:r>
              <a:rPr lang="en-US" i="0" baseline="0" dirty="0"/>
              <a:t> (http://</a:t>
            </a:r>
            <a:r>
              <a:rPr lang="en-US" i="0" baseline="0" dirty="0" err="1"/>
              <a:t>www.newworldencyclopedia.org</a:t>
            </a:r>
            <a:r>
              <a:rPr lang="en-US" i="0" baseline="0" dirty="0"/>
              <a:t>/entry/</a:t>
            </a:r>
            <a:r>
              <a:rPr lang="en-US" i="0" baseline="0" dirty="0" err="1"/>
              <a:t>Euphrates_River</a:t>
            </a:r>
            <a:r>
              <a:rPr lang="en-US" i="0"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i="1" dirty="0">
                <a:hlinkClick r:id="rId4" tooltip="Tigris"/>
              </a:rPr>
              <a:t>Tigris</a:t>
            </a:r>
            <a:r>
              <a:rPr lang="en-US" dirty="0"/>
              <a:t>, from </a:t>
            </a:r>
            <a:r>
              <a:rPr lang="en-US" dirty="0">
                <a:hlinkClick r:id="rId5" tooltip="w:Ancient Greek language"/>
              </a:rPr>
              <a:t>Ancient Greek</a:t>
            </a:r>
            <a:r>
              <a:rPr lang="en-US" dirty="0"/>
              <a:t> </a:t>
            </a:r>
            <a:r>
              <a:rPr lang="en-US" i="1" dirty="0">
                <a:hlinkClick r:id="rId6" tooltip="Τίγρις"/>
              </a:rPr>
              <a:t>Τίγρις</a:t>
            </a:r>
            <a:r>
              <a:rPr lang="en-US" dirty="0"/>
              <a:t> (</a:t>
            </a:r>
            <a:r>
              <a:rPr lang="en-US" dirty="0" err="1"/>
              <a:t>Tígris</a:t>
            </a:r>
            <a:r>
              <a:rPr lang="en-US" dirty="0"/>
              <a:t>), an alternative form of </a:t>
            </a:r>
            <a:r>
              <a:rPr lang="en-US" i="1"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i="1"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i="1"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i="1"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a:solidFill>
                  <a:srgbClr val="000000"/>
                </a:solidFill>
              </a:rPr>
              <a:pPr/>
              <a:t>52</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a:solidFill>
                  <a:srgbClr val="000000"/>
                </a:solidFill>
              </a:rPr>
              <a:pPr/>
              <a:t>53</a:t>
            </a:fld>
            <a:endParaRPr lang="en-US" sz="1200">
              <a:solidFill>
                <a:srgbClr val="000000"/>
              </a:solidFill>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a:solidFill>
                  <a:srgbClr val="000000"/>
                </a:solidFill>
              </a:rPr>
              <a:pPr/>
              <a:t>54</a:t>
            </a:fld>
            <a:endParaRPr lang="en-US" sz="1200">
              <a:solidFill>
                <a:srgbClr val="000000"/>
              </a:solidFill>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latin typeface="Arial" panose="020B0604020202020204" pitchFamily="34" charset="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latin typeface="Arial" panose="020B0604020202020204" pitchFamily="34" charset="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latin typeface="Arial" panose="020B0604020202020204" pitchFamily="34" charset="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latin typeface="Arial" panose="020B0604020202020204" pitchFamily="34" charset="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latin typeface="Arial" panose="020B0604020202020204" pitchFamily="34" charset="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latin typeface="Arial" panose="020B0604020202020204" pitchFamily="34" charset="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Common-499</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264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101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OT Survey </a:t>
            </a:r>
          </a:p>
          <a:p>
            <a:r>
              <a:rPr lang="en-US">
                <a:latin typeface="Arial" charset="0"/>
                <a:ea typeface="ＭＳ Ｐゴシック" charset="0"/>
                <a:cs typeface="ＭＳ Ｐゴシック" charset="0"/>
              </a:rPr>
              <a:t>00-Intro &amp; Biblical Theology-62</a:t>
            </a:r>
          </a:p>
          <a:p>
            <a:r>
              <a:rPr lang="en-US">
                <a:latin typeface="Arial" charset="0"/>
                <a:ea typeface="ＭＳ Ｐゴシック" charset="0"/>
                <a:cs typeface="ＭＳ Ｐゴシック" charset="0"/>
              </a:rPr>
              <a:t>Slide 33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effectLst/>
                <a:latin typeface="Helvetica" pitchFamily="2" charset="0"/>
              </a:rPr>
              <a:t>"The Prophetic Books comprise the largest section of the Bible.</a:t>
            </a:r>
            <a:r>
              <a:rPr lang="en-US" baseline="30000" dirty="0">
                <a:effectLst/>
                <a:latin typeface="Helvetica" pitchFamily="2" charset="0"/>
              </a:rPr>
              <a:t>1</a:t>
            </a:r>
            <a:r>
              <a:rPr lang="en-US" dirty="0">
                <a:effectLst/>
                <a:latin typeface="Helvetica" pitchFamily="2" charset="0"/>
              </a:rPr>
              <a:t> In Jewish tradition the Prophetic division includes the Former Prophets (Joshua–Kings) and the Latter Prophets (Isaiah, Jeremiah, Ezekiel, and the Twelve). The Former Prophets have much to say about individual prophets but seldom convey messages from them; the Latter Prophets contain much of the prophetic messages but say virtually nothing about them as persons.</a:t>
            </a:r>
          </a:p>
          <a:p>
            <a:endParaRPr lang="en-US" dirty="0">
              <a:effectLst/>
              <a:latin typeface="Helvetica" pitchFamily="2" charset="0"/>
            </a:endParaRPr>
          </a:p>
          <a:p>
            <a:r>
              <a:rPr lang="en-US" dirty="0">
                <a:effectLst/>
                <a:latin typeface="Helvetica" pitchFamily="2" charset="0"/>
              </a:rPr>
              <a:t>Footnote:</a:t>
            </a:r>
          </a:p>
          <a:p>
            <a:r>
              <a:rPr lang="en-US" baseline="30000" dirty="0">
                <a:effectLst/>
                <a:latin typeface="Calibri" panose="020F0502020204030204" pitchFamily="34" charset="0"/>
              </a:rPr>
              <a:t>1</a:t>
            </a:r>
            <a:r>
              <a:rPr lang="en-US" dirty="0">
                <a:effectLst/>
                <a:latin typeface="Calibri" panose="020F0502020204030204" pitchFamily="34" charset="0"/>
              </a:rPr>
              <a:t> The OT was commonly divided into three sections by the Jews: the Law, the Prophets, and the Writings (see Luke 24:44). English Bibles following the Septuagint divide the Prophets into the Historical Books and the Prophetic Books, each of approximate equal length. The Historical and Prophetical Book sections are each of more length than any other segment of the Bible."</a:t>
            </a:r>
          </a:p>
          <a:p>
            <a:r>
              <a:rPr lang="en-US" dirty="0">
                <a:effectLst/>
                <a:latin typeface="Calibri" panose="020F0502020204030204" pitchFamily="34" charset="0"/>
              </a:rPr>
              <a:t>_______</a:t>
            </a:r>
          </a:p>
          <a:p>
            <a:r>
              <a:rPr lang="en-US" dirty="0">
                <a:effectLst/>
                <a:latin typeface="Calibri" panose="020F0502020204030204" pitchFamily="34" charset="0"/>
              </a:rPr>
              <a:t>Mark F. Rooker, “The Prophetic Books,”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Most of us are good at looking at details. We can evaluate a verse of Scripture or preach a passage. But what about the big picture? So I want to give you a challenge.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Suppose you were talking to an unbeliever and he asked, "So you are a Bible student? What is the OT about? Please make it simple for me in one sentence." </a:t>
            </a:r>
          </a:p>
          <a:p>
            <a:r>
              <a:rPr lang="en-US" altLang="en-US" dirty="0">
                <a:latin typeface="Arial" pitchFamily="34" charset="0"/>
                <a:ea typeface="ＭＳ Ｐゴシック" pitchFamily="34" charset="-128"/>
              </a:rPr>
              <a:t>On the notes section of your phone or on a piece of paper, please write a single sentence to describe the main theme of just the OT. </a:t>
            </a:r>
          </a:p>
          <a:p>
            <a:r>
              <a:rPr lang="en-US" altLang="en-US" dirty="0">
                <a:latin typeface="Arial" pitchFamily="34" charset="0"/>
                <a:ea typeface="ＭＳ Ｐゴシック" pitchFamily="34" charset="-128"/>
              </a:rPr>
              <a:t>Now share this with the person next to you—what is your theme? Redemption? Jesus? God? Blessing? Covenants?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What principles will assure that our theme for the OT and NT is accurate?</a:t>
            </a:r>
          </a:p>
          <a:p>
            <a:r>
              <a:rPr lang="en-US" altLang="en-US" dirty="0">
                <a:latin typeface="Arial" pitchFamily="34" charset="0"/>
                <a:ea typeface="ＭＳ Ｐゴシック" pitchFamily="34" charset="-128"/>
              </a:rPr>
              <a:t>• The theme should come out of the text rather than be imposed on the text from systematic theology.</a:t>
            </a:r>
          </a:p>
          <a:p>
            <a:r>
              <a:rPr lang="en-US" altLang="en-US" dirty="0">
                <a:latin typeface="Arial" pitchFamily="34" charset="0"/>
                <a:ea typeface="ＭＳ Ｐゴシック" pitchFamily="34" charset="-128"/>
              </a:rPr>
              <a:t>• It should be comprehensive enough to cover all of the OT from Genesis 1 to Malachi 4.</a:t>
            </a:r>
          </a:p>
          <a:p>
            <a:r>
              <a:rPr lang="en-US" altLang="en-US" dirty="0">
                <a:latin typeface="Arial" pitchFamily="34" charset="0"/>
                <a:ea typeface="ＭＳ Ｐゴシック" pitchFamily="34" charset="-128"/>
              </a:rPr>
              <a:t>• It should be narrow and specific enough to be helpful (e.g., it is not helpful to say that the Bible talks about </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life</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a:t>
            </a:r>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 Since God is the main subject of the Word, it should focus more on God than man.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Probably the most common theme presented is the redemption or salvation of man.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idea is freedom from the "prison of sin."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Think about most movies. They follow a familiar plot:</a:t>
            </a:r>
          </a:p>
          <a:p>
            <a:r>
              <a:rPr lang="en-US" altLang="en-US" dirty="0">
                <a:latin typeface="Arial" pitchFamily="34" charset="0"/>
                <a:ea typeface="ＭＳ Ｐゴシック" pitchFamily="34" charset="-128"/>
              </a:rPr>
              <a:t>1. There is a problem that comes to a crisis point.</a:t>
            </a:r>
          </a:p>
          <a:p>
            <a:r>
              <a:rPr lang="en-US" altLang="en-US" dirty="0">
                <a:latin typeface="Arial" pitchFamily="34" charset="0"/>
                <a:ea typeface="ＭＳ Ｐゴシック" pitchFamily="34" charset="-128"/>
              </a:rPr>
              <a:t>2. A Savior figure rises to conquer the problem.</a:t>
            </a:r>
          </a:p>
          <a:p>
            <a:r>
              <a:rPr lang="en-US" altLang="en-US" dirty="0">
                <a:latin typeface="Arial" pitchFamily="34" charset="0"/>
                <a:ea typeface="ＭＳ Ｐゴシック" pitchFamily="34" charset="-128"/>
              </a:rPr>
              <a:t>3. Resolution results.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Scholars often rightfully speak of the process of God redeeming us.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person of Christ bridges the OT and the NT.</a:t>
            </a:r>
          </a:p>
          <a:p>
            <a:r>
              <a:rPr lang="en-US" altLang="en-US" dirty="0">
                <a:latin typeface="Arial" pitchFamily="34" charset="0"/>
                <a:ea typeface="ＭＳ Ｐゴシック" pitchFamily="34" charset="-128"/>
              </a:rPr>
              <a:t>His redemption is taught some in the OT: Gen 3:15; Leviticus typology; Isa 53; 61:1-4</a:t>
            </a:r>
          </a:p>
          <a:p>
            <a:r>
              <a:rPr lang="en-US" altLang="en-US" dirty="0">
                <a:latin typeface="Arial" pitchFamily="34" charset="0"/>
                <a:ea typeface="ＭＳ Ｐゴシック" pitchFamily="34" charset="-128"/>
              </a:rPr>
              <a:t>However, his rule bridges the OT and NT more than his atonement. </a:t>
            </a:r>
          </a:p>
          <a:p>
            <a:r>
              <a:rPr lang="en-US" altLang="en-US" dirty="0">
                <a:latin typeface="Arial" pitchFamily="34" charset="0"/>
                <a:ea typeface="ＭＳ Ｐゴシック" pitchFamily="34" charset="-128"/>
              </a:rPr>
              <a:t>• It also has at least six other problems (read).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Others claim that the key theme of the OT (and the Bible) is the glory of God.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God certainly wants us to praise him above all else.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With Study Help #18… called the OPENED BIBLE,…you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be able to fill it in as we work forward.  Stop to study it for a moment and 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find a number of blank lines and letters.  They will guide you through this next section.  Ready?  Let</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begin.</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p:cNvSpPr>
          <p:nvPr>
            <p:ph type="sldImg"/>
          </p:nvPr>
        </p:nvSpPr>
        <p:spPr>
          <a:xfrm>
            <a:off x="1150938" y="692150"/>
            <a:ext cx="4556125" cy="3416300"/>
          </a:xfrm>
          <a:solidFill>
            <a:srgbClr val="FFFFFF"/>
          </a:solidFill>
          <a:ln/>
        </p:spPr>
      </p:sp>
      <p:sp>
        <p:nvSpPr>
          <p:cNvPr id="82946"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itchFamily="34" charset="0"/>
                <a:ea typeface="ＭＳ Ｐゴシック" pitchFamily="34" charset="-128"/>
              </a:rPr>
              <a:t>• Every section of the Bible teaches us to glorify God.</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the Westminster Catechism tells us that the chief aim of man is to glorify God.</a:t>
            </a:r>
          </a:p>
          <a:p>
            <a:r>
              <a:rPr lang="en-US" altLang="en-US" dirty="0">
                <a:latin typeface="Arial" pitchFamily="34" charset="0"/>
                <a:ea typeface="ＭＳ Ｐゴシック" pitchFamily="34" charset="-128"/>
              </a:rPr>
              <a:t>• Jesus prayed in John 17 for God to glorify the Son through the cross so that the Father would be glorified.</a:t>
            </a:r>
          </a:p>
          <a:p>
            <a:r>
              <a:rPr lang="en-US" altLang="en-US" dirty="0">
                <a:latin typeface="Arial" pitchFamily="34" charset="0"/>
                <a:ea typeface="ＭＳ Ｐゴシック" pitchFamily="34" charset="-128"/>
              </a:rPr>
              <a:t>And we should glorify God—but exactly how will he do this—and the cross wasn't even needed in Genesis 1–2 so redemption to glorify God wasn't needed then.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C. Others say God's sovereignty is the main theme. He is the Big Boss, so just accept it!</a:t>
            </a:r>
          </a:p>
          <a:p>
            <a:r>
              <a:rPr lang="en-US" altLang="en-US" dirty="0">
                <a:latin typeface="Arial" pitchFamily="34" charset="0"/>
                <a:ea typeface="ＭＳ Ｐゴシック" pitchFamily="34" charset="-128"/>
              </a:rPr>
              <a:t>D. Still, others say the key idea is simply "God"—but isn't that too broad?</a:t>
            </a:r>
          </a:p>
          <a:p>
            <a:r>
              <a:rPr lang="en-US" altLang="en-US" dirty="0">
                <a:latin typeface="Arial" pitchFamily="34" charset="0"/>
                <a:ea typeface="ＭＳ Ｐゴシック" pitchFamily="34" charset="-128"/>
              </a:rPr>
              <a:t>Various other themes are presented that we don't have time to cover (E, F, and G).</a:t>
            </a:r>
          </a:p>
          <a:p>
            <a:r>
              <a:rPr lang="en-US" altLang="en-US" dirty="0">
                <a:latin typeface="Arial" pitchFamily="34" charset="0"/>
                <a:ea typeface="ＭＳ Ｐゴシック" pitchFamily="34" charset="-128"/>
              </a:rPr>
              <a:t>H. The Promise Theme emphasizes God's covenants.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BD31F6-68A2-F24B-A0AD-EBF93FB0FBB4}"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8962" name="Rectangle 2"/>
          <p:cNvSpPr>
            <a:spLocks noGrp="1" noRot="1" noChangeAspect="1" noChangeArrowheads="1" noTextEdit="1"/>
          </p:cNvSpPr>
          <p:nvPr>
            <p:ph type="sldImg"/>
          </p:nvPr>
        </p:nvSpPr>
        <p:spPr>
          <a:xfrm>
            <a:off x="1150938" y="692150"/>
            <a:ext cx="4556125" cy="3416300"/>
          </a:xfrm>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655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I. OT scholar Gerhard Hasel essentially gives up here, throws up his hands, and says that there is no main theme—only many lesser themes.</a:t>
            </a:r>
          </a:p>
          <a:p>
            <a:r>
              <a:rPr lang="en-US" altLang="en-US" dirty="0">
                <a:latin typeface="Arial" pitchFamily="34" charset="0"/>
                <a:ea typeface="ＭＳ Ｐゴシック" pitchFamily="34" charset="-128"/>
              </a:rPr>
              <a:t>J. But I think the main theme is the Rule of God shared with man.</a:t>
            </a:r>
          </a:p>
          <a:p>
            <a:r>
              <a:rPr lang="en-US" altLang="en-US" dirty="0">
                <a:latin typeface="Arial" pitchFamily="34" charset="0"/>
                <a:ea typeface="ＭＳ Ｐゴシック" pitchFamily="34" charset="-128"/>
              </a:rPr>
              <a:t>K. Or, more completely, God's kingdom expands through his covenants as a secondary theme.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song, "The Lord Reigns," captures the Kingdom theme well.</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All people actually can see God's glory and reign!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response should be rejoicing.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DD9F9275-7B20-4C2C-BE68-2A517F2D150A}" type="slidenum">
              <a:rPr kumimoji="0" lang="zh-CN"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9330" name="Rectangle 2"/>
          <p:cNvSpPr>
            <a:spLocks noGrp="1" noRot="1" noChangeAspect="1" noChangeArrowheads="1"/>
          </p:cNvSpPr>
          <p:nvPr>
            <p:ph type="sldImg"/>
          </p:nvPr>
        </p:nvSpPr>
        <p:spPr>
          <a:xfrm>
            <a:off x="1131888" y="703263"/>
            <a:ext cx="4586287" cy="3440112"/>
          </a:xfrm>
          <a:solidFill>
            <a:srgbClr val="FFFFFF"/>
          </a:solidFill>
          <a:ln/>
        </p:spPr>
      </p:sp>
      <p:sp>
        <p:nvSpPr>
          <p:cNvPr id="99331"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zh-CN" sz="2400" dirty="0">
                <a:latin typeface="Arial" pitchFamily="34" charset="0"/>
                <a:ea typeface="ＭＳ Ｐゴシック" pitchFamily="34" charset="-128"/>
              </a:rPr>
              <a:t>But we should do more than just rejoice.</a:t>
            </a:r>
          </a:p>
          <a:p>
            <a:pPr>
              <a:spcBef>
                <a:spcPct val="0"/>
              </a:spcBef>
            </a:pPr>
            <a:r>
              <a:rPr lang="en-US" altLang="zh-CN" sz="2400" dirty="0">
                <a:latin typeface="Arial" pitchFamily="34" charset="0"/>
                <a:ea typeface="ＭＳ Ｐゴシック" pitchFamily="34" charset="-128"/>
              </a:rPr>
              <a:t>Remember that on Day 6 God made all the land animals.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D7E8002-739B-4186-99CC-16006B1175AD}"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1378" name="Rectangle 2"/>
          <p:cNvSpPr>
            <a:spLocks noGrp="1" noRot="1" noChangeAspect="1" noChangeArrowheads="1"/>
          </p:cNvSpPr>
          <p:nvPr>
            <p:ph type="sldImg"/>
          </p:nvPr>
        </p:nvSpPr>
        <p:spPr>
          <a:xfrm>
            <a:off x="1131888" y="703263"/>
            <a:ext cx="4586287" cy="3440112"/>
          </a:xfrm>
          <a:solidFill>
            <a:srgbClr val="FFFFFF"/>
          </a:solidFill>
          <a:ln/>
        </p:spPr>
      </p:sp>
      <p:sp>
        <p:nvSpPr>
          <p:cNvPr id="101379"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en-US" sz="2400" dirty="0">
                <a:latin typeface="Arial" pitchFamily="34" charset="0"/>
                <a:ea typeface="ＭＳ Ｐゴシック" pitchFamily="34" charset="-128"/>
              </a:rPr>
              <a:t>And he told us to rule over all these land animals along with the fish and birds. People have asked me, "What is God's plan for my life?" I respond, "Have you read the first chapter of the Bible? You are to rule over creation."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5992A5-1B30-DB48-968C-57A7E5BA6746}" type="slidenum">
              <a:rPr lang="en-US"/>
              <a:pPr>
                <a:defRPr/>
              </a:pPr>
              <a:t>‹#›</a:t>
            </a:fld>
            <a:endParaRPr lang="en-US"/>
          </a:p>
        </p:txBody>
      </p:sp>
    </p:spTree>
    <p:extLst>
      <p:ext uri="{BB962C8B-B14F-4D97-AF65-F5344CB8AC3E}">
        <p14:creationId xmlns:p14="http://schemas.microsoft.com/office/powerpoint/2010/main" val="425544133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A72B9F6-A650-1D4C-B14F-BA9FD858834D}" type="slidenum">
              <a:rPr lang="en-US"/>
              <a:pPr>
                <a:defRPr/>
              </a:pPr>
              <a:t>‹#›</a:t>
            </a:fld>
            <a:endParaRPr lang="en-US"/>
          </a:p>
        </p:txBody>
      </p:sp>
    </p:spTree>
    <p:extLst>
      <p:ext uri="{BB962C8B-B14F-4D97-AF65-F5344CB8AC3E}">
        <p14:creationId xmlns:p14="http://schemas.microsoft.com/office/powerpoint/2010/main" val="37043727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00F21D-0F9A-4142-B71D-36036D3AB733}" type="slidenum">
              <a:rPr lang="en-US"/>
              <a:pPr>
                <a:defRPr/>
              </a:pPr>
              <a:t>‹#›</a:t>
            </a:fld>
            <a:endParaRPr lang="en-US"/>
          </a:p>
        </p:txBody>
      </p:sp>
    </p:spTree>
    <p:extLst>
      <p:ext uri="{BB962C8B-B14F-4D97-AF65-F5344CB8AC3E}">
        <p14:creationId xmlns:p14="http://schemas.microsoft.com/office/powerpoint/2010/main" val="14314500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E100CF-4F8F-B94E-9EBD-A18EFF0CB14F}" type="slidenum">
              <a:rPr lang="en-US"/>
              <a:pPr>
                <a:defRPr/>
              </a:pPr>
              <a:t>‹#›</a:t>
            </a:fld>
            <a:endParaRPr lang="en-US"/>
          </a:p>
        </p:txBody>
      </p:sp>
    </p:spTree>
    <p:extLst>
      <p:ext uri="{BB962C8B-B14F-4D97-AF65-F5344CB8AC3E}">
        <p14:creationId xmlns:p14="http://schemas.microsoft.com/office/powerpoint/2010/main" val="44017172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528BDF6-FB6B-8B46-A922-C691D35DE8E9}" type="slidenum">
              <a:rPr lang="en-US"/>
              <a:pPr>
                <a:defRPr/>
              </a:pPr>
              <a:t>‹#›</a:t>
            </a:fld>
            <a:endParaRPr lang="en-US"/>
          </a:p>
        </p:txBody>
      </p:sp>
    </p:spTree>
    <p:extLst>
      <p:ext uri="{BB962C8B-B14F-4D97-AF65-F5344CB8AC3E}">
        <p14:creationId xmlns:p14="http://schemas.microsoft.com/office/powerpoint/2010/main" val="145259622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234384-9EBB-DF4F-A915-F0503E59F284}" type="slidenum">
              <a:rPr lang="en-US"/>
              <a:pPr>
                <a:defRPr/>
              </a:pPr>
              <a:t>‹#›</a:t>
            </a:fld>
            <a:endParaRPr lang="en-US"/>
          </a:p>
        </p:txBody>
      </p:sp>
    </p:spTree>
    <p:extLst>
      <p:ext uri="{BB962C8B-B14F-4D97-AF65-F5344CB8AC3E}">
        <p14:creationId xmlns:p14="http://schemas.microsoft.com/office/powerpoint/2010/main" val="36074551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4F53D7-A943-034C-B5D8-8EB5F29D098D}" type="slidenum">
              <a:rPr lang="en-US"/>
              <a:pPr>
                <a:defRPr/>
              </a:pPr>
              <a:t>‹#›</a:t>
            </a:fld>
            <a:endParaRPr lang="en-US"/>
          </a:p>
        </p:txBody>
      </p:sp>
    </p:spTree>
    <p:extLst>
      <p:ext uri="{BB962C8B-B14F-4D97-AF65-F5344CB8AC3E}">
        <p14:creationId xmlns:p14="http://schemas.microsoft.com/office/powerpoint/2010/main" val="2309016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4B95F09-D36E-FF4A-869E-2DD88CC4E5B3}" type="slidenum">
              <a:rPr lang="en-US"/>
              <a:pPr>
                <a:defRPr/>
              </a:pPr>
              <a:t>‹#›</a:t>
            </a:fld>
            <a:endParaRPr lang="en-US"/>
          </a:p>
        </p:txBody>
      </p:sp>
    </p:spTree>
    <p:extLst>
      <p:ext uri="{BB962C8B-B14F-4D97-AF65-F5344CB8AC3E}">
        <p14:creationId xmlns:p14="http://schemas.microsoft.com/office/powerpoint/2010/main" val="145165687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FE4BA34-E9E8-B74D-9B7B-4991ABFA9773}" type="slidenum">
              <a:rPr lang="en-US"/>
              <a:pPr>
                <a:defRPr/>
              </a:pPr>
              <a:t>‹#›</a:t>
            </a:fld>
            <a:endParaRPr lang="en-US"/>
          </a:p>
        </p:txBody>
      </p:sp>
    </p:spTree>
    <p:extLst>
      <p:ext uri="{BB962C8B-B14F-4D97-AF65-F5344CB8AC3E}">
        <p14:creationId xmlns:p14="http://schemas.microsoft.com/office/powerpoint/2010/main" val="79454130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CA10049-97C9-3048-B1E8-C63E07AD96B5}" type="slidenum">
              <a:rPr lang="en-US"/>
              <a:pPr>
                <a:defRPr/>
              </a:pPr>
              <a:t>‹#›</a:t>
            </a:fld>
            <a:endParaRPr lang="en-US"/>
          </a:p>
        </p:txBody>
      </p:sp>
    </p:spTree>
    <p:extLst>
      <p:ext uri="{BB962C8B-B14F-4D97-AF65-F5344CB8AC3E}">
        <p14:creationId xmlns:p14="http://schemas.microsoft.com/office/powerpoint/2010/main" val="179098404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5144DC6-50B5-6640-8514-1D23ECB89DC9}" type="slidenum">
              <a:rPr lang="en-US"/>
              <a:pPr>
                <a:defRPr/>
              </a:pPr>
              <a:t>‹#›</a:t>
            </a:fld>
            <a:endParaRPr lang="en-US"/>
          </a:p>
        </p:txBody>
      </p:sp>
    </p:spTree>
    <p:extLst>
      <p:ext uri="{BB962C8B-B14F-4D97-AF65-F5344CB8AC3E}">
        <p14:creationId xmlns:p14="http://schemas.microsoft.com/office/powerpoint/2010/main" val="287055956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9688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200133868"/>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0889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0110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9429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6156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787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4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9101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752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858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542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720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412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9811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3887879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7215664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235188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097208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6027048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4007979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5673477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248327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40631942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41888291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780633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086581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387923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5945590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35276501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2957284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9648979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631261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11400074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2081786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15918678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21607873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35767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9899286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365504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0489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23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44426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8970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475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60319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168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584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74448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3510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9341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7780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82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A225E-5910-43D3-9A01-3F6EBBB5E0C7}" type="slidenum">
              <a:rPr lang="en-US" altLang="en-US"/>
              <a:pPr/>
              <a:t>‹#›</a:t>
            </a:fld>
            <a:endParaRPr lang="en-US" altLang="en-US"/>
          </a:p>
        </p:txBody>
      </p:sp>
    </p:spTree>
    <p:extLst>
      <p:ext uri="{BB962C8B-B14F-4D97-AF65-F5344CB8AC3E}">
        <p14:creationId xmlns:p14="http://schemas.microsoft.com/office/powerpoint/2010/main" val="10679211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D99BB6-F5E6-4675-BE89-D76503916EAE}" type="slidenum">
              <a:rPr lang="en-US" altLang="en-US"/>
              <a:pPr/>
              <a:t>‹#›</a:t>
            </a:fld>
            <a:endParaRPr lang="en-US" altLang="en-US"/>
          </a:p>
        </p:txBody>
      </p:sp>
    </p:spTree>
    <p:extLst>
      <p:ext uri="{BB962C8B-B14F-4D97-AF65-F5344CB8AC3E}">
        <p14:creationId xmlns:p14="http://schemas.microsoft.com/office/powerpoint/2010/main" val="3019277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11CB006-338D-464D-B0FA-4D9D6A0A2221}" type="slidenum">
              <a:rPr lang="en-US" altLang="en-US"/>
              <a:pPr/>
              <a:t>‹#›</a:t>
            </a:fld>
            <a:endParaRPr lang="en-US" altLang="en-US"/>
          </a:p>
        </p:txBody>
      </p:sp>
    </p:spTree>
    <p:extLst>
      <p:ext uri="{BB962C8B-B14F-4D97-AF65-F5344CB8AC3E}">
        <p14:creationId xmlns:p14="http://schemas.microsoft.com/office/powerpoint/2010/main" val="4022005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7FA750-2D0E-4060-836C-035C8A4E0EDF}" type="slidenum">
              <a:rPr lang="en-US" altLang="en-US"/>
              <a:pPr/>
              <a:t>‹#›</a:t>
            </a:fld>
            <a:endParaRPr lang="en-US" altLang="en-US"/>
          </a:p>
        </p:txBody>
      </p:sp>
    </p:spTree>
    <p:extLst>
      <p:ext uri="{BB962C8B-B14F-4D97-AF65-F5344CB8AC3E}">
        <p14:creationId xmlns:p14="http://schemas.microsoft.com/office/powerpoint/2010/main" val="26317777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A66FF10-DABC-48F8-A414-21441613C969}" type="slidenum">
              <a:rPr lang="en-US" altLang="en-US"/>
              <a:pPr/>
              <a:t>‹#›</a:t>
            </a:fld>
            <a:endParaRPr lang="en-US" altLang="en-US"/>
          </a:p>
        </p:txBody>
      </p:sp>
    </p:spTree>
    <p:extLst>
      <p:ext uri="{BB962C8B-B14F-4D97-AF65-F5344CB8AC3E}">
        <p14:creationId xmlns:p14="http://schemas.microsoft.com/office/powerpoint/2010/main" val="342586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BEAA3F-064A-4FCA-A89D-7289B62BB88D}" type="slidenum">
              <a:rPr lang="en-US" altLang="en-US"/>
              <a:pPr/>
              <a:t>‹#›</a:t>
            </a:fld>
            <a:endParaRPr lang="en-US" altLang="en-US"/>
          </a:p>
        </p:txBody>
      </p:sp>
    </p:spTree>
    <p:extLst>
      <p:ext uri="{BB962C8B-B14F-4D97-AF65-F5344CB8AC3E}">
        <p14:creationId xmlns:p14="http://schemas.microsoft.com/office/powerpoint/2010/main" val="738148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8F3EBEF-C017-4745-B6B3-6C9333D98036}" type="slidenum">
              <a:rPr lang="en-US" altLang="en-US"/>
              <a:pPr/>
              <a:t>‹#›</a:t>
            </a:fld>
            <a:endParaRPr lang="en-US" altLang="en-US"/>
          </a:p>
        </p:txBody>
      </p:sp>
    </p:spTree>
    <p:extLst>
      <p:ext uri="{BB962C8B-B14F-4D97-AF65-F5344CB8AC3E}">
        <p14:creationId xmlns:p14="http://schemas.microsoft.com/office/powerpoint/2010/main" val="1228007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80D20AD-E0B4-44E1-9523-859FC0F679D4}" type="slidenum">
              <a:rPr lang="en-US" altLang="en-US"/>
              <a:pPr/>
              <a:t>‹#›</a:t>
            </a:fld>
            <a:endParaRPr lang="en-US" altLang="en-US"/>
          </a:p>
        </p:txBody>
      </p:sp>
    </p:spTree>
    <p:extLst>
      <p:ext uri="{BB962C8B-B14F-4D97-AF65-F5344CB8AC3E}">
        <p14:creationId xmlns:p14="http://schemas.microsoft.com/office/powerpoint/2010/main" val="17724656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655805-FC2B-49FE-A804-027440F11BED}" type="slidenum">
              <a:rPr lang="en-US" altLang="en-US"/>
              <a:pPr/>
              <a:t>‹#›</a:t>
            </a:fld>
            <a:endParaRPr lang="en-US" altLang="en-US"/>
          </a:p>
        </p:txBody>
      </p:sp>
    </p:spTree>
    <p:extLst>
      <p:ext uri="{BB962C8B-B14F-4D97-AF65-F5344CB8AC3E}">
        <p14:creationId xmlns:p14="http://schemas.microsoft.com/office/powerpoint/2010/main" val="33184583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B1EA249-B60E-47F4-BEB2-13D027061CAB}" type="slidenum">
              <a:rPr lang="en-US" altLang="en-US"/>
              <a:pPr/>
              <a:t>‹#›</a:t>
            </a:fld>
            <a:endParaRPr lang="en-US" altLang="en-US"/>
          </a:p>
        </p:txBody>
      </p:sp>
    </p:spTree>
    <p:extLst>
      <p:ext uri="{BB962C8B-B14F-4D97-AF65-F5344CB8AC3E}">
        <p14:creationId xmlns:p14="http://schemas.microsoft.com/office/powerpoint/2010/main" val="7181508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68644-A2DC-445B-A634-D0C96EEE1CF2}" type="slidenum">
              <a:rPr lang="en-US" altLang="en-US"/>
              <a:pPr/>
              <a:t>‹#›</a:t>
            </a:fld>
            <a:endParaRPr lang="en-US" altLang="en-US"/>
          </a:p>
        </p:txBody>
      </p:sp>
    </p:spTree>
    <p:extLst>
      <p:ext uri="{BB962C8B-B14F-4D97-AF65-F5344CB8AC3E}">
        <p14:creationId xmlns:p14="http://schemas.microsoft.com/office/powerpoint/2010/main" val="33002472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633382E-3E94-4877-8DD2-9F46709A5EF5}" type="slidenum">
              <a:rPr lang="en-US" altLang="en-US"/>
              <a:pPr/>
              <a:t>‹#›</a:t>
            </a:fld>
            <a:endParaRPr lang="en-US" altLang="en-US"/>
          </a:p>
        </p:txBody>
      </p:sp>
    </p:spTree>
    <p:extLst>
      <p:ext uri="{BB962C8B-B14F-4D97-AF65-F5344CB8AC3E}">
        <p14:creationId xmlns:p14="http://schemas.microsoft.com/office/powerpoint/2010/main" val="285272737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6E2A8A6-D9A2-447C-9AAD-91EBC74DBE51}" type="slidenum">
              <a:rPr lang="en-US" altLang="en-US"/>
              <a:pPr/>
              <a:t>‹#›</a:t>
            </a:fld>
            <a:endParaRPr lang="en-US" altLang="en-US"/>
          </a:p>
        </p:txBody>
      </p:sp>
    </p:spTree>
    <p:extLst>
      <p:ext uri="{BB962C8B-B14F-4D97-AF65-F5344CB8AC3E}">
        <p14:creationId xmlns:p14="http://schemas.microsoft.com/office/powerpoint/2010/main" val="240392739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DDF686-9088-460F-95F8-5FB0583DB0B7}" type="slidenum">
              <a:rPr lang="en-US" altLang="en-US"/>
              <a:pPr/>
              <a:t>‹#›</a:t>
            </a:fld>
            <a:endParaRPr lang="en-US" altLang="en-US"/>
          </a:p>
        </p:txBody>
      </p:sp>
    </p:spTree>
    <p:extLst>
      <p:ext uri="{BB962C8B-B14F-4D97-AF65-F5344CB8AC3E}">
        <p14:creationId xmlns:p14="http://schemas.microsoft.com/office/powerpoint/2010/main" val="2554482022"/>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49CF47-E9F9-48F9-9FF8-AD0680A6AF13}" type="slidenum">
              <a:rPr lang="en-US" altLang="en-US"/>
              <a:pPr/>
              <a:t>‹#›</a:t>
            </a:fld>
            <a:endParaRPr lang="en-US" altLang="en-US"/>
          </a:p>
        </p:txBody>
      </p:sp>
    </p:spTree>
    <p:extLst>
      <p:ext uri="{BB962C8B-B14F-4D97-AF65-F5344CB8AC3E}">
        <p14:creationId xmlns:p14="http://schemas.microsoft.com/office/powerpoint/2010/main" val="83345544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CBFB2CD-B1B4-4DBA-84A2-5FF47942B427}" type="slidenum">
              <a:rPr lang="en-US" altLang="en-US"/>
              <a:pPr/>
              <a:t>‹#›</a:t>
            </a:fld>
            <a:endParaRPr lang="en-US" altLang="en-US"/>
          </a:p>
        </p:txBody>
      </p:sp>
    </p:spTree>
    <p:extLst>
      <p:ext uri="{BB962C8B-B14F-4D97-AF65-F5344CB8AC3E}">
        <p14:creationId xmlns:p14="http://schemas.microsoft.com/office/powerpoint/2010/main" val="13922424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6032AD-8C6B-43D9-BACD-FBF7D8D1C3CA}" type="slidenum">
              <a:rPr lang="en-US" altLang="en-US"/>
              <a:pPr/>
              <a:t>‹#›</a:t>
            </a:fld>
            <a:endParaRPr lang="en-US" altLang="en-US"/>
          </a:p>
        </p:txBody>
      </p:sp>
    </p:spTree>
    <p:extLst>
      <p:ext uri="{BB962C8B-B14F-4D97-AF65-F5344CB8AC3E}">
        <p14:creationId xmlns:p14="http://schemas.microsoft.com/office/powerpoint/2010/main" val="254761212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C31D45B-0D74-420A-B894-1CF45C54FFCE}" type="slidenum">
              <a:rPr lang="en-US" altLang="en-US"/>
              <a:pPr/>
              <a:t>‹#›</a:t>
            </a:fld>
            <a:endParaRPr lang="en-US" altLang="en-US"/>
          </a:p>
        </p:txBody>
      </p:sp>
    </p:spTree>
    <p:extLst>
      <p:ext uri="{BB962C8B-B14F-4D97-AF65-F5344CB8AC3E}">
        <p14:creationId xmlns:p14="http://schemas.microsoft.com/office/powerpoint/2010/main" val="260354676"/>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62758B-E3BA-497A-B241-2EC34AD0CD7D}" type="slidenum">
              <a:rPr lang="en-US" altLang="en-US"/>
              <a:pPr/>
              <a:t>‹#›</a:t>
            </a:fld>
            <a:endParaRPr lang="en-US" altLang="en-US"/>
          </a:p>
        </p:txBody>
      </p:sp>
    </p:spTree>
    <p:extLst>
      <p:ext uri="{BB962C8B-B14F-4D97-AF65-F5344CB8AC3E}">
        <p14:creationId xmlns:p14="http://schemas.microsoft.com/office/powerpoint/2010/main" val="34255899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98B0D0-6DD0-4A30-A9DE-9B198945C3FA}" type="slidenum">
              <a:rPr lang="en-US" altLang="en-US"/>
              <a:pPr/>
              <a:t>‹#›</a:t>
            </a:fld>
            <a:endParaRPr lang="en-US" altLang="en-US"/>
          </a:p>
        </p:txBody>
      </p:sp>
    </p:spTree>
    <p:extLst>
      <p:ext uri="{BB962C8B-B14F-4D97-AF65-F5344CB8AC3E}">
        <p14:creationId xmlns:p14="http://schemas.microsoft.com/office/powerpoint/2010/main" val="191720714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EAEC69-2E58-4107-A5C2-DAF2D4777493}" type="slidenum">
              <a:rPr lang="en-US" altLang="en-US"/>
              <a:pPr/>
              <a:t>‹#›</a:t>
            </a:fld>
            <a:endParaRPr lang="en-US" altLang="en-US"/>
          </a:p>
        </p:txBody>
      </p:sp>
    </p:spTree>
    <p:extLst>
      <p:ext uri="{BB962C8B-B14F-4D97-AF65-F5344CB8AC3E}">
        <p14:creationId xmlns:p14="http://schemas.microsoft.com/office/powerpoint/2010/main" val="2878209582"/>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E7639F5-E585-49E1-AF97-83A389C49356}" type="slidenum">
              <a:rPr lang="en-US" altLang="en-US"/>
              <a:pPr/>
              <a:t>‹#›</a:t>
            </a:fld>
            <a:endParaRPr lang="en-US" altLang="en-US"/>
          </a:p>
        </p:txBody>
      </p:sp>
    </p:spTree>
    <p:extLst>
      <p:ext uri="{BB962C8B-B14F-4D97-AF65-F5344CB8AC3E}">
        <p14:creationId xmlns:p14="http://schemas.microsoft.com/office/powerpoint/2010/main" val="279438997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23489944"/>
      </p:ext>
    </p:extLst>
  </p:cSld>
  <p:clrMapOvr>
    <a:masterClrMapping/>
  </p:clrMapOvr>
  <p:transition spd="slow">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93651"/>
      </p:ext>
    </p:extLst>
  </p:cSld>
  <p:clrMapOvr>
    <a:masterClrMapping/>
  </p:clrMapOvr>
  <p:transition spd="slow">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14437119"/>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217422"/>
      </p:ext>
    </p:extLst>
  </p:cSld>
  <p:clrMapOvr>
    <a:masterClrMapping/>
  </p:clrMapOvr>
  <p:transition spd="slow">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65756"/>
      </p:ext>
    </p:extLst>
  </p:cSld>
  <p:clrMapOvr>
    <a:masterClrMapping/>
  </p:clrMapOvr>
  <p:transition spd="slow">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58126018"/>
      </p:ext>
    </p:extLst>
  </p:cSld>
  <p:clrMapOvr>
    <a:masterClrMapping/>
  </p:clrMapOvr>
  <p:transition spd="slow">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177821"/>
      </p:ext>
    </p:extLst>
  </p:cSld>
  <p:clrMapOvr>
    <a:masterClrMapping/>
  </p:clrMapOvr>
  <p:transition spd="slow">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372816"/>
      </p:ext>
    </p:extLst>
  </p:cSld>
  <p:clrMapOvr>
    <a:masterClrMapping/>
  </p:clrMapOvr>
  <p:transition spd="slow">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1503393"/>
      </p:ext>
    </p:extLst>
  </p:cSld>
  <p:clrMapOvr>
    <a:masterClrMapping/>
  </p:clrMapOvr>
  <p:transition spd="slow">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801379"/>
      </p:ext>
    </p:extLst>
  </p:cSld>
  <p:clrMapOvr>
    <a:masterClrMapping/>
  </p:clrMapOvr>
  <p:transition spd="slow">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480207"/>
      </p:ext>
    </p:extLst>
  </p:cSld>
  <p:clrMapOvr>
    <a:masterClrMapping/>
  </p:clrMapOvr>
  <p:transition spd="slow">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102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02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33837D66-6AFC-5B4B-950E-04142D543D18}" type="slidenum">
              <a:rPr lang="en-US"/>
              <a:pPr>
                <a:defRPr/>
              </a:pPr>
              <a:t>‹#›</a:t>
            </a:fld>
            <a:endParaRPr lang="en-US"/>
          </a:p>
        </p:txBody>
      </p:sp>
    </p:spTree>
    <p:extLst>
      <p:ext uri="{BB962C8B-B14F-4D97-AF65-F5344CB8AC3E}">
        <p14:creationId xmlns:p14="http://schemas.microsoft.com/office/powerpoint/2010/main" val="10108418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E2C7DC6-3FF5-AA4E-BDC3-E39736B2B887}" type="slidenum">
              <a:rPr lang="en-US"/>
              <a:pPr>
                <a:defRPr/>
              </a:pPr>
              <a:t>‹#›</a:t>
            </a:fld>
            <a:endParaRPr lang="en-US"/>
          </a:p>
        </p:txBody>
      </p:sp>
    </p:spTree>
    <p:extLst>
      <p:ext uri="{BB962C8B-B14F-4D97-AF65-F5344CB8AC3E}">
        <p14:creationId xmlns:p14="http://schemas.microsoft.com/office/powerpoint/2010/main" val="44827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0F35000-3EB0-DE44-B518-750F072A6B6B}" type="slidenum">
              <a:rPr lang="en-US"/>
              <a:pPr>
                <a:defRPr/>
              </a:pPr>
              <a:t>‹#›</a:t>
            </a:fld>
            <a:endParaRPr lang="en-US"/>
          </a:p>
        </p:txBody>
      </p:sp>
    </p:spTree>
    <p:extLst>
      <p:ext uri="{BB962C8B-B14F-4D97-AF65-F5344CB8AC3E}">
        <p14:creationId xmlns:p14="http://schemas.microsoft.com/office/powerpoint/2010/main" val="21285718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E82B8F7-9BB6-7649-98AD-E0D4C3C4F311}" type="slidenum">
              <a:rPr lang="en-US"/>
              <a:pPr>
                <a:defRPr/>
              </a:pPr>
              <a:t>‹#›</a:t>
            </a:fld>
            <a:endParaRPr lang="en-US"/>
          </a:p>
        </p:txBody>
      </p:sp>
    </p:spTree>
    <p:extLst>
      <p:ext uri="{BB962C8B-B14F-4D97-AF65-F5344CB8AC3E}">
        <p14:creationId xmlns:p14="http://schemas.microsoft.com/office/powerpoint/2010/main" val="1940717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63A80614-CDCD-6D49-9140-23C62000A2AB}" type="slidenum">
              <a:rPr lang="en-US"/>
              <a:pPr>
                <a:defRPr/>
              </a:pPr>
              <a:t>‹#›</a:t>
            </a:fld>
            <a:endParaRPr lang="en-US"/>
          </a:p>
        </p:txBody>
      </p:sp>
    </p:spTree>
    <p:extLst>
      <p:ext uri="{BB962C8B-B14F-4D97-AF65-F5344CB8AC3E}">
        <p14:creationId xmlns:p14="http://schemas.microsoft.com/office/powerpoint/2010/main" val="30159312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AAF0C379-03C3-1041-8C0F-E79BF3B67B82}" type="slidenum">
              <a:rPr lang="en-US"/>
              <a:pPr>
                <a:defRPr/>
              </a:pPr>
              <a:t>‹#›</a:t>
            </a:fld>
            <a:endParaRPr lang="en-US"/>
          </a:p>
        </p:txBody>
      </p:sp>
    </p:spTree>
    <p:extLst>
      <p:ext uri="{BB962C8B-B14F-4D97-AF65-F5344CB8AC3E}">
        <p14:creationId xmlns:p14="http://schemas.microsoft.com/office/powerpoint/2010/main" val="14714317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12B5E1F-83A9-1E49-ACB4-F24E0F411F77}" type="slidenum">
              <a:rPr lang="en-US"/>
              <a:pPr>
                <a:defRPr/>
              </a:pPr>
              <a:t>‹#›</a:t>
            </a:fld>
            <a:endParaRPr lang="en-US"/>
          </a:p>
        </p:txBody>
      </p:sp>
    </p:spTree>
    <p:extLst>
      <p:ext uri="{BB962C8B-B14F-4D97-AF65-F5344CB8AC3E}">
        <p14:creationId xmlns:p14="http://schemas.microsoft.com/office/powerpoint/2010/main" val="2561357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0A534B1-7294-F740-AF13-264020DC1994}" type="slidenum">
              <a:rPr lang="en-US"/>
              <a:pPr>
                <a:defRPr/>
              </a:pPr>
              <a:t>‹#›</a:t>
            </a:fld>
            <a:endParaRPr lang="en-US"/>
          </a:p>
        </p:txBody>
      </p:sp>
    </p:spTree>
    <p:extLst>
      <p:ext uri="{BB962C8B-B14F-4D97-AF65-F5344CB8AC3E}">
        <p14:creationId xmlns:p14="http://schemas.microsoft.com/office/powerpoint/2010/main" val="35814764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72CB981-2178-3E46-A66D-AD1AADFCF4D2}" type="slidenum">
              <a:rPr lang="en-US"/>
              <a:pPr>
                <a:defRPr/>
              </a:pPr>
              <a:t>‹#›</a:t>
            </a:fld>
            <a:endParaRPr lang="en-US"/>
          </a:p>
        </p:txBody>
      </p:sp>
    </p:spTree>
    <p:extLst>
      <p:ext uri="{BB962C8B-B14F-4D97-AF65-F5344CB8AC3E}">
        <p14:creationId xmlns:p14="http://schemas.microsoft.com/office/powerpoint/2010/main" val="15327543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B9927AD-A5F1-9A48-A5FA-06A46F9A91E5}" type="slidenum">
              <a:rPr lang="en-US"/>
              <a:pPr>
                <a:defRPr/>
              </a:pPr>
              <a:t>‹#›</a:t>
            </a:fld>
            <a:endParaRPr lang="en-US"/>
          </a:p>
        </p:txBody>
      </p:sp>
    </p:spTree>
    <p:extLst>
      <p:ext uri="{BB962C8B-B14F-4D97-AF65-F5344CB8AC3E}">
        <p14:creationId xmlns:p14="http://schemas.microsoft.com/office/powerpoint/2010/main" val="37020363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F03BA1F-CDEF-8349-9936-F020F03EDF60}" type="slidenum">
              <a:rPr lang="en-US"/>
              <a:pPr>
                <a:defRPr/>
              </a:pPr>
              <a:t>‹#›</a:t>
            </a:fld>
            <a:endParaRPr lang="en-US"/>
          </a:p>
        </p:txBody>
      </p:sp>
    </p:spTree>
    <p:extLst>
      <p:ext uri="{BB962C8B-B14F-4D97-AF65-F5344CB8AC3E}">
        <p14:creationId xmlns:p14="http://schemas.microsoft.com/office/powerpoint/2010/main" val="19650341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EB1A130-296B-DF4D-ACFD-5AAE3AF24220}" type="slidenum">
              <a:rPr lang="en-US"/>
              <a:pPr>
                <a:defRPr/>
              </a:pPr>
              <a:t>‹#›</a:t>
            </a:fld>
            <a:endParaRPr lang="en-US"/>
          </a:p>
        </p:txBody>
      </p:sp>
    </p:spTree>
    <p:extLst>
      <p:ext uri="{BB962C8B-B14F-4D97-AF65-F5344CB8AC3E}">
        <p14:creationId xmlns:p14="http://schemas.microsoft.com/office/powerpoint/2010/main" val="78108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9333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fld id="{617B8088-1EED-4383-B312-CBC13225E954}" type="slidenum">
              <a:rPr lang="en-US" altLang="en-US"/>
              <a:pPr/>
              <a:t>‹#›</a:t>
            </a:fld>
            <a:endParaRPr lang="en-US" altLang="en-US"/>
          </a:p>
        </p:txBody>
      </p:sp>
    </p:spTree>
    <p:extLst>
      <p:ext uri="{BB962C8B-B14F-4D97-AF65-F5344CB8AC3E}">
        <p14:creationId xmlns:p14="http://schemas.microsoft.com/office/powerpoint/2010/main" val="27876085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76C1ED12-AF5D-4835-AE6C-A761C8EA710A}" type="slidenum">
              <a:rPr lang="en-US" altLang="en-US"/>
              <a:pPr/>
              <a:t>‹#›</a:t>
            </a:fld>
            <a:endParaRPr lang="en-US" altLang="en-US"/>
          </a:p>
        </p:txBody>
      </p:sp>
    </p:spTree>
    <p:extLst>
      <p:ext uri="{BB962C8B-B14F-4D97-AF65-F5344CB8AC3E}">
        <p14:creationId xmlns:p14="http://schemas.microsoft.com/office/powerpoint/2010/main" val="22996256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D2791EE1-F496-4DCF-8C0B-7C97C842C808}" type="slidenum">
              <a:rPr lang="en-US" altLang="en-US"/>
              <a:pPr/>
              <a:t>‹#›</a:t>
            </a:fld>
            <a:endParaRPr lang="en-US" altLang="en-US"/>
          </a:p>
        </p:txBody>
      </p:sp>
    </p:spTree>
    <p:extLst>
      <p:ext uri="{BB962C8B-B14F-4D97-AF65-F5344CB8AC3E}">
        <p14:creationId xmlns:p14="http://schemas.microsoft.com/office/powerpoint/2010/main" val="10514599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C185DCFF-AD8B-4C3C-B3A4-326749C625FA}" type="slidenum">
              <a:rPr lang="en-US" altLang="en-US"/>
              <a:pPr/>
              <a:t>‹#›</a:t>
            </a:fld>
            <a:endParaRPr lang="en-US" altLang="en-US"/>
          </a:p>
        </p:txBody>
      </p:sp>
    </p:spTree>
    <p:extLst>
      <p:ext uri="{BB962C8B-B14F-4D97-AF65-F5344CB8AC3E}">
        <p14:creationId xmlns:p14="http://schemas.microsoft.com/office/powerpoint/2010/main" val="9726515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endParaRPr lang="en-US" altLang="en-US"/>
          </a:p>
        </p:txBody>
      </p:sp>
      <p:sp>
        <p:nvSpPr>
          <p:cNvPr id="8" name="Rectangle 155"/>
          <p:cNvSpPr>
            <a:spLocks noGrp="1" noChangeArrowheads="1"/>
          </p:cNvSpPr>
          <p:nvPr>
            <p:ph type="ftr" sz="quarter" idx="11"/>
          </p:nvPr>
        </p:nvSpPr>
        <p:spPr>
          <a:ln/>
        </p:spPr>
        <p:txBody>
          <a:bodyPr/>
          <a:lstStyle>
            <a:lvl1pPr>
              <a:defRPr/>
            </a:lvl1pPr>
          </a:lstStyle>
          <a:p>
            <a:endParaRPr lang="en-US" altLang="en-US"/>
          </a:p>
        </p:txBody>
      </p:sp>
      <p:sp>
        <p:nvSpPr>
          <p:cNvPr id="9" name="Rectangle 156"/>
          <p:cNvSpPr>
            <a:spLocks noGrp="1" noChangeArrowheads="1"/>
          </p:cNvSpPr>
          <p:nvPr>
            <p:ph type="sldNum" sz="quarter" idx="12"/>
          </p:nvPr>
        </p:nvSpPr>
        <p:spPr>
          <a:ln/>
        </p:spPr>
        <p:txBody>
          <a:bodyPr/>
          <a:lstStyle>
            <a:lvl1pPr>
              <a:defRPr/>
            </a:lvl1pPr>
          </a:lstStyle>
          <a:p>
            <a:fld id="{BDDED589-AD8E-475F-8B86-C405BAA7D0D3}" type="slidenum">
              <a:rPr lang="en-US" altLang="en-US"/>
              <a:pPr/>
              <a:t>‹#›</a:t>
            </a:fld>
            <a:endParaRPr lang="en-US" altLang="en-US"/>
          </a:p>
        </p:txBody>
      </p:sp>
    </p:spTree>
    <p:extLst>
      <p:ext uri="{BB962C8B-B14F-4D97-AF65-F5344CB8AC3E}">
        <p14:creationId xmlns:p14="http://schemas.microsoft.com/office/powerpoint/2010/main" val="40594269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endParaRPr lang="en-US" altLang="en-US"/>
          </a:p>
        </p:txBody>
      </p:sp>
      <p:sp>
        <p:nvSpPr>
          <p:cNvPr id="4" name="Rectangle 155"/>
          <p:cNvSpPr>
            <a:spLocks noGrp="1" noChangeArrowheads="1"/>
          </p:cNvSpPr>
          <p:nvPr>
            <p:ph type="ftr" sz="quarter" idx="11"/>
          </p:nvPr>
        </p:nvSpPr>
        <p:spPr>
          <a:ln/>
        </p:spPr>
        <p:txBody>
          <a:bodyPr/>
          <a:lstStyle>
            <a:lvl1pPr>
              <a:defRPr/>
            </a:lvl1pPr>
          </a:lstStyle>
          <a:p>
            <a:endParaRPr lang="en-US" altLang="en-US"/>
          </a:p>
        </p:txBody>
      </p:sp>
      <p:sp>
        <p:nvSpPr>
          <p:cNvPr id="5" name="Rectangle 156"/>
          <p:cNvSpPr>
            <a:spLocks noGrp="1" noChangeArrowheads="1"/>
          </p:cNvSpPr>
          <p:nvPr>
            <p:ph type="sldNum" sz="quarter" idx="12"/>
          </p:nvPr>
        </p:nvSpPr>
        <p:spPr>
          <a:ln/>
        </p:spPr>
        <p:txBody>
          <a:bodyPr/>
          <a:lstStyle>
            <a:lvl1pPr>
              <a:defRPr/>
            </a:lvl1pPr>
          </a:lstStyle>
          <a:p>
            <a:fld id="{2A331A89-26F7-498E-829A-20FF7A764FEE}" type="slidenum">
              <a:rPr lang="en-US" altLang="en-US"/>
              <a:pPr/>
              <a:t>‹#›</a:t>
            </a:fld>
            <a:endParaRPr lang="en-US" altLang="en-US"/>
          </a:p>
        </p:txBody>
      </p:sp>
    </p:spTree>
    <p:extLst>
      <p:ext uri="{BB962C8B-B14F-4D97-AF65-F5344CB8AC3E}">
        <p14:creationId xmlns:p14="http://schemas.microsoft.com/office/powerpoint/2010/main" val="2936591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endParaRPr lang="en-US" altLang="en-US"/>
          </a:p>
        </p:txBody>
      </p:sp>
      <p:sp>
        <p:nvSpPr>
          <p:cNvPr id="3" name="Rectangle 155"/>
          <p:cNvSpPr>
            <a:spLocks noGrp="1" noChangeArrowheads="1"/>
          </p:cNvSpPr>
          <p:nvPr>
            <p:ph type="ftr" sz="quarter" idx="11"/>
          </p:nvPr>
        </p:nvSpPr>
        <p:spPr>
          <a:ln/>
        </p:spPr>
        <p:txBody>
          <a:bodyPr/>
          <a:lstStyle>
            <a:lvl1pPr>
              <a:defRPr/>
            </a:lvl1pPr>
          </a:lstStyle>
          <a:p>
            <a:endParaRPr lang="en-US" altLang="en-US"/>
          </a:p>
        </p:txBody>
      </p:sp>
      <p:sp>
        <p:nvSpPr>
          <p:cNvPr id="4" name="Rectangle 156"/>
          <p:cNvSpPr>
            <a:spLocks noGrp="1" noChangeArrowheads="1"/>
          </p:cNvSpPr>
          <p:nvPr>
            <p:ph type="sldNum" sz="quarter" idx="12"/>
          </p:nvPr>
        </p:nvSpPr>
        <p:spPr>
          <a:ln/>
        </p:spPr>
        <p:txBody>
          <a:bodyPr/>
          <a:lstStyle>
            <a:lvl1pPr>
              <a:defRPr/>
            </a:lvl1pPr>
          </a:lstStyle>
          <a:p>
            <a:fld id="{5DD7AFCE-10B3-4310-88DE-BB3D46119D16}" type="slidenum">
              <a:rPr lang="en-US" altLang="en-US"/>
              <a:pPr/>
              <a:t>‹#›</a:t>
            </a:fld>
            <a:endParaRPr lang="en-US" altLang="en-US"/>
          </a:p>
        </p:txBody>
      </p:sp>
    </p:spTree>
    <p:extLst>
      <p:ext uri="{BB962C8B-B14F-4D97-AF65-F5344CB8AC3E}">
        <p14:creationId xmlns:p14="http://schemas.microsoft.com/office/powerpoint/2010/main" val="38336533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F843BDE3-BC90-4A2E-B7D0-72F0EE78ECAF}" type="slidenum">
              <a:rPr lang="en-US" altLang="en-US"/>
              <a:pPr/>
              <a:t>‹#›</a:t>
            </a:fld>
            <a:endParaRPr lang="en-US" altLang="en-US"/>
          </a:p>
        </p:txBody>
      </p:sp>
    </p:spTree>
    <p:extLst>
      <p:ext uri="{BB962C8B-B14F-4D97-AF65-F5344CB8AC3E}">
        <p14:creationId xmlns:p14="http://schemas.microsoft.com/office/powerpoint/2010/main" val="21681037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9F7F7D4F-93C1-4D2A-B830-23F43F7C6814}" type="slidenum">
              <a:rPr lang="en-US" altLang="en-US"/>
              <a:pPr/>
              <a:t>‹#›</a:t>
            </a:fld>
            <a:endParaRPr lang="en-US" altLang="en-US"/>
          </a:p>
        </p:txBody>
      </p:sp>
    </p:spTree>
    <p:extLst>
      <p:ext uri="{BB962C8B-B14F-4D97-AF65-F5344CB8AC3E}">
        <p14:creationId xmlns:p14="http://schemas.microsoft.com/office/powerpoint/2010/main" val="209437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EB30FCB8-D33E-4355-B890-28BBDB147F72}" type="slidenum">
              <a:rPr lang="en-US" altLang="en-US"/>
              <a:pPr/>
              <a:t>‹#›</a:t>
            </a:fld>
            <a:endParaRPr lang="en-US" altLang="en-US"/>
          </a:p>
        </p:txBody>
      </p:sp>
    </p:spTree>
    <p:extLst>
      <p:ext uri="{BB962C8B-B14F-4D97-AF65-F5344CB8AC3E}">
        <p14:creationId xmlns:p14="http://schemas.microsoft.com/office/powerpoint/2010/main" val="38509758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C4766409-6F02-450D-B412-04CD57C62440}" type="slidenum">
              <a:rPr lang="en-US" altLang="en-US"/>
              <a:pPr/>
              <a:t>‹#›</a:t>
            </a:fld>
            <a:endParaRPr lang="en-US" altLang="en-US"/>
          </a:p>
        </p:txBody>
      </p:sp>
    </p:spTree>
    <p:extLst>
      <p:ext uri="{BB962C8B-B14F-4D97-AF65-F5344CB8AC3E}">
        <p14:creationId xmlns:p14="http://schemas.microsoft.com/office/powerpoint/2010/main" val="33936290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endParaRPr lang="en-US" altLang="en-US"/>
          </a:p>
        </p:txBody>
      </p:sp>
      <p:sp>
        <p:nvSpPr>
          <p:cNvPr id="3" name="Rectangle 155"/>
          <p:cNvSpPr>
            <a:spLocks noGrp="1" noChangeArrowheads="1"/>
          </p:cNvSpPr>
          <p:nvPr>
            <p:ph type="ftr" sz="quarter" idx="11"/>
          </p:nvPr>
        </p:nvSpPr>
        <p:spPr/>
        <p:txBody>
          <a:bodyPr/>
          <a:lstStyle>
            <a:lvl1pPr>
              <a:defRPr/>
            </a:lvl1pPr>
          </a:lstStyle>
          <a:p>
            <a:endParaRPr lang="en-US" altLang="en-US"/>
          </a:p>
        </p:txBody>
      </p:sp>
      <p:sp>
        <p:nvSpPr>
          <p:cNvPr id="4" name="Rectangle 156"/>
          <p:cNvSpPr>
            <a:spLocks noGrp="1" noChangeArrowheads="1"/>
          </p:cNvSpPr>
          <p:nvPr>
            <p:ph type="sldNum" sz="quarter" idx="12"/>
          </p:nvPr>
        </p:nvSpPr>
        <p:spPr/>
        <p:txBody>
          <a:bodyPr/>
          <a:lstStyle>
            <a:lvl1pPr>
              <a:defRPr>
                <a:latin typeface="Comic Sans MS" pitchFamily="66" charset="0"/>
              </a:defRPr>
            </a:lvl1pPr>
          </a:lstStyle>
          <a:p>
            <a:fld id="{9BE6185F-1188-4D1E-906F-800B91C4F58A}" type="slidenum">
              <a:rPr lang="en-US" altLang="en-US"/>
              <a:pPr/>
              <a:t>‹#›</a:t>
            </a:fld>
            <a:endParaRPr lang="en-US" altLang="en-US"/>
          </a:p>
        </p:txBody>
      </p:sp>
    </p:spTree>
    <p:extLst>
      <p:ext uri="{BB962C8B-B14F-4D97-AF65-F5344CB8AC3E}">
        <p14:creationId xmlns:p14="http://schemas.microsoft.com/office/powerpoint/2010/main" val="5235035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21195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6129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50441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4419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602845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0489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33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2392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253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51205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5045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9738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43662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5564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76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329F228-AC2A-FC40-9F71-F8C25BDDAD1D}" type="slidenum">
              <a:rPr lang="en-US"/>
              <a:pPr>
                <a:defRPr/>
              </a:pPr>
              <a:t>‹#›</a:t>
            </a:fld>
            <a:endParaRPr lang="en-US"/>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857CC3C-2B2D-D74B-BD6D-73B982997E5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3741EE-7BCF-1A49-9875-C9C126913B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0ED7EE0-C208-A34C-8255-4EB28FA92F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7FBDFBB-57FB-B34C-868B-4137263800A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4F774FD-74A4-924C-B481-11DE08F856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19FCA9-60CE-E74D-8B76-06E72B4E15E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0242670-0E36-4240-AFFB-05ABBE3093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B26E574-2FE1-D446-B0D6-1E960D31427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E8EA8A9-255A-EC4A-B4BA-B66B644D424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F359CC-7D57-504D-BBF0-4A332500E07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E90F0C0-B670-5445-B1B2-7BDA2DEFCD4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8AC445-66FB-BE49-A16F-517EF7B6E71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945944D-E0A1-314E-A1F3-958D2D265038}"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7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7.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84.xml"/><Relationship Id="rId1" Type="http://schemas.openxmlformats.org/officeDocument/2006/relationships/slideLayout" Target="../slideLayouts/slideLayout28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271AE5F-362F-AF40-BA24-7A0E1D4D0D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663400"/>
      </p:ext>
    </p:extLst>
  </p:cSld>
  <p:clrMap bg1="dk2" tx1="lt1" bg2="dk1" tx2="lt2" accent1="accent1" accent2="accent2" accent3="accent3" accent4="accent4" accent5="accent5" accent6="accent6" hlink="hlink" folHlink="folHlink"/>
  <p:sldLayoutIdLst>
    <p:sldLayoutId id="2147486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a:defRPr/>
            </a:pPr>
            <a:fld id="{85AC363F-2272-504F-B24B-EB9BC61A691D}" type="slidenum">
              <a:rPr lang="en-US"/>
              <a:pPr defTabSz="914400">
                <a:defRPr/>
              </a:pPr>
              <a:t>‹#›</a:t>
            </a:fld>
            <a:endParaRPr lang="en-US"/>
          </a:p>
        </p:txBody>
      </p:sp>
    </p:spTree>
    <p:extLst>
      <p:ext uri="{BB962C8B-B14F-4D97-AF65-F5344CB8AC3E}">
        <p14:creationId xmlns:p14="http://schemas.microsoft.com/office/powerpoint/2010/main" val="3334690439"/>
      </p:ext>
    </p:extLst>
  </p:cSld>
  <p:clrMap bg1="lt1" tx1="dk1" bg2="lt2" tx2="dk2" accent1="accent1" accent2="accent2" accent3="accent3" accent4="accent4" accent5="accent5" accent6="accent6" hlink="hlink" folHlink="folHlink"/>
  <p:sldLayoutIdLst>
    <p:sldLayoutId id="2147486518"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3033247473"/>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 id="21474865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576977915"/>
      </p:ext>
    </p:extLst>
  </p:cSld>
  <p:clrMap bg1="lt1" tx1="dk1" bg2="lt2" tx2="dk2" accent1="accent1" accent2="accent2" accent3="accent3" accent4="accent4" accent5="accent5" accent6="accent6" hlink="hlink" folHlink="folHlink"/>
  <p:sldLayoutIdLst>
    <p:sldLayoutId id="214748653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558236"/>
      </p:ext>
    </p:extLst>
  </p:cSld>
  <p:clrMap bg1="dk2" tx1="lt1" bg2="dk1" tx2="lt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3493070126"/>
      </p:ext>
    </p:extLst>
  </p:cSld>
  <p:clrMap bg1="lt1" tx1="dk1" bg2="lt2" tx2="dk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 id="2147486561" r:id="rId12"/>
    <p:sldLayoutId id="21474865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16015441"/>
      </p:ext>
    </p:extLst>
  </p:cSld>
  <p:clrMap bg1="dk2" tx1="lt1" bg2="dk1" tx2="lt2" accent1="accent1" accent2="accent2" accent3="accent3" accent4="accent4" accent5="accent5" accent6="accent6" hlink="hlink" folHlink="folHlink"/>
  <p:sldLayoutIdLst>
    <p:sldLayoutId id="2147486564" r:id="rId1"/>
    <p:sldLayoutId id="2147486565" r:id="rId2"/>
    <p:sldLayoutId id="2147486566" r:id="rId3"/>
    <p:sldLayoutId id="2147486567" r:id="rId4"/>
    <p:sldLayoutId id="2147486568" r:id="rId5"/>
    <p:sldLayoutId id="2147486569" r:id="rId6"/>
    <p:sldLayoutId id="2147486570" r:id="rId7"/>
    <p:sldLayoutId id="2147486571" r:id="rId8"/>
    <p:sldLayoutId id="2147486572" r:id="rId9"/>
    <p:sldLayoutId id="2147486573" r:id="rId10"/>
    <p:sldLayoutId id="2147486574" r:id="rId11"/>
    <p:sldLayoutId id="2147486575" r:id="rId12"/>
    <p:sldLayoutId id="214748657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endParaRPr lang="en-US"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endParaRPr lang="en-US"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0C693C70-BE59-4F7D-A9BB-7A3792377FFD}" type="slidenum">
              <a:rPr lang="en-US" altLang="en-US"/>
              <a:pPr/>
              <a:t>‹#›</a:t>
            </a:fld>
            <a:endParaRPr lang="en-US" altLang="en-US"/>
          </a:p>
        </p:txBody>
      </p:sp>
    </p:spTree>
    <p:extLst>
      <p:ext uri="{BB962C8B-B14F-4D97-AF65-F5344CB8AC3E}">
        <p14:creationId xmlns:p14="http://schemas.microsoft.com/office/powerpoint/2010/main" val="3556234839"/>
      </p:ext>
    </p:extLst>
  </p:cSld>
  <p:clrMap bg1="lt1" tx1="dk1" bg2="lt2" tx2="dk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D81B12EE-7000-4EC8-BAE3-19530CED3BE9}" type="slidenum">
              <a:rPr lang="en-US" altLang="en-US"/>
              <a:pPr/>
              <a:t>‹#›</a:t>
            </a:fld>
            <a:endParaRPr lang="en-US" altLang="en-US"/>
          </a:p>
        </p:txBody>
      </p:sp>
    </p:spTree>
    <p:extLst>
      <p:ext uri="{BB962C8B-B14F-4D97-AF65-F5344CB8AC3E}">
        <p14:creationId xmlns:p14="http://schemas.microsoft.com/office/powerpoint/2010/main" val="592317782"/>
      </p:ext>
    </p:extLst>
  </p:cSld>
  <p:clrMap bg1="lt1" tx1="dk1" bg2="lt2" tx2="dk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96" r:id="rId7"/>
    <p:sldLayoutId id="2147486597" r:id="rId8"/>
    <p:sldLayoutId id="2147486598" r:id="rId9"/>
    <p:sldLayoutId id="2147486599" r:id="rId10"/>
    <p:sldLayoutId id="21474866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2051"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nvGrpSpPr>
          <p:cNvPr id="2052" name="Group 4"/>
          <p:cNvGrpSpPr>
            <a:grpSpLocks/>
          </p:cNvGrpSpPr>
          <p:nvPr userDrawn="1"/>
        </p:nvGrpSpPr>
        <p:grpSpPr bwMode="auto">
          <a:xfrm>
            <a:off x="122238" y="4935538"/>
            <a:ext cx="1606550" cy="296862"/>
            <a:chOff x="77" y="3109"/>
            <a:chExt cx="1012" cy="187"/>
          </a:xfrm>
        </p:grpSpPr>
        <p:sp>
          <p:nvSpPr>
            <p:cNvPr id="2142"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3"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4"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5"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6"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7"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8"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9"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0"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1"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2"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3"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4"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5"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6"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7"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8"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9"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60"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61"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sp>
        <p:nvSpPr>
          <p:cNvPr id="2053" name="Freeform 25"/>
          <p:cNvSpPr>
            <a:spLocks/>
          </p:cNvSpPr>
          <p:nvPr/>
        </p:nvSpPr>
        <p:spPr bwMode="auto">
          <a:xfrm>
            <a:off x="1927225" y="4895850"/>
            <a:ext cx="52388" cy="179388"/>
          </a:xfrm>
          <a:custGeom>
            <a:avLst/>
            <a:gdLst>
              <a:gd name="T0" fmla="*/ 40322885 w 33"/>
              <a:gd name="T1" fmla="*/ 257056654 h 113"/>
              <a:gd name="T2" fmla="*/ 40322885 w 33"/>
              <a:gd name="T3" fmla="*/ 236895348 h 113"/>
              <a:gd name="T4" fmla="*/ 45363245 w 33"/>
              <a:gd name="T5" fmla="*/ 216734042 h 113"/>
              <a:gd name="T6" fmla="*/ 50403606 w 33"/>
              <a:gd name="T7" fmla="*/ 196572735 h 113"/>
              <a:gd name="T8" fmla="*/ 55443967 w 33"/>
              <a:gd name="T9" fmla="*/ 176411429 h 113"/>
              <a:gd name="T10" fmla="*/ 55443967 w 33"/>
              <a:gd name="T11" fmla="*/ 156250123 h 113"/>
              <a:gd name="T12" fmla="*/ 60484327 w 33"/>
              <a:gd name="T13" fmla="*/ 136088817 h 113"/>
              <a:gd name="T14" fmla="*/ 60484327 w 33"/>
              <a:gd name="T15" fmla="*/ 115927511 h 113"/>
              <a:gd name="T16" fmla="*/ 70565048 w 33"/>
              <a:gd name="T17" fmla="*/ 95766204 h 113"/>
              <a:gd name="T18" fmla="*/ 70565048 w 33"/>
              <a:gd name="T19" fmla="*/ 75604898 h 113"/>
              <a:gd name="T20" fmla="*/ 70565048 w 33"/>
              <a:gd name="T21" fmla="*/ 55443592 h 113"/>
              <a:gd name="T22" fmla="*/ 70565048 w 33"/>
              <a:gd name="T23" fmla="*/ 35282286 h 113"/>
              <a:gd name="T24" fmla="*/ 75605409 w 33"/>
              <a:gd name="T25" fmla="*/ 15120980 h 113"/>
              <a:gd name="T26" fmla="*/ 70565048 w 33"/>
              <a:gd name="T27" fmla="*/ 0 h 113"/>
              <a:gd name="T28" fmla="*/ 55443967 w 33"/>
              <a:gd name="T29" fmla="*/ 10080653 h 113"/>
              <a:gd name="T30" fmla="*/ 35282524 w 33"/>
              <a:gd name="T31" fmla="*/ 10080653 h 113"/>
              <a:gd name="T32" fmla="*/ 20161442 w 33"/>
              <a:gd name="T33" fmla="*/ 20161306 h 113"/>
              <a:gd name="T34" fmla="*/ 15121082 w 33"/>
              <a:gd name="T35" fmla="*/ 40322612 h 113"/>
              <a:gd name="T36" fmla="*/ 10080721 w 33"/>
              <a:gd name="T37" fmla="*/ 60483919 h 113"/>
              <a:gd name="T38" fmla="*/ 10080721 w 33"/>
              <a:gd name="T39" fmla="*/ 80645225 h 113"/>
              <a:gd name="T40" fmla="*/ 10080721 w 33"/>
              <a:gd name="T41" fmla="*/ 100806531 h 113"/>
              <a:gd name="T42" fmla="*/ 5040361 w 33"/>
              <a:gd name="T43" fmla="*/ 120967837 h 113"/>
              <a:gd name="T44" fmla="*/ 0 w 33"/>
              <a:gd name="T45" fmla="*/ 141129143 h 113"/>
              <a:gd name="T46" fmla="*/ 0 w 33"/>
              <a:gd name="T47" fmla="*/ 161290450 h 113"/>
              <a:gd name="T48" fmla="*/ 0 w 33"/>
              <a:gd name="T49" fmla="*/ 181451756 h 113"/>
              <a:gd name="T50" fmla="*/ 5040361 w 33"/>
              <a:gd name="T51" fmla="*/ 201613062 h 113"/>
              <a:gd name="T52" fmla="*/ 15121082 w 33"/>
              <a:gd name="T53" fmla="*/ 221774368 h 113"/>
              <a:gd name="T54" fmla="*/ 15121082 w 33"/>
              <a:gd name="T55" fmla="*/ 241935674 h 113"/>
              <a:gd name="T56" fmla="*/ 10080721 w 33"/>
              <a:gd name="T57" fmla="*/ 262096981 h 113"/>
              <a:gd name="T58" fmla="*/ 20161442 w 33"/>
              <a:gd name="T59" fmla="*/ 282258287 h 113"/>
              <a:gd name="T60" fmla="*/ 40322885 w 33"/>
              <a:gd name="T61" fmla="*/ 272177634 h 113"/>
              <a:gd name="T62" fmla="*/ 30242164 w 33"/>
              <a:gd name="T63" fmla="*/ 257056654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nvGrpSpPr>
          <p:cNvPr id="2054"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endParaRPr lang="en-US" altLang="en-US" sz="3600">
                <a:solidFill>
                  <a:schemeClr val="bg1"/>
                </a:solidFill>
                <a:latin typeface="Times"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9"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0"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1"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5" name="Group 34"/>
          <p:cNvGrpSpPr>
            <a:grpSpLocks/>
          </p:cNvGrpSpPr>
          <p:nvPr/>
        </p:nvGrpSpPr>
        <p:grpSpPr bwMode="auto">
          <a:xfrm>
            <a:off x="5481638" y="588963"/>
            <a:ext cx="703262" cy="958850"/>
            <a:chOff x="3883" y="688"/>
            <a:chExt cx="576" cy="792"/>
          </a:xfrm>
        </p:grpSpPr>
        <p:sp>
          <p:nvSpPr>
            <p:cNvPr id="2132"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3"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4"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6" name="Group 38"/>
          <p:cNvGrpSpPr>
            <a:grpSpLocks/>
          </p:cNvGrpSpPr>
          <p:nvPr/>
        </p:nvGrpSpPr>
        <p:grpSpPr bwMode="auto">
          <a:xfrm>
            <a:off x="223838" y="6316663"/>
            <a:ext cx="8704262" cy="454025"/>
            <a:chOff x="149" y="3969"/>
            <a:chExt cx="5483" cy="286"/>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88" name="Rectangle 40"/>
            <p:cNvSpPr>
              <a:spLocks noChangeArrowheads="1"/>
            </p:cNvSpPr>
            <p:nvPr/>
          </p:nvSpPr>
          <p:spPr bwMode="auto">
            <a:xfrm>
              <a:off x="1931" y="3969"/>
              <a:ext cx="1844" cy="286"/>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sz="2400" b="1">
                  <a:latin typeface="Times" charset="0"/>
                </a:rPr>
                <a:t> </a:t>
              </a:r>
              <a:r>
                <a:rPr lang="en-US" altLang="en-US" sz="2400" b="1">
                  <a:solidFill>
                    <a:schemeClr val="accent1"/>
                  </a:solidFill>
                  <a:latin typeface="Times" charset="0"/>
                </a:rPr>
                <a:t>The </a:t>
              </a:r>
              <a:r>
                <a:rPr lang="ja-JP" altLang="en-US" sz="2400" b="1">
                  <a:solidFill>
                    <a:schemeClr val="accent1"/>
                  </a:solidFill>
                  <a:latin typeface="Times" charset="0"/>
                </a:rPr>
                <a:t>“</a:t>
              </a:r>
              <a:r>
                <a:rPr lang="en-US" altLang="ja-JP" sz="2400" b="1">
                  <a:solidFill>
                    <a:schemeClr val="accent1"/>
                  </a:solidFill>
                  <a:latin typeface="Times" charset="0"/>
                </a:rPr>
                <a:t>Opened</a:t>
              </a:r>
              <a:r>
                <a:rPr lang="ja-JP" altLang="en-US" sz="2400" b="1">
                  <a:solidFill>
                    <a:schemeClr val="accent1"/>
                  </a:solidFill>
                  <a:latin typeface="Times" charset="0"/>
                </a:rPr>
                <a:t>”</a:t>
              </a:r>
              <a:r>
                <a:rPr lang="en-US" altLang="ja-JP" sz="2400" b="1">
                  <a:solidFill>
                    <a:schemeClr val="accent1"/>
                  </a:solidFill>
                  <a:latin typeface="Times" charset="0"/>
                </a:rPr>
                <a:t> Bible</a:t>
              </a:r>
              <a:endParaRPr lang="en-US" altLang="en-US" sz="2400" b="1">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grpSp>
        <p:nvGrpSpPr>
          <p:cNvPr id="2057"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sp>
        <p:nvSpPr>
          <p:cNvPr id="2058"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59"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0"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1"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2"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3"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4"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5"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6"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7"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8"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9"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0"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1"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2"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3"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4"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5"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nvGrpSpPr>
          <p:cNvPr id="2076" name="Group 69"/>
          <p:cNvGrpSpPr>
            <a:grpSpLocks/>
          </p:cNvGrpSpPr>
          <p:nvPr userDrawn="1"/>
        </p:nvGrpSpPr>
        <p:grpSpPr bwMode="auto">
          <a:xfrm>
            <a:off x="7037388" y="4754563"/>
            <a:ext cx="1862137" cy="484187"/>
            <a:chOff x="4433" y="2959"/>
            <a:chExt cx="1173" cy="305"/>
          </a:xfrm>
        </p:grpSpPr>
        <p:sp>
          <p:nvSpPr>
            <p:cNvPr id="2100"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1"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2"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3"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4"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5"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6"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7"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8"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9"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10"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1"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2"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3"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4"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5"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6"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7"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8"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9"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20"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sp>
        <p:nvSpPr>
          <p:cNvPr id="2077"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8"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9"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0"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1"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2" name="Freeform 96"/>
          <p:cNvSpPr>
            <a:spLocks/>
          </p:cNvSpPr>
          <p:nvPr/>
        </p:nvSpPr>
        <p:spPr bwMode="auto">
          <a:xfrm>
            <a:off x="2854325" y="2824163"/>
            <a:ext cx="82550" cy="406400"/>
          </a:xfrm>
          <a:custGeom>
            <a:avLst/>
            <a:gdLst>
              <a:gd name="T0" fmla="*/ 0 w 52"/>
              <a:gd name="T1" fmla="*/ 645160000 h 256"/>
              <a:gd name="T2" fmla="*/ 50403125 w 52"/>
              <a:gd name="T3" fmla="*/ 355342825 h 256"/>
              <a:gd name="T4" fmla="*/ 131048125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3" name="Freeform 97"/>
          <p:cNvSpPr>
            <a:spLocks/>
          </p:cNvSpPr>
          <p:nvPr/>
        </p:nvSpPr>
        <p:spPr bwMode="auto">
          <a:xfrm>
            <a:off x="3032125" y="2770188"/>
            <a:ext cx="41275" cy="295275"/>
          </a:xfrm>
          <a:custGeom>
            <a:avLst/>
            <a:gdLst>
              <a:gd name="T0" fmla="*/ 0 w 26"/>
              <a:gd name="T1" fmla="*/ 468749063 h 186"/>
              <a:gd name="T2" fmla="*/ 65524063 w 26"/>
              <a:gd name="T3" fmla="*/ 209173763 h 186"/>
              <a:gd name="T4" fmla="*/ 65524063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4" name="Freeform 98"/>
          <p:cNvSpPr>
            <a:spLocks/>
          </p:cNvSpPr>
          <p:nvPr/>
        </p:nvSpPr>
        <p:spPr bwMode="auto">
          <a:xfrm>
            <a:off x="3902075" y="2417763"/>
            <a:ext cx="31750" cy="265112"/>
          </a:xfrm>
          <a:custGeom>
            <a:avLst/>
            <a:gdLst>
              <a:gd name="T0" fmla="*/ 0 w 20"/>
              <a:gd name="T1" fmla="*/ 420864506 h 167"/>
              <a:gd name="T2" fmla="*/ 47883763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5" name="Freeform 99"/>
          <p:cNvSpPr>
            <a:spLocks/>
          </p:cNvSpPr>
          <p:nvPr/>
        </p:nvSpPr>
        <p:spPr bwMode="auto">
          <a:xfrm>
            <a:off x="4318000" y="2438400"/>
            <a:ext cx="1588" cy="182563"/>
          </a:xfrm>
          <a:custGeom>
            <a:avLst/>
            <a:gdLst>
              <a:gd name="T0" fmla="*/ 0 w 1"/>
              <a:gd name="T1" fmla="*/ 289819556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6" name="Freeform 100"/>
          <p:cNvSpPr>
            <a:spLocks/>
          </p:cNvSpPr>
          <p:nvPr/>
        </p:nvSpPr>
        <p:spPr bwMode="auto">
          <a:xfrm>
            <a:off x="4724400" y="2265363"/>
            <a:ext cx="20638" cy="366712"/>
          </a:xfrm>
          <a:custGeom>
            <a:avLst/>
            <a:gdLst>
              <a:gd name="T0" fmla="*/ 32763619 w 13"/>
              <a:gd name="T1" fmla="*/ 582154506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7" name="Freeform 101"/>
          <p:cNvSpPr>
            <a:spLocks/>
          </p:cNvSpPr>
          <p:nvPr/>
        </p:nvSpPr>
        <p:spPr bwMode="auto">
          <a:xfrm>
            <a:off x="4976813" y="2397125"/>
            <a:ext cx="42862" cy="265113"/>
          </a:xfrm>
          <a:custGeom>
            <a:avLst/>
            <a:gdLst>
              <a:gd name="T0" fmla="*/ 68042631 w 27"/>
              <a:gd name="T1" fmla="*/ 420867681 h 167"/>
              <a:gd name="T2" fmla="*/ 17640094 w 27"/>
              <a:gd name="T3" fmla="*/ 226814490 h 167"/>
              <a:gd name="T4" fmla="*/ 2519333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8" name="Freeform 102"/>
          <p:cNvSpPr>
            <a:spLocks/>
          </p:cNvSpPr>
          <p:nvPr/>
        </p:nvSpPr>
        <p:spPr bwMode="auto">
          <a:xfrm>
            <a:off x="2346325" y="3373438"/>
            <a:ext cx="92075" cy="385762"/>
          </a:xfrm>
          <a:custGeom>
            <a:avLst/>
            <a:gdLst>
              <a:gd name="T0" fmla="*/ 0 w 58"/>
              <a:gd name="T1" fmla="*/ 612396381 h 243"/>
              <a:gd name="T2" fmla="*/ 98286888 w 58"/>
              <a:gd name="T3" fmla="*/ 241934686 h 243"/>
              <a:gd name="T4" fmla="*/ 146169063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9" name="Freeform 103"/>
          <p:cNvSpPr>
            <a:spLocks/>
          </p:cNvSpPr>
          <p:nvPr/>
        </p:nvSpPr>
        <p:spPr bwMode="auto">
          <a:xfrm>
            <a:off x="2438400" y="3260725"/>
            <a:ext cx="71438" cy="355600"/>
          </a:xfrm>
          <a:custGeom>
            <a:avLst/>
            <a:gdLst>
              <a:gd name="T0" fmla="*/ 0 w 45"/>
              <a:gd name="T1" fmla="*/ 564515000 h 224"/>
              <a:gd name="T2" fmla="*/ 47884098 w 45"/>
              <a:gd name="T3" fmla="*/ 322580000 h 224"/>
              <a:gd name="T4" fmla="*/ 113408619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0" name="Freeform 104"/>
          <p:cNvSpPr>
            <a:spLocks/>
          </p:cNvSpPr>
          <p:nvPr/>
        </p:nvSpPr>
        <p:spPr bwMode="auto">
          <a:xfrm>
            <a:off x="3190875" y="2743200"/>
            <a:ext cx="50800" cy="223838"/>
          </a:xfrm>
          <a:custGeom>
            <a:avLst/>
            <a:gdLst>
              <a:gd name="T0" fmla="*/ 0 w 32"/>
              <a:gd name="T1" fmla="*/ 355343619 h 141"/>
              <a:gd name="T2" fmla="*/ 80645000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1" name="Freeform 105"/>
          <p:cNvSpPr>
            <a:spLocks/>
          </p:cNvSpPr>
          <p:nvPr/>
        </p:nvSpPr>
        <p:spPr bwMode="auto">
          <a:xfrm>
            <a:off x="3382963" y="2590800"/>
            <a:ext cx="41275" cy="274638"/>
          </a:xfrm>
          <a:custGeom>
            <a:avLst/>
            <a:gdLst>
              <a:gd name="T0" fmla="*/ 0 w 26"/>
              <a:gd name="T1" fmla="*/ 435988619 h 173"/>
              <a:gd name="T2" fmla="*/ 65524063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2" name="Freeform 106"/>
          <p:cNvSpPr>
            <a:spLocks/>
          </p:cNvSpPr>
          <p:nvPr/>
        </p:nvSpPr>
        <p:spPr bwMode="auto">
          <a:xfrm>
            <a:off x="5740400" y="2733675"/>
            <a:ext cx="92075" cy="284163"/>
          </a:xfrm>
          <a:custGeom>
            <a:avLst/>
            <a:gdLst>
              <a:gd name="T0" fmla="*/ 146169063 w 58"/>
              <a:gd name="T1" fmla="*/ 451109556 h 179"/>
              <a:gd name="T2" fmla="*/ 32762825 w 58"/>
              <a:gd name="T3" fmla="*/ 110887070 h 179"/>
              <a:gd name="T4" fmla="*/ 15120938 w 58"/>
              <a:gd name="T5" fmla="*/ 478838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3" name="Freeform 107"/>
          <p:cNvSpPr>
            <a:spLocks/>
          </p:cNvSpPr>
          <p:nvPr/>
        </p:nvSpPr>
        <p:spPr bwMode="auto">
          <a:xfrm>
            <a:off x="5608638" y="2752725"/>
            <a:ext cx="50800" cy="173038"/>
          </a:xfrm>
          <a:custGeom>
            <a:avLst/>
            <a:gdLst>
              <a:gd name="T0" fmla="*/ 80645000 w 32"/>
              <a:gd name="T1" fmla="*/ 274698619 h 109"/>
              <a:gd name="T2" fmla="*/ 32762825 w 32"/>
              <a:gd name="T3" fmla="*/ 98287172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4" name="Freeform 108"/>
          <p:cNvSpPr>
            <a:spLocks/>
          </p:cNvSpPr>
          <p:nvPr/>
        </p:nvSpPr>
        <p:spPr bwMode="auto">
          <a:xfrm>
            <a:off x="6350000" y="3221038"/>
            <a:ext cx="92075" cy="314325"/>
          </a:xfrm>
          <a:custGeom>
            <a:avLst/>
            <a:gdLst>
              <a:gd name="T0" fmla="*/ 146169063 w 58"/>
              <a:gd name="T1" fmla="*/ 498990938 h 198"/>
              <a:gd name="T2" fmla="*/ 47883763 w 58"/>
              <a:gd name="T3" fmla="*/ 161290000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5" name="Freeform 109"/>
          <p:cNvSpPr>
            <a:spLocks/>
          </p:cNvSpPr>
          <p:nvPr/>
        </p:nvSpPr>
        <p:spPr bwMode="auto">
          <a:xfrm>
            <a:off x="6238875" y="3108325"/>
            <a:ext cx="80963" cy="315913"/>
          </a:xfrm>
          <a:custGeom>
            <a:avLst/>
            <a:gdLst>
              <a:gd name="T0" fmla="*/ 128529556 w 51"/>
              <a:gd name="T1" fmla="*/ 501512681 h 199"/>
              <a:gd name="T2" fmla="*/ 63005089 w 51"/>
              <a:gd name="T3" fmla="*/ 241935383 h 199"/>
              <a:gd name="T4" fmla="*/ 30242062 w 51"/>
              <a:gd name="T5" fmla="*/ 98287043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6" name="Freeform 110"/>
          <p:cNvSpPr>
            <a:spLocks/>
          </p:cNvSpPr>
          <p:nvPr/>
        </p:nvSpPr>
        <p:spPr bwMode="auto">
          <a:xfrm>
            <a:off x="4124325" y="2509838"/>
            <a:ext cx="1588" cy="131762"/>
          </a:xfrm>
          <a:custGeom>
            <a:avLst/>
            <a:gdLst>
              <a:gd name="T0" fmla="*/ 0 w 1"/>
              <a:gd name="T1" fmla="*/ 209171381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7" name="Freeform 111"/>
          <p:cNvSpPr>
            <a:spLocks/>
          </p:cNvSpPr>
          <p:nvPr/>
        </p:nvSpPr>
        <p:spPr bwMode="auto">
          <a:xfrm>
            <a:off x="5211763" y="2540000"/>
            <a:ext cx="50800" cy="193675"/>
          </a:xfrm>
          <a:custGeom>
            <a:avLst/>
            <a:gdLst>
              <a:gd name="T0" fmla="*/ 80645000 w 32"/>
              <a:gd name="T1" fmla="*/ 307459063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spcBef>
                <a:spcPct val="50000"/>
              </a:spcBef>
            </a:pPr>
            <a:r>
              <a:rPr lang="en-US" altLang="en-US" sz="900" b="1">
                <a:solidFill>
                  <a:srgbClr val="FFFFFF"/>
                </a:solidFill>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b="1">
                <a:solidFill>
                  <a:schemeClr val="bg1"/>
                </a:solidFill>
                <a:effectLst>
                  <a:outerShdw blurRad="38100" dist="38100" dir="2700000" algn="tl">
                    <a:srgbClr val="000000"/>
                  </a:outerShdw>
                </a:effectLst>
                <a:latin typeface="Comic Sans MS" pitchFamily="66" charset="0"/>
              </a:rPr>
              <a:t>7.5.06.</a:t>
            </a:r>
            <a:endParaRPr lang="en-US" altLang="en-US" b="1">
              <a:effectLst>
                <a:outerShdw blurRad="38100" dist="38100" dir="2700000" algn="tl">
                  <a:srgbClr val="FFFFFF"/>
                </a:outerShdw>
              </a:effectLst>
              <a:latin typeface="Comic Sans MS" pitchFamily="66" charset="0"/>
            </a:endParaRPr>
          </a:p>
        </p:txBody>
      </p:sp>
    </p:spTree>
    <p:extLst>
      <p:ext uri="{BB962C8B-B14F-4D97-AF65-F5344CB8AC3E}">
        <p14:creationId xmlns:p14="http://schemas.microsoft.com/office/powerpoint/2010/main" val="3151226088"/>
      </p:ext>
    </p:extLst>
  </p:cSld>
  <p:clrMap bg1="lt1" tx1="dk1" bg2="lt2" tx2="dk2" accent1="accent1" accent2="accent2" accent3="accent3" accent4="accent4" accent5="accent5" accent6="accent6" hlink="hlink" folHlink="folHlink"/>
  <p:sldLayoutIdLst>
    <p:sldLayoutId id="2147486602" r:id="rId1"/>
    <p:sldLayoutId id="2147486603" r:id="rId2"/>
    <p:sldLayoutId id="2147486604" r:id="rId3"/>
    <p:sldLayoutId id="2147486605" r:id="rId4"/>
    <p:sldLayoutId id="2147486606" r:id="rId5"/>
    <p:sldLayoutId id="2147486607" r:id="rId6"/>
    <p:sldLayoutId id="2147486608" r:id="rId7"/>
    <p:sldLayoutId id="2147486609" r:id="rId8"/>
    <p:sldLayoutId id="2147486610" r:id="rId9"/>
    <p:sldLayoutId id="2147486611" r:id="rId10"/>
    <p:sldLayoutId id="2147486612"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921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2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923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3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4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4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5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5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925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925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a:defRPr/>
            </a:pPr>
            <a:endParaRPr lang="en-US"/>
          </a:p>
        </p:txBody>
      </p:sp>
      <p:sp>
        <p:nvSpPr>
          <p:cNvPr id="925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a:defRPr/>
            </a:pPr>
            <a:endParaRPr lang="en-US"/>
          </a:p>
        </p:txBody>
      </p:sp>
      <p:sp>
        <p:nvSpPr>
          <p:cNvPr id="925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252CC60-EFFD-4A4D-8964-CAF79AA26BEB}" type="slidenum">
              <a:rPr lang="en-US"/>
              <a:pPr>
                <a:defRPr/>
              </a:pPr>
              <a:t>‹#›</a:t>
            </a:fld>
            <a:endParaRPr lang="en-US"/>
          </a:p>
        </p:txBody>
      </p:sp>
    </p:spTree>
    <p:extLst>
      <p:ext uri="{BB962C8B-B14F-4D97-AF65-F5344CB8AC3E}">
        <p14:creationId xmlns:p14="http://schemas.microsoft.com/office/powerpoint/2010/main" val="456595510"/>
      </p:ext>
    </p:extLst>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 id="21474866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4"/>
          <p:cNvGrpSpPr>
            <a:grpSpLocks/>
          </p:cNvGrpSpPr>
          <p:nvPr/>
        </p:nvGrpSpPr>
        <p:grpSpPr bwMode="auto">
          <a:xfrm>
            <a:off x="0" y="0"/>
            <a:ext cx="9145588" cy="6845300"/>
            <a:chOff x="0" y="0"/>
            <a:chExt cx="5761" cy="4312"/>
          </a:xfrm>
        </p:grpSpPr>
        <p:sp>
          <p:nvSpPr>
            <p:cNvPr id="27653"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27654"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2765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765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14834188"/>
      </p:ext>
    </p:extLst>
  </p:cSld>
  <p:clrMap bg1="dk2" tx1="lt1" bg2="dk1" tx2="lt2" accent1="accent1" accent2="accent2" accent3="accent3" accent4="accent4" accent5="accent5" accent6="accent6" hlink="hlink" folHlink="folHlink"/>
  <p:sldLayoutIdLst>
    <p:sldLayoutId id="214748662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965A1DD7-E281-42D4-B590-F464BC8E3CFF}"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944800"/>
      </p:ext>
    </p:extLst>
  </p:cSld>
  <p:clrMap bg1="dk2" tx1="lt1" bg2="dk1" tx2="lt2" accent1="accent1" accent2="accent2" accent3="accent3" accent4="accent4" accent5="accent5" accent6="accent6" hlink="hlink" folHlink="folHlink"/>
  <p:sldLayoutIdLst>
    <p:sldLayoutId id="2147486629" r:id="rId1"/>
    <p:sldLayoutId id="2147486630" r:id="rId2"/>
    <p:sldLayoutId id="2147486631" r:id="rId3"/>
    <p:sldLayoutId id="2147486632" r:id="rId4"/>
    <p:sldLayoutId id="2147486633" r:id="rId5"/>
    <p:sldLayoutId id="2147486634" r:id="rId6"/>
    <p:sldLayoutId id="2147486635" r:id="rId7"/>
    <p:sldLayoutId id="2147486636" r:id="rId8"/>
    <p:sldLayoutId id="2147486637" r:id="rId9"/>
    <p:sldLayoutId id="2147486638" r:id="rId10"/>
    <p:sldLayoutId id="21474866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1422400"/>
            <a:ext cx="9147175" cy="5435600"/>
            <a:chOff x="0" y="896"/>
            <a:chExt cx="5762" cy="3424"/>
          </a:xfrm>
        </p:grpSpPr>
        <p:grpSp>
          <p:nvGrpSpPr>
            <p:cNvPr id="54280" name="Group 3"/>
            <p:cNvGrpSpPr>
              <a:grpSpLocks/>
            </p:cNvGrpSpPr>
            <p:nvPr userDrawn="1"/>
          </p:nvGrpSpPr>
          <p:grpSpPr bwMode="auto">
            <a:xfrm>
              <a:off x="20" y="896"/>
              <a:ext cx="5742" cy="3424"/>
              <a:chOff x="20" y="896"/>
              <a:chExt cx="5742" cy="3424"/>
            </a:xfrm>
          </p:grpSpPr>
          <p:sp>
            <p:nvSpPr>
              <p:cNvPr id="5441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1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1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54281" name="Group 17"/>
            <p:cNvGrpSpPr>
              <a:grpSpLocks/>
            </p:cNvGrpSpPr>
            <p:nvPr userDrawn="1"/>
          </p:nvGrpSpPr>
          <p:grpSpPr bwMode="auto">
            <a:xfrm>
              <a:off x="0" y="2291"/>
              <a:ext cx="1385" cy="1702"/>
              <a:chOff x="0" y="2291"/>
              <a:chExt cx="1385" cy="1702"/>
            </a:xfrm>
          </p:grpSpPr>
          <p:sp>
            <p:nvSpPr>
              <p:cNvPr id="5428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34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19F98F94-A0DE-48E3-B1E6-3097664A6597}"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506554"/>
      </p:ext>
    </p:extLst>
  </p:cSld>
  <p:clrMap bg1="dk2" tx1="lt1" bg2="dk1" tx2="lt2" accent1="accent1" accent2="accent2" accent3="accent3" accent4="accent4" accent5="accent5" accent6="accent6" hlink="hlink" folHlink="folHlink"/>
  <p:sldLayoutIdLst>
    <p:sldLayoutId id="21474866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a typeface="ＭＳ Ｐゴシック" charset="0"/>
                <a:cs typeface="ＭＳ Ｐゴシック"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632306"/>
      </p:ext>
    </p:extLst>
  </p:cSld>
  <p:clrMap bg1="dk2" tx1="lt1" bg2="dk1" tx2="lt2" accent1="accent1" accent2="accent2" accent3="accent3" accent4="accent4" accent5="accent5" accent6="accent6" hlink="hlink" folHlink="folHlink"/>
  <p:sldLayoutIdLst>
    <p:sldLayoutId id="2147486643" r:id="rId1"/>
    <p:sldLayoutId id="214748664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8531486"/>
      </p:ext>
    </p:extLst>
  </p:cSld>
  <p:clrMap bg1="dk2" tx1="lt1" bg2="dk1" tx2="lt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03E12685-C846-7B4A-A00C-8A07C9C667F0}" type="slidenum">
              <a:rPr lang="en-US"/>
              <a:pPr>
                <a:defRPr/>
              </a:pPr>
              <a:t>‹#›</a:t>
            </a:fld>
            <a:endParaRPr lang="en-US"/>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8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8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2.xml"/><Relationship Id="rId1" Type="http://schemas.openxmlformats.org/officeDocument/2006/relationships/slideLayout" Target="../slideLayouts/slideLayout215.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3.xml"/><Relationship Id="rId1" Type="http://schemas.openxmlformats.org/officeDocument/2006/relationships/slideLayout" Target="../slideLayouts/slideLayout283.xml"/><Relationship Id="rId4" Type="http://schemas.openxmlformats.org/officeDocument/2006/relationships/image" Target="../media/image57.emf"/></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2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9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17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1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124.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8.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173.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173.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173.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7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7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7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71.xml"/><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99.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8.xml"/><Relationship Id="rId5" Type="http://schemas.openxmlformats.org/officeDocument/2006/relationships/image" Target="../media/image71.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74.emf"/></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6.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31.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31.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6.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1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28.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15.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3.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53.xml"/><Relationship Id="rId5" Type="http://schemas.openxmlformats.org/officeDocument/2006/relationships/image" Target="../media/image103.png"/><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69.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70.xml"/><Relationship Id="rId4" Type="http://schemas.openxmlformats.org/officeDocument/2006/relationships/image" Target="../media/image94.emf"/></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2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218.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27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en-US" sz="7200" b="1" dirty="0">
                <a:solidFill>
                  <a:schemeClr val="tx1"/>
                </a:solidFill>
                <a:effectLst>
                  <a:glow rad="228600">
                    <a:srgbClr val="000000"/>
                  </a:glow>
                </a:effectLst>
                <a:latin typeface="Arial" charset="0"/>
                <a:ea typeface="ＭＳ Ｐゴシック" charset="0"/>
                <a:cs typeface="ＭＳ Ｐゴシック" charset="0"/>
              </a:rPr>
              <a:t>Introduction to the  </a:t>
            </a:r>
            <a:br>
              <a:rPr lang="en-US" sz="7200" b="1" dirty="0">
                <a:solidFill>
                  <a:schemeClr val="tx1"/>
                </a:solidFill>
                <a:effectLst>
                  <a:glow rad="228600">
                    <a:srgbClr val="000000"/>
                  </a:glow>
                </a:effectLst>
                <a:latin typeface="Arial" charset="0"/>
                <a:ea typeface="ＭＳ Ｐゴシック" charset="0"/>
                <a:cs typeface="ＭＳ Ｐゴシック" charset="0"/>
              </a:rPr>
            </a:br>
            <a:r>
              <a:rPr lang="en-US" sz="7200" b="1" dirty="0">
                <a:solidFill>
                  <a:schemeClr val="tx1"/>
                </a:solidFill>
                <a:effectLst>
                  <a:glow rad="228600">
                    <a:srgbClr val="000000"/>
                  </a:glow>
                </a:effectLst>
                <a:latin typeface="Arial" charset="0"/>
                <a:ea typeface="ＭＳ Ｐゴシック" charset="0"/>
                <a:cs typeface="ＭＳ Ｐゴシック" charset="0"/>
              </a:rPr>
              <a:t>Old Testament</a:t>
            </a:r>
            <a:endParaRPr lang="en-US" b="1" dirty="0">
              <a:solidFill>
                <a:schemeClr val="tx1"/>
              </a:solidFill>
              <a:effectLst>
                <a:glow rad="228600">
                  <a:srgbClr val="000000"/>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20"/>
          <p:cNvGrpSpPr>
            <a:grpSpLocks/>
          </p:cNvGrpSpPr>
          <p:nvPr/>
        </p:nvGrpSpPr>
        <p:grpSpPr bwMode="auto">
          <a:xfrm>
            <a:off x="1555750" y="3711575"/>
            <a:ext cx="5578475" cy="1624013"/>
            <a:chOff x="980" y="2338"/>
            <a:chExt cx="3514" cy="1023"/>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260121" name="Rectangle 25"/>
              <p:cNvSpPr>
                <a:spLocks noChangeArrowheads="1"/>
              </p:cNvSpPr>
              <p:nvPr/>
            </p:nvSpPr>
            <p:spPr bwMode="auto">
              <a:xfrm>
                <a:off x="2103" y="2338"/>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22" name="Rectangle 26"/>
            <p:cNvSpPr>
              <a:spLocks noChangeArrowheads="1"/>
            </p:cNvSpPr>
            <p:nvPr/>
          </p:nvSpPr>
          <p:spPr bwMode="auto">
            <a:xfrm>
              <a:off x="3449" y="2614"/>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a:solidFill>
                <a:srgbClr val="000000"/>
              </a:solidFill>
              <a:latin typeface="Comic Sans MS"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a:solidFill>
                  <a:srgbClr val="000000"/>
                </a:solidFill>
                <a:latin typeface="Comic Sans MS"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260158" name="Text Box 6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260159" name="Text Box 6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5</a:t>
            </a:r>
          </a:p>
        </p:txBody>
      </p:sp>
      <p:sp>
        <p:nvSpPr>
          <p:cNvPr id="260163" name="Rectangle 67"/>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06</a:t>
            </a:r>
            <a:endParaRPr lang="en-US" b="1">
              <a:solidFill>
                <a:srgbClr val="000000"/>
              </a:solidFill>
              <a:effectLst>
                <a:outerShdw blurRad="38100" dist="38100" dir="2700000" algn="tl">
                  <a:srgbClr val="FFFFFF"/>
                </a:outerShdw>
              </a:effectLst>
              <a:latin typeface="Comic Sans MS" charset="0"/>
            </a:endParaRPr>
          </a:p>
        </p:txBody>
      </p:sp>
      <p:sp>
        <p:nvSpPr>
          <p:cNvPr id="28"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male and female he created them" (Gen 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r>
              <a:rPr lang="en-US" altLang="en-US" sz="3600">
                <a:latin typeface="Arial" pitchFamily="34" charset="0"/>
                <a:ea typeface="ＭＳ Ｐゴシック" pitchFamily="34" charset="-128"/>
                <a:cs typeface="Arial"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pic>
        <p:nvPicPr>
          <p:cNvPr id="104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every living thing that</a:t>
            </a: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b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b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moves upon the earth</a:t>
            </a:r>
            <a:r>
              <a:rPr kumimoji="0" lang="fr-FR"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(Gen 1:28 NLT).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birds</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have dominion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fish</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God blessed them, and God said to them, </a:t>
            </a:r>
            <a:r>
              <a:rPr kumimoji="0" lang="fr-FR"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Be fruitful and multiply, and fill the earth and subdue it; </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7735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11th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Jan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202523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257409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NT</a:t>
            </a:r>
            <a:r>
              <a:rPr lang="fr-FR" altLang="zh-CN">
                <a:ea typeface="SimSun" pitchFamily="2" charset="-122"/>
              </a:rPr>
              <a:t>'</a:t>
            </a:r>
            <a:r>
              <a:rPr lang="en-US" altLang="zh-CN">
                <a:ea typeface="SimSun" pitchFamily="2" charset="-122"/>
              </a:rPr>
              <a:t>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030560"/>
            <a:ext cx="9144000" cy="56388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New Testament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proclaimed by the Church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by grace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though faith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3165824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Bible's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Bible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though Israel bringing forth the Messiah</a:t>
            </a: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so that the Church may proclaim</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52898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73094" name="Text Box 3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73095" name="Text Box 3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73096" name="Rectangle 40"/>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07</a:t>
            </a:r>
            <a:endParaRPr lang="en-US" b="1">
              <a:solidFill>
                <a:srgbClr val="000000"/>
              </a:solidFill>
              <a:effectLst>
                <a:outerShdw blurRad="38100" dist="38100" dir="2700000" algn="tl">
                  <a:srgbClr val="FFFFFF"/>
                </a:outerShdw>
              </a:effectLst>
              <a:latin typeface="Comic Sans MS" charset="0"/>
            </a:endParaRPr>
          </a:p>
        </p:txBody>
      </p:sp>
      <p:sp>
        <p:nvSpPr>
          <p:cNvPr id="2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73191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2367" name="Text Box 3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2368" name="Text Box 3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2369" name="Rectangle 33"/>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08</a:t>
            </a:r>
            <a:endParaRPr lang="en-US" b="1">
              <a:solidFill>
                <a:srgbClr val="000000"/>
              </a:solidFill>
              <a:effectLst>
                <a:outerShdw blurRad="38100" dist="38100" dir="2700000" algn="tl">
                  <a:srgbClr val="FFFFFF"/>
                </a:outerShdw>
              </a:effectLst>
              <a:latin typeface="Comic Sans MS"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sp>
        <p:nvSpPr>
          <p:cNvPr id="19"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43404" name="Rectangle 4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a:solidFill>
                <a:srgbClr val="000000"/>
              </a:solidFill>
              <a:latin typeface="Comic Sans MS"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3417" name="Text Box 57"/>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3418" name="Text Box 58"/>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3419" name="Rectangle 59"/>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09</a:t>
            </a:r>
            <a:endParaRPr lang="en-US" b="1">
              <a:solidFill>
                <a:srgbClr val="000000"/>
              </a:solidFill>
              <a:effectLst>
                <a:outerShdw blurRad="38100" dist="38100" dir="2700000" algn="tl">
                  <a:srgbClr val="FFFFFF"/>
                </a:outerShdw>
              </a:effectLst>
              <a:latin typeface="Comic Sans MS"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en-US" sz="3600" b="1" i="1">
                <a:solidFill>
                  <a:srgbClr val="FEF800"/>
                </a:solidFill>
              </a:rPr>
              <a:t>THE BEGINNING DOCUMENTATION</a:t>
            </a:r>
          </a:p>
        </p:txBody>
      </p:sp>
      <p:sp>
        <p:nvSpPr>
          <p:cNvPr id="2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sp>
        <p:nvSpPr>
          <p:cNvPr id="144388"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4449" name="Text Box 65"/>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4450" name="Text Box 66"/>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4451" name="Rectangle 67"/>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10</a:t>
            </a:r>
            <a:endParaRPr lang="en-US" b="1">
              <a:solidFill>
                <a:srgbClr val="000000"/>
              </a:solidFill>
              <a:effectLst>
                <a:outerShdw blurRad="38100" dist="38100" dir="2700000" algn="tl">
                  <a:srgbClr val="FFFFFF"/>
                </a:outerShdw>
              </a:effectLst>
              <a:latin typeface="Comic Sans MS"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grpSp>
        <p:nvGrpSpPr>
          <p:cNvPr id="3" name="Group 73"/>
          <p:cNvGrpSpPr>
            <a:grpSpLocks/>
          </p:cNvGrpSpPr>
          <p:nvPr/>
        </p:nvGrpSpPr>
        <p:grpSpPr bwMode="auto">
          <a:xfrm>
            <a:off x="660400" y="2897188"/>
            <a:ext cx="8280400" cy="593725"/>
            <a:chOff x="746" y="1825"/>
            <a:chExt cx="4635" cy="374"/>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a:solidFill>
                    <a:srgbClr val="000000"/>
                  </a:solidFill>
                </a:rPr>
                <a:t>  </a:t>
              </a:r>
              <a:r>
                <a:rPr lang="en-US" sz="3200" b="1">
                  <a:solidFill>
                    <a:srgbClr val="000000"/>
                  </a:solidFill>
                </a:rPr>
                <a:t>What follows? A body of writing!</a:t>
              </a:r>
              <a:endParaRPr lang="en-US" sz="3200">
                <a:solidFill>
                  <a:srgbClr val="000000"/>
                </a:solidFill>
              </a:endParaRPr>
            </a:p>
          </p:txBody>
        </p:sp>
        <p:sp>
          <p:nvSpPr>
            <p:cNvPr id="23583" name="Text Box 71"/>
            <p:cNvSpPr txBox="1">
              <a:spLocks noChangeArrowheads="1"/>
            </p:cNvSpPr>
            <p:nvPr/>
          </p:nvSpPr>
          <p:spPr bwMode="auto">
            <a:xfrm>
              <a:off x="815" y="1834"/>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3200" b="1">
                  <a:solidFill>
                    <a:srgbClr val="FEF800"/>
                  </a:solidFill>
                </a:rPr>
                <a:t>What follows? A body of writing!</a:t>
              </a: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36"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GOSPELS</a:t>
            </a:r>
          </a:p>
        </p:txBody>
      </p:sp>
      <p:sp>
        <p:nvSpPr>
          <p:cNvPr id="14541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ACTS</a:t>
            </a: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HISTORY</a:t>
            </a: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LAW</a:t>
            </a: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5489" name="Text Box 8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5490" name="Text Box 8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5491" name="Rectangle 83"/>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11</a:t>
            </a:r>
            <a:endParaRPr lang="en-US" b="1">
              <a:solidFill>
                <a:srgbClr val="000000"/>
              </a:solidFill>
              <a:effectLst>
                <a:outerShdw blurRad="38100" dist="38100" dir="2700000" algn="tl">
                  <a:srgbClr val="FFFFFF"/>
                </a:outerShdw>
              </a:effectLst>
              <a:latin typeface="Comic Sans MS"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4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POETRY</a:t>
            </a: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EPISTLES</a:t>
            </a: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ACTS</a:t>
            </a: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HISTORY</a:t>
            </a: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6580" name="Text Box 14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6581" name="Text Box 14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6582" name="Rectangle 150"/>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12</a:t>
            </a:r>
            <a:endParaRPr lang="en-US" b="1">
              <a:solidFill>
                <a:srgbClr val="000000"/>
              </a:solidFill>
              <a:effectLst>
                <a:outerShdw blurRad="38100" dist="38100" dir="2700000" algn="tl">
                  <a:srgbClr val="FFFFFF"/>
                </a:outerShdw>
              </a:effectLst>
              <a:latin typeface="Comic Sans MS"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3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50600" name="Text Box 7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50601" name="Text Box 7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0602" name="Rectangle 74"/>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13</a:t>
            </a:r>
            <a:endParaRPr lang="en-US" b="1">
              <a:solidFill>
                <a:srgbClr val="000000"/>
              </a:solidFill>
              <a:effectLst>
                <a:outerShdw blurRad="38100" dist="38100" dir="2700000" algn="tl">
                  <a:srgbClr val="FFFFFF"/>
                </a:outerShdw>
              </a:effectLst>
              <a:latin typeface="Comic Sans MS"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endParaRPr lang="en-US" sz="1600" b="1">
              <a:solidFill>
                <a:srgbClr val="000000"/>
              </a:solidFill>
            </a:endParaRPr>
          </a:p>
        </p:txBody>
      </p:sp>
      <p:sp>
        <p:nvSpPr>
          <p:cNvPr id="40"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38"/>
            <a:ext cx="754062" cy="585787"/>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Future</a:t>
            </a:r>
          </a:p>
        </p:txBody>
      </p:sp>
      <p:sp>
        <p:nvSpPr>
          <p:cNvPr id="9" name="Text Box 2"/>
          <p:cNvSpPr txBox="1">
            <a:spLocks noChangeArrowheads="1"/>
          </p:cNvSpPr>
          <p:nvPr/>
        </p:nvSpPr>
        <p:spPr bwMode="auto">
          <a:xfrm>
            <a:off x="755650" y="3357563"/>
            <a:ext cx="12938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Torah</a:t>
            </a:r>
          </a:p>
        </p:txBody>
      </p:sp>
      <p:sp>
        <p:nvSpPr>
          <p:cNvPr id="10" name="Text Box 2"/>
          <p:cNvSpPr txBox="1">
            <a:spLocks noChangeArrowheads="1"/>
          </p:cNvSpPr>
          <p:nvPr/>
        </p:nvSpPr>
        <p:spPr bwMode="auto">
          <a:xfrm>
            <a:off x="3203575" y="3357563"/>
            <a:ext cx="15986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History</a:t>
            </a:r>
          </a:p>
        </p:txBody>
      </p:sp>
      <p:sp>
        <p:nvSpPr>
          <p:cNvPr id="11" name="Text Box 2"/>
          <p:cNvSpPr txBox="1">
            <a:spLocks noChangeArrowheads="1"/>
          </p:cNvSpPr>
          <p:nvPr/>
        </p:nvSpPr>
        <p:spPr bwMode="auto">
          <a:xfrm>
            <a:off x="5076825" y="3357563"/>
            <a:ext cx="17764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Wisdom</a:t>
            </a:r>
          </a:p>
        </p:txBody>
      </p:sp>
      <p:sp>
        <p:nvSpPr>
          <p:cNvPr id="12" name="Text Box 2"/>
          <p:cNvSpPr txBox="1">
            <a:spLocks noChangeArrowheads="1"/>
          </p:cNvSpPr>
          <p:nvPr/>
        </p:nvSpPr>
        <p:spPr bwMode="auto">
          <a:xfrm>
            <a:off x="6919913" y="3357563"/>
            <a:ext cx="2055812"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NT</a:t>
            </a:r>
          </a:p>
        </p:txBody>
      </p:sp>
      <p:sp>
        <p:nvSpPr>
          <p:cNvPr id="14" name="Text Box 2"/>
          <p:cNvSpPr txBox="1">
            <a:spLocks noChangeArrowheads="1"/>
          </p:cNvSpPr>
          <p:nvPr/>
        </p:nvSpPr>
        <p:spPr bwMode="auto">
          <a:xfrm>
            <a:off x="755650" y="4581525"/>
            <a:ext cx="18034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Gospels</a:t>
            </a:r>
          </a:p>
        </p:txBody>
      </p:sp>
      <p:sp>
        <p:nvSpPr>
          <p:cNvPr id="15" name="Text Box 2"/>
          <p:cNvSpPr txBox="1">
            <a:spLocks noChangeArrowheads="1"/>
          </p:cNvSpPr>
          <p:nvPr/>
        </p:nvSpPr>
        <p:spPr bwMode="auto">
          <a:xfrm>
            <a:off x="3203575" y="4581525"/>
            <a:ext cx="1074738"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Acts</a:t>
            </a:r>
          </a:p>
        </p:txBody>
      </p:sp>
      <p:sp>
        <p:nvSpPr>
          <p:cNvPr id="16" name="Text Box 2"/>
          <p:cNvSpPr txBox="1">
            <a:spLocks noChangeArrowheads="1"/>
          </p:cNvSpPr>
          <p:nvPr/>
        </p:nvSpPr>
        <p:spPr bwMode="auto">
          <a:xfrm>
            <a:off x="5076825" y="4581525"/>
            <a:ext cx="175736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Epistles</a:t>
            </a:r>
          </a:p>
        </p:txBody>
      </p:sp>
      <p:sp>
        <p:nvSpPr>
          <p:cNvPr id="17" name="Text Box 2"/>
          <p:cNvSpPr txBox="1">
            <a:spLocks noChangeArrowheads="1"/>
          </p:cNvSpPr>
          <p:nvPr/>
        </p:nvSpPr>
        <p:spPr bwMode="auto">
          <a:xfrm>
            <a:off x="6919913" y="4581525"/>
            <a:ext cx="22606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rPr>
              <a:t>Judgment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Historical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(Joshua-Esther)</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Recipients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People</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People</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Poetical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(Job-Song of Solomon)</a:t>
            </a: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Aim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Behavior</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DF2803"/>
                </a:solidFill>
                <a:effectLst/>
                <a:uLnTx/>
                <a:uFillTx/>
                <a:latin typeface="Arial"/>
                <a:ea typeface="ＭＳ Ｐゴシック" charset="0"/>
                <a:cs typeface="Arial"/>
              </a:rPr>
              <a:t>Prophetical Books</a:t>
            </a:r>
            <a:br>
              <a:rPr kumimoji="0" lang="zh-CN" altLang="en-US" sz="1600" b="1" i="0" u="none" strike="noStrike" kern="1200" cap="none" spc="0" normalizeH="0" baseline="0" noProof="0">
                <a:ln>
                  <a:noFill/>
                </a:ln>
                <a:solidFill>
                  <a:srgbClr val="DF2803"/>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DF2803"/>
                </a:solidFill>
                <a:effectLst/>
                <a:uLnTx/>
                <a:uFillTx/>
                <a:latin typeface="Arial"/>
                <a:ea typeface="ＭＳ Ｐゴシック" charset="0"/>
                <a:cs typeface="Arial"/>
              </a:rPr>
              <a:t>(Isaiah-Malachi)</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Preachers</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Pentateuch</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(Genesis-Deuteronomy)</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Basis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Relationship: Israel &amp; God</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WHO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WHAT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Behavior </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Unaffected by Covenant</a:t>
            </a:r>
            <a:endParaRPr kumimoji="0" lang="zh-CN" altLang="en-US" sz="13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7" name="Text Box 11"/>
          <p:cNvSpPr txBox="1">
            <a:spLocks noChangeArrowheads="1"/>
          </p:cNvSpPr>
          <p:nvPr/>
        </p:nvSpPr>
        <p:spPr bwMode="auto">
          <a:xfrm>
            <a:off x="6899118" y="5695546"/>
            <a:ext cx="22813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Gen. 12:1-3; 15:18</a:t>
            </a:r>
          </a:p>
        </p:txBody>
      </p:sp>
      <p:sp>
        <p:nvSpPr>
          <p:cNvPr id="39" name="Text Box 12"/>
          <p:cNvSpPr txBox="1">
            <a:spLocks noChangeArrowheads="1"/>
          </p:cNvSpPr>
          <p:nvPr/>
        </p:nvSpPr>
        <p:spPr bwMode="auto">
          <a:xfrm>
            <a:off x="7374559" y="6002136"/>
            <a:ext cx="18059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Unconditional</a:t>
            </a:r>
          </a:p>
        </p:txBody>
      </p:sp>
      <p:sp>
        <p:nvSpPr>
          <p:cNvPr id="40" name="Text Box 13"/>
          <p:cNvSpPr txBox="1">
            <a:spLocks noChangeArrowheads="1"/>
          </p:cNvSpPr>
          <p:nvPr/>
        </p:nvSpPr>
        <p:spPr bwMode="auto">
          <a:xfrm>
            <a:off x="8028534" y="6308725"/>
            <a:ext cx="115197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Blessing</a:t>
            </a:r>
          </a:p>
        </p:txBody>
      </p:sp>
      <p:sp>
        <p:nvSpPr>
          <p:cNvPr id="41" name="Text Box 18"/>
          <p:cNvSpPr txBox="1">
            <a:spLocks noChangeArrowheads="1"/>
          </p:cNvSpPr>
          <p:nvPr/>
        </p:nvSpPr>
        <p:spPr bwMode="auto">
          <a:xfrm>
            <a:off x="6492031" y="5388956"/>
            <a:ext cx="26884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rPr>
              <a:t>Abrahamic Covenant</a:t>
            </a: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50b440</a:t>
            </a: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3" name="Text Box 13"/>
          <p:cNvSpPr txBox="1">
            <a:spLocks noChangeArrowheads="1"/>
          </p:cNvSpPr>
          <p:nvPr/>
        </p:nvSpPr>
        <p:spPr bwMode="auto">
          <a:xfrm>
            <a:off x="6800850" y="4581525"/>
            <a:ext cx="2379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CC"/>
                </a:solidFill>
                <a:effectLst/>
                <a:uLnTx/>
                <a:uFillTx/>
                <a:latin typeface="Comic Sans MS" charset="0"/>
                <a:ea typeface="ＭＳ Ｐゴシック" charset="0"/>
              </a:rPr>
              <a:t>FORETELLING</a:t>
            </a:r>
          </a:p>
        </p:txBody>
      </p:sp>
      <p:sp>
        <p:nvSpPr>
          <p:cNvPr id="54"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FORTHTELLING</a:t>
            </a:r>
          </a:p>
        </p:txBody>
      </p:sp>
    </p:spTree>
    <p:extLst>
      <p:ext uri="{BB962C8B-B14F-4D97-AF65-F5344CB8AC3E}">
        <p14:creationId xmlns:p14="http://schemas.microsoft.com/office/powerpoint/2010/main" val="395641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en-US" sz="4800" b="1" dirty="0">
                <a:solidFill>
                  <a:schemeClr val="tx1"/>
                </a:solidFill>
                <a:effectLst>
                  <a:glow rad="228600">
                    <a:srgbClr val="000000"/>
                  </a:glow>
                </a:effectLst>
                <a:latin typeface="Arial" charset="0"/>
                <a:ea typeface="ＭＳ Ｐゴシック" charset="0"/>
                <a:cs typeface="ＭＳ Ｐゴシック" charset="0"/>
              </a:rPr>
              <a:t>How Well Do You Know Your </a:t>
            </a:r>
            <a:br>
              <a:rPr lang="en-US" sz="4800" b="1" dirty="0">
                <a:solidFill>
                  <a:schemeClr val="tx1"/>
                </a:solidFill>
                <a:effectLst>
                  <a:glow rad="228600">
                    <a:srgbClr val="000000"/>
                  </a:glow>
                </a:effectLst>
                <a:latin typeface="Arial" charset="0"/>
                <a:ea typeface="ＭＳ Ｐゴシック" charset="0"/>
                <a:cs typeface="ＭＳ Ｐゴシック" charset="0"/>
              </a:rPr>
            </a:br>
            <a:r>
              <a:rPr lang="en-US" sz="4800" b="1" dirty="0">
                <a:solidFill>
                  <a:schemeClr val="tx1"/>
                </a:solidFill>
                <a:effectLst>
                  <a:glow rad="228600">
                    <a:srgbClr val="000000"/>
                  </a:glow>
                </a:effectLst>
                <a:latin typeface="Arial" charset="0"/>
                <a:ea typeface="ＭＳ Ｐゴシック" charset="0"/>
                <a:cs typeface="ＭＳ Ｐゴシック" charset="0"/>
              </a:rPr>
              <a:t>Old Testament?</a:t>
            </a: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Take out a blank piece of paper </a:t>
            </a:r>
            <a:br>
              <a:rPr lang="en-US" sz="3600" b="1" dirty="0">
                <a:effectLst>
                  <a:glow rad="228600">
                    <a:srgbClr val="000000"/>
                  </a:glow>
                </a:effectLst>
                <a:latin typeface="Arial" charset="0"/>
                <a:ea typeface="ＭＳ Ｐゴシック" charset="0"/>
                <a:cs typeface="ＭＳ Ｐゴシック" charset="0"/>
              </a:rPr>
            </a:br>
            <a:r>
              <a:rPr lang="en-US" sz="3600" b="1" dirty="0">
                <a:effectLst>
                  <a:glow rad="228600">
                    <a:srgbClr val="000000"/>
                  </a:glow>
                </a:effectLst>
                <a:latin typeface="Arial" charset="0"/>
                <a:ea typeface="ＭＳ Ｐゴシック" charset="0"/>
                <a:cs typeface="ＭＳ Ｐゴシック" charset="0"/>
              </a:rPr>
              <a:t>(or use a blank page in your notes or call up a blank screen on your computer)</a:t>
            </a:r>
          </a:p>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List the OT books in 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rPr>
              <a:t>should</a:t>
            </a: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Left-Right Arrow 1">
            <a:extLst>
              <a:ext uri="{FF2B5EF4-FFF2-40B4-BE49-F238E27FC236}">
                <a16:creationId xmlns:a16="http://schemas.microsoft.com/office/drawing/2014/main" id="{237CBDB3-1BA5-9A8E-5C29-0C14734BAAB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a:t>
            </a:r>
            <a:r>
              <a:rPr kumimoji="0" lang="en-US" altLang="zh-CN" sz="1000" b="1" i="0" u="none" strike="noStrike" kern="1200" cap="none" spc="0" normalizeH="0" baseline="0" noProof="0" dirty="0">
                <a:ln>
                  <a:noFill/>
                </a:ln>
                <a:solidFill>
                  <a:srgbClr val="FFFFFF"/>
                </a:solidFill>
                <a:effectLst/>
                <a:uLnTx/>
                <a:uFillTx/>
                <a:latin typeface="Arial"/>
                <a:ea typeface="华文楷体"/>
                <a:cs typeface="Arial"/>
              </a:rPr>
              <a:t> 137	</a:t>
            </a: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Psalms	Psalm 90</a:t>
            </a:r>
            <a:endParaRPr kumimoji="0" lang="en-US" sz="1000" b="0" i="0" u="none" strike="noStrike" kern="1200" cap="none" spc="0" normalizeH="0" baseline="0" noProof="0" dirty="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4313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altLang="zh-CN" b="1" dirty="0">
                <a:solidFill>
                  <a:schemeClr val="bg1"/>
                </a:solidFill>
                <a:latin typeface="Arial"/>
                <a:ea typeface="华文楷体"/>
                <a:cs typeface="Arial"/>
              </a:rPr>
              <a:t>The Old Testament</a:t>
            </a:r>
            <a:endParaRPr lang="en-US" b="1" dirty="0">
              <a:solidFill>
                <a:schemeClr val="bg1"/>
              </a:solidFill>
              <a:latin typeface="Arial"/>
              <a:ea typeface="华文楷体"/>
              <a:cs typeface="Arial"/>
            </a:endParaRPr>
          </a:p>
        </p:txBody>
      </p:sp>
      <p:sp>
        <p:nvSpPr>
          <p:cNvPr id="205826"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43</a:t>
            </a: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Hosea</a:t>
            </a:r>
            <a:endParaRPr lang="en-US" dirty="0"/>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Habakkuk</a:t>
            </a:r>
            <a:endParaRPr lang="en-US" dirty="0"/>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Isaiah</a:t>
            </a:r>
            <a:endParaRPr lang="en-US" dirty="0"/>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Jeremiah</a:t>
            </a:r>
            <a:endParaRPr lang="en-US" dirty="0"/>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Joel</a:t>
            </a:r>
            <a:endParaRPr lang="en-US" dirty="0"/>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Micah</a:t>
            </a:r>
            <a:endParaRPr lang="en-US" dirty="0"/>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Zephaniah</a:t>
            </a:r>
            <a:endParaRPr lang="en-US" dirty="0"/>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Lamentations</a:t>
            </a:r>
            <a:endParaRPr lang="en-US" dirty="0"/>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Amos</a:t>
            </a:r>
            <a:endParaRPr lang="en-US" dirty="0"/>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Obadiah</a:t>
            </a:r>
            <a:endParaRPr lang="en-US" b="1" dirty="0">
              <a:solidFill>
                <a:srgbClr val="000000"/>
              </a:solidFill>
              <a:latin typeface="Arial"/>
              <a:ea typeface="华文楷体"/>
              <a:cs typeface="Arial"/>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Ezekiel</a:t>
            </a:r>
            <a:endParaRPr lang="en-US" dirty="0"/>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Daniel</a:t>
            </a:r>
            <a:endParaRPr lang="en-US" dirty="0"/>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Haggai</a:t>
            </a:r>
            <a:endParaRPr lang="en-US" dirty="0"/>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Zechariah</a:t>
            </a:r>
            <a:endParaRPr lang="en-US" dirty="0"/>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Malachi</a:t>
            </a:r>
            <a:endParaRPr lang="en-US" dirty="0"/>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Job</a:t>
            </a:r>
            <a:endParaRPr lang="en-US" b="1" dirty="0">
              <a:solidFill>
                <a:srgbClr val="000000"/>
              </a:solidFill>
              <a:latin typeface="Arial"/>
              <a:ea typeface="华文楷体"/>
              <a:cs typeface="Arial"/>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Psalms</a:t>
            </a:r>
            <a:endParaRPr lang="en-US" dirty="0"/>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Proverbs</a:t>
            </a:r>
            <a:endParaRPr lang="en-US" dirty="0"/>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Ecclesiastes</a:t>
            </a:r>
            <a:endParaRPr lang="en-US" sz="900" b="1" dirty="0">
              <a:solidFill>
                <a:srgbClr val="000000"/>
              </a:solidFill>
              <a:latin typeface="Arial"/>
              <a:ea typeface="华文楷体"/>
              <a:cs typeface="Arial"/>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Song of Songs</a:t>
            </a:r>
            <a:endParaRPr lang="en-US" sz="900" b="1" dirty="0">
              <a:solidFill>
                <a:srgbClr val="000000"/>
              </a:solidFill>
              <a:latin typeface="Arial"/>
              <a:ea typeface="华文楷体"/>
              <a:cs typeface="Arial"/>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Leviticus</a:t>
            </a:r>
            <a:endParaRPr lang="en-US" dirty="0"/>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Deuteronomy</a:t>
            </a:r>
            <a:endParaRPr lang="en-US" dirty="0"/>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1 Chronicles</a:t>
            </a:r>
            <a:endParaRPr lang="en-US" dirty="0"/>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2 Chronicles</a:t>
            </a:r>
            <a:endParaRPr lang="en-US" dirty="0"/>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Ruth</a:t>
            </a:r>
            <a:endParaRPr lang="en-US" dirty="0"/>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Esther</a:t>
            </a:r>
            <a:endParaRPr lang="en-US" dirty="0"/>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Israel:</a:t>
            </a:r>
            <a:endParaRPr lang="en-US" sz="1050" b="1" dirty="0">
              <a:solidFill>
                <a:srgbClr val="FF0000"/>
              </a:solidFill>
              <a:latin typeface="Arial"/>
              <a:ea typeface="华文楷体"/>
              <a:cs typeface="Arial"/>
            </a:endParaRPr>
          </a:p>
        </p:txBody>
      </p:sp>
      <p:sp>
        <p:nvSpPr>
          <p:cNvPr id="39" name="TextBox 38"/>
          <p:cNvSpPr txBox="1"/>
          <p:nvPr/>
        </p:nvSpPr>
        <p:spPr>
          <a:xfrm>
            <a:off x="228600" y="2590800"/>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 Judah:</a:t>
            </a:r>
            <a:endParaRPr lang="en-US" sz="1050" b="1" dirty="0">
              <a:solidFill>
                <a:srgbClr val="FF0000"/>
              </a:solidFill>
              <a:latin typeface="Arial"/>
              <a:ea typeface="华文楷体"/>
              <a:cs typeface="Arial"/>
            </a:endParaRPr>
          </a:p>
        </p:txBody>
      </p:sp>
      <p:sp>
        <p:nvSpPr>
          <p:cNvPr id="40" name="TextBox 39"/>
          <p:cNvSpPr txBox="1"/>
          <p:nvPr/>
        </p:nvSpPr>
        <p:spPr>
          <a:xfrm>
            <a:off x="179512" y="4080302"/>
            <a:ext cx="72008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Assyria:</a:t>
            </a:r>
            <a:endParaRPr lang="en-US" sz="1050" b="1" dirty="0">
              <a:solidFill>
                <a:srgbClr val="FF0000"/>
              </a:solidFill>
              <a:latin typeface="Arial"/>
              <a:ea typeface="华文楷体"/>
              <a:cs typeface="Arial"/>
            </a:endParaRPr>
          </a:p>
        </p:txBody>
      </p:sp>
      <p:sp>
        <p:nvSpPr>
          <p:cNvPr id="41" name="TextBox 40"/>
          <p:cNvSpPr txBox="1"/>
          <p:nvPr/>
        </p:nvSpPr>
        <p:spPr>
          <a:xfrm>
            <a:off x="179512" y="4509120"/>
            <a:ext cx="647700" cy="400110"/>
          </a:xfrm>
          <a:prstGeom prst="rect">
            <a:avLst/>
          </a:prstGeom>
          <a:solidFill>
            <a:schemeClr val="bg1"/>
          </a:solidFill>
        </p:spPr>
        <p:txBody>
          <a:bodyPr wrap="square" rtlCol="0">
            <a:spAutoFit/>
          </a:bodyPr>
          <a:lstStyle/>
          <a:p>
            <a:pPr algn="ctr"/>
            <a:r>
              <a:rPr lang="en-US" altLang="zh-CN" b="1" dirty="0">
                <a:solidFill>
                  <a:srgbClr val="FF0000"/>
                </a:solidFill>
                <a:latin typeface="Arial"/>
                <a:ea typeface="华文楷体"/>
                <a:cs typeface="Arial"/>
              </a:rPr>
              <a:t>To</a:t>
            </a:r>
            <a:br>
              <a:rPr lang="en-US" altLang="zh-CN" b="1" dirty="0">
                <a:solidFill>
                  <a:srgbClr val="FF0000"/>
                </a:solidFill>
                <a:latin typeface="Arial"/>
                <a:ea typeface="华文楷体"/>
                <a:cs typeface="Arial"/>
              </a:rPr>
            </a:br>
            <a:r>
              <a:rPr lang="en-US" altLang="zh-CN" b="1" dirty="0">
                <a:solidFill>
                  <a:srgbClr val="FF0000"/>
                </a:solidFill>
                <a:latin typeface="Arial"/>
                <a:ea typeface="华文楷体"/>
                <a:cs typeface="Arial"/>
              </a:rPr>
              <a:t>Edom:</a:t>
            </a:r>
            <a:endParaRPr lang="en-US" b="1" dirty="0">
              <a:solidFill>
                <a:srgbClr val="FF0000"/>
              </a:solidFill>
              <a:latin typeface="Arial"/>
              <a:ea typeface="华文楷体"/>
              <a:cs typeface="Arial"/>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en-US" altLang="zh-CN" sz="1050" b="1" dirty="0">
                <a:solidFill>
                  <a:srgbClr val="FFFFFF"/>
                </a:solidFill>
                <a:latin typeface="Arial"/>
                <a:ea typeface="华文楷体"/>
                <a:cs typeface="Arial"/>
              </a:rPr>
              <a:t>Genesis</a:t>
            </a:r>
            <a:endParaRPr lang="en-US" sz="1050" b="1" dirty="0">
              <a:solidFill>
                <a:srgbClr val="FFFFFF"/>
              </a:solidFill>
              <a:latin typeface="Arial"/>
              <a:ea typeface="华文楷体"/>
              <a:cs typeface="Arial"/>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Exodus</a:t>
            </a:r>
            <a:endParaRPr lang="en-US" dirty="0"/>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Kings</a:t>
            </a:r>
            <a:endParaRPr lang="en-US" dirty="0"/>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Numbers</a:t>
            </a:r>
            <a:endParaRPr lang="en-US" dirty="0"/>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Joshua</a:t>
            </a:r>
            <a:endParaRPr lang="en-US" dirty="0"/>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Judges</a:t>
            </a:r>
            <a:endParaRPr lang="en-US" dirty="0"/>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Samuel</a:t>
            </a:r>
            <a:endParaRPr lang="en-US" dirty="0"/>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Samuel</a:t>
            </a:r>
            <a:endParaRPr lang="en-US" dirty="0"/>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Kings</a:t>
            </a:r>
            <a:endParaRPr lang="en-US" dirty="0"/>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Ezra</a:t>
            </a:r>
            <a:endParaRPr lang="en-US" dirty="0"/>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Nehemiah</a:t>
            </a:r>
            <a:endParaRPr lang="en-US" dirty="0"/>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Prophetic</a:t>
            </a:r>
            <a:endParaRPr lang="en-US" sz="1600" b="1" dirty="0">
              <a:solidFill>
                <a:srgbClr val="FFFF00"/>
              </a:solidFill>
              <a:latin typeface="Arial"/>
              <a:ea typeface="华文楷体"/>
              <a:cs typeface="Arial"/>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Historic</a:t>
            </a:r>
            <a:endParaRPr lang="en-US" sz="1600" b="1" dirty="0">
              <a:solidFill>
                <a:srgbClr val="FFFF00"/>
              </a:solidFill>
              <a:latin typeface="Arial"/>
              <a:ea typeface="华文楷体"/>
              <a:cs typeface="Arial"/>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Poetic</a:t>
            </a:r>
            <a:endParaRPr lang="en-US" sz="1600" b="1" dirty="0">
              <a:solidFill>
                <a:srgbClr val="FFFF00"/>
              </a:solidFill>
              <a:latin typeface="Arial"/>
              <a:ea typeface="华文楷体"/>
              <a:cs typeface="Arial"/>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Jonah</a:t>
            </a:r>
            <a:endParaRPr lang="en-US" b="1" dirty="0">
              <a:solidFill>
                <a:srgbClr val="000000"/>
              </a:solidFill>
              <a:latin typeface="Arial"/>
              <a:ea typeface="华文楷体"/>
              <a:cs typeface="Arial"/>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Nahum</a:t>
            </a:r>
            <a:endParaRPr lang="en-US" b="1" dirty="0">
              <a:solidFill>
                <a:srgbClr val="000000"/>
              </a:solidFill>
              <a:latin typeface="Arial"/>
              <a:ea typeface="华文楷体"/>
              <a:cs typeface="Arial"/>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7876" name="Text Box 5"/>
          <p:cNvSpPr txBox="1">
            <a:spLocks noChangeArrowheads="1"/>
          </p:cNvSpPr>
          <p:nvPr/>
        </p:nvSpPr>
        <p:spPr bwMode="auto">
          <a:xfrm>
            <a:off x="8616950" y="0"/>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19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Terry Hall, </a:t>
            </a:r>
            <a:r>
              <a:rPr kumimoji="0" lang="en-US" sz="1600" b="1" i="1" u="none" strike="noStrike" kern="1200" cap="none" spc="0" normalizeH="0" baseline="0" noProof="0">
                <a:ln>
                  <a:noFill/>
                </a:ln>
                <a:solidFill>
                  <a:srgbClr val="000090"/>
                </a:solidFill>
                <a:effectLst/>
                <a:uLnTx/>
                <a:uFillTx/>
                <a:latin typeface="Arial"/>
                <a:ea typeface="ＭＳ Ｐゴシック" charset="0"/>
                <a:cs typeface="Arial"/>
              </a:rPr>
              <a:t>Bible Panorama, </a:t>
            </a: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157</a:t>
            </a:r>
          </a:p>
        </p:txBody>
      </p:sp>
      <p:sp>
        <p:nvSpPr>
          <p:cNvPr id="6" name="TextBox 5"/>
          <p:cNvSpPr txBox="1"/>
          <p:nvPr/>
        </p:nvSpPr>
        <p:spPr>
          <a:xfrm>
            <a:off x="827584" y="1446946"/>
            <a:ext cx="214962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7" name="TextBox 6"/>
          <p:cNvSpPr txBox="1"/>
          <p:nvPr/>
        </p:nvSpPr>
        <p:spPr>
          <a:xfrm>
            <a:off x="827584" y="2094646"/>
            <a:ext cx="2592288"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 name="TextBox 7"/>
          <p:cNvSpPr txBox="1"/>
          <p:nvPr/>
        </p:nvSpPr>
        <p:spPr>
          <a:xfrm>
            <a:off x="827584" y="2742346"/>
            <a:ext cx="2808312"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SILENT YEARS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 name="TextBox 8"/>
          <p:cNvSpPr txBox="1"/>
          <p:nvPr/>
        </p:nvSpPr>
        <p:spPr>
          <a:xfrm>
            <a:off x="827584" y="3390046"/>
            <a:ext cx="25908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0" name="TextBox 9"/>
          <p:cNvSpPr txBox="1"/>
          <p:nvPr/>
        </p:nvSpPr>
        <p:spPr>
          <a:xfrm>
            <a:off x="827584" y="4037746"/>
            <a:ext cx="26670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CHURCH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1" name="TextBox 10"/>
          <p:cNvSpPr txBox="1"/>
          <p:nvPr/>
        </p:nvSpPr>
        <p:spPr>
          <a:xfrm>
            <a:off x="827584" y="46854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TRIBULATION</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2" name="TextBox 11"/>
          <p:cNvSpPr txBox="1"/>
          <p:nvPr/>
        </p:nvSpPr>
        <p:spPr>
          <a:xfrm>
            <a:off x="827584" y="53331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a:t>
            </a:r>
            <a:r>
              <a:rPr kumimoji="0" lang="uk-UA" altLang="zh-CN" sz="2000" b="1" i="0" u="none" strike="noStrike" kern="1200" cap="none" spc="-70" normalizeH="0" baseline="0" noProof="0" dirty="0">
                <a:ln>
                  <a:noFill/>
                </a:ln>
                <a:solidFill>
                  <a:srgbClr val="000000"/>
                </a:solidFill>
                <a:effectLst/>
                <a:uLnTx/>
                <a:uFillTx/>
                <a:latin typeface="Arial"/>
                <a:ea typeface="华文楷体"/>
                <a:cs typeface="Arial"/>
              </a:rPr>
              <a:t>'</a:t>
            </a: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 KINGDOM</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12–MALACHI 4</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NONE</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MATTHEW 1–ACTS 1</a:t>
            </a:r>
          </a:p>
        </p:txBody>
      </p:sp>
      <p:sp>
        <p:nvSpPr>
          <p:cNvPr id="18" name="TextBox 17"/>
          <p:cNvSpPr txBox="1"/>
          <p:nvPr/>
        </p:nvSpPr>
        <p:spPr>
          <a:xfrm>
            <a:off x="5580112" y="4067035"/>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ACTS 2-REVELATION 3</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4–19</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20–22</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About 33</a:t>
            </a: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PERIOD</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YEARS</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SCRIPTURE</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en-US" altLang="zh-CN" sz="3200" b="1" dirty="0">
                <a:solidFill>
                  <a:schemeClr val="bg1"/>
                </a:solidFill>
                <a:ea typeface="华文楷体"/>
                <a:cs typeface="Arial"/>
              </a:rPr>
              <a:t>The Seven Great Periods of History</a:t>
            </a: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400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7</a:t>
            </a: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1000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143280495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52710" y="5120743"/>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Beginnings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496143" y="52779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Patriarchs</a:t>
            </a: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Exodus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Judges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114614" y="5249716"/>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Conquests</a:t>
            </a: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683507" y="5452449"/>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Silent Years</a:t>
            </a: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Church</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414911" y="54108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Kingdom</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62898" y="2628497"/>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6681" y="3438687"/>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Creation</a:t>
            </a: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730204" y="288280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Fall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09326" y="2829140"/>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Flood</a:t>
            </a: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106023" y="2903391"/>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Babel</a:t>
            </a: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Abraham</a:t>
            </a: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25490" y="3342851"/>
            <a:ext cx="6976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Isaac</a:t>
            </a: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02502" y="3349658"/>
            <a:ext cx="7761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Jacob</a:t>
            </a: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012553" y="3316177"/>
            <a:ext cx="9012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Joseph</a:t>
            </a: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272208" y="3514846"/>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Moses</a:t>
            </a: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2921479" y="3423058"/>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Joshua</a:t>
            </a: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08585" y="3793490"/>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Cycles</a:t>
            </a: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85424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3028569"/>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381508"/>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 (B) &amp; I (A)</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852464"/>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413468"/>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871662" y="2963205"/>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1</a:t>
            </a:r>
            <a:r>
              <a:rPr kumimoji="0" lang="en-US" sz="1800" b="1" i="0" u="none" strike="noStrike" kern="1200" cap="none" spc="0" normalizeH="0" baseline="30000" noProof="0" dirty="0">
                <a:ln>
                  <a:noFill/>
                </a:ln>
                <a:solidFill>
                  <a:srgbClr val="C00000"/>
                </a:solidFill>
                <a:effectLst/>
                <a:uLnTx/>
                <a:uFillTx/>
                <a:latin typeface="Arial" charset="0"/>
                <a:ea typeface="ＭＳ Ｐゴシック" charset="0"/>
              </a:rPr>
              <a:t>st</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Coming</a:t>
            </a: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469736" y="2808948"/>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2</a:t>
            </a:r>
            <a:r>
              <a:rPr kumimoji="0" lang="en-US" sz="1800" b="1" i="0" u="none" strike="noStrike" kern="1200" cap="none" spc="0" normalizeH="0" baseline="30000" noProof="0" dirty="0">
                <a:ln>
                  <a:noFill/>
                </a:ln>
                <a:solidFill>
                  <a:srgbClr val="006600"/>
                </a:solidFill>
                <a:effectLst/>
                <a:uLnTx/>
                <a:uFillTx/>
                <a:latin typeface="Arial" charset="0"/>
                <a:ea typeface="ＭＳ Ｐゴシック" charset="0"/>
              </a:rPr>
              <a:t>nd</a:t>
            </a: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 Coming</a:t>
            </a: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4718" y="411741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1000</a:t>
            </a: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C00000"/>
                  </a:solidFill>
                  <a:latin typeface="Arial" panose="020B0604020202020204" pitchFamily="34" charset="0"/>
                  <a:ea typeface="ＭＳ Ｐゴシック" charset="0"/>
                  <a:cs typeface="Arial" panose="020B0604020202020204" pitchFamily="34" charset="0"/>
                </a:rPr>
                <a:t>200</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0+</a:t>
              </a: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b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b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853065" y="1439136"/>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Judges</a:t>
            </a: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83217" y="1531704"/>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Ezra</a:t>
            </a: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251317" y="1506771"/>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Esther</a:t>
            </a: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603094" y="1378242"/>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Numbers</a:t>
            </a: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677427" y="1257180"/>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Deuteronomy</a:t>
            </a: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450440" y="1377538"/>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Leviticus</a:t>
            </a: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340476" y="1425534"/>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Exodus</a:t>
            </a: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7685" y="1453566"/>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Ruth</a:t>
            </a: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190544" y="1426888"/>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Joshua</a:t>
            </a: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0641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Samuel</a:t>
            </a: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76310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Samuel</a:t>
            </a: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4971587" y="1420958"/>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Kings</a:t>
            </a: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388507" y="1407513"/>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Kings</a:t>
            </a: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047419" y="1375786"/>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Nehemiah</a:t>
            </a: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charset="0"/>
                <a:ea typeface="ＭＳ Ｐゴシック" charset="0"/>
              </a:rPr>
              <a:t>Captivity</a:t>
            </a: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158308" y="2921314"/>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1 &amp; 2 Chronicles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en-US" sz="4000" b="1" kern="1200" dirty="0">
                <a:solidFill>
                  <a:srgbClr val="000000"/>
                </a:solidFill>
                <a:effectLst/>
                <a:latin typeface="Arial" panose="020B0604020202020204" pitchFamily="34" charset="0"/>
                <a:ea typeface="+mj-ea"/>
                <a:cs typeface="Arial" panose="020B0604020202020204" pitchFamily="34" charset="0"/>
              </a:rPr>
              <a:t>World History Detailed</a:t>
            </a:r>
            <a:r>
              <a:rPr lang="en-US" dirty="0"/>
              <a:t> </a:t>
            </a:r>
          </a:p>
        </p:txBody>
      </p:sp>
    </p:spTree>
    <p:extLst>
      <p:ext uri="{BB962C8B-B14F-4D97-AF65-F5344CB8AC3E}">
        <p14:creationId xmlns:p14="http://schemas.microsoft.com/office/powerpoint/2010/main" val="20229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2426998" y="3145702"/>
            <a:ext cx="4033487" cy="2126432"/>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743605"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1491243" y="3145702"/>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2843808" y="3488052"/>
            <a:ext cx="3168352"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7249675" y="3488052"/>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8581823"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6660232" y="3219547"/>
            <a:ext cx="362628" cy="779140"/>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2918260">
            <a:off x="-130208" y="4385015"/>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sp>
        <p:nvSpPr>
          <p:cNvPr id="14" name="TextBox 13">
            <a:extLst>
              <a:ext uri="{FF2B5EF4-FFF2-40B4-BE49-F238E27FC236}">
                <a16:creationId xmlns:a16="http://schemas.microsoft.com/office/drawing/2014/main" id="{AAFBD6D0-3D3C-42AA-82B2-2EA528EC2C65}"/>
              </a:ext>
            </a:extLst>
          </p:cNvPr>
          <p:cNvSpPr txBox="1"/>
          <p:nvPr/>
        </p:nvSpPr>
        <p:spPr>
          <a:xfrm rot="2918260">
            <a:off x="1232812" y="434931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Fall</a:t>
            </a:r>
          </a:p>
        </p:txBody>
      </p:sp>
      <p:sp>
        <p:nvSpPr>
          <p:cNvPr id="15" name="TextBox 14">
            <a:extLst>
              <a:ext uri="{FF2B5EF4-FFF2-40B4-BE49-F238E27FC236}">
                <a16:creationId xmlns:a16="http://schemas.microsoft.com/office/drawing/2014/main" id="{ADA9B1F9-50F1-448C-B85C-9756E4BB44BF}"/>
              </a:ext>
            </a:extLst>
          </p:cNvPr>
          <p:cNvSpPr txBox="1"/>
          <p:nvPr/>
        </p:nvSpPr>
        <p:spPr>
          <a:xfrm rot="2918260">
            <a:off x="3634157" y="4370895"/>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Promise</a:t>
            </a:r>
          </a:p>
        </p:txBody>
      </p:sp>
      <p:sp>
        <p:nvSpPr>
          <p:cNvPr id="16" name="TextBox 15">
            <a:extLst>
              <a:ext uri="{FF2B5EF4-FFF2-40B4-BE49-F238E27FC236}">
                <a16:creationId xmlns:a16="http://schemas.microsoft.com/office/drawing/2014/main" id="{42A1F19A-7305-4EB1-88BA-2AD8278F341B}"/>
              </a:ext>
            </a:extLst>
          </p:cNvPr>
          <p:cNvSpPr txBox="1"/>
          <p:nvPr/>
        </p:nvSpPr>
        <p:spPr>
          <a:xfrm rot="2918260">
            <a:off x="6203820" y="438501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Gospel</a:t>
            </a:r>
          </a:p>
        </p:txBody>
      </p:sp>
      <p:sp>
        <p:nvSpPr>
          <p:cNvPr id="17" name="TextBox 16">
            <a:extLst>
              <a:ext uri="{FF2B5EF4-FFF2-40B4-BE49-F238E27FC236}">
                <a16:creationId xmlns:a16="http://schemas.microsoft.com/office/drawing/2014/main" id="{BBFEEFF6-E7B7-471A-B962-A982602416A9}"/>
              </a:ext>
            </a:extLst>
          </p:cNvPr>
          <p:cNvSpPr txBox="1"/>
          <p:nvPr/>
        </p:nvSpPr>
        <p:spPr>
          <a:xfrm rot="2918260">
            <a:off x="6995908" y="440930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Mission</a:t>
            </a:r>
          </a:p>
        </p:txBody>
      </p:sp>
      <p:sp>
        <p:nvSpPr>
          <p:cNvPr id="18" name="TextBox 17">
            <a:extLst>
              <a:ext uri="{FF2B5EF4-FFF2-40B4-BE49-F238E27FC236}">
                <a16:creationId xmlns:a16="http://schemas.microsoft.com/office/drawing/2014/main" id="{0A3CD89E-4B31-4026-9CFF-93E4493C87CD}"/>
              </a:ext>
            </a:extLst>
          </p:cNvPr>
          <p:cNvSpPr txBox="1"/>
          <p:nvPr/>
        </p:nvSpPr>
        <p:spPr>
          <a:xfrm rot="2918260">
            <a:off x="7639436" y="4438750"/>
            <a:ext cx="21863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3"/>
          <a:stretch>
            <a:fillRect/>
          </a:stretch>
        </p:blipFill>
        <p:spPr>
          <a:xfrm>
            <a:off x="156888" y="1275331"/>
            <a:ext cx="8424922" cy="1774851"/>
          </a:xfrm>
          <a:prstGeom prst="rect">
            <a:avLst/>
          </a:prstGeom>
        </p:spPr>
      </p:pic>
      <p:sp>
        <p:nvSpPr>
          <p:cNvPr id="22" name="Title 21">
            <a:extLst>
              <a:ext uri="{FF2B5EF4-FFF2-40B4-BE49-F238E27FC236}">
                <a16:creationId xmlns:a16="http://schemas.microsoft.com/office/drawing/2014/main" id="{0A9405CF-6817-4F41-98E9-CA299BC89D8C}"/>
              </a:ext>
            </a:extLst>
          </p:cNvPr>
          <p:cNvSpPr>
            <a:spLocks noGrp="1"/>
          </p:cNvSpPr>
          <p:nvPr>
            <p:ph type="title" idx="4294967295"/>
          </p:nvPr>
        </p:nvSpPr>
        <p:spPr>
          <a:xfrm>
            <a:off x="-1" y="272003"/>
            <a:ext cx="9143995" cy="636717"/>
          </a:xfrm>
          <a:prstGeom prst="rect">
            <a:avLst/>
          </a:prstGeom>
        </p:spPr>
        <p:txBody>
          <a:bodyPr/>
          <a:lstStyle/>
          <a:p>
            <a:pPr algn="ctr"/>
            <a:r>
              <a:rPr lang="en-US" sz="4000" b="1" dirty="0">
                <a:latin typeface="Arial" panose="020B0604020202020204" pitchFamily="34" charset="0"/>
                <a:cs typeface="Arial" panose="020B0604020202020204" pitchFamily="34" charset="0"/>
              </a:rPr>
              <a:t>World History Summarized</a:t>
            </a:r>
          </a:p>
        </p:txBody>
      </p:sp>
    </p:spTree>
    <p:extLst>
      <p:ext uri="{BB962C8B-B14F-4D97-AF65-F5344CB8AC3E}">
        <p14:creationId xmlns:p14="http://schemas.microsoft.com/office/powerpoint/2010/main" val="116524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00H-Major_Periods_OT-Tanner-1p.pdf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5">
            <a:extLst>
              <a:ext uri="{FF2B5EF4-FFF2-40B4-BE49-F238E27FC236}">
                <a16:creationId xmlns:a16="http://schemas.microsoft.com/office/drawing/2014/main" id="{D09BDBFF-5AA4-8493-EE54-7FDEB477E241}"/>
              </a:ext>
            </a:extLst>
          </p:cNvPr>
          <p:cNvPicPr>
            <a:picLocks noChangeAspect="1"/>
          </p:cNvPicPr>
          <p:nvPr/>
        </p:nvPicPr>
        <p:blipFill>
          <a:blip r:embed="rId3"/>
          <a:stretch>
            <a:fillRect/>
          </a:stretch>
        </p:blipFill>
        <p:spPr>
          <a:xfrm>
            <a:off x="2137285" y="-126778"/>
            <a:ext cx="4846211" cy="685800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4067944" y="126778"/>
            <a:ext cx="3300170" cy="576064"/>
          </a:xfrm>
          <a:prstGeom prst="rect">
            <a:avLst/>
          </a:prstGeom>
          <a:solidFill>
            <a:srgbClr val="FFFF99"/>
          </a:solidFill>
          <a:ln>
            <a:solidFill>
              <a:schemeClr val="tx1"/>
            </a:solidFill>
          </a:ln>
        </p:spPr>
        <p:txBody>
          <a:bodyPr anchor="ctr"/>
          <a:lstStyle/>
          <a:p>
            <a:pPr algn="ctr" eaLnBrk="0" fontAlgn="base" hangingPunct="0"/>
            <a:r>
              <a:rPr lang="en-US" sz="1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MAJOR PERIODS OF OLD TESTAMENT HISTORY</a:t>
            </a: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FB124-2F70-3D04-9CDE-29DA03200DF8}"/>
              </a:ext>
            </a:extLst>
          </p:cNvPr>
          <p:cNvPicPr>
            <a:picLocks noChangeAspect="1"/>
          </p:cNvPicPr>
          <p:nvPr/>
        </p:nvPicPr>
        <p:blipFill>
          <a:blip r:embed="rId3"/>
          <a:stretch>
            <a:fillRect/>
          </a:stretch>
        </p:blipFill>
        <p:spPr>
          <a:xfrm rot="5400000">
            <a:off x="1064572" y="-1632524"/>
            <a:ext cx="7039422" cy="996167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00B-OT Overview 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00C-Program of Blessing-Tanner-1p.pdf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6" name="Picture 5">
            <a:extLst>
              <a:ext uri="{FF2B5EF4-FFF2-40B4-BE49-F238E27FC236}">
                <a16:creationId xmlns:a16="http://schemas.microsoft.com/office/drawing/2014/main" id="{DC098360-1269-A2F4-0FD6-03FE2694B059}"/>
              </a:ext>
            </a:extLst>
          </p:cNvPr>
          <p:cNvPicPr>
            <a:picLocks noChangeAspect="1"/>
          </p:cNvPicPr>
          <p:nvPr/>
        </p:nvPicPr>
        <p:blipFill>
          <a:blip r:embed="rId3"/>
          <a:stretch>
            <a:fillRect/>
          </a:stretch>
        </p:blipFill>
        <p:spPr>
          <a:xfrm>
            <a:off x="0" y="122875"/>
            <a:ext cx="9144000" cy="6330461"/>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D8820-2D88-4098-5408-90E28FA4900B}"/>
              </a:ext>
            </a:extLst>
          </p:cNvPr>
          <p:cNvPicPr>
            <a:picLocks noChangeAspect="1"/>
          </p:cNvPicPr>
          <p:nvPr/>
        </p:nvPicPr>
        <p:blipFill>
          <a:blip r:embed="rId3"/>
          <a:stretch>
            <a:fillRect/>
          </a:stretch>
        </p:blipFill>
        <p:spPr>
          <a:xfrm rot="5400000">
            <a:off x="875615" y="-1227541"/>
            <a:ext cx="7169818" cy="10146197"/>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glow rad="127000">
                    <a:srgbClr val="000000"/>
                  </a:glow>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effectLst/>
              </a:rPr>
              <a:t>00D-Sess02_Geographical_Supp-ANE_Map-1p.pdf at PaulTanner.org</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en-US" sz="28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Geographical Orientation to the Ancient Near East</a:t>
            </a:r>
            <a:endParaRPr lang="en-US" sz="3200" dirty="0"/>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en-US" b="1">
                <a:solidFill>
                  <a:schemeClr val="bg1"/>
                </a:solidFill>
                <a:latin typeface="Arial"/>
                <a:ea typeface="ＭＳ Ｐゴシック" charset="0"/>
                <a:cs typeface="Arial"/>
              </a:rPr>
              <a:t>How can you remember all these books?</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00I-Key Events Chart 1-Abraham-to-Exodus-1p.pdf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a:extLst>
              <a:ext uri="{FF2B5EF4-FFF2-40B4-BE49-F238E27FC236}">
                <a16:creationId xmlns:a16="http://schemas.microsoft.com/office/drawing/2014/main" id="{07435C97-7B5B-D11A-5C91-7CA9651E6C43}"/>
              </a:ext>
            </a:extLst>
          </p:cNvPr>
          <p:cNvPicPr>
            <a:picLocks noChangeAspect="1"/>
          </p:cNvPicPr>
          <p:nvPr/>
        </p:nvPicPr>
        <p:blipFill>
          <a:blip r:embed="rId3"/>
          <a:stretch>
            <a:fillRect/>
          </a:stretch>
        </p:blipFill>
        <p:spPr>
          <a:xfrm rot="5400000">
            <a:off x="1125237" y="-1765198"/>
            <a:ext cx="6984776" cy="988434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885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CD99"/>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0" y="6500192"/>
            <a:ext cx="9167217" cy="457200"/>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00J-Key Events Chart 2-Exodus-to-Monarchy-Tanner-1p-ed2.pdf at PaulTanner.org</a:t>
            </a:r>
          </a:p>
        </p:txBody>
      </p:sp>
      <p:pic>
        <p:nvPicPr>
          <p:cNvPr id="6" name="Picture 5">
            <a:extLst>
              <a:ext uri="{FF2B5EF4-FFF2-40B4-BE49-F238E27FC236}">
                <a16:creationId xmlns:a16="http://schemas.microsoft.com/office/drawing/2014/main" id="{FDD3C97A-2DF3-DB57-8C74-E5A6F1436B77}"/>
              </a:ext>
            </a:extLst>
          </p:cNvPr>
          <p:cNvPicPr>
            <a:picLocks noChangeAspect="1"/>
          </p:cNvPicPr>
          <p:nvPr/>
        </p:nvPicPr>
        <p:blipFill>
          <a:blip r:embed="rId3"/>
          <a:stretch>
            <a:fillRect/>
          </a:stretch>
        </p:blipFill>
        <p:spPr>
          <a:xfrm>
            <a:off x="188745" y="332656"/>
            <a:ext cx="8766510" cy="5976664"/>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11560" y="548680"/>
            <a:ext cx="7704856"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022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9E491B-BBFA-A41C-884F-187A6B89FB21}"/>
              </a:ext>
            </a:extLst>
          </p:cNvPr>
          <p:cNvPicPr>
            <a:picLocks noChangeAspect="1"/>
          </p:cNvPicPr>
          <p:nvPr/>
        </p:nvPicPr>
        <p:blipFill>
          <a:blip r:embed="rId3"/>
          <a:stretch>
            <a:fillRect/>
          </a:stretch>
        </p:blipFill>
        <p:spPr>
          <a:xfrm rot="5400000">
            <a:off x="1122415" y="-1762374"/>
            <a:ext cx="6971178" cy="986509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00K=9B=18C-Key Events Chart 3-Monarchy-to-End-Tanner-1p.pdf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187856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A6691-B7D2-3156-EE9C-69049EF2025A}"/>
              </a:ext>
            </a:extLst>
          </p:cNvPr>
          <p:cNvPicPr>
            <a:picLocks noChangeAspect="1"/>
          </p:cNvPicPr>
          <p:nvPr/>
        </p:nvPicPr>
        <p:blipFill>
          <a:blip r:embed="rId3"/>
          <a:stretch>
            <a:fillRect/>
          </a:stretch>
        </p:blipFill>
        <p:spPr>
          <a:xfrm rot="5400000">
            <a:off x="867994" y="-2156024"/>
            <a:ext cx="7480023" cy="1058517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00G-Davidic_Covenant_Chart-Tanner-1p.pdf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83568" y="116632"/>
            <a:ext cx="8136904" cy="1152128"/>
          </a:xfrm>
          <a:prstGeom prst="rect">
            <a:avLst/>
          </a:prstGeom>
          <a:solidFill>
            <a:srgbClr val="00FFCC"/>
          </a:solidFill>
        </p:spPr>
        <p:txBody>
          <a:bodyPr anchor="ctr"/>
          <a:lstStyle/>
          <a:p>
            <a:pPr algn="ctr" rtl="0" eaLnBrk="0" fontAlgn="base" latinLnBrk="0" hangingPunct="0"/>
            <a:r>
              <a:rPr lang="en-US" sz="3600" b="1" i="0" spc="0" baseline="0" dirty="0">
                <a:ln>
                  <a:noFill/>
                </a:ln>
                <a:solidFill>
                  <a:srgbClr val="0006CC"/>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Davidic Covenant: The Main Source of the Messianic Kingdom Hope</a:t>
            </a:r>
            <a:endParaRPr lang="en-US" sz="4000" dirty="0">
              <a:solidFill>
                <a:srgbClr val="0006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F2039-139D-7078-90C5-8614CE43634E}"/>
              </a:ext>
            </a:extLst>
          </p:cNvPr>
          <p:cNvPicPr>
            <a:picLocks noChangeAspect="1"/>
          </p:cNvPicPr>
          <p:nvPr/>
        </p:nvPicPr>
        <p:blipFill>
          <a:blip r:embed="rId3"/>
          <a:stretch>
            <a:fillRect/>
          </a:stretch>
        </p:blipFill>
        <p:spPr>
          <a:xfrm rot="5400000">
            <a:off x="1340527" y="-1345598"/>
            <a:ext cx="6458409" cy="9139464"/>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00R-Kingdom_Division-Tanner-1p.pdf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D</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IVISION</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O</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F</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K</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INGDOM</a:t>
            </a:r>
            <a:endPar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7DD38-7FA3-38AD-517E-46DB73D0F76A}"/>
              </a:ext>
            </a:extLst>
          </p:cNvPr>
          <p:cNvPicPr>
            <a:picLocks noChangeAspect="1"/>
          </p:cNvPicPr>
          <p:nvPr/>
        </p:nvPicPr>
        <p:blipFill>
          <a:blip r:embed="rId3"/>
          <a:stretch>
            <a:fillRect/>
          </a:stretch>
        </p:blipFill>
        <p:spPr>
          <a:xfrm rot="5400000">
            <a:off x="1053230" y="-176519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00T-Postexilic_Period_Chart-Tanner-1p.pdf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051719" y="116632"/>
            <a:ext cx="5904657" cy="1512168"/>
          </a:xfrm>
          <a:prstGeom prst="rect">
            <a:avLst/>
          </a:prstGeom>
          <a:solidFill>
            <a:srgbClr val="A3FFA4"/>
          </a:solidFill>
        </p:spPr>
        <p:txBody>
          <a:bodyPr anchor="ctr"/>
          <a:lstStyle/>
          <a:p>
            <a:pPr algn="ctr" eaLnBrk="0" fontAlgn="base" hangingPunct="0"/>
            <a:r>
              <a:rPr lang="en-US" sz="48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POSTEXILIC PERIOD</a:t>
            </a:r>
          </a:p>
        </p:txBody>
      </p:sp>
    </p:spTree>
    <p:extLst>
      <p:ext uri="{BB962C8B-B14F-4D97-AF65-F5344CB8AC3E}">
        <p14:creationId xmlns:p14="http://schemas.microsoft.com/office/powerpoint/2010/main" val="235524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8BCACFF2-2AB2-4F96-8422-9673339C563D}"/>
              </a:ext>
            </a:extLst>
          </p:cNvPr>
          <p:cNvPicPr>
            <a:picLocks noChangeAspect="1"/>
          </p:cNvPicPr>
          <p:nvPr/>
        </p:nvPicPr>
        <p:blipFill>
          <a:blip r:embed="rId3"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30356" y="2601775"/>
            <a:ext cx="2009775" cy="3384965"/>
          </a:xfrm>
          <a:prstGeom prst="rect">
            <a:avLst/>
          </a:prstGeom>
        </p:spPr>
      </p:pic>
      <p:pic>
        <p:nvPicPr>
          <p:cNvPr id="3073" name="Picture 3072">
            <a:extLst>
              <a:ext uri="{FF2B5EF4-FFF2-40B4-BE49-F238E27FC236}">
                <a16:creationId xmlns:a16="http://schemas.microsoft.com/office/drawing/2014/main" id="{03240920-C01E-4E37-A92F-872A93F4B7BB}"/>
              </a:ext>
            </a:extLst>
          </p:cNvPr>
          <p:cNvPicPr>
            <a:picLocks noChangeAspect="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50060" y="2893325"/>
            <a:ext cx="3581400" cy="3104434"/>
          </a:xfrm>
          <a:prstGeom prst="rect">
            <a:avLst/>
          </a:prstGeom>
        </p:spPr>
      </p:pic>
      <p:sp>
        <p:nvSpPr>
          <p:cNvPr id="36" name="TextBox 35">
            <a:extLst>
              <a:ext uri="{FF2B5EF4-FFF2-40B4-BE49-F238E27FC236}">
                <a16:creationId xmlns:a16="http://schemas.microsoft.com/office/drawing/2014/main" id="{CA0633B4-BF01-49DD-A3FB-C4779DEF6935}"/>
              </a:ext>
            </a:extLst>
          </p:cNvPr>
          <p:cNvSpPr txBox="1"/>
          <p:nvPr/>
        </p:nvSpPr>
        <p:spPr>
          <a:xfrm>
            <a:off x="7723710" y="2644170"/>
            <a:ext cx="1502187" cy="1569660"/>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New Heavens &amp; New Earth</a:t>
            </a:r>
          </a:p>
        </p:txBody>
      </p:sp>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5199384" y="6289311"/>
            <a:ext cx="3688687" cy="523220"/>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Adapted significantly from Salem Kirban, </a:t>
            </a:r>
            <a:r>
              <a:rPr kumimoji="0" lang="en-US" sz="1400" b="1" i="1"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Charts on Revelation</a:t>
            </a: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(1979), 49 </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4" name="TextBox 43">
            <a:extLst>
              <a:ext uri="{FF2B5EF4-FFF2-40B4-BE49-F238E27FC236}">
                <a16:creationId xmlns:a16="http://schemas.microsoft.com/office/drawing/2014/main" id="{4E2B5B19-E54C-4A7C-B266-37BA9A8A15F5}"/>
              </a:ext>
            </a:extLst>
          </p:cNvPr>
          <p:cNvSpPr txBox="1"/>
          <p:nvPr/>
        </p:nvSpPr>
        <p:spPr>
          <a:xfrm>
            <a:off x="5936084" y="3179607"/>
            <a:ext cx="2326190" cy="1938992"/>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Second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to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Reign in</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Millennium</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pic>
        <p:nvPicPr>
          <p:cNvPr id="84" name="Picture 83">
            <a:extLst>
              <a:ext uri="{FF2B5EF4-FFF2-40B4-BE49-F238E27FC236}">
                <a16:creationId xmlns:a16="http://schemas.microsoft.com/office/drawing/2014/main" id="{562E4138-9D4E-445A-8BFE-E93EE23D87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35774" y="3289112"/>
            <a:ext cx="3494536" cy="2709033"/>
          </a:xfrm>
          <a:prstGeom prst="rect">
            <a:avLst/>
          </a:prstGeom>
        </p:spPr>
      </p:pic>
      <p:sp>
        <p:nvSpPr>
          <p:cNvPr id="65" name="TextBox 64">
            <a:extLst>
              <a:ext uri="{FF2B5EF4-FFF2-40B4-BE49-F238E27FC236}">
                <a16:creationId xmlns:a16="http://schemas.microsoft.com/office/drawing/2014/main" id="{99BF1887-5D3C-4250-9FC4-AD4868DA4A48}"/>
              </a:ext>
            </a:extLst>
          </p:cNvPr>
          <p:cNvSpPr txBox="1"/>
          <p:nvPr/>
        </p:nvSpPr>
        <p:spPr>
          <a:xfrm>
            <a:off x="4308551" y="3622272"/>
            <a:ext cx="1775250" cy="1569660"/>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First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to Suffer</a:t>
            </a:r>
          </a:p>
        </p:txBody>
      </p:sp>
      <p:pic>
        <p:nvPicPr>
          <p:cNvPr id="121" name="Picture 120">
            <a:extLst>
              <a:ext uri="{FF2B5EF4-FFF2-40B4-BE49-F238E27FC236}">
                <a16:creationId xmlns:a16="http://schemas.microsoft.com/office/drawing/2014/main" id="{10FBB36D-71BE-4655-BE1F-A476FB9D0617}"/>
              </a:ext>
            </a:extLst>
          </p:cNvPr>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6599" y="3622274"/>
            <a:ext cx="3396799" cy="2372855"/>
          </a:xfrm>
          <a:prstGeom prst="rect">
            <a:avLst/>
          </a:prstGeom>
        </p:spPr>
      </p:pic>
      <p:pic>
        <p:nvPicPr>
          <p:cNvPr id="106" name="Picture 105">
            <a:extLst>
              <a:ext uri="{FF2B5EF4-FFF2-40B4-BE49-F238E27FC236}">
                <a16:creationId xmlns:a16="http://schemas.microsoft.com/office/drawing/2014/main" id="{080E4083-A4B9-476B-AD1E-5555F2A4A030}"/>
              </a:ext>
            </a:extLst>
          </p:cNvPr>
          <p:cNvPicPr>
            <a:picLocks noChangeAspect="1"/>
          </p:cNvPicPr>
          <p:nvPr/>
        </p:nvPicPr>
        <p:blipFill>
          <a:blip r:embed="rId7" cstate="email">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977195">
            <a:off x="943976" y="3853094"/>
            <a:ext cx="415343" cy="638909"/>
          </a:xfrm>
          <a:prstGeom prst="rect">
            <a:avLst/>
          </a:prstGeom>
        </p:spPr>
      </p:pic>
      <p:sp>
        <p:nvSpPr>
          <p:cNvPr id="123" name="TextBox 122">
            <a:extLst>
              <a:ext uri="{FF2B5EF4-FFF2-40B4-BE49-F238E27FC236}">
                <a16:creationId xmlns:a16="http://schemas.microsoft.com/office/drawing/2014/main" id="{61E4719F-C887-4B66-B953-0532681A78E1}"/>
              </a:ext>
            </a:extLst>
          </p:cNvPr>
          <p:cNvSpPr txBox="1"/>
          <p:nvPr/>
        </p:nvSpPr>
        <p:spPr>
          <a:xfrm>
            <a:off x="2754322" y="4139117"/>
            <a:ext cx="1335321" cy="830997"/>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Exile &amp; Return</a:t>
            </a:r>
          </a:p>
        </p:txBody>
      </p:sp>
      <p:cxnSp>
        <p:nvCxnSpPr>
          <p:cNvPr id="24" name="Straight Arrow Connector 23">
            <a:extLst>
              <a:ext uri="{FF2B5EF4-FFF2-40B4-BE49-F238E27FC236}">
                <a16:creationId xmlns:a16="http://schemas.microsoft.com/office/drawing/2014/main" id="{8BF0660A-94B5-4B97-8633-314C90950884}"/>
              </a:ext>
            </a:extLst>
          </p:cNvPr>
          <p:cNvCxnSpPr>
            <a:cxnSpLocks/>
          </p:cNvCxnSpPr>
          <p:nvPr/>
        </p:nvCxnSpPr>
        <p:spPr bwMode="auto">
          <a:xfrm flipV="1">
            <a:off x="1388779" y="2446803"/>
            <a:ext cx="7349319" cy="1470492"/>
          </a:xfrm>
          <a:prstGeom prst="straightConnector1">
            <a:avLst/>
          </a:prstGeom>
          <a:solidFill>
            <a:srgbClr val="CC9B10"/>
          </a:solidFill>
          <a:ln w="76200" cap="flat" cmpd="sng" algn="ctr">
            <a:solidFill>
              <a:schemeClr val="bg1">
                <a:lumMod val="85000"/>
              </a:schemeClr>
            </a:solidFill>
            <a:prstDash val="solid"/>
            <a:round/>
            <a:headEnd type="none" w="med" len="med"/>
            <a:tailEnd type="stealth" w="med" len="lg"/>
          </a:ln>
          <a:effectLst/>
        </p:spPr>
      </p:cxnSp>
      <p:pic>
        <p:nvPicPr>
          <p:cNvPr id="3077" name="Picture 3076">
            <a:extLst>
              <a:ext uri="{FF2B5EF4-FFF2-40B4-BE49-F238E27FC236}">
                <a16:creationId xmlns:a16="http://schemas.microsoft.com/office/drawing/2014/main" id="{A9189F9E-D3DC-4D57-87E9-1CC452A40F01}"/>
              </a:ext>
            </a:extLst>
          </p:cNvPr>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686" y="4409713"/>
            <a:ext cx="2600325" cy="1590675"/>
          </a:xfrm>
          <a:prstGeom prst="rect">
            <a:avLst/>
          </a:prstGeom>
        </p:spPr>
      </p:pic>
      <p:sp>
        <p:nvSpPr>
          <p:cNvPr id="94" name="TextBox 93">
            <a:extLst>
              <a:ext uri="{FF2B5EF4-FFF2-40B4-BE49-F238E27FC236}">
                <a16:creationId xmlns:a16="http://schemas.microsoft.com/office/drawing/2014/main" id="{1C526676-2B55-4190-A611-F98262DEA7D5}"/>
              </a:ext>
            </a:extLst>
          </p:cNvPr>
          <p:cNvSpPr txBox="1"/>
          <p:nvPr/>
        </p:nvSpPr>
        <p:spPr>
          <a:xfrm>
            <a:off x="99687" y="5049430"/>
            <a:ext cx="1915682" cy="830997"/>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Prophet's Own Time</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663277"/>
            <a:ext cx="9144000" cy="1325563"/>
          </a:xfrm>
          <a:prstGeom prst="rect">
            <a:avLst/>
          </a:prstGeom>
        </p:spPr>
        <p:txBody>
          <a:bodyP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Time Periods of the Prophets</a:t>
            </a:r>
            <a:endParaRPr lang="en-US" dirty="0"/>
          </a:p>
        </p:txBody>
      </p:sp>
    </p:spTree>
    <p:extLst>
      <p:ext uri="{BB962C8B-B14F-4D97-AF65-F5344CB8AC3E}">
        <p14:creationId xmlns:p14="http://schemas.microsoft.com/office/powerpoint/2010/main" val="25640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65" grpId="0"/>
      <p:bldP spid="123" grpId="0"/>
      <p:bldP spid="9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3"/>
          <a:stretch>
            <a:fillRect/>
          </a:stretch>
        </p:blipFill>
        <p:spPr>
          <a:xfrm>
            <a:off x="55914" y="3462131"/>
            <a:ext cx="9010027" cy="136206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1100" y="5155195"/>
            <a:ext cx="1338828"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Edomites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645894" y="5058453"/>
            <a:ext cx="1553631"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Canaanites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5928891" y="5055516"/>
            <a:ext cx="158088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Ammonites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763398" y="5017080"/>
            <a:ext cx="143661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Midianites</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802127" y="5026011"/>
            <a:ext cx="1465466"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Philistines</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16397" y="2817889"/>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Arial" charset="0"/>
                <a:ea typeface="ＭＳ Ｐゴシック" charset="0"/>
              </a:rPr>
              <a:t>Joshua</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521784" y="2890868"/>
            <a:ext cx="9797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Othniel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855474" y="2876831"/>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Ehud</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419650" y="2779703"/>
            <a:ext cx="10823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Samson</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285567" y="2923430"/>
            <a:ext cx="10054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Samuel</a:t>
            </a: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FF"/>
                </a:solidFill>
                <a:effectLst/>
                <a:uLnTx/>
                <a:uFillTx/>
                <a:latin typeface="Arial"/>
                <a:ea typeface="华文楷体"/>
                <a:cs typeface="Arial"/>
              </a:rPr>
              <a:t>JUDGE</a:t>
            </a:r>
            <a:endParaRPr kumimoji="0" lang="en-US" sz="2000" b="1" i="0" u="none" strike="noStrike" kern="1200" cap="none" spc="-70" normalizeH="0" baseline="0" noProof="0" dirty="0">
              <a:ln>
                <a:noFill/>
              </a:ln>
              <a:solidFill>
                <a:srgbClr val="0000FF"/>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70" normalizeH="0" baseline="0" noProof="0" dirty="0">
                <a:ln>
                  <a:noFill/>
                </a:ln>
                <a:solidFill>
                  <a:srgbClr val="0000FF"/>
                </a:solidFill>
                <a:effectLst/>
                <a:uLnTx/>
                <a:uFillTx/>
                <a:latin typeface="Arial"/>
                <a:ea typeface="华文楷体"/>
                <a:cs typeface="Arial"/>
              </a:rPr>
              <a:t>OPPRESSION BY</a:t>
            </a: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767223" y="5058454"/>
            <a:ext cx="129554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Moabites</a:t>
            </a: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106503" y="2916047"/>
            <a:ext cx="4667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Eli</a:t>
            </a: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Deborah &amp; Barak</a:t>
            </a: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529437" y="2802008"/>
            <a:ext cx="9797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Gideon</a:t>
            </a: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587432" y="3010272"/>
            <a:ext cx="6420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Tola</a:t>
            </a: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5975518" y="2987471"/>
            <a:ext cx="5950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Jair</a:t>
            </a: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Shamgar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(600 Philistines)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3:31</a:t>
            </a: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Civil War of Abimelech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9</a:t>
            </a: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Adapted from John Walton, </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Chronological and Background Charts of the Old Testament,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and</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 “Biblical Judges,”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415959" y="2426401"/>
            <a:ext cx="12105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Jephthah</a:t>
            </a: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Ibzan, Elon and Abdon</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2" name="Title 1">
            <a:extLst>
              <a:ext uri="{FF2B5EF4-FFF2-40B4-BE49-F238E27FC236}">
                <a16:creationId xmlns:a16="http://schemas.microsoft.com/office/drawing/2014/main" id="{B8593506-E31A-A547-ABA1-A5CAE7CF6BD2}"/>
              </a:ext>
            </a:extLst>
          </p:cNvPr>
          <p:cNvSpPr>
            <a:spLocks noGrp="1"/>
          </p:cNvSpPr>
          <p:nvPr>
            <p:ph type="title" idx="4294967295"/>
          </p:nvPr>
        </p:nvSpPr>
        <p:spPr>
          <a:xfrm>
            <a:off x="-36494" y="365125"/>
            <a:ext cx="9180494" cy="543615"/>
          </a:xfrm>
          <a:prstGeom prst="rect">
            <a:avLst/>
          </a:prstGeom>
        </p:spPr>
        <p:txBody>
          <a:bodyPr/>
          <a:lstStyle/>
          <a:p>
            <a:pPr algn="ctr"/>
            <a:r>
              <a:rPr lang="en-US" sz="3600" b="1" i="1" dirty="0">
                <a:latin typeface="Arial" panose="020B0604020202020204" pitchFamily="34" charset="0"/>
                <a:cs typeface="Arial" panose="020B0604020202020204" pitchFamily="34" charset="0"/>
              </a:rPr>
              <a:t>Timeline of the Judges</a:t>
            </a: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en-US" sz="4000" b="1" dirty="0">
                <a:latin typeface="Arial" charset="0"/>
                <a:ea typeface="ＭＳ Ｐゴシック" charset="0"/>
              </a:rPr>
              <a:t>Stages of God</a:t>
            </a:r>
            <a:r>
              <a:rPr lang="uk-UA" altLang="ja-JP" sz="4000" b="1" dirty="0">
                <a:latin typeface="Arial" charset="0"/>
                <a:ea typeface="ＭＳ Ｐゴシック" charset="0"/>
              </a:rPr>
              <a:t>'</a:t>
            </a:r>
            <a:r>
              <a:rPr lang="en-US" altLang="ja-JP" sz="4000" b="1" dirty="0">
                <a:latin typeface="Arial" charset="0"/>
                <a:ea typeface="ＭＳ Ｐゴシック" charset="0"/>
              </a:rPr>
              <a:t>s Plan in History</a:t>
            </a:r>
            <a:endParaRPr lang="en-US" sz="4000" b="1" dirty="0">
              <a:latin typeface="Arial" charset="0"/>
              <a:ea typeface="ＭＳ Ｐゴシック" charset="0"/>
            </a:endParaRPr>
          </a:p>
        </p:txBody>
      </p:sp>
      <p:sp>
        <p:nvSpPr>
          <p:cNvPr id="11271" name="Text Box 7"/>
          <p:cNvSpPr txBox="1">
            <a:spLocks noChangeArrowheads="1"/>
          </p:cNvSpPr>
          <p:nvPr/>
        </p:nvSpPr>
        <p:spPr bwMode="auto">
          <a:xfrm rot="18900000">
            <a:off x="-249238" y="4986338"/>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Beginnings</a:t>
            </a:r>
          </a:p>
        </p:txBody>
      </p:sp>
      <p:sp>
        <p:nvSpPr>
          <p:cNvPr id="11272" name="Text Box 8"/>
          <p:cNvSpPr txBox="1">
            <a:spLocks noChangeArrowheads="1"/>
          </p:cNvSpPr>
          <p:nvPr/>
        </p:nvSpPr>
        <p:spPr bwMode="auto">
          <a:xfrm rot="18900000">
            <a:off x="601663" y="492601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Patriarchs</a:t>
            </a: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Exodus</a:t>
            </a:r>
          </a:p>
        </p:txBody>
      </p:sp>
      <p:sp>
        <p:nvSpPr>
          <p:cNvPr id="11275" name="Text Box 11"/>
          <p:cNvSpPr txBox="1">
            <a:spLocks noChangeArrowheads="1"/>
          </p:cNvSpPr>
          <p:nvPr/>
        </p:nvSpPr>
        <p:spPr bwMode="auto">
          <a:xfrm rot="18900000">
            <a:off x="3194050" y="477678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Judges</a:t>
            </a:r>
          </a:p>
        </p:txBody>
      </p:sp>
      <p:sp>
        <p:nvSpPr>
          <p:cNvPr id="11276" name="Text Box 12"/>
          <p:cNvSpPr txBox="1">
            <a:spLocks noChangeArrowheads="1"/>
          </p:cNvSpPr>
          <p:nvPr/>
        </p:nvSpPr>
        <p:spPr bwMode="auto">
          <a:xfrm rot="18900000">
            <a:off x="1973263" y="4956175"/>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Conquests</a:t>
            </a:r>
          </a:p>
        </p:txBody>
      </p:sp>
      <p:sp>
        <p:nvSpPr>
          <p:cNvPr id="11277" name="Text Box 13"/>
          <p:cNvSpPr txBox="1">
            <a:spLocks noChangeArrowheads="1"/>
          </p:cNvSpPr>
          <p:nvPr/>
        </p:nvSpPr>
        <p:spPr bwMode="auto">
          <a:xfrm rot="19029483">
            <a:off x="2863850" y="5230813"/>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United Kingdom</a:t>
            </a:r>
          </a:p>
        </p:txBody>
      </p:sp>
      <p:sp>
        <p:nvSpPr>
          <p:cNvPr id="11278" name="Text Box 14"/>
          <p:cNvSpPr txBox="1">
            <a:spLocks noChangeArrowheads="1"/>
          </p:cNvSpPr>
          <p:nvPr/>
        </p:nvSpPr>
        <p:spPr bwMode="auto">
          <a:xfrm rot="19029483">
            <a:off x="3319463" y="5284788"/>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Divided Kingdom</a:t>
            </a:r>
          </a:p>
        </p:txBody>
      </p:sp>
      <p:sp>
        <p:nvSpPr>
          <p:cNvPr id="11279" name="Text Box 15"/>
          <p:cNvSpPr txBox="1">
            <a:spLocks noChangeArrowheads="1"/>
          </p:cNvSpPr>
          <p:nvPr/>
        </p:nvSpPr>
        <p:spPr bwMode="auto">
          <a:xfrm rot="18900000">
            <a:off x="4994275" y="4854575"/>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Captivity</a:t>
            </a:r>
          </a:p>
        </p:txBody>
      </p:sp>
      <p:sp>
        <p:nvSpPr>
          <p:cNvPr id="11280" name="Text Box 16"/>
          <p:cNvSpPr txBox="1">
            <a:spLocks noChangeArrowheads="1"/>
          </p:cNvSpPr>
          <p:nvPr/>
        </p:nvSpPr>
        <p:spPr bwMode="auto">
          <a:xfrm rot="18900000">
            <a:off x="5295900" y="4997450"/>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Restoration</a:t>
            </a:r>
          </a:p>
        </p:txBody>
      </p:sp>
      <p:sp>
        <p:nvSpPr>
          <p:cNvPr id="11281" name="Text Box 17"/>
          <p:cNvSpPr txBox="1">
            <a:spLocks noChangeArrowheads="1"/>
          </p:cNvSpPr>
          <p:nvPr/>
        </p:nvSpPr>
        <p:spPr bwMode="auto">
          <a:xfrm rot="18900000">
            <a:off x="5900738" y="5016500"/>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Silent Years</a:t>
            </a:r>
          </a:p>
        </p:txBody>
      </p:sp>
      <p:sp>
        <p:nvSpPr>
          <p:cNvPr id="11282" name="Text Box 18"/>
          <p:cNvSpPr txBox="1">
            <a:spLocks noChangeArrowheads="1"/>
          </p:cNvSpPr>
          <p:nvPr/>
        </p:nvSpPr>
        <p:spPr bwMode="auto">
          <a:xfrm rot="18900000">
            <a:off x="7126288" y="4776788"/>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Church</a:t>
            </a:r>
          </a:p>
        </p:txBody>
      </p:sp>
      <p:sp>
        <p:nvSpPr>
          <p:cNvPr id="11283" name="Text Box 19"/>
          <p:cNvSpPr txBox="1">
            <a:spLocks noChangeArrowheads="1"/>
          </p:cNvSpPr>
          <p:nvPr/>
        </p:nvSpPr>
        <p:spPr bwMode="auto">
          <a:xfrm rot="18900000">
            <a:off x="7710488" y="486568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Kingdom</a:t>
            </a: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a:solidFill>
                    <a:srgbClr val="FFFFFF"/>
                  </a:solidFill>
                  <a:latin typeface="Times New Roman"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grpSp>
      <p:sp>
        <p:nvSpPr>
          <p:cNvPr id="198671" name="Text Box 27"/>
          <p:cNvSpPr txBox="1">
            <a:spLocks noChangeArrowheads="1"/>
          </p:cNvSpPr>
          <p:nvPr/>
        </p:nvSpPr>
        <p:spPr bwMode="auto">
          <a:xfrm>
            <a:off x="8582047"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solidFill>
                  <a:srgbClr val="FFFFFF"/>
                </a:solidFill>
                <a:latin typeface="Arial"/>
                <a:cs typeface="Arial"/>
              </a:rPr>
              <a:t>20</a:t>
            </a:r>
          </a:p>
        </p:txBody>
      </p:sp>
      <p:sp>
        <p:nvSpPr>
          <p:cNvPr id="23" name="Text Box 7"/>
          <p:cNvSpPr txBox="1">
            <a:spLocks noChangeArrowheads="1"/>
          </p:cNvSpPr>
          <p:nvPr/>
        </p:nvSpPr>
        <p:spPr bwMode="auto">
          <a:xfrm rot="-2700000">
            <a:off x="60325" y="2255838"/>
            <a:ext cx="852488"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Eternity</a:t>
            </a:r>
          </a:p>
        </p:txBody>
      </p:sp>
      <p:sp>
        <p:nvSpPr>
          <p:cNvPr id="24" name="Text Box 7"/>
          <p:cNvSpPr txBox="1">
            <a:spLocks noChangeArrowheads="1"/>
          </p:cNvSpPr>
          <p:nvPr/>
        </p:nvSpPr>
        <p:spPr bwMode="auto">
          <a:xfrm rot="-2700000">
            <a:off x="355600" y="2233613"/>
            <a:ext cx="9128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Creation</a:t>
            </a:r>
          </a:p>
        </p:txBody>
      </p:sp>
      <p:sp>
        <p:nvSpPr>
          <p:cNvPr id="25" name="Text Box 7"/>
          <p:cNvSpPr txBox="1">
            <a:spLocks noChangeArrowheads="1"/>
          </p:cNvSpPr>
          <p:nvPr/>
        </p:nvSpPr>
        <p:spPr bwMode="auto">
          <a:xfrm rot="-2700000">
            <a:off x="798513" y="2381250"/>
            <a:ext cx="4937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Fall</a:t>
            </a:r>
          </a:p>
        </p:txBody>
      </p:sp>
      <p:sp>
        <p:nvSpPr>
          <p:cNvPr id="26" name="Text Box 7"/>
          <p:cNvSpPr txBox="1">
            <a:spLocks noChangeArrowheads="1"/>
          </p:cNvSpPr>
          <p:nvPr/>
        </p:nvSpPr>
        <p:spPr bwMode="auto">
          <a:xfrm rot="-2700000">
            <a:off x="1039813" y="2317750"/>
            <a:ext cx="674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Flood</a:t>
            </a:r>
          </a:p>
        </p:txBody>
      </p:sp>
      <p:sp>
        <p:nvSpPr>
          <p:cNvPr id="27" name="Text Box 7"/>
          <p:cNvSpPr txBox="1">
            <a:spLocks noChangeArrowheads="1"/>
          </p:cNvSpPr>
          <p:nvPr/>
        </p:nvSpPr>
        <p:spPr bwMode="auto">
          <a:xfrm rot="-2700000">
            <a:off x="1296988" y="2317750"/>
            <a:ext cx="674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Babel</a:t>
            </a:r>
          </a:p>
        </p:txBody>
      </p:sp>
      <p:sp>
        <p:nvSpPr>
          <p:cNvPr id="28" name="Text Box 7"/>
          <p:cNvSpPr txBox="1">
            <a:spLocks noChangeArrowheads="1"/>
          </p:cNvSpPr>
          <p:nvPr/>
        </p:nvSpPr>
        <p:spPr bwMode="auto">
          <a:xfrm rot="-2700000">
            <a:off x="1508125" y="2216150"/>
            <a:ext cx="9620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Abraham</a:t>
            </a:r>
          </a:p>
        </p:txBody>
      </p:sp>
      <p:sp>
        <p:nvSpPr>
          <p:cNvPr id="29" name="Text Box 7"/>
          <p:cNvSpPr txBox="1">
            <a:spLocks noChangeArrowheads="1"/>
          </p:cNvSpPr>
          <p:nvPr/>
        </p:nvSpPr>
        <p:spPr bwMode="auto">
          <a:xfrm rot="-2700000">
            <a:off x="1844675" y="2332038"/>
            <a:ext cx="6334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Isaac</a:t>
            </a:r>
          </a:p>
        </p:txBody>
      </p:sp>
      <p:sp>
        <p:nvSpPr>
          <p:cNvPr id="30" name="Text Box 7"/>
          <p:cNvSpPr txBox="1">
            <a:spLocks noChangeArrowheads="1"/>
          </p:cNvSpPr>
          <p:nvPr/>
        </p:nvSpPr>
        <p:spPr bwMode="auto">
          <a:xfrm rot="-2700000">
            <a:off x="2079625" y="2308225"/>
            <a:ext cx="70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Jacob</a:t>
            </a:r>
          </a:p>
        </p:txBody>
      </p:sp>
      <p:sp>
        <p:nvSpPr>
          <p:cNvPr id="31" name="Text Box 7"/>
          <p:cNvSpPr txBox="1">
            <a:spLocks noChangeArrowheads="1"/>
          </p:cNvSpPr>
          <p:nvPr/>
        </p:nvSpPr>
        <p:spPr bwMode="auto">
          <a:xfrm rot="-2700000">
            <a:off x="2320925" y="2268538"/>
            <a:ext cx="812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Joseph</a:t>
            </a:r>
          </a:p>
        </p:txBody>
      </p:sp>
      <p:sp>
        <p:nvSpPr>
          <p:cNvPr id="32" name="Text Box 7"/>
          <p:cNvSpPr txBox="1">
            <a:spLocks noChangeArrowheads="1"/>
          </p:cNvSpPr>
          <p:nvPr/>
        </p:nvSpPr>
        <p:spPr bwMode="auto">
          <a:xfrm rot="-2700000">
            <a:off x="2762250" y="2293938"/>
            <a:ext cx="74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Moses</a:t>
            </a:r>
          </a:p>
        </p:txBody>
      </p:sp>
      <p:sp>
        <p:nvSpPr>
          <p:cNvPr id="33" name="Text Box 7"/>
          <p:cNvSpPr txBox="1">
            <a:spLocks noChangeArrowheads="1"/>
          </p:cNvSpPr>
          <p:nvPr/>
        </p:nvSpPr>
        <p:spPr bwMode="auto">
          <a:xfrm rot="-2700000">
            <a:off x="3190875" y="2268538"/>
            <a:ext cx="812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Joshua</a:t>
            </a:r>
          </a:p>
        </p:txBody>
      </p:sp>
      <p:sp>
        <p:nvSpPr>
          <p:cNvPr id="34" name="Text Box 7"/>
          <p:cNvSpPr txBox="1">
            <a:spLocks noChangeArrowheads="1"/>
          </p:cNvSpPr>
          <p:nvPr/>
        </p:nvSpPr>
        <p:spPr bwMode="auto">
          <a:xfrm rot="-2700000">
            <a:off x="3992563" y="2286000"/>
            <a:ext cx="763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Cycles</a:t>
            </a: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P • G • H • R</a:t>
            </a:r>
          </a:p>
        </p:txBody>
      </p:sp>
      <p:sp>
        <p:nvSpPr>
          <p:cNvPr id="40" name="Text Box 7"/>
          <p:cNvSpPr txBox="1">
            <a:spLocks noChangeArrowheads="1"/>
          </p:cNvSpPr>
          <p:nvPr/>
        </p:nvSpPr>
        <p:spPr bwMode="auto">
          <a:xfrm rot="-2700000">
            <a:off x="7413625" y="2165350"/>
            <a:ext cx="1109663"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a:t>
            </a:r>
            <a:r>
              <a:rPr lang="en-US" sz="1400" b="1" baseline="30000">
                <a:solidFill>
                  <a:srgbClr val="FFFFFF"/>
                </a:solidFill>
              </a:rPr>
              <a:t>st</a:t>
            </a:r>
            <a:r>
              <a:rPr lang="en-US" sz="1400" b="1">
                <a:solidFill>
                  <a:srgbClr val="FFFFFF"/>
                </a:solidFill>
              </a:rPr>
              <a:t> Coming</a:t>
            </a:r>
          </a:p>
        </p:txBody>
      </p:sp>
      <p:sp>
        <p:nvSpPr>
          <p:cNvPr id="41" name="Text Box 7"/>
          <p:cNvSpPr txBox="1">
            <a:spLocks noChangeArrowheads="1"/>
          </p:cNvSpPr>
          <p:nvPr/>
        </p:nvSpPr>
        <p:spPr bwMode="auto">
          <a:xfrm rot="-2700000">
            <a:off x="7805738" y="2151063"/>
            <a:ext cx="11477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2</a:t>
            </a:r>
            <a:r>
              <a:rPr lang="en-US" sz="1400" b="1" baseline="30000">
                <a:solidFill>
                  <a:srgbClr val="FFFFFF"/>
                </a:solidFill>
              </a:rPr>
              <a:t>nd</a:t>
            </a:r>
            <a:r>
              <a:rPr lang="en-US" sz="1400" b="1">
                <a:solidFill>
                  <a:srgbClr val="FFFFFF"/>
                </a:solidFill>
              </a:rPr>
              <a:t> Coming</a:t>
            </a:r>
          </a:p>
        </p:txBody>
      </p:sp>
      <p:sp>
        <p:nvSpPr>
          <p:cNvPr id="42" name="Text Box 7"/>
          <p:cNvSpPr txBox="1">
            <a:spLocks noChangeArrowheads="1"/>
          </p:cNvSpPr>
          <p:nvPr/>
        </p:nvSpPr>
        <p:spPr bwMode="auto">
          <a:xfrm rot="-2700000">
            <a:off x="8177213" y="2349500"/>
            <a:ext cx="584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1000</a:t>
            </a:r>
          </a:p>
        </p:txBody>
      </p:sp>
      <p:sp>
        <p:nvSpPr>
          <p:cNvPr id="43" name="Text Box 7"/>
          <p:cNvSpPr txBox="1">
            <a:spLocks noChangeArrowheads="1"/>
          </p:cNvSpPr>
          <p:nvPr/>
        </p:nvSpPr>
        <p:spPr bwMode="auto">
          <a:xfrm rot="-2700000">
            <a:off x="8442325" y="2179638"/>
            <a:ext cx="852488"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a:solidFill>
                  <a:srgbClr val="FFFFFF"/>
                </a:solidFill>
              </a:rPr>
              <a:t>Eternity</a:t>
            </a:r>
          </a:p>
        </p:txBody>
      </p:sp>
      <p:sp>
        <p:nvSpPr>
          <p:cNvPr id="198693"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Max Anders, Dallas Theological Seminary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en-US" altLang="zh-CN" sz="4000" b="1" dirty="0">
                <a:solidFill>
                  <a:schemeClr val="bg1"/>
                </a:solidFill>
                <a:latin typeface="Arial" charset="0"/>
              </a:rPr>
              <a:t>The Abrahamic Covenant </a:t>
            </a:r>
            <a:br>
              <a:rPr kumimoji="1" lang="en-US" altLang="zh-CN" sz="4000" b="1" dirty="0">
                <a:solidFill>
                  <a:schemeClr val="bg1"/>
                </a:solidFill>
                <a:latin typeface="Arial" charset="0"/>
              </a:rPr>
            </a:br>
            <a:r>
              <a:rPr kumimoji="1" lang="en-US" altLang="zh-CN" sz="4000" b="1" dirty="0">
                <a:solidFill>
                  <a:schemeClr val="bg1"/>
                </a:solidFill>
                <a:latin typeface="Arial" charset="0"/>
              </a:rPr>
              <a:t>&amp; Its Fulfillment</a:t>
            </a: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Promises</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Genesis 12, 15, 17, 22</a:t>
            </a: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Land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Deut 30</a:t>
            </a: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Davidic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2 Sam 7</a:t>
            </a: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New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Jer 31</a:t>
            </a: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Fulfillment</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Books</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3600" b="0"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of the</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Bible</a:t>
            </a:r>
            <a:endParaRPr kumimoji="0" lang="en-US" sz="4800" b="1" i="0" u="none" strike="noStrike" kern="1200" cap="none" spc="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840971"/>
            <a:ext cx="1600692" cy="561372"/>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New</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205534"/>
              <a:ext cx="1626784" cy="483209"/>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Old</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829304" y="3649436"/>
            <a:ext cx="8324374"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16189"/>
            <a:ext cx="20284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GENESIS</a:t>
            </a: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0159"/>
            <a:ext cx="2219010"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EXODUS</a:t>
            </a: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5902"/>
            <a:ext cx="221900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LEVITICUS</a:t>
            </a: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0819"/>
            <a:ext cx="208788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NUMBERS</a:t>
            </a: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3720"/>
            <a:ext cx="23367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DEUTERONOMY</a:t>
            </a: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JOSHUA</a:t>
            </a: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JUDGES</a:t>
            </a: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RUTH</a:t>
            </a: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37166"/>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SAMUEL</a:t>
            </a: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CHRON</a:t>
            </a: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37166"/>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SAMUEL</a:t>
            </a: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KINGS</a:t>
            </a: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KINGS</a:t>
            </a: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CHRON</a:t>
            </a: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EZRA</a:t>
            </a: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37166"/>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NEHEMIAH</a:t>
            </a: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ESTHER</a:t>
            </a: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6417"/>
            <a:ext cx="1522500"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LAW</a:t>
            </a: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07614"/>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8164" y="6271590"/>
            <a:ext cx="8229109" cy="5715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5430"/>
            <a:ext cx="239699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PAULINE EPISTLES</a:t>
            </a: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08028"/>
            <a:ext cx="254481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GENERAL EPISTLES</a:t>
            </a: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5479"/>
            <a:ext cx="134015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551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ROMANS</a:t>
            </a: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79051"/>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COR</a:t>
            </a: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4059"/>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COR</a:t>
            </a: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1906"/>
            <a:ext cx="1265292"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TIMOTHY</a:t>
            </a: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2892"/>
            <a:ext cx="1270878"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GALATIANS</a:t>
            </a: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5513"/>
            <a:ext cx="124673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TIMOTHY</a:t>
            </a: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154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EPHESIANS</a:t>
            </a: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389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TITUS</a:t>
            </a: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68211"/>
            <a:ext cx="119013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PHILEMON</a:t>
            </a: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1696"/>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PHILIPPIANS</a:t>
            </a: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898089"/>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THESS</a:t>
            </a: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338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THESS</a:t>
            </a: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59815"/>
            <a:ext cx="129409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COLOSSIANS</a:t>
            </a: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HEBREWS</a:t>
            </a: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JAMES</a:t>
            </a: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PETER</a:t>
            </a: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JOHN</a:t>
            </a: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1262"/>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JOHN</a:t>
            </a: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JUDE</a:t>
            </a: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1262"/>
            <a:ext cx="1286627"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REVELATION</a:t>
            </a: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PETER</a:t>
            </a: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47996" y="5861495"/>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 JOHN</a:t>
            </a: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3713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ACTS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6252"/>
              <a:ext cx="12191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MATTHEW</a:t>
              </a: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4736"/>
              <a:ext cx="118370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MARK</a:t>
              </a: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4993"/>
              <a:ext cx="118370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LUKE</a:t>
              </a: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2530"/>
              <a:ext cx="111375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a:t>
              </a: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2841"/>
            <a:ext cx="1470862"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GOSPELS</a:t>
            </a: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1226"/>
            <a:ext cx="2201199" cy="26170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091593"/>
            <a:ext cx="1438275"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SONG OF SOLOMON</a:t>
            </a: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47677"/>
            <a:ext cx="194026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ECCLESIASTES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68987" y="2428635"/>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21639"/>
            <a:ext cx="105005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JOB</a:t>
            </a: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36446"/>
            <a:ext cx="146112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PSALMS</a:t>
            </a: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399873"/>
            <a:ext cx="1607355"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PROVERBS</a:t>
            </a: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1373"/>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AMOS</a:t>
            </a: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28124"/>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OBADIAH</a:t>
            </a: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28124"/>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HABAKKUK</a:t>
            </a: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JONAH</a:t>
            </a: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NAHUM</a:t>
            </a: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MICAH</a:t>
            </a: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ZEPHANIAH</a:t>
            </a: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HAGGAI</a:t>
            </a: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MALACHI</a:t>
            </a: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MINOR PROPHETS</a:t>
            </a: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HOSEA</a:t>
            </a: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JOEL</a:t>
            </a: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09546"/>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MAJOR PROPHETS</a:t>
            </a: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58749" y="2348979"/>
            <a:ext cx="4724400" cy="1485900"/>
            <a:chOff x="3684613" y="2348979"/>
            <a:chExt cx="4724400" cy="1485900"/>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1544" y="2438534"/>
              <a:ext cx="4135387" cy="1388258"/>
              <a:chOff x="3917376" y="2422492"/>
              <a:chExt cx="4135387"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3400"/>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ISAIAH</a:t>
                </a: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JEREMIAH</a:t>
                </a: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880548"/>
                <a:ext cx="1085474"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LAMEN-TATIONS</a:t>
                </a: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EZEKIEL</a:t>
                </a: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4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DANIEL</a:t>
                </a:r>
              </a:p>
            </p:txBody>
          </p:sp>
        </p:grpSp>
      </p:grpSp>
      <p:sp>
        <p:nvSpPr>
          <p:cNvPr id="3" name="Title 2">
            <a:extLst>
              <a:ext uri="{FF2B5EF4-FFF2-40B4-BE49-F238E27FC236}">
                <a16:creationId xmlns:a16="http://schemas.microsoft.com/office/drawing/2014/main" id="{A15982FA-6DF8-7E4B-BC7C-74DE6670C0CC}"/>
              </a:ext>
            </a:extLst>
          </p:cNvPr>
          <p:cNvSpPr>
            <a:spLocks noGrp="1"/>
          </p:cNvSpPr>
          <p:nvPr>
            <p:ph type="title" idx="4294967295"/>
          </p:nvPr>
        </p:nvSpPr>
        <p:spPr>
          <a:xfrm>
            <a:off x="622701" y="-675456"/>
            <a:ext cx="7886700" cy="628123"/>
          </a:xfrm>
          <a:prstGeom prst="rect">
            <a:avLst/>
          </a:prstGeom>
        </p:spPr>
        <p:txBody>
          <a:bodyPr/>
          <a:lstStyle/>
          <a:p>
            <a:r>
              <a:rPr lang="en-US" dirty="0"/>
              <a:t>Books of the Bible</a:t>
            </a:r>
          </a:p>
        </p:txBody>
      </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rgbClr val="000090"/>
                </a:solidFill>
                <a:latin typeface="Arial" panose="020B0604020202020204" pitchFamily="34"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God’s Rest</a:t>
            </a:r>
            <a:endParaRPr lang="en-SG" sz="1200" dirty="0"/>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Israel’s Sabbath</a:t>
            </a:r>
            <a:endParaRPr lang="en-SG" sz="1200" dirty="0"/>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algn="ctr" eaLnBrk="1" fontAlgn="auto" hangingPunct="1">
              <a:spcBef>
                <a:spcPts val="0"/>
              </a:spcBef>
              <a:spcAft>
                <a:spcPts val="0"/>
              </a:spcAft>
            </a:pPr>
            <a:r>
              <a:rPr lang="en-US" altLang="zh-CN" sz="900" b="1" dirty="0">
                <a:solidFill>
                  <a:srgbClr val="000000"/>
                </a:solidFill>
                <a:latin typeface="Arial" panose="020B0604020202020204" pitchFamily="34" charset="0"/>
                <a:cs typeface="Arial" panose="020B0604020202020204" pitchFamily="34" charset="0"/>
              </a:rPr>
              <a:t>Christ’s Second Coming in </a:t>
            </a:r>
            <a:br>
              <a:rPr lang="en-US" altLang="zh-CN" sz="900" b="1" dirty="0">
                <a:solidFill>
                  <a:srgbClr val="000000"/>
                </a:solidFill>
                <a:latin typeface="Arial" panose="020B0604020202020204" pitchFamily="34" charset="0"/>
                <a:cs typeface="Arial" panose="020B0604020202020204" pitchFamily="34" charset="0"/>
              </a:rPr>
            </a:br>
            <a:r>
              <a:rPr lang="en-US" altLang="zh-CN" sz="900" b="1" dirty="0">
                <a:solidFill>
                  <a:srgbClr val="000000"/>
                </a:solidFill>
                <a:latin typeface="Arial" panose="020B0604020202020204" pitchFamily="34" charset="0"/>
                <a:cs typeface="Arial" panose="020B0604020202020204" pitchFamily="34" charset="0"/>
              </a:rPr>
              <a:t>2 Phases</a:t>
            </a:r>
            <a:endParaRPr lang="en-SG" sz="900" b="1" dirty="0">
              <a:solidFill>
                <a:srgbClr val="000000"/>
              </a:solidFill>
              <a:latin typeface="Arial" panose="020B0604020202020204" pitchFamily="34"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 3:19</a:t>
            </a:r>
            <a:r>
              <a:rPr lang="en-SG" sz="900" b="1" dirty="0">
                <a:solidFill>
                  <a:srgbClr val="000000"/>
                </a:solidFill>
                <a:latin typeface="Arial" panose="020B0604020202020204" pitchFamily="34"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900" b="1" dirty="0">
                <a:solidFill>
                  <a:srgbClr val="000000"/>
                </a:solidFill>
                <a:latin typeface="Arial" panose="020B0604020202020204" pitchFamily="34"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lvl="0" algn="ctr" eaLnBrk="1" fontAlgn="auto" hangingPunct="1">
              <a:spcBef>
                <a:spcPts val="0"/>
              </a:spcBef>
              <a:spcAft>
                <a:spcPts val="0"/>
              </a:spcAft>
              <a:defRPr/>
            </a:pPr>
            <a:r>
              <a:rPr lang="en-US" altLang="zh-CN" b="1" dirty="0">
                <a:solidFill>
                  <a:srgbClr val="000000"/>
                </a:solidFill>
                <a:latin typeface="Arial" panose="020B0604020202020204" pitchFamily="34" charset="0"/>
                <a:cs typeface="Arial" panose="020B0604020202020204" pitchFamily="34" charset="0"/>
              </a:rPr>
              <a:t>Work of Creation</a:t>
            </a:r>
          </a:p>
          <a:p>
            <a:pPr lvl="0" algn="ctr" eaLnBrk="1" fontAlgn="auto" hangingPunct="1">
              <a:spcBef>
                <a:spcPts val="0"/>
              </a:spcBef>
              <a:spcAft>
                <a:spcPts val="0"/>
              </a:spcAft>
              <a:defRPr/>
            </a:pPr>
            <a:r>
              <a:rPr lang="en-US" b="1" dirty="0">
                <a:solidFill>
                  <a:srgbClr val="000000"/>
                </a:solidFill>
                <a:latin typeface="Arial" panose="020B0604020202020204" pitchFamily="34" charset="0"/>
                <a:cs typeface="Arial" panose="020B0604020202020204" pitchFamily="34" charset="0"/>
              </a:rPr>
              <a:t>Gen 1</a:t>
            </a:r>
            <a:endParaRPr lang="en-SG" b="1" dirty="0">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Rest Linked to Canaan</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lang="en-US" altLang="zh-CN" sz="900" b="1" dirty="0">
                <a:solidFill>
                  <a:srgbClr val="000000"/>
                </a:solidFill>
                <a:latin typeface="Arial" panose="020B0604020202020204" pitchFamily="34" charset="0"/>
                <a:cs typeface="Arial" panose="020B0604020202020204" pitchFamily="34" charset="0"/>
              </a:rPr>
              <a:t>;</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Deut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a:t>
            </a:r>
            <a:r>
              <a:rPr lang="en-US" altLang="zh-CN" sz="900" b="1" dirty="0">
                <a:solidFill>
                  <a:srgbClr val="000000"/>
                </a:solidFill>
                <a:latin typeface="Arial" panose="020B0604020202020204" pitchFamily="34" charset="0"/>
                <a:cs typeface="Arial" panose="020B0604020202020204" pitchFamily="34" charset="0"/>
              </a:rPr>
              <a:t>;</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Heb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r>
              <a:rPr lang="en-US" altLang="zh-CN" sz="900" b="1" dirty="0">
                <a:solidFill>
                  <a:srgbClr val="000000"/>
                </a:solidFill>
                <a:latin typeface="Arial" panose="020B0604020202020204" pitchFamily="34" charset="0"/>
                <a:cs typeface="Arial" panose="020B0604020202020204" pitchFamily="34" charset="0"/>
              </a:rPr>
              <a:t>:9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Rejected in David’s Time</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Ps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95</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0000"/>
                </a:solidFill>
                <a:latin typeface="Arial" panose="020B0604020202020204" pitchFamily="34"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0000"/>
                </a:solidFill>
                <a:latin typeface="Arial" panose="020B0604020202020204" pitchFamily="34"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Ezek 20:12, 20</a:t>
            </a:r>
            <a:endParaRPr kumimoji="0" lang="en-SG"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Rev 1:10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lvl="0" algn="ctr" eaLnBrk="1" fontAlgn="auto" hangingPunct="1">
              <a:spcBef>
                <a:spcPts val="0"/>
              </a:spcBef>
              <a:spcAft>
                <a:spcPts val="0"/>
              </a:spcAft>
              <a:defRPr/>
            </a:pPr>
            <a:r>
              <a:rPr lang="en-US" altLang="zh-CN" sz="900" b="1" dirty="0">
                <a:solidFill>
                  <a:srgbClr val="000000"/>
                </a:solidFill>
                <a:latin typeface="Arial" panose="020B0604020202020204" pitchFamily="34" charset="0"/>
                <a:cs typeface="Arial" panose="020B0604020202020204" pitchFamily="34" charset="0"/>
              </a:rPr>
              <a:t>Transition Completed</a:t>
            </a:r>
            <a:endParaRPr lang="en-SG" sz="900" b="1" dirty="0">
              <a:solidFill>
                <a:srgbClr val="000000"/>
              </a:solidFill>
              <a:latin typeface="Arial" panose="020B0604020202020204" pitchFamily="34"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Established a</a:t>
            </a:r>
            <a:r>
              <a:rPr lang="en-US" b="1" dirty="0">
                <a:solidFill>
                  <a:srgbClr val="000000"/>
                </a:solidFill>
                <a:latin typeface="Arial" panose="020B0604020202020204" pitchFamily="34"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483</a:t>
            </a:r>
            <a:r>
              <a:rPr lang="en-US" altLang="zh-CN" b="1" dirty="0">
                <a:solidFill>
                  <a:srgbClr val="000000"/>
                </a:solidFill>
                <a:latin typeface="Arial" panose="020B0604020202020204" pitchFamily="34" charset="0"/>
                <a:cs typeface="Arial" panose="020B0604020202020204" pitchFamily="34" charset="0"/>
              </a:rPr>
              <a:t>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4</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 </a:t>
            </a:r>
            <a:r>
              <a:rPr lang="en-US" altLang="zh-CN" b="1" dirty="0">
                <a:solidFill>
                  <a:srgbClr val="000000"/>
                </a:solidFill>
                <a:latin typeface="Arial" panose="020B0604020202020204" pitchFamily="34" charset="0"/>
                <a:cs typeface="Arial" panose="020B0604020202020204" pitchFamily="34" charset="0"/>
              </a:rPr>
              <a:t>BC-AD 33</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A visual summary of the ThD dissertation by Richard James Griffith, Dallas Theological Seminary, 1990</a:t>
            </a:r>
            <a:endParaRPr lang="en-SG" sz="1200" dirty="0"/>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7th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2400" b="1" dirty="0">
                <a:solidFill>
                  <a:srgbClr val="000090"/>
                </a:solidFill>
                <a:latin typeface="Arial"/>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en-US" altLang="zh-CN" sz="3600" b="1" dirty="0">
                <a:solidFill>
                  <a:schemeClr val="bg1"/>
                </a:solidFill>
                <a:latin typeface="Arial" charset="0"/>
              </a:rPr>
              <a:t>Government in Scripture</a:t>
            </a:r>
            <a:endParaRPr kumimoji="1" lang="en-US" altLang="zh-CN" sz="3600" b="1" dirty="0">
              <a:solidFill>
                <a:schemeClr val="bg1"/>
              </a:solidFill>
              <a:ea typeface="华文楷体"/>
              <a:cs typeface="Arial"/>
            </a:endParaRPr>
          </a:p>
        </p:txBody>
      </p:sp>
      <p:sp>
        <p:nvSpPr>
          <p:cNvPr id="21606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latin typeface="Arial"/>
                <a:cs typeface="Arial"/>
              </a:rPr>
              <a:t>24</a:t>
            </a:r>
          </a:p>
        </p:txBody>
      </p:sp>
      <p:graphicFrame>
        <p:nvGraphicFramePr>
          <p:cNvPr id="5" name="Table 4"/>
          <p:cNvGraphicFramePr>
            <a:graphicFrameLocks noGrp="1"/>
          </p:cNvGraphicFramePr>
          <p:nvPr>
            <p:extLst>
              <p:ext uri="{D42A27DB-BD31-4B8C-83A1-F6EECF244321}">
                <p14:modId xmlns:p14="http://schemas.microsoft.com/office/powerpoint/2010/main" val="4193242788"/>
              </p:ext>
            </p:extLst>
          </p:nvPr>
        </p:nvGraphicFramePr>
        <p:xfrm>
          <a:off x="-36512" y="1414274"/>
          <a:ext cx="9180513" cy="544449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dirty="0">
                        <a:solidFill>
                          <a:schemeClr val="bg1"/>
                        </a:solidFill>
                        <a:latin typeface="Arial"/>
                        <a:ea typeface="华文楷体"/>
                        <a:cs typeface="Arial"/>
                      </a:endParaRPr>
                    </a:p>
                    <a:p>
                      <a:pPr algn="ctr"/>
                      <a:r>
                        <a:rPr lang="en-US" altLang="zh-CN" sz="1200" b="1" i="1" dirty="0">
                          <a:solidFill>
                            <a:schemeClr val="bg1"/>
                          </a:solidFill>
                          <a:latin typeface="Arial"/>
                          <a:ea typeface="华文楷体"/>
                          <a:cs typeface="Arial"/>
                        </a:rPr>
                        <a:t>Type</a:t>
                      </a:r>
                    </a:p>
                    <a:p>
                      <a:pPr algn="ctr"/>
                      <a:endParaRPr lang="en-US" sz="1200" b="1" kern="1200" dirty="0">
                        <a:solidFill>
                          <a:srgbClr val="FFFFFF"/>
                        </a:solidFill>
                        <a:latin typeface="Arial"/>
                        <a:ea typeface="+mn-ea"/>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Human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Theocracy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Anarchy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Foreign</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en-US" sz="1200" b="1" i="1" dirty="0">
                          <a:solidFill>
                            <a:srgbClr val="FFFFFF"/>
                          </a:solidFill>
                          <a:latin typeface="Arial"/>
                          <a:cs typeface="Arial"/>
                        </a:rPr>
                        <a:t>Rulers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God &amp; Unfallen 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Man &amp; Satan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Kings of Israel &amp; Judah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Pagan Kings &amp; Heads of State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Jesus with Believing</a:t>
                      </a:r>
                      <a:r>
                        <a:rPr lang="en-US" sz="1200" b="1" baseline="0" dirty="0">
                          <a:latin typeface="Arial"/>
                          <a:cs typeface="Arial"/>
                        </a:rPr>
                        <a:t> Israel &amp; Gentiles</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 &amp; Redeemed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en-US" sz="1200" b="1" i="1" dirty="0">
                          <a:solidFill>
                            <a:srgbClr val="FFFFFF"/>
                          </a:solidFill>
                          <a:latin typeface="Arial"/>
                          <a:cs typeface="Arial"/>
                        </a:rPr>
                        <a:t>Ruler Names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Lord God</a:t>
                      </a:r>
                      <a:br>
                        <a:rPr lang="en-US" sz="1200" b="1" dirty="0">
                          <a:latin typeface="Arial"/>
                          <a:cs typeface="Arial"/>
                        </a:rPr>
                      </a:br>
                      <a:r>
                        <a:rPr lang="en-US" sz="1200" b="1" dirty="0">
                          <a:latin typeface="Arial"/>
                          <a:cs typeface="Arial"/>
                        </a:rPr>
                        <a:t>Adam</a:t>
                      </a:r>
                      <a:br>
                        <a:rPr lang="en-US" sz="1200" b="1" dirty="0">
                          <a:latin typeface="Arial"/>
                          <a:cs typeface="Arial"/>
                        </a:rPr>
                      </a:br>
                      <a:r>
                        <a:rPr lang="en-US" sz="1200" b="1" dirty="0">
                          <a:latin typeface="Arial"/>
                          <a:cs typeface="Arial"/>
                        </a:rPr>
                        <a:t>Eve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Adam</a:t>
                      </a:r>
                      <a:br>
                        <a:rPr lang="en-US" sz="1200" b="1" dirty="0">
                          <a:latin typeface="Arial"/>
                          <a:cs typeface="Arial"/>
                        </a:rPr>
                      </a:br>
                      <a:r>
                        <a:rPr lang="en-US" sz="1200" b="1" dirty="0">
                          <a:latin typeface="Arial"/>
                          <a:cs typeface="Arial"/>
                        </a:rPr>
                        <a:t>Noah</a:t>
                      </a:r>
                      <a:br>
                        <a:rPr lang="en-US" sz="1200" b="1" dirty="0">
                          <a:latin typeface="Arial"/>
                          <a:cs typeface="Arial"/>
                        </a:rPr>
                      </a:br>
                      <a:r>
                        <a:rPr lang="en-US" sz="1200" b="1" dirty="0">
                          <a:latin typeface="Arial"/>
                          <a:cs typeface="Arial"/>
                        </a:rPr>
                        <a:t>Abraham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r>
                        <a:rPr lang="en-US" sz="1200" b="1" baseline="0" dirty="0">
                          <a:latin typeface="Arial"/>
                          <a:cs typeface="Arial"/>
                        </a:rPr>
                        <a:t> via Moses or Joshua</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Gideon</a:t>
                      </a:r>
                      <a:br>
                        <a:rPr lang="en-US" sz="1200" b="1" dirty="0">
                          <a:latin typeface="Arial"/>
                          <a:cs typeface="Arial"/>
                        </a:rPr>
                      </a:br>
                      <a:r>
                        <a:rPr lang="en-US" sz="1200" b="1" dirty="0">
                          <a:latin typeface="Arial"/>
                          <a:cs typeface="Arial"/>
                        </a:rPr>
                        <a:t>Samson</a:t>
                      </a:r>
                      <a:br>
                        <a:rPr lang="en-US" sz="1200" b="1" dirty="0">
                          <a:latin typeface="Arial"/>
                          <a:cs typeface="Arial"/>
                        </a:rPr>
                      </a:br>
                      <a:r>
                        <a:rPr lang="en-US" sz="1200" b="1" dirty="0">
                          <a:latin typeface="Arial"/>
                          <a:cs typeface="Arial"/>
                        </a:rPr>
                        <a:t>Samuel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Saul</a:t>
                      </a:r>
                      <a:br>
                        <a:rPr lang="en-US" sz="1200" b="1" dirty="0">
                          <a:latin typeface="Arial"/>
                          <a:cs typeface="Arial"/>
                        </a:rPr>
                      </a:br>
                      <a:r>
                        <a:rPr lang="en-US" sz="1200" b="1" dirty="0">
                          <a:latin typeface="Arial"/>
                          <a:cs typeface="Arial"/>
                        </a:rPr>
                        <a:t>David</a:t>
                      </a:r>
                      <a:br>
                        <a:rPr lang="en-US" sz="1200" b="1" dirty="0">
                          <a:latin typeface="Arial"/>
                          <a:cs typeface="Arial"/>
                        </a:rPr>
                      </a:br>
                      <a:r>
                        <a:rPr lang="en-US" sz="1200" b="1" dirty="0">
                          <a:latin typeface="Arial"/>
                          <a:cs typeface="Arial"/>
                        </a:rPr>
                        <a:t>Zedekiah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Nebuchad-nezzar</a:t>
                      </a:r>
                      <a:br>
                        <a:rPr lang="en-US" sz="1200" b="1" dirty="0">
                          <a:latin typeface="Arial"/>
                          <a:cs typeface="Arial"/>
                        </a:rPr>
                      </a:br>
                      <a:r>
                        <a:rPr lang="en-US" sz="1200" b="1" dirty="0">
                          <a:latin typeface="Arial"/>
                          <a:cs typeface="Arial"/>
                        </a:rPr>
                        <a:t>Cyrus</a:t>
                      </a:r>
                      <a:br>
                        <a:rPr lang="en-US" sz="1200" b="1" dirty="0">
                          <a:latin typeface="Arial"/>
                          <a:cs typeface="Arial"/>
                        </a:rPr>
                      </a:br>
                      <a:r>
                        <a:rPr lang="en-US" sz="1200" b="1" dirty="0">
                          <a:latin typeface="Arial"/>
                          <a:cs typeface="Arial"/>
                        </a:rPr>
                        <a:t>Herod</a:t>
                      </a:r>
                      <a:br>
                        <a:rPr lang="en-US" sz="1200" b="1" dirty="0">
                          <a:latin typeface="Arial"/>
                          <a:cs typeface="Arial"/>
                        </a:rPr>
                      </a:br>
                      <a:r>
                        <a:rPr lang="en-US" sz="1200" b="1" dirty="0">
                          <a:latin typeface="Arial"/>
                          <a:cs typeface="Arial"/>
                        </a:rPr>
                        <a:t>Biden!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en-US" sz="1200" b="1" i="1" dirty="0">
                          <a:solidFill>
                            <a:srgbClr val="FFFFFF"/>
                          </a:solidFill>
                          <a:latin typeface="Arial"/>
                          <a:cs typeface="Arial"/>
                        </a:rPr>
                        <a:t>Subjects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Animals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All men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nations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Gentiles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Angels?</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en-US" sz="1200" b="1" i="1" dirty="0">
                          <a:solidFill>
                            <a:srgbClr val="FFFFFF"/>
                          </a:solidFill>
                          <a:latin typeface="Arial"/>
                          <a:cs typeface="Arial"/>
                        </a:rPr>
                        <a:t>Authority</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Conscience of each individual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Mosaic Covenant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Each man’s opinion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Mosaic Covenant &amp;</a:t>
                      </a:r>
                      <a:r>
                        <a:rPr lang="en-US" sz="1200" b="1" baseline="0" dirty="0">
                          <a:latin typeface="Arial"/>
                          <a:cs typeface="Arial"/>
                        </a:rPr>
                        <a:t> King’s </a:t>
                      </a:r>
                      <a:r>
                        <a:rPr lang="en-US" sz="1200" b="1" dirty="0">
                          <a:latin typeface="Arial"/>
                          <a:cs typeface="Arial"/>
                        </a:rPr>
                        <a:t>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Gentile ruler’s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New Covenant under 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en-US" sz="1200" b="1" i="1" dirty="0">
                          <a:solidFill>
                            <a:srgbClr val="FFFFFF"/>
                          </a:solidFill>
                          <a:latin typeface="Arial"/>
                          <a:cs typeface="Arial"/>
                        </a:rPr>
                        <a:t>Sin</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Degeneration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Controlled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Increased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Reduced Greatly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en-US" altLang="zh-CN" sz="1200" b="1" i="1" dirty="0">
                          <a:solidFill>
                            <a:srgbClr val="FFFFFF"/>
                          </a:solidFill>
                          <a:latin typeface="Arial"/>
                          <a:ea typeface="华文楷体"/>
                          <a:cs typeface="Arial"/>
                        </a:rPr>
                        <a:t>Time</a:t>
                      </a:r>
                      <a:endParaRPr lang="en-US" sz="1200" b="1" i="1" dirty="0">
                        <a:solidFill>
                          <a:srgbClr val="FFFFFF"/>
                        </a:solidFill>
                        <a:latin typeface="Arial"/>
                        <a:ea typeface="华文楷体"/>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latin typeface="Arial"/>
                          <a:ea typeface="华文楷体"/>
                          <a:cs typeface="Arial"/>
                        </a:rPr>
                        <a:t>4143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4143-1445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1445-1390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1390-1043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1043-586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586-return</a:t>
                      </a:r>
                      <a:r>
                        <a:rPr lang="en-US" altLang="zh-CN" sz="1200" b="1" baseline="0" dirty="0">
                          <a:latin typeface="Arial"/>
                          <a:ea typeface="华文楷体"/>
                          <a:cs typeface="Arial"/>
                        </a:rPr>
                        <a:t> of Christ</a:t>
                      </a:r>
                      <a:endParaRPr lang="en-US" altLang="zh-CN"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1000</a:t>
                      </a:r>
                      <a:r>
                        <a:rPr lang="en-US" altLang="zh-CN" sz="1200" b="1" baseline="0" dirty="0">
                          <a:latin typeface="Arial"/>
                          <a:ea typeface="华文楷体"/>
                          <a:cs typeface="Arial"/>
                        </a:rPr>
                        <a:t> years</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Eternal state</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en-US" sz="1200" b="1" i="1" dirty="0">
                          <a:solidFill>
                            <a:srgbClr val="FFFFFF"/>
                          </a:solidFill>
                          <a:latin typeface="Arial"/>
                          <a:cs typeface="Arial"/>
                        </a:rPr>
                        <a:t>Scripture</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Gen.</a:t>
                      </a:r>
                      <a:r>
                        <a:rPr lang="en-US" sz="1200" b="1" baseline="0" dirty="0">
                          <a:latin typeface="Arial"/>
                          <a:cs typeface="Arial"/>
                        </a:rPr>
                        <a:t> 1–2</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 3–</a:t>
                      </a:r>
                      <a:br>
                        <a:rPr lang="en-US" sz="1200" b="1" dirty="0">
                          <a:latin typeface="Arial"/>
                          <a:cs typeface="Arial"/>
                        </a:rPr>
                      </a:br>
                      <a:r>
                        <a:rPr lang="en-US" sz="1200" b="1" dirty="0">
                          <a:latin typeface="Arial"/>
                          <a:cs typeface="Arial"/>
                        </a:rPr>
                        <a:t>Exod. 18</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Exod. 19–Josh. 24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 1–</a:t>
                      </a:r>
                      <a:br>
                        <a:rPr lang="en-US" sz="1200" b="1" dirty="0">
                          <a:latin typeface="Arial"/>
                          <a:cs typeface="Arial"/>
                        </a:rPr>
                      </a:br>
                      <a:r>
                        <a:rPr lang="en-US" sz="1200" b="1" dirty="0">
                          <a:latin typeface="Arial"/>
                          <a:cs typeface="Arial"/>
                        </a:rPr>
                        <a:t>1 Sam. 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1 Sam. 8–</a:t>
                      </a:r>
                      <a:br>
                        <a:rPr lang="en-US" sz="1200" b="1" dirty="0">
                          <a:latin typeface="Arial"/>
                          <a:cs typeface="Arial"/>
                        </a:rPr>
                      </a:br>
                      <a:r>
                        <a:rPr lang="en-US" sz="1200" b="1" dirty="0">
                          <a:latin typeface="Arial"/>
                          <a:cs typeface="Arial"/>
                        </a:rPr>
                        <a:t>2 Chron. 36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Dan.</a:t>
                      </a:r>
                      <a:r>
                        <a:rPr lang="en-US" altLang="zh-CN" sz="1200" b="1" baseline="0" dirty="0">
                          <a:latin typeface="Arial"/>
                          <a:ea typeface="华文楷体"/>
                          <a:cs typeface="Arial"/>
                        </a:rPr>
                        <a:t> 9:</a:t>
                      </a:r>
                      <a:r>
                        <a:rPr lang="en-US" altLang="zh-CN" sz="1200" b="1" dirty="0">
                          <a:latin typeface="Arial"/>
                          <a:ea typeface="华文楷体"/>
                          <a:cs typeface="Arial"/>
                        </a:rPr>
                        <a:t>26;</a:t>
                      </a:r>
                      <a:br>
                        <a:rPr lang="en-US" altLang="zh-CN" sz="1200" b="1" dirty="0">
                          <a:latin typeface="Arial"/>
                          <a:ea typeface="华文楷体"/>
                          <a:cs typeface="Arial"/>
                        </a:rPr>
                      </a:br>
                      <a:r>
                        <a:rPr lang="en-US" altLang="zh-CN" sz="1200" b="1" dirty="0">
                          <a:latin typeface="Arial"/>
                          <a:ea typeface="华文楷体"/>
                          <a:cs typeface="Arial"/>
                        </a:rPr>
                        <a:t>Luke</a:t>
                      </a:r>
                      <a:r>
                        <a:rPr lang="en-US" altLang="zh-CN" sz="1200" b="1" baseline="0" dirty="0">
                          <a:latin typeface="Arial"/>
                          <a:ea typeface="华文楷体"/>
                          <a:cs typeface="Arial"/>
                        </a:rPr>
                        <a:t> 21:</a:t>
                      </a:r>
                      <a:r>
                        <a:rPr lang="en-US" altLang="zh-CN" sz="1200" b="1" dirty="0">
                          <a:latin typeface="Arial"/>
                          <a:ea typeface="华文楷体"/>
                          <a:cs typeface="Arial"/>
                        </a:rPr>
                        <a:t>24</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Isa.</a:t>
                      </a:r>
                      <a:r>
                        <a:rPr lang="en-US" altLang="zh-CN" sz="1200" b="1" baseline="0" dirty="0">
                          <a:latin typeface="Arial"/>
                          <a:ea typeface="华文楷体"/>
                          <a:cs typeface="Arial"/>
                        </a:rPr>
                        <a:t> 11</a:t>
                      </a:r>
                      <a:r>
                        <a:rPr lang="zh-CN" altLang="en-US" sz="1200" b="1" dirty="0">
                          <a:latin typeface="Arial"/>
                          <a:ea typeface="华文楷体"/>
                          <a:cs typeface="Arial"/>
                        </a:rPr>
                        <a:t>；</a:t>
                      </a:r>
                      <a:r>
                        <a:rPr lang="en-US" altLang="zh-CN" sz="1200" b="1" dirty="0">
                          <a:latin typeface="Arial"/>
                          <a:ea typeface="华文楷体"/>
                          <a:cs typeface="Arial"/>
                        </a:rPr>
                        <a:t>Rev.</a:t>
                      </a:r>
                      <a:r>
                        <a:rPr lang="en-US" altLang="zh-CN" sz="1200" b="1" baseline="0" dirty="0">
                          <a:latin typeface="Arial"/>
                          <a:ea typeface="华文楷体"/>
                          <a:cs typeface="Arial"/>
                        </a:rPr>
                        <a:t> 20:</a:t>
                      </a:r>
                      <a:r>
                        <a:rPr lang="en-US" altLang="zh-CN" sz="1200" b="1" dirty="0">
                          <a:latin typeface="Arial"/>
                          <a:ea typeface="华文楷体"/>
                          <a:cs typeface="Arial"/>
                        </a:rPr>
                        <a:t>1-6</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Rev. 21–22</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646331"/>
          </a:xfrm>
          <a:prstGeom prst="rect">
            <a:avLst/>
          </a:prstGeom>
          <a:noFill/>
        </p:spPr>
        <p:txBody>
          <a:bodyPr wrap="square" rtlCol="0">
            <a:spAutoFit/>
          </a:bodyPr>
          <a:lstStyle/>
          <a:p>
            <a:r>
              <a:rPr lang="en-US" altLang="zh-CN" sz="1200" b="1" dirty="0">
                <a:solidFill>
                  <a:srgbClr val="000000"/>
                </a:solidFill>
                <a:latin typeface="Arial"/>
                <a:ea typeface="华文楷体"/>
                <a:cs typeface="Arial"/>
              </a:rPr>
              <a:t>The Bible has many themes (e.g., redemption, community, promise, covenant, God’s glory). However, the overall theme is probably the rule of God or kingdom (see the study on pages 32-33).  This government has taken many forms in the past but it will culminate in rule under Messiah in the future, which itself will merge into the eternal state.</a:t>
            </a:r>
            <a:endParaRPr lang="en-US" sz="1200" b="1" dirty="0">
              <a:solidFill>
                <a:srgbClr val="000000"/>
              </a:solidFill>
              <a:latin typeface="Arial"/>
              <a:ea typeface="华文楷体"/>
              <a:cs typeface="Arial"/>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en-US" altLang="zh-CN" sz="3600" b="1" dirty="0">
                <a:solidFill>
                  <a:schemeClr val="bg1"/>
                </a:solidFill>
                <a:latin typeface="Arial" charset="0"/>
              </a:rPr>
              <a:t>The Bible</a:t>
            </a:r>
            <a:r>
              <a:rPr kumimoji="1" lang="uk-UA" altLang="zh-CN" sz="3600" b="1" dirty="0">
                <a:solidFill>
                  <a:schemeClr val="bg1"/>
                </a:solidFill>
                <a:latin typeface="Arial" charset="0"/>
              </a:rPr>
              <a:t>'</a:t>
            </a:r>
            <a:r>
              <a:rPr kumimoji="1" lang="en-US" altLang="zh-CN" sz="3600" b="1" dirty="0">
                <a:solidFill>
                  <a:schemeClr val="bg1"/>
                </a:solidFill>
                <a:latin typeface="Arial" charset="0"/>
              </a:rPr>
              <a:t>s Story</a:t>
            </a: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25</a:t>
            </a: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a:solidFill>
                  <a:srgbClr val="000090"/>
                </a:solidFill>
                <a:cs typeface="Arial" charset="0"/>
              </a:rPr>
              <a:t>Adapted from Terry Hall, </a:t>
            </a:r>
            <a:r>
              <a:rPr lang="en-US" sz="1400" b="1" i="1">
                <a:solidFill>
                  <a:srgbClr val="000090"/>
                </a:solidFill>
                <a:cs typeface="Arial" charset="0"/>
              </a:rPr>
              <a:t>Bible Panorama, </a:t>
            </a:r>
            <a:r>
              <a:rPr lang="en-US" sz="1400" b="1">
                <a:solidFill>
                  <a:srgbClr val="000090"/>
                </a:solidFill>
                <a:cs typeface="Arial" charset="0"/>
              </a:rPr>
              <a:t>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3" name="TextBox 122"/>
          <p:cNvSpPr txBox="1">
            <a:spLocks noChangeAspect="1"/>
          </p:cNvSpPr>
          <p:nvPr/>
        </p:nvSpPr>
        <p:spPr>
          <a:xfrm rot="16200000">
            <a:off x="1489135" y="1088769"/>
            <a:ext cx="1044123" cy="32400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Deuteronomy</a:t>
            </a: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Numbers</a:t>
            </a: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Leviticus</a:t>
            </a: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Exodus</a:t>
            </a: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Genesis</a:t>
            </a: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Samuel</a:t>
            </a: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Samuel</a:t>
            </a: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Ruth</a:t>
            </a: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Judges</a:t>
            </a: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Joshua</a:t>
            </a: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Ezra</a:t>
            </a: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Chronicles</a:t>
            </a: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Chronicles</a:t>
            </a: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Kings</a:t>
            </a: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Kings</a:t>
            </a: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Acts</a:t>
            </a: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John</a:t>
            </a: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Luke</a:t>
            </a: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Mark</a:t>
            </a: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Matthew</a:t>
            </a: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Esther</a:t>
            </a: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Nehemiah</a:t>
            </a: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History</a:t>
            </a: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Experience</a:t>
            </a: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Prophecy</a:t>
            </a: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Isaiah</a:t>
            </a: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Jeremiah</a:t>
            </a: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Lamentations</a:t>
            </a: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Ezekiel</a:t>
            </a: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Daniel</a:t>
            </a: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Hosea</a:t>
            </a: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Joel</a:t>
            </a: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Amos</a:t>
            </a: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Obadiah</a:t>
            </a: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Jonah</a:t>
            </a: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Micah</a:t>
            </a: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Nahum</a:t>
            </a: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Habakkuk</a:t>
            </a: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Zephaniah</a:t>
            </a: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Haggai</a:t>
            </a: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Zechariah</a:t>
            </a: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Malachi</a:t>
            </a: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Revelation</a:t>
            </a: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Peter</a:t>
            </a: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Peter</a:t>
            </a: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James</a:t>
            </a: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Hebrews</a:t>
            </a: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Philemon</a:t>
            </a: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Titus</a:t>
            </a: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Timothy</a:t>
            </a: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Timothy</a:t>
            </a: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Thessalonians</a:t>
            </a: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Thessalonians</a:t>
            </a: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Colossians</a:t>
            </a: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Philippians</a:t>
            </a: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Ephesians</a:t>
            </a: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Galatians</a:t>
            </a: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Corinthians</a:t>
            </a: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Corinthians</a:t>
            </a: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Romans</a:t>
            </a: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John</a:t>
            </a: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John</a:t>
            </a: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Jude</a:t>
            </a: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3 John</a:t>
            </a:r>
          </a:p>
        </p:txBody>
      </p:sp>
      <p:sp>
        <p:nvSpPr>
          <p:cNvPr id="199" name="TextBox 198"/>
          <p:cNvSpPr txBox="1">
            <a:spLocks/>
          </p:cNvSpPr>
          <p:nvPr/>
        </p:nvSpPr>
        <p:spPr>
          <a:xfrm rot="16200000">
            <a:off x="3203885" y="1988878"/>
            <a:ext cx="792086" cy="647999"/>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en-US" sz="1100">
                <a:solidFill>
                  <a:schemeClr val="bg1"/>
                </a:solidFill>
              </a:rPr>
              <a:t>Psalms</a:t>
            </a: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Job</a:t>
            </a: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Ecclesiastes</a:t>
            </a: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Song</a:t>
            </a: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Proverbs</a:t>
            </a: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KEY:</a:t>
            </a: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200" b="1">
                <a:cs typeface="Arial" charset="0"/>
              </a:rPr>
              <a:t>Silent Years</a:t>
            </a:r>
          </a:p>
        </p:txBody>
      </p:sp>
      <p:pic>
        <p:nvPicPr>
          <p:cNvPr id="346114" name="Picture 2">
            <a:extLst>
              <a:ext uri="{FF2B5EF4-FFF2-40B4-BE49-F238E27FC236}">
                <a16:creationId xmlns:a16="http://schemas.microsoft.com/office/drawing/2014/main" id="{E68F1BD3-1163-2847-9337-7F9453E1E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Overview of the OT &amp; NT</a:t>
            </a:r>
          </a:p>
        </p:txBody>
      </p:sp>
      <p:pic>
        <p:nvPicPr>
          <p:cNvPr id="210947"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Text Box 5"/>
          <p:cNvSpPr txBox="1">
            <a:spLocks noChangeArrowheads="1"/>
          </p:cNvSpPr>
          <p:nvPr/>
        </p:nvSpPr>
        <p:spPr bwMode="auto">
          <a:xfrm>
            <a:off x="8509000" y="87313"/>
            <a:ext cx="5270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26</a:t>
            </a:r>
          </a:p>
        </p:txBody>
      </p:sp>
      <p:sp>
        <p:nvSpPr>
          <p:cNvPr id="5" name="Rectangle 2"/>
          <p:cNvSpPr txBox="1">
            <a:spLocks noChangeArrowheads="1"/>
          </p:cNvSpPr>
          <p:nvPr/>
        </p:nvSpPr>
        <p:spPr bwMode="auto">
          <a:xfrm>
            <a:off x="9633841" y="235298"/>
            <a:ext cx="7777163" cy="5413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kumimoji="1" lang="en-US" altLang="zh-CN" sz="2400" b="1">
                <a:solidFill>
                  <a:schemeClr val="bg1"/>
                </a:solidFill>
                <a:latin typeface="Arial" charset="0"/>
              </a:rPr>
              <a:t>Overview of the OT &amp; NT</a:t>
            </a:r>
          </a:p>
        </p:txBody>
      </p:sp>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46491" y="1146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9451999" y="212207"/>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旧约</a:t>
            </a:r>
            <a:endParaRPr lang="en-US" sz="1400" b="1" dirty="0">
              <a:solidFill>
                <a:schemeClr val="tx1"/>
              </a:solidFill>
              <a:latin typeface="华文楷体"/>
              <a:ea typeface="华文楷体"/>
              <a:cs typeface="华文楷体"/>
            </a:endParaRPr>
          </a:p>
        </p:txBody>
      </p:sp>
      <p:sp>
        <p:nvSpPr>
          <p:cNvPr id="8" name="Rectangle 7"/>
          <p:cNvSpPr/>
          <p:nvPr/>
        </p:nvSpPr>
        <p:spPr>
          <a:xfrm>
            <a:off x="13666090" y="237608"/>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新约</a:t>
            </a:r>
            <a:endParaRPr lang="en-US" sz="1400" b="1" dirty="0">
              <a:solidFill>
                <a:schemeClr val="tx1"/>
              </a:solidFill>
              <a:latin typeface="华文楷体"/>
              <a:ea typeface="华文楷体"/>
              <a:cs typeface="华文楷体"/>
            </a:endParaRPr>
          </a:p>
        </p:txBody>
      </p:sp>
      <p:sp>
        <p:nvSpPr>
          <p:cNvPr id="9" name="Rectangle 8"/>
          <p:cNvSpPr/>
          <p:nvPr/>
        </p:nvSpPr>
        <p:spPr>
          <a:xfrm>
            <a:off x="9452000" y="518787"/>
            <a:ext cx="2909456"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10" name="Rectangle 9"/>
          <p:cNvSpPr/>
          <p:nvPr/>
        </p:nvSpPr>
        <p:spPr>
          <a:xfrm>
            <a:off x="12622383" y="481504"/>
            <a:ext cx="967508" cy="295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先知书</a:t>
            </a:r>
            <a:endParaRPr lang="en-US" b="1" dirty="0">
              <a:solidFill>
                <a:schemeClr val="tx1"/>
              </a:solidFill>
              <a:latin typeface="华文楷体"/>
              <a:ea typeface="华文楷体"/>
              <a:cs typeface="华文楷体"/>
            </a:endParaRPr>
          </a:p>
        </p:txBody>
      </p:sp>
      <p:sp>
        <p:nvSpPr>
          <p:cNvPr id="11" name="Rectangle 10"/>
          <p:cNvSpPr/>
          <p:nvPr/>
        </p:nvSpPr>
        <p:spPr>
          <a:xfrm>
            <a:off x="12622383" y="827649"/>
            <a:ext cx="967508" cy="316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去尼尼微：</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约拿书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那鸿书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去以色列：</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阿摩司书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何西阿书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去以东：</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俄巴底亚书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去犹大：</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以赛亚书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弥迦书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哈巴谷书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西番亚书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耶利米书</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12" name="Rectangle 11"/>
          <p:cNvSpPr/>
          <p:nvPr/>
        </p:nvSpPr>
        <p:spPr>
          <a:xfrm>
            <a:off x="9539744" y="992245"/>
            <a:ext cx="773547" cy="208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约伯</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受苦</a:t>
            </a:r>
            <a:endParaRPr lang="en-US" sz="900" b="1" dirty="0">
              <a:solidFill>
                <a:schemeClr val="tx1"/>
              </a:solidFill>
              <a:latin typeface="华文楷体"/>
              <a:ea typeface="华文楷体"/>
              <a:cs typeface="华文楷体"/>
            </a:endParaRPr>
          </a:p>
        </p:txBody>
      </p:sp>
      <p:sp>
        <p:nvSpPr>
          <p:cNvPr id="13" name="Rectangle 12"/>
          <p:cNvSpPr/>
          <p:nvPr/>
        </p:nvSpPr>
        <p:spPr>
          <a:xfrm>
            <a:off x="9521272" y="1424625"/>
            <a:ext cx="77354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利未记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敬拜</a:t>
            </a:r>
            <a:endParaRPr lang="en-US" b="1" dirty="0">
              <a:solidFill>
                <a:schemeClr val="tx1"/>
              </a:solidFill>
              <a:latin typeface="华文楷体"/>
              <a:ea typeface="华文楷体"/>
              <a:cs typeface="华文楷体"/>
            </a:endParaRPr>
          </a:p>
        </p:txBody>
      </p:sp>
      <p:sp>
        <p:nvSpPr>
          <p:cNvPr id="14" name="Rectangle 13"/>
          <p:cNvSpPr/>
          <p:nvPr/>
        </p:nvSpPr>
        <p:spPr>
          <a:xfrm>
            <a:off x="9540552" y="1844824"/>
            <a:ext cx="815109"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申命记</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第二个律法</a:t>
            </a:r>
            <a:endParaRPr lang="en-US" sz="900" b="1" dirty="0">
              <a:solidFill>
                <a:schemeClr val="tx1"/>
              </a:solidFill>
              <a:latin typeface="华文楷体"/>
              <a:ea typeface="华文楷体"/>
              <a:cs typeface="华文楷体"/>
            </a:endParaRPr>
          </a:p>
        </p:txBody>
      </p:sp>
      <p:sp>
        <p:nvSpPr>
          <p:cNvPr id="15" name="Rectangle 14"/>
          <p:cNvSpPr/>
          <p:nvPr/>
        </p:nvSpPr>
        <p:spPr>
          <a:xfrm>
            <a:off x="9539744" y="2368464"/>
            <a:ext cx="773547" cy="215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路得记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16" name="Rectangle 15"/>
          <p:cNvSpPr/>
          <p:nvPr/>
        </p:nvSpPr>
        <p:spPr>
          <a:xfrm>
            <a:off x="9521274" y="3571501"/>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历代志上下</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神的建设</a:t>
            </a:r>
            <a:endParaRPr lang="en-US" sz="800" b="1" dirty="0">
              <a:solidFill>
                <a:schemeClr val="tx1"/>
              </a:solidFill>
              <a:latin typeface="华文楷体"/>
              <a:ea typeface="华文楷体"/>
              <a:cs typeface="华文楷体"/>
            </a:endParaRPr>
          </a:p>
        </p:txBody>
      </p:sp>
      <p:sp>
        <p:nvSpPr>
          <p:cNvPr id="17" name="Rectangle 16"/>
          <p:cNvSpPr/>
          <p:nvPr/>
        </p:nvSpPr>
        <p:spPr>
          <a:xfrm>
            <a:off x="10583454" y="959916"/>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创世记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起初</a:t>
            </a:r>
            <a:endParaRPr lang="en-US" b="1" dirty="0">
              <a:solidFill>
                <a:schemeClr val="tx1"/>
              </a:solidFill>
              <a:latin typeface="华文楷体"/>
              <a:ea typeface="华文楷体"/>
              <a:cs typeface="华文楷体"/>
            </a:endParaRPr>
          </a:p>
        </p:txBody>
      </p:sp>
      <p:sp>
        <p:nvSpPr>
          <p:cNvPr id="18" name="Rectangle 17"/>
          <p:cNvSpPr/>
          <p:nvPr/>
        </p:nvSpPr>
        <p:spPr>
          <a:xfrm>
            <a:off x="10583454" y="1299934"/>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出埃及记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离开</a:t>
            </a:r>
            <a:endParaRPr lang="en-US" b="1" dirty="0">
              <a:solidFill>
                <a:schemeClr val="tx1"/>
              </a:solidFill>
              <a:latin typeface="华文楷体"/>
              <a:ea typeface="华文楷体"/>
              <a:cs typeface="华文楷体"/>
            </a:endParaRPr>
          </a:p>
        </p:txBody>
      </p:sp>
      <p:sp>
        <p:nvSpPr>
          <p:cNvPr id="19" name="Rectangle 18"/>
          <p:cNvSpPr/>
          <p:nvPr/>
        </p:nvSpPr>
        <p:spPr>
          <a:xfrm>
            <a:off x="10571909" y="164571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民数记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旷野</a:t>
            </a:r>
            <a:endParaRPr lang="en-US" b="1" dirty="0">
              <a:solidFill>
                <a:schemeClr val="tx1"/>
              </a:solidFill>
              <a:latin typeface="华文楷体"/>
              <a:ea typeface="华文楷体"/>
              <a:cs typeface="华文楷体"/>
            </a:endParaRPr>
          </a:p>
        </p:txBody>
      </p:sp>
      <p:sp>
        <p:nvSpPr>
          <p:cNvPr id="20" name="Rectangle 19"/>
          <p:cNvSpPr/>
          <p:nvPr/>
        </p:nvSpPr>
        <p:spPr>
          <a:xfrm>
            <a:off x="10571909" y="199467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约书亚记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攻取</a:t>
            </a:r>
            <a:endParaRPr lang="en-US" b="1" dirty="0">
              <a:solidFill>
                <a:schemeClr val="tx1"/>
              </a:solidFill>
              <a:latin typeface="华文楷体"/>
              <a:ea typeface="华文楷体"/>
              <a:cs typeface="华文楷体"/>
            </a:endParaRPr>
          </a:p>
        </p:txBody>
      </p:sp>
      <p:sp>
        <p:nvSpPr>
          <p:cNvPr id="21" name="Rectangle 20"/>
          <p:cNvSpPr/>
          <p:nvPr/>
        </p:nvSpPr>
        <p:spPr>
          <a:xfrm>
            <a:off x="10571909" y="233959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士师记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起起落落</a:t>
            </a:r>
            <a:endParaRPr lang="en-US" b="1" dirty="0">
              <a:solidFill>
                <a:schemeClr val="tx1"/>
              </a:solidFill>
              <a:latin typeface="华文楷体"/>
              <a:ea typeface="华文楷体"/>
              <a:cs typeface="华文楷体"/>
            </a:endParaRPr>
          </a:p>
        </p:txBody>
      </p:sp>
      <p:sp>
        <p:nvSpPr>
          <p:cNvPr id="22" name="Rectangle 21"/>
          <p:cNvSpPr/>
          <p:nvPr/>
        </p:nvSpPr>
        <p:spPr>
          <a:xfrm>
            <a:off x="10571909" y="2691156"/>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撒母耳记上</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扫罗</a:t>
            </a:r>
            <a:endParaRPr lang="en-US" sz="900" b="1" dirty="0">
              <a:solidFill>
                <a:schemeClr val="tx1"/>
              </a:solidFill>
              <a:latin typeface="华文楷体"/>
              <a:ea typeface="华文楷体"/>
              <a:cs typeface="华文楷体"/>
            </a:endParaRPr>
          </a:p>
        </p:txBody>
      </p:sp>
      <p:sp>
        <p:nvSpPr>
          <p:cNvPr id="23" name="Rectangle 22"/>
          <p:cNvSpPr/>
          <p:nvPr/>
        </p:nvSpPr>
        <p:spPr>
          <a:xfrm>
            <a:off x="10541891" y="3039826"/>
            <a:ext cx="762000"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撒母耳记下</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大卫</a:t>
            </a:r>
            <a:endParaRPr lang="en-US" sz="900" b="1" dirty="0">
              <a:solidFill>
                <a:schemeClr val="tx1"/>
              </a:solidFill>
              <a:latin typeface="华文楷体"/>
              <a:ea typeface="华文楷体"/>
              <a:cs typeface="华文楷体"/>
            </a:endParaRPr>
          </a:p>
        </p:txBody>
      </p:sp>
      <p:sp>
        <p:nvSpPr>
          <p:cNvPr id="24" name="Rectangle 23"/>
          <p:cNvSpPr/>
          <p:nvPr/>
        </p:nvSpPr>
        <p:spPr>
          <a:xfrm>
            <a:off x="10618091" y="3407266"/>
            <a:ext cx="7319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列王记上</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所罗门</a:t>
            </a:r>
            <a:endParaRPr lang="en-US" b="1" dirty="0">
              <a:solidFill>
                <a:schemeClr val="tx1"/>
              </a:solidFill>
              <a:latin typeface="华文楷体"/>
              <a:ea typeface="华文楷体"/>
              <a:cs typeface="华文楷体"/>
            </a:endParaRPr>
          </a:p>
        </p:txBody>
      </p:sp>
      <p:sp>
        <p:nvSpPr>
          <p:cNvPr id="25" name="Rectangle 24"/>
          <p:cNvSpPr/>
          <p:nvPr/>
        </p:nvSpPr>
        <p:spPr>
          <a:xfrm>
            <a:off x="10618091" y="3738042"/>
            <a:ext cx="6973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列王记下</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分裂</a:t>
            </a:r>
            <a:endParaRPr lang="en-US" b="1" dirty="0">
              <a:solidFill>
                <a:schemeClr val="tx1"/>
              </a:solidFill>
              <a:latin typeface="华文楷体"/>
              <a:ea typeface="华文楷体"/>
              <a:cs typeface="华文楷体"/>
            </a:endParaRPr>
          </a:p>
        </p:txBody>
      </p:sp>
      <p:sp>
        <p:nvSpPr>
          <p:cNvPr id="26" name="Rectangle 25"/>
          <p:cNvSpPr/>
          <p:nvPr/>
        </p:nvSpPr>
        <p:spPr>
          <a:xfrm>
            <a:off x="11516325" y="2776879"/>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诗篇</a:t>
            </a:r>
            <a:endParaRPr lang="en-US" b="1" dirty="0">
              <a:solidFill>
                <a:schemeClr val="tx1"/>
              </a:solidFill>
              <a:latin typeface="华文楷体"/>
              <a:ea typeface="华文楷体"/>
              <a:cs typeface="华文楷体"/>
            </a:endParaRPr>
          </a:p>
        </p:txBody>
      </p:sp>
      <p:sp>
        <p:nvSpPr>
          <p:cNvPr id="27" name="Rectangle 26"/>
          <p:cNvSpPr/>
          <p:nvPr/>
        </p:nvSpPr>
        <p:spPr>
          <a:xfrm>
            <a:off x="11542691" y="3180970"/>
            <a:ext cx="828000" cy="531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箴言</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传道书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雅歌</a:t>
            </a:r>
            <a:endParaRPr lang="en-US" b="1" dirty="0">
              <a:solidFill>
                <a:schemeClr val="tx1"/>
              </a:solidFill>
              <a:latin typeface="华文楷体"/>
              <a:ea typeface="华文楷体"/>
              <a:cs typeface="华文楷体"/>
            </a:endParaRPr>
          </a:p>
        </p:txBody>
      </p:sp>
      <p:sp>
        <p:nvSpPr>
          <p:cNvPr id="28" name="Rectangle 27"/>
          <p:cNvSpPr/>
          <p:nvPr/>
        </p:nvSpPr>
        <p:spPr>
          <a:xfrm>
            <a:off x="11597144" y="3804718"/>
            <a:ext cx="773547"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耶利米哀歌</a:t>
            </a:r>
            <a:endParaRPr lang="en-US" sz="900" b="1" dirty="0">
              <a:solidFill>
                <a:schemeClr val="tx1"/>
              </a:solidFill>
              <a:latin typeface="华文楷体"/>
              <a:ea typeface="华文楷体"/>
              <a:cs typeface="华文楷体"/>
            </a:endParaRPr>
          </a:p>
        </p:txBody>
      </p:sp>
      <p:sp>
        <p:nvSpPr>
          <p:cNvPr id="29" name="Rectangle 28"/>
          <p:cNvSpPr/>
          <p:nvPr/>
        </p:nvSpPr>
        <p:spPr>
          <a:xfrm>
            <a:off x="9426594" y="4157913"/>
            <a:ext cx="2934861" cy="3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被掳至巴比伦</a:t>
            </a:r>
            <a:r>
              <a:rPr lang="en-US" altLang="zh-CN" sz="1200" b="1" dirty="0">
                <a:solidFill>
                  <a:schemeClr val="tx1"/>
                </a:solidFill>
                <a:latin typeface="华文楷体"/>
                <a:ea typeface="华文楷体"/>
                <a:cs typeface="华文楷体"/>
              </a:rPr>
              <a:t>70 </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0" name="Rectangle 29"/>
          <p:cNvSpPr/>
          <p:nvPr/>
        </p:nvSpPr>
        <p:spPr>
          <a:xfrm>
            <a:off x="10507253" y="4543629"/>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以斯拉记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圣殿</a:t>
            </a:r>
            <a:endParaRPr lang="en-US" b="1" dirty="0">
              <a:solidFill>
                <a:schemeClr val="tx1"/>
              </a:solidFill>
              <a:latin typeface="华文楷体"/>
              <a:ea typeface="华文楷体"/>
              <a:cs typeface="华文楷体"/>
            </a:endParaRPr>
          </a:p>
        </p:txBody>
      </p:sp>
      <p:sp>
        <p:nvSpPr>
          <p:cNvPr id="31" name="Rectangle 30"/>
          <p:cNvSpPr/>
          <p:nvPr/>
        </p:nvSpPr>
        <p:spPr>
          <a:xfrm>
            <a:off x="9553092" y="4570652"/>
            <a:ext cx="683999" cy="25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以斯帖</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王后</a:t>
            </a:r>
            <a:endParaRPr lang="en-US" b="1" dirty="0">
              <a:solidFill>
                <a:schemeClr val="tx1"/>
              </a:solidFill>
              <a:latin typeface="华文楷体"/>
              <a:ea typeface="华文楷体"/>
              <a:cs typeface="华文楷体"/>
            </a:endParaRPr>
          </a:p>
        </p:txBody>
      </p:sp>
      <p:sp>
        <p:nvSpPr>
          <p:cNvPr id="32" name="Rectangle 31"/>
          <p:cNvSpPr/>
          <p:nvPr/>
        </p:nvSpPr>
        <p:spPr>
          <a:xfrm>
            <a:off x="10521113" y="4892294"/>
            <a:ext cx="780468"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尼希米记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城墙</a:t>
            </a:r>
            <a:endParaRPr lang="en-US" b="1" dirty="0">
              <a:solidFill>
                <a:schemeClr val="tx1"/>
              </a:solidFill>
              <a:latin typeface="华文楷体"/>
              <a:ea typeface="华文楷体"/>
              <a:cs typeface="华文楷体"/>
            </a:endParaRPr>
          </a:p>
        </p:txBody>
      </p:sp>
      <p:sp>
        <p:nvSpPr>
          <p:cNvPr id="33" name="Rectangle 32"/>
          <p:cNvSpPr/>
          <p:nvPr/>
        </p:nvSpPr>
        <p:spPr>
          <a:xfrm rot="16200000">
            <a:off x="10125957" y="4853606"/>
            <a:ext cx="612499" cy="8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重建</a:t>
            </a:r>
            <a:endParaRPr lang="en-US" sz="800" b="1" dirty="0">
              <a:solidFill>
                <a:schemeClr val="tx1"/>
              </a:solidFill>
              <a:latin typeface="华文楷体"/>
              <a:ea typeface="华文楷体"/>
              <a:cs typeface="华文楷体"/>
            </a:endParaRPr>
          </a:p>
        </p:txBody>
      </p:sp>
      <p:sp>
        <p:nvSpPr>
          <p:cNvPr id="34" name="Rectangle 33"/>
          <p:cNvSpPr/>
          <p:nvPr/>
        </p:nvSpPr>
        <p:spPr>
          <a:xfrm>
            <a:off x="12585436" y="4089600"/>
            <a:ext cx="953654" cy="37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以西结书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但以理书</a:t>
            </a:r>
            <a:endParaRPr lang="en-US" b="1" dirty="0">
              <a:solidFill>
                <a:schemeClr val="tx1"/>
              </a:solidFill>
              <a:latin typeface="华文楷体"/>
              <a:ea typeface="华文楷体"/>
              <a:cs typeface="华文楷体"/>
            </a:endParaRPr>
          </a:p>
        </p:txBody>
      </p:sp>
      <p:sp>
        <p:nvSpPr>
          <p:cNvPr id="35" name="Rectangle 34"/>
          <p:cNvSpPr/>
          <p:nvPr/>
        </p:nvSpPr>
        <p:spPr>
          <a:xfrm>
            <a:off x="12585436" y="4574223"/>
            <a:ext cx="953654" cy="62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哈该书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撒迦利亚书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玛拉基书</a:t>
            </a:r>
            <a:endParaRPr lang="en-US" b="1" dirty="0">
              <a:solidFill>
                <a:schemeClr val="tx1"/>
              </a:solidFill>
              <a:latin typeface="华文楷体"/>
              <a:ea typeface="华文楷体"/>
              <a:cs typeface="华文楷体"/>
            </a:endParaRPr>
          </a:p>
        </p:txBody>
      </p:sp>
      <p:sp>
        <p:nvSpPr>
          <p:cNvPr id="36" name="Rectangle 35"/>
          <p:cNvSpPr/>
          <p:nvPr/>
        </p:nvSpPr>
        <p:spPr>
          <a:xfrm>
            <a:off x="9472779" y="5252172"/>
            <a:ext cx="4087091" cy="28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静默时期</a:t>
            </a:r>
            <a:r>
              <a:rPr lang="en-US" altLang="zh-CN" sz="1200" b="1" dirty="0">
                <a:solidFill>
                  <a:schemeClr val="tx1"/>
                </a:solidFill>
                <a:latin typeface="华文楷体"/>
                <a:ea typeface="华文楷体"/>
                <a:cs typeface="华文楷体"/>
              </a:rPr>
              <a:t>400</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7" name="Rectangle 36"/>
          <p:cNvSpPr/>
          <p:nvPr/>
        </p:nvSpPr>
        <p:spPr>
          <a:xfrm>
            <a:off x="13903924" y="884793"/>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马太福音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君王</a:t>
            </a:r>
            <a:endParaRPr lang="en-US" altLang="zh-CN" sz="900" b="1" dirty="0">
              <a:solidFill>
                <a:schemeClr val="tx1"/>
              </a:solidFill>
              <a:latin typeface="华文楷体"/>
              <a:ea typeface="华文楷体"/>
              <a:cs typeface="华文楷体"/>
            </a:endParaRPr>
          </a:p>
        </p:txBody>
      </p:sp>
      <p:sp>
        <p:nvSpPr>
          <p:cNvPr id="38" name="Rectangle 37"/>
          <p:cNvSpPr/>
          <p:nvPr/>
        </p:nvSpPr>
        <p:spPr>
          <a:xfrm>
            <a:off x="14626674" y="896338"/>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马可福音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仆人</a:t>
            </a:r>
            <a:endParaRPr lang="en-US" sz="900" b="1" dirty="0">
              <a:solidFill>
                <a:schemeClr val="tx1"/>
              </a:solidFill>
              <a:latin typeface="华文楷体"/>
              <a:ea typeface="华文楷体"/>
              <a:cs typeface="华文楷体"/>
            </a:endParaRPr>
          </a:p>
        </p:txBody>
      </p:sp>
      <p:sp>
        <p:nvSpPr>
          <p:cNvPr id="39" name="Rectangle 38"/>
          <p:cNvSpPr/>
          <p:nvPr/>
        </p:nvSpPr>
        <p:spPr>
          <a:xfrm>
            <a:off x="15427924" y="893536"/>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路加福音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人子</a:t>
            </a:r>
            <a:endParaRPr lang="en-US" sz="900" b="1" dirty="0">
              <a:solidFill>
                <a:schemeClr val="tx1"/>
              </a:solidFill>
              <a:latin typeface="华文楷体"/>
              <a:ea typeface="华文楷体"/>
              <a:cs typeface="华文楷体"/>
            </a:endParaRPr>
          </a:p>
        </p:txBody>
      </p:sp>
      <p:sp>
        <p:nvSpPr>
          <p:cNvPr id="40" name="Rectangle 39"/>
          <p:cNvSpPr/>
          <p:nvPr/>
        </p:nvSpPr>
        <p:spPr>
          <a:xfrm>
            <a:off x="16155288" y="888919"/>
            <a:ext cx="676567" cy="311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约翰福音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神性</a:t>
            </a:r>
            <a:endParaRPr lang="en-US" sz="900" b="1" dirty="0">
              <a:solidFill>
                <a:schemeClr val="tx1"/>
              </a:solidFill>
              <a:latin typeface="华文楷体"/>
              <a:ea typeface="华文楷体"/>
              <a:cs typeface="华文楷体"/>
            </a:endParaRPr>
          </a:p>
        </p:txBody>
      </p:sp>
      <p:sp>
        <p:nvSpPr>
          <p:cNvPr id="41" name="Rectangle 40"/>
          <p:cNvSpPr/>
          <p:nvPr/>
        </p:nvSpPr>
        <p:spPr>
          <a:xfrm>
            <a:off x="13783852" y="1385372"/>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保罗书信</a:t>
            </a:r>
            <a:endParaRPr lang="en-US" sz="1200" b="1" dirty="0">
              <a:solidFill>
                <a:schemeClr val="tx1"/>
              </a:solidFill>
              <a:latin typeface="华文楷体"/>
              <a:ea typeface="华文楷体"/>
              <a:cs typeface="华文楷体"/>
            </a:endParaRPr>
          </a:p>
        </p:txBody>
      </p:sp>
      <p:sp>
        <p:nvSpPr>
          <p:cNvPr id="42" name="Rectangle 41"/>
          <p:cNvSpPr/>
          <p:nvPr/>
        </p:nvSpPr>
        <p:spPr>
          <a:xfrm>
            <a:off x="16797215" y="1380753"/>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普通书信</a:t>
            </a:r>
            <a:endParaRPr lang="en-US" sz="1200" b="1" dirty="0">
              <a:solidFill>
                <a:schemeClr val="tx1"/>
              </a:solidFill>
              <a:latin typeface="华文楷体"/>
              <a:ea typeface="华文楷体"/>
              <a:cs typeface="华文楷体"/>
            </a:endParaRPr>
          </a:p>
        </p:txBody>
      </p:sp>
      <p:sp>
        <p:nvSpPr>
          <p:cNvPr id="43" name="Rectangle 42"/>
          <p:cNvSpPr/>
          <p:nvPr/>
        </p:nvSpPr>
        <p:spPr>
          <a:xfrm>
            <a:off x="13860491" y="195109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加拉太书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拘泥法律</a:t>
            </a:r>
            <a:endParaRPr lang="en-US" sz="900" b="1" dirty="0">
              <a:solidFill>
                <a:schemeClr val="tx1"/>
              </a:solidFill>
              <a:latin typeface="华文楷体"/>
              <a:ea typeface="华文楷体"/>
              <a:cs typeface="华文楷体"/>
            </a:endParaRPr>
          </a:p>
        </p:txBody>
      </p:sp>
      <p:sp>
        <p:nvSpPr>
          <p:cNvPr id="44" name="Rectangle 43"/>
          <p:cNvSpPr/>
          <p:nvPr/>
        </p:nvSpPr>
        <p:spPr>
          <a:xfrm>
            <a:off x="13860491" y="228821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帖撒罗尼迦前书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跟进</a:t>
            </a:r>
            <a:endParaRPr lang="en-US" sz="800" b="1" dirty="0">
              <a:solidFill>
                <a:schemeClr val="tx1"/>
              </a:solidFill>
              <a:latin typeface="华文楷体"/>
              <a:ea typeface="华文楷体"/>
              <a:cs typeface="华文楷体"/>
            </a:endParaRPr>
          </a:p>
        </p:txBody>
      </p:sp>
      <p:sp>
        <p:nvSpPr>
          <p:cNvPr id="45" name="Rectangle 44"/>
          <p:cNvSpPr/>
          <p:nvPr/>
        </p:nvSpPr>
        <p:spPr>
          <a:xfrm>
            <a:off x="13860491" y="26421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再来</a:t>
            </a:r>
            <a:endParaRPr lang="en-US" sz="800" b="1" dirty="0">
              <a:solidFill>
                <a:schemeClr val="tx1"/>
              </a:solidFill>
              <a:latin typeface="华文楷体"/>
              <a:ea typeface="华文楷体"/>
              <a:cs typeface="华文楷体"/>
            </a:endParaRPr>
          </a:p>
        </p:txBody>
      </p:sp>
      <p:sp>
        <p:nvSpPr>
          <p:cNvPr id="46" name="Rectangle 45"/>
          <p:cNvSpPr/>
          <p:nvPr/>
        </p:nvSpPr>
        <p:spPr>
          <a:xfrm>
            <a:off x="13860491" y="297930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连接</a:t>
            </a:r>
            <a:endParaRPr lang="en-US" sz="800" b="1" dirty="0">
              <a:solidFill>
                <a:schemeClr val="tx1"/>
              </a:solidFill>
              <a:latin typeface="华文楷体"/>
              <a:ea typeface="华文楷体"/>
              <a:cs typeface="华文楷体"/>
            </a:endParaRPr>
          </a:p>
        </p:txBody>
      </p:sp>
      <p:sp>
        <p:nvSpPr>
          <p:cNvPr id="47" name="Rectangle 46"/>
          <p:cNvSpPr/>
          <p:nvPr/>
        </p:nvSpPr>
        <p:spPr>
          <a:xfrm>
            <a:off x="13860491" y="331411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新的事奉</a:t>
            </a:r>
            <a:endParaRPr lang="en-US" sz="800" b="1" dirty="0">
              <a:solidFill>
                <a:schemeClr val="tx1"/>
              </a:solidFill>
              <a:latin typeface="华文楷体"/>
              <a:ea typeface="华文楷体"/>
              <a:cs typeface="华文楷体"/>
            </a:endParaRPr>
          </a:p>
        </p:txBody>
      </p:sp>
      <p:sp>
        <p:nvSpPr>
          <p:cNvPr id="48" name="Rectangle 47"/>
          <p:cNvSpPr/>
          <p:nvPr/>
        </p:nvSpPr>
        <p:spPr>
          <a:xfrm>
            <a:off x="13860491" y="36396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罗马书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称义</a:t>
            </a:r>
            <a:endParaRPr lang="en-US" sz="900" b="1" dirty="0">
              <a:solidFill>
                <a:schemeClr val="tx1"/>
              </a:solidFill>
              <a:latin typeface="华文楷体"/>
              <a:ea typeface="华文楷体"/>
              <a:cs typeface="华文楷体"/>
            </a:endParaRPr>
          </a:p>
        </p:txBody>
      </p:sp>
      <p:sp>
        <p:nvSpPr>
          <p:cNvPr id="49" name="Rectangle 48"/>
          <p:cNvSpPr/>
          <p:nvPr/>
        </p:nvSpPr>
        <p:spPr>
          <a:xfrm>
            <a:off x="13860491" y="399989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以弗所书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a:t>
            </a:r>
            <a:endParaRPr lang="en-US" sz="900" b="1" dirty="0">
              <a:solidFill>
                <a:schemeClr val="tx1"/>
              </a:solidFill>
              <a:latin typeface="华文楷体"/>
              <a:ea typeface="华文楷体"/>
              <a:cs typeface="华文楷体"/>
            </a:endParaRPr>
          </a:p>
        </p:txBody>
      </p:sp>
      <p:sp>
        <p:nvSpPr>
          <p:cNvPr id="50" name="Rectangle 49"/>
          <p:cNvSpPr/>
          <p:nvPr/>
        </p:nvSpPr>
        <p:spPr>
          <a:xfrm>
            <a:off x="13860491" y="4354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歌罗西书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尊主为大</a:t>
            </a:r>
            <a:endParaRPr lang="en-US" altLang="zh-CN" sz="9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1" name="Rectangle 50"/>
          <p:cNvSpPr/>
          <p:nvPr/>
        </p:nvSpPr>
        <p:spPr>
          <a:xfrm>
            <a:off x="13860491" y="466027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腓立比书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喜乐</a:t>
            </a:r>
            <a:endParaRPr lang="en-US" sz="900" b="1" dirty="0">
              <a:solidFill>
                <a:schemeClr val="tx1"/>
              </a:solidFill>
              <a:latin typeface="华文楷体"/>
              <a:ea typeface="华文楷体"/>
              <a:cs typeface="华文楷体"/>
            </a:endParaRPr>
          </a:p>
        </p:txBody>
      </p:sp>
      <p:sp>
        <p:nvSpPr>
          <p:cNvPr id="52" name="Rectangle 51"/>
          <p:cNvSpPr/>
          <p:nvPr/>
        </p:nvSpPr>
        <p:spPr>
          <a:xfrm>
            <a:off x="13860491" y="50027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腓利门书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宽恕</a:t>
            </a:r>
            <a:endParaRPr lang="en-US" sz="900" b="1" dirty="0">
              <a:solidFill>
                <a:schemeClr val="tx1"/>
              </a:solidFill>
              <a:latin typeface="华文楷体"/>
              <a:ea typeface="华文楷体"/>
              <a:cs typeface="华文楷体"/>
            </a:endParaRPr>
          </a:p>
        </p:txBody>
      </p:sp>
      <p:sp>
        <p:nvSpPr>
          <p:cNvPr id="53" name="Rectangle 52"/>
          <p:cNvSpPr/>
          <p:nvPr/>
        </p:nvSpPr>
        <p:spPr>
          <a:xfrm>
            <a:off x="13860491" y="533593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4" name="Rectangle 53"/>
          <p:cNvSpPr/>
          <p:nvPr/>
        </p:nvSpPr>
        <p:spPr>
          <a:xfrm>
            <a:off x="13894691" y="5726460"/>
            <a:ext cx="64193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提多书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教会纪律</a:t>
            </a:r>
            <a:endParaRPr lang="en-US" altLang="zh-CN" sz="8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5" name="Rectangle 54"/>
          <p:cNvSpPr/>
          <p:nvPr/>
        </p:nvSpPr>
        <p:spPr>
          <a:xfrm>
            <a:off x="13860491" y="601450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6" name="Rectangle 55"/>
          <p:cNvSpPr/>
          <p:nvPr/>
        </p:nvSpPr>
        <p:spPr>
          <a:xfrm>
            <a:off x="16146491" y="6000344"/>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启示录</a:t>
            </a:r>
          </a:p>
          <a:p>
            <a:pPr algn="ctr"/>
            <a:r>
              <a:rPr lang="zh-CN" altLang="en-US" b="1" dirty="0">
                <a:solidFill>
                  <a:schemeClr val="tx1"/>
                </a:solidFill>
                <a:latin typeface="华文楷体"/>
                <a:ea typeface="华文楷体"/>
                <a:cs typeface="华文楷体"/>
              </a:rPr>
              <a:t>患难</a:t>
            </a:r>
            <a:endParaRPr lang="en-US" altLang="zh-CN" b="1" dirty="0">
              <a:solidFill>
                <a:schemeClr val="tx1"/>
              </a:solidFill>
              <a:latin typeface="华文楷体"/>
              <a:ea typeface="华文楷体"/>
              <a:cs typeface="华文楷体"/>
            </a:endParaRPr>
          </a:p>
        </p:txBody>
      </p:sp>
      <p:sp>
        <p:nvSpPr>
          <p:cNvPr id="57" name="Rectangle 56"/>
          <p:cNvSpPr/>
          <p:nvPr/>
        </p:nvSpPr>
        <p:spPr>
          <a:xfrm>
            <a:off x="15728962" y="5573910"/>
            <a:ext cx="1389219"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预言书</a:t>
            </a:r>
            <a:endParaRPr lang="en-US" sz="1400" b="1" dirty="0">
              <a:solidFill>
                <a:schemeClr val="tx1"/>
              </a:solidFill>
              <a:latin typeface="华文楷体"/>
              <a:ea typeface="华文楷体"/>
              <a:cs typeface="华文楷体"/>
            </a:endParaRPr>
          </a:p>
        </p:txBody>
      </p:sp>
      <p:sp>
        <p:nvSpPr>
          <p:cNvPr id="58" name="Rectangle 57"/>
          <p:cNvSpPr/>
          <p:nvPr/>
        </p:nvSpPr>
        <p:spPr>
          <a:xfrm>
            <a:off x="15390678" y="2831527"/>
            <a:ext cx="676567" cy="739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使徒行传</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教会根基</a:t>
            </a:r>
            <a:endParaRPr lang="en-US" sz="900" b="1" dirty="0">
              <a:solidFill>
                <a:schemeClr val="tx1"/>
              </a:solidFill>
              <a:latin typeface="华文楷体"/>
              <a:ea typeface="华文楷体"/>
              <a:cs typeface="华文楷体"/>
            </a:endParaRPr>
          </a:p>
        </p:txBody>
      </p:sp>
      <p:sp>
        <p:nvSpPr>
          <p:cNvPr id="59" name="Rectangle 58"/>
          <p:cNvSpPr/>
          <p:nvPr/>
        </p:nvSpPr>
        <p:spPr>
          <a:xfrm>
            <a:off x="14339743" y="537343"/>
            <a:ext cx="2062621"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60" name="Rectangle 59"/>
          <p:cNvSpPr/>
          <p:nvPr/>
        </p:nvSpPr>
        <p:spPr>
          <a:xfrm>
            <a:off x="17137091" y="199035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雅各书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61" name="Rectangle 60"/>
          <p:cNvSpPr/>
          <p:nvPr/>
        </p:nvSpPr>
        <p:spPr>
          <a:xfrm>
            <a:off x="17137091" y="240828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彼得前书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受苦</a:t>
            </a:r>
            <a:endParaRPr lang="en-US" b="1" dirty="0">
              <a:solidFill>
                <a:schemeClr val="tx1"/>
              </a:solidFill>
              <a:latin typeface="华文楷体"/>
              <a:ea typeface="华文楷体"/>
              <a:cs typeface="华文楷体"/>
            </a:endParaRPr>
          </a:p>
        </p:txBody>
      </p:sp>
      <p:sp>
        <p:nvSpPr>
          <p:cNvPr id="62" name="Rectangle 61"/>
          <p:cNvSpPr/>
          <p:nvPr/>
        </p:nvSpPr>
        <p:spPr>
          <a:xfrm>
            <a:off x="17137091" y="275463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彼得后书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b="1" dirty="0">
              <a:solidFill>
                <a:schemeClr val="tx1"/>
              </a:solidFill>
              <a:latin typeface="华文楷体"/>
              <a:ea typeface="华文楷体"/>
              <a:cs typeface="华文楷体"/>
            </a:endParaRPr>
          </a:p>
        </p:txBody>
      </p:sp>
      <p:sp>
        <p:nvSpPr>
          <p:cNvPr id="63" name="Rectangle 62"/>
          <p:cNvSpPr/>
          <p:nvPr/>
        </p:nvSpPr>
        <p:spPr>
          <a:xfrm>
            <a:off x="17137091" y="31725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希伯来书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忍耐</a:t>
            </a:r>
            <a:endParaRPr lang="en-US" b="1" dirty="0">
              <a:solidFill>
                <a:schemeClr val="tx1"/>
              </a:solidFill>
              <a:latin typeface="华文楷体"/>
              <a:ea typeface="华文楷体"/>
              <a:cs typeface="华文楷体"/>
            </a:endParaRPr>
          </a:p>
        </p:txBody>
      </p:sp>
      <p:sp>
        <p:nvSpPr>
          <p:cNvPr id="64" name="Rectangle 63"/>
          <p:cNvSpPr/>
          <p:nvPr/>
        </p:nvSpPr>
        <p:spPr>
          <a:xfrm>
            <a:off x="17137091" y="3592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犹大书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65" name="Rectangle 64"/>
          <p:cNvSpPr/>
          <p:nvPr/>
        </p:nvSpPr>
        <p:spPr>
          <a:xfrm>
            <a:off x="17137091" y="400844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约翰一书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爱</a:t>
            </a:r>
            <a:endParaRPr lang="en-US" b="1" dirty="0">
              <a:solidFill>
                <a:schemeClr val="tx1"/>
              </a:solidFill>
              <a:latin typeface="华文楷体"/>
              <a:ea typeface="华文楷体"/>
              <a:cs typeface="华文楷体"/>
            </a:endParaRPr>
          </a:p>
        </p:txBody>
      </p:sp>
      <p:sp>
        <p:nvSpPr>
          <p:cNvPr id="66" name="Rectangle 65"/>
          <p:cNvSpPr/>
          <p:nvPr/>
        </p:nvSpPr>
        <p:spPr>
          <a:xfrm>
            <a:off x="17137091" y="434856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约翰二书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7" name="Rectangle 66"/>
          <p:cNvSpPr/>
          <p:nvPr/>
        </p:nvSpPr>
        <p:spPr>
          <a:xfrm>
            <a:off x="17137091" y="46748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约翰三书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8" name="Rectangle 67"/>
          <p:cNvSpPr/>
          <p:nvPr/>
        </p:nvSpPr>
        <p:spPr>
          <a:xfrm>
            <a:off x="9765971" y="5650260"/>
            <a:ext cx="32102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华文楷体"/>
              <a:ea typeface="华文楷体"/>
              <a:cs typeface="华文楷体"/>
            </a:endParaRPr>
          </a:p>
        </p:txBody>
      </p:sp>
      <p:sp>
        <p:nvSpPr>
          <p:cNvPr id="69" name="Rectangle 68"/>
          <p:cNvSpPr/>
          <p:nvPr/>
        </p:nvSpPr>
        <p:spPr>
          <a:xfrm>
            <a:off x="10788894" y="6031260"/>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所罗门</a:t>
            </a:r>
            <a:endParaRPr lang="en-US" sz="800" b="1" dirty="0">
              <a:solidFill>
                <a:schemeClr val="tx1"/>
              </a:solidFill>
              <a:latin typeface="华文楷体"/>
              <a:ea typeface="华文楷体"/>
              <a:cs typeface="华文楷体"/>
            </a:endParaRPr>
          </a:p>
        </p:txBody>
      </p:sp>
      <p:sp>
        <p:nvSpPr>
          <p:cNvPr id="70" name="Rectangle 69"/>
          <p:cNvSpPr/>
          <p:nvPr/>
        </p:nvSpPr>
        <p:spPr>
          <a:xfrm>
            <a:off x="11467834" y="5753866"/>
            <a:ext cx="99753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北国</a:t>
            </a:r>
            <a:endParaRPr lang="en-US" sz="900" b="1" dirty="0">
              <a:solidFill>
                <a:schemeClr val="tx1"/>
              </a:solidFill>
              <a:latin typeface="华文楷体"/>
              <a:ea typeface="华文楷体"/>
              <a:cs typeface="华文楷体"/>
            </a:endParaRPr>
          </a:p>
        </p:txBody>
      </p:sp>
      <p:sp>
        <p:nvSpPr>
          <p:cNvPr id="71" name="Rectangle 70"/>
          <p:cNvSpPr/>
          <p:nvPr/>
        </p:nvSpPr>
        <p:spPr>
          <a:xfrm>
            <a:off x="11368541" y="6495084"/>
            <a:ext cx="123075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南国</a:t>
            </a:r>
            <a:endParaRPr lang="en-US" sz="900" b="1" dirty="0">
              <a:solidFill>
                <a:schemeClr val="tx1"/>
              </a:solidFill>
              <a:latin typeface="华文楷体"/>
              <a:ea typeface="华文楷体"/>
              <a:cs typeface="华文楷体"/>
            </a:endParaRPr>
          </a:p>
        </p:txBody>
      </p:sp>
      <p:sp>
        <p:nvSpPr>
          <p:cNvPr id="72" name="Rectangle 71"/>
          <p:cNvSpPr/>
          <p:nvPr/>
        </p:nvSpPr>
        <p:spPr>
          <a:xfrm>
            <a:off x="11700983" y="5915152"/>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以色列</a:t>
            </a:r>
            <a:endParaRPr lang="en-US" sz="900" b="1" dirty="0">
              <a:solidFill>
                <a:schemeClr val="tx1"/>
              </a:solidFill>
              <a:latin typeface="华文楷体"/>
              <a:ea typeface="华文楷体"/>
              <a:cs typeface="华文楷体"/>
            </a:endParaRPr>
          </a:p>
        </p:txBody>
      </p:sp>
      <p:sp>
        <p:nvSpPr>
          <p:cNvPr id="73" name="Rectangle 72"/>
          <p:cNvSpPr/>
          <p:nvPr/>
        </p:nvSpPr>
        <p:spPr>
          <a:xfrm>
            <a:off x="11680200" y="6321608"/>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犹大</a:t>
            </a:r>
            <a:endParaRPr lang="en-US" sz="900" b="1" dirty="0">
              <a:solidFill>
                <a:schemeClr val="tx1"/>
              </a:solidFill>
              <a:latin typeface="华文楷体"/>
              <a:ea typeface="华文楷体"/>
              <a:cs typeface="华文楷体"/>
            </a:endParaRPr>
          </a:p>
        </p:txBody>
      </p:sp>
      <p:sp>
        <p:nvSpPr>
          <p:cNvPr id="74" name="Rectangle 73"/>
          <p:cNvSpPr/>
          <p:nvPr/>
        </p:nvSpPr>
        <p:spPr>
          <a:xfrm>
            <a:off x="12673182" y="5838707"/>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亚述</a:t>
            </a:r>
            <a:endParaRPr lang="en-US" b="1" dirty="0">
              <a:solidFill>
                <a:schemeClr val="tx1"/>
              </a:solidFill>
              <a:latin typeface="华文楷体"/>
              <a:ea typeface="华文楷体"/>
              <a:cs typeface="华文楷体"/>
            </a:endParaRPr>
          </a:p>
        </p:txBody>
      </p:sp>
      <p:sp>
        <p:nvSpPr>
          <p:cNvPr id="75" name="Rectangle 74"/>
          <p:cNvSpPr/>
          <p:nvPr/>
        </p:nvSpPr>
        <p:spPr>
          <a:xfrm>
            <a:off x="13056491" y="6412260"/>
            <a:ext cx="558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巴比伦</a:t>
            </a:r>
            <a:endParaRPr lang="en-US" sz="900" b="1" dirty="0">
              <a:solidFill>
                <a:schemeClr val="tx1"/>
              </a:solidFill>
              <a:latin typeface="华文楷体"/>
              <a:ea typeface="华文楷体"/>
              <a:cs typeface="华文楷体"/>
            </a:endParaRPr>
          </a:p>
        </p:txBody>
      </p:sp>
      <p:sp>
        <p:nvSpPr>
          <p:cNvPr id="76" name="Rectangle 75"/>
          <p:cNvSpPr/>
          <p:nvPr/>
        </p:nvSpPr>
        <p:spPr>
          <a:xfrm rot="16200000">
            <a:off x="9894191" y="332616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王国</a:t>
            </a:r>
            <a:endParaRPr lang="en-US" sz="700" b="1" dirty="0">
              <a:solidFill>
                <a:schemeClr val="tx1"/>
              </a:solidFill>
              <a:latin typeface="华文楷体"/>
              <a:ea typeface="华文楷体"/>
              <a:cs typeface="华文楷体"/>
            </a:endParaRPr>
          </a:p>
        </p:txBody>
      </p:sp>
      <p:sp>
        <p:nvSpPr>
          <p:cNvPr id="77" name="Rectangle 76"/>
          <p:cNvSpPr/>
          <p:nvPr/>
        </p:nvSpPr>
        <p:spPr>
          <a:xfrm rot="16200000">
            <a:off x="9398833" y="6151803"/>
            <a:ext cx="565315"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1043</a:t>
            </a:r>
            <a:endParaRPr lang="en-US" sz="700" b="1" dirty="0">
              <a:solidFill>
                <a:schemeClr val="tx1"/>
              </a:solidFill>
              <a:latin typeface="华文楷体"/>
              <a:ea typeface="华文楷体"/>
              <a:cs typeface="华文楷体"/>
            </a:endParaRPr>
          </a:p>
        </p:txBody>
      </p:sp>
      <p:sp>
        <p:nvSpPr>
          <p:cNvPr id="78" name="Rectangle 77"/>
          <p:cNvSpPr/>
          <p:nvPr/>
        </p:nvSpPr>
        <p:spPr>
          <a:xfrm rot="16200000">
            <a:off x="11343792" y="6070167"/>
            <a:ext cx="528872" cy="153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931 </a:t>
            </a:r>
            <a:endParaRPr lang="en-US" sz="700" b="1" dirty="0">
              <a:solidFill>
                <a:schemeClr val="tx1"/>
              </a:solidFill>
              <a:latin typeface="华文楷体"/>
              <a:ea typeface="华文楷体"/>
              <a:cs typeface="华文楷体"/>
            </a:endParaRPr>
          </a:p>
        </p:txBody>
      </p:sp>
      <p:sp>
        <p:nvSpPr>
          <p:cNvPr id="79" name="Rectangle 78"/>
          <p:cNvSpPr/>
          <p:nvPr/>
        </p:nvSpPr>
        <p:spPr>
          <a:xfrm rot="16200000">
            <a:off x="12357066" y="5865113"/>
            <a:ext cx="528851"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722</a:t>
            </a:r>
            <a:endParaRPr lang="en-US" sz="700" b="1" dirty="0">
              <a:solidFill>
                <a:schemeClr val="tx1"/>
              </a:solidFill>
              <a:latin typeface="华文楷体"/>
              <a:ea typeface="华文楷体"/>
              <a:cs typeface="华文楷体"/>
            </a:endParaRPr>
          </a:p>
        </p:txBody>
      </p:sp>
      <p:sp>
        <p:nvSpPr>
          <p:cNvPr id="80" name="Rectangle 79"/>
          <p:cNvSpPr/>
          <p:nvPr/>
        </p:nvSpPr>
        <p:spPr>
          <a:xfrm rot="16200000">
            <a:off x="12747304" y="6347122"/>
            <a:ext cx="602925" cy="136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主前</a:t>
            </a:r>
            <a:r>
              <a:rPr lang="en-US" altLang="zh-CN" sz="800" b="1" dirty="0">
                <a:solidFill>
                  <a:schemeClr val="tx1"/>
                </a:solidFill>
                <a:latin typeface="华文楷体"/>
                <a:ea typeface="华文楷体"/>
                <a:cs typeface="华文楷体"/>
              </a:rPr>
              <a:t>586</a:t>
            </a:r>
            <a:endParaRPr lang="en-US" sz="800" b="1" dirty="0">
              <a:solidFill>
                <a:schemeClr val="tx1"/>
              </a:solidFill>
              <a:latin typeface="华文楷体"/>
              <a:ea typeface="华文楷体"/>
              <a:cs typeface="华文楷体"/>
            </a:endParaRPr>
          </a:p>
        </p:txBody>
      </p:sp>
      <p:sp>
        <p:nvSpPr>
          <p:cNvPr id="81" name="Rectangle 80"/>
          <p:cNvSpPr/>
          <p:nvPr/>
        </p:nvSpPr>
        <p:spPr>
          <a:xfrm>
            <a:off x="10237091" y="6031260"/>
            <a:ext cx="4571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大卫</a:t>
            </a:r>
            <a:endParaRPr lang="en-US" sz="800" b="1" dirty="0">
              <a:solidFill>
                <a:schemeClr val="tx1"/>
              </a:solidFill>
              <a:latin typeface="华文楷体"/>
              <a:ea typeface="华文楷体"/>
              <a:cs typeface="华文楷体"/>
            </a:endParaRPr>
          </a:p>
        </p:txBody>
      </p:sp>
      <p:sp>
        <p:nvSpPr>
          <p:cNvPr id="82" name="Rectangle 81"/>
          <p:cNvSpPr/>
          <p:nvPr/>
        </p:nvSpPr>
        <p:spPr>
          <a:xfrm>
            <a:off x="9779891" y="6031260"/>
            <a:ext cx="3809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扫罗</a:t>
            </a:r>
            <a:endParaRPr lang="en-US" sz="80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Russia</a:t>
            </a: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en-US" dirty="0">
                <a:solidFill>
                  <a:srgbClr val="FFFFFF"/>
                </a:solidFill>
                <a:latin typeface="Arial"/>
                <a:ea typeface="ＭＳ Ｐゴシック" charset="0"/>
                <a:cs typeface="Arial"/>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en-US" sz="2400" b="1">
                <a:solidFill>
                  <a:srgbClr val="FFFFFF"/>
                </a:solidFill>
                <a:cs typeface="Arial" charset="0"/>
              </a:rPr>
              <a:t>28</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a:solidFill>
                  <a:srgbClr val="FFFFFF"/>
                </a:solidFill>
                <a:effectLst>
                  <a:glow rad="203200">
                    <a:srgbClr val="000514">
                      <a:alpha val="88000"/>
                    </a:srgbClr>
                  </a:glow>
                </a:effectLst>
                <a:latin typeface="Arial"/>
                <a:cs typeface="Arial"/>
              </a:rPr>
              <a:t>Israel</a:t>
            </a:r>
          </a:p>
        </p:txBody>
      </p:sp>
      <p:sp>
        <p:nvSpPr>
          <p:cNvPr id="9225" name="Text Box 9"/>
          <p:cNvSpPr txBox="1">
            <a:spLocks noChangeArrowheads="1"/>
          </p:cNvSpPr>
          <p:nvPr/>
        </p:nvSpPr>
        <p:spPr bwMode="auto">
          <a:xfrm>
            <a:off x="5105400" y="3962400"/>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en-US" altLang="zh-CN" sz="2800" b="1">
                <a:solidFill>
                  <a:schemeClr val="bg1"/>
                </a:solidFill>
                <a:latin typeface="Arial" charset="0"/>
              </a:rPr>
              <a:t>Old Testament Trade Routes &amp; Bodies of Water </a:t>
            </a:r>
            <a:endParaRPr kumimoji="1" lang="en-US" altLang="zh-CN" sz="1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331470" y="2188066"/>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6" name="Text Box 9"/>
          <p:cNvSpPr txBox="1">
            <a:spLocks noChangeArrowheads="1"/>
          </p:cNvSpPr>
          <p:nvPr/>
        </p:nvSpPr>
        <p:spPr bwMode="auto">
          <a:xfrm rot="3030063">
            <a:off x="5647408" y="1297646"/>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7"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8" name="Text Box 9"/>
          <p:cNvSpPr txBox="1">
            <a:spLocks noChangeArrowheads="1"/>
          </p:cNvSpPr>
          <p:nvPr/>
        </p:nvSpPr>
        <p:spPr bwMode="auto">
          <a:xfrm>
            <a:off x="95656" y="2708920"/>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eaLnBrk="1" hangingPunct="1">
              <a:buFont typeface="+mj-lt"/>
              <a:buAutoNum type="arabicPeriod"/>
            </a:pPr>
            <a:r>
              <a:rPr kumimoji="1" lang="en-US" altLang="zh-CN" sz="2000" b="1">
                <a:solidFill>
                  <a:schemeClr val="bg1"/>
                </a:solidFill>
                <a:latin typeface="Arial" charset="0"/>
              </a:rPr>
              <a:t>Name each of the 9 bodies of water</a:t>
            </a:r>
          </a:p>
          <a:p>
            <a:pPr marL="457200" indent="-457200" algn="l" eaLnBrk="1" hangingPunct="1">
              <a:buFont typeface="+mj-lt"/>
              <a:buAutoNum type="arabicPeriod"/>
            </a:pPr>
            <a:r>
              <a:rPr kumimoji="1" lang="en-US" altLang="zh-CN" sz="2000" b="1">
                <a:solidFill>
                  <a:schemeClr val="bg1"/>
                </a:solidFill>
                <a:latin typeface="Arial" charset="0"/>
              </a:rPr>
              <a:t>Tell how each got its name</a:t>
            </a:r>
            <a:endParaRPr kumimoji="1" lang="en-US" altLang="zh-CN" sz="1400" b="1">
              <a:solidFill>
                <a:schemeClr val="bg1"/>
              </a:solidFill>
              <a:latin typeface="Arial"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In your small group</a:t>
            </a:r>
            <a:r>
              <a:rPr lang="mr-IN" sz="1800" b="1" i="1" dirty="0">
                <a:solidFill>
                  <a:srgbClr val="FFFFFF"/>
                </a:solidFill>
                <a:effectLst>
                  <a:glow rad="203200">
                    <a:srgbClr val="000514">
                      <a:alpha val="88000"/>
                    </a:srgbClr>
                  </a:glow>
                </a:effectLst>
                <a:latin typeface="Arial"/>
                <a:cs typeface="Arial"/>
              </a:rPr>
              <a:t>…</a:t>
            </a:r>
            <a:endParaRPr lang="en-US" sz="1800" b="1" i="1" dirty="0">
              <a:solidFill>
                <a:srgbClr val="FFFFFF"/>
              </a:solidFill>
              <a:effectLst>
                <a:glow rad="203200">
                  <a:srgbClr val="000514">
                    <a:alpha val="88000"/>
                  </a:srgbClr>
                </a:glow>
              </a:effectLst>
              <a:latin typeface="Arial"/>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8</a:t>
            </a:r>
            <a:endParaRPr kumimoji="0" lang="en-US" sz="2000" b="1" i="0" u="none" strike="noStrike" cap="none" normalizeH="0" baseline="0">
              <a:ln>
                <a:noFill/>
              </a:ln>
              <a:solidFill>
                <a:srgbClr val="FFFFFF"/>
              </a:solidFill>
              <a:effectLst/>
              <a:latin typeface="Arial"/>
              <a:cs typeface="Arial"/>
            </a:endParaRP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9</a:t>
            </a:r>
            <a:endParaRPr kumimoji="0" lang="en-US" sz="2000" b="1" i="0" u="none" strike="noStrike" cap="none" normalizeH="0" baseline="0">
              <a:ln>
                <a:noFill/>
              </a:ln>
              <a:solidFill>
                <a:srgbClr val="FFFFFF"/>
              </a:solidFill>
              <a:effectLst/>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Mesopotamia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a:solidFill>
                  <a:schemeClr val="bg1"/>
                </a:solidFill>
                <a:latin typeface="Arial" charset="0"/>
              </a:rPr>
              <a:t>The Ancient Near East</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solidFill>
                  <a:srgbClr val="FFFFFF"/>
                </a:solidFill>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507174" y="1748564"/>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rot="3030063">
            <a:off x="6013846" y="1098902"/>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580112" y="3412451"/>
            <a:ext cx="109525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413926" y="1700808"/>
            <a:ext cx="108263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3096803">
            <a:off x="5250594" y="2060698"/>
            <a:ext cx="165971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Mesopotamia</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a:solidFill>
                  <a:schemeClr val="bg1"/>
                </a:solidFill>
                <a:cs typeface="Arial" charset="0"/>
              </a:rPr>
              <a:t>Alfred Hoerth </a:t>
            </a:r>
            <a:r>
              <a:rPr lang="en-US" sz="1100" b="1" i="1">
                <a:solidFill>
                  <a:schemeClr val="bg1"/>
                </a:solidFill>
                <a:cs typeface="Arial" charset="0"/>
              </a:rPr>
              <a:t>et. al., Peoples of the Old Testament World</a:t>
            </a:r>
            <a:r>
              <a:rPr lang="en-US" sz="1100" b="1">
                <a:solidFill>
                  <a:schemeClr val="bg1"/>
                </a:solidFill>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36475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PERSIANS</a:t>
            </a:r>
          </a:p>
        </p:txBody>
      </p:sp>
      <p:sp>
        <p:nvSpPr>
          <p:cNvPr id="18" name="Text Box 9"/>
          <p:cNvSpPr txBox="1">
            <a:spLocks noChangeArrowheads="1"/>
          </p:cNvSpPr>
          <p:nvPr/>
        </p:nvSpPr>
        <p:spPr bwMode="auto">
          <a:xfrm>
            <a:off x="5292080" y="3012341"/>
            <a:ext cx="18774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BABYLONIANS</a:t>
            </a: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7054628" y="4221088"/>
            <a:ext cx="44119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Ur</a:t>
            </a: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3516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ELAMITES</a:t>
            </a:r>
          </a:p>
        </p:txBody>
      </p:sp>
      <p:sp>
        <p:nvSpPr>
          <p:cNvPr id="42" name="Text Box 9"/>
          <p:cNvSpPr txBox="1">
            <a:spLocks noChangeArrowheads="1"/>
          </p:cNvSpPr>
          <p:nvPr/>
        </p:nvSpPr>
        <p:spPr bwMode="auto">
          <a:xfrm>
            <a:off x="6393483" y="4556447"/>
            <a:ext cx="16337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CHALDEANS</a:t>
            </a:r>
          </a:p>
        </p:txBody>
      </p:sp>
      <p:sp>
        <p:nvSpPr>
          <p:cNvPr id="43" name="Text Box 9"/>
          <p:cNvSpPr txBox="1">
            <a:spLocks noChangeArrowheads="1"/>
          </p:cNvSpPr>
          <p:nvPr/>
        </p:nvSpPr>
        <p:spPr bwMode="auto">
          <a:xfrm>
            <a:off x="6444208" y="3732421"/>
            <a:ext cx="15697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SUMERIANS</a:t>
            </a: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53145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ASSYRIANS</a:t>
            </a:r>
          </a:p>
        </p:txBody>
      </p:sp>
      <p:sp>
        <p:nvSpPr>
          <p:cNvPr id="49" name="Text Box 9"/>
          <p:cNvSpPr txBox="1">
            <a:spLocks noChangeArrowheads="1"/>
          </p:cNvSpPr>
          <p:nvPr/>
        </p:nvSpPr>
        <p:spPr bwMode="auto">
          <a:xfrm>
            <a:off x="3743305" y="1259468"/>
            <a:ext cx="83895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Haran</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854684" y="4654877"/>
            <a:ext cx="1085468"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Arabian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Desert</a:t>
            </a:r>
          </a:p>
        </p:txBody>
      </p:sp>
      <p:sp>
        <p:nvSpPr>
          <p:cNvPr id="54"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55" name="Text Box 9"/>
          <p:cNvSpPr txBox="1">
            <a:spLocks noChangeArrowheads="1"/>
          </p:cNvSpPr>
          <p:nvPr/>
        </p:nvSpPr>
        <p:spPr bwMode="auto">
          <a:xfrm>
            <a:off x="5004048" y="5589240"/>
            <a:ext cx="295852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Fertile Crescent in Green</a:t>
            </a:r>
          </a:p>
        </p:txBody>
      </p:sp>
      <p:sp>
        <p:nvSpPr>
          <p:cNvPr id="56" name="Text Box 9"/>
          <p:cNvSpPr txBox="1">
            <a:spLocks noChangeArrowheads="1"/>
          </p:cNvSpPr>
          <p:nvPr/>
        </p:nvSpPr>
        <p:spPr bwMode="auto">
          <a:xfrm rot="17082764">
            <a:off x="2601810" y="2139634"/>
            <a:ext cx="17878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PHOENICIANS</a:t>
            </a:r>
          </a:p>
        </p:txBody>
      </p:sp>
      <p:sp>
        <p:nvSpPr>
          <p:cNvPr id="57" name="Text Box 9"/>
          <p:cNvSpPr txBox="1">
            <a:spLocks noChangeArrowheads="1"/>
          </p:cNvSpPr>
          <p:nvPr/>
        </p:nvSpPr>
        <p:spPr bwMode="auto">
          <a:xfrm>
            <a:off x="1331640" y="2420888"/>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58" name="Text Box 9"/>
          <p:cNvSpPr txBox="1">
            <a:spLocks noChangeArrowheads="1"/>
          </p:cNvSpPr>
          <p:nvPr/>
        </p:nvSpPr>
        <p:spPr bwMode="auto">
          <a:xfrm>
            <a:off x="1043608" y="6309320"/>
            <a:ext cx="135179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CUSHITES</a:t>
            </a:r>
          </a:p>
        </p:txBody>
      </p:sp>
      <p:sp>
        <p:nvSpPr>
          <p:cNvPr id="59" name="Text Box 9"/>
          <p:cNvSpPr txBox="1">
            <a:spLocks noChangeArrowheads="1"/>
          </p:cNvSpPr>
          <p:nvPr/>
        </p:nvSpPr>
        <p:spPr bwMode="auto">
          <a:xfrm>
            <a:off x="539552" y="4941168"/>
            <a:ext cx="151860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EGYPTIANS</a:t>
            </a:r>
          </a:p>
        </p:txBody>
      </p:sp>
      <p:sp>
        <p:nvSpPr>
          <p:cNvPr id="60" name="Text Box 9"/>
          <p:cNvSpPr txBox="1">
            <a:spLocks noChangeArrowheads="1"/>
          </p:cNvSpPr>
          <p:nvPr/>
        </p:nvSpPr>
        <p:spPr bwMode="auto">
          <a:xfrm>
            <a:off x="3782596" y="6381328"/>
            <a:ext cx="10054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ARABS</a:t>
            </a:r>
          </a:p>
        </p:txBody>
      </p:sp>
      <p:sp>
        <p:nvSpPr>
          <p:cNvPr id="61" name="Text Box 9"/>
          <p:cNvSpPr txBox="1">
            <a:spLocks noChangeArrowheads="1"/>
          </p:cNvSpPr>
          <p:nvPr/>
        </p:nvSpPr>
        <p:spPr bwMode="auto">
          <a:xfrm>
            <a:off x="2843808" y="5013176"/>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MIDIANITES</a:t>
            </a:r>
          </a:p>
        </p:txBody>
      </p:sp>
      <p:sp>
        <p:nvSpPr>
          <p:cNvPr id="62" name="Text Box 9"/>
          <p:cNvSpPr txBox="1">
            <a:spLocks noChangeArrowheads="1"/>
          </p:cNvSpPr>
          <p:nvPr/>
        </p:nvSpPr>
        <p:spPr bwMode="auto">
          <a:xfrm>
            <a:off x="3264786" y="4571836"/>
            <a:ext cx="13902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E</a:t>
            </a:r>
            <a:r>
              <a:rPr lang="en-US" sz="1800" b="1" dirty="0">
                <a:solidFill>
                  <a:srgbClr val="FFFFFF"/>
                </a:solidFill>
                <a:effectLst>
                  <a:glow rad="203200">
                    <a:srgbClr val="000514">
                      <a:alpha val="88000"/>
                    </a:srgbClr>
                  </a:glow>
                </a:effectLst>
                <a:latin typeface="Arial"/>
                <a:cs typeface="Arial"/>
              </a:rPr>
              <a:t>DOMITES</a:t>
            </a:r>
          </a:p>
        </p:txBody>
      </p:sp>
      <p:sp>
        <p:nvSpPr>
          <p:cNvPr id="63" name="Text Box 9"/>
          <p:cNvSpPr txBox="1">
            <a:spLocks noChangeArrowheads="1"/>
          </p:cNvSpPr>
          <p:nvPr/>
        </p:nvSpPr>
        <p:spPr bwMode="auto">
          <a:xfrm>
            <a:off x="3264786" y="4283804"/>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M</a:t>
            </a:r>
            <a:r>
              <a:rPr lang="en-US" sz="1800" b="1" dirty="0">
                <a:solidFill>
                  <a:srgbClr val="FFFFFF"/>
                </a:solidFill>
                <a:effectLst>
                  <a:glow rad="203200">
                    <a:srgbClr val="000514">
                      <a:alpha val="88000"/>
                    </a:srgbClr>
                  </a:glow>
                </a:effectLst>
                <a:latin typeface="Arial"/>
                <a:cs typeface="Arial"/>
              </a:rPr>
              <a:t>OABITES</a:t>
            </a:r>
          </a:p>
        </p:txBody>
      </p:sp>
      <p:sp>
        <p:nvSpPr>
          <p:cNvPr id="64" name="Text Box 9"/>
          <p:cNvSpPr txBox="1">
            <a:spLocks noChangeArrowheads="1"/>
          </p:cNvSpPr>
          <p:nvPr/>
        </p:nvSpPr>
        <p:spPr bwMode="auto">
          <a:xfrm>
            <a:off x="3264786" y="3986480"/>
            <a:ext cx="159524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A</a:t>
            </a:r>
            <a:r>
              <a:rPr lang="en-US" sz="1800" b="1" dirty="0">
                <a:solidFill>
                  <a:srgbClr val="FFFFFF"/>
                </a:solidFill>
                <a:effectLst>
                  <a:glow rad="203200">
                    <a:srgbClr val="000514">
                      <a:alpha val="88000"/>
                    </a:srgbClr>
                  </a:glow>
                </a:effectLst>
                <a:latin typeface="Arial"/>
                <a:cs typeface="Arial"/>
              </a:rPr>
              <a:t>MMONITES</a:t>
            </a:r>
          </a:p>
        </p:txBody>
      </p:sp>
      <p:sp>
        <p:nvSpPr>
          <p:cNvPr id="65" name="Text Box 9"/>
          <p:cNvSpPr txBox="1">
            <a:spLocks noChangeArrowheads="1"/>
          </p:cNvSpPr>
          <p:nvPr/>
        </p:nvSpPr>
        <p:spPr bwMode="auto">
          <a:xfrm>
            <a:off x="2730058" y="3140968"/>
            <a:ext cx="169792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CANAANITES</a:t>
            </a:r>
          </a:p>
        </p:txBody>
      </p:sp>
      <p:sp>
        <p:nvSpPr>
          <p:cNvPr id="66" name="Text Box 9"/>
          <p:cNvSpPr txBox="1">
            <a:spLocks noChangeArrowheads="1"/>
          </p:cNvSpPr>
          <p:nvPr/>
        </p:nvSpPr>
        <p:spPr bwMode="auto">
          <a:xfrm>
            <a:off x="2802066" y="3419708"/>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AMORITES</a:t>
            </a:r>
          </a:p>
        </p:txBody>
      </p:sp>
      <p:sp>
        <p:nvSpPr>
          <p:cNvPr id="67" name="Text Box 9"/>
          <p:cNvSpPr txBox="1">
            <a:spLocks noChangeArrowheads="1"/>
          </p:cNvSpPr>
          <p:nvPr/>
        </p:nvSpPr>
        <p:spPr bwMode="auto">
          <a:xfrm>
            <a:off x="1763688" y="3933056"/>
            <a:ext cx="160832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PHILISTINES</a:t>
            </a:r>
          </a:p>
        </p:txBody>
      </p:sp>
      <p:sp>
        <p:nvSpPr>
          <p:cNvPr id="68" name="Text Box 9"/>
          <p:cNvSpPr txBox="1">
            <a:spLocks noChangeArrowheads="1"/>
          </p:cNvSpPr>
          <p:nvPr/>
        </p:nvSpPr>
        <p:spPr bwMode="auto">
          <a:xfrm>
            <a:off x="3779912" y="2276872"/>
            <a:ext cx="13395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Damascus</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661056" y="3645024"/>
            <a:ext cx="132676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Jerusalem</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ARAMEANS</a:t>
            </a:r>
          </a:p>
        </p:txBody>
      </p:sp>
      <p:sp>
        <p:nvSpPr>
          <p:cNvPr id="77" name="Text Box 9"/>
          <p:cNvSpPr txBox="1">
            <a:spLocks noChangeArrowheads="1"/>
          </p:cNvSpPr>
          <p:nvPr/>
        </p:nvSpPr>
        <p:spPr bwMode="auto">
          <a:xfrm>
            <a:off x="1403648" y="764704"/>
            <a:ext cx="12105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HITTITES</a:t>
            </a: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chemeClr val="bg1"/>
                </a:solidFill>
                <a:cs typeface="Arial" charset="0"/>
              </a:rPr>
              <a:t>Small Group: </a:t>
            </a:r>
            <a:br>
              <a:rPr lang="en-US" sz="1600" b="1">
                <a:solidFill>
                  <a:schemeClr val="bg1"/>
                </a:solidFill>
                <a:cs typeface="Arial" charset="0"/>
              </a:rPr>
            </a:br>
            <a:r>
              <a:rPr lang="en-US" sz="1600" b="1">
                <a:solidFill>
                  <a:schemeClr val="bg1"/>
                </a:solidFill>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G</a:t>
            </a:r>
            <a:r>
              <a:rPr lang="en-US" sz="1800" b="1" dirty="0">
                <a:solidFill>
                  <a:srgbClr val="FFFFFF"/>
                </a:solidFill>
                <a:effectLst>
                  <a:glow rad="203200">
                    <a:srgbClr val="000514">
                      <a:alpha val="88000"/>
                    </a:srgbClr>
                  </a:glow>
                </a:effectLst>
                <a:latin typeface="Arial"/>
                <a:cs typeface="Arial"/>
              </a:rPr>
              <a:t>ILEADITES</a:t>
            </a: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i="1">
                <a:solidFill>
                  <a:srgbClr val="FFFF00"/>
                </a:solidFill>
                <a:latin typeface="Arial"/>
                <a:ea typeface="+mn-ea"/>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rgbClr val="FFFF00"/>
                </a:solidFill>
                <a:latin typeface="Arial"/>
                <a:ea typeface="+mn-ea"/>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32292" y="3220979"/>
            <a:ext cx="187705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729442" y="424440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Manasseh</a:t>
            </a:r>
          </a:p>
        </p:txBody>
      </p:sp>
      <p:sp>
        <p:nvSpPr>
          <p:cNvPr id="13" name="Text Box 9"/>
          <p:cNvSpPr txBox="1">
            <a:spLocks noChangeArrowheads="1"/>
          </p:cNvSpPr>
          <p:nvPr/>
        </p:nvSpPr>
        <p:spPr bwMode="auto">
          <a:xfrm>
            <a:off x="5353669" y="343725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44185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175849" y="382789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Benjamin</a:t>
            </a:r>
          </a:p>
        </p:txBody>
      </p:sp>
      <p:sp>
        <p:nvSpPr>
          <p:cNvPr id="2" name="Text Box 3">
            <a:extLst>
              <a:ext uri="{FF2B5EF4-FFF2-40B4-BE49-F238E27FC236}">
                <a16:creationId xmlns:a16="http://schemas.microsoft.com/office/drawing/2014/main" id="{6E801CC9-4F7B-60DA-C938-8CF7653A93CF}"/>
              </a:ext>
            </a:extLst>
          </p:cNvPr>
          <p:cNvSpPr txBox="1">
            <a:spLocks noChangeArrowheads="1"/>
          </p:cNvSpPr>
          <p:nvPr/>
        </p:nvSpPr>
        <p:spPr bwMode="auto">
          <a:xfrm>
            <a:off x="7099666" y="298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3" name="Rectangle 2">
            <a:extLst>
              <a:ext uri="{FF2B5EF4-FFF2-40B4-BE49-F238E27FC236}">
                <a16:creationId xmlns:a16="http://schemas.microsoft.com/office/drawing/2014/main" id="{C7398AC7-1BEA-844B-26DB-FBA1D7D5F459}"/>
              </a:ext>
            </a:extLst>
          </p:cNvPr>
          <p:cNvSpPr txBox="1">
            <a:spLocks noChangeArrowheads="1"/>
          </p:cNvSpPr>
          <p:nvPr/>
        </p:nvSpPr>
        <p:spPr bwMode="auto">
          <a:xfrm>
            <a:off x="3803868" y="-35859"/>
            <a:ext cx="2529548"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a:t>
            </a:r>
          </a:p>
        </p:txBody>
      </p:sp>
      <p:sp>
        <p:nvSpPr>
          <p:cNvPr id="4" name="Rectangle 2">
            <a:extLst>
              <a:ext uri="{FF2B5EF4-FFF2-40B4-BE49-F238E27FC236}">
                <a16:creationId xmlns:a16="http://schemas.microsoft.com/office/drawing/2014/main" id="{B126E65E-50CD-8091-5BA1-6C49FE0DBF2D}"/>
              </a:ext>
            </a:extLst>
          </p:cNvPr>
          <p:cNvSpPr txBox="1">
            <a:spLocks noChangeArrowheads="1"/>
          </p:cNvSpPr>
          <p:nvPr/>
        </p:nvSpPr>
        <p:spPr bwMode="auto">
          <a:xfrm>
            <a:off x="2771254" y="2353382"/>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"ZIMM"</a:t>
            </a:r>
          </a:p>
        </p:txBody>
      </p:sp>
      <p:sp>
        <p:nvSpPr>
          <p:cNvPr id="5" name="Rectangle 2">
            <a:extLst>
              <a:ext uri="{FF2B5EF4-FFF2-40B4-BE49-F238E27FC236}">
                <a16:creationId xmlns:a16="http://schemas.microsoft.com/office/drawing/2014/main" id="{48B1CB24-01A6-8C5F-91A5-A3801420A4BC}"/>
              </a:ext>
            </a:extLst>
          </p:cNvPr>
          <p:cNvSpPr txBox="1">
            <a:spLocks noChangeArrowheads="1"/>
          </p:cNvSpPr>
          <p:nvPr/>
        </p:nvSpPr>
        <p:spPr bwMode="auto">
          <a:xfrm>
            <a:off x="2801072" y="3232913"/>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"DEB"</a:t>
            </a:r>
          </a:p>
        </p:txBody>
      </p:sp>
      <p:sp>
        <p:nvSpPr>
          <p:cNvPr id="6" name="Rectangle 2">
            <a:extLst>
              <a:ext uri="{FF2B5EF4-FFF2-40B4-BE49-F238E27FC236}">
                <a16:creationId xmlns:a16="http://schemas.microsoft.com/office/drawing/2014/main" id="{43A8E8FD-7566-53B8-A9BE-C0607BD610EA}"/>
              </a:ext>
            </a:extLst>
          </p:cNvPr>
          <p:cNvSpPr txBox="1">
            <a:spLocks noChangeArrowheads="1"/>
          </p:cNvSpPr>
          <p:nvPr/>
        </p:nvSpPr>
        <p:spPr bwMode="auto">
          <a:xfrm>
            <a:off x="6561467" y="4735621"/>
            <a:ext cx="2667000"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"GAMER"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dissolve">
                                      <p:cBhvr>
                                        <p:cTn id="64" dur="500"/>
                                        <p:tgtEl>
                                          <p:spTgt spid="18"/>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dissolve">
                                      <p:cBhvr>
                                        <p:cTn id="73" dur="500"/>
                                        <p:tgtEl>
                                          <p:spTgt spid="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dissolve">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dissolve">
                                      <p:cBhvr>
                                        <p:cTn id="88" dur="500"/>
                                        <p:tgtEl>
                                          <p:spTgt spid="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dissolve">
                                      <p:cBhvr>
                                        <p:cTn id="93" dur="500"/>
                                        <p:tgtEl>
                                          <p:spTgt spid="2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dissolve">
                                      <p:cBhvr>
                                        <p:cTn id="98" dur="500"/>
                                        <p:tgtEl>
                                          <p:spTgt spid="2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dissolve">
                                      <p:cBhvr>
                                        <p:cTn id="103" dur="500"/>
                                        <p:tgtEl>
                                          <p:spTgt spid="23"/>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dissolv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6" name="Picture 1" descr="OTS 29 Map ANE OT v SE Asia.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035050"/>
            <a:ext cx="10325100" cy="846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187"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en-US" altLang="zh-CN" sz="2800" b="1">
                <a:solidFill>
                  <a:schemeClr val="bg1"/>
                </a:solidFill>
                <a:latin typeface="Arial" charset="0"/>
              </a:rPr>
              <a:t>Size of the Mid-East &amp; SE Asia Contrasted</a:t>
            </a:r>
            <a:endParaRPr kumimoji="1" lang="en-US" altLang="zh-CN" sz="1800" b="1">
              <a:solidFill>
                <a:schemeClr val="bg1"/>
              </a:solidFill>
              <a:latin typeface="Arial" charset="0"/>
            </a:endParaRPr>
          </a:p>
        </p:txBody>
      </p:sp>
      <p:sp>
        <p:nvSpPr>
          <p:cNvPr id="221189"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29</a:t>
            </a:r>
          </a:p>
        </p:txBody>
      </p:sp>
      <p:pic>
        <p:nvPicPr>
          <p:cNvPr id="22119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39975" y="2882900"/>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29104" y="2924944"/>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0304771" y="3220931"/>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土耳其</a:t>
            </a:r>
            <a:endParaRPr lang="en-US" sz="1200" b="1" dirty="0">
              <a:solidFill>
                <a:schemeClr val="tx1"/>
              </a:solidFill>
              <a:latin typeface="华文楷体"/>
              <a:ea typeface="华文楷体"/>
              <a:cs typeface="华文楷体"/>
            </a:endParaRPr>
          </a:p>
        </p:txBody>
      </p:sp>
      <p:sp>
        <p:nvSpPr>
          <p:cNvPr id="9" name="Rectangle 8"/>
          <p:cNvSpPr/>
          <p:nvPr/>
        </p:nvSpPr>
        <p:spPr>
          <a:xfrm>
            <a:off x="10965172" y="3996785"/>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叙利亚</a:t>
            </a:r>
            <a:endParaRPr lang="en-US" sz="1200" b="1" dirty="0">
              <a:solidFill>
                <a:schemeClr val="tx1"/>
              </a:solidFill>
              <a:latin typeface="华文楷体"/>
              <a:ea typeface="华文楷体"/>
              <a:cs typeface="华文楷体"/>
            </a:endParaRPr>
          </a:p>
        </p:txBody>
      </p:sp>
      <p:sp>
        <p:nvSpPr>
          <p:cNvPr id="10" name="Rectangle 9"/>
          <p:cNvSpPr/>
          <p:nvPr/>
        </p:nvSpPr>
        <p:spPr>
          <a:xfrm>
            <a:off x="12029660" y="462255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伊拉克</a:t>
            </a:r>
            <a:endParaRPr lang="en-US" sz="1200" b="1" dirty="0">
              <a:solidFill>
                <a:schemeClr val="tx1"/>
              </a:solidFill>
              <a:latin typeface="华文楷体"/>
              <a:ea typeface="华文楷体"/>
              <a:cs typeface="华文楷体"/>
            </a:endParaRPr>
          </a:p>
        </p:txBody>
      </p:sp>
      <p:sp>
        <p:nvSpPr>
          <p:cNvPr id="11" name="Rectangle 10"/>
          <p:cNvSpPr/>
          <p:nvPr/>
        </p:nvSpPr>
        <p:spPr>
          <a:xfrm>
            <a:off x="11811880" y="4387004"/>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巴格达</a:t>
            </a:r>
            <a:endParaRPr lang="en-US" sz="1050" b="1" dirty="0">
              <a:solidFill>
                <a:schemeClr val="tx1"/>
              </a:solidFill>
              <a:latin typeface="华文楷体"/>
              <a:ea typeface="华文楷体"/>
              <a:cs typeface="华文楷体"/>
            </a:endParaRPr>
          </a:p>
        </p:txBody>
      </p:sp>
      <p:sp>
        <p:nvSpPr>
          <p:cNvPr id="12" name="Rectangle 11"/>
          <p:cNvSpPr/>
          <p:nvPr/>
        </p:nvSpPr>
        <p:spPr>
          <a:xfrm>
            <a:off x="10740497" y="4897332"/>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华文楷体"/>
                <a:ea typeface="华文楷体"/>
                <a:cs typeface="华文楷体"/>
              </a:rPr>
              <a:t>约旦</a:t>
            </a:r>
            <a:endParaRPr lang="en-US" sz="1600" b="1" dirty="0">
              <a:solidFill>
                <a:schemeClr val="tx1"/>
              </a:solidFill>
              <a:latin typeface="华文楷体"/>
              <a:ea typeface="华文楷体"/>
              <a:cs typeface="华文楷体"/>
            </a:endParaRPr>
          </a:p>
        </p:txBody>
      </p:sp>
      <p:sp>
        <p:nvSpPr>
          <p:cNvPr id="13" name="Rectangle 12"/>
          <p:cNvSpPr/>
          <p:nvPr/>
        </p:nvSpPr>
        <p:spPr>
          <a:xfrm>
            <a:off x="10008673" y="4986814"/>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以色列</a:t>
            </a:r>
            <a:endParaRPr lang="en-US" sz="1100" b="1" dirty="0">
              <a:solidFill>
                <a:schemeClr val="tx1"/>
              </a:solidFill>
              <a:latin typeface="华文楷体"/>
              <a:ea typeface="华文楷体"/>
              <a:cs typeface="华文楷体"/>
            </a:endParaRPr>
          </a:p>
        </p:txBody>
      </p:sp>
      <p:sp>
        <p:nvSpPr>
          <p:cNvPr id="14" name="Rectangle 13"/>
          <p:cNvSpPr/>
          <p:nvPr/>
        </p:nvSpPr>
        <p:spPr>
          <a:xfrm>
            <a:off x="9938316" y="4351240"/>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黎巴嫩</a:t>
            </a:r>
            <a:endParaRPr lang="en-US" sz="1050" b="1" dirty="0">
              <a:solidFill>
                <a:schemeClr val="tx1"/>
              </a:solidFill>
              <a:latin typeface="华文楷体"/>
              <a:ea typeface="华文楷体"/>
              <a:cs typeface="华文楷体"/>
            </a:endParaRPr>
          </a:p>
        </p:txBody>
      </p:sp>
      <p:sp>
        <p:nvSpPr>
          <p:cNvPr id="15" name="Rectangle 14"/>
          <p:cNvSpPr/>
          <p:nvPr/>
        </p:nvSpPr>
        <p:spPr>
          <a:xfrm>
            <a:off x="9926771" y="4149185"/>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贝鲁特</a:t>
            </a:r>
            <a:endParaRPr lang="en-US" sz="1050" b="1" dirty="0">
              <a:solidFill>
                <a:schemeClr val="tx1"/>
              </a:solidFill>
              <a:latin typeface="华文楷体"/>
              <a:ea typeface="华文楷体"/>
              <a:cs typeface="华文楷体"/>
            </a:endParaRPr>
          </a:p>
        </p:txBody>
      </p:sp>
      <p:sp>
        <p:nvSpPr>
          <p:cNvPr id="16" name="Rectangle 15"/>
          <p:cNvSpPr/>
          <p:nvPr/>
        </p:nvSpPr>
        <p:spPr>
          <a:xfrm>
            <a:off x="10930537" y="4387004"/>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大马色</a:t>
            </a:r>
            <a:endParaRPr lang="en-US" sz="1100" b="1" dirty="0">
              <a:solidFill>
                <a:schemeClr val="tx1"/>
              </a:solidFill>
              <a:latin typeface="华文楷体"/>
              <a:ea typeface="华文楷体"/>
              <a:cs typeface="华文楷体"/>
            </a:endParaRPr>
          </a:p>
        </p:txBody>
      </p:sp>
      <p:sp>
        <p:nvSpPr>
          <p:cNvPr id="17" name="Rectangle 16"/>
          <p:cNvSpPr/>
          <p:nvPr/>
        </p:nvSpPr>
        <p:spPr>
          <a:xfrm>
            <a:off x="10893505" y="4691838"/>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安曼</a:t>
            </a:r>
            <a:endParaRPr lang="en-US" sz="1050" b="1" dirty="0">
              <a:solidFill>
                <a:schemeClr val="tx1"/>
              </a:solidFill>
              <a:latin typeface="华文楷体"/>
              <a:ea typeface="华文楷体"/>
              <a:cs typeface="华文楷体"/>
            </a:endParaRPr>
          </a:p>
        </p:txBody>
      </p:sp>
      <p:sp>
        <p:nvSpPr>
          <p:cNvPr id="18" name="Rectangle 17"/>
          <p:cNvSpPr/>
          <p:nvPr/>
        </p:nvSpPr>
        <p:spPr>
          <a:xfrm>
            <a:off x="10244315" y="3030751"/>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安卡拉</a:t>
            </a:r>
            <a:endParaRPr lang="en-US" b="1" dirty="0">
              <a:solidFill>
                <a:schemeClr val="tx1"/>
              </a:solidFill>
              <a:latin typeface="华文楷体"/>
              <a:ea typeface="华文楷体"/>
              <a:cs typeface="华文楷体"/>
            </a:endParaRPr>
          </a:p>
        </p:txBody>
      </p:sp>
      <p:sp>
        <p:nvSpPr>
          <p:cNvPr id="19" name="Rectangle 18"/>
          <p:cNvSpPr/>
          <p:nvPr/>
        </p:nvSpPr>
        <p:spPr>
          <a:xfrm>
            <a:off x="11728580" y="2996116"/>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埃里温</a:t>
            </a:r>
            <a:endParaRPr lang="en-US" b="1" dirty="0">
              <a:solidFill>
                <a:schemeClr val="tx1"/>
              </a:solidFill>
              <a:latin typeface="华文楷体"/>
              <a:ea typeface="华文楷体"/>
              <a:cs typeface="华文楷体"/>
            </a:endParaRPr>
          </a:p>
        </p:txBody>
      </p:sp>
      <p:sp>
        <p:nvSpPr>
          <p:cNvPr id="20" name="Rectangle 19"/>
          <p:cNvSpPr/>
          <p:nvPr/>
        </p:nvSpPr>
        <p:spPr>
          <a:xfrm>
            <a:off x="12533905" y="518713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科威特</a:t>
            </a:r>
            <a:endParaRPr lang="en-US" sz="1200" b="1" dirty="0">
              <a:solidFill>
                <a:schemeClr val="tx1"/>
              </a:solidFill>
              <a:latin typeface="华文楷体"/>
              <a:ea typeface="华文楷体"/>
              <a:cs typeface="华文楷体"/>
            </a:endParaRPr>
          </a:p>
        </p:txBody>
      </p:sp>
      <p:sp>
        <p:nvSpPr>
          <p:cNvPr id="21" name="Rectangle 20"/>
          <p:cNvSpPr/>
          <p:nvPr/>
        </p:nvSpPr>
        <p:spPr>
          <a:xfrm>
            <a:off x="12724702" y="2964632"/>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阿塞拜疆</a:t>
            </a:r>
            <a:endParaRPr lang="en-US" sz="105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solidFill>
                  <a:srgbClr val="FFFFFF"/>
                </a:solidFill>
                <a:latin typeface="Arial" charset="0"/>
                <a:ea typeface="ＭＳ Ｐゴシック" charset="0"/>
                <a:cs typeface="Arial" charset="0"/>
              </a:rPr>
              <a:t>Israel</a:t>
            </a:r>
            <a:r>
              <a:rPr lang="uk-UA" altLang="ja-JP" sz="4000" dirty="0">
                <a:solidFill>
                  <a:srgbClr val="FFFFFF"/>
                </a:solidFill>
                <a:latin typeface="Arial" charset="0"/>
                <a:ea typeface="ＭＳ Ｐゴシック" charset="0"/>
                <a:cs typeface="Arial" charset="0"/>
              </a:rPr>
              <a:t>'</a:t>
            </a:r>
            <a:r>
              <a:rPr lang="en-US" sz="4000" dirty="0">
                <a:solidFill>
                  <a:srgbClr val="FFFFFF"/>
                </a:solidFill>
                <a:latin typeface="Arial" charset="0"/>
                <a:ea typeface="ＭＳ Ｐゴシック" charset="0"/>
                <a:cs typeface="Arial" charset="0"/>
              </a:rPr>
              <a:t>s Strategic Location</a:t>
            </a: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r>
              <a:rPr lang="en-US" sz="2800">
                <a:solidFill>
                  <a:srgbClr val="FFFFFF"/>
                </a:solidFill>
                <a:effectLst>
                  <a:outerShdw blurRad="38100" dist="38100" dir="2700000" algn="tl">
                    <a:srgbClr val="000000"/>
                  </a:outerShdw>
                </a:effectLst>
                <a:cs typeface="Arial" charset="0"/>
              </a:rPr>
              <a:t>How has God placed </a:t>
            </a:r>
            <a:r>
              <a:rPr lang="en-US" sz="2800" b="1" i="1">
                <a:solidFill>
                  <a:srgbClr val="FFFFFF"/>
                </a:solidFill>
                <a:effectLst>
                  <a:outerShdw blurRad="38100" dist="38100" dir="2700000" algn="tl">
                    <a:srgbClr val="000000"/>
                  </a:outerShdw>
                </a:effectLst>
                <a:cs typeface="Arial" charset="0"/>
              </a:rPr>
              <a:t>you</a:t>
            </a:r>
            <a:r>
              <a:rPr lang="en-US" sz="2800">
                <a:solidFill>
                  <a:srgbClr val="FFFFFF"/>
                </a:solidFill>
                <a:effectLst>
                  <a:outerShdw blurRad="38100" dist="38100" dir="2700000" algn="tl">
                    <a:srgbClr val="000000"/>
                  </a:outerShdw>
                </a:effectLst>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cs typeface="Arial" charset="0"/>
              </a:rPr>
              <a:t>"</a:t>
            </a:r>
            <a:r>
              <a:rPr lang="en-US" sz="2400" b="1" dirty="0">
                <a:solidFill>
                  <a:srgbClr val="FFFFFF"/>
                </a:solidFill>
                <a:effectLst>
                  <a:outerShdw blurRad="38100" dist="38100" dir="2700000" algn="tl">
                    <a:srgbClr val="000000"/>
                  </a:outerShdw>
                </a:effectLst>
                <a:cs typeface="Arial" charset="0"/>
              </a:rPr>
              <a:t>Thus says the Lord GOD: This is Jerusalem; I have set her in the center of the nations, with countries round about her</a:t>
            </a:r>
            <a:r>
              <a:rPr lang="en-US" altLang="ja-JP" sz="2400" b="1"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a:p>
            <a:pPr marL="169863" algn="r" eaLnBrk="1" hangingPunct="1">
              <a:spcBef>
                <a:spcPct val="20000"/>
              </a:spcBef>
              <a:buClr>
                <a:srgbClr val="FFCC00"/>
              </a:buClr>
              <a:buSzPct val="70000"/>
              <a:buFont typeface="Wingdings" charset="0"/>
              <a:buNone/>
              <a:defRPr/>
            </a:pPr>
            <a:r>
              <a:rPr lang="en-US" sz="2400" b="1" i="1" dirty="0">
                <a:solidFill>
                  <a:srgbClr val="FFFFFF"/>
                </a:solidFill>
                <a:effectLst>
                  <a:outerShdw blurRad="38100" dist="38100" dir="2700000" algn="tl">
                    <a:srgbClr val="000000"/>
                  </a:outerShdw>
                </a:effectLst>
                <a:cs typeface="Arial" charset="0"/>
              </a:rPr>
              <a:t>Ezekiel 5:5</a:t>
            </a:r>
            <a:endParaRPr lang="en-US" sz="2400" b="1" dirty="0">
              <a:solidFill>
                <a:srgbClr val="FFFFFF"/>
              </a:solidFill>
              <a:effectLst>
                <a:outerShdw blurRad="38100" dist="38100" dir="2700000" algn="tl">
                  <a:srgbClr val="000000"/>
                </a:outerShdw>
              </a:effectLst>
              <a:cs typeface="Arial"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2" name="TextBox 1"/>
          <p:cNvSpPr txBox="1"/>
          <p:nvPr/>
        </p:nvSpPr>
        <p:spPr>
          <a:xfrm>
            <a:off x="8604448" y="-27384"/>
            <a:ext cx="527007" cy="461665"/>
          </a:xfrm>
          <a:prstGeom prst="rect">
            <a:avLst/>
          </a:prstGeom>
          <a:solidFill>
            <a:schemeClr val="bg2"/>
          </a:solidFill>
        </p:spPr>
        <p:txBody>
          <a:bodyPr wrap="none" rtlCol="0">
            <a:spAutoFit/>
          </a:bodyPr>
          <a:lstStyle/>
          <a:p>
            <a:r>
              <a:rPr lang="en-US" sz="2400" b="1" dirty="0"/>
              <a:t>28</a:t>
            </a: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0000"/>
              </a:solidFill>
              <a:latin typeface="Garamond"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27384"/>
            <a:ext cx="9144000" cy="6858000"/>
          </a:xfrm>
          <a:noFill/>
          <a:extLst>
            <a:ext uri="{909E8E84-426E-40dd-AFC4-6F175D3DCCD1}">
              <a14:hiddenFill xmlns="" xmlns:a14="http://schemas.microsoft.com/office/drawing/2010/main">
                <a:solidFill>
                  <a:srgbClr val="FFFFFF"/>
                </a:solidFill>
              </a14:hiddenFill>
            </a:ext>
          </a:extLst>
        </p:spPr>
      </p:pic>
      <p:sp>
        <p:nvSpPr>
          <p:cNvPr id="99340" name="Text Box 12"/>
          <p:cNvSpPr txBox="1">
            <a:spLocks noChangeArrowheads="1"/>
          </p:cNvSpPr>
          <p:nvPr/>
        </p:nvSpPr>
        <p:spPr bwMode="auto">
          <a:xfrm>
            <a:off x="5724128" y="5074587"/>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Moab</a:t>
            </a:r>
          </a:p>
        </p:txBody>
      </p:sp>
      <p:sp>
        <p:nvSpPr>
          <p:cNvPr id="99341" name="Text Box 13"/>
          <p:cNvSpPr txBox="1">
            <a:spLocks noChangeArrowheads="1"/>
          </p:cNvSpPr>
          <p:nvPr/>
        </p:nvSpPr>
        <p:spPr bwMode="auto">
          <a:xfrm>
            <a:off x="5724128" y="6305160"/>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Edom</a:t>
            </a:r>
          </a:p>
        </p:txBody>
      </p:sp>
      <p:sp>
        <p:nvSpPr>
          <p:cNvPr id="99333" name="Text Box 5"/>
          <p:cNvSpPr txBox="1">
            <a:spLocks noChangeArrowheads="1"/>
          </p:cNvSpPr>
          <p:nvPr/>
        </p:nvSpPr>
        <p:spPr bwMode="auto">
          <a:xfrm>
            <a:off x="5750768" y="2437310"/>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Gilead</a:t>
            </a:r>
          </a:p>
        </p:txBody>
      </p:sp>
      <p:sp>
        <p:nvSpPr>
          <p:cNvPr id="99334" name="Text Box 6"/>
          <p:cNvSpPr txBox="1">
            <a:spLocks noChangeArrowheads="1"/>
          </p:cNvSpPr>
          <p:nvPr/>
        </p:nvSpPr>
        <p:spPr bwMode="auto">
          <a:xfrm>
            <a:off x="5750768" y="373271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Ammon</a:t>
            </a:r>
          </a:p>
        </p:txBody>
      </p:sp>
      <p:sp>
        <p:nvSpPr>
          <p:cNvPr id="99342" name="Text Box 14"/>
          <p:cNvSpPr txBox="1">
            <a:spLocks noChangeArrowheads="1"/>
          </p:cNvSpPr>
          <p:nvPr/>
        </p:nvSpPr>
        <p:spPr bwMode="auto">
          <a:xfrm>
            <a:off x="5715000" y="5074587"/>
            <a:ext cx="85730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M</a:t>
            </a:r>
          </a:p>
        </p:txBody>
      </p:sp>
      <p:sp>
        <p:nvSpPr>
          <p:cNvPr id="99343" name="Text Box 15"/>
          <p:cNvSpPr txBox="1">
            <a:spLocks noChangeArrowheads="1"/>
          </p:cNvSpPr>
          <p:nvPr/>
        </p:nvSpPr>
        <p:spPr bwMode="auto">
          <a:xfrm>
            <a:off x="5715000" y="6305160"/>
            <a:ext cx="94523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E</a:t>
            </a:r>
          </a:p>
        </p:txBody>
      </p:sp>
      <p:sp>
        <p:nvSpPr>
          <p:cNvPr id="99331" name="Text Box 3"/>
          <p:cNvSpPr txBox="1">
            <a:spLocks noChangeArrowheads="1"/>
          </p:cNvSpPr>
          <p:nvPr/>
        </p:nvSpPr>
        <p:spPr bwMode="auto">
          <a:xfrm>
            <a:off x="5725996" y="2437310"/>
            <a:ext cx="78287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G</a:t>
            </a:r>
          </a:p>
        </p:txBody>
      </p:sp>
      <p:sp>
        <p:nvSpPr>
          <p:cNvPr id="99332" name="Text Box 4"/>
          <p:cNvSpPr txBox="1">
            <a:spLocks noChangeArrowheads="1"/>
          </p:cNvSpPr>
          <p:nvPr/>
        </p:nvSpPr>
        <p:spPr bwMode="auto">
          <a:xfrm>
            <a:off x="5725996" y="3732710"/>
            <a:ext cx="804029"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A</a:t>
            </a: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ln>
        </p:spPr>
        <p:txBody>
          <a:bodyPr/>
          <a:lstStyle/>
          <a:p>
            <a:pPr eaLnBrk="1" hangingPunct="1">
              <a:defRPr/>
            </a:pPr>
            <a:r>
              <a:rPr lang="en-US" b="0">
                <a:latin typeface="Arial"/>
                <a:ea typeface="ＭＳ Ｐゴシック" charset="0"/>
                <a:cs typeface="Arial"/>
              </a:rPr>
              <a:t>Regions of Israel (OT)</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Judah</a:t>
            </a:r>
          </a:p>
        </p:txBody>
      </p:sp>
      <p:sp>
        <p:nvSpPr>
          <p:cNvPr id="99337" name="Text Box 9"/>
          <p:cNvSpPr txBox="1">
            <a:spLocks noChangeArrowheads="1"/>
          </p:cNvSpPr>
          <p:nvPr/>
        </p:nvSpPr>
        <p:spPr bwMode="auto">
          <a:xfrm>
            <a:off x="3347864"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defRPr/>
            </a:pPr>
            <a:r>
              <a:rPr lang="en-US" sz="3600" b="1" dirty="0">
                <a:effectLst>
                  <a:glow rad="266700">
                    <a:schemeClr val="bg2"/>
                  </a:glow>
                </a:effectLst>
                <a:cs typeface="Arial" charset="0"/>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Galilee</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Bashan</a:t>
            </a:r>
          </a:p>
        </p:txBody>
      </p:sp>
      <p:sp>
        <p:nvSpPr>
          <p:cNvPr id="17" name="TextBox 16"/>
          <p:cNvSpPr txBox="1"/>
          <p:nvPr/>
        </p:nvSpPr>
        <p:spPr>
          <a:xfrm>
            <a:off x="8460432" y="-27384"/>
            <a:ext cx="698178" cy="1200328"/>
          </a:xfrm>
          <a:prstGeom prst="rect">
            <a:avLst/>
          </a:prstGeom>
          <a:solidFill>
            <a:schemeClr val="bg2"/>
          </a:solidFill>
        </p:spPr>
        <p:txBody>
          <a:bodyPr wrap="none" rtlCol="0">
            <a:spAutoFit/>
          </a:bodyPr>
          <a:lstStyle/>
          <a:p>
            <a:pPr algn="ctr"/>
            <a:r>
              <a:rPr lang="en-US" sz="2400" b="1" dirty="0"/>
              <a:t>19</a:t>
            </a:r>
          </a:p>
          <a:p>
            <a:pPr algn="ctr"/>
            <a:r>
              <a:rPr lang="en-US" sz="2400" b="1" dirty="0"/>
              <a:t>27</a:t>
            </a:r>
          </a:p>
          <a:p>
            <a:pPr algn="ctr"/>
            <a:r>
              <a:rPr lang="en-US" sz="2400" b="1" dirty="0"/>
              <a:t>171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329"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en-US" b="1">
                <a:solidFill>
                  <a:schemeClr val="bg1"/>
                </a:solidFill>
                <a:latin typeface="Arial" charset="0"/>
                <a:ea typeface="ＭＳ Ｐゴシック" charset="0"/>
                <a:cs typeface="Arial" charset="0"/>
              </a:rPr>
              <a:t>Topography of Israel</a:t>
            </a:r>
            <a:endParaRPr lang="en-US" b="1">
              <a:latin typeface="Arial" charset="0"/>
              <a:ea typeface="ＭＳ Ｐゴシック" charset="0"/>
              <a:cs typeface="Arial"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a:solidFill>
                  <a:srgbClr val="000000"/>
                </a:solidFill>
                <a:latin typeface="Arial"/>
                <a:cs typeface="Arial"/>
              </a:rPr>
              <a:t>http://www.studylight.org/se/maps/browse.cgi?st=51&amp;pn=11</a:t>
            </a:r>
            <a:endParaRPr lang="en-US" sz="2000" b="1">
              <a:solidFill>
                <a:srgbClr val="000000"/>
              </a:solidFill>
              <a:latin typeface="Arial"/>
              <a:cs typeface="Arial"/>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496262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822182"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en-US" altLang="zh-CN" sz="3200" b="1">
                <a:solidFill>
                  <a:schemeClr val="bg1"/>
                </a:solidFill>
                <a:latin typeface="Arial" charset="0"/>
              </a:rPr>
              <a:t>Family Tree from Adam to Jesus</a:t>
            </a:r>
            <a:endParaRPr kumimoji="1" lang="en-US" altLang="zh-CN" sz="2000" b="1">
              <a:solidFill>
                <a:schemeClr val="bg1"/>
              </a:solidFill>
              <a:latin typeface="Arial" charset="0"/>
            </a:endParaRPr>
          </a:p>
        </p:txBody>
      </p:sp>
      <p:sp>
        <p:nvSpPr>
          <p:cNvPr id="23142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44</a:t>
            </a: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John R. Cross, </a:t>
            </a:r>
            <a:r>
              <a:rPr lang="en-US" sz="1600" b="1" i="1">
                <a:solidFill>
                  <a:srgbClr val="000090"/>
                </a:solidFill>
                <a:cs typeface="Arial" charset="0"/>
              </a:rPr>
              <a:t>The Stranger on the Road to Emmaus</a:t>
            </a:r>
            <a:r>
              <a:rPr lang="en-US" sz="1600" b="1">
                <a:solidFill>
                  <a:srgbClr val="000090"/>
                </a:solidFill>
                <a:cs typeface="Arial" charset="0"/>
              </a:rPr>
              <a:t>,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eaLnBrk="1" hangingPunct="1"/>
            <a:r>
              <a:rPr lang="en-US" b="1" dirty="0">
                <a:solidFill>
                  <a:schemeClr val="bg1"/>
                </a:solidFill>
                <a:latin typeface="Arial" charset="0"/>
                <a:ea typeface="ＭＳ Ｐゴシック" charset="0"/>
                <a:cs typeface="Arial" charset="0"/>
              </a:rPr>
              <a:t>The longest verse…</a:t>
            </a:r>
          </a:p>
        </p:txBody>
      </p:sp>
      <p:sp>
        <p:nvSpPr>
          <p:cNvPr id="4" name="Rectangle 3">
            <a:extLst>
              <a:ext uri="{FF2B5EF4-FFF2-40B4-BE49-F238E27FC236}">
                <a16:creationId xmlns:a16="http://schemas.microsoft.com/office/drawing/2014/main" id="{227FD4B6-451C-9446-8905-59C022F5F765}"/>
              </a:ext>
            </a:extLst>
          </p:cNvPr>
          <p:cNvSpPr txBox="1">
            <a:spLocks noChangeArrowheads="1"/>
          </p:cNvSpPr>
          <p:nvPr/>
        </p:nvSpPr>
        <p:spPr bwMode="auto">
          <a:xfrm>
            <a:off x="611560" y="16288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lnSpc>
                <a:spcPct val="90000"/>
              </a:lnSpc>
            </a:pPr>
            <a:r>
              <a:rPr lang="en-US" sz="2800" b="1" kern="0" dirty="0">
                <a:solidFill>
                  <a:schemeClr val="bg1"/>
                </a:solidFill>
                <a:latin typeface="Arial" charset="0"/>
                <a:ea typeface="ＭＳ Ｐゴシック" charset="0"/>
                <a:cs typeface="Arial" charset="0"/>
              </a:rPr>
              <a:t>ESV Esther 8:9 "The king</a:t>
            </a:r>
            <a:r>
              <a:rPr lang="uk-UA" sz="2800" b="1" kern="0" dirty="0">
                <a:solidFill>
                  <a:schemeClr val="bg1"/>
                </a:solidFill>
                <a:latin typeface="Arial" charset="0"/>
                <a:ea typeface="ＭＳ Ｐゴシック" charset="0"/>
                <a:cs typeface="Arial" charset="0"/>
              </a:rPr>
              <a:t>'</a:t>
            </a:r>
            <a:r>
              <a:rPr lang="en-US" sz="2800" b="1" kern="0" dirty="0">
                <a:solidFill>
                  <a:schemeClr val="bg1"/>
                </a:solidFill>
                <a:latin typeface="Arial" charset="0"/>
                <a:ea typeface="ＭＳ Ｐゴシック" charset="0"/>
                <a:cs typeface="Arial" charset="0"/>
              </a:rPr>
              <a:t>s scribes were summoned at that time, in the third month, which is the month of Sivan, on the twenty-third day. And an edict was written, according to all that Mordecai commanded concerning the Jews, to the satraps and the governors and the officials of the provinces from India to Ethiopia, 127 provinces, to each province in its own script and to each people in its own language, and also to the Jews in their script and their language."</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Longest</a:t>
            </a: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Shortest</a:t>
            </a: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Chapter</a:t>
            </a: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Verse</a:t>
            </a: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Psalm 119</a:t>
            </a: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Esther 8:9</a:t>
            </a: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Psalm 117</a:t>
            </a: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nvGrpSpPr>
          <p:cNvPr id="2" name="Group 14"/>
          <p:cNvGrpSpPr>
            <a:grpSpLocks/>
          </p:cNvGrpSpPr>
          <p:nvPr/>
        </p:nvGrpSpPr>
        <p:grpSpPr bwMode="auto">
          <a:xfrm>
            <a:off x="1001713" y="1903413"/>
            <a:ext cx="7051675" cy="1920875"/>
            <a:chOff x="631" y="1199"/>
            <a:chExt cx="4442" cy="1210"/>
          </a:xfrm>
        </p:grpSpPr>
        <p:sp>
          <p:nvSpPr>
            <p:cNvPr id="312335"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6000" b="1" i="1">
                  <a:solidFill>
                    <a:srgbClr val="FFFC1E"/>
                  </a:solidFill>
                  <a:latin typeface="Arial" charset="0"/>
                </a:rPr>
                <a:t>THE BIBLE… BASICALLY</a:t>
              </a:r>
              <a:endParaRPr lang="en-US" sz="6000" b="1" i="1" baseline="10000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i="1">
                  <a:solidFill>
                    <a:srgbClr val="FFFC1E"/>
                  </a:solidFill>
                  <a:latin typeface="Arial"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(Yes, it is an ORGANIZED book!)</a:t>
            </a:r>
          </a:p>
        </p:txBody>
      </p:sp>
      <p:sp>
        <p:nvSpPr>
          <p:cNvPr id="312339" name="Text Box 19"/>
          <p:cNvSpPr txBox="1">
            <a:spLocks noChangeArrowheads="1"/>
          </p:cNvSpPr>
          <p:nvPr/>
        </p:nvSpPr>
        <p:spPr bwMode="auto">
          <a:xfrm>
            <a:off x="3441700" y="4083052"/>
            <a:ext cx="2058987" cy="57943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a:solidFill>
                  <a:srgbClr val="FFFFFF"/>
                </a:solidFill>
                <a:effectLst>
                  <a:outerShdw blurRad="38100" dist="38100" dir="2700000" algn="tl">
                    <a:srgbClr val="000000"/>
                  </a:outerShdw>
                </a:effectLst>
                <a:latin typeface="Arial" charset="0"/>
              </a:rPr>
              <a:t>PART SIX</a:t>
            </a:r>
          </a:p>
        </p:txBody>
      </p:sp>
      <p:sp>
        <p:nvSpPr>
          <p:cNvPr id="29711" name="Text Box 4"/>
          <p:cNvSpPr txBox="1">
            <a:spLocks noChangeArrowheads="1"/>
          </p:cNvSpPr>
          <p:nvPr/>
        </p:nvSpPr>
        <p:spPr bwMode="auto">
          <a:xfrm>
            <a:off x="8081963" y="6442075"/>
            <a:ext cx="339725" cy="244475"/>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a:solidFill>
                  <a:srgbClr val="FFFFFF"/>
                </a:solidFill>
                <a:effectLst>
                  <a:outerShdw blurRad="38100" dist="38100" dir="2700000" algn="tl">
                    <a:srgbClr val="000000"/>
                  </a:outerShdw>
                </a:effectLst>
              </a:rPr>
              <a:t>02</a:t>
            </a:r>
            <a:endParaRPr lang="en-US" sz="1400" b="1">
              <a:solidFill>
                <a:srgbClr val="FFFFFF"/>
              </a:solidFill>
              <a:effectLst>
                <a:outerShdw blurRad="38100" dist="38100" dir="2700000" algn="tl">
                  <a:srgbClr val="000000"/>
                </a:outerShdw>
              </a:effectLst>
            </a:endParaRPr>
          </a:p>
        </p:txBody>
      </p:sp>
      <p:sp>
        <p:nvSpPr>
          <p:cNvPr id="312342" name="Rectangle 22"/>
          <p:cNvSpPr>
            <a:spLocks noChangeArrowheads="1"/>
          </p:cNvSpPr>
          <p:nvPr/>
        </p:nvSpPr>
        <p:spPr bwMode="auto">
          <a:xfrm>
            <a:off x="7540625" y="6438900"/>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By Dr. John Fryman</a:t>
            </a:r>
          </a:p>
        </p:txBody>
      </p:sp>
      <p:sp>
        <p:nvSpPr>
          <p:cNvPr id="4" name="Title 3">
            <a:extLst>
              <a:ext uri="{FF2B5EF4-FFF2-40B4-BE49-F238E27FC236}">
                <a16:creationId xmlns:a16="http://schemas.microsoft.com/office/drawing/2014/main" id="{A13BC1F1-3E67-7742-A125-6FA54F4C2177}"/>
              </a:ext>
            </a:extLst>
          </p:cNvPr>
          <p:cNvSpPr>
            <a:spLocks noGrp="1"/>
          </p:cNvSpPr>
          <p:nvPr>
            <p:ph type="title" idx="4294967295"/>
          </p:nvPr>
        </p:nvSpPr>
        <p:spPr>
          <a:xfrm>
            <a:off x="596900" y="4687454"/>
            <a:ext cx="7886700" cy="820738"/>
          </a:xfrm>
          <a:prstGeom prst="rect">
            <a:avLst/>
          </a:prstGeom>
        </p:spPr>
        <p:txBody>
          <a:bodyPr/>
          <a:lstStyle/>
          <a:p>
            <a:pPr>
              <a:spcBef>
                <a:spcPct val="50000"/>
              </a:spcBef>
              <a:defRPr/>
            </a:pPr>
            <a:r>
              <a:rPr lang="en-US" b="1" i="1" dirty="0">
                <a:solidFill>
                  <a:srgbClr val="77FD68"/>
                </a:solidFill>
                <a:effectLst>
                  <a:outerShdw blurRad="38100" dist="38100" dir="2700000" algn="tl">
                    <a:srgbClr val="000000"/>
                  </a:outerShdw>
                </a:effectLst>
                <a:latin typeface="Arial" charset="0"/>
              </a:rPr>
              <a:t>THE </a:t>
            </a:r>
            <a:r>
              <a:rPr lang="en-US" altLang="ja-JP" b="1" i="1" dirty="0">
                <a:solidFill>
                  <a:srgbClr val="77FD68"/>
                </a:solidFill>
                <a:effectLst>
                  <a:outerShdw blurRad="38100" dist="38100" dir="2700000" algn="tl">
                    <a:srgbClr val="000000"/>
                  </a:outerShdw>
                </a:effectLst>
                <a:latin typeface="Arial" charset="0"/>
              </a:rPr>
              <a:t>"</a:t>
            </a:r>
            <a:r>
              <a:rPr lang="en-US" b="1" i="1" dirty="0">
                <a:solidFill>
                  <a:srgbClr val="77FD68"/>
                </a:solidFill>
                <a:effectLst>
                  <a:outerShdw blurRad="38100" dist="38100" dir="2700000" algn="tl">
                    <a:srgbClr val="000000"/>
                  </a:outerShdw>
                </a:effectLst>
                <a:latin typeface="Arial" charset="0"/>
              </a:rPr>
              <a:t>OPENED BIBLE</a:t>
            </a:r>
            <a:r>
              <a:rPr lang="en-US" altLang="ja-JP" b="1" i="1" dirty="0">
                <a:solidFill>
                  <a:srgbClr val="77FD68"/>
                </a:solidFill>
                <a:effectLst>
                  <a:outerShdw blurRad="38100" dist="38100" dir="2700000" algn="tl">
                    <a:srgbClr val="000000"/>
                  </a:outerShdw>
                </a:effectLst>
                <a:latin typeface="Arial" charset="0"/>
              </a:rPr>
              <a:t>"</a:t>
            </a:r>
            <a:endParaRPr lang="en-US" sz="40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312337"/>
                                        </p:tgtEl>
                                        <p:attrNameLst>
                                          <p:attrName>style.visibility</p:attrName>
                                        </p:attrNameLst>
                                      </p:cBhvr>
                                      <p:to>
                                        <p:strVal val="visible"/>
                                      </p:to>
                                    </p:set>
                                    <p:animEffect transition="in" filter="wipe(left)">
                                      <p:cBhvr>
                                        <p:cTn id="20" dur="2000"/>
                                        <p:tgtEl>
                                          <p:spTgt spid="312337"/>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a:effectLst>
                <a:glow rad="101600">
                  <a:schemeClr val="tx1"/>
                </a:glow>
              </a:effectLst>
              <a:cs typeface="Arial" charset="0"/>
            </a:endParaRPr>
          </a:p>
        </p:txBody>
      </p:sp>
      <p:sp>
        <p:nvSpPr>
          <p:cNvPr id="66564" name="Text Box 4"/>
          <p:cNvSpPr txBox="1">
            <a:spLocks noChangeArrowheads="1"/>
          </p:cNvSpPr>
          <p:nvPr/>
        </p:nvSpPr>
        <p:spPr bwMode="auto">
          <a:xfrm>
            <a:off x="250825" y="2133600"/>
            <a:ext cx="8893175" cy="255428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 all peoples everywhere!</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Him, all peoples of the earth!</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For He loves us dearly, </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	and His truth endures!</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a:t>
            </a:r>
          </a:p>
        </p:txBody>
      </p:sp>
      <p:sp>
        <p:nvSpPr>
          <p:cNvPr id="66566" name="Text Box 6"/>
          <p:cNvSpPr txBox="1">
            <a:spLocks noChangeArrowheads="1"/>
          </p:cNvSpPr>
          <p:nvPr/>
        </p:nvSpPr>
        <p:spPr bwMode="auto">
          <a:xfrm>
            <a:off x="4114800" y="4724400"/>
            <a:ext cx="50292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Psalm 117</a:t>
            </a: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en-US" sz="4800" b="1">
                <a:solidFill>
                  <a:schemeClr val="bg1"/>
                </a:solidFill>
                <a:effectLst>
                  <a:glow rad="101600">
                    <a:schemeClr val="tx1"/>
                  </a:glow>
                </a:effectLst>
                <a:latin typeface="Arial"/>
                <a:cs typeface="Arial"/>
              </a:rPr>
              <a:t>Shortest Chapter</a:t>
            </a: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en-US" sz="4000" b="1" dirty="0">
                <a:solidFill>
                  <a:schemeClr val="bg1"/>
                </a:solidFill>
                <a:effectLst>
                  <a:glow rad="101600">
                    <a:schemeClr val="tx1"/>
                  </a:glow>
                </a:effectLst>
                <a:latin typeface="Arial"/>
                <a:ea typeface="+mn-ea"/>
                <a:cs typeface="Arial"/>
              </a:rPr>
              <a:t>WHAT?</a:t>
            </a: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cs typeface="Arial" charset="0"/>
            </a:endParaRPr>
          </a:p>
        </p:txBody>
      </p:sp>
      <p:sp>
        <p:nvSpPr>
          <p:cNvPr id="67588" name="Text Box 4"/>
          <p:cNvSpPr txBox="1">
            <a:spLocks noChangeArrowheads="1"/>
          </p:cNvSpPr>
          <p:nvPr/>
        </p:nvSpPr>
        <p:spPr bwMode="auto">
          <a:xfrm>
            <a:off x="323850" y="2133600"/>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"Jesus wept</a:t>
            </a:r>
            <a:r>
              <a:rPr lang="uk-UA" sz="4000" b="1" dirty="0">
                <a:solidFill>
                  <a:schemeClr val="bg1"/>
                </a:solidFill>
                <a:effectLst>
                  <a:outerShdw blurRad="38100" dist="38100" dir="2700000" algn="tl">
                    <a:srgbClr val="000000"/>
                  </a:outerShdw>
                </a:effectLst>
                <a:latin typeface="Arial"/>
                <a:cs typeface="Arial"/>
              </a:rPr>
              <a:t>'</a:t>
            </a:r>
            <a:endParaRPr lang="en-US" sz="4000" b="1" dirty="0">
              <a:solidFill>
                <a:schemeClr val="bg1"/>
              </a:solidFill>
              <a:effectLst>
                <a:outerShdw blurRad="38100" dist="38100" dir="2700000" algn="tl">
                  <a:srgbClr val="000000"/>
                </a:outerShdw>
              </a:effectLst>
              <a:latin typeface="Arial"/>
              <a:cs typeface="Arial"/>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John 11:35 (NIV)</a:t>
            </a: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(NIV)</a:t>
            </a:r>
          </a:p>
        </p:txBody>
      </p:sp>
      <p:sp>
        <p:nvSpPr>
          <p:cNvPr id="67591" name="Text Box 7"/>
          <p:cNvSpPr txBox="1">
            <a:spLocks noChangeArrowheads="1"/>
          </p:cNvSpPr>
          <p:nvPr/>
        </p:nvSpPr>
        <p:spPr bwMode="auto">
          <a:xfrm>
            <a:off x="323850" y="4038600"/>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"Be joyful always"</a:t>
            </a: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English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John 11:35 (N26)</a:t>
            </a: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(N26)</a:t>
            </a: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Greek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703047" y="4066744"/>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800" y="2102428"/>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117</a:t>
            </a:r>
          </a:p>
        </p:txBody>
      </p:sp>
      <p:sp>
        <p:nvSpPr>
          <p:cNvPr id="205835" name="Text Box 11"/>
          <p:cNvSpPr txBox="1">
            <a:spLocks noChangeArrowheads="1"/>
          </p:cNvSpPr>
          <p:nvPr/>
        </p:nvSpPr>
        <p:spPr bwMode="auto">
          <a:xfrm>
            <a:off x="5432425" y="4708525"/>
            <a:ext cx="3711575"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1 Thess. 5:16</a:t>
            </a: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New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Testament</a:t>
            </a:r>
          </a:p>
        </p:txBody>
      </p:sp>
      <p:sp>
        <p:nvSpPr>
          <p:cNvPr id="162819" name="Text Box 3"/>
          <p:cNvSpPr txBox="1">
            <a:spLocks noChangeArrowheads="1"/>
          </p:cNvSpPr>
          <p:nvPr/>
        </p:nvSpPr>
        <p:spPr bwMode="auto">
          <a:xfrm>
            <a:off x="4572000" y="3692525"/>
            <a:ext cx="33909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Old Testament</a:t>
            </a:r>
          </a:p>
        </p:txBody>
      </p:sp>
      <p:sp>
        <p:nvSpPr>
          <p:cNvPr id="162828" name="Text Box 12"/>
          <p:cNvSpPr txBox="1">
            <a:spLocks noChangeArrowheads="1"/>
          </p:cNvSpPr>
          <p:nvPr/>
        </p:nvSpPr>
        <p:spPr bwMode="auto">
          <a:xfrm>
            <a:off x="424271" y="3634497"/>
            <a:ext cx="2108200"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400" b="1" dirty="0">
                <a:solidFill>
                  <a:schemeClr val="bg1"/>
                </a:solidFill>
                <a:latin typeface="Arial"/>
                <a:ea typeface="+mn-ea"/>
                <a:cs typeface="Arial"/>
              </a:rPr>
              <a:t>3 hour </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29" name="Text Box 13"/>
          <p:cNvSpPr txBox="1">
            <a:spLocks noChangeArrowheads="1"/>
          </p:cNvSpPr>
          <p:nvPr/>
        </p:nvSpPr>
        <p:spPr bwMode="auto">
          <a:xfrm>
            <a:off x="4572000" y="5064125"/>
            <a:ext cx="1928813"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3 hour</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30" name="Text Box 14"/>
          <p:cNvSpPr txBox="1">
            <a:spLocks noChangeArrowheads="1"/>
          </p:cNvSpPr>
          <p:nvPr/>
        </p:nvSpPr>
        <p:spPr bwMode="auto">
          <a:xfrm>
            <a:off x="2590800" y="2743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22.8%</a:t>
            </a:r>
          </a:p>
        </p:txBody>
      </p:sp>
      <p:sp>
        <p:nvSpPr>
          <p:cNvPr id="162831" name="Text Box 15"/>
          <p:cNvSpPr txBox="1">
            <a:spLocks noChangeArrowheads="1"/>
          </p:cNvSpPr>
          <p:nvPr/>
        </p:nvSpPr>
        <p:spPr bwMode="auto">
          <a:xfrm>
            <a:off x="4495800" y="3124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77.2%</a:t>
            </a: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en-US" sz="4000" b="1" dirty="0">
                <a:solidFill>
                  <a:schemeClr val="tx1"/>
                </a:solidFill>
                <a:latin typeface="Arial" charset="0"/>
                <a:ea typeface="ＭＳ Ｐゴシック" charset="0"/>
                <a:cs typeface="Arial" charset="0"/>
              </a:rPr>
              <a:t>HOW MUCH OF THE BIBLE IS THE OT?</a:t>
            </a:r>
            <a:endParaRPr lang="en-US" dirty="0">
              <a:solidFill>
                <a:schemeClr val="tx1"/>
              </a:solidFill>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en-US">
                <a:solidFill>
                  <a:schemeClr val="bg1"/>
                </a:solidFill>
                <a:effectLst>
                  <a:outerShdw blurRad="50800" dist="76200" dir="2700000" algn="tl" rotWithShape="0">
                    <a:srgbClr val="000000"/>
                  </a:outerShdw>
                </a:effectLst>
                <a:latin typeface="Arial" charset="0"/>
                <a:ea typeface="ＭＳ Ｐゴシック" charset="0"/>
                <a:cs typeface="Arial" charset="0"/>
              </a:rPr>
              <a:t>OT English Arrangement</a:t>
            </a: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a:solidFill>
                  <a:srgbClr val="FFFF00"/>
                </a:solidFill>
                <a:effectLst>
                  <a:outerShdw blurRad="50800" dist="76200" dir="2700000" algn="tl" rotWithShape="0">
                    <a:srgbClr val="000000"/>
                  </a:outerShdw>
                </a:effectLst>
                <a:latin typeface="Arial"/>
                <a:ea typeface="+mn-ea"/>
                <a:cs typeface="Arial"/>
              </a:rPr>
              <a:t>Genesis - Malachi</a:t>
            </a: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a:solidFill>
                  <a:srgbClr val="FFFF00"/>
                </a:solidFill>
                <a:effectLst>
                  <a:outerShdw blurRad="50800" dist="76200" dir="2700000" algn="tl" rotWithShape="0">
                    <a:srgbClr val="000000"/>
                  </a:outerShdw>
                </a:effectLst>
                <a:latin typeface="Arial"/>
                <a:ea typeface="+mn-ea"/>
                <a:cs typeface="Arial"/>
              </a:rPr>
              <a:t>Old Testament</a:t>
            </a:r>
          </a:p>
        </p:txBody>
      </p:sp>
      <p:sp>
        <p:nvSpPr>
          <p:cNvPr id="72709" name="Text Box 5"/>
          <p:cNvSpPr txBox="1">
            <a:spLocks noChangeArrowheads="1"/>
          </p:cNvSpPr>
          <p:nvPr/>
        </p:nvSpPr>
        <p:spPr bwMode="auto">
          <a:xfrm>
            <a:off x="1116013" y="3213100"/>
            <a:ext cx="7740650" cy="2554288"/>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History (17)</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Poetry (5)</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Prophecy (17)    </a:t>
            </a:r>
            <a:r>
              <a:rPr lang="en-US" sz="4000" b="1" i="1" dirty="0">
                <a:solidFill>
                  <a:srgbClr val="FFFF00"/>
                </a:solidFill>
                <a:effectLst>
                  <a:outerShdw blurRad="50800" dist="76200" dir="2700000" algn="tl" rotWithShape="0">
                    <a:srgbClr val="000000"/>
                  </a:outerShdw>
                </a:effectLst>
                <a:latin typeface="Arial"/>
                <a:ea typeface="+mn-ea"/>
                <a:cs typeface="Arial"/>
              </a:rPr>
              <a:t>Major  Minor</a:t>
            </a: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rgbClr val="FFFF00"/>
                </a:solidFill>
                <a:effectLst>
                  <a:outerShdw blurRad="50800" dist="76200" dir="2700000" algn="tl" rotWithShape="0">
                    <a:srgbClr val="000000"/>
                  </a:outerShdw>
                </a:effectLst>
                <a:latin typeface="Arial"/>
                <a:ea typeface="+mn-ea"/>
                <a:cs typeface="Arial"/>
              </a:rPr>
              <a:t>Christian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Genesis - Nehemiah</a:t>
            </a: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dirty="0">
                <a:solidFill>
                  <a:srgbClr val="FFFF00"/>
                </a:solidFill>
                <a:effectLst>
                  <a:outerShdw blurRad="50800" dist="88900" dir="2700000" algn="tl" rotWithShape="0">
                    <a:srgbClr val="000000">
                      <a:alpha val="86000"/>
                    </a:srgbClr>
                  </a:outerShdw>
                </a:effectLst>
                <a:latin typeface="Arial"/>
                <a:ea typeface="+mn-ea"/>
                <a:cs typeface="Arial"/>
              </a:rPr>
              <a:t>Old Testament</a:t>
            </a:r>
          </a:p>
        </p:txBody>
      </p:sp>
      <p:sp>
        <p:nvSpPr>
          <p:cNvPr id="73733" name="Text Box 5"/>
          <p:cNvSpPr txBox="1">
            <a:spLocks noChangeArrowheads="1"/>
          </p:cNvSpPr>
          <p:nvPr/>
        </p:nvSpPr>
        <p:spPr bwMode="auto">
          <a:xfrm>
            <a:off x="900113" y="3213100"/>
            <a:ext cx="7600950" cy="2530475"/>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Law (5)</a:t>
            </a: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Prophets (8)   </a:t>
            </a: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Former  Latter</a:t>
            </a:r>
            <a:endParaRPr lang="en-US" sz="4000" b="1" dirty="0">
              <a:solidFill>
                <a:srgbClr val="FFFF00"/>
              </a:solidFill>
              <a:effectLst>
                <a:outerShdw blurRad="50800" dist="88900" dir="2700000" algn="tl" rotWithShape="0">
                  <a:srgbClr val="000000">
                    <a:alpha val="86000"/>
                  </a:srgbClr>
                </a:outerShdw>
              </a:effectLst>
              <a:latin typeface="Arial"/>
              <a:ea typeface="+mn-ea"/>
              <a:cs typeface="Arial"/>
            </a:endParaRP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Writings (11)</a:t>
            </a: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en-US" sz="3200" b="1">
                <a:solidFill>
                  <a:srgbClr val="FFFF00"/>
                </a:solidFill>
                <a:effectLst>
                  <a:outerShdw blurRad="50800" dist="88900" dir="2700000" algn="tl" rotWithShape="0">
                    <a:srgbClr val="000000"/>
                  </a:outerShdw>
                </a:effectLst>
                <a:latin typeface="Arial"/>
                <a:ea typeface="+mn-ea"/>
                <a:cs typeface="Arial"/>
              </a:rPr>
              <a:t>Masoretic</a:t>
            </a:r>
          </a:p>
        </p:txBody>
      </p:sp>
      <p:sp>
        <p:nvSpPr>
          <p:cNvPr id="86022" name="Text Box 8"/>
          <p:cNvSpPr txBox="1">
            <a:spLocks noChangeArrowheads="1"/>
          </p:cNvSpPr>
          <p:nvPr/>
        </p:nvSpPr>
        <p:spPr bwMode="auto">
          <a:xfrm>
            <a:off x="8467725" y="76200"/>
            <a:ext cx="523875" cy="4572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effectLst>
                  <a:outerShdw blurRad="50800" dist="88900" dir="2700000" algn="tl" rotWithShape="0">
                    <a:srgbClr val="000000"/>
                  </a:outerShdw>
                </a:effectLst>
                <a:cs typeface="Arial" charset="0"/>
              </a:rPr>
              <a:t>51</a:t>
            </a: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en-US">
                <a:solidFill>
                  <a:schemeClr val="bg1"/>
                </a:solidFill>
                <a:effectLst>
                  <a:outerShdw blurRad="50800" dist="88900" dir="2700000" algn="tl" rotWithShape="0">
                    <a:srgbClr val="000000"/>
                  </a:outerShdw>
                </a:effectLst>
                <a:latin typeface="Arial" charset="0"/>
                <a:ea typeface="ＭＳ Ｐゴシック" charset="0"/>
                <a:cs typeface="Arial" charset="0"/>
              </a:rPr>
              <a:t>OT Hebrew Arrangement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cs typeface="Arial"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p:txBody>
          <a:bodyPr/>
          <a:lstStyle/>
          <a:p>
            <a:pPr eaLnBrk="1" hangingPunct="1">
              <a:buFontTx/>
              <a:buNone/>
            </a:pPr>
            <a:r>
              <a:rPr lang="en-US" sz="4400" b="1">
                <a:solidFill>
                  <a:schemeClr val="bg1"/>
                </a:solidFill>
                <a:latin typeface="Arial" charset="0"/>
                <a:ea typeface="ＭＳ Ｐゴシック" charset="0"/>
                <a:cs typeface="Arial" charset="0"/>
              </a:rPr>
              <a:t>Jewish:</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Prophets</a:t>
            </a:r>
          </a:p>
          <a:p>
            <a:pPr eaLnBrk="1" hangingPunct="1"/>
            <a:r>
              <a:rPr lang="en-US" sz="4400" b="1">
                <a:solidFill>
                  <a:schemeClr val="bg1"/>
                </a:solidFill>
                <a:latin typeface="Arial" charset="0"/>
                <a:ea typeface="ＭＳ Ｐゴシック" charset="0"/>
                <a:cs typeface="Arial" charset="0"/>
              </a:rPr>
              <a:t>Writings</a:t>
            </a:r>
          </a:p>
          <a:p>
            <a:pPr eaLnBrk="1" hangingPunct="1">
              <a:buFontTx/>
              <a:buNone/>
            </a:pPr>
            <a:r>
              <a:rPr lang="en-US" sz="4400" b="1">
                <a:solidFill>
                  <a:schemeClr val="bg1"/>
                </a:solidFill>
                <a:latin typeface="Arial" charset="0"/>
                <a:ea typeface="ＭＳ Ｐゴシック" charset="0"/>
                <a:cs typeface="Arial" charset="0"/>
              </a:rPr>
              <a:t>(24 books)</a:t>
            </a:r>
          </a:p>
        </p:txBody>
      </p:sp>
      <p:sp>
        <p:nvSpPr>
          <p:cNvPr id="253956" name="Rectangle 8"/>
          <p:cNvSpPr>
            <a:spLocks noGrp="1" noChangeArrowheads="1"/>
          </p:cNvSpPr>
          <p:nvPr>
            <p:ph type="body" sz="half" idx="2"/>
          </p:nvPr>
        </p:nvSpPr>
        <p:spPr/>
        <p:txBody>
          <a:bodyPr/>
          <a:lstStyle/>
          <a:p>
            <a:pPr eaLnBrk="1" hangingPunct="1">
              <a:buFontTx/>
              <a:buNone/>
            </a:pPr>
            <a:r>
              <a:rPr lang="en-US" sz="4400" b="1">
                <a:solidFill>
                  <a:schemeClr val="bg1"/>
                </a:solidFill>
                <a:latin typeface="Arial" charset="0"/>
                <a:ea typeface="ＭＳ Ｐゴシック" charset="0"/>
                <a:cs typeface="Arial" charset="0"/>
              </a:rPr>
              <a:t>Christian:</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History</a:t>
            </a:r>
          </a:p>
          <a:p>
            <a:pPr eaLnBrk="1" hangingPunct="1"/>
            <a:r>
              <a:rPr lang="en-US" sz="4400" b="1">
                <a:solidFill>
                  <a:schemeClr val="bg1"/>
                </a:solidFill>
                <a:latin typeface="Arial" charset="0"/>
                <a:ea typeface="ＭＳ Ｐゴシック" charset="0"/>
                <a:cs typeface="Arial" charset="0"/>
              </a:rPr>
              <a:t>Prophets</a:t>
            </a:r>
          </a:p>
          <a:p>
            <a:pPr eaLnBrk="1" hangingPunct="1">
              <a:buFontTx/>
              <a:buNone/>
            </a:pPr>
            <a:r>
              <a:rPr lang="en-US" sz="4400" b="1">
                <a:solidFill>
                  <a:schemeClr val="bg1"/>
                </a:solidFill>
                <a:latin typeface="Arial" charset="0"/>
                <a:ea typeface="ＭＳ Ｐゴシック" charset="0"/>
                <a:cs typeface="Arial" charset="0"/>
              </a:rPr>
              <a:t>(39 books)</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en-US" sz="4000" b="1">
                <a:solidFill>
                  <a:schemeClr val="bg1"/>
                </a:solidFill>
                <a:latin typeface="Arial"/>
                <a:cs typeface="Arial"/>
              </a:rPr>
              <a:t>The Same Old Testament. . . </a:t>
            </a:r>
            <a:br>
              <a:rPr lang="en-US" sz="4000" b="1">
                <a:solidFill>
                  <a:schemeClr val="bg1"/>
                </a:solidFill>
                <a:latin typeface="Arial"/>
                <a:cs typeface="Arial"/>
              </a:rPr>
            </a:br>
            <a:r>
              <a:rPr lang="en-US" sz="4000" b="1">
                <a:solidFill>
                  <a:schemeClr val="bg1"/>
                </a:solidFill>
                <a:latin typeface="Arial"/>
                <a:cs typeface="Arial"/>
              </a:rPr>
              <a:t>Just a Different Order!</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Narrative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Editorial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Legal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Discourse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Letter</a:t>
            </a: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Poetry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Wisdom</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Prophecy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Parables</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Visions</a:t>
            </a: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en-US" sz="4800" b="1">
                <a:solidFill>
                  <a:srgbClr val="FFFF00"/>
                </a:solidFill>
                <a:latin typeface="Arial"/>
                <a:ea typeface="ＭＳ Ｐゴシック" charset="0"/>
                <a:cs typeface="Arial"/>
              </a:rPr>
              <a:t>Literary Forms</a:t>
            </a:r>
            <a:endParaRPr lang="en-US">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en-US" sz="4400" b="1" dirty="0">
                <a:solidFill>
                  <a:schemeClr val="bg1"/>
                </a:solidFill>
                <a:latin typeface="Arial"/>
                <a:ea typeface="+mn-ea"/>
                <a:cs typeface="Arial"/>
              </a:rPr>
              <a:t>Genesis - Malachi</a:t>
            </a: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Genesis 1:1</a:t>
            </a: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a:solidFill>
                  <a:srgbClr val="FFFF00"/>
                </a:solidFill>
                <a:latin typeface="Arial"/>
                <a:ea typeface="+mn-ea"/>
                <a:cs typeface="Arial"/>
              </a:rPr>
              <a:t>HEBREW</a:t>
            </a: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800" b="1">
                <a:solidFill>
                  <a:srgbClr val="FFFF00"/>
                </a:solidFill>
                <a:latin typeface="Arial"/>
                <a:ea typeface="+mn-ea"/>
                <a:cs typeface="Arial"/>
              </a:rPr>
              <a:t>Old Testament</a:t>
            </a: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en-US">
                <a:solidFill>
                  <a:schemeClr val="bg1"/>
                </a:solidFill>
                <a:latin typeface="Arial" charset="0"/>
                <a:ea typeface="ＭＳ Ｐゴシック" charset="0"/>
                <a:cs typeface="Arial" charset="0"/>
              </a:rPr>
              <a:t>Hebrew</a:t>
            </a: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9226" name="WordArt 18"/>
          <p:cNvSpPr>
            <a:spLocks noChangeArrowheads="1" noChangeShapeType="1" noTextEdit="1"/>
          </p:cNvSpPr>
          <p:nvPr/>
        </p:nvSpPr>
        <p:spPr bwMode="auto">
          <a:xfrm>
            <a:off x="1497013" y="0"/>
            <a:ext cx="8113712" cy="588010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NOW…</a:t>
            </a:r>
          </a:p>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LET'S SLICE AND DICE...</a:t>
            </a: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33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a:cs typeface="Arial" charset="0"/>
              </a:rPr>
              <a:t>Some </a:t>
            </a:r>
          </a:p>
        </p:txBody>
      </p:sp>
      <p:sp>
        <p:nvSpPr>
          <p:cNvPr id="77829" name="Text Box 5"/>
          <p:cNvSpPr txBox="1">
            <a:spLocks noChangeArrowheads="1"/>
          </p:cNvSpPr>
          <p:nvPr/>
        </p:nvSpPr>
        <p:spPr bwMode="auto">
          <a:xfrm>
            <a:off x="365125" y="5638800"/>
            <a:ext cx="8778875" cy="946150"/>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Some OT writings were originally inscribed on stone, such as the Ten Commandments.</a:t>
            </a: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a:cs typeface="Arial"/>
              </a:rPr>
              <a:t>Writing Materials</a:t>
            </a: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570038"/>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defRPr/>
            </a:pPr>
            <a:r>
              <a:rPr lang="en-US" sz="3200" b="1">
                <a:latin typeface="Arial"/>
                <a:ea typeface="+mn-ea"/>
                <a:cs typeface="Arial"/>
              </a:rPr>
              <a:t>Many original autographs were written on papyrus and copied from older copies onto other papyri.</a:t>
            </a: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en-US" b="1">
                <a:solidFill>
                  <a:srgbClr val="FFFFFF"/>
                </a:solidFill>
                <a:latin typeface="Arial" charset="0"/>
                <a:ea typeface="ＭＳ Ｐゴシック" charset="0"/>
                <a:cs typeface="Arial" charset="0"/>
              </a:rPr>
              <a:t>Papyrus</a:t>
            </a: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a:latin typeface="Arial"/>
              <a:ea typeface="+mn-ea"/>
              <a:cs typeface="Arial"/>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latin typeface="Arial"/>
                <a:ea typeface="+mn-ea"/>
                <a:cs typeface="Arial"/>
              </a:rPr>
              <a:t>HOW?</a:t>
            </a: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cs typeface="Arial"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en-US" b="1">
                <a:solidFill>
                  <a:schemeClr val="bg1"/>
                </a:solidFill>
                <a:latin typeface="Arial" charset="0"/>
                <a:ea typeface="ＭＳ Ｐゴシック" charset="0"/>
                <a:cs typeface="Arial" charset="0"/>
              </a:rPr>
              <a:t>The Essenes</a:t>
            </a: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en-US" dirty="0"/>
              <a:t>HOW?</a:t>
            </a:r>
          </a:p>
        </p:txBody>
      </p:sp>
      <p:sp>
        <p:nvSpPr>
          <p:cNvPr id="80901" name="Rectangle 5"/>
          <p:cNvSpPr>
            <a:spLocks noGrp="1" noChangeArrowheads="1"/>
          </p:cNvSpPr>
          <p:nvPr>
            <p:ph type="title" idx="4294967295"/>
          </p:nvPr>
        </p:nvSpPr>
        <p:spPr>
          <a:xfrm>
            <a:off x="611188" y="1489075"/>
            <a:ext cx="7848600" cy="4032250"/>
          </a:xfrm>
          <a:ln>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sz="4000" b="1" kern="1200" dirty="0">
                <a:solidFill>
                  <a:srgbClr val="FFFFFF"/>
                </a:solidFill>
                <a:latin typeface="Arial"/>
                <a:ea typeface="+mn-ea"/>
                <a:cs typeface="Arial"/>
              </a:rPr>
              <a:t>"It may be safely said that no other work of antiquity has been so carefully transmitted"</a:t>
            </a:r>
            <a:br>
              <a:rPr lang="en-US" sz="4000" b="1" kern="1200" dirty="0">
                <a:solidFill>
                  <a:srgbClr val="FFFFFF"/>
                </a:solidFill>
                <a:latin typeface="Arial"/>
                <a:ea typeface="+mn-ea"/>
                <a:cs typeface="Arial"/>
              </a:rPr>
            </a:br>
            <a:br>
              <a:rPr lang="en-US" sz="4000" b="1" kern="1200" dirty="0">
                <a:solidFill>
                  <a:srgbClr val="FFFFFF"/>
                </a:solidFill>
                <a:latin typeface="Arial"/>
                <a:ea typeface="+mn-ea"/>
                <a:cs typeface="Arial"/>
              </a:rPr>
            </a:br>
            <a:r>
              <a:rPr lang="en-US" sz="3200" b="1" kern="1200" dirty="0">
                <a:solidFill>
                  <a:srgbClr val="FFFFFF"/>
                </a:solidFill>
                <a:latin typeface="Arial"/>
                <a:ea typeface="+mn-ea"/>
                <a:cs typeface="Arial"/>
              </a:rPr>
              <a:t>–William Green, </a:t>
            </a:r>
            <a:r>
              <a:rPr lang="en-US" sz="3200" b="1" i="1" kern="1200" dirty="0">
                <a:solidFill>
                  <a:srgbClr val="FFFFFF"/>
                </a:solidFill>
                <a:latin typeface="Arial"/>
                <a:ea typeface="+mn-ea"/>
                <a:cs typeface="Arial"/>
              </a:rPr>
              <a:t>General Introduction to the Old Testament </a:t>
            </a:r>
            <a:r>
              <a:rPr lang="en-US" sz="3200" b="1" kern="1200" dirty="0">
                <a:solidFill>
                  <a:srgbClr val="FFFFFF"/>
                </a:solidFill>
                <a:latin typeface="Arial"/>
                <a:ea typeface="+mn-ea"/>
                <a:cs typeface="Arial"/>
              </a:rPr>
              <a:t>(NY: </a:t>
            </a:r>
            <a:r>
              <a:rPr lang="en-US" sz="3200" b="1" kern="1200" dirty="0" err="1">
                <a:solidFill>
                  <a:srgbClr val="FFFFFF"/>
                </a:solidFill>
                <a:latin typeface="Arial"/>
                <a:ea typeface="+mn-ea"/>
                <a:cs typeface="Arial"/>
              </a:rPr>
              <a:t>Scribners</a:t>
            </a:r>
            <a:r>
              <a:rPr lang="en-US" sz="3200" b="1" kern="1200" dirty="0">
                <a:solidFill>
                  <a:srgbClr val="FFFFFF"/>
                </a:solidFill>
                <a:latin typeface="Arial"/>
                <a:ea typeface="+mn-ea"/>
                <a:cs typeface="Arial"/>
              </a:rPr>
              <a:t>, 1899), 181</a:t>
            </a:r>
            <a:endParaRPr lang="en-US" sz="4000" b="1" kern="1200" dirty="0">
              <a:solidFill>
                <a:srgbClr val="FFFFFF"/>
              </a:solidFill>
              <a:latin typeface="Arial"/>
              <a:ea typeface="+mn-ea"/>
              <a:cs typeface="Arial"/>
            </a:endParaRPr>
          </a:p>
        </p:txBody>
      </p:sp>
      <p:sp>
        <p:nvSpPr>
          <p:cNvPr id="266245" name="Text Box 6"/>
          <p:cNvSpPr txBox="1">
            <a:spLocks noChangeArrowheads="1"/>
          </p:cNvSpPr>
          <p:nvPr/>
        </p:nvSpPr>
        <p:spPr bwMode="auto">
          <a:xfrm>
            <a:off x="5029200" y="6521450"/>
            <a:ext cx="31543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a:solidFill>
                  <a:schemeClr val="bg1"/>
                </a:solidFill>
              </a:rPr>
              <a:t>Cited by McDowell, </a:t>
            </a:r>
            <a:r>
              <a:rPr lang="en-US" sz="1600" i="1">
                <a:solidFill>
                  <a:schemeClr val="bg1"/>
                </a:solidFill>
              </a:rPr>
              <a:t>Evidence, 56</a:t>
            </a:r>
            <a:endParaRPr lang="en-US" sz="1600">
              <a:solidFill>
                <a:schemeClr val="bg1"/>
              </a:solidFill>
            </a:endParaRP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7354887" cy="5491163"/>
          </a:xfrm>
        </p:spPr>
        <p:txBody>
          <a:bodyPr/>
          <a:lstStyle/>
          <a:p>
            <a:pPr eaLnBrk="1" hangingPunct="1">
              <a:defRPr/>
            </a:pPr>
            <a:r>
              <a:rPr lang="en-US" b="1" dirty="0">
                <a:latin typeface="Arial"/>
                <a:ea typeface="ＭＳ Ｐゴシック" charset="0"/>
                <a:cs typeface="Arial"/>
              </a:rPr>
              <a:t>The most read</a:t>
            </a:r>
          </a:p>
          <a:p>
            <a:pPr eaLnBrk="1" hangingPunct="1">
              <a:defRPr/>
            </a:pPr>
            <a:r>
              <a:rPr lang="en-US" b="1" dirty="0">
                <a:latin typeface="Arial"/>
                <a:ea typeface="ＭＳ Ｐゴシック" charset="0"/>
                <a:cs typeface="Arial"/>
              </a:rPr>
              <a:t>The most translated</a:t>
            </a:r>
          </a:p>
          <a:p>
            <a:pPr eaLnBrk="1" hangingPunct="1">
              <a:defRPr/>
            </a:pPr>
            <a:r>
              <a:rPr lang="en-US" b="1" dirty="0">
                <a:latin typeface="Arial"/>
                <a:ea typeface="ＭＳ Ｐゴシック" charset="0"/>
                <a:cs typeface="Arial"/>
              </a:rPr>
              <a:t>The most memorized</a:t>
            </a:r>
          </a:p>
          <a:p>
            <a:pPr eaLnBrk="1" hangingPunct="1">
              <a:defRPr/>
            </a:pPr>
            <a:r>
              <a:rPr lang="en-US" b="1" dirty="0">
                <a:latin typeface="Arial"/>
                <a:ea typeface="ＭＳ Ｐゴシック" charset="0"/>
                <a:cs typeface="Arial"/>
              </a:rPr>
              <a:t>The most copied</a:t>
            </a:r>
          </a:p>
          <a:p>
            <a:pPr eaLnBrk="1" hangingPunct="1">
              <a:defRPr/>
            </a:pPr>
            <a:r>
              <a:rPr lang="en-US" b="1" dirty="0">
                <a:latin typeface="Arial"/>
                <a:ea typeface="ＭＳ Ｐゴシック" charset="0"/>
                <a:cs typeface="Arial"/>
              </a:rPr>
              <a:t>The most studied</a:t>
            </a:r>
          </a:p>
          <a:p>
            <a:pPr eaLnBrk="1" hangingPunct="1">
              <a:defRPr/>
            </a:pPr>
            <a:r>
              <a:rPr lang="en-US" b="1" dirty="0">
                <a:latin typeface="Arial"/>
                <a:ea typeface="ＭＳ Ｐゴシック" charset="0"/>
                <a:cs typeface="Arial"/>
              </a:rPr>
              <a:t>The most debated</a:t>
            </a:r>
          </a:p>
          <a:p>
            <a:pPr eaLnBrk="1" hangingPunct="1">
              <a:defRPr/>
            </a:pPr>
            <a:r>
              <a:rPr lang="en-US" b="1" dirty="0">
                <a:latin typeface="Arial"/>
                <a:ea typeface="ＭＳ Ｐゴシック" charset="0"/>
                <a:cs typeface="Arial"/>
              </a:rPr>
              <a:t>The most adored</a:t>
            </a:r>
          </a:p>
          <a:p>
            <a:pPr eaLnBrk="1" hangingPunct="1">
              <a:defRPr/>
            </a:pPr>
            <a:r>
              <a:rPr lang="en-US" b="1" dirty="0">
                <a:latin typeface="Arial"/>
                <a:ea typeface="ＭＳ Ｐゴシック" charset="0"/>
                <a:cs typeface="Arial"/>
              </a:rPr>
              <a:t>The most hated</a:t>
            </a:r>
          </a:p>
          <a:p>
            <a:pPr eaLnBrk="1" hangingPunct="1">
              <a:buFont typeface="Wingdings" charset="0"/>
              <a:buNone/>
              <a:defRPr/>
            </a:pPr>
            <a:r>
              <a:rPr lang="en-US" b="1" dirty="0">
                <a:latin typeface="Arial"/>
                <a:ea typeface="ＭＳ Ｐゴシック" charset="0"/>
                <a:cs typeface="Arial"/>
              </a:rPr>
              <a:t>. . . book in human history!</a:t>
            </a:r>
          </a:p>
        </p:txBody>
      </p:sp>
      <p:sp>
        <p:nvSpPr>
          <p:cNvPr id="2" name="Title 1"/>
          <p:cNvSpPr>
            <a:spLocks noGrp="1"/>
          </p:cNvSpPr>
          <p:nvPr>
            <p:ph type="title"/>
          </p:nvPr>
        </p:nvSpPr>
        <p:spPr>
          <a:xfrm>
            <a:off x="0" y="0"/>
            <a:ext cx="9144000" cy="908050"/>
          </a:xfrm>
        </p:spPr>
        <p:txBody>
          <a:bodyPr/>
          <a:lstStyle/>
          <a:p>
            <a:pPr algn="l">
              <a:defRPr/>
            </a:pPr>
            <a:r>
              <a:rPr lang="en-US" b="1" dirty="0"/>
              <a:t>The Bible is unique as…</a:t>
            </a: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Genesis 31:47; Ezra 4:8-6:18; 7:12-26; Daniel 2:4-7:28; Jeremiah 10:10-11</a:t>
            </a: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897563"/>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Daniel 2:4</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FFFF00"/>
                </a:solidFill>
                <a:latin typeface="Arial"/>
                <a:ea typeface="+mn-ea"/>
                <a:cs typeface="Arial"/>
              </a:rPr>
              <a:t>Old Testament</a:t>
            </a: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Aramaic</a:t>
            </a: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356992"/>
            <a:ext cx="8964612"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a:ea typeface="+mn-ea"/>
                <a:cs typeface="Arial"/>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Matthew - Revelation</a:t>
            </a: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00FFFF"/>
                </a:solidFill>
                <a:latin typeface="Arial"/>
                <a:ea typeface="+mn-ea"/>
                <a:cs typeface="Arial"/>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00FFFF"/>
                </a:solidFill>
                <a:latin typeface="Arial"/>
                <a:ea typeface="+mn-ea"/>
                <a:cs typeface="Arial"/>
              </a:rPr>
              <a:t>New Testament</a:t>
            </a: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Bwgrkl" charset="0"/>
              </a:rPr>
              <a:t> ~H ca,rij tou/ kuri,ou VIhsou/ meta. </a:t>
            </a:r>
            <a:r>
              <a:rPr lang="en-US" sz="4400" b="1" dirty="0" err="1">
                <a:solidFill>
                  <a:schemeClr val="bg1"/>
                </a:solidFill>
                <a:latin typeface="Bwgrkl" charset="0"/>
              </a:rPr>
              <a:t>pa,ntwn</a:t>
            </a:r>
            <a:endParaRPr lang="el-GR" sz="4400" b="1" dirty="0">
              <a:solidFill>
                <a:schemeClr val="bg1"/>
              </a:solidFill>
              <a:latin typeface="Bwgrkl" charset="0"/>
            </a:endParaRPr>
          </a:p>
        </p:txBody>
      </p:sp>
      <p:sp>
        <p:nvSpPr>
          <p:cNvPr id="82951" name="Text Box 7"/>
          <p:cNvSpPr txBox="1">
            <a:spLocks noChangeArrowheads="1"/>
          </p:cNvSpPr>
          <p:nvPr/>
        </p:nvSpPr>
        <p:spPr bwMode="auto">
          <a:xfrm>
            <a:off x="5638800" y="593090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Revelation 22:21</a:t>
            </a: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Greek</a:t>
            </a: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dirty="0">
                <a:solidFill>
                  <a:schemeClr val="bg1"/>
                </a:solidFill>
                <a:latin typeface="Bwhebb" charset="0"/>
                <a:cs typeface="Bwhebb" charset="0"/>
              </a:rPr>
              <a:t>!yhila&gt; ar;B; tyviareB]</a:t>
            </a:r>
            <a:br>
              <a:rPr lang="en-US" sz="6000" dirty="0">
                <a:solidFill>
                  <a:schemeClr val="bg1"/>
                </a:solidFill>
                <a:latin typeface="Bwhebb" charset="0"/>
                <a:cs typeface="Bwhebb" charset="0"/>
              </a:rPr>
            </a:br>
            <a:r>
              <a:rPr lang="en-US" sz="6000" dirty="0">
                <a:solidFill>
                  <a:schemeClr val="bg1"/>
                </a:solidFill>
                <a:latin typeface="Bwhebb" charset="0"/>
                <a:cs typeface="Bwhebb" charset="0"/>
              </a:rPr>
              <a:t>     </a:t>
            </a:r>
            <a:r>
              <a:rPr lang="he-IL" sz="6000" dirty="0">
                <a:solidFill>
                  <a:schemeClr val="bg1"/>
                </a:solidFill>
                <a:latin typeface="Bwhebb" charset="0"/>
                <a:cs typeface="Bwhebb" charset="0"/>
              </a:rPr>
              <a:t>.$r,a;h; taew !yIm</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V;h</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 tae</a:t>
            </a:r>
            <a:endParaRPr lang="en-US" sz="6000" dirty="0">
              <a:solidFill>
                <a:schemeClr val="bg1"/>
              </a:solidFill>
              <a:latin typeface="Bwhebb" charset="0"/>
              <a:cs typeface="Bwhebb" charset="0"/>
            </a:endParaRPr>
          </a:p>
        </p:txBody>
      </p:sp>
      <p:sp>
        <p:nvSpPr>
          <p:cNvPr id="84998" name="Text Box 6"/>
          <p:cNvSpPr txBox="1">
            <a:spLocks noChangeArrowheads="1"/>
          </p:cNvSpPr>
          <p:nvPr/>
        </p:nvSpPr>
        <p:spPr bwMode="auto">
          <a:xfrm>
            <a:off x="1371600" y="3962400"/>
            <a:ext cx="6705600" cy="1736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Bwgrkl" charset="0"/>
              </a:rPr>
              <a:t> ~H ca,rij tou/ kuri,ou VIhsou/ meta. pa,ntwn</a:t>
            </a:r>
            <a:endParaRPr lang="el-GR" sz="5400" b="1" dirty="0">
              <a:solidFill>
                <a:schemeClr val="bg1"/>
              </a:solidFill>
              <a:latin typeface="Bwgrkl"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en-US" b="1" u="sng" dirty="0">
                <a:solidFill>
                  <a:schemeClr val="bg1"/>
                </a:solidFill>
                <a:latin typeface="Arial" charset="0"/>
                <a:ea typeface="ＭＳ Ｐゴシック" charset="0"/>
                <a:cs typeface="ＭＳ Ｐゴシック" charset="0"/>
              </a:rPr>
              <a:t>God</a:t>
            </a:r>
            <a:r>
              <a:rPr lang="uk-UA" altLang="ja-JP" b="1" u="sng" dirty="0">
                <a:solidFill>
                  <a:schemeClr val="bg1"/>
                </a:solidFill>
                <a:latin typeface="Arial" charset="0"/>
                <a:ea typeface="ＭＳ Ｐゴシック" charset="0"/>
                <a:cs typeface="ＭＳ Ｐゴシック" charset="0"/>
              </a:rPr>
              <a:t>'</a:t>
            </a:r>
            <a:r>
              <a:rPr lang="en-US" b="1" u="sng" dirty="0">
                <a:solidFill>
                  <a:schemeClr val="bg1"/>
                </a:solidFill>
                <a:latin typeface="Arial" charset="0"/>
                <a:ea typeface="ＭＳ Ｐゴシック" charset="0"/>
                <a:cs typeface="ＭＳ Ｐゴシック" charset="0"/>
              </a:rPr>
              <a:t>s Chosen Languages</a:t>
            </a:r>
            <a:endParaRPr lang="en-US" u="sng" dirty="0">
              <a:latin typeface="Times New Roman" charset="0"/>
              <a:ea typeface="ＭＳ Ｐゴシック" charset="0"/>
              <a:cs typeface="ＭＳ Ｐゴシック"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sz="quarter"/>
          </p:nvPr>
        </p:nvSpPr>
        <p:spPr>
          <a:xfrm>
            <a:off x="76200" y="685800"/>
            <a:ext cx="4267200" cy="3581400"/>
          </a:xfrm>
        </p:spPr>
        <p:txBody>
          <a:bodyPr/>
          <a:lstStyle/>
          <a:p>
            <a:r>
              <a:rPr lang="en-US" altLang="en-US" sz="6000">
                <a:ea typeface="ＭＳ Ｐゴシック" pitchFamily="34" charset="-128"/>
              </a:rPr>
              <a:t>OT Biblical Theology</a:t>
            </a:r>
          </a:p>
        </p:txBody>
      </p:sp>
      <p:pic>
        <p:nvPicPr>
          <p:cNvPr id="59394" name="Picture 15" descr="j0216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AB8BD9-AFC4-9085-F35A-6FE70F2486E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806575" y="5591175"/>
            <a:ext cx="5659438" cy="396875"/>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a:solidFill>
                  <a:srgbClr val="FAFD00"/>
                </a:solidFill>
                <a:effectLst>
                  <a:outerShdw blurRad="38100" dist="38100" dir="2700000" algn="tl">
                    <a:srgbClr val="000000"/>
                  </a:outerShdw>
                </a:effectLst>
                <a:latin typeface="Times" charset="0"/>
              </a:rPr>
              <a:t>A Ministry of ScriptureTechnologies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FFFFFF"/>
              </a:solidFill>
            </a:endParaRPr>
          </a:p>
        </p:txBody>
      </p:sp>
      <p:sp>
        <p:nvSpPr>
          <p:cNvPr id="139275" name="Rectangle 11"/>
          <p:cNvSpPr>
            <a:spLocks noChangeArrowheads="1"/>
          </p:cNvSpPr>
          <p:nvPr/>
        </p:nvSpPr>
        <p:spPr bwMode="auto">
          <a:xfrm>
            <a:off x="854075" y="1493838"/>
            <a:ext cx="7299325" cy="2251075"/>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en-US" sz="7200" b="1" dirty="0">
                <a:solidFill>
                  <a:srgbClr val="FFFF00"/>
                </a:solidFill>
                <a:latin typeface="Times" charset="0"/>
              </a:rPr>
              <a:t>THE "OPENED"</a:t>
            </a:r>
          </a:p>
          <a:p>
            <a:pPr>
              <a:lnSpc>
                <a:spcPct val="70000"/>
              </a:lnSpc>
              <a:spcBef>
                <a:spcPct val="50000"/>
              </a:spcBef>
              <a:defRPr/>
            </a:pPr>
            <a:r>
              <a:rPr lang="en-US" sz="7200" b="1" dirty="0">
                <a:solidFill>
                  <a:srgbClr val="FFFF00"/>
                </a:solidFill>
                <a:latin typeface="Times" charset="0"/>
              </a:rPr>
              <a:t>BIBLE</a:t>
            </a: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2" name="Rectangle 18"/>
          <p:cNvSpPr>
            <a:spLocks noChangeArrowheads="1"/>
          </p:cNvSpPr>
          <p:nvPr/>
        </p:nvSpPr>
        <p:spPr bwMode="auto">
          <a:xfrm>
            <a:off x="862013" y="4005263"/>
            <a:ext cx="3314700" cy="150177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en-US" sz="3200" b="1" dirty="0">
                <a:solidFill>
                  <a:srgbClr val="66FFFF"/>
                </a:solidFill>
                <a:latin typeface="Times" charset="0"/>
              </a:rPr>
              <a:t>THE PARTS </a:t>
            </a:r>
          </a:p>
          <a:p>
            <a:pPr algn="ctr">
              <a:lnSpc>
                <a:spcPct val="60000"/>
              </a:lnSpc>
              <a:spcBef>
                <a:spcPct val="50000"/>
              </a:spcBef>
              <a:defRPr/>
            </a:pPr>
            <a:r>
              <a:rPr lang="en-US" sz="3200" b="1" dirty="0">
                <a:solidFill>
                  <a:srgbClr val="66FFFF"/>
                </a:solidFill>
                <a:latin typeface="Times" charset="0"/>
              </a:rPr>
              <a:t>and</a:t>
            </a:r>
          </a:p>
          <a:p>
            <a:pPr algn="ctr">
              <a:lnSpc>
                <a:spcPct val="60000"/>
              </a:lnSpc>
              <a:spcBef>
                <a:spcPct val="50000"/>
              </a:spcBef>
              <a:defRPr/>
            </a:pPr>
            <a:r>
              <a:rPr lang="en-US" sz="3200" b="1" dirty="0">
                <a:solidFill>
                  <a:srgbClr val="66FFFF"/>
                </a:solidFill>
                <a:latin typeface="Times" charset="0"/>
              </a:rPr>
              <a:t>THE PIECES</a:t>
            </a: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i="1">
                <a:solidFill>
                  <a:srgbClr val="21ED11"/>
                </a:solidFill>
              </a:rPr>
              <a:t>Organized...Progressive...Timeless</a:t>
            </a:r>
            <a:endParaRPr lang="en-US" sz="3200" b="1" i="1">
              <a:solidFill>
                <a:srgbClr val="FFFF00"/>
              </a:solidFill>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39298" name="Rectangle 34"/>
          <p:cNvSpPr>
            <a:spLocks noChangeArrowheads="1"/>
          </p:cNvSpPr>
          <p:nvPr/>
        </p:nvSpPr>
        <p:spPr bwMode="auto">
          <a:xfrm>
            <a:off x="7546975" y="639445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
        <p:nvSpPr>
          <p:cNvPr id="139299" name="Rectangle 35"/>
          <p:cNvSpPr>
            <a:spLocks noChangeArrowheads="1"/>
          </p:cNvSpPr>
          <p:nvPr/>
        </p:nvSpPr>
        <p:spPr bwMode="auto">
          <a:xfrm>
            <a:off x="8091488" y="639445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04</a:t>
            </a:r>
            <a:endParaRPr lang="en-US" b="1">
              <a:solidFill>
                <a:srgbClr val="000000"/>
              </a:solidFill>
              <a:effectLst>
                <a:outerShdw blurRad="38100" dist="38100" dir="2700000" algn="tl">
                  <a:srgbClr val="FFFFFF"/>
                </a:outerShdw>
              </a:effectLst>
              <a:latin typeface="Comic Sans MS"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endParaRPr lang="en-US" sz="1600" b="1">
              <a:solidFill>
                <a:srgbClr val="000000"/>
              </a:solidFill>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tLang="en-US">
                <a:ea typeface="ＭＳ Ｐゴシック" pitchFamily="34" charset="-128"/>
              </a:rPr>
              <a:t>What</a:t>
            </a:r>
            <a:r>
              <a:rPr lang="fr-FR" altLang="ja-JP">
                <a:ea typeface="ＭＳ Ｐゴシック" pitchFamily="34" charset="-128"/>
              </a:rPr>
              <a:t>'</a:t>
            </a:r>
            <a:r>
              <a:rPr lang="en-US" altLang="en-US">
                <a:ea typeface="ＭＳ Ｐゴシック" pitchFamily="34" charset="-128"/>
              </a:rPr>
              <a:t>s the Theme of the OT?</a:t>
            </a:r>
          </a:p>
        </p:txBody>
      </p:sp>
      <p:sp>
        <p:nvSpPr>
          <p:cNvPr id="61442" name="Rectangle 3"/>
          <p:cNvSpPr>
            <a:spLocks noGrp="1" noChangeArrowheads="1"/>
          </p:cNvSpPr>
          <p:nvPr>
            <p:ph type="body" sz="half" idx="1"/>
          </p:nvPr>
        </p:nvSpPr>
        <p:spPr>
          <a:xfrm>
            <a:off x="685800" y="1981200"/>
            <a:ext cx="4102100" cy="4114800"/>
          </a:xfrm>
        </p:spPr>
        <p:txBody>
          <a:bodyPr/>
          <a:lstStyle/>
          <a:p>
            <a:pPr marL="0" indent="0">
              <a:buFont typeface="Monotype Sorts" charset="2"/>
              <a:buNone/>
            </a:pPr>
            <a:r>
              <a:rPr lang="en-US" altLang="en-US" sz="4400" b="1" dirty="0">
                <a:ea typeface="ＭＳ Ｐゴシック" pitchFamily="34" charset="-128"/>
              </a:rPr>
              <a:t>Write this in one sentence</a:t>
            </a:r>
          </a:p>
        </p:txBody>
      </p:sp>
      <p:pic>
        <p:nvPicPr>
          <p:cNvPr id="6144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00200"/>
            <a:ext cx="3657600" cy="2451100"/>
          </a:xfrm>
          <a:noFill/>
        </p:spPr>
      </p:pic>
      <p:sp>
        <p:nvSpPr>
          <p:cNvPr id="6144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0" y="2438400"/>
            <a:ext cx="4343400" cy="3124200"/>
          </a:xfrm>
        </p:spPr>
        <p:txBody>
          <a:bodyPr/>
          <a:lstStyle/>
          <a:p>
            <a:pPr>
              <a:buFont typeface="Wingdings" pitchFamily="2" charset="2"/>
              <a:buChar char="þ"/>
            </a:pPr>
            <a:r>
              <a:rPr lang="en-US" altLang="en-US" dirty="0">
                <a:latin typeface="Arial Black" pitchFamily="34" charset="0"/>
                <a:ea typeface="ＭＳ Ｐゴシック" pitchFamily="34" charset="-128"/>
              </a:rPr>
              <a:t>Text-based</a:t>
            </a:r>
          </a:p>
          <a:p>
            <a:pPr>
              <a:buFont typeface="Wingdings" pitchFamily="2" charset="2"/>
              <a:buChar char="þ"/>
            </a:pPr>
            <a:r>
              <a:rPr lang="en-US" altLang="en-US" dirty="0">
                <a:latin typeface="Arial Black" pitchFamily="34" charset="0"/>
                <a:ea typeface="ＭＳ Ｐゴシック" pitchFamily="34" charset="-128"/>
              </a:rPr>
              <a:t>Covers whole OT</a:t>
            </a:r>
          </a:p>
          <a:p>
            <a:pPr>
              <a:buFont typeface="Wingdings" pitchFamily="2" charset="2"/>
              <a:buChar char="þ"/>
            </a:pPr>
            <a:r>
              <a:rPr lang="en-US" altLang="en-US" dirty="0">
                <a:latin typeface="Arial Black" pitchFamily="34" charset="0"/>
                <a:ea typeface="ＭＳ Ｐゴシック" pitchFamily="34" charset="-128"/>
              </a:rPr>
              <a:t>Narrow enough to be helpful</a:t>
            </a:r>
          </a:p>
          <a:p>
            <a:pPr>
              <a:buFont typeface="Wingdings" pitchFamily="2" charset="2"/>
              <a:buChar char="þ"/>
            </a:pPr>
            <a:r>
              <a:rPr lang="en-US" altLang="en-US" dirty="0">
                <a:latin typeface="Arial Black" pitchFamily="34" charset="0"/>
                <a:ea typeface="ＭＳ Ｐゴシック" pitchFamily="34" charset="-128"/>
              </a:rPr>
              <a:t>Focuses on God as He is the Subject</a:t>
            </a:r>
            <a:endParaRPr lang="en-US" altLang="en-US" dirty="0">
              <a:ea typeface="ＭＳ Ｐゴシック" pitchFamily="34" charset="-128"/>
            </a:endParaRPr>
          </a:p>
        </p:txBody>
      </p:sp>
      <p:sp>
        <p:nvSpPr>
          <p:cNvPr id="16388" name="Rectangle 4"/>
          <p:cNvSpPr>
            <a:spLocks noGrp="1" noChangeArrowheads="1"/>
          </p:cNvSpPr>
          <p:nvPr>
            <p:ph type="body" sz="half" idx="2"/>
          </p:nvPr>
        </p:nvSpPr>
        <p:spPr>
          <a:xfrm>
            <a:off x="4267200" y="2438400"/>
            <a:ext cx="5181600" cy="3200400"/>
          </a:xfrm>
        </p:spPr>
        <p:txBody>
          <a:bodyPr/>
          <a:lstStyle/>
          <a:p>
            <a:pPr>
              <a:buFont typeface="Wingdings" pitchFamily="2" charset="2"/>
              <a:buChar char="þ"/>
            </a:pPr>
            <a:r>
              <a:rPr lang="en-US" altLang="en-US" dirty="0">
                <a:latin typeface="Arial Black" pitchFamily="34" charset="0"/>
                <a:ea typeface="ＭＳ Ｐゴシック" pitchFamily="34" charset="-128"/>
              </a:rPr>
              <a:t>Not from systematics</a:t>
            </a:r>
          </a:p>
          <a:p>
            <a:pPr>
              <a:buFont typeface="Wingdings" pitchFamily="2" charset="2"/>
              <a:buChar char="þ"/>
            </a:pPr>
            <a:r>
              <a:rPr lang="en-US" altLang="en-US" dirty="0">
                <a:latin typeface="Arial Black" pitchFamily="34" charset="0"/>
                <a:ea typeface="ＭＳ Ｐゴシック" pitchFamily="34" charset="-128"/>
              </a:rPr>
              <a:t>Not piecemeal</a:t>
            </a:r>
          </a:p>
          <a:p>
            <a:pPr>
              <a:buFont typeface="Wingdings" pitchFamily="2" charset="2"/>
              <a:buChar char="þ"/>
            </a:pP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Life</a:t>
            </a: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 is too general a theme to help us</a:t>
            </a:r>
          </a:p>
          <a:p>
            <a:pPr>
              <a:buFont typeface="Wingdings" pitchFamily="2" charset="2"/>
              <a:buChar char="þ"/>
            </a:pPr>
            <a:r>
              <a:rPr lang="en-US" altLang="en-US" dirty="0">
                <a:latin typeface="Arial Black" pitchFamily="34" charset="0"/>
                <a:ea typeface="ＭＳ Ｐゴシック" pitchFamily="34" charset="-128"/>
              </a:rPr>
              <a:t>Man is not the subject of the Bible</a:t>
            </a:r>
          </a:p>
        </p:txBody>
      </p:sp>
      <p:pic>
        <p:nvPicPr>
          <p:cNvPr id="6349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val="0"/>
              </a:ext>
            </a:extLst>
          </a:blip>
          <a:srcRect/>
          <a:stretch>
            <a:fillRect/>
          </a:stretch>
        </p:blipFill>
        <p:spPr>
          <a:xfrm>
            <a:off x="0" y="0"/>
            <a:ext cx="3657600" cy="2408238"/>
          </a:xfrm>
          <a:noFill/>
        </p:spPr>
      </p:pic>
      <p:sp>
        <p:nvSpPr>
          <p:cNvPr id="6349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42716" tIns="152352" rIns="-19044" bIns="38088"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7"/>
              </a:srgbClr>
            </a:outerShdw>
          </a:effectLst>
        </p:spPr>
        <p:txBody>
          <a:bodyPr/>
          <a:lstStyle/>
          <a:p>
            <a:pPr>
              <a:defRPr/>
            </a:pPr>
            <a:r>
              <a:rPr lang="en-US" sz="4000" dirty="0">
                <a:ea typeface="+mj-ea"/>
                <a:cs typeface="+mj-cs"/>
              </a:rPr>
              <a:t>Criteria to Discern the Key OT Theme</a:t>
            </a:r>
          </a:p>
        </p:txBody>
      </p:sp>
      <p:sp>
        <p:nvSpPr>
          <p:cNvPr id="63494" name="Line 7"/>
          <p:cNvSpPr>
            <a:spLocks noChangeShapeType="1"/>
          </p:cNvSpPr>
          <p:nvPr/>
        </p:nvSpPr>
        <p:spPr bwMode="auto">
          <a:xfrm>
            <a:off x="4267200" y="1676400"/>
            <a:ext cx="0" cy="51054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6349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
        <p:nvSpPr>
          <p:cNvPr id="2" name="Rectangle 2">
            <a:extLst>
              <a:ext uri="{FF2B5EF4-FFF2-40B4-BE49-F238E27FC236}">
                <a16:creationId xmlns:a16="http://schemas.microsoft.com/office/drawing/2014/main" id="{5FDFDEAD-1F3F-A96F-806B-B436F2DF8949}"/>
              </a:ext>
            </a:extLst>
          </p:cNvPr>
          <p:cNvSpPr txBox="1">
            <a:spLocks noChangeArrowheads="1"/>
          </p:cNvSpPr>
          <p:nvPr/>
        </p:nvSpPr>
        <p:spPr bwMode="auto">
          <a:xfrm>
            <a:off x="0"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YES</a:t>
            </a:r>
          </a:p>
        </p:txBody>
      </p:sp>
      <p:sp>
        <p:nvSpPr>
          <p:cNvPr id="3" name="Rectangle 2">
            <a:extLst>
              <a:ext uri="{FF2B5EF4-FFF2-40B4-BE49-F238E27FC236}">
                <a16:creationId xmlns:a16="http://schemas.microsoft.com/office/drawing/2014/main" id="{3608D766-FB26-39DD-ACDB-2F107EE14341}"/>
              </a:ext>
            </a:extLst>
          </p:cNvPr>
          <p:cNvSpPr txBox="1">
            <a:spLocks noChangeArrowheads="1"/>
          </p:cNvSpPr>
          <p:nvPr/>
        </p:nvSpPr>
        <p:spPr bwMode="auto">
          <a:xfrm>
            <a:off x="4281054"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2291"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p:txBody>
      </p:sp>
      <p:pic>
        <p:nvPicPr>
          <p:cNvPr id="65539"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0"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Grp="1" noChangeArrowheads="1"/>
          </p:cNvSpPr>
          <p:nvPr>
            <p:ph type="body" sz="half" idx="1"/>
          </p:nvPr>
        </p:nvSpPr>
        <p:spPr/>
        <p:txBody>
          <a:bodyPr/>
          <a:lstStyle/>
          <a:p>
            <a:endParaRPr lang="en-US" altLang="en-US">
              <a:ea typeface="ＭＳ Ｐゴシック" pitchFamily="34" charset="-128"/>
            </a:endParaRPr>
          </a:p>
        </p:txBody>
      </p:sp>
      <p:sp>
        <p:nvSpPr>
          <p:cNvPr id="67586" name="Rectangle 4"/>
          <p:cNvSpPr>
            <a:spLocks noGrp="1" noChangeArrowheads="1"/>
          </p:cNvSpPr>
          <p:nvPr>
            <p:ph type="body" sz="half" idx="2"/>
          </p:nvPr>
        </p:nvSpPr>
        <p:spPr/>
        <p:txBody>
          <a:bodyPr/>
          <a:lstStyle/>
          <a:p>
            <a:endParaRPr lang="en-US" altLang="en-US">
              <a:ea typeface="ＭＳ Ｐゴシック" pitchFamily="34" charset="-128"/>
            </a:endParaRPr>
          </a:p>
        </p:txBody>
      </p:sp>
      <p:pic>
        <p:nvPicPr>
          <p:cNvPr id="675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4146" name="Rectangle 2"/>
          <p:cNvSpPr>
            <a:spLocks noGrp="1" noChangeArrowheads="1"/>
          </p:cNvSpPr>
          <p:nvPr>
            <p:ph type="title"/>
          </p:nvPr>
        </p:nvSpPr>
        <p:spPr>
          <a:xfrm>
            <a:off x="1905000" y="5181600"/>
            <a:ext cx="6629400" cy="1752600"/>
          </a:xfrm>
          <a:effectLst>
            <a:outerShdw blurRad="63500" dist="38099" dir="2700000" algn="ctr" rotWithShape="0">
              <a:srgbClr val="000000">
                <a:alpha val="74997"/>
              </a:srgbClr>
            </a:outerShdw>
          </a:effectLst>
        </p:spPr>
        <p:txBody>
          <a:bodyPr/>
          <a:lstStyle/>
          <a:p>
            <a:r>
              <a:rPr lang="en-US" altLang="en-US" sz="4000">
                <a:ea typeface="ＭＳ Ｐゴシック" pitchFamily="34" charset="-128"/>
              </a:rPr>
              <a:t>Redemption means </a:t>
            </a:r>
            <a:br>
              <a:rPr lang="en-US" altLang="en-US" sz="4000">
                <a:ea typeface="ＭＳ Ｐゴシック" pitchFamily="34" charset="-128"/>
              </a:rPr>
            </a:br>
            <a:r>
              <a:rPr lang="ja-JP" altLang="en-US" sz="4000">
                <a:ea typeface="ＭＳ Ｐゴシック" pitchFamily="34" charset="-128"/>
              </a:rPr>
              <a:t>“</a:t>
            </a:r>
            <a:r>
              <a:rPr lang="en-US" altLang="ja-JP" sz="4000">
                <a:ea typeface="ＭＳ Ｐゴシック" pitchFamily="34" charset="-128"/>
              </a:rPr>
              <a:t>to release from ransom</a:t>
            </a:r>
            <a:r>
              <a:rPr lang="ja-JP" altLang="en-US" sz="4000">
                <a:ea typeface="ＭＳ Ｐゴシック" pitchFamily="34" charset="-128"/>
              </a:rPr>
              <a:t>”</a:t>
            </a:r>
            <a:endParaRPr lang="en-US" altLang="en-US">
              <a:ea typeface="ＭＳ Ｐゴシック"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Rectangle 4"/>
          <p:cNvSpPr>
            <a:spLocks noGrp="1" noChangeArrowheads="1"/>
          </p:cNvSpPr>
          <p:nvPr>
            <p:ph type="body" sz="half" idx="2"/>
          </p:nvPr>
        </p:nvSpPr>
        <p:spPr>
          <a:xfrm>
            <a:off x="4500563" y="2997200"/>
            <a:ext cx="4186237" cy="3479800"/>
          </a:xfrm>
        </p:spPr>
        <p:txBody>
          <a:bodyPr/>
          <a:lstStyle/>
          <a:p>
            <a:pPr eaLnBrk="1" hangingPunct="1"/>
            <a:r>
              <a:rPr lang="en-US" altLang="en-US" sz="3600" b="1" i="1">
                <a:solidFill>
                  <a:schemeClr val="accent1"/>
                </a:solidFill>
                <a:latin typeface="Arial" pitchFamily="34" charset="0"/>
                <a:ea typeface="ＭＳ Ｐゴシック" pitchFamily="34" charset="-128"/>
                <a:cs typeface="Arial" pitchFamily="34" charset="0"/>
              </a:rPr>
              <a:t>People have an inherent sense that they need redemption</a:t>
            </a:r>
          </a:p>
        </p:txBody>
      </p:sp>
      <p:pic>
        <p:nvPicPr>
          <p:cNvPr id="696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60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9636" name="Rectangle 2"/>
          <p:cNvSpPr>
            <a:spLocks noGrp="1" noChangeArrowheads="1"/>
          </p:cNvSpPr>
          <p:nvPr>
            <p:ph type="title"/>
          </p:nvPr>
        </p:nvSpPr>
        <p:spPr>
          <a:xfrm>
            <a:off x="2743200" y="609600"/>
            <a:ext cx="5791200" cy="1295400"/>
          </a:xfrm>
        </p:spPr>
        <p:txBody>
          <a:bodyPr/>
          <a:lstStyle/>
          <a:p>
            <a:pPr eaLnBrk="1" hangingPunct="1"/>
            <a:r>
              <a:rPr lang="en-US" altLang="en-US" sz="6000">
                <a:solidFill>
                  <a:schemeClr val="accent1"/>
                </a:solidFill>
                <a:latin typeface="Arial" pitchFamily="34" charset="0"/>
                <a:ea typeface="ＭＳ Ｐゴシック" pitchFamily="34" charset="-128"/>
                <a:cs typeface="Arial" pitchFamily="34" charset="0"/>
              </a:rPr>
              <a:t>Redemption in the Media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7"/>
              </a:srgbClr>
            </a:outerShdw>
          </a:effectLst>
        </p:spPr>
        <p:txBody>
          <a:bodyPr/>
          <a:lstStyle/>
          <a:p>
            <a:pPr>
              <a:defRPr/>
            </a:pPr>
            <a:r>
              <a:rPr lang="en-US" sz="3600">
                <a:ea typeface="+mj-ea"/>
                <a:cs typeface="+mj-cs"/>
              </a:rPr>
              <a:t>The Focus of History is the Redemption Provided by Christ</a:t>
            </a: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55" name="Text Box 7"/>
          <p:cNvSpPr txBox="1">
            <a:spLocks noChangeArrowheads="1"/>
          </p:cNvSpPr>
          <p:nvPr/>
        </p:nvSpPr>
        <p:spPr bwMode="auto">
          <a:xfrm>
            <a:off x="1676400" y="1936750"/>
            <a:ext cx="6096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NAT</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ION</a:t>
            </a:r>
          </a:p>
        </p:txBody>
      </p:sp>
      <p:sp>
        <p:nvSpPr>
          <p:cNvPr id="104456" name="Text Box 8"/>
          <p:cNvSpPr txBox="1">
            <a:spLocks noChangeArrowheads="1"/>
          </p:cNvSpPr>
          <p:nvPr/>
        </p:nvSpPr>
        <p:spPr bwMode="auto">
          <a:xfrm>
            <a:off x="2476500" y="2181225"/>
            <a:ext cx="6096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TRI</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BE</a:t>
            </a:r>
          </a:p>
        </p:txBody>
      </p:sp>
      <p:sp>
        <p:nvSpPr>
          <p:cNvPr id="104457" name="Text Box 9"/>
          <p:cNvSpPr txBox="1">
            <a:spLocks noChangeArrowheads="1"/>
          </p:cNvSpPr>
          <p:nvPr/>
        </p:nvSpPr>
        <p:spPr bwMode="auto">
          <a:xfrm>
            <a:off x="3276600" y="2117725"/>
            <a:ext cx="609600" cy="30464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6600"/>
                </a:solidFill>
                <a:effectLst/>
                <a:uLnTx/>
                <a:uFillTx/>
                <a:latin typeface="Arial"/>
                <a:ea typeface="ＭＳ Ｐゴシック" pitchFamily="34" charset="-128"/>
                <a:cs typeface="Arial"/>
              </a:rPr>
              <a:t>FAMI LY</a:t>
            </a: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62" name="Text Box 14"/>
          <p:cNvSpPr txBox="1">
            <a:spLocks noChangeArrowheads="1"/>
          </p:cNvSpPr>
          <p:nvPr/>
        </p:nvSpPr>
        <p:spPr bwMode="auto">
          <a:xfrm>
            <a:off x="5181600" y="2852738"/>
            <a:ext cx="609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A50021"/>
                </a:solidFill>
                <a:effectLst/>
                <a:uLnTx/>
                <a:uFillTx/>
                <a:latin typeface="Arial"/>
                <a:ea typeface="ＭＳ Ｐゴシック" pitchFamily="34" charset="-128"/>
                <a:cs typeface="Arial"/>
              </a:rPr>
              <a:t>11</a:t>
            </a:r>
          </a:p>
        </p:txBody>
      </p:sp>
      <p:sp>
        <p:nvSpPr>
          <p:cNvPr id="104463" name="Text Box 15"/>
          <p:cNvSpPr txBox="1">
            <a:spLocks noChangeArrowheads="1"/>
          </p:cNvSpPr>
          <p:nvPr/>
        </p:nvSpPr>
        <p:spPr bwMode="auto">
          <a:xfrm>
            <a:off x="5981700" y="2620963"/>
            <a:ext cx="609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1 2 0</a:t>
            </a:r>
          </a:p>
        </p:txBody>
      </p:sp>
      <p:sp>
        <p:nvSpPr>
          <p:cNvPr id="104464" name="Text Box 16"/>
          <p:cNvSpPr txBox="1">
            <a:spLocks noChangeArrowheads="1"/>
          </p:cNvSpPr>
          <p:nvPr/>
        </p:nvSpPr>
        <p:spPr bwMode="auto">
          <a:xfrm>
            <a:off x="6781800" y="2378075"/>
            <a:ext cx="609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5 0  0 0</a:t>
            </a: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66" name="Text Box 18"/>
          <p:cNvSpPr txBox="1">
            <a:spLocks noChangeArrowheads="1"/>
          </p:cNvSpPr>
          <p:nvPr/>
        </p:nvSpPr>
        <p:spPr bwMode="auto">
          <a:xfrm>
            <a:off x="304800" y="115888"/>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Arial"/>
                <a:ea typeface="ＭＳ Ｐゴシック" pitchFamily="34" charset="-128"/>
                <a:cs typeface="Arial"/>
              </a:rPr>
              <a:t>WHAT?</a:t>
            </a:r>
          </a:p>
        </p:txBody>
      </p:sp>
      <p:sp>
        <p:nvSpPr>
          <p:cNvPr id="104467" name="Text Box 19"/>
          <p:cNvSpPr txBox="1">
            <a:spLocks noChangeArrowheads="1"/>
          </p:cNvSpPr>
          <p:nvPr/>
        </p:nvSpPr>
        <p:spPr bwMode="auto">
          <a:xfrm>
            <a:off x="179388" y="1773238"/>
            <a:ext cx="8636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1</a:t>
            </a:r>
            <a:r>
              <a:rPr kumimoji="0" lang="en-US" sz="3600" b="1" i="0" u="none" strike="noStrike" kern="1200" cap="none" spc="0" normalizeH="0" baseline="30000" noProof="0" dirty="0">
                <a:ln>
                  <a:noFill/>
                </a:ln>
                <a:solidFill>
                  <a:srgbClr val="FFFFFF"/>
                </a:solidFill>
                <a:effectLst/>
                <a:uLnTx/>
                <a:uFillTx/>
                <a:latin typeface="Arial"/>
                <a:ea typeface="ＭＳ Ｐゴシック" pitchFamily="34" charset="-128"/>
                <a:cs typeface="Arial"/>
              </a:rPr>
              <a:t>st</a:t>
            </a: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d</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m</a:t>
            </a:r>
          </a:p>
        </p:txBody>
      </p:sp>
      <p:sp>
        <p:nvSpPr>
          <p:cNvPr id="104468" name="Text Box 20"/>
          <p:cNvSpPr txBox="1">
            <a:spLocks noChangeArrowheads="1"/>
          </p:cNvSpPr>
          <p:nvPr/>
        </p:nvSpPr>
        <p:spPr bwMode="auto">
          <a:xfrm>
            <a:off x="8229600" y="1773238"/>
            <a:ext cx="8382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2</a:t>
            </a:r>
            <a:r>
              <a:rPr kumimoji="0" lang="en-US" sz="3600" b="1" i="0" u="none" strike="noStrike" kern="1200" cap="none" spc="0" normalizeH="0" baseline="30000" noProof="0">
                <a:ln>
                  <a:noFill/>
                </a:ln>
                <a:solidFill>
                  <a:srgbClr val="FFFFFF"/>
                </a:solidFill>
                <a:effectLst/>
                <a:uLnTx/>
                <a:uFillTx/>
                <a:latin typeface="Arial"/>
                <a:ea typeface="ＭＳ Ｐゴシック" pitchFamily="34" charset="-128"/>
                <a:cs typeface="Arial"/>
              </a:rPr>
              <a:t>nd</a:t>
            </a: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A  d   a  m</a:t>
            </a:r>
          </a:p>
        </p:txBody>
      </p:sp>
      <p:sp>
        <p:nvSpPr>
          <p:cNvPr id="73744" name="Rectangle 21"/>
          <p:cNvSpPr>
            <a:spLocks noGrp="1" noChangeArrowheads="1"/>
          </p:cNvSpPr>
          <p:nvPr>
            <p:ph type="title" idx="4294967295"/>
          </p:nvPr>
        </p:nvSpPr>
        <p:spPr>
          <a:xfrm>
            <a:off x="0" y="725488"/>
            <a:ext cx="9144000" cy="7620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7577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grpSp>
        <p:nvGrpSpPr>
          <p:cNvPr id="7578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106509" name="Text Box 13"/>
          <p:cNvSpPr txBox="1">
            <a:spLocks noChangeArrowheads="1"/>
          </p:cNvSpPr>
          <p:nvPr/>
        </p:nvSpPr>
        <p:spPr bwMode="auto">
          <a:xfrm>
            <a:off x="8458200" y="371475"/>
            <a:ext cx="6858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75785" name="Rectangle 15"/>
          <p:cNvSpPr>
            <a:spLocks noGrp="1" noChangeArrowheads="1"/>
          </p:cNvSpPr>
          <p:nvPr>
            <p:ph type="title" idx="4294967295"/>
          </p:nvPr>
        </p:nvSpPr>
        <p:spPr>
          <a:xfrm>
            <a:off x="0" y="0"/>
            <a:ext cx="9144000" cy="6858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
        <p:nvSpPr>
          <p:cNvPr id="18" name="TextBox 17"/>
          <p:cNvSpPr txBox="1">
            <a:spLocks noChangeArrowheads="1"/>
          </p:cNvSpPr>
          <p:nvPr/>
        </p:nvSpPr>
        <p:spPr bwMode="auto">
          <a:xfrm>
            <a:off x="152400" y="3260725"/>
            <a:ext cx="8991600" cy="347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7675" indent="-447675">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is an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external structure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imposed on the OT from systematic theology.</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focuses too much on man</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rather than God.</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Christ is the central person of the Bible, but the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OT focuses on Him as King</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more than as Savior (the OT rarely notes the salvation of individuals.)</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This view also does not include God</a:t>
            </a:r>
            <a:r>
              <a:rPr kumimoji="0" lang="fr-FR" altLang="ja-JP"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s program for angels, those not redeemed, and creation as a whole, so it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too restrictive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The view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not traced in the wisdom books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(not supported in Eccles., Prov., etc.).</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neglects the physical (land) aspects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prominent in the OT.</a:t>
            </a:r>
          </a:p>
        </p:txBody>
      </p:sp>
      <p:sp>
        <p:nvSpPr>
          <p:cNvPr id="19" name="TextBox 18"/>
          <p:cNvSpPr txBox="1">
            <a:spLocks noChangeArrowheads="1"/>
          </p:cNvSpPr>
          <p:nvPr/>
        </p:nvSpPr>
        <p:spPr bwMode="auto">
          <a:xfrm>
            <a:off x="152400" y="2906713"/>
            <a:ext cx="8135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But redemption as the KEY OT Theme has these problems:</a:t>
            </a:r>
          </a:p>
        </p:txBody>
      </p:sp>
      <p:sp>
        <p:nvSpPr>
          <p:cNvPr id="7578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55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77826"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p:txBody>
      </p:sp>
      <p:pic>
        <p:nvPicPr>
          <p:cNvPr id="77827" name="Picture 4"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5"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grpSp>
        <p:nvGrpSpPr>
          <p:cNvPr id="79874" name="Group 43"/>
          <p:cNvGrpSpPr>
            <a:grpSpLocks/>
          </p:cNvGrpSpPr>
          <p:nvPr/>
        </p:nvGrpSpPr>
        <p:grpSpPr bwMode="auto">
          <a:xfrm>
            <a:off x="0" y="0"/>
            <a:ext cx="9144000" cy="6858000"/>
            <a:chOff x="0" y="0"/>
            <a:chExt cx="5760" cy="4320"/>
          </a:xfrm>
        </p:grpSpPr>
        <p:pic>
          <p:nvPicPr>
            <p:cNvPr id="79875"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5"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round/>
                    <a:headEnd/>
                    <a:tailEnd/>
                  </a:ln>
                  <a:gradFill rotWithShape="1">
                    <a:gsLst>
                      <a:gs pos="0">
                        <a:srgbClr val="707070"/>
                      </a:gs>
                      <a:gs pos="50000">
                        <a:srgbClr val="FFFFFF"/>
                      </a:gs>
                      <a:gs pos="100000">
                        <a:srgbClr val="707070"/>
                      </a:gs>
                    </a:gsLst>
                    <a:lin ang="2700000" scaled="1"/>
                  </a:gradFill>
                  <a:effectLst/>
                  <a:uLnTx/>
                  <a:uFillTx/>
                  <a:latin typeface="Impact"/>
                  <a:ea typeface="ＭＳ Ｐゴシック" pitchFamily="34" charset="-128"/>
                  <a:cs typeface="+mn-cs"/>
                </a:rPr>
                <a:t>The Glory of God</a:t>
              </a: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sz="3600">
                <a:solidFill>
                  <a:srgbClr val="000000"/>
                </a:solidFill>
                <a:latin typeface="Comic Sans MS"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a:solidFill>
                  <a:srgbClr val="000000"/>
                </a:solidFill>
                <a:latin typeface="Comic Sans MS"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1" name="Rectangle 11"/>
            <p:cNvSpPr>
              <a:spLocks noChangeArrowheads="1"/>
            </p:cNvSpPr>
            <p:nvPr/>
          </p:nvSpPr>
          <p:spPr bwMode="auto">
            <a:xfrm>
              <a:off x="2360" y="658"/>
              <a:ext cx="1062"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solidFill>
                    <a:srgbClr val="000000"/>
                  </a:solidFill>
                  <a:latin typeface="Times"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2" name="Rectangle 22"/>
            <p:cNvSpPr>
              <a:spLocks noChangeArrowheads="1"/>
            </p:cNvSpPr>
            <p:nvPr/>
          </p:nvSpPr>
          <p:spPr bwMode="auto">
            <a:xfrm>
              <a:off x="221" y="6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D(OT)</a:t>
              </a:r>
            </a:p>
          </p:txBody>
        </p:sp>
        <p:sp>
          <p:nvSpPr>
            <p:cNvPr id="13343" name="Rectangle 23"/>
            <p:cNvSpPr>
              <a:spLocks noChangeArrowheads="1"/>
            </p:cNvSpPr>
            <p:nvPr/>
          </p:nvSpPr>
          <p:spPr bwMode="auto">
            <a:xfrm>
              <a:off x="3809" y="614"/>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D(NT)</a:t>
              </a:r>
            </a:p>
          </p:txBody>
        </p:sp>
        <p:sp>
          <p:nvSpPr>
            <p:cNvPr id="13344" name="Rectangle 24"/>
            <p:cNvSpPr>
              <a:spLocks noChangeArrowheads="1"/>
            </p:cNvSpPr>
            <p:nvPr/>
          </p:nvSpPr>
          <p:spPr bwMode="auto">
            <a:xfrm>
              <a:off x="1992" y="191"/>
              <a:ext cx="18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A</a:t>
              </a:r>
            </a:p>
          </p:txBody>
        </p:sp>
        <p:sp>
          <p:nvSpPr>
            <p:cNvPr id="13345" name="Rectangle 25"/>
            <p:cNvSpPr>
              <a:spLocks noChangeArrowheads="1"/>
            </p:cNvSpPr>
            <p:nvPr/>
          </p:nvSpPr>
          <p:spPr bwMode="auto">
            <a:xfrm>
              <a:off x="1993" y="396"/>
              <a:ext cx="20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B</a:t>
              </a:r>
            </a:p>
          </p:txBody>
        </p:sp>
        <p:sp>
          <p:nvSpPr>
            <p:cNvPr id="13346" name="Rectangle 26"/>
            <p:cNvSpPr>
              <a:spLocks noChangeArrowheads="1"/>
            </p:cNvSpPr>
            <p:nvPr/>
          </p:nvSpPr>
          <p:spPr bwMode="auto">
            <a:xfrm>
              <a:off x="1990" y="638"/>
              <a:ext cx="19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C</a:t>
              </a:r>
            </a:p>
          </p:txBody>
        </p:sp>
        <p:sp>
          <p:nvSpPr>
            <p:cNvPr id="13347" name="Rectangle 27"/>
            <p:cNvSpPr>
              <a:spLocks noChangeArrowheads="1"/>
            </p:cNvSpPr>
            <p:nvPr/>
          </p:nvSpPr>
          <p:spPr bwMode="auto">
            <a:xfrm>
              <a:off x="24" y="112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E(OT)</a:t>
              </a:r>
            </a:p>
          </p:txBody>
        </p:sp>
        <p:sp>
          <p:nvSpPr>
            <p:cNvPr id="13348" name="Rectangle 28"/>
            <p:cNvSpPr>
              <a:spLocks noChangeArrowheads="1"/>
            </p:cNvSpPr>
            <p:nvPr/>
          </p:nvSpPr>
          <p:spPr bwMode="auto">
            <a:xfrm>
              <a:off x="3954" y="11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E(NT)</a:t>
              </a:r>
            </a:p>
          </p:txBody>
        </p:sp>
        <p:sp>
          <p:nvSpPr>
            <p:cNvPr id="13349" name="Rectangle 29"/>
            <p:cNvSpPr>
              <a:spLocks noChangeArrowheads="1"/>
            </p:cNvSpPr>
            <p:nvPr/>
          </p:nvSpPr>
          <p:spPr bwMode="auto">
            <a:xfrm>
              <a:off x="4030" y="1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F(NT)</a:t>
              </a:r>
            </a:p>
          </p:txBody>
        </p:sp>
        <p:sp>
          <p:nvSpPr>
            <p:cNvPr id="13350" name="Rectangle 30"/>
            <p:cNvSpPr>
              <a:spLocks noChangeArrowheads="1"/>
            </p:cNvSpPr>
            <p:nvPr/>
          </p:nvSpPr>
          <p:spPr bwMode="auto">
            <a:xfrm>
              <a:off x="4128" y="2007"/>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G(NT)</a:t>
              </a:r>
            </a:p>
          </p:txBody>
        </p:sp>
        <p:sp>
          <p:nvSpPr>
            <p:cNvPr id="13351" name="Rectangle 31"/>
            <p:cNvSpPr>
              <a:spLocks noChangeArrowheads="1"/>
            </p:cNvSpPr>
            <p:nvPr/>
          </p:nvSpPr>
          <p:spPr bwMode="auto">
            <a:xfrm>
              <a:off x="32" y="148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F(OT)</a:t>
              </a:r>
            </a:p>
          </p:txBody>
        </p:sp>
        <p:sp>
          <p:nvSpPr>
            <p:cNvPr id="13352" name="Rectangle 32"/>
            <p:cNvSpPr>
              <a:spLocks noChangeArrowheads="1"/>
            </p:cNvSpPr>
            <p:nvPr/>
          </p:nvSpPr>
          <p:spPr bwMode="auto">
            <a:xfrm>
              <a:off x="1" y="2011"/>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G(OT)</a:t>
              </a:r>
            </a:p>
          </p:txBody>
        </p:sp>
        <p:sp>
          <p:nvSpPr>
            <p:cNvPr id="13353" name="Rectangle 33"/>
            <p:cNvSpPr>
              <a:spLocks noChangeArrowheads="1"/>
            </p:cNvSpPr>
            <p:nvPr/>
          </p:nvSpPr>
          <p:spPr bwMode="auto">
            <a:xfrm>
              <a:off x="58" y="344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H(OT)</a:t>
              </a:r>
            </a:p>
          </p:txBody>
        </p:sp>
        <p:sp>
          <p:nvSpPr>
            <p:cNvPr id="13354" name="Rectangle 34"/>
            <p:cNvSpPr>
              <a:spLocks noChangeArrowheads="1"/>
            </p:cNvSpPr>
            <p:nvPr/>
          </p:nvSpPr>
          <p:spPr bwMode="auto">
            <a:xfrm>
              <a:off x="4341" y="3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H(NT)</a:t>
              </a:r>
            </a:p>
          </p:txBody>
        </p:sp>
        <p:sp>
          <p:nvSpPr>
            <p:cNvPr id="13355" name="Rectangle 35"/>
            <p:cNvSpPr>
              <a:spLocks noChangeArrowheads="1"/>
            </p:cNvSpPr>
            <p:nvPr/>
          </p:nvSpPr>
          <p:spPr bwMode="auto">
            <a:xfrm>
              <a:off x="1176" y="3642"/>
              <a:ext cx="45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I(OT)</a:t>
              </a:r>
            </a:p>
          </p:txBody>
        </p:sp>
        <p:sp>
          <p:nvSpPr>
            <p:cNvPr id="13356" name="Rectangle 36"/>
            <p:cNvSpPr>
              <a:spLocks noChangeArrowheads="1"/>
            </p:cNvSpPr>
            <p:nvPr/>
          </p:nvSpPr>
          <p:spPr bwMode="auto">
            <a:xfrm>
              <a:off x="2831" y="3607"/>
              <a:ext cx="2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3600" b="1">
                  <a:solidFill>
                    <a:srgbClr val="000000"/>
                  </a:solidFill>
                  <a:latin typeface="Times" charset="0"/>
                </a:rPr>
                <a:t> The </a:t>
              </a:r>
              <a:r>
                <a:rPr lang="en-US" altLang="ja-JP" sz="3600" b="1">
                  <a:solidFill>
                    <a:srgbClr val="000000"/>
                  </a:solidFill>
                  <a:latin typeface="Times" charset="0"/>
                </a:rPr>
                <a:t>"Opened" Bible</a:t>
              </a:r>
              <a:endParaRPr lang="en-US" sz="3600" b="1">
                <a:solidFill>
                  <a:srgbClr val="000000"/>
                </a:solidFill>
                <a:latin typeface="Times" charset="0"/>
              </a:endParaRPr>
            </a:p>
          </p:txBody>
        </p:sp>
        <p:sp>
          <p:nvSpPr>
            <p:cNvPr id="13358" name="Rectangle 38"/>
            <p:cNvSpPr>
              <a:spLocks noChangeArrowheads="1"/>
            </p:cNvSpPr>
            <p:nvPr/>
          </p:nvSpPr>
          <p:spPr bwMode="auto">
            <a:xfrm>
              <a:off x="1209" y="2828"/>
              <a:ext cx="51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solidFill>
                    <a:srgbClr val="000000"/>
                  </a:solidFill>
                  <a:latin typeface="Times" charset="0"/>
                </a:rPr>
                <a:t>1</a:t>
              </a: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2</a:t>
              </a: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3</a:t>
              </a: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4</a:t>
              </a: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5</a:t>
              </a: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6</a:t>
              </a: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7</a:t>
              </a: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8</a:t>
              </a: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6" name="Rectangle 56"/>
            <p:cNvSpPr>
              <a:spLocks noChangeArrowheads="1"/>
            </p:cNvSpPr>
            <p:nvPr/>
          </p:nvSpPr>
          <p:spPr bwMode="auto">
            <a:xfrm>
              <a:off x="4815" y="1878"/>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13427" name="Rectangle 134"/>
            <p:cNvSpPr>
              <a:spLocks noChangeArrowheads="1"/>
            </p:cNvSpPr>
            <p:nvPr/>
          </p:nvSpPr>
          <p:spPr bwMode="auto">
            <a:xfrm>
              <a:off x="671" y="1870"/>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a:solidFill>
                    <a:srgbClr val="000000"/>
                  </a:solidFill>
                  <a:latin typeface="Times"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Lucida Handwriting" charset="0"/>
                </a:rPr>
                <a:t>2 </a:t>
              </a:r>
              <a:endParaRPr lang="en-US" sz="1600" b="1" u="sng">
                <a:solidFill>
                  <a:srgbClr val="000000"/>
                </a:solidFill>
                <a:latin typeface="Lucida Handwriting" charset="0"/>
              </a:endParaRPr>
            </a:p>
            <a:p>
              <a:r>
                <a:rPr lang="en-US" sz="1600" b="1">
                  <a:solidFill>
                    <a:srgbClr val="000000"/>
                  </a:solidFill>
                  <a:latin typeface="Lucida Handwriting" charset="0"/>
                </a:rPr>
                <a:t>1</a:t>
              </a:r>
            </a:p>
          </p:txBody>
        </p:sp>
        <p:sp>
          <p:nvSpPr>
            <p:cNvPr id="13434" name="Rectangle 141"/>
            <p:cNvSpPr>
              <a:spLocks noChangeArrowheads="1"/>
            </p:cNvSpPr>
            <p:nvPr/>
          </p:nvSpPr>
          <p:spPr bwMode="auto">
            <a:xfrm>
              <a:off x="66" y="3793"/>
              <a:ext cx="349"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a:solidFill>
                  <a:srgbClr val="000000"/>
                </a:solidFill>
                <a:latin typeface="Times"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5B5B5B"/>
                </a:solidFill>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a:solidFill>
                    <a:srgbClr val="000000"/>
                  </a:solidFill>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000000"/>
                </a:solidFill>
                <a:latin typeface="Arial" charset="0"/>
              </a:rPr>
              <a:t>©2006 TBBMI</a:t>
            </a:r>
          </a:p>
        </p:txBody>
      </p:sp>
      <p:sp>
        <p:nvSpPr>
          <p:cNvPr id="172193" name="Rectangle 161"/>
          <p:cNvSpPr>
            <a:spLocks noChangeArrowheads="1"/>
          </p:cNvSpPr>
          <p:nvPr/>
        </p:nvSpPr>
        <p:spPr bwMode="auto">
          <a:xfrm>
            <a:off x="7534275"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9.65.06.</a:t>
            </a:r>
          </a:p>
        </p:txBody>
      </p:sp>
      <p:sp>
        <p:nvSpPr>
          <p:cNvPr id="172194" name="Rectangle 162"/>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a:solidFill>
                  <a:srgbClr val="FFFF00"/>
                </a:solidFill>
                <a:latin typeface="Comic Sans MS" charset="0"/>
              </a:rPr>
              <a:t>STUDY HELP #18 </a:t>
            </a:r>
          </a:p>
        </p:txBody>
      </p:sp>
      <p:sp>
        <p:nvSpPr>
          <p:cNvPr id="155" name="Text Box 5"/>
          <p:cNvSpPr txBox="1">
            <a:spLocks noChangeArrowheads="1"/>
          </p:cNvSpPr>
          <p:nvPr/>
        </p:nvSpPr>
        <p:spPr bwMode="auto">
          <a:xfrm>
            <a:off x="8388424" y="3968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091" name="Rectangle 1027"/>
          <p:cNvSpPr>
            <a:spLocks noChangeArrowheads="1"/>
          </p:cNvSpPr>
          <p:nvPr/>
        </p:nvSpPr>
        <p:spPr bwMode="auto">
          <a:xfrm>
            <a:off x="1963738" y="4578350"/>
            <a:ext cx="817562"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1</a:t>
            </a: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2</a:t>
            </a: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3</a:t>
            </a: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4</a:t>
            </a: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5</a:t>
            </a:r>
          </a:p>
        </p:txBody>
      </p:sp>
      <p:sp>
        <p:nvSpPr>
          <p:cNvPr id="8192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charset="0"/>
                <a:ea typeface="ＭＳ Ｐゴシック" pitchFamily="34" charset="-128"/>
                <a:cs typeface="+mn-cs"/>
              </a:rPr>
              <a:t>6</a:t>
            </a: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7</a:t>
            </a: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8</a:t>
            </a:r>
          </a:p>
        </p:txBody>
      </p:sp>
      <p:sp>
        <p:nvSpPr>
          <p:cNvPr id="8193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nvGrpSpPr>
          <p:cNvPr id="81932" name="Group 1037"/>
          <p:cNvGrpSpPr>
            <a:grpSpLocks/>
          </p:cNvGrpSpPr>
          <p:nvPr/>
        </p:nvGrpSpPr>
        <p:grpSpPr bwMode="auto">
          <a:xfrm>
            <a:off x="2133600" y="2451100"/>
            <a:ext cx="5403850" cy="2871788"/>
            <a:chOff x="1344" y="1544"/>
            <a:chExt cx="3404" cy="1809"/>
          </a:xfrm>
        </p:grpSpPr>
        <p:sp>
          <p:nvSpPr>
            <p:cNvPr id="8194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PROPHECIES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REVELATION</a:t>
              </a:r>
              <a:endParaRPr kumimoji="0" lang="en-US" altLang="en-US" sz="16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WRITINGS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EPISTLES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ACTS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5" name="Rectangle 1051"/>
            <p:cNvSpPr>
              <a:spLocks noChangeArrowheads="1"/>
            </p:cNvSpPr>
            <p:nvPr/>
          </p:nvSpPr>
          <p:spPr bwMode="auto">
            <a:xfrm rot="1755647">
              <a:off x="1462" y="2754"/>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HISTORIES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LAW</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7" name="Rectangle 1053"/>
            <p:cNvSpPr>
              <a:spLocks noChangeArrowheads="1"/>
            </p:cNvSpPr>
            <p:nvPr/>
          </p:nvSpPr>
          <p:spPr bwMode="auto">
            <a:xfrm rot="18254599">
              <a:off x="2907" y="2048"/>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GOSPELS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grpSp>
      <p:sp>
        <p:nvSpPr>
          <p:cNvPr id="217118" name="Rectangle 1054"/>
          <p:cNvSpPr>
            <a:spLocks noChangeArrowheads="1"/>
          </p:cNvSpPr>
          <p:nvPr/>
        </p:nvSpPr>
        <p:spPr bwMode="auto">
          <a:xfrm>
            <a:off x="3548063" y="182563"/>
            <a:ext cx="1543050"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1600 years</a:t>
            </a:r>
          </a:p>
        </p:txBody>
      </p:sp>
      <p:sp>
        <p:nvSpPr>
          <p:cNvPr id="217119" name="Rectangle 1055"/>
          <p:cNvSpPr>
            <a:spLocks noChangeArrowheads="1"/>
          </p:cNvSpPr>
          <p:nvPr/>
        </p:nvSpPr>
        <p:spPr bwMode="auto">
          <a:xfrm>
            <a:off x="3529013" y="531813"/>
            <a:ext cx="1573212"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40 authors</a:t>
            </a: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EF800"/>
                </a:solidFill>
                <a:effectLst/>
                <a:uLnTx/>
                <a:uFillTx/>
                <a:latin typeface="Times" pitchFamily="-112" charset="0"/>
                <a:ea typeface="ＭＳ Ｐゴシック" pitchFamily="34" charset="-128"/>
                <a:cs typeface="+mn-cs"/>
              </a:rPr>
              <a:t>ONE THEME:</a:t>
            </a: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800"/>
                </a:solidFill>
                <a:effectLst/>
                <a:uLnTx/>
                <a:uFillTx/>
                <a:latin typeface="Lucida Handwriting" pitchFamily="-112" charset="0"/>
                <a:ea typeface="ＭＳ Ｐゴシック" pitchFamily="34" charset="-128"/>
                <a:cs typeface="+mn-cs"/>
              </a:rPr>
              <a:t>the glory of God</a:t>
            </a:r>
          </a:p>
        </p:txBody>
      </p:sp>
      <p:sp>
        <p:nvSpPr>
          <p:cNvPr id="81937" name="Text Box 1062"/>
          <p:cNvSpPr txBox="1">
            <a:spLocks noChangeArrowheads="1"/>
          </p:cNvSpPr>
          <p:nvPr/>
        </p:nvSpPr>
        <p:spPr bwMode="auto">
          <a:xfrm>
            <a:off x="8085138" y="6445250"/>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15</a:t>
            </a:r>
          </a:p>
        </p:txBody>
      </p:sp>
      <p:sp>
        <p:nvSpPr>
          <p:cNvPr id="217127" name="Rectangle 1063"/>
          <p:cNvSpPr>
            <a:spLocks noChangeArrowheads="1"/>
          </p:cNvSpPr>
          <p:nvPr/>
        </p:nvSpPr>
        <p:spPr bwMode="auto">
          <a:xfrm>
            <a:off x="7621588" y="64389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193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2</a:t>
            </a:r>
            <a:endParaRPr kumimoji="0" lang="en-US" altLang="en-US" sz="40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8194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8194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Glory and the Cross</a:t>
            </a:r>
          </a:p>
        </p:txBody>
      </p:sp>
      <p:sp>
        <p:nvSpPr>
          <p:cNvPr id="8397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p:txBody>
      </p:sp>
      <p:sp>
        <p:nvSpPr>
          <p:cNvPr id="8397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06-31</a:t>
            </a:r>
          </a:p>
        </p:txBody>
      </p:sp>
      <p:pic>
        <p:nvPicPr>
          <p:cNvPr id="83972" name="Picture 102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3973" name="Picture 102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2700000" algn="ctr" rotWithShape="0">
                    <a:srgbClr val="000000">
                      <a:alpha val="74997"/>
                    </a:srgbClr>
                  </a:outerShdw>
                </a:effectLst>
                <a:uLnTx/>
                <a:uFillTx/>
                <a:latin typeface="Impact"/>
                <a:ea typeface="ＭＳ Ｐゴシック" pitchFamily="34" charset="-128"/>
                <a:cs typeface="+mn-cs"/>
              </a:rPr>
              <a:t>The Glory of God</a:t>
            </a: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0" y="290513"/>
            <a:ext cx="4392613" cy="627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A27C"/>
                </a:solidFill>
                <a:effectLst/>
                <a:uLnTx/>
                <a:uFillTx/>
                <a:latin typeface="Comic Sans MS" pitchFamily="66" charset="0"/>
                <a:ea typeface="ＭＳ Ｐゴシック" pitchFamily="34" charset="-128"/>
                <a:cs typeface="+mn-cs"/>
              </a:rPr>
              <a:t> </a:t>
            </a:r>
          </a:p>
        </p:txBody>
      </p:sp>
      <p:sp>
        <p:nvSpPr>
          <p:cNvPr id="8397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40</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398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32099"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dirty="0">
                <a:ea typeface="ＭＳ Ｐゴシック" pitchFamily="34" charset="-128"/>
              </a:rPr>
              <a:t>Worship </a:t>
            </a:r>
          </a:p>
          <a:p>
            <a:pPr marL="609600" indent="-609600">
              <a:lnSpc>
                <a:spcPct val="80000"/>
              </a:lnSpc>
              <a:buFont typeface="Monotype Sorts" charset="2"/>
              <a:buAutoNum type="alphaUcPeriod" startAt="7"/>
            </a:pPr>
            <a:r>
              <a:rPr lang="en-US" altLang="en-US" sz="3200" dirty="0">
                <a:ea typeface="ＭＳ Ｐゴシック" pitchFamily="34" charset="-128"/>
              </a:rPr>
              <a:t>Promise (Covenant)</a:t>
            </a:r>
          </a:p>
        </p:txBody>
      </p:sp>
      <p:pic>
        <p:nvPicPr>
          <p:cNvPr id="86020"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1"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2"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fade">
                                      <p:cBhvr>
                                        <p:cTn id="7" dur="75"/>
                                        <p:tgtEl>
                                          <p:spTgt spid="132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fade">
                                      <p:cBhvr>
                                        <p:cTn id="12" dur="75"/>
                                        <p:tgtEl>
                                          <p:spTgt spid="132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fade">
                                      <p:cBhvr>
                                        <p:cTn id="17" dur="75"/>
                                        <p:tgtEl>
                                          <p:spTgt spid="132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3" end="3"/>
                                            </p:txEl>
                                          </p:spTgt>
                                        </p:tgtEl>
                                        <p:attrNameLst>
                                          <p:attrName>style.visibility</p:attrName>
                                        </p:attrNameLst>
                                      </p:cBhvr>
                                      <p:to>
                                        <p:strVal val="visible"/>
                                      </p:to>
                                    </p:set>
                                    <p:animEffect transition="in" filter="fade">
                                      <p:cBhvr>
                                        <p:cTn id="22" dur="75"/>
                                        <p:tgtEl>
                                          <p:spTgt spid="1320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2099">
                                            <p:txEl>
                                              <p:pRg st="4" end="4"/>
                                            </p:txEl>
                                          </p:spTgt>
                                        </p:tgtEl>
                                        <p:attrNameLst>
                                          <p:attrName>style.visibility</p:attrName>
                                        </p:attrNameLst>
                                      </p:cBhvr>
                                      <p:to>
                                        <p:strVal val="visible"/>
                                      </p:to>
                                    </p:set>
                                    <p:animEffect transition="in" filter="fade">
                                      <p:cBhvr>
                                        <p:cTn id="27" dur="75"/>
                                        <p:tgtEl>
                                          <p:spTgt spid="1320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2099">
                                            <p:txEl>
                                              <p:pRg st="5" end="5"/>
                                            </p:txEl>
                                          </p:spTgt>
                                        </p:tgtEl>
                                        <p:attrNameLst>
                                          <p:attrName>style.visibility</p:attrName>
                                        </p:attrNameLst>
                                      </p:cBhvr>
                                      <p:to>
                                        <p:strVal val="visible"/>
                                      </p:to>
                                    </p:set>
                                    <p:animEffect transition="in" filter="fade">
                                      <p:cBhvr>
                                        <p:cTn id="32" dur="75"/>
                                        <p:tgtEl>
                                          <p:spTgt spid="1320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P spid="13210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3" y="279400"/>
            <a:ext cx="9200901" cy="6317952"/>
          </a:xfrm>
          <a:prstGeom prst="rect">
            <a:avLst/>
          </a:prstGeom>
        </p:spPr>
      </p:pic>
      <p:sp>
        <p:nvSpPr>
          <p:cNvPr id="4" name="Rectangle 3"/>
          <p:cNvSpPr/>
          <p:nvPr/>
        </p:nvSpPr>
        <p:spPr bwMode="auto">
          <a:xfrm>
            <a:off x="0" y="2492896"/>
            <a:ext cx="9144000" cy="43651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16386" name="Rectangle 2"/>
          <p:cNvSpPr>
            <a:spLocks noGrp="1" noChangeArrowheads="1"/>
          </p:cNvSpPr>
          <p:nvPr>
            <p:ph type="title"/>
          </p:nvPr>
        </p:nvSpPr>
        <p:spPr>
          <a:xfrm>
            <a:off x="1836" y="0"/>
            <a:ext cx="9142164" cy="764704"/>
          </a:xfrm>
          <a:solidFill>
            <a:srgbClr val="000000"/>
          </a:solidFill>
        </p:spPr>
        <p:txBody>
          <a:bodyPr/>
          <a:lstStyle/>
          <a:p>
            <a:pPr eaLnBrk="1" hangingPunct="1">
              <a:defRPr/>
            </a:pPr>
            <a:r>
              <a:rPr lang="en-US" sz="3600" b="1" dirty="0">
                <a:solidFill>
                  <a:schemeClr val="tx1"/>
                </a:solidFill>
                <a:latin typeface="Arial" charset="0"/>
                <a:ea typeface="ＭＳ Ｐゴシック" charset="0"/>
                <a:cs typeface="ＭＳ Ｐゴシック" charset="0"/>
              </a:rPr>
              <a:t>Types of Unconditional Covenants</a:t>
            </a:r>
          </a:p>
        </p:txBody>
      </p:sp>
      <p:graphicFrame>
        <p:nvGraphicFramePr>
          <p:cNvPr id="16436" name="Group 52"/>
          <p:cNvGraphicFramePr>
            <a:graphicFrameLocks noGrp="1"/>
          </p:cNvGraphicFramePr>
          <p:nvPr/>
        </p:nvGraphicFramePr>
        <p:xfrm>
          <a:off x="76200" y="3278088"/>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Deut. 30:1-10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2 Sam. 7:12-16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Jer. 31:31-34</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7949" name="Text Box 53"/>
          <p:cNvSpPr txBox="1">
            <a:spLocks noChangeArrowheads="1"/>
          </p:cNvSpPr>
          <p:nvPr/>
        </p:nvSpPr>
        <p:spPr bwMode="auto">
          <a:xfrm>
            <a:off x="8496300" y="33338"/>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rPr>
              <a:t>43</a:t>
            </a:r>
          </a:p>
        </p:txBody>
      </p:sp>
      <p:grpSp>
        <p:nvGrpSpPr>
          <p:cNvPr id="2" name="Group 3"/>
          <p:cNvGrpSpPr>
            <a:grpSpLocks noChangeAspect="1"/>
          </p:cNvGrpSpPr>
          <p:nvPr/>
        </p:nvGrpSpPr>
        <p:grpSpPr bwMode="auto">
          <a:xfrm>
            <a:off x="-9525" y="1412862"/>
            <a:ext cx="9153525" cy="1789026"/>
            <a:chOff x="-5" y="371"/>
            <a:chExt cx="2883" cy="1239"/>
          </a:xfrm>
        </p:grpSpPr>
        <p:sp>
          <p:nvSpPr>
            <p:cNvPr id="167950"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cxnSp>
          <p:nvCxnSpPr>
            <p:cNvPr id="167951" name="_s16405"/>
            <p:cNvCxnSpPr>
              <a:cxnSpLocks noChangeShapeType="1"/>
              <a:stCxn id="167957" idx="0"/>
              <a:endCxn id="167954" idx="2"/>
            </p:cNvCxnSpPr>
            <p:nvPr/>
          </p:nvCxnSpPr>
          <p:spPr bwMode="auto">
            <a:xfrm rot="16200000" flipV="1">
              <a:off x="1758" y="454"/>
              <a:ext cx="365" cy="100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67952" name="_s16403"/>
            <p:cNvCxnSpPr>
              <a:cxnSpLocks noChangeShapeType="1"/>
              <a:stCxn id="167956" idx="0"/>
              <a:endCxn id="167954" idx="2"/>
            </p:cNvCxnSpPr>
            <p:nvPr/>
          </p:nvCxnSpPr>
          <p:spPr bwMode="auto">
            <a:xfrm rot="16200000" flipV="1">
              <a:off x="1254" y="958"/>
              <a:ext cx="365" cy="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67953" name="_s16402"/>
            <p:cNvCxnSpPr>
              <a:cxnSpLocks noChangeShapeType="1"/>
              <a:stCxn id="167955" idx="0"/>
              <a:endCxn id="167954" idx="2"/>
            </p:cNvCxnSpPr>
            <p:nvPr/>
          </p:nvCxnSpPr>
          <p:spPr bwMode="auto">
            <a:xfrm rot="5400000" flipH="1" flipV="1">
              <a:off x="749" y="454"/>
              <a:ext cx="365" cy="100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167954" name="_s16395"/>
            <p:cNvSpPr>
              <a:spLocks noChangeArrowheads="1"/>
            </p:cNvSpPr>
            <p:nvPr/>
          </p:nvSpPr>
          <p:spPr bwMode="auto">
            <a:xfrm>
              <a:off x="1004" y="371"/>
              <a:ext cx="864" cy="405"/>
            </a:xfrm>
            <a:prstGeom prst="roundRect">
              <a:avLst>
                <a:gd name="adj" fmla="val 16667"/>
              </a:avLst>
            </a:prstGeom>
            <a:noFill/>
            <a:ln w="9525">
              <a:no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Abrahamic</a:t>
              </a:r>
            </a:p>
          </p:txBody>
        </p:sp>
        <p:sp>
          <p:nvSpPr>
            <p:cNvPr id="167955" name="_s16400"/>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Land</a:t>
              </a:r>
            </a:p>
          </p:txBody>
        </p:sp>
        <p:sp>
          <p:nvSpPr>
            <p:cNvPr id="167956" name="_s16401"/>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Davidic</a:t>
              </a:r>
            </a:p>
          </p:txBody>
        </p:sp>
        <p:sp>
          <p:nvSpPr>
            <p:cNvPr id="167957" name="_s16404"/>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New</a:t>
              </a:r>
            </a:p>
          </p:txBody>
        </p:sp>
      </p:grpSp>
    </p:spTree>
    <p:extLst>
      <p:ext uri="{BB962C8B-B14F-4D97-AF65-F5344CB8AC3E}">
        <p14:creationId xmlns:p14="http://schemas.microsoft.com/office/powerpoint/2010/main" val="124699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436"/>
                                        </p:tgtEl>
                                        <p:attrNameLst>
                                          <p:attrName>style.visibility</p:attrName>
                                        </p:attrNameLst>
                                      </p:cBhvr>
                                      <p:to>
                                        <p:strVal val="visible"/>
                                      </p:to>
                                    </p:set>
                                    <p:animEffect transition="in" filter="dissolve">
                                      <p:cBhvr>
                                        <p:cTn id="15" dur="500"/>
                                        <p:tgtEl>
                                          <p:spTgt spid="1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90114"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a:ea typeface="ＭＳ Ｐゴシック" pitchFamily="34" charset="-128"/>
              </a:rPr>
              <a:t>Worship </a:t>
            </a:r>
          </a:p>
          <a:p>
            <a:pPr marL="609600" indent="-609600">
              <a:lnSpc>
                <a:spcPct val="80000"/>
              </a:lnSpc>
              <a:buFont typeface="Monotype Sorts" charset="2"/>
              <a:buAutoNum type="alphaUcPeriod" startAt="7"/>
            </a:pPr>
            <a:r>
              <a:rPr lang="en-US" altLang="en-US" sz="3200">
                <a:ea typeface="ＭＳ Ｐゴシック" pitchFamily="34" charset="-128"/>
              </a:rPr>
              <a:t>Promise (Covenant)</a:t>
            </a:r>
          </a:p>
          <a:p>
            <a:pPr marL="609600" indent="-609600">
              <a:lnSpc>
                <a:spcPct val="80000"/>
              </a:lnSpc>
              <a:buFont typeface="Monotype Sorts" charset="2"/>
              <a:buAutoNum type="alphaUcPeriod" startAt="7"/>
            </a:pPr>
            <a:r>
              <a:rPr lang="en-US" altLang="en-US" sz="3200">
                <a:ea typeface="ＭＳ Ｐゴシック" pitchFamily="34" charset="-128"/>
              </a:rPr>
              <a:t>No Overall Theme</a:t>
            </a:r>
          </a:p>
          <a:p>
            <a:pPr marL="609600" indent="-609600">
              <a:lnSpc>
                <a:spcPct val="80000"/>
              </a:lnSpc>
              <a:buFont typeface="Monotype Sorts" charset="2"/>
              <a:buAutoNum type="alphaUcPeriod" startAt="7"/>
            </a:pPr>
            <a:r>
              <a:rPr lang="en-US" altLang="en-US" sz="3200">
                <a:ea typeface="ＭＳ Ｐゴシック" pitchFamily="34" charset="-128"/>
              </a:rPr>
              <a:t>Rule of God</a:t>
            </a:r>
          </a:p>
          <a:p>
            <a:pPr marL="609600" indent="-609600">
              <a:lnSpc>
                <a:spcPct val="80000"/>
              </a:lnSpc>
              <a:buFont typeface="Monotype Sorts" charset="2"/>
              <a:buAutoNum type="alphaUcPeriod" startAt="7"/>
            </a:pPr>
            <a:r>
              <a:rPr lang="en-US" altLang="en-US" sz="3200">
                <a:ea typeface="ＭＳ Ｐゴシック" pitchFamily="34" charset="-128"/>
              </a:rPr>
              <a:t>Kingdom &amp; Covenants</a:t>
            </a:r>
          </a:p>
        </p:txBody>
      </p:sp>
      <p:pic>
        <p:nvPicPr>
          <p:cNvPr id="90116"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8"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3210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3210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32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1</a:t>
            </a:r>
          </a:p>
        </p:txBody>
      </p:sp>
      <p:pic>
        <p:nvPicPr>
          <p:cNvPr id="92162" name="Picture 2" descr="Mountain Scene 1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55563" y="1720850"/>
            <a:ext cx="9053512" cy="3724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pitchFamily="34" charset="-128"/>
                <a:cs typeface="Arial"/>
              </a:rPr>
              <a:t>(repeat)</a:t>
            </a: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2</a:t>
            </a:r>
          </a:p>
        </p:txBody>
      </p:sp>
      <p:pic>
        <p:nvPicPr>
          <p:cNvPr id="94210" name="Picture 2" descr="Mountain Scene 1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784600"/>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heavens declare His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people see His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For You, O Lord, are exalted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3</a:t>
            </a:r>
          </a:p>
        </p:txBody>
      </p:sp>
      <p:pic>
        <p:nvPicPr>
          <p:cNvPr id="96258" name="Picture 2" descr="Mountain Scene 1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55563" y="987425"/>
            <a:ext cx="9053512" cy="5016500"/>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r>
              <a:rPr lang="en-US" altLang="en-US" sz="3600" b="1">
                <a:latin typeface="Arial" pitchFamily="34" charset="0"/>
                <a:ea typeface="ＭＳ Ｐゴシック" pitchFamily="34" charset="-128"/>
                <a:cs typeface="Arial" pitchFamily="34" charset="0"/>
              </a:rPr>
              <a:t>Animals</a:t>
            </a:r>
          </a:p>
        </p:txBody>
      </p:sp>
      <p:pic>
        <p:nvPicPr>
          <p:cNvPr id="98306"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God</a:t>
            </a:r>
            <a:r>
              <a:rPr kumimoji="0" lang="fr-FR"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s Creation…Day 6</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375684" name="Text Box 4"/>
          <p:cNvSpPr txBox="1">
            <a:spLocks noChangeArrowheads="1"/>
          </p:cNvSpPr>
          <p:nvPr/>
        </p:nvSpPr>
        <p:spPr bwMode="auto">
          <a:xfrm>
            <a:off x="152400" y="1600200"/>
            <a:ext cx="8763000" cy="50784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"Then God said, '</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Let the earth bring forth living creatures after their kind: cattle and creeping things and beasts of the earth after their kind'; and it was so.  God made the beasts of the earth after their kind, and the cattle after their kind, and everything that creeps on the ground after its kind; and God saw that it was good" (Gen 1:24-25).</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altLang="en-US" sz="3600" b="1">
                <a:effectLst/>
                <a:latin typeface="Arial" pitchFamily="34" charset="0"/>
                <a:ea typeface="ＭＳ Ｐゴシック" pitchFamily="34" charset="-128"/>
                <a:cs typeface="Arial" pitchFamily="34" charset="0"/>
              </a:rPr>
              <a:t>Man</a:t>
            </a:r>
          </a:p>
        </p:txBody>
      </p:sp>
      <p:pic>
        <p:nvPicPr>
          <p:cNvPr id="100354"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47184"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7" name="Text Box 11"/>
          <p:cNvSpPr txBox="1">
            <a:spLocks noChangeArrowheads="1"/>
          </p:cNvSpPr>
          <p:nvPr/>
        </p:nvSpPr>
        <p:spPr bwMode="auto">
          <a:xfrm>
            <a:off x="8305800" y="152400"/>
            <a:ext cx="685800" cy="457200"/>
          </a:xfrm>
          <a:prstGeom prst="rect">
            <a:avLst/>
          </a:prstGeom>
          <a:solidFill>
            <a:srgbClr val="000000"/>
          </a:solidFill>
          <a:ln>
            <a:noFill/>
          </a:ln>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27998</TotalTime>
  <Pages>1</Pages>
  <Words>11681</Words>
  <Application>Microsoft Macintosh PowerPoint</Application>
  <PresentationFormat>On-screen Show (4:3)</PresentationFormat>
  <Paragraphs>2284</Paragraphs>
  <Slides>111</Slides>
  <Notes>111</Notes>
  <HiddenSlides>0</HiddenSlides>
  <MMClips>0</MMClips>
  <ScaleCrop>false</ScaleCrop>
  <HeadingPairs>
    <vt:vector size="8" baseType="variant">
      <vt:variant>
        <vt:lpstr>Fonts Used</vt:lpstr>
      </vt:variant>
      <vt:variant>
        <vt:i4>23</vt:i4>
      </vt:variant>
      <vt:variant>
        <vt:lpstr>Theme</vt:lpstr>
      </vt:variant>
      <vt:variant>
        <vt:i4>32</vt:i4>
      </vt:variant>
      <vt:variant>
        <vt:lpstr>Embedded OLE Servers</vt:lpstr>
      </vt:variant>
      <vt:variant>
        <vt:i4>2</vt:i4>
      </vt:variant>
      <vt:variant>
        <vt:lpstr>Slide Titles</vt:lpstr>
      </vt:variant>
      <vt:variant>
        <vt:i4>111</vt:i4>
      </vt:variant>
    </vt:vector>
  </HeadingPairs>
  <TitlesOfParts>
    <vt:vector size="168" baseType="lpstr">
      <vt:lpstr>BONES</vt:lpstr>
      <vt:lpstr>Kosher-Normal</vt:lpstr>
      <vt:lpstr>Nadianne</vt:lpstr>
      <vt:lpstr>华文楷体</vt:lpstr>
      <vt:lpstr>Times</vt:lpstr>
      <vt:lpstr>Arial</vt:lpstr>
      <vt:lpstr>Arial Black</vt:lpstr>
      <vt:lpstr>Arial Narrow</vt:lpstr>
      <vt:lpstr>Braggadocio</vt:lpstr>
      <vt:lpstr>Bwgrkl</vt:lpstr>
      <vt:lpstr>Bwhebb</vt:lpstr>
      <vt:lpstr>Calibri</vt:lpstr>
      <vt:lpstr>Calibri Light</vt:lpstr>
      <vt:lpstr>Comic Sans MS</vt:lpstr>
      <vt:lpstr>Garamond</vt:lpstr>
      <vt:lpstr>Helvetica</vt:lpstr>
      <vt:lpstr>Helvetica BlackOblique</vt:lpstr>
      <vt:lpstr>Impact</vt:lpstr>
      <vt:lpstr>Lucida Handwriting</vt:lpstr>
      <vt:lpstr>Monotype Sorts</vt:lpstr>
      <vt:lpstr>Tahoma</vt:lpstr>
      <vt:lpstr>Times New Roman</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Orbit</vt:lpstr>
      <vt:lpstr>1_Blank Presentation</vt:lpstr>
      <vt:lpstr>5_Default Design</vt:lpstr>
      <vt:lpstr>6_Default Design</vt:lpstr>
      <vt:lpstr>7_Default Design</vt:lpstr>
      <vt:lpstr>1_untitled 1</vt:lpstr>
      <vt:lpstr>4_blstripc.ppt - Blue Stripes</vt:lpstr>
      <vt:lpstr>2_Gesture</vt:lpstr>
      <vt:lpstr>1_Office Theme</vt:lpstr>
      <vt:lpstr>46_Blank Presentation</vt:lpstr>
      <vt:lpstr>23_Office Theme</vt:lpstr>
      <vt:lpstr>1_Bar Code</vt:lpstr>
      <vt:lpstr>53_Blank Presentation</vt:lpstr>
      <vt:lpstr>1_blstripc.ppt - Blue Stripes</vt:lpstr>
      <vt:lpstr>Blank Presentation</vt:lpstr>
      <vt:lpstr>4_Default Design</vt:lpstr>
      <vt:lpstr>untitled 1</vt:lpstr>
      <vt:lpstr>Balance</vt:lpstr>
      <vt:lpstr>2_blstripc.ppt - Blue Stripes</vt:lpstr>
      <vt:lpstr>Compass</vt:lpstr>
      <vt:lpstr>5_Compass</vt:lpstr>
      <vt:lpstr>5_blstripc.ppt - Blue Stripes</vt:lpstr>
      <vt:lpstr>3_blstripc.ppt - Blue Stripes</vt:lpstr>
      <vt:lpstr>Microsoft ClipArt Gallery</vt:lpstr>
      <vt:lpstr>Document</vt:lpstr>
      <vt:lpstr>Introduction to the   Old Testament</vt:lpstr>
      <vt:lpstr>How Well Do You Know Your  Old Testament?</vt:lpstr>
      <vt:lpstr>How can you remember all these books?</vt:lpstr>
      <vt:lpstr>Books of the Bible</vt:lpstr>
      <vt:lpstr>OT Bookshelf</vt:lpstr>
      <vt:lpstr>THE "OPENED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OT &amp; NT Structure</vt:lpstr>
      <vt:lpstr>Purpose of the Prophetic Books</vt:lpstr>
      <vt:lpstr>Structure of the Old Testament</vt:lpstr>
      <vt:lpstr>Integration of the Old Testament</vt:lpstr>
      <vt:lpstr>The Old Testament</vt:lpstr>
      <vt:lpstr>The Seven Great Periods of History</vt:lpstr>
      <vt:lpstr>World History Detailed </vt:lpstr>
      <vt:lpstr>World History Summarized</vt:lpstr>
      <vt:lpstr>MAJOR PERIODS OF OLD TESTAMENT HISTORY</vt:lpstr>
      <vt:lpstr>The Old Testament</vt:lpstr>
      <vt:lpstr>God's Program of Blessing</vt:lpstr>
      <vt:lpstr>Geographical Orientation to the Ancient Near East</vt:lpstr>
      <vt:lpstr>KEY EVENTS OF THE OLD TESTAMENT</vt:lpstr>
      <vt:lpstr>KEY EVENTS OF THE OLD TESTAMENT</vt:lpstr>
      <vt:lpstr>KEY EVENTS OF THE OLD TESTAMENT</vt:lpstr>
      <vt:lpstr>The Davidic Covenant: The Main Source of the Messianic Kingdom Hope</vt:lpstr>
      <vt:lpstr>THE DIVISION OF THE KINGDOM</vt:lpstr>
      <vt:lpstr>THE POSTEXILIC PERIOD</vt:lpstr>
      <vt:lpstr>Time Periods of the Prophets</vt:lpstr>
      <vt:lpstr>Timeline of the Judges</vt:lpstr>
      <vt:lpstr>Stages of God's Plan in History</vt:lpstr>
      <vt:lpstr>The Abrahamic Covenant  &amp; Its Fulfillment</vt:lpstr>
      <vt:lpstr>Kingdom &amp; Covenants Timeline</vt:lpstr>
      <vt:lpstr>The Eschatological Significance of the Sabbath</vt:lpstr>
      <vt:lpstr>Government in Scripture</vt:lpstr>
      <vt:lpstr>The Bible's Story</vt:lpstr>
      <vt:lpstr>Overview of the OT &amp; NT</vt:lpstr>
      <vt:lpstr>Modern Middle East Nations</vt:lpstr>
      <vt:lpstr>The Ancient Near East </vt:lpstr>
      <vt:lpstr>Old Testament Trade Routes &amp; Bodies of Water </vt:lpstr>
      <vt:lpstr>Mesopotamia</vt:lpstr>
      <vt:lpstr>The Ancient Near East</vt:lpstr>
      <vt:lpstr>Tribal Boundaries of Israel</vt:lpstr>
      <vt:lpstr>Size of the Mid-East &amp; SE Asia Contrasted</vt:lpstr>
      <vt:lpstr>Israel's Strategic Location</vt:lpstr>
      <vt:lpstr>Regions of Israel (OT)</vt:lpstr>
      <vt:lpstr>Topography of Israel</vt:lpstr>
      <vt:lpstr>The Kingdom of God</vt:lpstr>
      <vt:lpstr>Family Tree from Adam to Jesus</vt:lpstr>
      <vt:lpstr>Bible Facts</vt:lpstr>
      <vt:lpstr>The longest verse…</vt:lpstr>
      <vt:lpstr>Bible Facts</vt:lpstr>
      <vt:lpstr>Shortest Chapter</vt:lpstr>
      <vt:lpstr>English Texts</vt:lpstr>
      <vt:lpstr>Greek Texts</vt:lpstr>
      <vt:lpstr>Bible Facts</vt:lpstr>
      <vt:lpstr>HOW MUCH OF THE BIBLE IS THE OT?</vt:lpstr>
      <vt:lpstr>OT English Arrangement</vt:lpstr>
      <vt:lpstr>OT Hebrew Arrangement</vt:lpstr>
      <vt:lpstr>The Same Old Testament. . .  Just a Different Order!</vt:lpstr>
      <vt:lpstr>Literary Forms</vt:lpstr>
      <vt:lpstr>Hebrew</vt:lpstr>
      <vt:lpstr>Writing Materials</vt:lpstr>
      <vt:lpstr>Papyrus</vt:lpstr>
      <vt:lpstr>The Essenes</vt:lpstr>
      <vt:lpstr>"It may be safely said that no other work of antiquity has been so carefully transmitted"  –William Green, General Introduction to the Old Testament (NY: Scribners, 1899), 181</vt:lpstr>
      <vt:lpstr>The Bible is unique as…</vt:lpstr>
      <vt:lpstr>Aramaic</vt:lpstr>
      <vt:lpstr>Greek</vt:lpstr>
      <vt:lpstr>God's Chosen Languages</vt:lpstr>
      <vt:lpstr>Black</vt:lpstr>
      <vt:lpstr>OT Biblical Theology</vt:lpstr>
      <vt:lpstr>What's the Theme of the OT?</vt:lpstr>
      <vt:lpstr>Criteria to Discern the Key OT Theme</vt:lpstr>
      <vt:lpstr>Opinions on the Key OT Theme</vt:lpstr>
      <vt:lpstr>Redemption means  “to release from ransom”</vt:lpstr>
      <vt:lpstr>Redemption in the Media</vt:lpstr>
      <vt:lpstr>The Focus of History is the Redemption Provided by Christ</vt:lpstr>
      <vt:lpstr>The Centrality of the Cross</vt:lpstr>
      <vt:lpstr>The Centrality of the Cross</vt:lpstr>
      <vt:lpstr>Opinions on the Key OT Theme</vt:lpstr>
      <vt:lpstr>The Glory of God</vt:lpstr>
      <vt:lpstr>The Glory of God</vt:lpstr>
      <vt:lpstr>Glory and the Cross</vt:lpstr>
      <vt:lpstr>Opinions on the Key OT Theme</vt:lpstr>
      <vt:lpstr>Types of Unconditional Covenants</vt:lpstr>
      <vt:lpstr>Opinions on the Key OT Theme</vt:lpstr>
      <vt:lpstr>The Lord Reigns 1</vt:lpstr>
      <vt:lpstr>The Lord Reigns 2</vt:lpstr>
      <vt:lpstr>The Lord Reigns 3</vt:lpstr>
      <vt:lpstr>Animals</vt:lpstr>
      <vt:lpstr>Man</vt:lpstr>
      <vt:lpstr>Woman</vt:lpstr>
      <vt:lpstr>Mandate</vt:lpstr>
      <vt:lpstr>An All-Encompassing Theme</vt:lpstr>
      <vt:lpstr>Kingdom &amp; Covenants Timeline</vt:lpstr>
      <vt:lpstr>My View of the OT's Theme</vt:lpstr>
      <vt:lpstr>My View of the NT's Theme</vt:lpstr>
      <vt:lpstr>My View of the Bible's Theme</vt:lpstr>
      <vt:lpstr>The Bible's Chiasm</vt:lpstr>
      <vt:lpstr>Salvation in All Ages:</vt:lpstr>
      <vt:lpstr>A Dispensational Timeline</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subject/>
  <dc:creator>Rick Griffith</dc:creator>
  <cp:keywords/>
  <dc:description/>
  <cp:lastModifiedBy>Rick Griffith</cp:lastModifiedBy>
  <cp:revision>498</cp:revision>
  <cp:lastPrinted>2000-03-23T06:37:09Z</cp:lastPrinted>
  <dcterms:created xsi:type="dcterms:W3CDTF">2009-07-23T00:06:45Z</dcterms:created>
  <dcterms:modified xsi:type="dcterms:W3CDTF">2023-11-24T07:11:41Z</dcterms:modified>
</cp:coreProperties>
</file>