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5.xml" ContentType="application/vnd.openxmlformats-officedocument.theme+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1.xml" ContentType="application/vnd.openxmlformats-officedocument.theme+xml"/>
  <Override PartName="/ppt/theme/themeOverride1.xml" ContentType="application/vnd.openxmlformats-officedocument.themeOverrid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4.xml" ContentType="application/vnd.openxmlformats-officedocument.theme+xml"/>
  <Override PartName="/ppt/slideLayouts/slideLayout183.xml" ContentType="application/vnd.openxmlformats-officedocument.presentationml.slideLayout+xml"/>
  <Override PartName="/ppt/theme/theme2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1.bin" ContentType="audio/unknown"/>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8.xml" ContentType="application/vnd.openxmlformats-officedocument.themeOverride+xml"/>
  <Override PartName="/ppt/notesSlides/notesSlide30.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31.xml" ContentType="application/vnd.openxmlformats-officedocument.presentationml.notesSlide+xml"/>
  <Override PartName="/ppt/theme/themeOverride1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3.xml" ContentType="application/vnd.openxmlformats-officedocument.themeOverride+xml"/>
  <Override PartName="/ppt/notesSlides/notesSlide38.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6.xml" ContentType="application/vnd.openxmlformats-officedocument.themeOverride+xml"/>
  <Override PartName="/ppt/notesSlides/notesSlide63.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64.xml" ContentType="application/vnd.openxmlformats-officedocument.presentationml.notesSl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7" r:id="rId3"/>
    <p:sldMasterId id="2147483655" r:id="rId4"/>
    <p:sldMasterId id="2147483888" r:id="rId5"/>
    <p:sldMasterId id="2147483890" r:id="rId6"/>
    <p:sldMasterId id="2147483892" r:id="rId7"/>
    <p:sldMasterId id="2147483949" r:id="rId8"/>
    <p:sldMasterId id="2147483951" r:id="rId9"/>
    <p:sldMasterId id="2147484015" r:id="rId10"/>
    <p:sldMasterId id="2147484338" r:id="rId11"/>
    <p:sldMasterId id="2147484785" r:id="rId12"/>
    <p:sldMasterId id="2147485013" r:id="rId13"/>
    <p:sldMasterId id="2147485565" r:id="rId14"/>
    <p:sldMasterId id="2147486205" r:id="rId15"/>
    <p:sldMasterId id="2147486217" r:id="rId16"/>
    <p:sldMasterId id="2147486219" r:id="rId17"/>
    <p:sldMasterId id="2147486222" r:id="rId18"/>
    <p:sldMasterId id="2147486248" r:id="rId19"/>
    <p:sldMasterId id="2147486262" r:id="rId20"/>
    <p:sldMasterId id="2147486287" r:id="rId21"/>
    <p:sldMasterId id="2147486299" r:id="rId22"/>
    <p:sldMasterId id="2147486311" r:id="rId23"/>
    <p:sldMasterId id="2147486324" r:id="rId24"/>
    <p:sldMasterId id="2147486342" r:id="rId25"/>
    <p:sldMasterId id="2147486344" r:id="rId26"/>
  </p:sldMasterIdLst>
  <p:notesMasterIdLst>
    <p:notesMasterId r:id="rId176"/>
  </p:notesMasterIdLst>
  <p:sldIdLst>
    <p:sldId id="430" r:id="rId27"/>
    <p:sldId id="482" r:id="rId28"/>
    <p:sldId id="431" r:id="rId29"/>
    <p:sldId id="481" r:id="rId30"/>
    <p:sldId id="505" r:id="rId31"/>
    <p:sldId id="483" r:id="rId32"/>
    <p:sldId id="480" r:id="rId33"/>
    <p:sldId id="489" r:id="rId34"/>
    <p:sldId id="486" r:id="rId35"/>
    <p:sldId id="487" r:id="rId36"/>
    <p:sldId id="506" r:id="rId37"/>
    <p:sldId id="433" r:id="rId38"/>
    <p:sldId id="479" r:id="rId39"/>
    <p:sldId id="276" r:id="rId40"/>
    <p:sldId id="275" r:id="rId41"/>
    <p:sldId id="353" r:id="rId42"/>
    <p:sldId id="387" r:id="rId43"/>
    <p:sldId id="376" r:id="rId44"/>
    <p:sldId id="257" r:id="rId45"/>
    <p:sldId id="367" r:id="rId46"/>
    <p:sldId id="371" r:id="rId47"/>
    <p:sldId id="416" r:id="rId48"/>
    <p:sldId id="417" r:id="rId49"/>
    <p:sldId id="484" r:id="rId50"/>
    <p:sldId id="510" r:id="rId51"/>
    <p:sldId id="449" r:id="rId52"/>
    <p:sldId id="268" r:id="rId53"/>
    <p:sldId id="358" r:id="rId54"/>
    <p:sldId id="492" r:id="rId55"/>
    <p:sldId id="493" r:id="rId56"/>
    <p:sldId id="470" r:id="rId57"/>
    <p:sldId id="347" r:id="rId58"/>
    <p:sldId id="281" r:id="rId59"/>
    <p:sldId id="265" r:id="rId60"/>
    <p:sldId id="359" r:id="rId61"/>
    <p:sldId id="303" r:id="rId62"/>
    <p:sldId id="368" r:id="rId63"/>
    <p:sldId id="388" r:id="rId64"/>
    <p:sldId id="360" r:id="rId65"/>
    <p:sldId id="278" r:id="rId66"/>
    <p:sldId id="304" r:id="rId67"/>
    <p:sldId id="305" r:id="rId68"/>
    <p:sldId id="306" r:id="rId69"/>
    <p:sldId id="307" r:id="rId70"/>
    <p:sldId id="318" r:id="rId71"/>
    <p:sldId id="389" r:id="rId72"/>
    <p:sldId id="361" r:id="rId73"/>
    <p:sldId id="422" r:id="rId74"/>
    <p:sldId id="428" r:id="rId75"/>
    <p:sldId id="490" r:id="rId76"/>
    <p:sldId id="491" r:id="rId77"/>
    <p:sldId id="390" r:id="rId78"/>
    <p:sldId id="283" r:id="rId79"/>
    <p:sldId id="421" r:id="rId80"/>
    <p:sldId id="362" r:id="rId81"/>
    <p:sldId id="309" r:id="rId82"/>
    <p:sldId id="288" r:id="rId83"/>
    <p:sldId id="391" r:id="rId84"/>
    <p:sldId id="363" r:id="rId85"/>
    <p:sldId id="279" r:id="rId86"/>
    <p:sldId id="401" r:id="rId87"/>
    <p:sldId id="402" r:id="rId88"/>
    <p:sldId id="403" r:id="rId89"/>
    <p:sldId id="384" r:id="rId90"/>
    <p:sldId id="364" r:id="rId91"/>
    <p:sldId id="287" r:id="rId92"/>
    <p:sldId id="382" r:id="rId93"/>
    <p:sldId id="381" r:id="rId94"/>
    <p:sldId id="300" r:id="rId95"/>
    <p:sldId id="380" r:id="rId96"/>
    <p:sldId id="374" r:id="rId97"/>
    <p:sldId id="392" r:id="rId98"/>
    <p:sldId id="365" r:id="rId99"/>
    <p:sldId id="277" r:id="rId100"/>
    <p:sldId id="366" r:id="rId101"/>
    <p:sldId id="322" r:id="rId102"/>
    <p:sldId id="477" r:id="rId103"/>
    <p:sldId id="476" r:id="rId104"/>
    <p:sldId id="508" r:id="rId105"/>
    <p:sldId id="509" r:id="rId106"/>
    <p:sldId id="466" r:id="rId107"/>
    <p:sldId id="393" r:id="rId108"/>
    <p:sldId id="426" r:id="rId109"/>
    <p:sldId id="425" r:id="rId110"/>
    <p:sldId id="467" r:id="rId111"/>
    <p:sldId id="355" r:id="rId112"/>
    <p:sldId id="270" r:id="rId113"/>
    <p:sldId id="394" r:id="rId114"/>
    <p:sldId id="385" r:id="rId115"/>
    <p:sldId id="474" r:id="rId116"/>
    <p:sldId id="284" r:id="rId117"/>
    <p:sldId id="293" r:id="rId118"/>
    <p:sldId id="272" r:id="rId119"/>
    <p:sldId id="395" r:id="rId120"/>
    <p:sldId id="349" r:id="rId121"/>
    <p:sldId id="351" r:id="rId122"/>
    <p:sldId id="411" r:id="rId123"/>
    <p:sldId id="405" r:id="rId124"/>
    <p:sldId id="356" r:id="rId125"/>
    <p:sldId id="286" r:id="rId126"/>
    <p:sldId id="396" r:id="rId127"/>
    <p:sldId id="404" r:id="rId128"/>
    <p:sldId id="397" r:id="rId129"/>
    <p:sldId id="406" r:id="rId130"/>
    <p:sldId id="398" r:id="rId131"/>
    <p:sldId id="419" r:id="rId132"/>
    <p:sldId id="357" r:id="rId133"/>
    <p:sldId id="315" r:id="rId134"/>
    <p:sldId id="323" r:id="rId135"/>
    <p:sldId id="316" r:id="rId136"/>
    <p:sldId id="289" r:id="rId137"/>
    <p:sldId id="324" r:id="rId138"/>
    <p:sldId id="408" r:id="rId139"/>
    <p:sldId id="399" r:id="rId140"/>
    <p:sldId id="379" r:id="rId141"/>
    <p:sldId id="424" r:id="rId142"/>
    <p:sldId id="418" r:id="rId143"/>
    <p:sldId id="378" r:id="rId144"/>
    <p:sldId id="400" r:id="rId145"/>
    <p:sldId id="326" r:id="rId146"/>
    <p:sldId id="327" r:id="rId147"/>
    <p:sldId id="328" r:id="rId148"/>
    <p:sldId id="409" r:id="rId149"/>
    <p:sldId id="330" r:id="rId150"/>
    <p:sldId id="296" r:id="rId151"/>
    <p:sldId id="336" r:id="rId152"/>
    <p:sldId id="331" r:id="rId153"/>
    <p:sldId id="317" r:id="rId154"/>
    <p:sldId id="334" r:id="rId155"/>
    <p:sldId id="332" r:id="rId156"/>
    <p:sldId id="335" r:id="rId157"/>
    <p:sldId id="333" r:id="rId158"/>
    <p:sldId id="299" r:id="rId159"/>
    <p:sldId id="337" r:id="rId160"/>
    <p:sldId id="338" r:id="rId161"/>
    <p:sldId id="339" r:id="rId162"/>
    <p:sldId id="410" r:id="rId163"/>
    <p:sldId id="297" r:id="rId164"/>
    <p:sldId id="298" r:id="rId165"/>
    <p:sldId id="475" r:id="rId166"/>
    <p:sldId id="295" r:id="rId167"/>
    <p:sldId id="500" r:id="rId168"/>
    <p:sldId id="445" r:id="rId169"/>
    <p:sldId id="495" r:id="rId170"/>
    <p:sldId id="511" r:id="rId171"/>
    <p:sldId id="512" r:id="rId172"/>
    <p:sldId id="457" r:id="rId173"/>
    <p:sldId id="460" r:id="rId174"/>
    <p:sldId id="461" r:id="rId17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00"/>
    <a:srgbClr val="FFFF00"/>
    <a:srgbClr val="FFFF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4" autoAdjust="0"/>
    <p:restoredTop sz="86423" autoAdjust="0"/>
  </p:normalViewPr>
  <p:slideViewPr>
    <p:cSldViewPr>
      <p:cViewPr varScale="1">
        <p:scale>
          <a:sx n="97" d="100"/>
          <a:sy n="97" d="100"/>
        </p:scale>
        <p:origin x="-1048" y="-112"/>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p:scale>
        <a:sx n="128" d="100"/>
        <a:sy n="128" d="100"/>
      </p:scale>
      <p:origin x="0" y="36064"/>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16.xml"/><Relationship Id="rId143" Type="http://schemas.openxmlformats.org/officeDocument/2006/relationships/slide" Target="slides/slide117.xml"/><Relationship Id="rId144" Type="http://schemas.openxmlformats.org/officeDocument/2006/relationships/slide" Target="slides/slide118.xml"/><Relationship Id="rId145" Type="http://schemas.openxmlformats.org/officeDocument/2006/relationships/slide" Target="slides/slide119.xml"/><Relationship Id="rId146" Type="http://schemas.openxmlformats.org/officeDocument/2006/relationships/slide" Target="slides/slide120.xml"/><Relationship Id="rId147" Type="http://schemas.openxmlformats.org/officeDocument/2006/relationships/slide" Target="slides/slide121.xml"/><Relationship Id="rId148" Type="http://schemas.openxmlformats.org/officeDocument/2006/relationships/slide" Target="slides/slide122.xml"/><Relationship Id="rId149" Type="http://schemas.openxmlformats.org/officeDocument/2006/relationships/slide" Target="slides/slide123.xml"/><Relationship Id="rId180" Type="http://schemas.openxmlformats.org/officeDocument/2006/relationships/theme" Target="theme/theme1.xml"/><Relationship Id="rId181" Type="http://schemas.openxmlformats.org/officeDocument/2006/relationships/tableStyles" Target="tableStyles.xml"/><Relationship Id="rId40" Type="http://schemas.openxmlformats.org/officeDocument/2006/relationships/slide" Target="slides/slide14.xml"/><Relationship Id="rId41" Type="http://schemas.openxmlformats.org/officeDocument/2006/relationships/slide" Target="slides/slide15.xml"/><Relationship Id="rId42" Type="http://schemas.openxmlformats.org/officeDocument/2006/relationships/slide" Target="slides/slide16.xml"/><Relationship Id="rId43" Type="http://schemas.openxmlformats.org/officeDocument/2006/relationships/slide" Target="slides/slide17.xml"/><Relationship Id="rId44" Type="http://schemas.openxmlformats.org/officeDocument/2006/relationships/slide" Target="slides/slide18.xml"/><Relationship Id="rId45" Type="http://schemas.openxmlformats.org/officeDocument/2006/relationships/slide" Target="slides/slide19.xml"/><Relationship Id="rId46" Type="http://schemas.openxmlformats.org/officeDocument/2006/relationships/slide" Target="slides/slide20.xml"/><Relationship Id="rId47" Type="http://schemas.openxmlformats.org/officeDocument/2006/relationships/slide" Target="slides/slide21.xml"/><Relationship Id="rId48" Type="http://schemas.openxmlformats.org/officeDocument/2006/relationships/slide" Target="slides/slide22.xml"/><Relationship Id="rId49" Type="http://schemas.openxmlformats.org/officeDocument/2006/relationships/slide" Target="slides/slide23.xml"/><Relationship Id="rId80" Type="http://schemas.openxmlformats.org/officeDocument/2006/relationships/slide" Target="slides/slide54.xml"/><Relationship Id="rId81" Type="http://schemas.openxmlformats.org/officeDocument/2006/relationships/slide" Target="slides/slide55.xml"/><Relationship Id="rId82" Type="http://schemas.openxmlformats.org/officeDocument/2006/relationships/slide" Target="slides/slide56.xml"/><Relationship Id="rId83" Type="http://schemas.openxmlformats.org/officeDocument/2006/relationships/slide" Target="slides/slide57.xml"/><Relationship Id="rId84" Type="http://schemas.openxmlformats.org/officeDocument/2006/relationships/slide" Target="slides/slide58.xml"/><Relationship Id="rId85" Type="http://schemas.openxmlformats.org/officeDocument/2006/relationships/slide" Target="slides/slide59.xml"/><Relationship Id="rId86" Type="http://schemas.openxmlformats.org/officeDocument/2006/relationships/slide" Target="slides/slide60.xml"/><Relationship Id="rId87" Type="http://schemas.openxmlformats.org/officeDocument/2006/relationships/slide" Target="slides/slide61.xml"/><Relationship Id="rId88" Type="http://schemas.openxmlformats.org/officeDocument/2006/relationships/slide" Target="slides/slide62.xml"/><Relationship Id="rId89" Type="http://schemas.openxmlformats.org/officeDocument/2006/relationships/slide" Target="slides/slide63.xml"/><Relationship Id="rId110" Type="http://schemas.openxmlformats.org/officeDocument/2006/relationships/slide" Target="slides/slide84.xml"/><Relationship Id="rId111" Type="http://schemas.openxmlformats.org/officeDocument/2006/relationships/slide" Target="slides/slide85.xml"/><Relationship Id="rId112" Type="http://schemas.openxmlformats.org/officeDocument/2006/relationships/slide" Target="slides/slide86.xml"/><Relationship Id="rId113" Type="http://schemas.openxmlformats.org/officeDocument/2006/relationships/slide" Target="slides/slide87.xml"/><Relationship Id="rId114" Type="http://schemas.openxmlformats.org/officeDocument/2006/relationships/slide" Target="slides/slide88.xml"/><Relationship Id="rId115" Type="http://schemas.openxmlformats.org/officeDocument/2006/relationships/slide" Target="slides/slide89.xml"/><Relationship Id="rId116" Type="http://schemas.openxmlformats.org/officeDocument/2006/relationships/slide" Target="slides/slide90.xml"/><Relationship Id="rId117" Type="http://schemas.openxmlformats.org/officeDocument/2006/relationships/slide" Target="slides/slide91.xml"/><Relationship Id="rId118" Type="http://schemas.openxmlformats.org/officeDocument/2006/relationships/slide" Target="slides/slide92.xml"/><Relationship Id="rId119" Type="http://schemas.openxmlformats.org/officeDocument/2006/relationships/slide" Target="slides/slide93.xml"/><Relationship Id="rId150" Type="http://schemas.openxmlformats.org/officeDocument/2006/relationships/slide" Target="slides/slide124.xml"/><Relationship Id="rId151" Type="http://schemas.openxmlformats.org/officeDocument/2006/relationships/slide" Target="slides/slide125.xml"/><Relationship Id="rId152" Type="http://schemas.openxmlformats.org/officeDocument/2006/relationships/slide" Target="slides/slide12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27.xml"/><Relationship Id="rId154" Type="http://schemas.openxmlformats.org/officeDocument/2006/relationships/slide" Target="slides/slide128.xml"/><Relationship Id="rId155" Type="http://schemas.openxmlformats.org/officeDocument/2006/relationships/slide" Target="slides/slide129.xml"/><Relationship Id="rId156" Type="http://schemas.openxmlformats.org/officeDocument/2006/relationships/slide" Target="slides/slide130.xml"/><Relationship Id="rId157" Type="http://schemas.openxmlformats.org/officeDocument/2006/relationships/slide" Target="slides/slide131.xml"/><Relationship Id="rId158" Type="http://schemas.openxmlformats.org/officeDocument/2006/relationships/slide" Target="slides/slide132.xml"/><Relationship Id="rId159" Type="http://schemas.openxmlformats.org/officeDocument/2006/relationships/slide" Target="slides/slide133.xml"/><Relationship Id="rId50" Type="http://schemas.openxmlformats.org/officeDocument/2006/relationships/slide" Target="slides/slide24.xml"/><Relationship Id="rId51" Type="http://schemas.openxmlformats.org/officeDocument/2006/relationships/slide" Target="slides/slide25.xml"/><Relationship Id="rId52" Type="http://schemas.openxmlformats.org/officeDocument/2006/relationships/slide" Target="slides/slide26.xml"/><Relationship Id="rId53" Type="http://schemas.openxmlformats.org/officeDocument/2006/relationships/slide" Target="slides/slide27.xml"/><Relationship Id="rId54" Type="http://schemas.openxmlformats.org/officeDocument/2006/relationships/slide" Target="slides/slide28.xml"/><Relationship Id="rId55" Type="http://schemas.openxmlformats.org/officeDocument/2006/relationships/slide" Target="slides/slide29.xml"/><Relationship Id="rId56" Type="http://schemas.openxmlformats.org/officeDocument/2006/relationships/slide" Target="slides/slide30.xml"/><Relationship Id="rId57" Type="http://schemas.openxmlformats.org/officeDocument/2006/relationships/slide" Target="slides/slide31.xml"/><Relationship Id="rId58" Type="http://schemas.openxmlformats.org/officeDocument/2006/relationships/slide" Target="slides/slide32.xml"/><Relationship Id="rId59" Type="http://schemas.openxmlformats.org/officeDocument/2006/relationships/slide" Target="slides/slide33.xml"/><Relationship Id="rId90" Type="http://schemas.openxmlformats.org/officeDocument/2006/relationships/slide" Target="slides/slide64.xml"/><Relationship Id="rId91" Type="http://schemas.openxmlformats.org/officeDocument/2006/relationships/slide" Target="slides/slide65.xml"/><Relationship Id="rId92" Type="http://schemas.openxmlformats.org/officeDocument/2006/relationships/slide" Target="slides/slide66.xml"/><Relationship Id="rId93" Type="http://schemas.openxmlformats.org/officeDocument/2006/relationships/slide" Target="slides/slide67.xml"/><Relationship Id="rId94" Type="http://schemas.openxmlformats.org/officeDocument/2006/relationships/slide" Target="slides/slide68.xml"/><Relationship Id="rId95" Type="http://schemas.openxmlformats.org/officeDocument/2006/relationships/slide" Target="slides/slide69.xml"/><Relationship Id="rId96" Type="http://schemas.openxmlformats.org/officeDocument/2006/relationships/slide" Target="slides/slide70.xml"/><Relationship Id="rId97" Type="http://schemas.openxmlformats.org/officeDocument/2006/relationships/slide" Target="slides/slide71.xml"/><Relationship Id="rId98" Type="http://schemas.openxmlformats.org/officeDocument/2006/relationships/slide" Target="slides/slide72.xml"/><Relationship Id="rId99" Type="http://schemas.openxmlformats.org/officeDocument/2006/relationships/slide" Target="slides/slide73.xml"/><Relationship Id="rId120" Type="http://schemas.openxmlformats.org/officeDocument/2006/relationships/slide" Target="slides/slide94.xml"/><Relationship Id="rId121" Type="http://schemas.openxmlformats.org/officeDocument/2006/relationships/slide" Target="slides/slide95.xml"/><Relationship Id="rId122" Type="http://schemas.openxmlformats.org/officeDocument/2006/relationships/slide" Target="slides/slide96.xml"/><Relationship Id="rId123" Type="http://schemas.openxmlformats.org/officeDocument/2006/relationships/slide" Target="slides/slide97.xml"/><Relationship Id="rId124" Type="http://schemas.openxmlformats.org/officeDocument/2006/relationships/slide" Target="slides/slide98.xml"/><Relationship Id="rId125" Type="http://schemas.openxmlformats.org/officeDocument/2006/relationships/slide" Target="slides/slide99.xml"/><Relationship Id="rId126" Type="http://schemas.openxmlformats.org/officeDocument/2006/relationships/slide" Target="slides/slide100.xml"/><Relationship Id="rId127" Type="http://schemas.openxmlformats.org/officeDocument/2006/relationships/slide" Target="slides/slide101.xml"/><Relationship Id="rId128" Type="http://schemas.openxmlformats.org/officeDocument/2006/relationships/slide" Target="slides/slide102.xml"/><Relationship Id="rId129" Type="http://schemas.openxmlformats.org/officeDocument/2006/relationships/slide" Target="slides/slide103.xml"/><Relationship Id="rId160" Type="http://schemas.openxmlformats.org/officeDocument/2006/relationships/slide" Target="slides/slide134.xml"/><Relationship Id="rId161" Type="http://schemas.openxmlformats.org/officeDocument/2006/relationships/slide" Target="slides/slide135.xml"/><Relationship Id="rId162" Type="http://schemas.openxmlformats.org/officeDocument/2006/relationships/slide" Target="slides/slide13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 Target="slides/slide1.xml"/><Relationship Id="rId28" Type="http://schemas.openxmlformats.org/officeDocument/2006/relationships/slide" Target="slides/slide2.xml"/><Relationship Id="rId29" Type="http://schemas.openxmlformats.org/officeDocument/2006/relationships/slide" Target="slides/slide3.xml"/><Relationship Id="rId163" Type="http://schemas.openxmlformats.org/officeDocument/2006/relationships/slide" Target="slides/slide137.xml"/><Relationship Id="rId164" Type="http://schemas.openxmlformats.org/officeDocument/2006/relationships/slide" Target="slides/slide138.xml"/><Relationship Id="rId165" Type="http://schemas.openxmlformats.org/officeDocument/2006/relationships/slide" Target="slides/slide139.xml"/><Relationship Id="rId166" Type="http://schemas.openxmlformats.org/officeDocument/2006/relationships/slide" Target="slides/slide140.xml"/><Relationship Id="rId167" Type="http://schemas.openxmlformats.org/officeDocument/2006/relationships/slide" Target="slides/slide141.xml"/><Relationship Id="rId168" Type="http://schemas.openxmlformats.org/officeDocument/2006/relationships/slide" Target="slides/slide142.xml"/><Relationship Id="rId169" Type="http://schemas.openxmlformats.org/officeDocument/2006/relationships/slide" Target="slides/slide143.xml"/><Relationship Id="rId60" Type="http://schemas.openxmlformats.org/officeDocument/2006/relationships/slide" Target="slides/slide34.xml"/><Relationship Id="rId61" Type="http://schemas.openxmlformats.org/officeDocument/2006/relationships/slide" Target="slides/slide35.xml"/><Relationship Id="rId62" Type="http://schemas.openxmlformats.org/officeDocument/2006/relationships/slide" Target="slides/slide36.xml"/><Relationship Id="rId63" Type="http://schemas.openxmlformats.org/officeDocument/2006/relationships/slide" Target="slides/slide37.xml"/><Relationship Id="rId64" Type="http://schemas.openxmlformats.org/officeDocument/2006/relationships/slide" Target="slides/slide38.xml"/><Relationship Id="rId65" Type="http://schemas.openxmlformats.org/officeDocument/2006/relationships/slide" Target="slides/slide39.xml"/><Relationship Id="rId66" Type="http://schemas.openxmlformats.org/officeDocument/2006/relationships/slide" Target="slides/slide40.xml"/><Relationship Id="rId67" Type="http://schemas.openxmlformats.org/officeDocument/2006/relationships/slide" Target="slides/slide41.xml"/><Relationship Id="rId68" Type="http://schemas.openxmlformats.org/officeDocument/2006/relationships/slide" Target="slides/slide42.xml"/><Relationship Id="rId69" Type="http://schemas.openxmlformats.org/officeDocument/2006/relationships/slide" Target="slides/slide43.xml"/><Relationship Id="rId130" Type="http://schemas.openxmlformats.org/officeDocument/2006/relationships/slide" Target="slides/slide104.xml"/><Relationship Id="rId131" Type="http://schemas.openxmlformats.org/officeDocument/2006/relationships/slide" Target="slides/slide105.xml"/><Relationship Id="rId132" Type="http://schemas.openxmlformats.org/officeDocument/2006/relationships/slide" Target="slides/slide106.xml"/><Relationship Id="rId133" Type="http://schemas.openxmlformats.org/officeDocument/2006/relationships/slide" Target="slides/slide107.xml"/><Relationship Id="rId134" Type="http://schemas.openxmlformats.org/officeDocument/2006/relationships/slide" Target="slides/slide108.xml"/><Relationship Id="rId135" Type="http://schemas.openxmlformats.org/officeDocument/2006/relationships/slide" Target="slides/slide109.xml"/><Relationship Id="rId136" Type="http://schemas.openxmlformats.org/officeDocument/2006/relationships/slide" Target="slides/slide110.xml"/><Relationship Id="rId137" Type="http://schemas.openxmlformats.org/officeDocument/2006/relationships/slide" Target="slides/slide111.xml"/><Relationship Id="rId138" Type="http://schemas.openxmlformats.org/officeDocument/2006/relationships/slide" Target="slides/slide112.xml"/><Relationship Id="rId139" Type="http://schemas.openxmlformats.org/officeDocument/2006/relationships/slide" Target="slides/slide113.xml"/><Relationship Id="rId170" Type="http://schemas.openxmlformats.org/officeDocument/2006/relationships/slide" Target="slides/slide144.xml"/><Relationship Id="rId171" Type="http://schemas.openxmlformats.org/officeDocument/2006/relationships/slide" Target="slides/slide145.xml"/><Relationship Id="rId172" Type="http://schemas.openxmlformats.org/officeDocument/2006/relationships/slide" Target="slides/slide146.xml"/><Relationship Id="rId30" Type="http://schemas.openxmlformats.org/officeDocument/2006/relationships/slide" Target="slides/slide4.xml"/><Relationship Id="rId31" Type="http://schemas.openxmlformats.org/officeDocument/2006/relationships/slide" Target="slides/slide5.xml"/><Relationship Id="rId32" Type="http://schemas.openxmlformats.org/officeDocument/2006/relationships/slide" Target="slides/slide6.xml"/><Relationship Id="rId33" Type="http://schemas.openxmlformats.org/officeDocument/2006/relationships/slide" Target="slides/slide7.xml"/><Relationship Id="rId34" Type="http://schemas.openxmlformats.org/officeDocument/2006/relationships/slide" Target="slides/slide8.xml"/><Relationship Id="rId35" Type="http://schemas.openxmlformats.org/officeDocument/2006/relationships/slide" Target="slides/slide9.xml"/><Relationship Id="rId36" Type="http://schemas.openxmlformats.org/officeDocument/2006/relationships/slide" Target="slides/slide10.xml"/><Relationship Id="rId37" Type="http://schemas.openxmlformats.org/officeDocument/2006/relationships/slide" Target="slides/slide11.xml"/><Relationship Id="rId38" Type="http://schemas.openxmlformats.org/officeDocument/2006/relationships/slide" Target="slides/slide12.xml"/><Relationship Id="rId39" Type="http://schemas.openxmlformats.org/officeDocument/2006/relationships/slide" Target="slides/slide13.xml"/><Relationship Id="rId173" Type="http://schemas.openxmlformats.org/officeDocument/2006/relationships/slide" Target="slides/slide147.xml"/><Relationship Id="rId174" Type="http://schemas.openxmlformats.org/officeDocument/2006/relationships/slide" Target="slides/slide148.xml"/><Relationship Id="rId175" Type="http://schemas.openxmlformats.org/officeDocument/2006/relationships/slide" Target="slides/slide149.xml"/><Relationship Id="rId176" Type="http://schemas.openxmlformats.org/officeDocument/2006/relationships/notesMaster" Target="notesMasters/notesMaster1.xml"/><Relationship Id="rId177" Type="http://schemas.openxmlformats.org/officeDocument/2006/relationships/printerSettings" Target="printerSettings/printerSettings1.bin"/><Relationship Id="rId178" Type="http://schemas.openxmlformats.org/officeDocument/2006/relationships/presProps" Target="presProps.xml"/><Relationship Id="rId179" Type="http://schemas.openxmlformats.org/officeDocument/2006/relationships/viewProps" Target="viewProps.xml"/><Relationship Id="rId70" Type="http://schemas.openxmlformats.org/officeDocument/2006/relationships/slide" Target="slides/slide44.xml"/><Relationship Id="rId71" Type="http://schemas.openxmlformats.org/officeDocument/2006/relationships/slide" Target="slides/slide45.xml"/><Relationship Id="rId72" Type="http://schemas.openxmlformats.org/officeDocument/2006/relationships/slide" Target="slides/slide46.xml"/><Relationship Id="rId73" Type="http://schemas.openxmlformats.org/officeDocument/2006/relationships/slide" Target="slides/slide47.xml"/><Relationship Id="rId74" Type="http://schemas.openxmlformats.org/officeDocument/2006/relationships/slide" Target="slides/slide48.xml"/><Relationship Id="rId75" Type="http://schemas.openxmlformats.org/officeDocument/2006/relationships/slide" Target="slides/slide49.xml"/><Relationship Id="rId76" Type="http://schemas.openxmlformats.org/officeDocument/2006/relationships/slide" Target="slides/slide50.xml"/><Relationship Id="rId77" Type="http://schemas.openxmlformats.org/officeDocument/2006/relationships/slide" Target="slides/slide51.xml"/><Relationship Id="rId78" Type="http://schemas.openxmlformats.org/officeDocument/2006/relationships/slide" Target="slides/slide52.xml"/><Relationship Id="rId79" Type="http://schemas.openxmlformats.org/officeDocument/2006/relationships/slide" Target="slides/slide5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4.xml"/><Relationship Id="rId101" Type="http://schemas.openxmlformats.org/officeDocument/2006/relationships/slide" Target="slides/slide75.xml"/><Relationship Id="rId102" Type="http://schemas.openxmlformats.org/officeDocument/2006/relationships/slide" Target="slides/slide76.xml"/><Relationship Id="rId103" Type="http://schemas.openxmlformats.org/officeDocument/2006/relationships/slide" Target="slides/slide77.xml"/><Relationship Id="rId104" Type="http://schemas.openxmlformats.org/officeDocument/2006/relationships/slide" Target="slides/slide78.xml"/><Relationship Id="rId105" Type="http://schemas.openxmlformats.org/officeDocument/2006/relationships/slide" Target="slides/slide79.xml"/><Relationship Id="rId106" Type="http://schemas.openxmlformats.org/officeDocument/2006/relationships/slide" Target="slides/slide80.xml"/><Relationship Id="rId107" Type="http://schemas.openxmlformats.org/officeDocument/2006/relationships/slide" Target="slides/slide81.xml"/><Relationship Id="rId108" Type="http://schemas.openxmlformats.org/officeDocument/2006/relationships/slide" Target="slides/slide82.xml"/><Relationship Id="rId109" Type="http://schemas.openxmlformats.org/officeDocument/2006/relationships/slide" Target="slides/slide83.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4.xml"/><Relationship Id="rId141" Type="http://schemas.openxmlformats.org/officeDocument/2006/relationships/slide" Target="slides/slide1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ffectLst/>
                <a:latin typeface="Times New Roman" pitchFamily="24" charset="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ffectLst/>
                <a:latin typeface="Times New Roman" pitchFamily="24" charset="0"/>
                <a:ea typeface="+mn-ea"/>
                <a:cs typeface="+mn-cs"/>
              </a:defRPr>
            </a:lvl1pPr>
          </a:lstStyle>
          <a:p>
            <a:pPr>
              <a:defRPr/>
            </a:pPr>
            <a:endParaRPr lang="en-US"/>
          </a:p>
        </p:txBody>
      </p:sp>
      <p:sp>
        <p:nvSpPr>
          <p:cNvPr id="12083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ffectLst/>
              </a:defRPr>
            </a:lvl1pPr>
          </a:lstStyle>
          <a:p>
            <a:pPr>
              <a:defRPr/>
            </a:pPr>
            <a:fld id="{E880E400-09E7-E346-BADC-7D664C8590BF}" type="slidenum">
              <a:rPr lang="en-US"/>
              <a:pPr>
                <a:defRPr/>
              </a:pPr>
              <a:t>‹#›</a:t>
            </a:fld>
            <a:endParaRPr lang="en-US"/>
          </a:p>
        </p:txBody>
      </p:sp>
    </p:spTree>
    <p:extLst>
      <p:ext uri="{BB962C8B-B14F-4D97-AF65-F5344CB8AC3E}">
        <p14:creationId xmlns:p14="http://schemas.microsoft.com/office/powerpoint/2010/main" val="3024965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AD7CA3-1438-5745-B7FF-E9289AEE3123}" type="slidenum">
              <a:rPr lang="en-US" sz="1200"/>
              <a:pPr eaLnBrk="1" hangingPunct="1"/>
              <a:t>14</a:t>
            </a:fld>
            <a:endParaRPr lang="en-US" sz="1200"/>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41</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3E9AAF-8EA1-3F45-ADBF-9860754A74F5}" type="slidenum">
              <a:rPr lang="en-US" sz="1200">
                <a:solidFill>
                  <a:srgbClr val="000000"/>
                </a:solidFill>
              </a:rPr>
              <a:pPr eaLnBrk="1" hangingPunct="1"/>
              <a:t>42</a:t>
            </a:fld>
            <a:endParaRPr lang="en-US" sz="1200">
              <a:solidFill>
                <a:srgbClr val="000000"/>
              </a:solidFill>
            </a:endParaRPr>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694B82-0785-C74D-8E73-C89980E293F5}" type="slidenum">
              <a:rPr lang="en-US" sz="1200">
                <a:solidFill>
                  <a:srgbClr val="000000"/>
                </a:solidFill>
              </a:rPr>
              <a:pPr eaLnBrk="1" hangingPunct="1"/>
              <a:t>43</a:t>
            </a:fld>
            <a:endParaRPr lang="en-US" sz="1200">
              <a:solidFill>
                <a:srgbClr val="000000"/>
              </a:solidFill>
            </a:endParaRPr>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6C411-3219-C048-83EC-A4ACB33B8259}" type="slidenum">
              <a:rPr lang="en-US" sz="1200">
                <a:solidFill>
                  <a:srgbClr val="000000"/>
                </a:solidFill>
              </a:rPr>
              <a:pPr eaLnBrk="1" hangingPunct="1"/>
              <a:t>44</a:t>
            </a:fld>
            <a:endParaRPr lang="en-US" sz="1200">
              <a:solidFill>
                <a:srgbClr val="000000"/>
              </a:solidFill>
            </a:endParaRPr>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AF1421-FAE6-E04F-AAE2-3EB5D028DA5B}" type="slidenum">
              <a:rPr lang="en-GB" sz="1200">
                <a:solidFill>
                  <a:srgbClr val="FFFFFF"/>
                </a:solidFill>
                <a:latin typeface="Comic Sans MS" charset="0"/>
              </a:rPr>
              <a:pPr eaLnBrk="1" hangingPunct="1"/>
              <a:t>56</a:t>
            </a:fld>
            <a:endParaRPr lang="en-GB" sz="1200">
              <a:solidFill>
                <a:srgbClr val="FFFFFF"/>
              </a:solidFill>
              <a:latin typeface="Comic Sans MS" charset="0"/>
            </a:endParaRPr>
          </a:p>
        </p:txBody>
      </p:sp>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EEEAFF-FD47-8A48-9FDD-36F6775FA1CA}" type="slidenum">
              <a:rPr lang="en-US" sz="1200">
                <a:solidFill>
                  <a:srgbClr val="000000"/>
                </a:solidFill>
              </a:rPr>
              <a:pPr eaLnBrk="1" hangingPunct="1"/>
              <a:t>83</a:t>
            </a:fld>
            <a:endParaRPr lang="en-US"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7" charset="-128"/>
                <a:cs typeface="Arial"/>
              </a:rPr>
              <a:t>This was King Darius</a:t>
            </a:r>
            <a:r>
              <a:rPr lang="mr-IN" sz="1200" kern="1200">
                <a:solidFill>
                  <a:schemeClr val="tx1"/>
                </a:solidFill>
                <a:effectLst/>
                <a:latin typeface="Arial"/>
                <a:ea typeface="ＭＳ Ｐゴシック" pitchFamily="-107" charset="-128"/>
                <a:cs typeface="Arial"/>
              </a:rPr>
              <a:t>'</a:t>
            </a:r>
            <a:r>
              <a:rPr lang="en-US" sz="1200" kern="1200">
                <a:solidFill>
                  <a:schemeClr val="tx1"/>
                </a:solidFill>
                <a:effectLst/>
                <a:latin typeface="Arial"/>
                <a:ea typeface="ＭＳ Ｐゴシック" pitchFamily="-107" charset="-128"/>
                <a:cs typeface="Arial"/>
              </a:rPr>
              <a:t>s second year, in 520 BC (1:1)</a:t>
            </a:r>
            <a:endParaRPr lang="en-US">
              <a:latin typeface="Arial"/>
              <a:ea typeface="ＭＳ Ｐゴシック" charset="0"/>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16589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802AA1-70EC-6640-A8D9-DE88D89C97A1}" type="slidenum">
              <a:rPr lang="en-GB" sz="1200">
                <a:solidFill>
                  <a:srgbClr val="FFFFFF"/>
                </a:solidFill>
              </a:rPr>
              <a:pPr eaLnBrk="1" hangingPunct="1"/>
              <a:t>111</a:t>
            </a:fld>
            <a:endParaRPr lang="en-GB" sz="1200">
              <a:solidFill>
                <a:srgbClr val="FFFFFF"/>
              </a:solidFill>
            </a:endParaRPr>
          </a:p>
        </p:txBody>
      </p:sp>
      <p:sp>
        <p:nvSpPr>
          <p:cNvPr id="165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SzPct val="100000"/>
              <a:buFont typeface="Calibri" charset="0"/>
              <a:buNone/>
            </a:pPr>
            <a:fld id="{403AA2CF-4BC9-F941-9686-8CFD41BDCFDC}" type="slidenum">
              <a:rPr lang="en-GB" sz="1200">
                <a:solidFill>
                  <a:srgbClr val="000000"/>
                </a:solidFill>
                <a:effectLst/>
                <a:latin typeface="Calibri" charset="0"/>
              </a:rPr>
              <a:pPr algn="r" eaLnBrk="1" hangingPunct="1">
                <a:buClr>
                  <a:srgbClr val="000000"/>
                </a:buClr>
                <a:buSzPct val="100000"/>
                <a:buFont typeface="Calibri" charset="0"/>
                <a:buNone/>
              </a:pPr>
              <a:t>111</a:t>
            </a:fld>
            <a:endParaRPr lang="en-GB" sz="1200">
              <a:solidFill>
                <a:srgbClr val="000000"/>
              </a:solidFill>
              <a:effectLst/>
              <a:latin typeface="Calibri" charset="0"/>
            </a:endParaRPr>
          </a:p>
        </p:txBody>
      </p:sp>
      <p:sp>
        <p:nvSpPr>
          <p:cNvPr id="165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ffectLst/>
              <a:latin typeface="Arial" charset="0"/>
            </a:endParaRPr>
          </a:p>
        </p:txBody>
      </p:sp>
      <p:sp>
        <p:nvSpPr>
          <p:cNvPr id="16589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2658"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2659"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AEEDEA1-1306-4349-AF33-E3FA9232D397}" type="slidenum">
              <a:rPr lang="en-GB" sz="1200">
                <a:solidFill>
                  <a:srgbClr val="FFFFFF"/>
                </a:solidFill>
                <a:latin typeface="Calibri" charset="0"/>
              </a:rPr>
              <a:pPr eaLnBrk="1" hangingPunct="1"/>
              <a:t>112</a:t>
            </a:fld>
            <a:endParaRPr lang="en-GB" sz="1200">
              <a:solidFill>
                <a:srgbClr val="FFFFFF"/>
              </a:solidFill>
              <a:latin typeface="Calibri" charset="0"/>
            </a:endParaRPr>
          </a:p>
        </p:txBody>
      </p:sp>
      <p:sp>
        <p:nvSpPr>
          <p:cNvPr id="5826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12CD4FF-F2C0-2D4E-AD6A-6BF4A02F05A7}"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112</a:t>
            </a:fld>
            <a:endParaRPr lang="en-GB" sz="1200" smtClean="0">
              <a:solidFill>
                <a:srgbClr val="000000"/>
              </a:solidFill>
              <a:effectLst/>
              <a:latin typeface="Calibri" charset="0"/>
            </a:endParaRPr>
          </a:p>
        </p:txBody>
      </p:sp>
      <p:sp>
        <p:nvSpPr>
          <p:cNvPr id="5826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smtClean="0">
              <a:solidFill>
                <a:srgbClr val="FFFFFF"/>
              </a:solidFill>
              <a:effectLst/>
            </a:endParaRPr>
          </a:p>
        </p:txBody>
      </p:sp>
      <p:sp>
        <p:nvSpPr>
          <p:cNvPr id="5826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113</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113</a:t>
            </a:fld>
            <a:endParaRPr lang="en-GB" sz="1200" smtClean="0">
              <a:solidFill>
                <a:srgbClr val="000000"/>
              </a:solidFill>
              <a:effectLst/>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smtClean="0">
              <a:solidFill>
                <a:srgbClr val="FFFFFF"/>
              </a:solidFill>
              <a:effectLst/>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120</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123</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123</a:t>
            </a:fld>
            <a:endParaRPr lang="en-GB" sz="1200" smtClean="0">
              <a:solidFill>
                <a:srgbClr val="000000"/>
              </a:solidFill>
              <a:effectLst/>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smtClean="0">
              <a:solidFill>
                <a:srgbClr val="FFFFFF"/>
              </a:solidFill>
              <a:effectLst/>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0EB220-26F6-7941-A28D-F1ABBEA266D3}" type="slidenum">
              <a:rPr lang="en-US" sz="1200">
                <a:solidFill>
                  <a:srgbClr val="000000"/>
                </a:solidFill>
                <a:latin typeface="Arial" charset="0"/>
              </a:rPr>
              <a:pPr eaLnBrk="1" hangingPunct="1"/>
              <a:t>126</a:t>
            </a:fld>
            <a:endParaRPr lang="en-US" sz="1200">
              <a:solidFill>
                <a:srgbClr val="000000"/>
              </a:solidFill>
              <a:latin typeface="Arial"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79824A-4BDB-1C42-B808-FC311B7686FA}" type="slidenum">
              <a:rPr lang="en-US" sz="1200">
                <a:solidFill>
                  <a:srgbClr val="000000"/>
                </a:solidFill>
              </a:rPr>
              <a:pPr eaLnBrk="1" hangingPunct="1"/>
              <a:t>133</a:t>
            </a:fld>
            <a:endParaRPr lang="en-US" sz="1200">
              <a:solidFill>
                <a:srgbClr val="000000"/>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137</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effectLst/>
                <a:latin typeface="Calibri" charset="0"/>
              </a:rPr>
              <a:pPr algn="r" defTabSz="449263" eaLnBrk="1" hangingPunct="1">
                <a:buClr>
                  <a:srgbClr val="000000"/>
                </a:buClr>
                <a:buSzPct val="100000"/>
                <a:buFont typeface="Calibri" charset="0"/>
                <a:buNone/>
              </a:pPr>
              <a:t>137</a:t>
            </a:fld>
            <a:endParaRPr lang="en-GB" sz="1200" smtClean="0">
              <a:solidFill>
                <a:srgbClr val="000000"/>
              </a:solidFill>
              <a:effectLst/>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smtClean="0">
              <a:solidFill>
                <a:srgbClr val="FFFFFF"/>
              </a:solidFill>
              <a:effectLst/>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Rot="1" noChangeAspect="1" noChangeArrowheads="1"/>
          </p:cNvSpPr>
          <p:nvPr>
            <p:ph type="sldImg"/>
          </p:nvPr>
        </p:nvSpPr>
        <p:spPr>
          <a:solidFill>
            <a:srgbClr val="FFFFFF"/>
          </a:solidFill>
          <a:ln/>
        </p:spPr>
      </p:sp>
      <p:sp>
        <p:nvSpPr>
          <p:cNvPr id="18637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Christians who abandon Jesus will not reign with him after he returns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316697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1630769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90840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02D2FA2-CACC-BB45-B3AB-13339B05787D}" type="slidenum">
              <a:rPr lang="en-GB"/>
              <a:pPr>
                <a:defRPr/>
              </a:pPr>
              <a:t>‹#›</a:t>
            </a:fld>
            <a:endParaRPr lang="en-GB"/>
          </a:p>
        </p:txBody>
      </p:sp>
    </p:spTree>
    <p:extLst>
      <p:ext uri="{BB962C8B-B14F-4D97-AF65-F5344CB8AC3E}">
        <p14:creationId xmlns:p14="http://schemas.microsoft.com/office/powerpoint/2010/main" val="18256820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6384927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725743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99766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436575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795818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3086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669509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0384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28616771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18605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33109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558135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213463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95437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137589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23118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11984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77186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763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2539960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1395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38998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046731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804110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801129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15314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454041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61949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22/3/18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639325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22/3/18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2143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354DAC-D2FB-FC40-A46D-D88B7D0F36C2}" type="slidenum">
              <a:rPr lang="en-US"/>
              <a:pPr>
                <a:defRPr/>
              </a:pPr>
              <a:t>‹#›</a:t>
            </a:fld>
            <a:endParaRPr lang="en-US"/>
          </a:p>
        </p:txBody>
      </p:sp>
    </p:spTree>
    <p:extLst>
      <p:ext uri="{BB962C8B-B14F-4D97-AF65-F5344CB8AC3E}">
        <p14:creationId xmlns:p14="http://schemas.microsoft.com/office/powerpoint/2010/main" val="20216838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22/3/18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28482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22/3/18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52995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22/3/18</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30859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22/3/18</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55824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22/3/18</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453880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22/3/18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23350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22/3/18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77478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22/3/18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853837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22/3/18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854989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22/3/18</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0704587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71FA55-9C81-1547-B93C-9E774E5D1595}" type="slidenum">
              <a:rPr lang="en-US"/>
              <a:pPr>
                <a:defRPr/>
              </a:pPr>
              <a:t>‹#›</a:t>
            </a:fld>
            <a:endParaRPr lang="en-US"/>
          </a:p>
        </p:txBody>
      </p:sp>
    </p:spTree>
    <p:extLst>
      <p:ext uri="{BB962C8B-B14F-4D97-AF65-F5344CB8AC3E}">
        <p14:creationId xmlns:p14="http://schemas.microsoft.com/office/powerpoint/2010/main" val="35706308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22/3/18</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8955717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22/3/18</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10176641"/>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22/3/18</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009887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22/3/18</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40860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22/3/18</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0732205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22/3/18</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2867984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22/3/18</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351482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22/3/18</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92304638"/>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22/3/18</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143860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22/3/18</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03746406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BEB8EB-91E8-EE4A-BA74-AF4151EE1B18}" type="slidenum">
              <a:rPr lang="en-US"/>
              <a:pPr>
                <a:defRPr/>
              </a:pPr>
              <a:t>‹#›</a:t>
            </a:fld>
            <a:endParaRPr lang="en-US"/>
          </a:p>
        </p:txBody>
      </p:sp>
    </p:spTree>
    <p:extLst>
      <p:ext uri="{BB962C8B-B14F-4D97-AF65-F5344CB8AC3E}">
        <p14:creationId xmlns:p14="http://schemas.microsoft.com/office/powerpoint/2010/main" val="8612171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1051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75571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19833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81989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84334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6674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07519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2358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9091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2786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13FB66-464E-674E-AF15-2C65B2E05385}" type="slidenum">
              <a:rPr lang="en-US"/>
              <a:pPr>
                <a:defRPr/>
              </a:pPr>
              <a:t>‹#›</a:t>
            </a:fld>
            <a:endParaRPr lang="en-US"/>
          </a:p>
        </p:txBody>
      </p:sp>
    </p:spTree>
    <p:extLst>
      <p:ext uri="{BB962C8B-B14F-4D97-AF65-F5344CB8AC3E}">
        <p14:creationId xmlns:p14="http://schemas.microsoft.com/office/powerpoint/2010/main" val="35887981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041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5835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82518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04951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55962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8039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07413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25367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48362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782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52A93F-0A98-EC47-AF46-A4597F791565}" type="slidenum">
              <a:rPr lang="en-US"/>
              <a:pPr>
                <a:defRPr/>
              </a:pPr>
              <a:t>‹#›</a:t>
            </a:fld>
            <a:endParaRPr lang="en-US"/>
          </a:p>
        </p:txBody>
      </p:sp>
    </p:spTree>
    <p:extLst>
      <p:ext uri="{BB962C8B-B14F-4D97-AF65-F5344CB8AC3E}">
        <p14:creationId xmlns:p14="http://schemas.microsoft.com/office/powerpoint/2010/main" val="2091305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23084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34785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98159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56929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91811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54858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6152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16616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462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910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5D237B-279B-FD44-8B2E-5BCEA305D82B}" type="slidenum">
              <a:rPr lang="en-US"/>
              <a:pPr>
                <a:defRPr/>
              </a:pPr>
              <a:t>‹#›</a:t>
            </a:fld>
            <a:endParaRPr lang="en-US"/>
          </a:p>
        </p:txBody>
      </p:sp>
    </p:spTree>
    <p:extLst>
      <p:ext uri="{BB962C8B-B14F-4D97-AF65-F5344CB8AC3E}">
        <p14:creationId xmlns:p14="http://schemas.microsoft.com/office/powerpoint/2010/main" val="35744379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18130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85112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03524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430A15-45A7-4E4B-829A-3CE0A0B9F1BA}" type="slidenum">
              <a:rPr lang="en-US"/>
              <a:pPr>
                <a:defRPr/>
              </a:pPr>
              <a:t>‹#›</a:t>
            </a:fld>
            <a:endParaRPr lang="en-US"/>
          </a:p>
        </p:txBody>
      </p:sp>
    </p:spTree>
    <p:extLst>
      <p:ext uri="{BB962C8B-B14F-4D97-AF65-F5344CB8AC3E}">
        <p14:creationId xmlns:p14="http://schemas.microsoft.com/office/powerpoint/2010/main" val="15307691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2417253"/>
      </p:ext>
    </p:extLst>
  </p:cSld>
  <p:clrMapOvr>
    <a:masterClrMapping/>
  </p:clrMapOvr>
  <p:transition xmlns:p14="http://schemas.microsoft.com/office/powerpoint/2010/mai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4789399"/>
      </p:ext>
    </p:extLst>
  </p:cSld>
  <p:clrMapOvr>
    <a:masterClrMapping/>
  </p:clrMapOvr>
  <p:transition xmlns:p14="http://schemas.microsoft.com/office/powerpoint/2010/mai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19620195"/>
      </p:ext>
    </p:extLst>
  </p:cSld>
  <p:clrMapOvr>
    <a:masterClrMapping/>
  </p:clrMapOvr>
  <p:transition xmlns:p14="http://schemas.microsoft.com/office/powerpoint/2010/mai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0482080"/>
      </p:ext>
    </p:extLst>
  </p:cSld>
  <p:clrMapOvr>
    <a:masterClrMapping/>
  </p:clrMapOvr>
  <p:transition xmlns:p14="http://schemas.microsoft.com/office/powerpoint/2010/mai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217303"/>
      </p:ext>
    </p:extLst>
  </p:cSld>
  <p:clrMapOvr>
    <a:masterClrMapping/>
  </p:clrMapOvr>
  <p:transition xmlns:p14="http://schemas.microsoft.com/office/powerpoint/2010/mai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335446600"/>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8E6004-91C0-E14B-BC73-6222F69A1DB8}" type="slidenum">
              <a:rPr lang="en-US"/>
              <a:pPr>
                <a:defRPr/>
              </a:pPr>
              <a:t>‹#›</a:t>
            </a:fld>
            <a:endParaRPr lang="en-US"/>
          </a:p>
        </p:txBody>
      </p:sp>
    </p:spTree>
    <p:extLst>
      <p:ext uri="{BB962C8B-B14F-4D97-AF65-F5344CB8AC3E}">
        <p14:creationId xmlns:p14="http://schemas.microsoft.com/office/powerpoint/2010/main" val="914845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66926"/>
      </p:ext>
    </p:extLst>
  </p:cSld>
  <p:clrMapOvr>
    <a:masterClrMapping/>
  </p:clrMapOvr>
  <p:transition xmlns:p14="http://schemas.microsoft.com/office/powerpoint/2010/mai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1876316"/>
      </p:ext>
    </p:extLst>
  </p:cSld>
  <p:clrMapOvr>
    <a:masterClrMapping/>
  </p:clrMapOvr>
  <p:transition xmlns:p14="http://schemas.microsoft.com/office/powerpoint/2010/mai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9351418"/>
      </p:ext>
    </p:extLst>
  </p:cSld>
  <p:clrMapOvr>
    <a:masterClrMapping/>
  </p:clrMapOvr>
  <p:transition xmlns:p14="http://schemas.microsoft.com/office/powerpoint/2010/mai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3384389"/>
      </p:ext>
    </p:extLst>
  </p:cSld>
  <p:clrMapOvr>
    <a:masterClrMapping/>
  </p:clrMapOvr>
  <p:transition xmlns:p14="http://schemas.microsoft.com/office/powerpoint/2010/mai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5496792"/>
      </p:ext>
    </p:extLst>
  </p:cSld>
  <p:clrMapOvr>
    <a:masterClrMapping/>
  </p:clrMapOvr>
  <p:transition xmlns:p14="http://schemas.microsoft.com/office/powerpoint/2010/mai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effectLst/>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THE                                    </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19816497"/>
      </p:ext>
    </p:extLst>
  </p:cSld>
  <p:clrMapOvr>
    <a:masterClrMapping/>
  </p:clrMapOvr>
  <p:transition xmlns:p14="http://schemas.microsoft.com/office/powerpoint/2010/main" spd="med">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174979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57A5C-F9CA-F349-B602-2CD9CF38168D}" type="slidenum">
              <a:rPr lang="en-US"/>
              <a:pPr>
                <a:defRPr/>
              </a:pPr>
              <a:t>‹#›</a:t>
            </a:fld>
            <a:endParaRPr lang="en-US"/>
          </a:p>
        </p:txBody>
      </p:sp>
    </p:spTree>
    <p:extLst>
      <p:ext uri="{BB962C8B-B14F-4D97-AF65-F5344CB8AC3E}">
        <p14:creationId xmlns:p14="http://schemas.microsoft.com/office/powerpoint/2010/main" val="1037589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E87B88-0BA0-BF4E-8E63-8B92FD9BC694}" type="slidenum">
              <a:rPr lang="en-US"/>
              <a:pPr>
                <a:defRPr/>
              </a:pPr>
              <a:t>‹#›</a:t>
            </a:fld>
            <a:endParaRPr lang="en-US"/>
          </a:p>
        </p:txBody>
      </p:sp>
    </p:spTree>
    <p:extLst>
      <p:ext uri="{BB962C8B-B14F-4D97-AF65-F5344CB8AC3E}">
        <p14:creationId xmlns:p14="http://schemas.microsoft.com/office/powerpoint/2010/main" val="1489227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75262E-00E4-9B4D-931A-82C6557D3902}" type="slidenum">
              <a:rPr lang="en-US"/>
              <a:pPr>
                <a:defRPr/>
              </a:pPr>
              <a:t>‹#›</a:t>
            </a:fld>
            <a:endParaRPr lang="en-US"/>
          </a:p>
        </p:txBody>
      </p:sp>
    </p:spTree>
    <p:extLst>
      <p:ext uri="{BB962C8B-B14F-4D97-AF65-F5344CB8AC3E}">
        <p14:creationId xmlns:p14="http://schemas.microsoft.com/office/powerpoint/2010/main" val="690008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3A0097-8243-3F44-AF76-FBE615E2786E}" type="slidenum">
              <a:rPr lang="en-US"/>
              <a:pPr>
                <a:defRPr/>
              </a:pPr>
              <a:t>‹#›</a:t>
            </a:fld>
            <a:endParaRPr lang="en-US"/>
          </a:p>
        </p:txBody>
      </p:sp>
    </p:spTree>
    <p:extLst>
      <p:ext uri="{BB962C8B-B14F-4D97-AF65-F5344CB8AC3E}">
        <p14:creationId xmlns:p14="http://schemas.microsoft.com/office/powerpoint/2010/main" val="251885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70661"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7066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1"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GB"/>
          </a:p>
        </p:txBody>
      </p:sp>
      <p:sp>
        <p:nvSpPr>
          <p:cNvPr id="8" name="Rectangle 8"/>
          <p:cNvSpPr>
            <a:spLocks noGrp="1" noChangeArrowheads="1"/>
          </p:cNvSpPr>
          <p:nvPr>
            <p:ph type="ftr" sz="quarter" idx="11"/>
          </p:nvPr>
        </p:nvSpPr>
        <p:spPr/>
        <p:txBody>
          <a:bodyPr/>
          <a:lstStyle>
            <a:lvl1pPr>
              <a:defRPr/>
            </a:lvl1pPr>
          </a:lstStyle>
          <a:p>
            <a:pPr>
              <a:defRPr/>
            </a:pPr>
            <a:endParaRPr lang="en-GB"/>
          </a:p>
        </p:txBody>
      </p:sp>
      <p:sp>
        <p:nvSpPr>
          <p:cNvPr id="9" name="Rectangle 9"/>
          <p:cNvSpPr>
            <a:spLocks noGrp="1" noChangeArrowheads="1"/>
          </p:cNvSpPr>
          <p:nvPr>
            <p:ph type="sldNum" sz="quarter" idx="12"/>
          </p:nvPr>
        </p:nvSpPr>
        <p:spPr/>
        <p:txBody>
          <a:bodyPr/>
          <a:lstStyle>
            <a:lvl1pPr>
              <a:defRPr/>
            </a:lvl1pPr>
          </a:lstStyle>
          <a:p>
            <a:pPr>
              <a:defRPr/>
            </a:pPr>
            <a:fld id="{246D92B3-D335-984C-8DE6-DC35CE3C711D}" type="slidenum">
              <a:rPr lang="en-GB"/>
              <a:pPr>
                <a:defRPr/>
              </a:pPr>
              <a:t>‹#›</a:t>
            </a:fld>
            <a:endParaRPr lang="en-GB"/>
          </a:p>
        </p:txBody>
      </p:sp>
    </p:spTree>
    <p:extLst>
      <p:ext uri="{BB962C8B-B14F-4D97-AF65-F5344CB8AC3E}">
        <p14:creationId xmlns:p14="http://schemas.microsoft.com/office/powerpoint/2010/main" val="1405403470"/>
      </p:ext>
    </p:extLst>
  </p:cSld>
  <p:clrMapOvr>
    <a:masterClrMapping/>
  </p:clrMapOvr>
  <p:transition xmlns:p14="http://schemas.microsoft.com/office/powerpoint/2010/main">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682893F-6384-7446-892E-C54846017D22}" type="slidenum">
              <a:rPr lang="en-GB"/>
              <a:pPr>
                <a:defRPr/>
              </a:pPr>
              <a:t>‹#›</a:t>
            </a:fld>
            <a:endParaRPr lang="en-GB"/>
          </a:p>
        </p:txBody>
      </p:sp>
    </p:spTree>
    <p:extLst>
      <p:ext uri="{BB962C8B-B14F-4D97-AF65-F5344CB8AC3E}">
        <p14:creationId xmlns:p14="http://schemas.microsoft.com/office/powerpoint/2010/main" val="1141719762"/>
      </p:ext>
    </p:extLst>
  </p:cSld>
  <p:clrMapOvr>
    <a:masterClrMapping/>
  </p:clrMapOvr>
  <p:transition xmlns:p14="http://schemas.microsoft.com/office/powerpoint/2010/main">
    <p:blind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A40ED227-D885-174B-AA13-C3D0B4CB0C4F}" type="slidenum">
              <a:rPr lang="en-GB"/>
              <a:pPr>
                <a:defRPr/>
              </a:pPr>
              <a:t>‹#›</a:t>
            </a:fld>
            <a:endParaRPr lang="en-GB"/>
          </a:p>
        </p:txBody>
      </p:sp>
    </p:spTree>
    <p:extLst>
      <p:ext uri="{BB962C8B-B14F-4D97-AF65-F5344CB8AC3E}">
        <p14:creationId xmlns:p14="http://schemas.microsoft.com/office/powerpoint/2010/main" val="2352758814"/>
      </p:ext>
    </p:extLst>
  </p:cSld>
  <p:clrMapOvr>
    <a:masterClrMapping/>
  </p:clrMapOvr>
  <p:transition xmlns:p14="http://schemas.microsoft.com/office/powerpoint/2010/main">
    <p:blind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8F41DB37-FBDD-2342-A50A-7AF6C27B47FA}" type="slidenum">
              <a:rPr lang="en-GB"/>
              <a:pPr>
                <a:defRPr/>
              </a:pPr>
              <a:t>‹#›</a:t>
            </a:fld>
            <a:endParaRPr lang="en-GB"/>
          </a:p>
        </p:txBody>
      </p:sp>
    </p:spTree>
    <p:extLst>
      <p:ext uri="{BB962C8B-B14F-4D97-AF65-F5344CB8AC3E}">
        <p14:creationId xmlns:p14="http://schemas.microsoft.com/office/powerpoint/2010/main" val="4128806248"/>
      </p:ext>
    </p:extLst>
  </p:cSld>
  <p:clrMapOvr>
    <a:masterClrMapping/>
  </p:clrMapOvr>
  <p:transition xmlns:p14="http://schemas.microsoft.com/office/powerpoint/2010/mai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GB"/>
          </a:p>
        </p:txBody>
      </p:sp>
      <p:sp>
        <p:nvSpPr>
          <p:cNvPr id="8" name="Rectangle 7"/>
          <p:cNvSpPr>
            <a:spLocks noGrp="1" noChangeArrowheads="1"/>
          </p:cNvSpPr>
          <p:nvPr>
            <p:ph type="ftr" sz="quarter" idx="11"/>
          </p:nvPr>
        </p:nvSpPr>
        <p:spPr>
          <a:ln/>
        </p:spPr>
        <p:txBody>
          <a:bodyPr/>
          <a:lstStyle>
            <a:lvl1pPr>
              <a:defRPr/>
            </a:lvl1pPr>
          </a:lstStyle>
          <a:p>
            <a:pPr>
              <a:defRPr/>
            </a:pPr>
            <a:endParaRPr lang="en-GB"/>
          </a:p>
        </p:txBody>
      </p:sp>
      <p:sp>
        <p:nvSpPr>
          <p:cNvPr id="9" name="Rectangle 8"/>
          <p:cNvSpPr>
            <a:spLocks noGrp="1" noChangeArrowheads="1"/>
          </p:cNvSpPr>
          <p:nvPr>
            <p:ph type="sldNum" sz="quarter" idx="12"/>
          </p:nvPr>
        </p:nvSpPr>
        <p:spPr>
          <a:ln/>
        </p:spPr>
        <p:txBody>
          <a:bodyPr/>
          <a:lstStyle>
            <a:lvl1pPr>
              <a:defRPr/>
            </a:lvl1pPr>
          </a:lstStyle>
          <a:p>
            <a:pPr>
              <a:defRPr/>
            </a:pPr>
            <a:fld id="{7B72D998-A99E-8E4D-9510-70413FE953DF}" type="slidenum">
              <a:rPr lang="en-GB"/>
              <a:pPr>
                <a:defRPr/>
              </a:pPr>
              <a:t>‹#›</a:t>
            </a:fld>
            <a:endParaRPr lang="en-GB"/>
          </a:p>
        </p:txBody>
      </p:sp>
    </p:spTree>
    <p:extLst>
      <p:ext uri="{BB962C8B-B14F-4D97-AF65-F5344CB8AC3E}">
        <p14:creationId xmlns:p14="http://schemas.microsoft.com/office/powerpoint/2010/main" val="3691430135"/>
      </p:ext>
    </p:extLst>
  </p:cSld>
  <p:clrMapOvr>
    <a:masterClrMapping/>
  </p:clrMapOvr>
  <p:transition xmlns:p14="http://schemas.microsoft.com/office/powerpoint/2010/main">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GB"/>
          </a:p>
        </p:txBody>
      </p:sp>
      <p:sp>
        <p:nvSpPr>
          <p:cNvPr id="4" name="Rectangle 7"/>
          <p:cNvSpPr>
            <a:spLocks noGrp="1" noChangeArrowheads="1"/>
          </p:cNvSpPr>
          <p:nvPr>
            <p:ph type="ftr" sz="quarter" idx="11"/>
          </p:nvPr>
        </p:nvSpPr>
        <p:spPr>
          <a:ln/>
        </p:spPr>
        <p:txBody>
          <a:bodyPr/>
          <a:lstStyle>
            <a:lvl1pPr>
              <a:defRPr/>
            </a:lvl1pPr>
          </a:lstStyle>
          <a:p>
            <a:pPr>
              <a:defRPr/>
            </a:pPr>
            <a:endParaRPr lang="en-GB"/>
          </a:p>
        </p:txBody>
      </p:sp>
      <p:sp>
        <p:nvSpPr>
          <p:cNvPr id="5" name="Rectangle 8"/>
          <p:cNvSpPr>
            <a:spLocks noGrp="1" noChangeArrowheads="1"/>
          </p:cNvSpPr>
          <p:nvPr>
            <p:ph type="sldNum" sz="quarter" idx="12"/>
          </p:nvPr>
        </p:nvSpPr>
        <p:spPr>
          <a:ln/>
        </p:spPr>
        <p:txBody>
          <a:bodyPr/>
          <a:lstStyle>
            <a:lvl1pPr>
              <a:defRPr/>
            </a:lvl1pPr>
          </a:lstStyle>
          <a:p>
            <a:pPr>
              <a:defRPr/>
            </a:pPr>
            <a:fld id="{D8FB97EB-F42E-0F47-82CB-BB0783DCD574}" type="slidenum">
              <a:rPr lang="en-GB"/>
              <a:pPr>
                <a:defRPr/>
              </a:pPr>
              <a:t>‹#›</a:t>
            </a:fld>
            <a:endParaRPr lang="en-GB"/>
          </a:p>
        </p:txBody>
      </p:sp>
    </p:spTree>
    <p:extLst>
      <p:ext uri="{BB962C8B-B14F-4D97-AF65-F5344CB8AC3E}">
        <p14:creationId xmlns:p14="http://schemas.microsoft.com/office/powerpoint/2010/main" val="2290169815"/>
      </p:ext>
    </p:extLst>
  </p:cSld>
  <p:clrMapOvr>
    <a:masterClrMapping/>
  </p:clrMapOvr>
  <p:transition xmlns:p14="http://schemas.microsoft.com/office/powerpoint/2010/mai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1708191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pPr>
              <a:defRPr/>
            </a:pPr>
            <a:fld id="{00353E6F-07E2-C44E-8F06-BFBBBB609FBB}" type="slidenum">
              <a:rPr lang="en-GB"/>
              <a:pPr>
                <a:defRPr/>
              </a:pPr>
              <a:t>‹#›</a:t>
            </a:fld>
            <a:endParaRPr lang="en-GB"/>
          </a:p>
        </p:txBody>
      </p:sp>
    </p:spTree>
    <p:extLst>
      <p:ext uri="{BB962C8B-B14F-4D97-AF65-F5344CB8AC3E}">
        <p14:creationId xmlns:p14="http://schemas.microsoft.com/office/powerpoint/2010/main" val="2035071826"/>
      </p:ext>
    </p:extLst>
  </p:cSld>
  <p:clrMapOvr>
    <a:masterClrMapping/>
  </p:clrMapOvr>
  <p:transition xmlns:p14="http://schemas.microsoft.com/office/powerpoint/2010/main">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0D853B36-0D15-4A44-82B2-388F5A0EBCF5}" type="slidenum">
              <a:rPr lang="en-GB"/>
              <a:pPr>
                <a:defRPr/>
              </a:pPr>
              <a:t>‹#›</a:t>
            </a:fld>
            <a:endParaRPr lang="en-GB"/>
          </a:p>
        </p:txBody>
      </p:sp>
    </p:spTree>
    <p:extLst>
      <p:ext uri="{BB962C8B-B14F-4D97-AF65-F5344CB8AC3E}">
        <p14:creationId xmlns:p14="http://schemas.microsoft.com/office/powerpoint/2010/main" val="3909272946"/>
      </p:ext>
    </p:extLst>
  </p:cSld>
  <p:clrMapOvr>
    <a:masterClrMapping/>
  </p:clrMapOvr>
  <p:transition xmlns:p14="http://schemas.microsoft.com/office/powerpoint/2010/mai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pPr>
              <a:defRPr/>
            </a:pPr>
            <a:fld id="{3FEFB582-8879-CE45-A69F-D870D0416FA1}" type="slidenum">
              <a:rPr lang="en-GB"/>
              <a:pPr>
                <a:defRPr/>
              </a:pPr>
              <a:t>‹#›</a:t>
            </a:fld>
            <a:endParaRPr lang="en-GB"/>
          </a:p>
        </p:txBody>
      </p:sp>
    </p:spTree>
    <p:extLst>
      <p:ext uri="{BB962C8B-B14F-4D97-AF65-F5344CB8AC3E}">
        <p14:creationId xmlns:p14="http://schemas.microsoft.com/office/powerpoint/2010/main" val="2796893943"/>
      </p:ext>
    </p:extLst>
  </p:cSld>
  <p:clrMapOvr>
    <a:masterClrMapping/>
  </p:clrMapOvr>
  <p:transition xmlns:p14="http://schemas.microsoft.com/office/powerpoint/2010/mai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4CCB13CC-CD8E-E241-B10A-3940E2E82C15}" type="slidenum">
              <a:rPr lang="en-GB"/>
              <a:pPr>
                <a:defRPr/>
              </a:pPr>
              <a:t>‹#›</a:t>
            </a:fld>
            <a:endParaRPr lang="en-GB"/>
          </a:p>
        </p:txBody>
      </p:sp>
    </p:spTree>
    <p:extLst>
      <p:ext uri="{BB962C8B-B14F-4D97-AF65-F5344CB8AC3E}">
        <p14:creationId xmlns:p14="http://schemas.microsoft.com/office/powerpoint/2010/main" val="586572538"/>
      </p:ext>
    </p:extLst>
  </p:cSld>
  <p:clrMapOvr>
    <a:masterClrMapping/>
  </p:clrMapOvr>
  <p:transition xmlns:p14="http://schemas.microsoft.com/office/powerpoint/2010/mai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pPr>
              <a:defRPr/>
            </a:pPr>
            <a:fld id="{E0849E98-7565-894F-A3C1-5297D0C522A0}" type="slidenum">
              <a:rPr lang="en-GB"/>
              <a:pPr>
                <a:defRPr/>
              </a:pPr>
              <a:t>‹#›</a:t>
            </a:fld>
            <a:endParaRPr lang="en-GB"/>
          </a:p>
        </p:txBody>
      </p:sp>
    </p:spTree>
    <p:extLst>
      <p:ext uri="{BB962C8B-B14F-4D97-AF65-F5344CB8AC3E}">
        <p14:creationId xmlns:p14="http://schemas.microsoft.com/office/powerpoint/2010/main" val="3730776121"/>
      </p:ext>
    </p:extLst>
  </p:cSld>
  <p:clrMapOvr>
    <a:masterClrMapping/>
  </p:clrMapOvr>
  <p:transition xmlns:p14="http://schemas.microsoft.com/office/powerpoint/2010/mai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D5779C-F261-114E-8FFD-E45B42C15534}" type="slidenum">
              <a:rPr lang="en-US"/>
              <a:pPr>
                <a:defRPr/>
              </a:pPr>
              <a:t>‹#›</a:t>
            </a:fld>
            <a:endParaRPr lang="en-US"/>
          </a:p>
        </p:txBody>
      </p:sp>
    </p:spTree>
    <p:extLst>
      <p:ext uri="{BB962C8B-B14F-4D97-AF65-F5344CB8AC3E}">
        <p14:creationId xmlns:p14="http://schemas.microsoft.com/office/powerpoint/2010/main" val="1680725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66A63F-67B7-5348-8A50-F8ED56A3E6C8}" type="slidenum">
              <a:rPr lang="en-US"/>
              <a:pPr>
                <a:defRPr/>
              </a:pPr>
              <a:t>‹#›</a:t>
            </a:fld>
            <a:endParaRPr lang="en-US"/>
          </a:p>
        </p:txBody>
      </p:sp>
    </p:spTree>
    <p:extLst>
      <p:ext uri="{BB962C8B-B14F-4D97-AF65-F5344CB8AC3E}">
        <p14:creationId xmlns:p14="http://schemas.microsoft.com/office/powerpoint/2010/main" val="3513761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45C87C-3721-2A4F-9E38-804152AD7242}" type="slidenum">
              <a:rPr lang="en-US"/>
              <a:pPr>
                <a:defRPr/>
              </a:pPr>
              <a:t>‹#›</a:t>
            </a:fld>
            <a:endParaRPr lang="en-US"/>
          </a:p>
        </p:txBody>
      </p:sp>
    </p:spTree>
    <p:extLst>
      <p:ext uri="{BB962C8B-B14F-4D97-AF65-F5344CB8AC3E}">
        <p14:creationId xmlns:p14="http://schemas.microsoft.com/office/powerpoint/2010/main" val="2734680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9E1112-1289-684B-A22C-241C61B0671E}" type="slidenum">
              <a:rPr lang="en-US"/>
              <a:pPr>
                <a:defRPr/>
              </a:pPr>
              <a:t>‹#›</a:t>
            </a:fld>
            <a:endParaRPr lang="en-US"/>
          </a:p>
        </p:txBody>
      </p:sp>
    </p:spTree>
    <p:extLst>
      <p:ext uri="{BB962C8B-B14F-4D97-AF65-F5344CB8AC3E}">
        <p14:creationId xmlns:p14="http://schemas.microsoft.com/office/powerpoint/2010/main" val="1833909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98D8B4-F2C3-A344-8E02-346628CE33AF}" type="slidenum">
              <a:rPr lang="en-US"/>
              <a:pPr>
                <a:defRPr/>
              </a:pPr>
              <a:t>‹#›</a:t>
            </a:fld>
            <a:endParaRPr lang="en-US"/>
          </a:p>
        </p:txBody>
      </p:sp>
    </p:spTree>
    <p:extLst>
      <p:ext uri="{BB962C8B-B14F-4D97-AF65-F5344CB8AC3E}">
        <p14:creationId xmlns:p14="http://schemas.microsoft.com/office/powerpoint/2010/main" val="415772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2556871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C51DB5-A16D-264B-86F4-6F3053F2C401}" type="slidenum">
              <a:rPr lang="en-US"/>
              <a:pPr>
                <a:defRPr/>
              </a:pPr>
              <a:t>‹#›</a:t>
            </a:fld>
            <a:endParaRPr lang="en-US"/>
          </a:p>
        </p:txBody>
      </p:sp>
    </p:spTree>
    <p:extLst>
      <p:ext uri="{BB962C8B-B14F-4D97-AF65-F5344CB8AC3E}">
        <p14:creationId xmlns:p14="http://schemas.microsoft.com/office/powerpoint/2010/main" val="3664424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BA214-CEBA-2548-9E72-3F304E7E91A4}" type="slidenum">
              <a:rPr lang="en-US"/>
              <a:pPr>
                <a:defRPr/>
              </a:pPr>
              <a:t>‹#›</a:t>
            </a:fld>
            <a:endParaRPr lang="en-US"/>
          </a:p>
        </p:txBody>
      </p:sp>
    </p:spTree>
    <p:extLst>
      <p:ext uri="{BB962C8B-B14F-4D97-AF65-F5344CB8AC3E}">
        <p14:creationId xmlns:p14="http://schemas.microsoft.com/office/powerpoint/2010/main" val="828148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3A44D3-E3BB-1143-B3F6-A315091C9C3C}" type="slidenum">
              <a:rPr lang="en-US"/>
              <a:pPr>
                <a:defRPr/>
              </a:pPr>
              <a:t>‹#›</a:t>
            </a:fld>
            <a:endParaRPr lang="en-US"/>
          </a:p>
        </p:txBody>
      </p:sp>
    </p:spTree>
    <p:extLst>
      <p:ext uri="{BB962C8B-B14F-4D97-AF65-F5344CB8AC3E}">
        <p14:creationId xmlns:p14="http://schemas.microsoft.com/office/powerpoint/2010/main" val="2325900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E23E71-5691-DD47-BB47-DF031D9FEA35}" type="slidenum">
              <a:rPr lang="en-US"/>
              <a:pPr>
                <a:defRPr/>
              </a:pPr>
              <a:t>‹#›</a:t>
            </a:fld>
            <a:endParaRPr lang="en-US"/>
          </a:p>
        </p:txBody>
      </p:sp>
    </p:spTree>
    <p:extLst>
      <p:ext uri="{BB962C8B-B14F-4D97-AF65-F5344CB8AC3E}">
        <p14:creationId xmlns:p14="http://schemas.microsoft.com/office/powerpoint/2010/main" val="813897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854A43-47AD-0143-8EE2-07F6D2CA771A}" type="slidenum">
              <a:rPr lang="en-US"/>
              <a:pPr>
                <a:defRPr/>
              </a:pPr>
              <a:t>‹#›</a:t>
            </a:fld>
            <a:endParaRPr lang="en-US"/>
          </a:p>
        </p:txBody>
      </p:sp>
    </p:spTree>
    <p:extLst>
      <p:ext uri="{BB962C8B-B14F-4D97-AF65-F5344CB8AC3E}">
        <p14:creationId xmlns:p14="http://schemas.microsoft.com/office/powerpoint/2010/main" val="3134475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00282B12-13EE-4744-A22D-AD9F34B8C0B8}" type="slidenum">
              <a:rPr lang="en-GB"/>
              <a:pPr>
                <a:defRPr/>
              </a:pPr>
              <a:t>‹#›</a:t>
            </a:fld>
            <a:endParaRPr lang="en-GB"/>
          </a:p>
        </p:txBody>
      </p:sp>
    </p:spTree>
    <p:extLst>
      <p:ext uri="{BB962C8B-B14F-4D97-AF65-F5344CB8AC3E}">
        <p14:creationId xmlns:p14="http://schemas.microsoft.com/office/powerpoint/2010/main" val="758356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460975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18160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pPr>
              <a:defRPr/>
            </a:pPr>
            <a:fld id="{996E8FC3-3AB9-BB43-AFBB-0F327074B6F4}" type="slidenum">
              <a:rPr lang="en-US"/>
              <a:pPr>
                <a:defRPr/>
              </a:pPr>
              <a:t>‹#›</a:t>
            </a:fld>
            <a:endParaRPr lang="en-US"/>
          </a:p>
        </p:txBody>
      </p:sp>
    </p:spTree>
    <p:extLst>
      <p:ext uri="{BB962C8B-B14F-4D97-AF65-F5344CB8AC3E}">
        <p14:creationId xmlns:p14="http://schemas.microsoft.com/office/powerpoint/2010/main" val="106643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1149314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a:effectLst>
                  <a:outerShdw blurRad="38100" dist="38100" dir="2700000" algn="tl">
                    <a:srgbClr val="000000"/>
                  </a:outerShdw>
                </a:effectLst>
              </a:defRPr>
            </a:lvl1pPr>
          </a:lstStyle>
          <a:p>
            <a:pPr>
              <a:defRPr/>
            </a:pPr>
            <a:fld id="{8206FB3A-B31A-0A41-B4E3-08DC754EEFFA}"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889071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a:effectLst>
                  <a:outerShdw blurRad="38100" dist="38100" dir="2700000" algn="tl">
                    <a:srgbClr val="808080"/>
                  </a:outerShdw>
                </a:effectLst>
              </a:defRPr>
            </a:lvl1pPr>
          </a:lstStyle>
          <a:p>
            <a:pPr>
              <a:defRPr/>
            </a:pPr>
            <a:fld id="{1C5BBA42-48FB-1044-834F-DE689EAA7578}" type="slidenum">
              <a:rPr lang="en-US" altLang="ja-JP"/>
              <a:pPr>
                <a:defRPr/>
              </a:pPr>
              <a:t>‹#›</a:t>
            </a:fld>
            <a:endParaRPr lang="en-US" altLang="ja-JP"/>
          </a:p>
        </p:txBody>
      </p:sp>
    </p:spTree>
    <p:extLst>
      <p:ext uri="{BB962C8B-B14F-4D97-AF65-F5344CB8AC3E}">
        <p14:creationId xmlns:p14="http://schemas.microsoft.com/office/powerpoint/2010/main" val="2798385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696493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6DF3E9D-496B-D34A-9BF3-817F838176A2}" type="slidenum">
              <a:rPr lang="en-US"/>
              <a:pPr>
                <a:defRPr/>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306273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4AD66B9-8A10-5B44-991D-28717320E0C3}" type="slidenum">
              <a:rPr lang="en-US"/>
              <a:pPr>
                <a:defRPr/>
              </a:pPr>
              <a:t>‹#›</a:t>
            </a:fld>
            <a:endParaRPr lang="en-US"/>
          </a:p>
        </p:txBody>
      </p:sp>
    </p:spTree>
    <p:extLst>
      <p:ext uri="{BB962C8B-B14F-4D97-AF65-F5344CB8AC3E}">
        <p14:creationId xmlns:p14="http://schemas.microsoft.com/office/powerpoint/2010/main" val="151097616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7CD54C9-741B-DB4E-A92E-BA28B0A4BF98}" type="slidenum">
              <a:rPr lang="en-US"/>
              <a:pPr>
                <a:defRPr/>
              </a:pPr>
              <a:t>‹#›</a:t>
            </a:fld>
            <a:endParaRPr lang="en-US"/>
          </a:p>
        </p:txBody>
      </p:sp>
    </p:spTree>
    <p:extLst>
      <p:ext uri="{BB962C8B-B14F-4D97-AF65-F5344CB8AC3E}">
        <p14:creationId xmlns:p14="http://schemas.microsoft.com/office/powerpoint/2010/main" val="183435897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9C5178-C8DF-A64B-9CB9-90E2CDA074F2}" type="slidenum">
              <a:rPr lang="en-US"/>
              <a:pPr>
                <a:defRPr/>
              </a:pPr>
              <a:t>‹#›</a:t>
            </a:fld>
            <a:endParaRPr lang="en-US"/>
          </a:p>
        </p:txBody>
      </p:sp>
    </p:spTree>
    <p:extLst>
      <p:ext uri="{BB962C8B-B14F-4D97-AF65-F5344CB8AC3E}">
        <p14:creationId xmlns:p14="http://schemas.microsoft.com/office/powerpoint/2010/main" val="112313355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105C72C-5A12-C14C-9614-3D98AE6C6DBA}" type="slidenum">
              <a:rPr lang="en-US"/>
              <a:pPr>
                <a:defRPr/>
              </a:pPr>
              <a:t>‹#›</a:t>
            </a:fld>
            <a:endParaRPr lang="en-US"/>
          </a:p>
        </p:txBody>
      </p:sp>
    </p:spTree>
    <p:extLst>
      <p:ext uri="{BB962C8B-B14F-4D97-AF65-F5344CB8AC3E}">
        <p14:creationId xmlns:p14="http://schemas.microsoft.com/office/powerpoint/2010/main" val="301645510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6580A316-DFAB-6F4D-A255-CA2C8764B380}" type="slidenum">
              <a:rPr lang="en-US"/>
              <a:pPr>
                <a:defRPr/>
              </a:pPr>
              <a:t>‹#›</a:t>
            </a:fld>
            <a:endParaRPr lang="en-US"/>
          </a:p>
        </p:txBody>
      </p:sp>
    </p:spTree>
    <p:extLst>
      <p:ext uri="{BB962C8B-B14F-4D97-AF65-F5344CB8AC3E}">
        <p14:creationId xmlns:p14="http://schemas.microsoft.com/office/powerpoint/2010/main" val="59632245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ABED04B-2CAC-824F-A980-6E5694E72CDC}" type="slidenum">
              <a:rPr lang="en-US"/>
              <a:pPr>
                <a:defRPr/>
              </a:pPr>
              <a:t>‹#›</a:t>
            </a:fld>
            <a:endParaRPr lang="en-US"/>
          </a:p>
        </p:txBody>
      </p:sp>
    </p:spTree>
    <p:extLst>
      <p:ext uri="{BB962C8B-B14F-4D97-AF65-F5344CB8AC3E}">
        <p14:creationId xmlns:p14="http://schemas.microsoft.com/office/powerpoint/2010/main" val="315484263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2056576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0B53266-FA81-CF4C-A2E3-BBB4F771EFEC}" type="slidenum">
              <a:rPr lang="en-US"/>
              <a:pPr>
                <a:defRPr/>
              </a:pPr>
              <a:t>‹#›</a:t>
            </a:fld>
            <a:endParaRPr lang="en-US"/>
          </a:p>
        </p:txBody>
      </p:sp>
    </p:spTree>
    <p:extLst>
      <p:ext uri="{BB962C8B-B14F-4D97-AF65-F5344CB8AC3E}">
        <p14:creationId xmlns:p14="http://schemas.microsoft.com/office/powerpoint/2010/main" val="270873827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7FFA865D-E315-244F-897B-21E4EB0CE4D1}" type="slidenum">
              <a:rPr lang="en-US"/>
              <a:pPr>
                <a:defRPr/>
              </a:pPr>
              <a:t>‹#›</a:t>
            </a:fld>
            <a:endParaRPr lang="en-US"/>
          </a:p>
        </p:txBody>
      </p:sp>
    </p:spTree>
    <p:extLst>
      <p:ext uri="{BB962C8B-B14F-4D97-AF65-F5344CB8AC3E}">
        <p14:creationId xmlns:p14="http://schemas.microsoft.com/office/powerpoint/2010/main" val="358174021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54AAB1A2-96FA-0846-86A5-F3A6E1A9E7B3}" type="slidenum">
              <a:rPr lang="en-US"/>
              <a:pPr>
                <a:defRPr/>
              </a:pPr>
              <a:t>‹#›</a:t>
            </a:fld>
            <a:endParaRPr lang="en-US"/>
          </a:p>
        </p:txBody>
      </p:sp>
    </p:spTree>
    <p:extLst>
      <p:ext uri="{BB962C8B-B14F-4D97-AF65-F5344CB8AC3E}">
        <p14:creationId xmlns:p14="http://schemas.microsoft.com/office/powerpoint/2010/main" val="1492209402"/>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EEE03640-0D62-6649-893F-3D59ABB2D94F}" type="slidenum">
              <a:rPr lang="en-US"/>
              <a:pPr>
                <a:defRPr/>
              </a:pPr>
              <a:t>‹#›</a:t>
            </a:fld>
            <a:endParaRPr lang="en-US"/>
          </a:p>
        </p:txBody>
      </p:sp>
    </p:spTree>
    <p:extLst>
      <p:ext uri="{BB962C8B-B14F-4D97-AF65-F5344CB8AC3E}">
        <p14:creationId xmlns:p14="http://schemas.microsoft.com/office/powerpoint/2010/main" val="383983264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FC67CBA1-CF41-B642-9B3D-DD7B04695DA0}" type="slidenum">
              <a:rPr lang="en-US"/>
              <a:pPr>
                <a:defRPr/>
              </a:pPr>
              <a:t>‹#›</a:t>
            </a:fld>
            <a:endParaRPr lang="en-US"/>
          </a:p>
        </p:txBody>
      </p:sp>
    </p:spTree>
    <p:extLst>
      <p:ext uri="{BB962C8B-B14F-4D97-AF65-F5344CB8AC3E}">
        <p14:creationId xmlns:p14="http://schemas.microsoft.com/office/powerpoint/2010/main" val="1882205253"/>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C4453927-2E6B-8E44-A4DF-37A7881F7EA6}" type="slidenum">
              <a:rPr lang="en-US"/>
              <a:pPr>
                <a:defRPr/>
              </a:pPr>
              <a:t>‹#›</a:t>
            </a:fld>
            <a:endParaRPr lang="en-US"/>
          </a:p>
        </p:txBody>
      </p:sp>
    </p:spTree>
    <p:extLst>
      <p:ext uri="{BB962C8B-B14F-4D97-AF65-F5344CB8AC3E}">
        <p14:creationId xmlns:p14="http://schemas.microsoft.com/office/powerpoint/2010/main" val="287471337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8DE2655D-4BAB-BF43-874B-D71984790264}" type="slidenum">
              <a:rPr lang="en-US"/>
              <a:pPr>
                <a:defRPr/>
              </a:pPr>
              <a:t>‹#›</a:t>
            </a:fld>
            <a:endParaRPr lang="en-US"/>
          </a:p>
        </p:txBody>
      </p:sp>
    </p:spTree>
    <p:extLst>
      <p:ext uri="{BB962C8B-B14F-4D97-AF65-F5344CB8AC3E}">
        <p14:creationId xmlns:p14="http://schemas.microsoft.com/office/powerpoint/2010/main" val="5813875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759301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356805290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106432554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2557303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2707168150"/>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181357127"/>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998063734"/>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818838701"/>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98776413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290392489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6724227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141896944"/>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832367154"/>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FC2E20B2-0891-0E43-A4E5-58DAC38F1303}" type="slidenum">
              <a:rPr lang="en-US"/>
              <a:pPr>
                <a:defRPr/>
              </a:pPr>
              <a:t>‹#›</a:t>
            </a:fld>
            <a:endParaRPr lang="en-US"/>
          </a:p>
        </p:txBody>
      </p:sp>
    </p:spTree>
    <p:extLst>
      <p:ext uri="{BB962C8B-B14F-4D97-AF65-F5344CB8AC3E}">
        <p14:creationId xmlns:p14="http://schemas.microsoft.com/office/powerpoint/2010/main" val="3242293321"/>
      </p:ext>
    </p:extLst>
  </p:cSld>
  <p:clrMapOvr>
    <a:masterClrMapping/>
  </p:clrMapOvr>
  <p:transition xmlns:p14="http://schemas.microsoft.com/office/powerpoint/2010/mai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3048962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6BC7768D-2C08-9B4D-B07A-6D4DA5BA3850}" type="slidenum">
              <a:rPr lang="en-US"/>
              <a:pPr>
                <a:defRPr/>
              </a:pPr>
              <a:t>‹#›</a:t>
            </a:fld>
            <a:endParaRPr lang="en-US"/>
          </a:p>
        </p:txBody>
      </p:sp>
    </p:spTree>
    <p:extLst>
      <p:ext uri="{BB962C8B-B14F-4D97-AF65-F5344CB8AC3E}">
        <p14:creationId xmlns:p14="http://schemas.microsoft.com/office/powerpoint/2010/main" val="1673611631"/>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BAD1826-75F2-8B43-9074-EDA678986207}" type="slidenum">
              <a:rPr lang="en-US"/>
              <a:pPr>
                <a:defRPr/>
              </a:pPr>
              <a:t>‹#›</a:t>
            </a:fld>
            <a:endParaRPr lang="en-US"/>
          </a:p>
        </p:txBody>
      </p:sp>
    </p:spTree>
    <p:extLst>
      <p:ext uri="{BB962C8B-B14F-4D97-AF65-F5344CB8AC3E}">
        <p14:creationId xmlns:p14="http://schemas.microsoft.com/office/powerpoint/2010/main" val="3648684332"/>
      </p:ext>
    </p:extLst>
  </p:cSld>
  <p:clrMapOvr>
    <a:masterClrMapping/>
  </p:clrMapOvr>
  <p:transition xmlns:p14="http://schemas.microsoft.com/office/powerpoint/2010/mai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EB9DB821-D88B-2A4D-B238-E1C2CFDA479D}" type="slidenum">
              <a:rPr lang="en-US"/>
              <a:pPr>
                <a:defRPr/>
              </a:pPr>
              <a:t>‹#›</a:t>
            </a:fld>
            <a:endParaRPr lang="en-US"/>
          </a:p>
        </p:txBody>
      </p:sp>
    </p:spTree>
    <p:extLst>
      <p:ext uri="{BB962C8B-B14F-4D97-AF65-F5344CB8AC3E}">
        <p14:creationId xmlns:p14="http://schemas.microsoft.com/office/powerpoint/2010/main" val="4231986200"/>
      </p:ext>
    </p:extLst>
  </p:cSld>
  <p:clrMapOvr>
    <a:masterClrMapping/>
  </p:clrMapOvr>
  <p:transition xmlns:p14="http://schemas.microsoft.com/office/powerpoint/2010/mai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341AA80C-5158-BB48-BFBC-7A919BE0BD60}" type="slidenum">
              <a:rPr lang="en-US"/>
              <a:pPr>
                <a:defRPr/>
              </a:pPr>
              <a:t>‹#›</a:t>
            </a:fld>
            <a:endParaRPr lang="en-US"/>
          </a:p>
        </p:txBody>
      </p:sp>
    </p:spTree>
    <p:extLst>
      <p:ext uri="{BB962C8B-B14F-4D97-AF65-F5344CB8AC3E}">
        <p14:creationId xmlns:p14="http://schemas.microsoft.com/office/powerpoint/2010/main" val="501858279"/>
      </p:ext>
    </p:extLst>
  </p:cSld>
  <p:clrMapOvr>
    <a:masterClrMapping/>
  </p:clrMapOvr>
  <p:transition xmlns:p14="http://schemas.microsoft.com/office/powerpoint/2010/mai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D4390EF4-4C84-DA4C-982B-D1CE35422B67}" type="slidenum">
              <a:rPr lang="en-US"/>
              <a:pPr>
                <a:defRPr/>
              </a:pPr>
              <a:t>‹#›</a:t>
            </a:fld>
            <a:endParaRPr lang="en-US"/>
          </a:p>
        </p:txBody>
      </p:sp>
    </p:spTree>
    <p:extLst>
      <p:ext uri="{BB962C8B-B14F-4D97-AF65-F5344CB8AC3E}">
        <p14:creationId xmlns:p14="http://schemas.microsoft.com/office/powerpoint/2010/main" val="3313267103"/>
      </p:ext>
    </p:extLst>
  </p:cSld>
  <p:clrMapOvr>
    <a:masterClrMapping/>
  </p:clrMapOvr>
  <p:transition xmlns:p14="http://schemas.microsoft.com/office/powerpoint/2010/mai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B4C008C-ACDB-D74B-A308-E968420C95FE}" type="slidenum">
              <a:rPr lang="en-US"/>
              <a:pPr>
                <a:defRPr/>
              </a:pPr>
              <a:t>‹#›</a:t>
            </a:fld>
            <a:endParaRPr lang="en-US"/>
          </a:p>
        </p:txBody>
      </p:sp>
    </p:spTree>
    <p:extLst>
      <p:ext uri="{BB962C8B-B14F-4D97-AF65-F5344CB8AC3E}">
        <p14:creationId xmlns:p14="http://schemas.microsoft.com/office/powerpoint/2010/main" val="3610337010"/>
      </p:ext>
    </p:extLst>
  </p:cSld>
  <p:clrMapOvr>
    <a:masterClrMapping/>
  </p:clrMapOvr>
  <p:transition xmlns:p14="http://schemas.microsoft.com/office/powerpoint/2010/mai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AC2AE408-7A1C-E947-8FD2-7CE8BC755C80}" type="slidenum">
              <a:rPr lang="en-US"/>
              <a:pPr>
                <a:defRPr/>
              </a:pPr>
              <a:t>‹#›</a:t>
            </a:fld>
            <a:endParaRPr lang="en-US"/>
          </a:p>
        </p:txBody>
      </p:sp>
    </p:spTree>
    <p:extLst>
      <p:ext uri="{BB962C8B-B14F-4D97-AF65-F5344CB8AC3E}">
        <p14:creationId xmlns:p14="http://schemas.microsoft.com/office/powerpoint/2010/main" val="1622624710"/>
      </p:ext>
    </p:extLst>
  </p:cSld>
  <p:clrMapOvr>
    <a:masterClrMapping/>
  </p:clrMapOvr>
  <p:transition xmlns:p14="http://schemas.microsoft.com/office/powerpoint/2010/mai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0681C2F1-4F85-0C4B-9742-01714D7F79D3}" type="slidenum">
              <a:rPr lang="en-US"/>
              <a:pPr>
                <a:defRPr/>
              </a:pPr>
              <a:t>‹#›</a:t>
            </a:fld>
            <a:endParaRPr lang="en-US"/>
          </a:p>
        </p:txBody>
      </p:sp>
    </p:spTree>
    <p:extLst>
      <p:ext uri="{BB962C8B-B14F-4D97-AF65-F5344CB8AC3E}">
        <p14:creationId xmlns:p14="http://schemas.microsoft.com/office/powerpoint/2010/main" val="1519765906"/>
      </p:ext>
    </p:extLst>
  </p:cSld>
  <p:clrMapOvr>
    <a:masterClrMapping/>
  </p:clrMapOvr>
  <p:transition xmlns:p14="http://schemas.microsoft.com/office/powerpoint/2010/mai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533FB787-A199-314E-B8FB-6CC76E2DEF5E}" type="slidenum">
              <a:rPr lang="en-US"/>
              <a:pPr>
                <a:defRPr/>
              </a:pPr>
              <a:t>‹#›</a:t>
            </a:fld>
            <a:endParaRPr lang="en-US"/>
          </a:p>
        </p:txBody>
      </p:sp>
    </p:spTree>
    <p:extLst>
      <p:ext uri="{BB962C8B-B14F-4D97-AF65-F5344CB8AC3E}">
        <p14:creationId xmlns:p14="http://schemas.microsoft.com/office/powerpoint/2010/main" val="2638978875"/>
      </p:ext>
    </p:extLst>
  </p:cSld>
  <p:clrMapOvr>
    <a:masterClrMapping/>
  </p:clrMapOvr>
  <p:transition xmlns:p14="http://schemas.microsoft.com/office/powerpoint/2010/mai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cs typeface="ＭＳ Ｐゴシック" charset="0"/>
              </a:defRPr>
            </a:lvl1pPr>
          </a:lstStyle>
          <a:p>
            <a:pPr>
              <a:defRPr/>
            </a:pPr>
            <a:fld id="{4FEC7EA6-97DD-1046-915E-722AA98A2BD9}" type="slidenum">
              <a:rPr lang="en-US"/>
              <a:pPr>
                <a:defRPr/>
              </a:pPr>
              <a:t>‹#›</a:t>
            </a:fld>
            <a:endParaRPr lang="en-US"/>
          </a:p>
        </p:txBody>
      </p:sp>
    </p:spTree>
    <p:extLst>
      <p:ext uri="{BB962C8B-B14F-4D97-AF65-F5344CB8AC3E}">
        <p14:creationId xmlns:p14="http://schemas.microsoft.com/office/powerpoint/2010/main" val="1618765702"/>
      </p:ext>
    </p:extLst>
  </p:cSld>
  <p:clrMapOvr>
    <a:masterClrMapping/>
  </p:clrMapOvr>
  <p:transition xmlns:p14="http://schemas.microsoft.com/office/powerpoint/2010/mai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9801222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611056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77573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139574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797327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865768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965967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1617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04816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14171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151478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slideLayout" Target="../slideLayouts/slideLayout65.xml"/><Relationship Id="rId13" Type="http://schemas.openxmlformats.org/officeDocument/2006/relationships/slideLayout" Target="../slideLayouts/slideLayout66.xml"/><Relationship Id="rId14" Type="http://schemas.openxmlformats.org/officeDocument/2006/relationships/theme" Target="../theme/theme11.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13.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14.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15.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theme" Target="../theme/theme18.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slideLayout" Target="../slideLayouts/slideLayout126.xml"/><Relationship Id="rId13" Type="http://schemas.openxmlformats.org/officeDocument/2006/relationships/slideLayout" Target="../slideLayouts/slideLayout127.xml"/><Relationship Id="rId14" Type="http://schemas.openxmlformats.org/officeDocument/2006/relationships/theme" Target="../theme/theme19.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20.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theme" Target="../theme/theme21.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theme" Target="../theme/theme22.xml"/><Relationship Id="rId13" Type="http://schemas.openxmlformats.org/officeDocument/2006/relationships/image" Target="../media/image2.jpeg"/><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23.xml"/><Relationship Id="rId13" Type="http://schemas.openxmlformats.org/officeDocument/2006/relationships/image" Target="../media/image2.jpeg"/><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24.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theme" Target="../theme/theme25.xml"/><Relationship Id="rId3" Type="http://schemas.openxmlformats.org/officeDocument/2006/relationships/image" Target="../media/image1.jpeg"/></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slideLayout" Target="../slideLayouts/slideLayout195.xml"/><Relationship Id="rId13" Type="http://schemas.openxmlformats.org/officeDocument/2006/relationships/theme" Target="../theme/theme26.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7.xml"/><Relationship Id="rId3"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9.xml"/><Relationship Id="rId3"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49" r:id="rId1"/>
    <p:sldLayoutId id="2147486104" r:id="rId2"/>
    <p:sldLayoutId id="2147486105" r:id="rId3"/>
    <p:sldLayoutId id="2147486106" r:id="rId4"/>
    <p:sldLayoutId id="2147486107" r:id="rId5"/>
    <p:sldLayoutId id="2147486108" r:id="rId6"/>
    <p:sldLayoutId id="2147486109" r:id="rId7"/>
    <p:sldLayoutId id="2147486110" r:id="rId8"/>
    <p:sldLayoutId id="2147486111" r:id="rId9"/>
    <p:sldLayoutId id="2147486112" r:id="rId10"/>
    <p:sldLayoutId id="2147486113" r:id="rId11"/>
    <p:sldLayoutId id="214748611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ACC310A-8B59-4D4D-AD21-B70E691295C1}" type="slidenum">
              <a:rPr lang="en-US"/>
              <a:pPr>
                <a:defRPr/>
              </a:pPr>
              <a:t>‹#›</a:t>
            </a:fld>
            <a:endParaRPr lang="en-US"/>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57" r:id="rId1"/>
    <p:sldLayoutId id="2147486158"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New Roman" charset="0"/>
              </a:defRPr>
            </a:lvl1pPr>
          </a:lstStyle>
          <a:p>
            <a:pPr>
              <a:defRPr/>
            </a:pPr>
            <a:fld id="{1587D844-11A0-A443-A333-773C5E80CF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59" r:id="rId1"/>
    <p:sldLayoutId id="2147486160" r:id="rId2"/>
    <p:sldLayoutId id="2147486161" r:id="rId3"/>
    <p:sldLayoutId id="2147486162" r:id="rId4"/>
    <p:sldLayoutId id="2147486163" r:id="rId5"/>
    <p:sldLayoutId id="2147486164" r:id="rId6"/>
    <p:sldLayoutId id="2147486165" r:id="rId7"/>
    <p:sldLayoutId id="2147486166" r:id="rId8"/>
    <p:sldLayoutId id="2147486167" r:id="rId9"/>
    <p:sldLayoutId id="2147486168" r:id="rId10"/>
    <p:sldLayoutId id="2147486169" r:id="rId11"/>
    <p:sldLayoutId id="2147486170" r:id="rId12"/>
    <p:sldLayoutId id="2147486171" r:id="rId13"/>
  </p:sldLayoutIdLst>
  <p:transition xmlns:p14="http://schemas.microsoft.com/office/powerpoint/2010/mai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83" r:id="rId1"/>
    <p:sldLayoutId id="2147486184" r:id="rId2"/>
    <p:sldLayoutId id="2147486185" r:id="rId3"/>
    <p:sldLayoutId id="2147486186" r:id="rId4"/>
    <p:sldLayoutId id="2147486187" r:id="rId5"/>
    <p:sldLayoutId id="2147486188" r:id="rId6"/>
    <p:sldLayoutId id="2147486189" r:id="rId7"/>
    <p:sldLayoutId id="2147486190" r:id="rId8"/>
    <p:sldLayoutId id="2147486191" r:id="rId9"/>
    <p:sldLayoutId id="2147486192" r:id="rId10"/>
    <p:sldLayoutId id="2147486193"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000000"/>
                </a:solidFill>
                <a:effectLst/>
                <a:cs typeface="+mn-cs"/>
              </a:defRPr>
            </a:lvl1pPr>
          </a:lstStyle>
          <a:p>
            <a:pPr>
              <a:defRPr/>
            </a:pPr>
            <a:fld id="{AE7D2560-D704-0A42-A48E-B84E3363A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ffectLst/>
              <a:latin typeface="Times New Roman"/>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ffectLst/>
              <a:latin typeface="Times New Roman"/>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effectLst/>
                <a:latin typeface="Times New Roman"/>
              </a:rPr>
              <a:pPr>
                <a:defRPr/>
              </a:pPr>
              <a:t>‹#›</a:t>
            </a:fld>
            <a:endParaRPr lang="en-US">
              <a:solidFill>
                <a:srgbClr val="000000"/>
              </a:solidFill>
              <a:effectLst/>
              <a:latin typeface="Times New Roman"/>
            </a:endParaRPr>
          </a:p>
        </p:txBody>
      </p:sp>
    </p:spTree>
    <p:extLst>
      <p:ext uri="{BB962C8B-B14F-4D97-AF65-F5344CB8AC3E}">
        <p14:creationId xmlns:p14="http://schemas.microsoft.com/office/powerpoint/2010/main" val="1149715431"/>
      </p:ext>
    </p:extLst>
  </p:cSld>
  <p:clrMap bg1="lt1" tx1="dk1" bg2="lt2" tx2="dk2" accent1="accent1" accent2="accent2" accent3="accent3" accent4="accent4" accent5="accent5" accent6="accent6" hlink="hlink" folHlink="folHlink"/>
  <p:sldLayoutIdLst>
    <p:sldLayoutId id="2147486206" r:id="rId1"/>
    <p:sldLayoutId id="2147486207" r:id="rId2"/>
    <p:sldLayoutId id="2147486208" r:id="rId3"/>
    <p:sldLayoutId id="2147486209" r:id="rId4"/>
    <p:sldLayoutId id="2147486210" r:id="rId5"/>
    <p:sldLayoutId id="2147486211" r:id="rId6"/>
    <p:sldLayoutId id="2147486212" r:id="rId7"/>
    <p:sldLayoutId id="2147486213" r:id="rId8"/>
    <p:sldLayoutId id="2147486214" r:id="rId9"/>
    <p:sldLayoutId id="2147486215" r:id="rId10"/>
    <p:sldLayoutId id="21474862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effectLst/>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effectLst/>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112FEDB9-C741-C64F-BE3E-29EC062CD9CA}" type="slidenum">
              <a:rPr lang="en-GB">
                <a:effectLst/>
              </a:rPr>
              <a:pPr defTabSz="449263">
                <a:defRPr/>
              </a:pPr>
              <a:t>‹#›</a:t>
            </a:fld>
            <a:endParaRPr lang="en-GB">
              <a:effectLst/>
            </a:endParaRPr>
          </a:p>
        </p:txBody>
      </p:sp>
    </p:spTree>
    <p:extLst>
      <p:ext uri="{BB962C8B-B14F-4D97-AF65-F5344CB8AC3E}">
        <p14:creationId xmlns:p14="http://schemas.microsoft.com/office/powerpoint/2010/main" val="775308739"/>
      </p:ext>
    </p:extLst>
  </p:cSld>
  <p:clrMap bg1="lt1" tx1="dk1" bg2="lt2" tx2="dk2" accent1="accent1" accent2="accent2" accent3="accent3" accent4="accent4" accent5="accent5" accent6="accent6" hlink="hlink" folHlink="folHlink"/>
  <p:sldLayoutIdLst>
    <p:sldLayoutId id="214748621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smtClean="0">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202713424"/>
      </p:ext>
    </p:extLst>
  </p:cSld>
  <p:clrMap bg1="lt1" tx1="dk1" bg2="lt2" tx2="dk2" accent1="accent1" accent2="accent2" accent3="accent3" accent4="accent4" accent5="accent5" accent6="accent6" hlink="hlink" folHlink="folHlink"/>
  <p:sldLayoutIdLst>
    <p:sldLayoutId id="214748622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6212100"/>
      </p:ext>
    </p:extLst>
  </p:cSld>
  <p:clrMap bg1="dk2" tx1="lt1" bg2="dk1" tx2="lt2" accent1="accent1" accent2="accent2" accent3="accent3" accent4="accent4" accent5="accent5" accent6="accent6" hlink="hlink" folHlink="folHlink"/>
  <p:sldLayoutIdLst>
    <p:sldLayoutId id="2147486223" r:id="rId1"/>
    <p:sldLayoutId id="2147486224" r:id="rId2"/>
    <p:sldLayoutId id="2147486225" r:id="rId3"/>
    <p:sldLayoutId id="2147486226" r:id="rId4"/>
    <p:sldLayoutId id="2147486227" r:id="rId5"/>
    <p:sldLayoutId id="2147486228" r:id="rId6"/>
    <p:sldLayoutId id="2147486229" r:id="rId7"/>
    <p:sldLayoutId id="2147486230" r:id="rId8"/>
    <p:sldLayoutId id="2147486231" r:id="rId9"/>
    <p:sldLayoutId id="2147486232" r:id="rId10"/>
    <p:sldLayoutId id="2147486233" r:id="rId11"/>
    <p:sldLayoutId id="214748623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2724982366"/>
      </p:ext>
    </p:extLst>
  </p:cSld>
  <p:clrMap bg1="lt1" tx1="dk1" bg2="lt2" tx2="dk2" accent1="accent1" accent2="accent2" accent3="accent3" accent4="accent4" accent5="accent5" accent6="accent6" hlink="hlink" folHlink="folHlink"/>
  <p:sldLayoutIdLst>
    <p:sldLayoutId id="2147486249" r:id="rId1"/>
    <p:sldLayoutId id="2147486250" r:id="rId2"/>
    <p:sldLayoutId id="2147486251" r:id="rId3"/>
    <p:sldLayoutId id="2147486252" r:id="rId4"/>
    <p:sldLayoutId id="2147486253" r:id="rId5"/>
    <p:sldLayoutId id="2147486254" r:id="rId6"/>
    <p:sldLayoutId id="2147486255" r:id="rId7"/>
    <p:sldLayoutId id="2147486256" r:id="rId8"/>
    <p:sldLayoutId id="2147486257" r:id="rId9"/>
    <p:sldLayoutId id="2147486258" r:id="rId10"/>
    <p:sldLayoutId id="2147486259" r:id="rId11"/>
    <p:sldLayoutId id="2147486260" r:id="rId12"/>
    <p:sldLayoutId id="21474862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effectLst/>
                <a:latin typeface="Trebuchet MS" pitchFamily="24" charset="0"/>
                <a:ea typeface="+mn-ea"/>
                <a:cs typeface="+mn-cs"/>
              </a:defRPr>
            </a:lvl1pPr>
          </a:lstStyle>
          <a:p>
            <a:pPr>
              <a:defRPr/>
            </a:pPr>
            <a:endParaRPr lang="en-US"/>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effectLst/>
                <a:latin typeface="Trebuchet MS" pitchFamily="24" charset="0"/>
                <a:ea typeface="+mn-ea"/>
                <a:cs typeface="+mn-cs"/>
              </a:defRPr>
            </a:lvl1pPr>
          </a:lstStyle>
          <a:p>
            <a:pPr>
              <a:defRPr/>
            </a:pPr>
            <a:endParaRPr lang="en-US"/>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effectLst/>
                <a:latin typeface="Trebuchet MS" charset="0"/>
                <a:ea typeface="Osaka" charset="0"/>
                <a:cs typeface="Osaka" charset="0"/>
              </a:defRPr>
            </a:lvl1pPr>
          </a:lstStyle>
          <a:p>
            <a:pPr>
              <a:defRPr/>
            </a:pPr>
            <a:fld id="{C89D4844-31E2-C746-96BF-6277109343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effectLst/>
                <a:latin typeface="Calibri" charset="0"/>
              </a:rPr>
              <a:pPr>
                <a:defRPr/>
              </a:pPr>
              <a:t>22/3/18</a:t>
            </a:fld>
            <a:endParaRPr lang="en-US">
              <a:effectLst/>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effectLst/>
                <a:latin typeface="Calibri" charset="0"/>
              </a:rPr>
              <a:pPr>
                <a:defRPr/>
              </a:pPr>
              <a:t>‹#›</a:t>
            </a:fld>
            <a:endParaRPr lang="en-US">
              <a:effectLst/>
              <a:latin typeface="Calibri" charset="0"/>
            </a:endParaRPr>
          </a:p>
        </p:txBody>
      </p:sp>
    </p:spTree>
    <p:extLst>
      <p:ext uri="{BB962C8B-B14F-4D97-AF65-F5344CB8AC3E}">
        <p14:creationId xmlns:p14="http://schemas.microsoft.com/office/powerpoint/2010/main" val="2435264704"/>
      </p:ext>
    </p:extLst>
  </p:cSld>
  <p:clrMap bg1="lt1" tx1="dk1" bg2="lt2" tx2="dk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effectLst/>
              </a:rPr>
              <a:pPr>
                <a:defRPr/>
              </a:pPr>
              <a:t>22/3/18</a:t>
            </a:fld>
            <a:endParaRPr lang="en-NZ">
              <a:effectLst/>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effectLst/>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effectLst/>
              </a:rPr>
              <a:pPr>
                <a:defRPr/>
              </a:pPr>
              <a:t>‹#›</a:t>
            </a:fld>
            <a:endParaRPr lang="en-NZ">
              <a:effectLst/>
            </a:endParaRPr>
          </a:p>
        </p:txBody>
      </p:sp>
    </p:spTree>
    <p:extLst>
      <p:ext uri="{BB962C8B-B14F-4D97-AF65-F5344CB8AC3E}">
        <p14:creationId xmlns:p14="http://schemas.microsoft.com/office/powerpoint/2010/main" val="56640687"/>
      </p:ext>
    </p:extLst>
  </p:cSld>
  <p:clrMap bg1="lt1" tx1="dk1" bg2="lt2" tx2="dk2" accent1="accent1" accent2="accent2" accent3="accent3" accent4="accent4" accent5="accent5" accent6="accent6" hlink="hlink" folHlink="folHlink"/>
  <p:sldLayoutIdLst>
    <p:sldLayoutId id="2147486288" r:id="rId1"/>
    <p:sldLayoutId id="2147486289" r:id="rId2"/>
    <p:sldLayoutId id="2147486290" r:id="rId3"/>
    <p:sldLayoutId id="2147486291" r:id="rId4"/>
    <p:sldLayoutId id="2147486292" r:id="rId5"/>
    <p:sldLayoutId id="2147486293" r:id="rId6"/>
    <p:sldLayoutId id="2147486294" r:id="rId7"/>
    <p:sldLayoutId id="2147486295" r:id="rId8"/>
    <p:sldLayoutId id="2147486296" r:id="rId9"/>
    <p:sldLayoutId id="2147486297" r:id="rId10"/>
    <p:sldLayoutId id="214748629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8594363"/>
      </p:ext>
    </p:extLst>
  </p:cSld>
  <p:clrMap bg1="dk2" tx1="lt1" bg2="dk1" tx2="lt2" accent1="accent1" accent2="accent2" accent3="accent3" accent4="accent4" accent5="accent5" accent6="accent6" hlink="hlink" folHlink="folHlink"/>
  <p:sldLayoutIdLst>
    <p:sldLayoutId id="2147486300"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3109109"/>
      </p:ext>
    </p:extLst>
  </p:cSld>
  <p:clrMap bg1="dk2" tx1="lt1" bg2="dk1" tx2="lt2" accent1="accent1" accent2="accent2" accent3="accent3" accent4="accent4" accent5="accent5" accent6="accent6" hlink="hlink" folHlink="folHlink"/>
  <p:sldLayoutIdLst>
    <p:sldLayoutId id="2147486312" r:id="rId1"/>
    <p:sldLayoutId id="2147486313" r:id="rId2"/>
    <p:sldLayoutId id="2147486314" r:id="rId3"/>
    <p:sldLayoutId id="2147486315" r:id="rId4"/>
    <p:sldLayoutId id="2147486316" r:id="rId5"/>
    <p:sldLayoutId id="2147486317" r:id="rId6"/>
    <p:sldLayoutId id="2147486318" r:id="rId7"/>
    <p:sldLayoutId id="2147486319" r:id="rId8"/>
    <p:sldLayoutId id="2147486320" r:id="rId9"/>
    <p:sldLayoutId id="2147486321" r:id="rId10"/>
    <p:sldLayoutId id="214748632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2709803027"/>
      </p:ext>
    </p:extLst>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mn-ea"/>
                <a:cs typeface="+mn-cs"/>
              </a:defRPr>
            </a:lvl1pPr>
          </a:lstStyle>
          <a:p>
            <a:pPr>
              <a:defRPr/>
            </a:pPr>
            <a:endParaRPr lang="en-US">
              <a:effectLst/>
              <a:ea typeface="Osaka"/>
              <a:cs typeface="Osaka"/>
            </a:endParaRPr>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mn-ea"/>
                <a:cs typeface="+mn-cs"/>
              </a:defRPr>
            </a:lvl1pPr>
          </a:lstStyle>
          <a:p>
            <a:pPr>
              <a:defRPr/>
            </a:pPr>
            <a:endParaRPr lang="en-US">
              <a:effectLst/>
              <a:ea typeface="Osaka"/>
              <a:cs typeface="Osaka"/>
            </a:endParaRPr>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C2BD60A1-98BA-7F48-AE68-6194232AA7F3}" type="slidenum">
              <a:rPr lang="en-US">
                <a:effectLst/>
              </a:rPr>
              <a:pPr>
                <a:defRPr/>
              </a:pPr>
              <a:t>‹#›</a:t>
            </a:fld>
            <a:endParaRPr lang="en-US">
              <a:effectLst/>
            </a:endParaRPr>
          </a:p>
        </p:txBody>
      </p:sp>
    </p:spTree>
    <p:extLst>
      <p:ext uri="{BB962C8B-B14F-4D97-AF65-F5344CB8AC3E}">
        <p14:creationId xmlns:p14="http://schemas.microsoft.com/office/powerpoint/2010/main" val="973507538"/>
      </p:ext>
    </p:extLst>
  </p:cSld>
  <p:clrMap bg1="dk2" tx1="lt1" bg2="dk1" tx2="lt2" accent1="accent1" accent2="accent2" accent3="accent3" accent4="accent4" accent5="accent5" accent6="accent6" hlink="hlink" folHlink="folHlink"/>
  <p:sldLayoutIdLst>
    <p:sldLayoutId id="2147486343"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effectLst/>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grpSp>
    </p:spTree>
    <p:extLst>
      <p:ext uri="{BB962C8B-B14F-4D97-AF65-F5344CB8AC3E}">
        <p14:creationId xmlns:p14="http://schemas.microsoft.com/office/powerpoint/2010/main" val="2460672735"/>
      </p:ext>
    </p:extLst>
  </p:cSld>
  <p:clrMap bg1="dk2" tx1="lt1" bg2="dk1" tx2="lt2" accent1="accent1" accent2="accent2" accent3="accent3" accent4="accent4" accent5="accent5" accent6="accent6" hlink="hlink" folHlink="folHlink"/>
  <p:sldLayoutIdLst>
    <p:sldLayoutId id="2147486345" r:id="rId1"/>
    <p:sldLayoutId id="2147486346" r:id="rId2"/>
    <p:sldLayoutId id="2147486347" r:id="rId3"/>
    <p:sldLayoutId id="2147486348" r:id="rId4"/>
    <p:sldLayoutId id="2147486349" r:id="rId5"/>
    <p:sldLayoutId id="2147486350" r:id="rId6"/>
    <p:sldLayoutId id="2147486351" r:id="rId7"/>
    <p:sldLayoutId id="2147486352" r:id="rId8"/>
    <p:sldLayoutId id="2147486353" r:id="rId9"/>
    <p:sldLayoutId id="2147486354" r:id="rId10"/>
    <p:sldLayoutId id="2147486355" r:id="rId11"/>
    <p:sldLayoutId id="2147486356" r:id="rId12"/>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588"/>
            <a:ext cx="9132888" cy="6845300"/>
            <a:chOff x="0" y="1"/>
            <a:chExt cx="5753" cy="4312"/>
          </a:xfrm>
        </p:grpSpPr>
        <p:sp>
          <p:nvSpPr>
            <p:cNvPr id="6963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ffectLst/>
                <a:latin typeface="Times New Roman" pitchFamily="24" charset="0"/>
                <a:ea typeface="+mn-ea"/>
                <a:cs typeface="+mn-cs"/>
              </a:endParaRPr>
            </a:p>
          </p:txBody>
        </p:sp>
        <p:sp>
          <p:nvSpPr>
            <p:cNvPr id="266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6963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6963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ffectLst/>
                <a:latin typeface="Times New Roman" pitchFamily="24" charset="0"/>
                <a:ea typeface="+mn-ea"/>
                <a:cs typeface="+mn-cs"/>
              </a:defRPr>
            </a:lvl1pPr>
          </a:lstStyle>
          <a:p>
            <a:pPr>
              <a:defRPr/>
            </a:pPr>
            <a:endParaRPr lang="en-GB"/>
          </a:p>
        </p:txBody>
      </p:sp>
      <p:sp>
        <p:nvSpPr>
          <p:cNvPr id="6963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GB"/>
          </a:p>
        </p:txBody>
      </p:sp>
      <p:sp>
        <p:nvSpPr>
          <p:cNvPr id="6964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effectLst/>
              </a:defRPr>
            </a:lvl1pPr>
          </a:lstStyle>
          <a:p>
            <a:pPr>
              <a:defRPr/>
            </a:pPr>
            <a:fld id="{1173A416-9DF2-A049-8772-634FA50521C1}" type="slidenum">
              <a:rPr lang="en-GB"/>
              <a:pPr>
                <a:defRPr/>
              </a:pPr>
              <a:t>‹#›</a:t>
            </a:fld>
            <a:endParaRPr lang="en-GB"/>
          </a:p>
        </p:txBody>
      </p:sp>
      <p:sp>
        <p:nvSpPr>
          <p:cNvPr id="266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6150" r:id="rId1"/>
    <p:sldLayoutId id="2147486126" r:id="rId2"/>
    <p:sldLayoutId id="2147486127" r:id="rId3"/>
    <p:sldLayoutId id="2147486128" r:id="rId4"/>
    <p:sldLayoutId id="2147486129" r:id="rId5"/>
    <p:sldLayoutId id="2147486130" r:id="rId6"/>
    <p:sldLayoutId id="2147486131" r:id="rId7"/>
    <p:sldLayoutId id="2147486132" r:id="rId8"/>
    <p:sldLayoutId id="2147486133" r:id="rId9"/>
    <p:sldLayoutId id="2147486134" r:id="rId10"/>
    <p:sldLayoutId id="2147486135" r:id="rId11"/>
  </p:sldLayoutIdLst>
  <p:transition xmlns:p14="http://schemas.microsoft.com/office/powerpoint/2010/mai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24" charset="0"/>
                <a:ea typeface="+mn-ea"/>
                <a:cs typeface="+mn-cs"/>
              </a:defRPr>
            </a:lvl1pPr>
          </a:lstStyle>
          <a:p>
            <a:pPr>
              <a:defRPr/>
            </a:pPr>
            <a:endParaRPr lang="en-US"/>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24" charset="0"/>
                <a:ea typeface="+mn-ea"/>
                <a:cs typeface="+mn-cs"/>
              </a:defRPr>
            </a:lvl1pPr>
          </a:lstStyle>
          <a:p>
            <a:pPr>
              <a:defRPr/>
            </a:pPr>
            <a:endParaRPr lang="en-US"/>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B0C15328-AEC2-914E-8AFC-671F987E736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36" r:id="rId1"/>
    <p:sldLayoutId id="2147486137" r:id="rId2"/>
    <p:sldLayoutId id="2147486138" r:id="rId3"/>
    <p:sldLayoutId id="2147486139" r:id="rId4"/>
    <p:sldLayoutId id="2147486140" r:id="rId5"/>
    <p:sldLayoutId id="2147486141" r:id="rId6"/>
    <p:sldLayoutId id="2147486142" r:id="rId7"/>
    <p:sldLayoutId id="2147486143" r:id="rId8"/>
    <p:sldLayoutId id="2147486144" r:id="rId9"/>
    <p:sldLayoutId id="2147486145" r:id="rId10"/>
    <p:sldLayoutId id="21474861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120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0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smtClean="0">
              <a:solidFill>
                <a:srgbClr val="FFFFFF"/>
              </a:solidFill>
              <a:effectLst/>
              <a:latin typeface="Arial" charset="0"/>
            </a:endParaRPr>
          </a:p>
        </p:txBody>
      </p:sp>
      <p:sp>
        <p:nvSpPr>
          <p:cNvPr id="5120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smtClean="0">
              <a:solidFill>
                <a:srgbClr val="FFFFFF"/>
              </a:solidFill>
              <a:effectLst/>
              <a:latin typeface="Arial"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9BC1794F-8930-1640-A6C4-BEFCD00F2E8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5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smtClean="0">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smtClean="0">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152" r:id="rId1"/>
    <p:sldLayoutId id="214748632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Tahoma" pitchFamily="-112" charset="-52"/>
                <a:ea typeface="+mn-ea"/>
                <a:cs typeface="+mn-cs"/>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Tahoma" pitchFamily="-112" charset="-52"/>
                <a:ea typeface="+mn-ea"/>
                <a:cs typeface="+mn-cs"/>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ffectLst/>
                <a:latin typeface="Tahoma" charset="0"/>
              </a:defRPr>
            </a:lvl1pPr>
          </a:lstStyle>
          <a:p>
            <a:pPr>
              <a:defRPr/>
            </a:pPr>
            <a:fld id="{B820F854-B5B2-864E-932F-A1784A55EB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53" r:id="rId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2726DF3-ACC3-FB4A-84A0-F3B8F79A4A9D}" type="slidenum">
              <a:rPr lang="en-US"/>
              <a:pPr>
                <a:defRPr/>
              </a:pPr>
              <a:t>‹#›</a:t>
            </a:fld>
            <a:endParaRPr lang="en-US"/>
          </a:p>
        </p:txBody>
      </p:sp>
      <p:grpSp>
        <p:nvGrpSpPr>
          <p:cNvPr id="59396" name="Group 1028"/>
          <p:cNvGrpSpPr>
            <a:grpSpLocks/>
          </p:cNvGrpSpPr>
          <p:nvPr/>
        </p:nvGrpSpPr>
        <p:grpSpPr bwMode="auto">
          <a:xfrm>
            <a:off x="0" y="0"/>
            <a:ext cx="9140825" cy="6850063"/>
            <a:chOff x="0" y="0"/>
            <a:chExt cx="5758" cy="4315"/>
          </a:xfrm>
        </p:grpSpPr>
        <p:grpSp>
          <p:nvGrpSpPr>
            <p:cNvPr id="59400"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effectLst/>
                <a:latin typeface="Arial" pitchFamily="-112" charset="0"/>
                <a:ea typeface="+mn-ea"/>
                <a:cs typeface="+mn-cs"/>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154"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2286000"/>
            <a:ext cx="9144000" cy="3581400"/>
            <a:chOff x="0" y="1968"/>
            <a:chExt cx="5760" cy="2256"/>
          </a:xfrm>
        </p:grpSpPr>
        <p:sp>
          <p:nvSpPr>
            <p:cNvPr id="614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4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0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1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sp>
          <p:nvSpPr>
            <p:cNvPr id="615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effectLst/>
                <a:latin typeface="Arial" charset="0"/>
              </a:endParaRPr>
            </a:p>
          </p:txBody>
        </p:sp>
      </p:grpSp>
      <p:sp>
        <p:nvSpPr>
          <p:cNvPr id="6144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144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effectLst/>
                <a:latin typeface="Helvetica" charset="0"/>
                <a:ea typeface="Osaka" charset="-128"/>
                <a:cs typeface="Osaka"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effectLst/>
                <a:latin typeface="Helvetica" charset="0"/>
                <a:ea typeface="Osaka" charset="0"/>
                <a:cs typeface="Osaka" charset="0"/>
              </a:defRPr>
            </a:lvl1pPr>
          </a:lstStyle>
          <a:p>
            <a:pPr>
              <a:defRPr/>
            </a:pPr>
            <a:fld id="{37D39FB0-EC48-DA4C-896C-68406BA97231}" type="slidenum">
              <a:rPr lang="en-US" altLang="ja-JP"/>
              <a:pPr>
                <a:defRPr/>
              </a:pPr>
              <a:t>‹#›</a:t>
            </a:fld>
            <a:endParaRPr lang="en-US" altLang="ja-JP"/>
          </a:p>
        </p:txBody>
      </p:sp>
      <p:pic>
        <p:nvPicPr>
          <p:cNvPr id="6144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6155"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1.xml"/><Relationship Id="rId3" Type="http://schemas.openxmlformats.org/officeDocument/2006/relationships/image" Target="../media/image8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2.xml"/><Relationship Id="rId3" Type="http://schemas.openxmlformats.org/officeDocument/2006/relationships/image" Target="../media/image8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5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19.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8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8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8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5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5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7.xml"/><Relationship Id="rId3" Type="http://schemas.openxmlformats.org/officeDocument/2006/relationships/image" Target="../media/image8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8.xml"/><Relationship Id="rId3" Type="http://schemas.openxmlformats.org/officeDocument/2006/relationships/image" Target="../media/image8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9.xml"/><Relationship Id="rId3" Type="http://schemas.openxmlformats.org/officeDocument/2006/relationships/image" Target="../media/image9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60.xml"/><Relationship Id="rId3" Type="http://schemas.openxmlformats.org/officeDocument/2006/relationships/image" Target="../media/image9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1.xml"/><Relationship Id="rId3" Type="http://schemas.openxmlformats.org/officeDocument/2006/relationships/image" Target="../media/image3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9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93.png"/><Relationship Id="rId3" Type="http://schemas.openxmlformats.org/officeDocument/2006/relationships/image" Target="../media/image9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2.xml"/></Relationships>
</file>

<file path=ppt/slides/_rels/slide124.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Layout" Target="../slideLayouts/slideLayout47.xml"/><Relationship Id="rId3" Type="http://schemas.openxmlformats.org/officeDocument/2006/relationships/image" Target="../media/image9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96.jpeg"/></Relationships>
</file>

<file path=ppt/slides/_rels/slide126.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emf"/><Relationship Id="rId6" Type="http://schemas.openxmlformats.org/officeDocument/2006/relationships/image" Target="../media/image100.jpeg"/><Relationship Id="rId7" Type="http://schemas.openxmlformats.org/officeDocument/2006/relationships/image" Target="../media/image101.jpeg"/><Relationship Id="rId8" Type="http://schemas.openxmlformats.org/officeDocument/2006/relationships/image" Target="../media/image102.jpeg"/><Relationship Id="rId9" Type="http://schemas.openxmlformats.org/officeDocument/2006/relationships/image" Target="../media/image103.gif"/><Relationship Id="rId10" Type="http://schemas.openxmlformats.org/officeDocument/2006/relationships/image" Target="../media/image104.emf"/><Relationship Id="rId11" Type="http://schemas.openxmlformats.org/officeDocument/2006/relationships/image" Target="../media/image105.emf"/><Relationship Id="rId1" Type="http://schemas.openxmlformats.org/officeDocument/2006/relationships/slideLayout" Target="../slideLayouts/slideLayout109.xml"/><Relationship Id="rId2" Type="http://schemas.openxmlformats.org/officeDocument/2006/relationships/notesSlide" Target="../notesSlides/notesSlide63.xml"/></Relationships>
</file>

<file path=ppt/slides/_rels/slide127.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slideLayout" Target="../slideLayouts/slideLayout47.xml"/><Relationship Id="rId3" Type="http://schemas.openxmlformats.org/officeDocument/2006/relationships/image" Target="../media/image106.png"/></Relationships>
</file>

<file path=ppt/slides/_rels/slide128.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slideLayout" Target="../slideLayouts/slideLayout47.xml"/><Relationship Id="rId3" Type="http://schemas.openxmlformats.org/officeDocument/2006/relationships/image" Target="../media/image107.png"/></Relationships>
</file>

<file path=ppt/slides/_rels/slide129.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slideLayout" Target="../slideLayouts/slideLayout47.xml"/><Relationship Id="rId3" Type="http://schemas.openxmlformats.org/officeDocument/2006/relationships/image" Target="../media/image10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30.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slideLayout" Target="../slideLayouts/slideLayout47.xml"/><Relationship Id="rId3" Type="http://schemas.openxmlformats.org/officeDocument/2006/relationships/image" Target="../media/image108.png"/></Relationships>
</file>

<file path=ppt/slides/_rels/slide131.xml.rels><?xml version="1.0" encoding="UTF-8" standalone="yes"?>
<Relationships xmlns="http://schemas.openxmlformats.org/package/2006/relationships"><Relationship Id="rId1" Type="http://schemas.openxmlformats.org/officeDocument/2006/relationships/themeOverride" Target="../theme/themeOverride21.xml"/><Relationship Id="rId2" Type="http://schemas.openxmlformats.org/officeDocument/2006/relationships/slideLayout" Target="../slideLayouts/slideLayout47.xml"/><Relationship Id="rId3" Type="http://schemas.openxmlformats.org/officeDocument/2006/relationships/image" Target="../media/image109.png"/></Relationships>
</file>

<file path=ppt/slides/_rels/slide132.xml.rels><?xml version="1.0" encoding="UTF-8" standalone="yes"?>
<Relationships xmlns="http://schemas.openxmlformats.org/package/2006/relationships"><Relationship Id="rId1" Type="http://schemas.openxmlformats.org/officeDocument/2006/relationships/themeOverride" Target="../theme/themeOverride22.xml"/><Relationship Id="rId2" Type="http://schemas.openxmlformats.org/officeDocument/2006/relationships/slideLayout" Target="../slideLayouts/slideLayout47.xml"/><Relationship Id="rId3" Type="http://schemas.openxmlformats.org/officeDocument/2006/relationships/image" Target="../media/image11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4.xml"/><Relationship Id="rId3" Type="http://schemas.openxmlformats.org/officeDocument/2006/relationships/image" Target="../media/image111.png"/></Relationships>
</file>

<file path=ppt/slides/_rels/slide134.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slideLayout" Target="../slideLayouts/slideLayout47.xml"/><Relationship Id="rId3" Type="http://schemas.openxmlformats.org/officeDocument/2006/relationships/image" Target="../media/image112.png"/></Relationships>
</file>

<file path=ppt/slides/_rels/slide135.xml.rels><?xml version="1.0" encoding="UTF-8" standalone="yes"?>
<Relationships xmlns="http://schemas.openxmlformats.org/package/2006/relationships"><Relationship Id="rId1" Type="http://schemas.openxmlformats.org/officeDocument/2006/relationships/themeOverride" Target="../theme/themeOverride24.xml"/><Relationship Id="rId2" Type="http://schemas.openxmlformats.org/officeDocument/2006/relationships/slideLayout" Target="../slideLayouts/slideLayout47.xml"/><Relationship Id="rId3" Type="http://schemas.openxmlformats.org/officeDocument/2006/relationships/image" Target="../media/image113.png"/></Relationships>
</file>

<file path=ppt/slides/_rels/slide136.xml.rels><?xml version="1.0" encoding="UTF-8" standalone="yes"?>
<Relationships xmlns="http://schemas.openxmlformats.org/package/2006/relationships"><Relationship Id="rId1" Type="http://schemas.openxmlformats.org/officeDocument/2006/relationships/themeOverride" Target="../theme/themeOverride25.xml"/><Relationship Id="rId2" Type="http://schemas.openxmlformats.org/officeDocument/2006/relationships/slideLayout" Target="../slideLayouts/slideLayout47.xml"/><Relationship Id="rId3" Type="http://schemas.openxmlformats.org/officeDocument/2006/relationships/image" Target="../media/image11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6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15.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16.jpeg"/><Relationship Id="rId3" Type="http://schemas.openxmlformats.org/officeDocument/2006/relationships/image" Target="../media/image1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image" Target="../media/image11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6.xml"/><Relationship Id="rId3" Type="http://schemas.openxmlformats.org/officeDocument/2006/relationships/image" Target="../media/image11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67.xml"/><Relationship Id="rId3" Type="http://schemas.openxmlformats.org/officeDocument/2006/relationships/image" Target="../media/image120.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68.xml"/><Relationship Id="rId3" Type="http://schemas.openxmlformats.org/officeDocument/2006/relationships/image" Target="../media/image121.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69.xml"/><Relationship Id="rId3" Type="http://schemas.openxmlformats.org/officeDocument/2006/relationships/image" Target="../media/image12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70.xml"/><Relationship Id="rId3" Type="http://schemas.openxmlformats.org/officeDocument/2006/relationships/image" Target="../media/image2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71.xml"/><Relationship Id="rId3" Type="http://schemas.openxmlformats.org/officeDocument/2006/relationships/image" Target="../media/image7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7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115.xml"/><Relationship Id="rId2" Type="http://schemas.openxmlformats.org/officeDocument/2006/relationships/notesSlide" Target="../notesSlides/notesSlide7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audio" Target="../media/audio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8.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emf"/></Relationships>
</file>

<file path=ppt/slides/_rels/slide3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8.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8.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5.xml"/><Relationship Id="rId3"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jpeg"/><Relationship Id="rId1" Type="http://schemas.openxmlformats.org/officeDocument/2006/relationships/slideLayout" Target="../slideLayouts/slideLayout52.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48.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48.xm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48.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51.jpeg"/><Relationship Id="rId1" Type="http://schemas.openxmlformats.org/officeDocument/2006/relationships/themeOverride" Target="../theme/themeOverride10.xml"/><Relationship Id="rId2"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9.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48.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4.xml"/><Relationship Id="rId3"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48.xml"/><Relationship Id="rId3"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7.xml"/><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Layout" Target="../slideLayouts/slideLayout116.xml"/><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8.xml"/><Relationship Id="rId3"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73.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48.xml"/><Relationship Id="rId3"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48.xml"/><Relationship Id="rId3" Type="http://schemas.openxmlformats.org/officeDocument/2006/relationships/image" Target="../media/image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6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39.xml"/><Relationship Id="rId3" Type="http://schemas.openxmlformats.org/officeDocument/2006/relationships/image" Target="../media/image7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0.xml"/><Relationship Id="rId3" Type="http://schemas.openxmlformats.org/officeDocument/2006/relationships/image" Target="../media/image7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2.xml"/><Relationship Id="rId3" Type="http://schemas.openxmlformats.org/officeDocument/2006/relationships/image" Target="../media/image2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3.xml"/><Relationship Id="rId3" Type="http://schemas.openxmlformats.org/officeDocument/2006/relationships/image" Target="../media/image7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183.xml"/><Relationship Id="rId2" Type="http://schemas.openxmlformats.org/officeDocument/2006/relationships/notesSlide" Target="../notesSlides/notesSlide4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6.xml"/><Relationship Id="rId3" Type="http://schemas.openxmlformats.org/officeDocument/2006/relationships/image" Target="../media/image7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1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7.xml"/><Relationship Id="rId3"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7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4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8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8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50.xml"/><Relationship Id="rId3" Type="http://schemas.openxmlformats.org/officeDocument/2006/relationships/image" Target="../media/image8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Book of Zechariah</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Be Encouraged</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029577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42.4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0151" y="-243408"/>
            <a:ext cx="5881223" cy="68580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effectLst/>
                <a:latin typeface="Helvetica"/>
                <a:ea typeface="+mn-ea"/>
                <a:cs typeface="+mn-cs"/>
              </a:rPr>
              <a:t> </a:t>
            </a:r>
            <a:endParaRPr lang="en-US" sz="1800">
              <a:solidFill>
                <a:prstClr val="black"/>
              </a:solidFill>
              <a:effectLst/>
              <a:latin typeface="Tw Cen MT"/>
              <a:ea typeface="+mn-ea"/>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3200" b="1">
                <a:solidFill>
                  <a:prstClr val="white"/>
                </a:solidFill>
                <a:effectLst/>
                <a:latin typeface="Arial"/>
                <a:cs typeface="Arial"/>
              </a:rPr>
              <a:t>Are All Pastors Miserable and Want to Quit?</a:t>
            </a:r>
          </a:p>
        </p:txBody>
      </p:sp>
    </p:spTree>
    <p:extLst>
      <p:ext uri="{BB962C8B-B14F-4D97-AF65-F5344CB8AC3E}">
        <p14:creationId xmlns:p14="http://schemas.microsoft.com/office/powerpoint/2010/main" val="375061941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30" descr="triumphal-entry-zoo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1026"/>
          <p:cNvSpPr>
            <a:spLocks noGrp="1" noChangeArrowheads="1"/>
          </p:cNvSpPr>
          <p:nvPr>
            <p:ph type="ctrTitle"/>
          </p:nvPr>
        </p:nvSpPr>
        <p:spPr>
          <a:xfrm>
            <a:off x="4572000" y="0"/>
            <a:ext cx="4572000" cy="762000"/>
          </a:xfrm>
          <a:effectLst>
            <a:outerShdw blurRad="63500" dist="35921" dir="2700000" algn="ctr" rotWithShape="0">
              <a:srgbClr val="000000">
                <a:alpha val="74998"/>
              </a:srgbClr>
            </a:outerShdw>
          </a:effectLst>
        </p:spPr>
        <p:txBody>
          <a:bodyPr/>
          <a:lstStyle/>
          <a:p>
            <a:pPr>
              <a:defRPr/>
            </a:pPr>
            <a:r>
              <a:rPr lang="en-US" dirty="0">
                <a:effectLst>
                  <a:outerShdw blurRad="38100" dist="38100" dir="2700000" algn="tl">
                    <a:srgbClr val="000000"/>
                  </a:outerShdw>
                </a:effectLst>
                <a:latin typeface="Arial" charset="0"/>
                <a:ea typeface="ＭＳ Ｐゴシック" charset="0"/>
                <a:cs typeface="ＭＳ Ｐゴシック" charset="0"/>
              </a:rPr>
              <a:t>Triumphal Entry</a:t>
            </a:r>
          </a:p>
        </p:txBody>
      </p:sp>
      <p:sp>
        <p:nvSpPr>
          <p:cNvPr id="98311" name="Rectangle 1031"/>
          <p:cNvSpPr>
            <a:spLocks noChangeArrowheads="1"/>
          </p:cNvSpPr>
          <p:nvPr/>
        </p:nvSpPr>
        <p:spPr bwMode="auto">
          <a:xfrm>
            <a:off x="215900" y="0"/>
            <a:ext cx="4572000"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p>
            <a:pPr eaLnBrk="0" hangingPunct="0">
              <a:defRPr/>
            </a:pPr>
            <a:r>
              <a:rPr lang="en-US" sz="4400" b="1" dirty="0">
                <a:solidFill>
                  <a:schemeClr val="tx2"/>
                </a:solidFill>
                <a:effectLst>
                  <a:outerShdw blurRad="38100" dist="38100" dir="2700000" algn="tl">
                    <a:srgbClr val="000000"/>
                  </a:outerShdw>
                </a:effectLst>
                <a:latin typeface="Arial" charset="0"/>
              </a:rPr>
              <a:t>Zech. 9:9</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10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925072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08504" cy="6885384"/>
          </a:xfrm>
          <a:prstGeom prst="rect">
            <a:avLst/>
          </a:prstGeom>
        </p:spPr>
      </p:pic>
      <p:sp>
        <p:nvSpPr>
          <p:cNvPr id="900098" name="Rectangle 2"/>
          <p:cNvSpPr>
            <a:spLocks noGrp="1" noChangeArrowheads="1"/>
          </p:cNvSpPr>
          <p:nvPr>
            <p:ph type="ctrTitle"/>
          </p:nvPr>
        </p:nvSpPr>
        <p:spPr>
          <a:xfrm>
            <a:off x="2195736" y="29469"/>
            <a:ext cx="6948264" cy="6999931"/>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Ask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for rain in the spring, for he makes the storm clouds. And he will send showers of rain so every field becomes a lush pasture. </a:t>
            </a: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Household gods give worthless advice, fortune-tellers predict only lies, and interpreters of dreams pronounce falsehoods that give no comfort. So my people are wandering like lost sheep; they are attacked because they have no shepherd</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(Zech 10:1-2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11571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11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450844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Judgments</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11560" y="3068960"/>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smtClean="0">
                <a:solidFill>
                  <a:srgbClr val="FFFFFF"/>
                </a:solidFill>
                <a:effectLst>
                  <a:glow rad="101600">
                    <a:srgbClr val="000000">
                      <a:alpha val="75000"/>
                    </a:srgbClr>
                  </a:glow>
                </a:effectLst>
                <a:latin typeface="Arial"/>
                <a:ea typeface="+mn-ea"/>
                <a:cs typeface="Arial"/>
              </a:rPr>
              <a:t>Israel</a:t>
            </a:r>
            <a:endParaRPr lang="en-US" sz="4800" b="1" dirty="0">
              <a:solidFill>
                <a:srgbClr val="FFFFFF"/>
              </a:solidFill>
              <a:effectLst>
                <a:glow rad="101600">
                  <a:srgbClr val="000000">
                    <a:alpha val="75000"/>
                  </a:srgbClr>
                </a:glow>
              </a:effectLst>
              <a:latin typeface="Arial"/>
              <a:ea typeface="+mn-ea"/>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Zechariah 11:1-3</a:t>
            </a:r>
            <a:r>
              <a:rPr lang="en-US" sz="2400" b="1" i="1" dirty="0" smtClean="0">
                <a:solidFill>
                  <a:srgbClr val="FFFFFF"/>
                </a:solidFill>
                <a:effectLst>
                  <a:glow rad="127000">
                    <a:srgbClr val="000000"/>
                  </a:glow>
                </a:effectLst>
                <a:latin typeface="Arial" charset="0"/>
                <a:ea typeface="ＭＳ Ｐゴシック" charset="0"/>
                <a:cs typeface="ＭＳ Ｐゴシック" charset="0"/>
              </a:rPr>
              <a:t> </a:t>
            </a:r>
            <a:r>
              <a:rPr lang="en-US" sz="2000" b="1" i="1" dirty="0" smtClean="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35696" y="2492896"/>
            <a:ext cx="246821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Bashan</a:t>
            </a:r>
            <a:endParaRPr lang="en-US" sz="3200" b="1" dirty="0">
              <a:solidFill>
                <a:srgbClr val="FFFFFF"/>
              </a:solidFill>
              <a:effectLst>
                <a:glow rad="101600">
                  <a:srgbClr val="000000">
                    <a:alpha val="75000"/>
                  </a:srgbClr>
                </a:glow>
              </a:effectLst>
              <a:latin typeface="Arial"/>
              <a:ea typeface="+mn-ea"/>
              <a:cs typeface="Arial"/>
            </a:endParaRPr>
          </a:p>
        </p:txBody>
      </p:sp>
      <p:sp>
        <p:nvSpPr>
          <p:cNvPr id="23" name="Rounded Rectangular Callout 22"/>
          <p:cNvSpPr/>
          <p:nvPr/>
        </p:nvSpPr>
        <p:spPr>
          <a:xfrm>
            <a:off x="4021861" y="70780"/>
            <a:ext cx="5124421" cy="6670588"/>
          </a:xfrm>
          <a:prstGeom prst="wedgeRoundRectCallout">
            <a:avLst>
              <a:gd name="adj1" fmla="val -21217"/>
              <a:gd name="adj2" fmla="val -49405"/>
              <a:gd name="adj3" fmla="val 16667"/>
            </a:avLst>
          </a:prstGeom>
          <a:solidFill>
            <a:srgbClr val="00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ffectLst/>
              <a:latin typeface="Times New Roman"/>
            </a:endParaRPr>
          </a:p>
        </p:txBody>
      </p:sp>
      <p:sp>
        <p:nvSpPr>
          <p:cNvPr id="24" name="TextBox 2"/>
          <p:cNvSpPr txBox="1">
            <a:spLocks noChangeArrowheads="1"/>
          </p:cNvSpPr>
          <p:nvPr/>
        </p:nvSpPr>
        <p:spPr bwMode="auto">
          <a:xfrm>
            <a:off x="4162979" y="231205"/>
            <a:ext cx="4981021" cy="6370974"/>
          </a:xfrm>
          <a:prstGeom prst="rect">
            <a:avLst/>
          </a:prstGeom>
          <a:noFill/>
          <a:ln>
            <a:noFill/>
          </a:ln>
          <a:extLst/>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400">
                <a:solidFill>
                  <a:srgbClr val="FFFFFF"/>
                </a:solidFill>
                <a:effectLst/>
              </a:rPr>
              <a:t>"</a:t>
            </a:r>
            <a:r>
              <a:rPr lang="en-SG" sz="2400">
                <a:solidFill>
                  <a:srgbClr val="FFFFFF"/>
                </a:solidFill>
                <a:effectLst/>
              </a:rPr>
              <a:t>Open your doors, Lebanon, </a:t>
            </a:r>
          </a:p>
          <a:p>
            <a:pPr defTabSz="457200" fontAlgn="auto">
              <a:spcBef>
                <a:spcPts val="0"/>
              </a:spcBef>
              <a:spcAft>
                <a:spcPts val="0"/>
              </a:spcAft>
            </a:pPr>
            <a:r>
              <a:rPr lang="en-SG" sz="2400">
                <a:solidFill>
                  <a:srgbClr val="FFFFFF"/>
                </a:solidFill>
                <a:effectLst/>
              </a:rPr>
              <a:t>so that fire may devour your cedar forests. </a:t>
            </a:r>
          </a:p>
          <a:p>
            <a:pPr defTabSz="457200" fontAlgn="auto">
              <a:spcBef>
                <a:spcPts val="0"/>
              </a:spcBef>
              <a:spcAft>
                <a:spcPts val="0"/>
              </a:spcAft>
            </a:pPr>
            <a:r>
              <a:rPr lang="en-SG" sz="2400" baseline="30000">
                <a:solidFill>
                  <a:srgbClr val="FFFFFF"/>
                </a:solidFill>
                <a:effectLst/>
              </a:rPr>
              <a:t>2</a:t>
            </a:r>
            <a:r>
              <a:rPr lang="en-SG" sz="2400">
                <a:solidFill>
                  <a:srgbClr val="FFFFFF"/>
                </a:solidFill>
                <a:effectLst/>
              </a:rPr>
              <a:t>Weep, you cypress trees, for all the ruined cedars; </a:t>
            </a:r>
          </a:p>
          <a:p>
            <a:pPr defTabSz="457200" fontAlgn="auto">
              <a:spcBef>
                <a:spcPts val="0"/>
              </a:spcBef>
              <a:spcAft>
                <a:spcPts val="0"/>
              </a:spcAft>
            </a:pPr>
            <a:r>
              <a:rPr lang="en-SG" sz="2400">
                <a:solidFill>
                  <a:srgbClr val="FFFFFF"/>
                </a:solidFill>
                <a:effectLst/>
              </a:rPr>
              <a:t>the most majestic ones have fallen. </a:t>
            </a:r>
            <a:br>
              <a:rPr lang="en-SG" sz="2400">
                <a:solidFill>
                  <a:srgbClr val="FFFFFF"/>
                </a:solidFill>
                <a:effectLst/>
              </a:rPr>
            </a:br>
            <a:r>
              <a:rPr lang="en-SG" sz="2400">
                <a:solidFill>
                  <a:srgbClr val="FFFFFF"/>
                </a:solidFill>
                <a:effectLst/>
              </a:rPr>
              <a:t>Weep, you oaks of Bashan, </a:t>
            </a:r>
          </a:p>
          <a:p>
            <a:pPr defTabSz="457200" fontAlgn="auto">
              <a:spcBef>
                <a:spcPts val="0"/>
              </a:spcBef>
              <a:spcAft>
                <a:spcPts val="0"/>
              </a:spcAft>
            </a:pPr>
            <a:r>
              <a:rPr lang="en-SG" sz="2400">
                <a:solidFill>
                  <a:srgbClr val="FFFFFF"/>
                </a:solidFill>
                <a:effectLst/>
              </a:rPr>
              <a:t>for the thick forests have been cut down. </a:t>
            </a:r>
          </a:p>
          <a:p>
            <a:pPr defTabSz="457200" fontAlgn="auto">
              <a:spcBef>
                <a:spcPts val="0"/>
              </a:spcBef>
              <a:spcAft>
                <a:spcPts val="0"/>
              </a:spcAft>
            </a:pPr>
            <a:r>
              <a:rPr lang="en-SG" sz="2400" baseline="30000">
                <a:solidFill>
                  <a:srgbClr val="FFFFFF"/>
                </a:solidFill>
                <a:effectLst/>
              </a:rPr>
              <a:t>3</a:t>
            </a:r>
            <a:r>
              <a:rPr lang="en-SG" sz="2400">
                <a:solidFill>
                  <a:srgbClr val="FFFFFF"/>
                </a:solidFill>
                <a:effectLst/>
              </a:rPr>
              <a:t>Listen to the wailing of the shepherds, </a:t>
            </a:r>
          </a:p>
          <a:p>
            <a:pPr defTabSz="457200" fontAlgn="auto">
              <a:spcBef>
                <a:spcPts val="0"/>
              </a:spcBef>
              <a:spcAft>
                <a:spcPts val="0"/>
              </a:spcAft>
            </a:pPr>
            <a:r>
              <a:rPr lang="en-SG" sz="2400">
                <a:solidFill>
                  <a:srgbClr val="FFFFFF"/>
                </a:solidFill>
                <a:effectLst/>
              </a:rPr>
              <a:t>for their rich pastures are destroyed. </a:t>
            </a:r>
          </a:p>
          <a:p>
            <a:pPr defTabSz="457200" fontAlgn="auto">
              <a:spcBef>
                <a:spcPts val="0"/>
              </a:spcBef>
              <a:spcAft>
                <a:spcPts val="0"/>
              </a:spcAft>
            </a:pPr>
            <a:r>
              <a:rPr lang="en-SG" sz="2400">
                <a:solidFill>
                  <a:srgbClr val="FFFFFF"/>
                </a:solidFill>
                <a:effectLst/>
              </a:rPr>
              <a:t>Hear the young lions roaring, </a:t>
            </a:r>
          </a:p>
          <a:p>
            <a:pPr defTabSz="457200" fontAlgn="auto">
              <a:spcBef>
                <a:spcPts val="0"/>
              </a:spcBef>
              <a:spcAft>
                <a:spcPts val="0"/>
              </a:spcAft>
            </a:pPr>
            <a:r>
              <a:rPr lang="en-SG" sz="2400">
                <a:solidFill>
                  <a:srgbClr val="FFFFFF"/>
                </a:solidFill>
                <a:effectLst/>
              </a:rPr>
              <a:t>for their thickets in the Jordan Valley are ruined.</a:t>
            </a:r>
            <a:r>
              <a:rPr lang="ru-RU" sz="2400">
                <a:solidFill>
                  <a:srgbClr val="FFFFFF"/>
                </a:solidFill>
                <a:effectLst/>
              </a:rPr>
              <a:t>"</a:t>
            </a:r>
            <a:endParaRPr lang="en-US" sz="2400" dirty="0">
              <a:solidFill>
                <a:srgbClr val="FFFFFF"/>
              </a:solidFill>
              <a:effectLst/>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5" name="Text Box 8"/>
          <p:cNvSpPr txBox="1">
            <a:spLocks noChangeArrowheads="1"/>
          </p:cNvSpPr>
          <p:nvPr/>
        </p:nvSpPr>
        <p:spPr bwMode="auto">
          <a:xfrm>
            <a:off x="2265040" y="1268760"/>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Sidon</a:t>
            </a:r>
            <a:endParaRPr lang="en-US" sz="3200" b="1" dirty="0">
              <a:solidFill>
                <a:srgbClr val="FFFFFF"/>
              </a:solidFill>
              <a:effectLst>
                <a:glow rad="101600">
                  <a:srgbClr val="000000">
                    <a:alpha val="75000"/>
                  </a:srgbClr>
                </a:glow>
              </a:effectLst>
              <a:latin typeface="Arial"/>
              <a:ea typeface="+mn-ea"/>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7" name="Text Box 8"/>
          <p:cNvSpPr txBox="1">
            <a:spLocks noChangeArrowheads="1"/>
          </p:cNvSpPr>
          <p:nvPr/>
        </p:nvSpPr>
        <p:spPr bwMode="auto">
          <a:xfrm>
            <a:off x="2080075" y="180819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Tyre</a:t>
            </a:r>
            <a:endParaRPr lang="en-US" sz="3200" b="1" dirty="0">
              <a:solidFill>
                <a:srgbClr val="FFFFFF"/>
              </a:solidFill>
              <a:effectLst>
                <a:glow rad="101600">
                  <a:srgbClr val="000000">
                    <a:alpha val="75000"/>
                  </a:srgbClr>
                </a:glow>
              </a:effectLst>
              <a:latin typeface="Arial"/>
              <a:ea typeface="+mn-ea"/>
              <a:cs typeface="Arial"/>
            </a:endParaRPr>
          </a:p>
        </p:txBody>
      </p:sp>
      <p:sp>
        <p:nvSpPr>
          <p:cNvPr id="45" name="Text Box 8"/>
          <p:cNvSpPr txBox="1">
            <a:spLocks noChangeArrowheads="1"/>
          </p:cNvSpPr>
          <p:nvPr/>
        </p:nvSpPr>
        <p:spPr bwMode="auto">
          <a:xfrm rot="17822598">
            <a:off x="360796" y="143291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Lebanon</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35862305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5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55"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strVal val="#ppt_w*0.70"/>
                                          </p:val>
                                        </p:tav>
                                        <p:tav tm="100000">
                                          <p:val>
                                            <p:strVal val="#ppt_w"/>
                                          </p:val>
                                        </p:tav>
                                      </p:tavLst>
                                    </p:anim>
                                    <p:anim calcmode="lin" valueType="num">
                                      <p:cBhvr>
                                        <p:cTn id="21" dur="1000" fill="hold"/>
                                        <p:tgtEl>
                                          <p:spTgt spid="31"/>
                                        </p:tgtEl>
                                        <p:attrNameLst>
                                          <p:attrName>ppt_h</p:attrName>
                                        </p:attrNameLst>
                                      </p:cBhvr>
                                      <p:tavLst>
                                        <p:tav tm="0">
                                          <p:val>
                                            <p:strVal val="#ppt_h"/>
                                          </p:val>
                                        </p:tav>
                                        <p:tav tm="100000">
                                          <p:val>
                                            <p:strVal val="#ppt_h"/>
                                          </p:val>
                                        </p:tav>
                                      </p:tavLst>
                                    </p:anim>
                                    <p:animEffect transition="in" filter="fade">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7" grpId="0"/>
      <p:bldP spid="4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12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00177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This message concerning the fate of Israel came from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'This message is from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who stretched out the heavens, laid the foundations of the earth, and formed the human spirit.  </a:t>
            </a:r>
            <a:r>
              <a:rPr lang="en-US" sz="2800" baseline="30000" dirty="0">
                <a:effectLst>
                  <a:glow rad="127000">
                    <a:schemeClr val="tx1"/>
                  </a:glow>
                </a:effectLst>
                <a:latin typeface="Arial" charset="0"/>
                <a:ea typeface="ＭＳ Ｐゴシック" charset="0"/>
                <a:cs typeface="ＭＳ Ｐゴシック" charset="0"/>
              </a:rPr>
              <a:t>2</a:t>
            </a:r>
            <a:r>
              <a:rPr lang="en-US" sz="2800" dirty="0">
                <a:effectLst>
                  <a:glow rad="127000">
                    <a:schemeClr val="tx1"/>
                  </a:glow>
                </a:effectLst>
                <a:latin typeface="Arial" charset="0"/>
                <a:ea typeface="ＭＳ Ｐゴシック" charset="0"/>
                <a:cs typeface="ＭＳ Ｐゴシック" charset="0"/>
              </a:rPr>
              <a:t>I will make Jerusalem like an intoxicating drink that makes the nearby nations stagger when they send their armies to besiege Jerusalem and Judah'</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12:1-2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566122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gridCol w="1482725"/>
                <a:gridCol w="1600200"/>
                <a:gridCol w="1593850"/>
                <a:gridCol w="1454150"/>
                <a:gridCol w="1498600"/>
                <a:gridCol w="207963"/>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Zechariah</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Then </a:t>
                      </a:r>
                      <a:r>
                        <a:rPr kumimoji="0" lang="en-US" altLang="zh-CN" sz="1400" b="0" i="0" u="none" strike="noStrike" cap="none" normalizeH="0" baseline="0" dirty="0">
                          <a:ln>
                            <a:noFill/>
                          </a:ln>
                          <a:solidFill>
                            <a:schemeClr val="tx1"/>
                          </a:solidFill>
                          <a:effectLst/>
                          <a:latin typeface="Arial" charset="0"/>
                          <a:ea typeface="SimSun" charset="0"/>
                          <a:cs typeface="SimSun" charset="0"/>
                        </a:rPr>
                        <a:t>I looked up—and there before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solidFill>
                  <a:srgbClr val="FFFFFF"/>
                </a:solidFill>
                <a:effectLst>
                  <a:outerShdw blurRad="38100" dist="38100" dir="2700000" algn="tl">
                    <a:srgbClr val="000000"/>
                  </a:outerShdw>
                </a:effectLst>
                <a:latin typeface="Arial" charset="0"/>
                <a:cs typeface="Arial" charset="0"/>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pic>
      <p:sp>
        <p:nvSpPr>
          <p:cNvPr id="2" name="Oval 1"/>
          <p:cNvSpPr/>
          <p:nvPr/>
        </p:nvSpPr>
        <p:spPr bwMode="auto">
          <a:xfrm>
            <a:off x="7596336" y="2924944"/>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ffectLst/>
              <a:latin typeface="Times New Roman" pitchFamily="-111" charset="0"/>
            </a:endParaRPr>
          </a:p>
        </p:txBody>
      </p:sp>
    </p:spTree>
    <p:extLst>
      <p:ext uri="{BB962C8B-B14F-4D97-AF65-F5344CB8AC3E}">
        <p14:creationId xmlns:p14="http://schemas.microsoft.com/office/powerpoint/2010/main" val="3613676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228600">
                    <a:schemeClr val="tx1"/>
                  </a:glow>
                </a:effectLst>
                <a:latin typeface="Arial" charset="0"/>
                <a:cs typeface="Arial" charset="0"/>
              </a:rPr>
              <a:t>"</a:t>
            </a:r>
            <a:r>
              <a:rPr lang="en-US" altLang="ja-JP" sz="2800" b="1" dirty="0" smtClean="0">
                <a:solidFill>
                  <a:schemeClr val="bg1"/>
                </a:solidFill>
                <a:effectLst>
                  <a:glow rad="228600">
                    <a:schemeClr val="tx1"/>
                  </a:glow>
                </a:effectLst>
                <a:latin typeface="Arial" charset="0"/>
                <a:cs typeface="Arial" charset="0"/>
              </a:rPr>
              <a:t>Then I will pour out a spirit of grace and prayer on the family of David and on the people of Jerusalem. </a:t>
            </a:r>
            <a:r>
              <a:rPr lang="en-US" altLang="ja-JP" sz="2800" b="1" dirty="0" smtClean="0">
                <a:solidFill>
                  <a:srgbClr val="FFFF00"/>
                </a:solidFill>
                <a:effectLst>
                  <a:glow rad="228600">
                    <a:schemeClr val="tx1"/>
                  </a:glow>
                </a:effectLst>
                <a:latin typeface="Arial" charset="0"/>
                <a:cs typeface="Arial" charset="0"/>
              </a:rPr>
              <a:t>They will look on me whom they have pierced </a:t>
            </a:r>
            <a:r>
              <a:rPr lang="en-US" altLang="ja-JP" sz="2800" b="1" dirty="0" smtClean="0">
                <a:solidFill>
                  <a:schemeClr val="bg1"/>
                </a:solidFill>
                <a:effectLst>
                  <a:glow rad="228600">
                    <a:schemeClr val="tx1"/>
                  </a:glow>
                </a:effectLst>
                <a:latin typeface="Arial" charset="0"/>
                <a:cs typeface="Arial" charset="0"/>
              </a:rPr>
              <a:t>and mourn for him as for an only son. They will grieve bitterly for him as for a firstborn son who has died</a:t>
            </a:r>
            <a:r>
              <a:rPr lang="ru-RU" altLang="ja-JP" sz="2800" b="1" dirty="0" smtClean="0">
                <a:solidFill>
                  <a:schemeClr val="bg1"/>
                </a:solidFill>
                <a:effectLst>
                  <a:glow rad="228600">
                    <a:schemeClr val="tx1"/>
                  </a:glow>
                </a:effectLst>
                <a:latin typeface="Arial" charset="0"/>
                <a:cs typeface="Arial" charset="0"/>
              </a:rPr>
              <a:t>"</a:t>
            </a:r>
            <a:r>
              <a:rPr lang="en-US" altLang="ja-JP" sz="2800" b="1" dirty="0" smtClean="0">
                <a:solidFill>
                  <a:schemeClr val="bg1"/>
                </a:solidFill>
                <a:effectLst>
                  <a:glow rad="228600">
                    <a:schemeClr val="tx1"/>
                  </a:glow>
                </a:effectLst>
                <a:latin typeface="Arial" charset="0"/>
                <a:cs typeface="Arial" charset="0"/>
              </a:rPr>
              <a:t> </a:t>
            </a:r>
            <a:br>
              <a:rPr lang="en-US" altLang="ja-JP" sz="2800" b="1" dirty="0" smtClean="0">
                <a:solidFill>
                  <a:schemeClr val="bg1"/>
                </a:solidFill>
                <a:effectLst>
                  <a:glow rad="228600">
                    <a:schemeClr val="tx1"/>
                  </a:glow>
                </a:effectLst>
                <a:latin typeface="Arial" charset="0"/>
                <a:cs typeface="Arial" charset="0"/>
              </a:rPr>
            </a:br>
            <a:r>
              <a:rPr lang="en-US" altLang="ja-JP" sz="2800" b="1" dirty="0" smtClean="0">
                <a:solidFill>
                  <a:schemeClr val="bg1"/>
                </a:solidFill>
                <a:effectLst>
                  <a:glow rad="228600">
                    <a:schemeClr val="tx1"/>
                  </a:glow>
                </a:effectLst>
                <a:latin typeface="Arial" charset="0"/>
                <a:cs typeface="Arial" charset="0"/>
              </a:rPr>
              <a:t>(Zech. 12:10 </a:t>
            </a:r>
            <a:r>
              <a:rPr lang="en-US" altLang="ja-JP" b="1" dirty="0" smtClean="0">
                <a:solidFill>
                  <a:schemeClr val="bg1"/>
                </a:solidFill>
                <a:effectLst>
                  <a:glow rad="228600">
                    <a:schemeClr val="tx1"/>
                  </a:glow>
                </a:effectLst>
                <a:latin typeface="Arial" charset="0"/>
                <a:cs typeface="Arial" charset="0"/>
              </a:rPr>
              <a:t>NLT</a:t>
            </a:r>
            <a:r>
              <a:rPr lang="en-US" altLang="ja-JP" sz="2800" b="1" dirty="0" smtClean="0">
                <a:solidFill>
                  <a:schemeClr val="bg1"/>
                </a:solidFill>
                <a:effectLst>
                  <a:glow rad="228600">
                    <a:schemeClr val="tx1"/>
                  </a:glow>
                </a:effectLst>
                <a:latin typeface="Arial" charset="0"/>
                <a:cs typeface="Arial" charset="0"/>
              </a:rPr>
              <a:t>).</a:t>
            </a:r>
            <a:endParaRPr lang="en-US" sz="2800" b="1" dirty="0" smtClean="0">
              <a:solidFill>
                <a:schemeClr val="bg1"/>
              </a:solidFill>
              <a:effectLst>
                <a:glow rad="228600">
                  <a:schemeClr val="tx1"/>
                </a:glo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en-US" sz="4000" b="1" dirty="0" smtClean="0">
                <a:solidFill>
                  <a:schemeClr val="bg1"/>
                </a:solidFill>
                <a:effectLst>
                  <a:outerShdw blurRad="38100" dist="38100" dir="2700000" algn="tl">
                    <a:srgbClr val="000000"/>
                  </a:outerShdw>
                </a:effectLst>
                <a:latin typeface="Arial"/>
                <a:cs typeface="Arial"/>
              </a:rPr>
              <a:t>Tribulation Results</a:t>
            </a: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smtClean="0">
                <a:solidFill>
                  <a:srgbClr val="000000"/>
                </a:solidFill>
                <a:effectLst/>
                <a:latin typeface="Arial"/>
                <a:cs typeface="Arial"/>
              </a:rPr>
              <a:t>"</a:t>
            </a:r>
            <a:r>
              <a:rPr lang="en-US" sz="2800" b="1" dirty="0" smtClean="0">
                <a:solidFill>
                  <a:srgbClr val="000000"/>
                </a:solidFill>
                <a:effectLst/>
                <a:latin typeface="Arial"/>
                <a:cs typeface="Arial"/>
              </a:rPr>
              <a:t>They </a:t>
            </a:r>
            <a:r>
              <a:rPr lang="en-US" sz="2800" b="1" dirty="0">
                <a:solidFill>
                  <a:srgbClr val="000000"/>
                </a:solidFill>
                <a:effectLst/>
                <a:latin typeface="Arial"/>
                <a:cs typeface="Arial"/>
              </a:rPr>
              <a:t>will look on the one they have pierced</a:t>
            </a:r>
            <a:r>
              <a:rPr lang="en-US" sz="2800" b="1" dirty="0" smtClean="0">
                <a:solidFill>
                  <a:srgbClr val="000000"/>
                </a:solidFill>
                <a:effectLst/>
                <a:latin typeface="Arial"/>
                <a:cs typeface="Arial"/>
              </a:rPr>
              <a:t>…</a:t>
            </a:r>
            <a:r>
              <a:rPr lang="ru-RU" altLang="ja-JP" sz="2800" b="1" dirty="0" smtClean="0">
                <a:solidFill>
                  <a:srgbClr val="000000"/>
                </a:solidFill>
                <a:effectLst/>
                <a:latin typeface="Arial"/>
                <a:cs typeface="Arial"/>
              </a:rPr>
              <a:t>"</a:t>
            </a:r>
            <a:r>
              <a:rPr lang="en-US" sz="2800" b="1" dirty="0">
                <a:solidFill>
                  <a:srgbClr val="000000"/>
                </a:solidFill>
                <a:effectLst/>
                <a:latin typeface="Arial"/>
                <a:cs typeface="Arial"/>
              </a:rPr>
              <a:t/>
            </a:r>
            <a:br>
              <a:rPr lang="en-US" sz="2800" b="1" dirty="0">
                <a:solidFill>
                  <a:srgbClr val="000000"/>
                </a:solidFill>
                <a:effectLst/>
                <a:latin typeface="Arial"/>
                <a:cs typeface="Arial"/>
              </a:rPr>
            </a:br>
            <a:r>
              <a:rPr lang="en-US" sz="2800" b="1" dirty="0">
                <a:solidFill>
                  <a:srgbClr val="000000"/>
                </a:solidFill>
                <a:effectLst/>
                <a:latin typeface="Arial"/>
                <a:cs typeface="Arial"/>
              </a:rPr>
              <a:t>(Zech. 12:1-10; esp. v. 10)</a:t>
            </a: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smtClean="0">
                <a:solidFill>
                  <a:srgbClr val="000000"/>
                </a:solidFill>
                <a:effectLst/>
                <a:latin typeface="Arial"/>
                <a:cs typeface="Arial"/>
              </a:rPr>
              <a:t>"</a:t>
            </a:r>
            <a:r>
              <a:rPr lang="en-US" sz="2800" b="1" dirty="0" smtClean="0">
                <a:solidFill>
                  <a:srgbClr val="000000"/>
                </a:solidFill>
                <a:effectLst/>
                <a:latin typeface="Arial"/>
                <a:cs typeface="Arial"/>
              </a:rPr>
              <a:t>The </a:t>
            </a:r>
            <a:r>
              <a:rPr lang="en-US" sz="2800" b="1" dirty="0">
                <a:solidFill>
                  <a:srgbClr val="000000"/>
                </a:solidFill>
                <a:effectLst/>
                <a:latin typeface="Arial"/>
                <a:cs typeface="Arial"/>
              </a:rPr>
              <a:t>Redeemer will come to Zion, to those in Jacob who repent of their </a:t>
            </a:r>
            <a:r>
              <a:rPr lang="en-US" sz="2800" b="1" dirty="0" smtClean="0">
                <a:solidFill>
                  <a:srgbClr val="000000"/>
                </a:solidFill>
                <a:effectLst/>
                <a:latin typeface="Arial"/>
                <a:cs typeface="Arial"/>
              </a:rPr>
              <a:t>sins</a:t>
            </a:r>
            <a:r>
              <a:rPr lang="ru-RU" altLang="ja-JP" sz="2800" b="1" dirty="0" smtClean="0">
                <a:solidFill>
                  <a:srgbClr val="000000"/>
                </a:solidFill>
                <a:effectLst/>
                <a:latin typeface="Arial"/>
                <a:cs typeface="Arial"/>
              </a:rPr>
              <a:t>"</a:t>
            </a:r>
            <a:r>
              <a:rPr lang="en-US" sz="2800" b="1" dirty="0" smtClean="0">
                <a:solidFill>
                  <a:srgbClr val="000000"/>
                </a:solidFill>
                <a:effectLst/>
                <a:latin typeface="Arial"/>
                <a:cs typeface="Arial"/>
              </a:rPr>
              <a:t> </a:t>
            </a:r>
            <a:r>
              <a:rPr lang="en-US" sz="2800" b="1" dirty="0">
                <a:solidFill>
                  <a:srgbClr val="000000"/>
                </a:solidFill>
                <a:effectLst/>
                <a:latin typeface="Arial"/>
                <a:cs typeface="Arial"/>
              </a:rPr>
              <a:t>(Isa. 59:20)</a:t>
            </a: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smtClean="0">
                <a:solidFill>
                  <a:srgbClr val="FFFFFF"/>
                </a:solidFill>
                <a:effectLst>
                  <a:outerShdw blurRad="38100" dist="38100" dir="2700000" algn="tl">
                    <a:srgbClr val="000000"/>
                  </a:outerShdw>
                </a:effectLst>
                <a:latin typeface="Arial"/>
                <a:cs typeface="Arial"/>
              </a:rPr>
              <a:t>"</a:t>
            </a:r>
            <a:r>
              <a:rPr lang="en-US" sz="2800" b="1" dirty="0" smtClean="0">
                <a:solidFill>
                  <a:srgbClr val="FFFFFF"/>
                </a:solidFill>
                <a:effectLst>
                  <a:outerShdw blurRad="38100" dist="38100" dir="2700000" algn="tl">
                    <a:srgbClr val="000000"/>
                  </a:outerShdw>
                </a:effectLst>
                <a:latin typeface="Arial"/>
                <a:cs typeface="Arial"/>
              </a:rPr>
              <a:t>And </a:t>
            </a:r>
            <a:r>
              <a:rPr lang="en-US" sz="2800" b="1" dirty="0">
                <a:solidFill>
                  <a:srgbClr val="FFFFFF"/>
                </a:solidFill>
                <a:effectLst>
                  <a:outerShdw blurRad="38100" dist="38100" dir="2700000" algn="tl">
                    <a:srgbClr val="000000"/>
                  </a:outerShdw>
                </a:effectLst>
                <a:latin typeface="Arial"/>
                <a:cs typeface="Arial"/>
              </a:rPr>
              <a:t>so all Israel will be </a:t>
            </a:r>
            <a:r>
              <a:rPr lang="en-US" sz="2800" b="1" dirty="0" smtClean="0">
                <a:solidFill>
                  <a:srgbClr val="FFFFFF"/>
                </a:solidFill>
                <a:effectLst>
                  <a:outerShdw blurRad="38100" dist="38100" dir="2700000" algn="tl">
                    <a:srgbClr val="000000"/>
                  </a:outerShdw>
                </a:effectLst>
                <a:latin typeface="Arial"/>
                <a:cs typeface="Arial"/>
              </a:rPr>
              <a:t>saved</a:t>
            </a:r>
            <a:r>
              <a:rPr lang="ru-RU" altLang="ja-JP" sz="2800" b="1" dirty="0" smtClean="0">
                <a:solidFill>
                  <a:srgbClr val="FFFFFF"/>
                </a:solidFill>
                <a:effectLst>
                  <a:outerShdw blurRad="38100" dist="38100" dir="2700000" algn="tl">
                    <a:srgbClr val="000000"/>
                  </a:outerShdw>
                </a:effectLst>
                <a:latin typeface="Arial"/>
                <a:cs typeface="Arial"/>
              </a:rPr>
              <a:t>"</a:t>
            </a:r>
            <a:r>
              <a:rPr lang="en-US" sz="2800" b="1" dirty="0" smtClean="0">
                <a:solidFill>
                  <a:srgbClr val="FFFFFF"/>
                </a:solidFill>
                <a:effectLst>
                  <a:outerShdw blurRad="38100" dist="38100" dir="2700000" algn="tl">
                    <a:srgbClr val="000000"/>
                  </a:outerShdw>
                </a:effectLst>
                <a:latin typeface="Arial"/>
                <a:cs typeface="Arial"/>
              </a:rPr>
              <a:t> </a:t>
            </a:r>
            <a:r>
              <a:rPr lang="en-US" sz="2800" b="1" dirty="0">
                <a:solidFill>
                  <a:srgbClr val="FFFFFF"/>
                </a:solidFill>
                <a:effectLst>
                  <a:outerShdw blurRad="38100" dist="38100" dir="2700000" algn="tl">
                    <a:srgbClr val="000000"/>
                  </a:outerShdw>
                </a:effectLst>
                <a:latin typeface="Arial"/>
                <a:cs typeface="Arial"/>
              </a:rPr>
              <a:t>(Rom. 11:26a)</a:t>
            </a: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20000"/>
              </a:spcBef>
              <a:defRPr/>
            </a:pPr>
            <a:r>
              <a:rPr lang="ru-RU" altLang="ja-JP" sz="2800" b="1" dirty="0" smtClean="0">
                <a:solidFill>
                  <a:srgbClr val="000000"/>
                </a:solidFill>
                <a:effectLst/>
                <a:latin typeface="Arial"/>
                <a:cs typeface="Arial"/>
              </a:rPr>
              <a:t>"</a:t>
            </a:r>
            <a:r>
              <a:rPr lang="en-US" sz="2800" b="1" dirty="0" smtClean="0">
                <a:solidFill>
                  <a:srgbClr val="000000"/>
                </a:solidFill>
                <a:effectLst/>
                <a:latin typeface="Arial"/>
                <a:cs typeface="Arial"/>
              </a:rPr>
              <a:t>The </a:t>
            </a:r>
            <a:r>
              <a:rPr lang="en-US" sz="2800" b="1" dirty="0">
                <a:solidFill>
                  <a:srgbClr val="000000"/>
                </a:solidFill>
                <a:effectLst/>
                <a:latin typeface="Arial"/>
                <a:cs typeface="Arial"/>
              </a:rPr>
              <a:t>deliverer will come from Zion; he will turn godlessness away from </a:t>
            </a:r>
            <a:r>
              <a:rPr lang="en-US" sz="2800" b="1" dirty="0" smtClean="0">
                <a:solidFill>
                  <a:srgbClr val="000000"/>
                </a:solidFill>
                <a:effectLst/>
                <a:latin typeface="Arial"/>
                <a:cs typeface="Arial"/>
              </a:rPr>
              <a:t>David</a:t>
            </a:r>
            <a:r>
              <a:rPr lang="ru-RU" altLang="ja-JP" sz="2800" b="1" dirty="0" smtClean="0">
                <a:solidFill>
                  <a:srgbClr val="000000"/>
                </a:solidFill>
                <a:effectLst/>
                <a:latin typeface="Arial"/>
                <a:cs typeface="Arial"/>
              </a:rPr>
              <a:t>"</a:t>
            </a:r>
            <a:r>
              <a:rPr lang="en-US" sz="2800" b="1" dirty="0" smtClean="0">
                <a:solidFill>
                  <a:srgbClr val="000000"/>
                </a:solidFill>
                <a:effectLst/>
                <a:latin typeface="Arial"/>
                <a:cs typeface="Arial"/>
              </a:rPr>
              <a:t> </a:t>
            </a:r>
            <a:r>
              <a:rPr lang="en-US" sz="2800" b="1" dirty="0">
                <a:solidFill>
                  <a:srgbClr val="000000"/>
                </a:solidFill>
                <a:effectLst/>
                <a:latin typeface="Arial"/>
                <a:cs typeface="Arial"/>
              </a:rPr>
              <a:t/>
            </a:r>
            <a:br>
              <a:rPr lang="en-US" sz="2800" b="1" dirty="0">
                <a:solidFill>
                  <a:srgbClr val="000000"/>
                </a:solidFill>
                <a:effectLst/>
                <a:latin typeface="Arial"/>
                <a:cs typeface="Arial"/>
              </a:rPr>
            </a:br>
            <a:r>
              <a:rPr lang="en-US" sz="2800" b="1" dirty="0">
                <a:solidFill>
                  <a:srgbClr val="000000"/>
                </a:solidFill>
                <a:effectLst/>
                <a:latin typeface="Arial"/>
                <a:cs typeface="Arial"/>
              </a:rPr>
              <a:t>(Rom. 11:26b)</a:t>
            </a:r>
          </a:p>
        </p:txBody>
      </p:sp>
    </p:spTree>
    <p:extLst>
      <p:ext uri="{BB962C8B-B14F-4D97-AF65-F5344CB8AC3E}">
        <p14:creationId xmlns:p14="http://schemas.microsoft.com/office/powerpoint/2010/main" val="3040182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for Christ?</a:t>
            </a:r>
          </a:p>
        </p:txBody>
      </p:sp>
    </p:spTree>
    <p:extLst>
      <p:ext uri="{BB962C8B-B14F-4D97-AF65-F5344CB8AC3E}">
        <p14:creationId xmlns:p14="http://schemas.microsoft.com/office/powerpoint/2010/main" val="97271334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 y="2708920"/>
            <a:ext cx="9139238" cy="2952328"/>
          </a:xfrm>
          <a:extLst/>
        </p:spPr>
        <p:txBody>
          <a:bodyPr lIns="91440" tIns="45720" rIns="91440" bIns="45720"/>
          <a:lstStyle/>
          <a:p>
            <a:pPr>
              <a:defRPr/>
            </a:pPr>
            <a:r>
              <a:rPr lang="ru-RU" sz="2800" b="1" dirty="0" smtClean="0">
                <a:effectLst>
                  <a:glow rad="165100">
                    <a:schemeClr val="tx1"/>
                  </a:glow>
                </a:effectLst>
                <a:latin typeface="Arial" charset="0"/>
                <a:cs typeface="+mj-cs"/>
              </a:rPr>
              <a:t>"</a:t>
            </a:r>
            <a:r>
              <a:rPr lang="en-US" sz="2800" b="1" dirty="0" smtClean="0">
                <a:effectLst>
                  <a:glow rad="165100">
                    <a:schemeClr val="tx1"/>
                  </a:glow>
                </a:effectLst>
                <a:latin typeface="Arial" charset="0"/>
                <a:cs typeface="+mj-cs"/>
              </a:rPr>
              <a:t>Look</a:t>
            </a:r>
            <a:r>
              <a:rPr lang="en-US" sz="2800" b="1" dirty="0">
                <a:effectLst>
                  <a:glow rad="165100">
                    <a:schemeClr val="tx1"/>
                  </a:glow>
                </a:effectLst>
                <a:latin typeface="Arial" charset="0"/>
                <a:cs typeface="+mj-cs"/>
              </a:rPr>
              <a:t>! </a:t>
            </a:r>
            <a:r>
              <a:rPr lang="en-US" sz="2800" b="1" dirty="0" smtClean="0">
                <a:effectLst>
                  <a:glow rad="165100">
                    <a:schemeClr val="tx1"/>
                  </a:glow>
                </a:effectLst>
                <a:latin typeface="Arial" charset="0"/>
                <a:cs typeface="+mj-cs"/>
              </a:rPr>
              <a:t/>
            </a:r>
            <a:br>
              <a:rPr lang="en-US" sz="2800" b="1" dirty="0" smtClean="0">
                <a:effectLst>
                  <a:glow rad="165100">
                    <a:schemeClr val="tx1"/>
                  </a:glow>
                </a:effectLst>
                <a:latin typeface="Arial" charset="0"/>
                <a:cs typeface="+mj-cs"/>
              </a:rPr>
            </a:br>
            <a:r>
              <a:rPr lang="en-US" sz="2800" b="1" dirty="0" smtClean="0">
                <a:effectLst>
                  <a:glow rad="165100">
                    <a:schemeClr val="tx1"/>
                  </a:glow>
                </a:effectLst>
                <a:latin typeface="Arial" charset="0"/>
                <a:cs typeface="+mj-cs"/>
              </a:rPr>
              <a:t>He </a:t>
            </a:r>
            <a:r>
              <a:rPr lang="en-US" sz="2800" b="1" dirty="0">
                <a:effectLst>
                  <a:glow rad="165100">
                    <a:schemeClr val="tx1"/>
                  </a:glow>
                </a:effectLst>
                <a:latin typeface="Arial" charset="0"/>
                <a:cs typeface="+mj-cs"/>
              </a:rPr>
              <a:t>comes with the clouds of heaven. </a:t>
            </a:r>
            <a:br>
              <a:rPr lang="en-US" sz="2800" b="1" dirty="0">
                <a:effectLst>
                  <a:glow rad="165100">
                    <a:schemeClr val="tx1"/>
                  </a:glow>
                </a:effectLst>
                <a:latin typeface="Arial" charset="0"/>
                <a:cs typeface="+mj-cs"/>
              </a:rPr>
            </a:br>
            <a:r>
              <a:rPr lang="en-US" sz="2800" b="1" dirty="0" smtClean="0">
                <a:effectLst>
                  <a:glow rad="165100">
                    <a:schemeClr val="tx1"/>
                  </a:glow>
                </a:effectLst>
                <a:latin typeface="Arial" charset="0"/>
                <a:cs typeface="+mj-cs"/>
              </a:rPr>
              <a:t>And </a:t>
            </a:r>
            <a:r>
              <a:rPr lang="en-US" sz="2800" b="1" dirty="0">
                <a:effectLst>
                  <a:glow rad="165100">
                    <a:schemeClr val="tx1"/>
                  </a:glow>
                </a:effectLst>
                <a:latin typeface="Arial" charset="0"/>
                <a:cs typeface="+mj-cs"/>
              </a:rPr>
              <a:t>everyone will see him— </a:t>
            </a:r>
            <a:br>
              <a:rPr lang="en-US" sz="2800" b="1" dirty="0">
                <a:effectLst>
                  <a:glow rad="165100">
                    <a:schemeClr val="tx1"/>
                  </a:glow>
                </a:effectLst>
                <a:latin typeface="Arial" charset="0"/>
                <a:cs typeface="+mj-cs"/>
              </a:rPr>
            </a:br>
            <a:r>
              <a:rPr lang="en-US" sz="2800" b="1" dirty="0" smtClean="0">
                <a:effectLst>
                  <a:glow rad="165100">
                    <a:schemeClr val="tx1"/>
                  </a:glow>
                </a:effectLst>
                <a:latin typeface="Arial" charset="0"/>
                <a:cs typeface="+mj-cs"/>
              </a:rPr>
              <a:t>even </a:t>
            </a:r>
            <a:r>
              <a:rPr lang="en-US" sz="2800" b="1" dirty="0">
                <a:effectLst>
                  <a:glow rad="165100">
                    <a:schemeClr val="tx1"/>
                  </a:glow>
                </a:effectLst>
                <a:latin typeface="Arial" charset="0"/>
                <a:cs typeface="+mj-cs"/>
              </a:rPr>
              <a:t>those who pierced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	 And </a:t>
            </a:r>
            <a:r>
              <a:rPr lang="en-US" sz="2800" b="1" dirty="0">
                <a:solidFill>
                  <a:srgbClr val="FFFF00"/>
                </a:solidFill>
                <a:effectLst>
                  <a:glow rad="165100">
                    <a:schemeClr val="tx1"/>
                  </a:glow>
                </a:effectLst>
                <a:latin typeface="Arial" charset="0"/>
                <a:cs typeface="+mj-cs"/>
              </a:rPr>
              <a:t>all the nations of the world</a:t>
            </a:r>
            <a:r>
              <a:rPr lang="en-US" sz="2800" b="1" dirty="0">
                <a:effectLst>
                  <a:glow rad="165100">
                    <a:schemeClr val="tx1"/>
                  </a:glow>
                </a:effectLst>
                <a:latin typeface="Arial" charset="0"/>
                <a:cs typeface="+mj-cs"/>
              </a:rPr>
              <a:t> </a:t>
            </a:r>
            <a:r>
              <a:rPr lang="en-US" sz="2800" b="1" dirty="0" smtClean="0">
                <a:effectLst>
                  <a:glow rad="165100">
                    <a:schemeClr val="tx1"/>
                  </a:glow>
                </a:effectLst>
                <a:latin typeface="Arial" charset="0"/>
                <a:cs typeface="+mj-cs"/>
              </a:rPr>
              <a:t>will </a:t>
            </a:r>
            <a:r>
              <a:rPr lang="en-US" sz="2800" b="1" dirty="0">
                <a:effectLst>
                  <a:glow rad="165100">
                    <a:schemeClr val="tx1"/>
                  </a:glow>
                </a:effectLst>
                <a:latin typeface="Arial" charset="0"/>
                <a:cs typeface="+mj-cs"/>
              </a:rPr>
              <a:t>mourn for him. </a:t>
            </a:r>
            <a:r>
              <a:rPr lang="tr-TR" sz="2800" b="1" dirty="0">
                <a:effectLst>
                  <a:glow rad="165100">
                    <a:schemeClr val="tx1"/>
                  </a:glow>
                </a:effectLst>
                <a:latin typeface="Arial" charset="0"/>
                <a:cs typeface="+mj-cs"/>
              </a:rPr>
              <a:t>Yes! </a:t>
            </a:r>
            <a:r>
              <a:rPr lang="tr-TR" sz="2800" b="1" dirty="0" smtClean="0">
                <a:effectLst>
                  <a:glow rad="165100">
                    <a:schemeClr val="tx1"/>
                  </a:glow>
                </a:effectLst>
                <a:latin typeface="Arial" charset="0"/>
                <a:cs typeface="+mj-cs"/>
              </a:rPr>
              <a:t> </a:t>
            </a:r>
            <a:r>
              <a:rPr lang="tr-TR" sz="2800" b="1" dirty="0" err="1" smtClean="0">
                <a:effectLst>
                  <a:glow rad="165100">
                    <a:schemeClr val="tx1"/>
                  </a:glow>
                </a:effectLst>
                <a:latin typeface="Arial" charset="0"/>
                <a:cs typeface="+mj-cs"/>
              </a:rPr>
              <a:t>Amen</a:t>
            </a:r>
            <a:r>
              <a:rPr lang="tr-TR" sz="2800" b="1" dirty="0" smtClean="0">
                <a:effectLst>
                  <a:glow rad="165100">
                    <a:schemeClr val="tx1"/>
                  </a:glow>
                </a:effectLst>
                <a:latin typeface="Arial" charset="0"/>
                <a:cs typeface="+mj-cs"/>
              </a:rPr>
              <a:t>!</a:t>
            </a:r>
            <a:r>
              <a:rPr lang="ru-RU" sz="2800" b="1" dirty="0" smtClean="0">
                <a:effectLst>
                  <a:glow rad="165100">
                    <a:schemeClr val="tx1"/>
                  </a:glow>
                </a:effectLst>
                <a:latin typeface="Arial" charset="0"/>
                <a:cs typeface="+mj-cs"/>
              </a:rPr>
              <a:t>"</a:t>
            </a:r>
            <a:endParaRPr lang="en-US" sz="28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smtClean="0">
                <a:effectLst>
                  <a:glow rad="165100">
                    <a:srgbClr val="000000"/>
                  </a:glow>
                </a:effectLst>
                <a:latin typeface="Arial" charset="0"/>
                <a:cs typeface="Geneva"/>
              </a:rPr>
              <a:t>Rev. 1:7 </a:t>
            </a:r>
            <a:r>
              <a:rPr lang="en-US" sz="2800" b="1" dirty="0" smtClean="0">
                <a:effectLst>
                  <a:glow rad="165100">
                    <a:srgbClr val="000000"/>
                  </a:glow>
                </a:effectLst>
                <a:latin typeface="Arial" charset="0"/>
                <a:cs typeface="Geneva"/>
              </a:rPr>
              <a:t>NLT</a:t>
            </a:r>
          </a:p>
          <a:p>
            <a:pPr>
              <a:defRPr/>
            </a:pPr>
            <a:r>
              <a:rPr lang="en-US" sz="2800" b="1" dirty="0">
                <a:effectLst>
                  <a:glow rad="165100">
                    <a:srgbClr val="000000"/>
                  </a:glow>
                </a:effectLst>
                <a:latin typeface="Arial" charset="0"/>
                <a:cs typeface="Geneva"/>
              </a:rPr>
              <a:t>c</a:t>
            </a:r>
            <a:r>
              <a:rPr lang="en-US" sz="2800" b="1" dirty="0" smtClean="0">
                <a:effectLst>
                  <a:glow rad="165100">
                    <a:srgbClr val="000000"/>
                  </a:glow>
                </a:effectLst>
                <a:latin typeface="Arial" charset="0"/>
                <a:cs typeface="Geneva"/>
              </a:rPr>
              <a:t>f. Zech. 12:10</a:t>
            </a:r>
            <a:endParaRPr lang="en-US" sz="3200" b="1" dirty="0">
              <a:effectLst>
                <a:glow rad="165100">
                  <a:srgbClr val="000000"/>
                </a:glow>
              </a:effectLst>
              <a:latin typeface="Arial" charset="0"/>
              <a:cs typeface="Genev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chemeClr val="accent1">
                <a:lumMod val="20000"/>
                <a:lumOff val="80000"/>
              </a:schemeClr>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FFFFFF"/>
              </a:buClr>
              <a:buSzPct val="100000"/>
              <a:buFont typeface="Times New Roman" charset="0"/>
              <a:buNone/>
              <a:defRPr/>
            </a:pPr>
            <a:r>
              <a:rPr lang="en-GB" sz="3600" b="1" smtClean="0">
                <a:solidFill>
                  <a:srgbClr val="FFFFFF"/>
                </a:solidFill>
                <a:effectLst>
                  <a:outerShdw blurRad="38100" dist="38100" dir="2700000" algn="tl">
                    <a:srgbClr val="000000"/>
                  </a:outerShdw>
                </a:effectLst>
                <a:latin typeface="Arial" charset="0"/>
                <a:cs typeface="Arial" charset="0"/>
              </a:rPr>
              <a:t>Church Age</a:t>
            </a: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FFCC00"/>
              </a:buClr>
              <a:buSzPct val="100000"/>
              <a:buFont typeface="Times New Roman" charset="0"/>
              <a:buNone/>
              <a:defRPr/>
            </a:pPr>
            <a:r>
              <a:rPr lang="en-GB" sz="3600" b="1" smtClean="0">
                <a:solidFill>
                  <a:srgbClr val="FFCC00"/>
                </a:solidFill>
                <a:effectLst>
                  <a:outerShdw blurRad="38100" dist="38100" dir="2700000" algn="tl">
                    <a:srgbClr val="000000"/>
                  </a:outerShdw>
                </a:effectLst>
                <a:latin typeface="Arial" charset="0"/>
                <a:cs typeface="Arial" charset="0"/>
              </a:rPr>
              <a:t>Eternal Kingdom</a:t>
            </a:r>
          </a:p>
        </p:txBody>
      </p:sp>
      <p:sp>
        <p:nvSpPr>
          <p:cNvPr id="28678" name="Text Box 6"/>
          <p:cNvSpPr txBox="1">
            <a:spLocks noChangeArrowheads="1"/>
          </p:cNvSpPr>
          <p:nvPr/>
        </p:nvSpPr>
        <p:spPr bwMode="auto">
          <a:xfrm>
            <a:off x="6019800" y="1295400"/>
            <a:ext cx="2057400" cy="120173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spcBef>
                <a:spcPts val="2500"/>
              </a:spcBef>
              <a:buClr>
                <a:srgbClr val="00CCFF"/>
              </a:buClr>
              <a:buSzPct val="100000"/>
              <a:buFont typeface="Times New Roman" charset="0"/>
              <a:buNone/>
              <a:defRPr/>
            </a:pPr>
            <a:r>
              <a:rPr lang="en-GB" sz="3600" b="1" smtClean="0">
                <a:solidFill>
                  <a:srgbClr val="00CCFF"/>
                </a:solidFill>
                <a:effectLst>
                  <a:outerShdw blurRad="38100" dist="38100" dir="2700000" algn="tl">
                    <a:srgbClr val="000000"/>
                  </a:outerShdw>
                </a:effectLst>
                <a:latin typeface="Arial" charset="0"/>
                <a:cs typeface="Arial" charset="0"/>
              </a:rPr>
              <a:t>Second Coming</a:t>
            </a:r>
          </a:p>
        </p:txBody>
      </p:sp>
      <p:sp>
        <p:nvSpPr>
          <p:cNvPr id="28679" name="Text Box 7"/>
          <p:cNvSpPr txBox="1">
            <a:spLocks noChangeArrowheads="1"/>
          </p:cNvSpPr>
          <p:nvPr/>
        </p:nvSpPr>
        <p:spPr bwMode="auto">
          <a:xfrm>
            <a:off x="1828800" y="2971800"/>
            <a:ext cx="3733800" cy="1763713"/>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defRPr/>
            </a:pPr>
            <a:r>
              <a:rPr lang="en-GB" sz="3600" b="1" smtClean="0">
                <a:solidFill>
                  <a:srgbClr val="FFFFFF"/>
                </a:solidFill>
                <a:effectLst>
                  <a:outerShdw blurRad="38100" dist="38100" dir="2700000" algn="tl">
                    <a:srgbClr val="000000"/>
                  </a:outerShdw>
                </a:effectLst>
                <a:latin typeface="Arial" charset="0"/>
                <a:cs typeface="Arial" charset="0"/>
              </a:rPr>
              <a:t>Spiritual reign of Christ</a:t>
            </a:r>
          </a:p>
          <a:p>
            <a:pPr algn="ctr" eaLnBrk="1" hangingPunct="1">
              <a:lnSpc>
                <a:spcPct val="80000"/>
              </a:lnSpc>
              <a:spcBef>
                <a:spcPts val="2500"/>
              </a:spcBef>
              <a:buClr>
                <a:srgbClr val="FFFFFF"/>
              </a:buClr>
              <a:buSzPct val="100000"/>
              <a:buFont typeface="Times New Roman" charset="0"/>
              <a:buNone/>
              <a:defRPr/>
            </a:pPr>
            <a:r>
              <a:rPr lang="en-GB" sz="3600" b="1" smtClean="0">
                <a:solidFill>
                  <a:srgbClr val="FFFFFF"/>
                </a:solidFill>
                <a:effectLst>
                  <a:outerShdw blurRad="38100" dist="38100" dir="2700000" algn="tl">
                    <a:srgbClr val="000000"/>
                  </a:outerShdw>
                </a:effectLst>
                <a:latin typeface="Arial" charset="0"/>
                <a:cs typeface="Arial" charset="0"/>
              </a:rPr>
              <a:t>Tribulations</a:t>
            </a: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SG" sz="2000">
              <a:solidFill>
                <a:srgbClr val="FFFFFF"/>
              </a:solidFill>
              <a:latin typeface="Arial"/>
              <a:ea typeface="+mn-ea"/>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eaLnBrk="1" hangingPunct="1">
              <a:spcBef>
                <a:spcPts val="2500"/>
              </a:spcBef>
              <a:buClr>
                <a:srgbClr val="FF0066"/>
              </a:buClr>
              <a:buSzPct val="100000"/>
              <a:buFont typeface="Times New Roman" charset="0"/>
              <a:buNone/>
              <a:defRPr/>
            </a:pPr>
            <a:r>
              <a:rPr lang="en-GB" sz="3600" b="1" dirty="0" smtClean="0">
                <a:solidFill>
                  <a:schemeClr val="accent1">
                    <a:lumMod val="20000"/>
                    <a:lumOff val="80000"/>
                  </a:schemeClr>
                </a:solidFill>
                <a:effectLst>
                  <a:outerShdw blurRad="38100" dist="38100" dir="2700000" algn="tl">
                    <a:srgbClr val="000000"/>
                  </a:outerShdw>
                </a:effectLst>
                <a:latin typeface="Arial" charset="0"/>
                <a:cs typeface="Arial" charset="0"/>
              </a:rPr>
              <a:t>Judgment</a:t>
            </a:r>
          </a:p>
        </p:txBody>
      </p:sp>
      <p:sp>
        <p:nvSpPr>
          <p:cNvPr id="317452" name="Text Box 11"/>
          <p:cNvSpPr txBox="1">
            <a:spLocks noChangeArrowheads="1"/>
          </p:cNvSpPr>
          <p:nvPr/>
        </p:nvSpPr>
        <p:spPr bwMode="auto">
          <a:xfrm>
            <a:off x="8355040" y="95250"/>
            <a:ext cx="695270" cy="463846"/>
          </a:xfrm>
          <a:prstGeom prst="rect">
            <a:avLst/>
          </a:prstGeom>
          <a:noFill/>
          <a:ln w="9525">
            <a:noFill/>
            <a:round/>
            <a:headEnd/>
            <a:tailEnd/>
          </a:ln>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37931725" indent="-37474525"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FFFFFF"/>
              </a:buClr>
              <a:buSzPct val="100000"/>
              <a:buFont typeface="Times New Roman" charset="0"/>
              <a:buNone/>
              <a:defRPr/>
            </a:pPr>
            <a:r>
              <a:rPr lang="en-GB" b="1" smtClean="0">
                <a:solidFill>
                  <a:srgbClr val="FFFFFF"/>
                </a:solidFill>
                <a:effectLst>
                  <a:outerShdw blurRad="38100" dist="38100" dir="2700000" algn="tl">
                    <a:srgbClr val="000000"/>
                  </a:outerShdw>
                </a:effectLst>
                <a:latin typeface="Arial" charset="0"/>
                <a:cs typeface="Arial" charset="0"/>
              </a:rPr>
              <a:t>473</a:t>
            </a:r>
          </a:p>
        </p:txBody>
      </p:sp>
      <p:sp>
        <p:nvSpPr>
          <p:cNvPr id="13" name="Title 12"/>
          <p:cNvSpPr>
            <a:spLocks noGrp="1"/>
          </p:cNvSpPr>
          <p:nvPr>
            <p:ph type="title" idx="4294967295"/>
          </p:nvPr>
        </p:nvSpPr>
        <p:spPr>
          <a:xfrm>
            <a:off x="838200" y="304800"/>
            <a:ext cx="7770813" cy="990600"/>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Amillennialism</a:t>
            </a:r>
            <a:r>
              <a:rPr lang="en-US">
                <a:latin typeface="Times New Roman" charset="0"/>
                <a:ea typeface="ＭＳ Ｐゴシック" charset="0"/>
                <a:cs typeface="ＭＳ Ｐゴシック" charset="0"/>
              </a:rPr>
              <a:t> </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b="1">
              <a:solidFill>
                <a:srgbClr val="FFFFFF"/>
              </a:solidFill>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a:lnSpc>
                <a:spcPct val="93000"/>
              </a:lnSpc>
              <a:buClr>
                <a:srgbClr val="FFFFFF"/>
              </a:buClr>
              <a:buSzPct val="100000"/>
              <a:buFont typeface="Arial" charset="0"/>
              <a:buNone/>
              <a:defRPr/>
            </a:pPr>
            <a:endParaRPr lang="en-SG" sz="2000" b="1">
              <a:solidFill>
                <a:srgbClr val="FFFFFF"/>
              </a:solidFill>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smtClean="0">
                <a:solidFill>
                  <a:srgbClr val="FFFFFF"/>
                </a:solidFill>
                <a:effectLst>
                  <a:outerShdw blurRad="38100" dist="38100" dir="2700000" algn="tl">
                    <a:srgbClr val="000000"/>
                  </a:outerShdw>
                </a:effectLst>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defRPr/>
            </a:pPr>
            <a:r>
              <a:rPr lang="en-GB" sz="3600" b="1" smtClean="0">
                <a:solidFill>
                  <a:srgbClr val="00CCFF"/>
                </a:solidFill>
                <a:effectLst>
                  <a:outerShdw blurRad="38100" dist="38100" dir="2700000" algn="tl">
                    <a:srgbClr val="000000"/>
                  </a:outerShdw>
                </a:effectLst>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dirty="0" smtClean="0">
                <a:solidFill>
                  <a:srgbClr val="FFFFFF"/>
                </a:solidFill>
                <a:effectLst>
                  <a:outerShdw blurRad="38100" dist="38100" dir="2700000" algn="tl">
                    <a:srgbClr val="000000"/>
                  </a:outerShdw>
                </a:effectLst>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dirty="0" smtClean="0">
                <a:solidFill>
                  <a:srgbClr val="FFFF00"/>
                </a:solidFill>
                <a:effectLst>
                  <a:outerShdw blurRad="38100" dist="38100" dir="2700000" algn="tl">
                    <a:srgbClr val="000000"/>
                  </a:outerShdw>
                </a:effectLst>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a:defRPr/>
            </a:pPr>
            <a:r>
              <a:rPr lang="en-GB" dirty="0" smtClean="0">
                <a:latin typeface="Arial"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smtClean="0">
                <a:solidFill>
                  <a:srgbClr val="FFFF00"/>
                </a:solidFill>
                <a:effectLst>
                  <a:outerShdw blurRad="38100" dist="38100" dir="2700000" algn="tl">
                    <a:srgbClr val="000000"/>
                  </a:outerShdw>
                </a:effectLst>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defRPr/>
            </a:pPr>
            <a:r>
              <a:rPr lang="en-GB" sz="3600" b="1" dirty="0" smtClean="0">
                <a:solidFill>
                  <a:srgbClr val="FFFFFF"/>
                </a:solidFill>
                <a:effectLst>
                  <a:outerShdw blurRad="38100" dist="38100" dir="2700000" algn="tl">
                    <a:srgbClr val="000000"/>
                  </a:outerShdw>
                </a:effectLst>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600" b="1" smtClean="0">
                <a:solidFill>
                  <a:srgbClr val="FFFF00"/>
                </a:solidFill>
                <a:effectLst>
                  <a:outerShdw blurRad="38100" dist="38100" dir="2700000" algn="tl">
                    <a:srgbClr val="000000"/>
                  </a:outerShdw>
                </a:effectLst>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en-GB" sz="3600" b="1" i="1" smtClean="0">
                <a:solidFill>
                  <a:srgbClr val="00FFFF"/>
                </a:solidFill>
                <a:effectLst>
                  <a:outerShdw blurRad="38100" dist="38100" dir="2700000" algn="tl">
                    <a:srgbClr val="000000"/>
                  </a:outerShdw>
                </a:effectLst>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spcBef>
                <a:spcPts val="2750"/>
              </a:spcBef>
              <a:buClr>
                <a:srgbClr val="FFFFFF"/>
              </a:buClr>
              <a:buSzPct val="100000"/>
              <a:buFont typeface="Times New Roman" charset="0"/>
              <a:buNone/>
              <a:defRPr/>
            </a:pPr>
            <a:endParaRPr lang="en-US" sz="4000" b="1" smtClean="0">
              <a:solidFill>
                <a:srgbClr val="FFFFFF"/>
              </a:solidFill>
              <a:effectLst>
                <a:outerShdw blurRad="38100" dist="38100" dir="2700000" algn="tl">
                  <a:srgbClr val="000000"/>
                </a:outerShdw>
              </a:effectLst>
              <a:cs typeface="Arial" charset="0"/>
            </a:endParaRPr>
          </a:p>
        </p:txBody>
      </p:sp>
      <p:sp>
        <p:nvSpPr>
          <p:cNvPr id="321550" name="Text Box 13"/>
          <p:cNvSpPr txBox="1">
            <a:spLocks noChangeArrowheads="1"/>
          </p:cNvSpPr>
          <p:nvPr/>
        </p:nvSpPr>
        <p:spPr bwMode="auto">
          <a:xfrm>
            <a:off x="8356628" y="95250"/>
            <a:ext cx="695270" cy="463846"/>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Times New Roman" charset="0"/>
              <a:buNone/>
              <a:defRPr/>
            </a:pPr>
            <a:r>
              <a:rPr lang="en-GB" b="1" smtClean="0">
                <a:solidFill>
                  <a:srgbClr val="FFFFFF"/>
                </a:solidFill>
                <a:effectLst>
                  <a:outerShdw blurRad="38100" dist="38100" dir="2700000" algn="tl">
                    <a:srgbClr val="000000"/>
                  </a:outerShdw>
                </a:effectLst>
                <a:cs typeface="Arial" charset="0"/>
              </a:rPr>
              <a:t>473</a:t>
            </a:r>
            <a:endParaRPr lang="en-GB" sz="2000" b="1" smtClean="0">
              <a:solidFill>
                <a:srgbClr val="FFFFFF"/>
              </a:solidFill>
              <a:effectLst>
                <a:outerShdw blurRad="38100" dist="38100" dir="2700000" algn="tl">
                  <a:srgbClr val="000000"/>
                </a:outerShdw>
              </a:effectLst>
              <a:cs typeface="Arial"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600" b="1" smtClean="0">
                <a:solidFill>
                  <a:srgbClr val="FFFF00"/>
                </a:solidFill>
                <a:effectLst>
                  <a:outerShdw blurRad="38100" dist="38100" dir="2700000" algn="tl">
                    <a:srgbClr val="000000"/>
                  </a:outerShdw>
                </a:effectLst>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en-GB" sz="3600" b="1" i="1" smtClean="0">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2177627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Tribulation</a:t>
            </a:r>
          </a:p>
          <a:p>
            <a:pPr algn="ctr" defTabSz="449263" eaLnBrk="1" hangingPunct="1">
              <a:buClr>
                <a:srgbClr val="000000"/>
              </a:buClr>
              <a:buSzPct val="100000"/>
            </a:pPr>
            <a:r>
              <a:rPr lang="en-GB" b="1" smtClean="0">
                <a:solidFill>
                  <a:srgbClr val="000000"/>
                </a:solidFill>
                <a:effectLst/>
                <a:cs typeface="Arial" charset="0"/>
              </a:rPr>
              <a:t>(Zech. 14:1-2)</a:t>
            </a:r>
            <a:endParaRPr lang="en-GB" sz="2800" b="1" smtClean="0">
              <a:solidFill>
                <a:srgbClr val="000000"/>
              </a:solidFill>
              <a:effectLst/>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Millennium</a:t>
            </a:r>
          </a:p>
          <a:p>
            <a:pPr algn="ctr" defTabSz="449263" eaLnBrk="1" hangingPunct="1">
              <a:buClr>
                <a:srgbClr val="000000"/>
              </a:buClr>
              <a:buSzPct val="100000"/>
              <a:buFont typeface="Arial" charset="0"/>
              <a:buNone/>
            </a:pPr>
            <a:r>
              <a:rPr lang="en-GB" b="1" smtClean="0">
                <a:solidFill>
                  <a:srgbClr val="000000"/>
                </a:solidFill>
                <a:effectLst/>
                <a:cs typeface="Arial" charset="0"/>
              </a:rPr>
              <a:t>(Zech. 14:6-21)</a:t>
            </a:r>
            <a:endParaRPr lang="en-GB" sz="2800" b="1" smtClean="0">
              <a:solidFill>
                <a:srgbClr val="000000"/>
              </a:solidFill>
              <a:effectLst/>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smtClean="0">
                <a:solidFill>
                  <a:srgbClr val="000000"/>
                </a:solidFill>
                <a:effectLst/>
                <a:cs typeface="Arial" charset="0"/>
              </a:rPr>
              <a:t>Rapture</a:t>
            </a:r>
            <a:br>
              <a:rPr lang="en-GB" b="1" smtClean="0">
                <a:solidFill>
                  <a:srgbClr val="000000"/>
                </a:solidFill>
                <a:effectLst/>
                <a:cs typeface="Arial" charset="0"/>
              </a:rPr>
            </a:br>
            <a:r>
              <a:rPr lang="en-GB" b="1" smtClean="0">
                <a:solidFill>
                  <a:srgbClr val="000000"/>
                </a:solidFill>
                <a:effectLst/>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2</a:t>
            </a:r>
            <a:r>
              <a:rPr lang="en-GB" sz="2800" b="1" baseline="30000" smtClean="0">
                <a:solidFill>
                  <a:srgbClr val="000000"/>
                </a:solidFill>
                <a:effectLst/>
                <a:cs typeface="Arial" charset="0"/>
              </a:rPr>
              <a:t>nd</a:t>
            </a:r>
            <a:r>
              <a:rPr lang="en-GB" sz="2800" b="1" smtClean="0">
                <a:solidFill>
                  <a:srgbClr val="000000"/>
                </a:solidFill>
                <a:effectLst/>
                <a:cs typeface="Arial" charset="0"/>
              </a:rPr>
              <a:t> Advent</a:t>
            </a:r>
          </a:p>
          <a:p>
            <a:pPr algn="ctr" defTabSz="449263" eaLnBrk="1" hangingPunct="1">
              <a:buClr>
                <a:srgbClr val="000000"/>
              </a:buClr>
              <a:buSzPct val="100000"/>
              <a:buFont typeface="Arial" charset="0"/>
              <a:buNone/>
            </a:pPr>
            <a:r>
              <a:rPr lang="en-GB" b="1" smtClean="0">
                <a:solidFill>
                  <a:srgbClr val="000000"/>
                </a:solidFill>
                <a:effectLst/>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Gog &amp; Magog </a:t>
            </a:r>
            <a:br>
              <a:rPr lang="en-GB" sz="2800" b="1" smtClean="0">
                <a:solidFill>
                  <a:srgbClr val="000000"/>
                </a:solidFill>
                <a:effectLst/>
                <a:cs typeface="Arial" charset="0"/>
              </a:rPr>
            </a:br>
            <a:r>
              <a:rPr lang="en-GB" sz="2800" b="1" smtClean="0">
                <a:solidFill>
                  <a:srgbClr val="000000"/>
                </a:solidFill>
                <a:effectLst/>
                <a:cs typeface="Arial" charset="0"/>
              </a:rPr>
              <a:t>(Armageddon)</a:t>
            </a:r>
            <a:br>
              <a:rPr lang="en-GB" sz="2800" b="1" smtClean="0">
                <a:solidFill>
                  <a:srgbClr val="000000"/>
                </a:solidFill>
                <a:effectLst/>
                <a:cs typeface="Arial" charset="0"/>
              </a:rPr>
            </a:br>
            <a:r>
              <a:rPr lang="en-GB" b="1" smtClean="0">
                <a:solidFill>
                  <a:srgbClr val="000000"/>
                </a:solidFill>
                <a:effectLst/>
                <a:cs typeface="Arial" charset="0"/>
              </a:rPr>
              <a:t>(Ezek. 38–39)</a:t>
            </a:r>
            <a:endParaRPr lang="en-GB" sz="2800" b="1" smtClean="0">
              <a:solidFill>
                <a:srgbClr val="000000"/>
              </a:solidFill>
              <a:effectLst/>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Gog and Magog </a:t>
            </a:r>
            <a:br>
              <a:rPr lang="en-GB" sz="2800" b="1" smtClean="0">
                <a:solidFill>
                  <a:srgbClr val="000000"/>
                </a:solidFill>
                <a:effectLst/>
                <a:cs typeface="Arial" charset="0"/>
              </a:rPr>
            </a:br>
            <a:r>
              <a:rPr lang="en-GB" sz="2800" b="1" smtClean="0">
                <a:solidFill>
                  <a:srgbClr val="000000"/>
                </a:solidFill>
                <a:effectLst/>
                <a:cs typeface="Arial" charset="0"/>
              </a:rPr>
              <a:t>Revisited</a:t>
            </a:r>
          </a:p>
          <a:p>
            <a:pPr algn="ctr" defTabSz="449263" eaLnBrk="1" hangingPunct="1">
              <a:buClr>
                <a:srgbClr val="000000"/>
              </a:buClr>
              <a:buSzPct val="100000"/>
              <a:buFont typeface="Arial" charset="0"/>
              <a:buNone/>
            </a:pPr>
            <a:r>
              <a:rPr lang="en-GB" b="1" smtClean="0">
                <a:solidFill>
                  <a:srgbClr val="000000"/>
                </a:solidFill>
                <a:effectLst/>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Great</a:t>
            </a:r>
          </a:p>
          <a:p>
            <a:pPr algn="ctr" defTabSz="449263" eaLnBrk="1" hangingPunct="1">
              <a:buClr>
                <a:srgbClr val="000000"/>
              </a:buClr>
              <a:buSzPct val="100000"/>
              <a:buFont typeface="Arial" charset="0"/>
              <a:buNone/>
            </a:pPr>
            <a:r>
              <a:rPr lang="en-GB" sz="2800" b="1" smtClean="0">
                <a:solidFill>
                  <a:srgbClr val="000000"/>
                </a:solidFill>
                <a:effectLst/>
                <a:cs typeface="Arial" charset="0"/>
              </a:rPr>
              <a:t>White</a:t>
            </a:r>
          </a:p>
          <a:p>
            <a:pPr algn="ctr" defTabSz="449263" eaLnBrk="1" hangingPunct="1">
              <a:buClr>
                <a:srgbClr val="000000"/>
              </a:buClr>
              <a:buSzPct val="100000"/>
              <a:buFont typeface="Arial" charset="0"/>
              <a:buNone/>
            </a:pPr>
            <a:r>
              <a:rPr lang="en-GB" sz="2800" b="1" smtClean="0">
                <a:solidFill>
                  <a:srgbClr val="000000"/>
                </a:solidFill>
                <a:effectLst/>
                <a:cs typeface="Arial" charset="0"/>
              </a:rPr>
              <a:t>Throne</a:t>
            </a:r>
          </a:p>
          <a:p>
            <a:pPr algn="ctr" defTabSz="449263" eaLnBrk="1" hangingPunct="1">
              <a:buClr>
                <a:srgbClr val="000000"/>
              </a:buClr>
              <a:buSzPct val="100000"/>
              <a:buFont typeface="Arial" charset="0"/>
              <a:buNone/>
            </a:pPr>
            <a:r>
              <a:rPr lang="en-GB" b="1" smtClean="0">
                <a:solidFill>
                  <a:srgbClr val="000000"/>
                </a:solidFill>
                <a:effectLst/>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smtClean="0">
                <a:solidFill>
                  <a:srgbClr val="FFFFFF"/>
                </a:solidFill>
                <a:effectLst/>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FFFFFF"/>
                </a:solidFill>
                <a:cs typeface="Arial" charset="0"/>
              </a:rPr>
              <a:t>Day of the L</a:t>
            </a:r>
            <a:r>
              <a:rPr lang="en-GB" b="1" smtClean="0">
                <a:solidFill>
                  <a:srgbClr val="FFFFFF"/>
                </a:solidFill>
                <a:cs typeface="Arial" charset="0"/>
              </a:rPr>
              <a:t>ORD</a:t>
            </a:r>
          </a:p>
        </p:txBody>
      </p:sp>
    </p:spTree>
    <p:extLst>
      <p:ext uri="{BB962C8B-B14F-4D97-AF65-F5344CB8AC3E}">
        <p14:creationId xmlns:p14="http://schemas.microsoft.com/office/powerpoint/2010/main" val="3182823767"/>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13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334270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day a fountain will be opened for the dynasty of David and for the people of Jerusalem, a fountain to cleanse them from all their sins and impurity</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(Zech 13:1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45225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on that day,</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erase idol worship throughout the land, so that even the names of the idols will be forgotten. I will remove from the land both the false prophets and the spirit of impurity that came with them</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(Zech 13:2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6544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
        <p:nvSpPr>
          <p:cNvPr id="900098" name="Rectangle 2"/>
          <p:cNvSpPr>
            <a:spLocks noGrp="1" noChangeArrowheads="1"/>
          </p:cNvSpPr>
          <p:nvPr>
            <p:ph type="ctrTitle"/>
          </p:nvPr>
        </p:nvSpPr>
        <p:spPr>
          <a:xfrm>
            <a:off x="0" y="29469"/>
            <a:ext cx="4499992" cy="6828531"/>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Awake, O sword, against my shepherd, the man who is my partner,</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Strike down the shepherd, and the sheep will be scattered, and I will turn against the lambs. </a:t>
            </a:r>
            <a:r>
              <a:rPr lang="en-US" sz="2800" b="1" baseline="30000" dirty="0">
                <a:effectLst>
                  <a:glow rad="127000">
                    <a:schemeClr val="tx1"/>
                  </a:glow>
                </a:effectLst>
                <a:latin typeface="Arial" charset="0"/>
                <a:ea typeface="ＭＳ Ｐゴシック" charset="0"/>
                <a:cs typeface="ＭＳ Ｐゴシック" charset="0"/>
              </a:rPr>
              <a:t>8</a:t>
            </a:r>
            <a:r>
              <a:rPr lang="en-US" sz="2800" b="1" dirty="0">
                <a:effectLst>
                  <a:glow rad="127000">
                    <a:schemeClr val="tx1"/>
                  </a:glow>
                </a:effectLst>
                <a:latin typeface="Arial" charset="0"/>
                <a:ea typeface="ＭＳ Ｐゴシック" charset="0"/>
                <a:cs typeface="ＭＳ Ｐゴシック" charset="0"/>
              </a:rPr>
              <a:t>Two-thirds of the people in the land will be cut off and die,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one-third will be left in the land</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13:7-8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00564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will bring that group through the fire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make them pure.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refine them like silver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purify them like gold.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They will call on my name,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I will answer them.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I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These are my people,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and they will say,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is our God</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13:9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8247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14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2397125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Background: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Judah hanging on a limb</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3090" y="1656184"/>
            <a:ext cx="9293602" cy="5229200"/>
          </a:xfrm>
          <a:prstGeom prst="rect">
            <a:avLst/>
          </a:prstGeom>
        </p:spPr>
      </p:pic>
    </p:spTree>
    <p:extLst>
      <p:ext uri="{BB962C8B-B14F-4D97-AF65-F5344CB8AC3E}">
        <p14:creationId xmlns:p14="http://schemas.microsoft.com/office/powerpoint/2010/main" val="131373745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West = </a:t>
            </a:r>
            <a:r>
              <a:rPr lang="en-US" sz="2800" b="1" dirty="0" smtClean="0">
                <a:solidFill>
                  <a:srgbClr val="FFFFFF"/>
                </a:solidFill>
                <a:effectLst/>
                <a:latin typeface="Arial"/>
                <a:cs typeface="Arial"/>
              </a:rPr>
              <a:t>Jews</a:t>
            </a:r>
            <a:endParaRPr lang="en-US" sz="2800" b="1" dirty="0">
              <a:solidFill>
                <a:srgbClr val="FFFFFF"/>
              </a:solidFill>
              <a:effectLst/>
              <a:latin typeface="Arial"/>
              <a:cs typeface="Arial"/>
            </a:endParaRP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en-US" sz="2800" dirty="0" smtClean="0">
                <a:solidFill>
                  <a:schemeClr val="tx1"/>
                </a:solidFill>
                <a:effectLst/>
              </a:rPr>
              <a:t>Jerusalem Population (2002)</a:t>
            </a:r>
            <a:endParaRPr lang="en-US" sz="2800" dirty="0">
              <a:solidFill>
                <a:schemeClr val="tx1"/>
              </a:solidFill>
              <a:effectLst/>
            </a:endParaRP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en-US" sz="2800" b="1" dirty="0" smtClean="0">
                <a:solidFill>
                  <a:srgbClr val="FFFFFF"/>
                </a:solidFill>
                <a:effectLst/>
                <a:latin typeface="Arial"/>
                <a:cs typeface="Arial"/>
              </a:rPr>
              <a:t>East </a:t>
            </a:r>
            <a:r>
              <a:rPr lang="en-US" sz="2800" b="1" dirty="0">
                <a:solidFill>
                  <a:srgbClr val="FFFFFF"/>
                </a:solidFill>
                <a:effectLst/>
                <a:latin typeface="Arial"/>
                <a:cs typeface="Arial"/>
              </a:rPr>
              <a:t>= Arabs</a:t>
            </a:r>
          </a:p>
        </p:txBody>
      </p:sp>
    </p:spTree>
    <p:extLst>
      <p:ext uri="{BB962C8B-B14F-4D97-AF65-F5344CB8AC3E}">
        <p14:creationId xmlns:p14="http://schemas.microsoft.com/office/powerpoint/2010/main" val="21748398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5085184"/>
            <a:ext cx="5105400"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a:t>
            </a:r>
            <a:r>
              <a:rPr lang="en-US" sz="3600" b="1" dirty="0" smtClean="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Plundering</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5875"/>
            <a:ext cx="9175750" cy="24770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Watch</a:t>
            </a:r>
            <a:r>
              <a:rPr lang="en-US" altLang="ja-JP" sz="2800" b="1" dirty="0">
                <a:solidFill>
                  <a:schemeClr val="bg1"/>
                </a:solidFill>
                <a:effectLst>
                  <a:glow rad="152400">
                    <a:schemeClr val="tx1"/>
                  </a:glow>
                </a:effectLst>
                <a:latin typeface="Arial" charset="0"/>
                <a:cs typeface="Arial" charset="0"/>
              </a:rPr>
              <a:t>, for the day of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is coming when your possessions will be plundered right in front of you</a:t>
            </a:r>
            <a:r>
              <a:rPr lang="en-US" altLang="ja-JP" sz="2800" b="1" dirty="0" smtClean="0">
                <a:solidFill>
                  <a:schemeClr val="bg1"/>
                </a:solidFill>
                <a:effectLst>
                  <a:glow rad="152400">
                    <a:schemeClr val="tx1"/>
                  </a:glow>
                </a:effectLst>
                <a:latin typeface="Arial" charset="0"/>
                <a:cs typeface="Arial" charset="0"/>
              </a:rPr>
              <a:t>!</a:t>
            </a: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 </a:t>
            </a:r>
            <a:br>
              <a:rPr lang="en-US" altLang="ja-JP" sz="2800" b="1" dirty="0" smtClean="0">
                <a:solidFill>
                  <a:schemeClr val="bg1"/>
                </a:solidFill>
                <a:effectLst>
                  <a:glow rad="152400">
                    <a:schemeClr val="tx1"/>
                  </a:glow>
                </a:effectLst>
                <a:latin typeface="Arial" charset="0"/>
                <a:cs typeface="Arial" charset="0"/>
              </a:rPr>
            </a:br>
            <a:r>
              <a:rPr lang="en-US" altLang="ja-JP" sz="2800" b="1" dirty="0" smtClean="0">
                <a:solidFill>
                  <a:schemeClr val="bg1"/>
                </a:solidFill>
                <a:effectLst>
                  <a:glow rad="152400">
                    <a:schemeClr val="tx1"/>
                  </a:glow>
                </a:effectLst>
                <a:latin typeface="Arial" charset="0"/>
                <a:cs typeface="Arial" charset="0"/>
              </a:rPr>
              <a:t>(Zech. 14:1).</a:t>
            </a:r>
            <a:endParaRPr lang="en-US" sz="2800" b="1" dirty="0" smtClean="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3856682101"/>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t>
            </a:r>
            <a:r>
              <a:rPr lang="en-US" sz="3600" b="1" dirty="0" smtClean="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Attack</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73059" name="Title 2"/>
          <p:cNvSpPr txBox="1">
            <a:spLocks/>
          </p:cNvSpPr>
          <p:nvPr/>
        </p:nvSpPr>
        <p:spPr bwMode="auto">
          <a:xfrm>
            <a:off x="0" y="3501008"/>
            <a:ext cx="9144000" cy="2088232"/>
          </a:xfrm>
          <a:prstGeom prst="rect">
            <a:avLst/>
          </a:prstGeom>
          <a:noFill/>
          <a:ln>
            <a:noFill/>
          </a:ln>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smtClean="0">
                <a:solidFill>
                  <a:schemeClr val="bg1"/>
                </a:solidFill>
                <a:effectLst/>
                <a:latin typeface="Arial" charset="0"/>
                <a:cs typeface="Arial" charset="0"/>
              </a:rPr>
              <a:t>"</a:t>
            </a:r>
            <a:r>
              <a:rPr lang="en-US" altLang="ja-JP" b="1" dirty="0" smtClean="0">
                <a:solidFill>
                  <a:schemeClr val="bg1"/>
                </a:solidFill>
                <a:effectLst/>
                <a:latin typeface="Arial" charset="0"/>
                <a:cs typeface="Arial" charset="0"/>
              </a:rPr>
              <a:t>I </a:t>
            </a:r>
            <a:r>
              <a:rPr lang="en-US" altLang="ja-JP" b="1" dirty="0">
                <a:solidFill>
                  <a:schemeClr val="bg1"/>
                </a:solidFill>
                <a:effectLst/>
                <a:latin typeface="Arial" charset="0"/>
                <a:cs typeface="Arial" charset="0"/>
              </a:rPr>
              <a:t>will gather all the nations to fight against Jerusalem. The city will be taken, the houses looted, and the women raped. Half the population will be taken into captivity, and the rest will be left </a:t>
            </a:r>
            <a:r>
              <a:rPr lang="en-US" altLang="ja-JP" b="1" dirty="0" smtClean="0">
                <a:solidFill>
                  <a:schemeClr val="bg1"/>
                </a:solidFill>
                <a:effectLst/>
                <a:latin typeface="Arial" charset="0"/>
                <a:cs typeface="Arial" charset="0"/>
              </a:rPr>
              <a:t>among the </a:t>
            </a:r>
            <a:r>
              <a:rPr lang="en-US" altLang="ja-JP" b="1" dirty="0">
                <a:solidFill>
                  <a:schemeClr val="bg1"/>
                </a:solidFill>
                <a:effectLst/>
                <a:latin typeface="Arial" charset="0"/>
                <a:cs typeface="Arial" charset="0"/>
              </a:rPr>
              <a:t>ruins of the </a:t>
            </a:r>
            <a:r>
              <a:rPr lang="en-US" altLang="ja-JP" b="1" dirty="0" smtClean="0">
                <a:solidFill>
                  <a:schemeClr val="bg1"/>
                </a:solidFill>
                <a:effectLst/>
                <a:latin typeface="Arial" charset="0"/>
                <a:cs typeface="Arial" charset="0"/>
              </a:rPr>
              <a:t>city</a:t>
            </a:r>
            <a:r>
              <a:rPr lang="ru-RU" altLang="ja-JP" b="1" dirty="0" smtClean="0">
                <a:solidFill>
                  <a:schemeClr val="bg1"/>
                </a:solidFill>
                <a:effectLst/>
                <a:latin typeface="Arial" charset="0"/>
                <a:cs typeface="Arial" charset="0"/>
              </a:rPr>
              <a:t>"</a:t>
            </a:r>
            <a:r>
              <a:rPr lang="en-US" altLang="ja-JP" b="1" dirty="0" smtClean="0">
                <a:solidFill>
                  <a:schemeClr val="bg1"/>
                </a:solidFill>
                <a:effectLst/>
                <a:latin typeface="Arial" charset="0"/>
                <a:cs typeface="Arial" charset="0"/>
              </a:rPr>
              <a:t> (</a:t>
            </a:r>
            <a:r>
              <a:rPr lang="en-US" altLang="ja-JP" b="1" dirty="0">
                <a:solidFill>
                  <a:schemeClr val="bg1"/>
                </a:solidFill>
                <a:effectLst/>
                <a:latin typeface="Arial" charset="0"/>
                <a:cs typeface="Arial" charset="0"/>
              </a:rPr>
              <a:t>Zech. 14</a:t>
            </a:r>
            <a:r>
              <a:rPr lang="en-US" altLang="ja-JP" b="1" dirty="0" smtClean="0">
                <a:solidFill>
                  <a:schemeClr val="bg1"/>
                </a:solidFill>
                <a:effectLst/>
                <a:latin typeface="Arial" charset="0"/>
                <a:cs typeface="Arial" charset="0"/>
              </a:rPr>
              <a:t>:2 </a:t>
            </a:r>
            <a:r>
              <a:rPr lang="en-US" altLang="ja-JP" sz="2000" b="1" dirty="0" smtClean="0">
                <a:solidFill>
                  <a:schemeClr val="bg1"/>
                </a:solidFill>
                <a:effectLst/>
                <a:latin typeface="Arial" charset="0"/>
                <a:cs typeface="Arial" charset="0"/>
              </a:rPr>
              <a:t>NLT</a:t>
            </a:r>
            <a:r>
              <a:rPr lang="en-US" altLang="ja-JP" b="1" dirty="0" smtClean="0">
                <a:solidFill>
                  <a:schemeClr val="bg1"/>
                </a:solidFill>
                <a:effectLst/>
                <a:latin typeface="Arial" charset="0"/>
                <a:cs typeface="Arial" charset="0"/>
              </a:rPr>
              <a:t>)</a:t>
            </a:r>
            <a:r>
              <a:rPr lang="en-US" altLang="ja-JP" b="1" dirty="0">
                <a:solidFill>
                  <a:schemeClr val="bg1"/>
                </a:solidFill>
                <a:effectLst/>
                <a:latin typeface="Arial" charset="0"/>
                <a:cs typeface="Arial" charset="0"/>
              </a:rPr>
              <a:t>.</a:t>
            </a:r>
            <a:endParaRPr lang="en-US" b="1" dirty="0">
              <a:solidFill>
                <a:schemeClr val="bg1"/>
              </a:solidFill>
              <a:effectLst/>
              <a:latin typeface="Arial" charset="0"/>
              <a:cs typeface="Arial"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287247972"/>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Tribulation</a:t>
            </a:r>
          </a:p>
          <a:p>
            <a:pPr algn="ctr" defTabSz="449263" eaLnBrk="1" hangingPunct="1">
              <a:buClr>
                <a:srgbClr val="000000"/>
              </a:buClr>
              <a:buSzPct val="100000"/>
            </a:pPr>
            <a:r>
              <a:rPr lang="en-GB" b="1" smtClean="0">
                <a:solidFill>
                  <a:srgbClr val="000000"/>
                </a:solidFill>
                <a:effectLst/>
                <a:cs typeface="Arial" charset="0"/>
              </a:rPr>
              <a:t>(Zech. 14:1-2)</a:t>
            </a:r>
            <a:endParaRPr lang="en-GB" sz="2800" b="1" smtClean="0">
              <a:solidFill>
                <a:srgbClr val="000000"/>
              </a:solidFill>
              <a:effectLst/>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Millennium</a:t>
            </a:r>
          </a:p>
          <a:p>
            <a:pPr algn="ctr" defTabSz="449263" eaLnBrk="1" hangingPunct="1">
              <a:buClr>
                <a:srgbClr val="000000"/>
              </a:buClr>
              <a:buSzPct val="100000"/>
              <a:buFont typeface="Arial" charset="0"/>
              <a:buNone/>
            </a:pPr>
            <a:r>
              <a:rPr lang="en-GB" b="1" smtClean="0">
                <a:solidFill>
                  <a:srgbClr val="000000"/>
                </a:solidFill>
                <a:effectLst/>
                <a:cs typeface="Arial" charset="0"/>
              </a:rPr>
              <a:t>(Zech. 14:6-21)</a:t>
            </a:r>
            <a:endParaRPr lang="en-GB" sz="2800" b="1" smtClean="0">
              <a:solidFill>
                <a:srgbClr val="000000"/>
              </a:solidFill>
              <a:effectLst/>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smtClean="0">
                <a:solidFill>
                  <a:srgbClr val="000000"/>
                </a:solidFill>
                <a:effectLst/>
                <a:cs typeface="Arial" charset="0"/>
              </a:rPr>
              <a:t>Rapture</a:t>
            </a:r>
            <a:br>
              <a:rPr lang="en-GB" b="1" smtClean="0">
                <a:solidFill>
                  <a:srgbClr val="000000"/>
                </a:solidFill>
                <a:effectLst/>
                <a:cs typeface="Arial" charset="0"/>
              </a:rPr>
            </a:br>
            <a:r>
              <a:rPr lang="en-GB" b="1" smtClean="0">
                <a:solidFill>
                  <a:srgbClr val="000000"/>
                </a:solidFill>
                <a:effectLst/>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2</a:t>
            </a:r>
            <a:r>
              <a:rPr lang="en-GB" sz="2800" b="1" baseline="30000" smtClean="0">
                <a:solidFill>
                  <a:srgbClr val="000000"/>
                </a:solidFill>
                <a:effectLst/>
                <a:cs typeface="Arial" charset="0"/>
              </a:rPr>
              <a:t>nd</a:t>
            </a:r>
            <a:r>
              <a:rPr lang="en-GB" sz="2800" b="1" smtClean="0">
                <a:solidFill>
                  <a:srgbClr val="000000"/>
                </a:solidFill>
                <a:effectLst/>
                <a:cs typeface="Arial" charset="0"/>
              </a:rPr>
              <a:t> Advent</a:t>
            </a:r>
          </a:p>
          <a:p>
            <a:pPr algn="ctr" defTabSz="449263" eaLnBrk="1" hangingPunct="1">
              <a:buClr>
                <a:srgbClr val="000000"/>
              </a:buClr>
              <a:buSzPct val="100000"/>
              <a:buFont typeface="Arial" charset="0"/>
              <a:buNone/>
            </a:pPr>
            <a:r>
              <a:rPr lang="en-GB" b="1" smtClean="0">
                <a:solidFill>
                  <a:srgbClr val="000000"/>
                </a:solidFill>
                <a:effectLst/>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Gog &amp; Magog </a:t>
            </a:r>
            <a:br>
              <a:rPr lang="en-GB" sz="2800" b="1" smtClean="0">
                <a:solidFill>
                  <a:srgbClr val="000000"/>
                </a:solidFill>
                <a:effectLst/>
                <a:cs typeface="Arial" charset="0"/>
              </a:rPr>
            </a:br>
            <a:r>
              <a:rPr lang="en-GB" sz="2800" b="1" smtClean="0">
                <a:solidFill>
                  <a:srgbClr val="000000"/>
                </a:solidFill>
                <a:effectLst/>
                <a:cs typeface="Arial" charset="0"/>
              </a:rPr>
              <a:t>(Armageddon)</a:t>
            </a:r>
            <a:br>
              <a:rPr lang="en-GB" sz="2800" b="1" smtClean="0">
                <a:solidFill>
                  <a:srgbClr val="000000"/>
                </a:solidFill>
                <a:effectLst/>
                <a:cs typeface="Arial" charset="0"/>
              </a:rPr>
            </a:br>
            <a:r>
              <a:rPr lang="en-GB" b="1" smtClean="0">
                <a:solidFill>
                  <a:srgbClr val="000000"/>
                </a:solidFill>
                <a:effectLst/>
                <a:cs typeface="Arial" charset="0"/>
              </a:rPr>
              <a:t>(Ezek. 38–39)</a:t>
            </a:r>
            <a:endParaRPr lang="en-GB" sz="2800" b="1" smtClean="0">
              <a:solidFill>
                <a:srgbClr val="000000"/>
              </a:solidFill>
              <a:effectLst/>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Gog and Magog </a:t>
            </a:r>
            <a:br>
              <a:rPr lang="en-GB" sz="2800" b="1" smtClean="0">
                <a:solidFill>
                  <a:srgbClr val="000000"/>
                </a:solidFill>
                <a:effectLst/>
                <a:cs typeface="Arial" charset="0"/>
              </a:rPr>
            </a:br>
            <a:r>
              <a:rPr lang="en-GB" sz="2800" b="1" smtClean="0">
                <a:solidFill>
                  <a:srgbClr val="000000"/>
                </a:solidFill>
                <a:effectLst/>
                <a:cs typeface="Arial" charset="0"/>
              </a:rPr>
              <a:t>Revisited</a:t>
            </a:r>
          </a:p>
          <a:p>
            <a:pPr algn="ctr" defTabSz="449263" eaLnBrk="1" hangingPunct="1">
              <a:buClr>
                <a:srgbClr val="000000"/>
              </a:buClr>
              <a:buSzPct val="100000"/>
              <a:buFont typeface="Arial" charset="0"/>
              <a:buNone/>
            </a:pPr>
            <a:r>
              <a:rPr lang="en-GB" b="1" smtClean="0">
                <a:solidFill>
                  <a:srgbClr val="000000"/>
                </a:solidFill>
                <a:effectLst/>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Great</a:t>
            </a:r>
          </a:p>
          <a:p>
            <a:pPr algn="ctr" defTabSz="449263" eaLnBrk="1" hangingPunct="1">
              <a:buClr>
                <a:srgbClr val="000000"/>
              </a:buClr>
              <a:buSzPct val="100000"/>
              <a:buFont typeface="Arial" charset="0"/>
              <a:buNone/>
            </a:pPr>
            <a:r>
              <a:rPr lang="en-GB" sz="2800" b="1" smtClean="0">
                <a:solidFill>
                  <a:srgbClr val="000000"/>
                </a:solidFill>
                <a:effectLst/>
                <a:cs typeface="Arial" charset="0"/>
              </a:rPr>
              <a:t>White</a:t>
            </a:r>
          </a:p>
          <a:p>
            <a:pPr algn="ctr" defTabSz="449263" eaLnBrk="1" hangingPunct="1">
              <a:buClr>
                <a:srgbClr val="000000"/>
              </a:buClr>
              <a:buSzPct val="100000"/>
              <a:buFont typeface="Arial" charset="0"/>
              <a:buNone/>
            </a:pPr>
            <a:r>
              <a:rPr lang="en-GB" sz="2800" b="1" smtClean="0">
                <a:solidFill>
                  <a:srgbClr val="000000"/>
                </a:solidFill>
                <a:effectLst/>
                <a:cs typeface="Arial" charset="0"/>
              </a:rPr>
              <a:t>Throne</a:t>
            </a:r>
          </a:p>
          <a:p>
            <a:pPr algn="ctr" defTabSz="449263" eaLnBrk="1" hangingPunct="1">
              <a:buClr>
                <a:srgbClr val="000000"/>
              </a:buClr>
              <a:buSzPct val="100000"/>
              <a:buFont typeface="Arial" charset="0"/>
              <a:buNone/>
            </a:pPr>
            <a:r>
              <a:rPr lang="en-GB" b="1" smtClean="0">
                <a:solidFill>
                  <a:srgbClr val="000000"/>
                </a:solidFill>
                <a:effectLst/>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smtClean="0">
                <a:solidFill>
                  <a:srgbClr val="FFFFFF"/>
                </a:solidFill>
                <a:effectLst/>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FFFFFF"/>
                </a:solidFill>
                <a:cs typeface="Arial" charset="0"/>
              </a:rPr>
              <a:t>Day of the L</a:t>
            </a:r>
            <a:r>
              <a:rPr lang="en-GB" b="1" smtClean="0">
                <a:solidFill>
                  <a:srgbClr val="FFFFFF"/>
                </a:solidFill>
                <a:cs typeface="Arial" charset="0"/>
              </a:rPr>
              <a:t>ORD</a:t>
            </a:r>
          </a:p>
        </p:txBody>
      </p:sp>
    </p:spTree>
    <p:extLst>
      <p:ext uri="{BB962C8B-B14F-4D97-AF65-F5344CB8AC3E}">
        <p14:creationId xmlns:p14="http://schemas.microsoft.com/office/powerpoint/2010/main" val="1962396880"/>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en-US" sz="3600" b="1" dirty="0" smtClean="0">
                <a:solidFill>
                  <a:srgbClr val="FFFFFF"/>
                </a:solidFill>
                <a:latin typeface="Arial" charset="0"/>
                <a:ea typeface="ＭＳ Ｐゴシック" charset="0"/>
                <a:cs typeface="Arial" charset="0"/>
              </a:rPr>
              <a:t>Christ</a:t>
            </a:r>
            <a:r>
              <a:rPr lang="mr-IN" sz="3600" b="1" dirty="0" smtClean="0">
                <a:solidFill>
                  <a:srgbClr val="FFFFFF"/>
                </a:solidFill>
                <a:latin typeface="Arial" charset="0"/>
                <a:ea typeface="ＭＳ Ｐゴシック" charset="0"/>
                <a:cs typeface="Arial" charset="0"/>
              </a:rPr>
              <a:t>'</a:t>
            </a:r>
            <a:r>
              <a:rPr lang="en-US" sz="3600" b="1" dirty="0" smtClean="0">
                <a:solidFill>
                  <a:srgbClr val="FFFFFF"/>
                </a:solidFill>
                <a:latin typeface="Arial" charset="0"/>
                <a:ea typeface="ＭＳ Ｐゴシック" charset="0"/>
                <a:cs typeface="Arial" charset="0"/>
              </a:rPr>
              <a:t>s Return</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1115616" y="4221088"/>
            <a:ext cx="6912768" cy="2412504"/>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smtClean="0">
                <a:solidFill>
                  <a:schemeClr val="bg1"/>
                </a:solidFill>
                <a:effectLst>
                  <a:glow rad="254000">
                    <a:schemeClr val="tx1">
                      <a:alpha val="89000"/>
                    </a:schemeClr>
                  </a:glow>
                </a:effectLst>
                <a:latin typeface="Arial" charset="0"/>
                <a:cs typeface="Arial" charset="0"/>
              </a:rPr>
              <a:t>"</a:t>
            </a:r>
            <a:r>
              <a:rPr lang="en-US" sz="2800" b="1" dirty="0" smtClean="0">
                <a:solidFill>
                  <a:schemeClr val="bg1"/>
                </a:solidFill>
                <a:effectLst>
                  <a:glow rad="254000">
                    <a:schemeClr val="tx1">
                      <a:alpha val="89000"/>
                    </a:schemeClr>
                  </a:glow>
                </a:effectLst>
                <a:latin typeface="Arial" charset="0"/>
                <a:cs typeface="Arial" charset="0"/>
              </a:rPr>
              <a:t>Then </a:t>
            </a:r>
            <a:r>
              <a:rPr lang="en-US" sz="2800" b="1" dirty="0">
                <a:solidFill>
                  <a:schemeClr val="bg1"/>
                </a:solidFill>
                <a:effectLst>
                  <a:glow rad="254000">
                    <a:schemeClr val="tx1">
                      <a:alpha val="89000"/>
                    </a:schemeClr>
                  </a:glow>
                </a:effectLst>
                <a:latin typeface="Arial" charset="0"/>
                <a:cs typeface="Arial" charset="0"/>
              </a:rPr>
              <a:t>the L</a:t>
            </a:r>
            <a:r>
              <a:rPr lang="en-US" b="1" dirty="0">
                <a:solidFill>
                  <a:schemeClr val="bg1"/>
                </a:solidFill>
                <a:effectLst>
                  <a:glow rad="254000">
                    <a:schemeClr val="tx1">
                      <a:alpha val="89000"/>
                    </a:schemeClr>
                  </a:glow>
                </a:effectLst>
                <a:latin typeface="Arial" charset="0"/>
                <a:cs typeface="Arial" charset="0"/>
              </a:rPr>
              <a:t>ORD</a:t>
            </a:r>
            <a:r>
              <a:rPr lang="en-US" sz="2800" b="1" dirty="0">
                <a:solidFill>
                  <a:schemeClr val="bg1"/>
                </a:solidFill>
                <a:effectLst>
                  <a:glow rad="254000">
                    <a:schemeClr val="tx1">
                      <a:alpha val="89000"/>
                    </a:schemeClr>
                  </a:glow>
                </a:effectLst>
                <a:latin typeface="Arial" charset="0"/>
                <a:cs typeface="Arial" charset="0"/>
              </a:rPr>
              <a:t> will go out to fight against those nations, as he has fought in times </a:t>
            </a:r>
            <a:r>
              <a:rPr lang="en-US" sz="2800" b="1" dirty="0" smtClean="0">
                <a:solidFill>
                  <a:schemeClr val="bg1"/>
                </a:solidFill>
                <a:effectLst>
                  <a:glow rad="254000">
                    <a:schemeClr val="tx1">
                      <a:alpha val="89000"/>
                    </a:schemeClr>
                  </a:glow>
                </a:effectLst>
                <a:latin typeface="Arial" charset="0"/>
                <a:cs typeface="Arial" charset="0"/>
              </a:rPr>
              <a:t>past</a:t>
            </a:r>
            <a:r>
              <a:rPr lang="ru-RU" altLang="ja-JP" sz="2800" b="1" dirty="0" smtClean="0">
                <a:solidFill>
                  <a:schemeClr val="bg1"/>
                </a:solidFill>
                <a:effectLst>
                  <a:glow rad="254000">
                    <a:schemeClr val="tx1">
                      <a:alpha val="89000"/>
                    </a:schemeClr>
                  </a:glow>
                </a:effectLst>
                <a:latin typeface="Arial" charset="0"/>
                <a:cs typeface="Arial" charset="0"/>
              </a:rPr>
              <a:t>"</a:t>
            </a:r>
            <a:r>
              <a:rPr lang="en-US" sz="2800" b="1" dirty="0" smtClean="0">
                <a:solidFill>
                  <a:schemeClr val="bg1"/>
                </a:solidFill>
                <a:effectLst>
                  <a:glow rad="254000">
                    <a:schemeClr val="tx1">
                      <a:alpha val="89000"/>
                    </a:schemeClr>
                  </a:glow>
                </a:effectLst>
                <a:latin typeface="Arial" charset="0"/>
                <a:cs typeface="Arial" charset="0"/>
              </a:rPr>
              <a:t> </a:t>
            </a:r>
          </a:p>
          <a:p>
            <a:pPr eaLnBrk="1" hangingPunct="1">
              <a:defRPr/>
            </a:pPr>
            <a:endParaRPr lang="en-US" sz="2800" b="1" dirty="0" smtClean="0">
              <a:solidFill>
                <a:schemeClr val="bg1"/>
              </a:solidFill>
              <a:effectLst>
                <a:glow rad="254000">
                  <a:schemeClr val="tx1">
                    <a:alpha val="89000"/>
                  </a:schemeClr>
                </a:glow>
              </a:effectLst>
              <a:latin typeface="Arial" charset="0"/>
              <a:cs typeface="Arial" charset="0"/>
            </a:endParaRPr>
          </a:p>
          <a:p>
            <a:pPr algn="r" eaLnBrk="1" hangingPunct="1">
              <a:defRPr/>
            </a:pPr>
            <a:r>
              <a:rPr lang="en-US" sz="2800" b="1" dirty="0" smtClean="0">
                <a:solidFill>
                  <a:schemeClr val="bg1"/>
                </a:solidFill>
                <a:effectLst>
                  <a:glow rad="254000">
                    <a:schemeClr val="tx1">
                      <a:alpha val="89000"/>
                    </a:schemeClr>
                  </a:glow>
                </a:effectLst>
                <a:latin typeface="Arial" charset="0"/>
                <a:cs typeface="Arial" charset="0"/>
              </a:rPr>
              <a:t>(Zech. 14:3 </a:t>
            </a:r>
            <a:r>
              <a:rPr lang="en-US" b="1" dirty="0" smtClean="0">
                <a:solidFill>
                  <a:schemeClr val="bg1"/>
                </a:solidFill>
                <a:effectLst>
                  <a:glow rad="254000">
                    <a:schemeClr val="tx1">
                      <a:alpha val="89000"/>
                    </a:schemeClr>
                  </a:glow>
                </a:effectLst>
                <a:latin typeface="Arial" charset="0"/>
                <a:cs typeface="Arial" charset="0"/>
              </a:rPr>
              <a:t>NLT</a:t>
            </a:r>
            <a:r>
              <a:rPr lang="en-US" sz="2800" b="1" dirty="0" smtClean="0">
                <a:solidFill>
                  <a:schemeClr val="bg1"/>
                </a:solidFill>
                <a:effectLst>
                  <a:glow rad="254000">
                    <a:schemeClr val="tx1">
                      <a:alpha val="89000"/>
                    </a:schemeClr>
                  </a:glow>
                </a:effectLst>
                <a:latin typeface="Arial" charset="0"/>
                <a:cs typeface="Arial" charset="0"/>
              </a:rPr>
              <a:t>).</a:t>
            </a:r>
          </a:p>
        </p:txBody>
      </p:sp>
    </p:spTree>
    <p:extLst>
      <p:ext uri="{BB962C8B-B14F-4D97-AF65-F5344CB8AC3E}">
        <p14:creationId xmlns:p14="http://schemas.microsoft.com/office/powerpoint/2010/main" val="15820620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jesus_retu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57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73059" name="Title 2"/>
          <p:cNvSpPr txBox="1">
            <a:spLocks/>
          </p:cNvSpPr>
          <p:nvPr/>
        </p:nvSpPr>
        <p:spPr bwMode="auto">
          <a:xfrm>
            <a:off x="0" y="4495800"/>
            <a:ext cx="9144000" cy="2362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2800" b="1" dirty="0" smtClean="0">
                <a:solidFill>
                  <a:schemeClr val="bg1"/>
                </a:solidFill>
                <a:effectLst/>
                <a:latin typeface="Arial" charset="0"/>
                <a:cs typeface="Arial" charset="0"/>
              </a:rPr>
              <a:t>"</a:t>
            </a:r>
            <a:r>
              <a:rPr lang="en-US" altLang="ja-JP" sz="2800" b="1" dirty="0" smtClean="0">
                <a:solidFill>
                  <a:schemeClr val="bg1"/>
                </a:solidFill>
                <a:effectLst/>
                <a:latin typeface="Arial" charset="0"/>
                <a:cs typeface="Arial" charset="0"/>
              </a:rPr>
              <a:t>On </a:t>
            </a:r>
            <a:r>
              <a:rPr lang="en-US" altLang="ja-JP" sz="2800" b="1" dirty="0">
                <a:solidFill>
                  <a:schemeClr val="bg1"/>
                </a:solidFill>
                <a:effectLst/>
                <a:latin typeface="Arial" charset="0"/>
                <a:cs typeface="Arial" charset="0"/>
              </a:rPr>
              <a:t>that day, his feet will stand on the Mount of Olives east of </a:t>
            </a:r>
            <a:r>
              <a:rPr lang="en-US" altLang="ja-JP" sz="2800" b="1" dirty="0" smtClean="0">
                <a:solidFill>
                  <a:schemeClr val="bg1"/>
                </a:solidFill>
                <a:effectLst/>
                <a:latin typeface="Arial" charset="0"/>
                <a:cs typeface="Arial" charset="0"/>
              </a:rPr>
              <a:t>Jerusalem</a:t>
            </a:r>
            <a:r>
              <a:rPr lang="ru-RU" altLang="ja-JP" sz="2800" b="1" dirty="0" smtClean="0">
                <a:solidFill>
                  <a:schemeClr val="bg1"/>
                </a:solidFill>
                <a:effectLst/>
                <a:latin typeface="Arial" charset="0"/>
                <a:cs typeface="Arial" charset="0"/>
              </a:rPr>
              <a:t>"</a:t>
            </a:r>
            <a:r>
              <a:rPr lang="en-US" altLang="ja-JP" sz="2800" b="1" dirty="0" smtClean="0">
                <a:solidFill>
                  <a:schemeClr val="bg1"/>
                </a:solidFill>
                <a:effectLst/>
                <a:latin typeface="Arial" charset="0"/>
                <a:cs typeface="Arial" charset="0"/>
              </a:rPr>
              <a:t> </a:t>
            </a:r>
            <a:r>
              <a:rPr lang="en-US" altLang="ja-JP" sz="2800" b="1" dirty="0">
                <a:solidFill>
                  <a:schemeClr val="bg1"/>
                </a:solidFill>
                <a:effectLst/>
                <a:latin typeface="Arial" charset="0"/>
                <a:cs typeface="Arial" charset="0"/>
              </a:rPr>
              <a:t/>
            </a:r>
            <a:br>
              <a:rPr lang="en-US" altLang="ja-JP" sz="2800" b="1" dirty="0">
                <a:solidFill>
                  <a:schemeClr val="bg1"/>
                </a:solidFill>
                <a:effectLst/>
                <a:latin typeface="Arial" charset="0"/>
                <a:cs typeface="Arial" charset="0"/>
              </a:rPr>
            </a:br>
            <a:r>
              <a:rPr lang="en-US" altLang="ja-JP" sz="2800" b="1" dirty="0">
                <a:solidFill>
                  <a:schemeClr val="bg1"/>
                </a:solidFill>
                <a:effectLst/>
                <a:latin typeface="Arial" charset="0"/>
                <a:cs typeface="Arial" charset="0"/>
              </a:rPr>
              <a:t>(Zech. 14:4).</a:t>
            </a:r>
            <a:endParaRPr lang="en-US" sz="2800" b="1" dirty="0">
              <a:solidFill>
                <a:schemeClr val="bg1"/>
              </a:solidFill>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eaLnBrk="0" hangingPunct="0"/>
            <a:endParaRPr lang="en-US" sz="1800">
              <a:solidFill>
                <a:srgbClr val="FFFFCC"/>
              </a:solidFill>
              <a:effectLst/>
              <a:latin typeface="Arial" charset="0"/>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effectLst/>
                <a:latin typeface="Arial" charset="0"/>
                <a:cs typeface="Arial" charset="0"/>
              </a:rPr>
              <a:t>656</a:t>
            </a:r>
            <a:endParaRPr lang="en-US">
              <a:solidFill>
                <a:srgbClr val="000066"/>
              </a:solidFill>
              <a:effectLst/>
              <a:latin typeface="Arial"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eaLnBrk="0" hangingPunct="0"/>
            <a:endParaRPr lang="en-US" sz="1800">
              <a:solidFill>
                <a:srgbClr val="FFFFCC"/>
              </a:solidFill>
              <a:effectLst/>
              <a:latin typeface="Arial" charset="0"/>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CC"/>
                  </a:solidFill>
                  <a:effectLst/>
                  <a:latin typeface="Arial"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CC"/>
                  </a:solidFill>
                  <a:effectLst/>
                  <a:latin typeface="Arial"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FFFFCC"/>
                  </a:solidFill>
                  <a:effectLst/>
                  <a:latin typeface="Arial"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a:latin typeface="Arial" charset="0"/>
                <a:ea typeface="ＭＳ Ｐゴシック" charset="0"/>
                <a:cs typeface="ＭＳ Ｐゴシック" charset="0"/>
              </a:rPr>
              <a:t>The Spirit Leaves &amp; Returns</a:t>
            </a:r>
          </a:p>
        </p:txBody>
      </p:sp>
    </p:spTree>
    <p:extLst>
      <p:ext uri="{BB962C8B-B14F-4D97-AF65-F5344CB8AC3E}">
        <p14:creationId xmlns:p14="http://schemas.microsoft.com/office/powerpoint/2010/main" val="3891395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On that day, his feet will stand on the Mount of Olives east of Jerusalem…</a:t>
            </a: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 </a:t>
            </a:r>
            <a:br>
              <a:rPr lang="en-US" altLang="ja-JP" sz="2800" b="1" dirty="0" smtClean="0">
                <a:solidFill>
                  <a:schemeClr val="bg1"/>
                </a:solidFill>
                <a:effectLst>
                  <a:glow rad="152400">
                    <a:schemeClr val="tx1"/>
                  </a:glow>
                </a:effectLst>
                <a:latin typeface="Arial" charset="0"/>
                <a:cs typeface="Arial" charset="0"/>
              </a:rPr>
            </a:br>
            <a:r>
              <a:rPr lang="en-US" altLang="ja-JP" sz="2800" b="1" dirty="0" smtClean="0">
                <a:solidFill>
                  <a:schemeClr val="bg1"/>
                </a:solidFill>
                <a:effectLst>
                  <a:glow rad="152400">
                    <a:schemeClr val="tx1"/>
                  </a:glow>
                </a:effectLst>
                <a:latin typeface="Arial" charset="0"/>
                <a:cs typeface="Arial" charset="0"/>
              </a:rPr>
              <a:t>(Zech. 14:4a).</a:t>
            </a:r>
            <a:endParaRPr lang="en-US" sz="2800" b="1" dirty="0" smtClean="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20463070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…And </a:t>
            </a:r>
            <a:r>
              <a:rPr lang="en-US" altLang="ja-JP" sz="2800" b="1" dirty="0">
                <a:solidFill>
                  <a:schemeClr val="bg1"/>
                </a:solidFill>
                <a:effectLst>
                  <a:glow rad="152400">
                    <a:schemeClr val="tx1"/>
                  </a:glow>
                </a:effectLst>
                <a:latin typeface="Arial" charset="0"/>
                <a:cs typeface="Arial" charset="0"/>
              </a:rPr>
              <a:t>the Mount of Olives will split apart, making a wide valley running from east to west. Half the mountain will move toward the north and half toward the </a:t>
            </a:r>
            <a:r>
              <a:rPr lang="en-US" altLang="ja-JP" sz="2800" b="1" dirty="0" smtClean="0">
                <a:solidFill>
                  <a:schemeClr val="bg1"/>
                </a:solidFill>
                <a:effectLst>
                  <a:glow rad="152400">
                    <a:schemeClr val="tx1"/>
                  </a:glow>
                </a:effectLst>
                <a:latin typeface="Arial" charset="0"/>
                <a:cs typeface="Arial" charset="0"/>
              </a:rPr>
              <a:t>south</a:t>
            </a: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 </a:t>
            </a:r>
            <a:br>
              <a:rPr lang="en-US" altLang="ja-JP" sz="2800" b="1" dirty="0" smtClean="0">
                <a:solidFill>
                  <a:schemeClr val="bg1"/>
                </a:solidFill>
                <a:effectLst>
                  <a:glow rad="152400">
                    <a:schemeClr val="tx1"/>
                  </a:glow>
                </a:effectLst>
                <a:latin typeface="Arial" charset="0"/>
                <a:cs typeface="Arial" charset="0"/>
              </a:rPr>
            </a:br>
            <a:r>
              <a:rPr lang="en-US" altLang="ja-JP" sz="2800" b="1" dirty="0" smtClean="0">
                <a:solidFill>
                  <a:schemeClr val="bg1"/>
                </a:solidFill>
                <a:effectLst>
                  <a:glow rad="152400">
                    <a:schemeClr val="tx1"/>
                  </a:glow>
                </a:effectLst>
                <a:latin typeface="Arial" charset="0"/>
                <a:cs typeface="Arial" charset="0"/>
              </a:rPr>
              <a:t>(Zech. 14:4b </a:t>
            </a:r>
            <a:r>
              <a:rPr lang="en-US" altLang="ja-JP" b="1" dirty="0" smtClean="0">
                <a:solidFill>
                  <a:schemeClr val="bg1"/>
                </a:solidFill>
                <a:effectLst>
                  <a:glow rad="152400">
                    <a:schemeClr val="tx1"/>
                  </a:glow>
                </a:effectLst>
                <a:latin typeface="Arial" charset="0"/>
                <a:cs typeface="Arial" charset="0"/>
              </a:rPr>
              <a:t>NLT</a:t>
            </a:r>
            <a:r>
              <a:rPr lang="en-US" altLang="ja-JP" sz="2800" b="1" dirty="0" smtClean="0">
                <a:solidFill>
                  <a:schemeClr val="bg1"/>
                </a:solidFill>
                <a:effectLst>
                  <a:glow rad="152400">
                    <a:schemeClr val="tx1"/>
                  </a:glow>
                </a:effectLst>
                <a:latin typeface="Arial" charset="0"/>
                <a:cs typeface="Arial" charset="0"/>
              </a:rPr>
              <a:t>).</a:t>
            </a:r>
            <a:endParaRPr lang="en-US" sz="2800" b="1" dirty="0" smtClean="0">
              <a:solidFill>
                <a:schemeClr val="bg1"/>
              </a:solidFill>
              <a:effectLst>
                <a:glow rad="152400">
                  <a:schemeClr val="tx1"/>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4067944" cy="68580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rgbClr val="FFFFFF"/>
                </a:solidFill>
                <a:effectLst>
                  <a:glow rad="152400">
                    <a:srgbClr val="000000"/>
                  </a:glow>
                </a:effectLst>
                <a:latin typeface="Arial" charset="0"/>
                <a:cs typeface="Arial" charset="0"/>
              </a:rPr>
              <a:t>"</a:t>
            </a:r>
            <a:r>
              <a:rPr lang="en-US" altLang="ja-JP" sz="2800" b="1" dirty="0" smtClean="0">
                <a:solidFill>
                  <a:srgbClr val="FFFFFF"/>
                </a:solidFill>
                <a:effectLst>
                  <a:glow rad="152400">
                    <a:srgbClr val="000000"/>
                  </a:glow>
                </a:effectLst>
                <a:latin typeface="Arial" charset="0"/>
                <a:cs typeface="Arial" charset="0"/>
              </a:rPr>
              <a:t>You will </a:t>
            </a:r>
            <a:r>
              <a:rPr lang="en-US" altLang="ja-JP" sz="2800" b="1" dirty="0">
                <a:solidFill>
                  <a:srgbClr val="FFFFFF"/>
                </a:solidFill>
                <a:effectLst>
                  <a:glow rad="152400">
                    <a:srgbClr val="000000"/>
                  </a:glow>
                </a:effectLst>
                <a:latin typeface="Arial" charset="0"/>
                <a:cs typeface="Arial" charset="0"/>
              </a:rPr>
              <a:t>flee through this valley, for it will reach across to </a:t>
            </a:r>
            <a:r>
              <a:rPr lang="en-US" altLang="ja-JP" sz="2800" b="1" dirty="0" err="1">
                <a:solidFill>
                  <a:srgbClr val="FFFFFF"/>
                </a:solidFill>
                <a:effectLst>
                  <a:glow rad="152400">
                    <a:srgbClr val="000000"/>
                  </a:glow>
                </a:effectLst>
                <a:latin typeface="Arial" charset="0"/>
                <a:cs typeface="Arial" charset="0"/>
              </a:rPr>
              <a:t>Azal</a:t>
            </a:r>
            <a:r>
              <a:rPr lang="en-US" altLang="ja-JP" sz="2800" b="1" dirty="0">
                <a:solidFill>
                  <a:srgbClr val="FFFFFF"/>
                </a:solidFill>
                <a:effectLst>
                  <a:glow rad="152400">
                    <a:srgbClr val="000000"/>
                  </a:glow>
                </a:effectLst>
                <a:latin typeface="Arial" charset="0"/>
                <a:cs typeface="Arial" charset="0"/>
              </a:rPr>
              <a:t>. Yes, you will flee as you did from the earthquake in the days of King </a:t>
            </a:r>
            <a:r>
              <a:rPr lang="en-US" altLang="ja-JP" sz="2800" b="1" dirty="0" err="1">
                <a:solidFill>
                  <a:srgbClr val="FFFFFF"/>
                </a:solidFill>
                <a:effectLst>
                  <a:glow rad="152400">
                    <a:srgbClr val="000000"/>
                  </a:glow>
                </a:effectLst>
                <a:latin typeface="Arial" charset="0"/>
                <a:cs typeface="Arial" charset="0"/>
              </a:rPr>
              <a:t>Uzziah</a:t>
            </a:r>
            <a:r>
              <a:rPr lang="en-US" altLang="ja-JP" sz="2800" b="1" dirty="0">
                <a:solidFill>
                  <a:srgbClr val="FFFFFF"/>
                </a:solidFill>
                <a:effectLst>
                  <a:glow rad="152400">
                    <a:srgbClr val="000000"/>
                  </a:glow>
                </a:effectLst>
                <a:latin typeface="Arial" charset="0"/>
                <a:cs typeface="Arial" charset="0"/>
              </a:rPr>
              <a:t> of Judah. Then the L</a:t>
            </a:r>
            <a:r>
              <a:rPr lang="en-US" altLang="ja-JP" b="1" dirty="0">
                <a:solidFill>
                  <a:srgbClr val="FFFFFF"/>
                </a:solidFill>
                <a:effectLst>
                  <a:glow rad="152400">
                    <a:srgbClr val="000000"/>
                  </a:glow>
                </a:effectLst>
                <a:latin typeface="Arial" charset="0"/>
                <a:cs typeface="Arial" charset="0"/>
              </a:rPr>
              <a:t>ORD</a:t>
            </a:r>
            <a:r>
              <a:rPr lang="en-US" altLang="ja-JP" sz="2800" b="1" dirty="0">
                <a:solidFill>
                  <a:srgbClr val="FFFFFF"/>
                </a:solidFill>
                <a:effectLst>
                  <a:glow rad="152400">
                    <a:srgbClr val="000000"/>
                  </a:glow>
                </a:effectLst>
                <a:latin typeface="Arial" charset="0"/>
                <a:cs typeface="Arial" charset="0"/>
              </a:rPr>
              <a:t> my God will come, and all his holy ones with </a:t>
            </a:r>
            <a:r>
              <a:rPr lang="en-US" altLang="ja-JP" sz="2800" b="1" dirty="0" smtClean="0">
                <a:solidFill>
                  <a:srgbClr val="FFFFFF"/>
                </a:solidFill>
                <a:effectLst>
                  <a:glow rad="152400">
                    <a:srgbClr val="000000"/>
                  </a:glow>
                </a:effectLst>
                <a:latin typeface="Arial" charset="0"/>
                <a:cs typeface="Arial" charset="0"/>
              </a:rPr>
              <a:t>him</a:t>
            </a:r>
            <a:r>
              <a:rPr lang="ru-RU" altLang="ja-JP" sz="2800" b="1" dirty="0" smtClean="0">
                <a:solidFill>
                  <a:srgbClr val="FFFFFF"/>
                </a:solidFill>
                <a:effectLst>
                  <a:glow rad="152400">
                    <a:srgbClr val="000000"/>
                  </a:glow>
                </a:effectLst>
                <a:latin typeface="Arial" charset="0"/>
                <a:cs typeface="Arial" charset="0"/>
              </a:rPr>
              <a:t>"</a:t>
            </a:r>
            <a:r>
              <a:rPr lang="en-US" altLang="ja-JP" sz="2800" b="1" dirty="0" smtClean="0">
                <a:solidFill>
                  <a:srgbClr val="FFFFFF"/>
                </a:solidFill>
                <a:effectLst>
                  <a:glow rad="152400">
                    <a:srgbClr val="000000"/>
                  </a:glow>
                </a:effectLst>
                <a:latin typeface="Arial" charset="0"/>
                <a:cs typeface="Arial" charset="0"/>
              </a:rPr>
              <a:t> </a:t>
            </a:r>
            <a:br>
              <a:rPr lang="en-US" altLang="ja-JP" sz="2800" b="1" dirty="0" smtClean="0">
                <a:solidFill>
                  <a:srgbClr val="FFFFFF"/>
                </a:solidFill>
                <a:effectLst>
                  <a:glow rad="152400">
                    <a:srgbClr val="000000"/>
                  </a:glow>
                </a:effectLst>
                <a:latin typeface="Arial" charset="0"/>
                <a:cs typeface="Arial" charset="0"/>
              </a:rPr>
            </a:br>
            <a:r>
              <a:rPr lang="en-US" altLang="ja-JP" sz="2800" b="1" dirty="0" smtClean="0">
                <a:solidFill>
                  <a:srgbClr val="FFFFFF"/>
                </a:solidFill>
                <a:effectLst>
                  <a:glow rad="152400">
                    <a:srgbClr val="000000"/>
                  </a:glow>
                </a:effectLst>
                <a:latin typeface="Arial" charset="0"/>
                <a:cs typeface="Arial" charset="0"/>
              </a:rPr>
              <a:t>(Zech. 14:5 </a:t>
            </a:r>
            <a:r>
              <a:rPr lang="en-US" altLang="ja-JP" b="1" dirty="0" smtClean="0">
                <a:solidFill>
                  <a:srgbClr val="FFFFFF"/>
                </a:solidFill>
                <a:effectLst>
                  <a:glow rad="152400">
                    <a:srgbClr val="000000"/>
                  </a:glow>
                </a:effectLst>
                <a:latin typeface="Arial" charset="0"/>
                <a:cs typeface="Arial" charset="0"/>
              </a:rPr>
              <a:t>NLT</a:t>
            </a:r>
            <a:r>
              <a:rPr lang="en-US" altLang="ja-JP" sz="2800" b="1" dirty="0" smtClean="0">
                <a:solidFill>
                  <a:srgbClr val="FFFFFF"/>
                </a:solidFill>
                <a:effectLst>
                  <a:glow rad="152400">
                    <a:srgbClr val="000000"/>
                  </a:glow>
                </a:effectLst>
                <a:latin typeface="Arial" charset="0"/>
                <a:cs typeface="Arial" charset="0"/>
              </a:rPr>
              <a:t>).</a:t>
            </a:r>
            <a:endParaRPr lang="en-US" sz="2800" b="1" dirty="0" smtClean="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45250012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Be Encouraged</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20" y="188640"/>
            <a:ext cx="8709713" cy="3989891"/>
          </a:xfrm>
          <a:prstGeom prst="rect">
            <a:avLst/>
          </a:prstGeom>
        </p:spPr>
      </p:pic>
    </p:spTree>
    <p:extLst>
      <p:ext uri="{BB962C8B-B14F-4D97-AF65-F5344CB8AC3E}">
        <p14:creationId xmlns:p14="http://schemas.microsoft.com/office/powerpoint/2010/main" val="4179020789"/>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3779912" y="1728192"/>
            <a:ext cx="5395838" cy="52292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On </a:t>
            </a:r>
            <a:r>
              <a:rPr lang="en-US" altLang="ja-JP" sz="2800" b="1" dirty="0">
                <a:solidFill>
                  <a:schemeClr val="bg1"/>
                </a:solidFill>
                <a:effectLst>
                  <a:glow rad="152400">
                    <a:schemeClr val="tx1"/>
                  </a:glow>
                </a:effectLst>
                <a:latin typeface="Arial" charset="0"/>
                <a:cs typeface="Arial" charset="0"/>
              </a:rPr>
              <a:t>that day the sources of light will no longer shine,  </a:t>
            </a:r>
            <a:r>
              <a:rPr lang="en-US" altLang="ja-JP" sz="2800" b="1" baseline="30000" dirty="0" smtClean="0">
                <a:solidFill>
                  <a:schemeClr val="bg1"/>
                </a:solidFill>
                <a:effectLst>
                  <a:glow rad="152400">
                    <a:schemeClr val="tx1"/>
                  </a:glow>
                </a:effectLst>
                <a:latin typeface="Arial" charset="0"/>
                <a:cs typeface="Arial" charset="0"/>
              </a:rPr>
              <a:t>7</a:t>
            </a:r>
            <a:r>
              <a:rPr lang="en-US" altLang="ja-JP" sz="2800" b="1" dirty="0" smtClean="0">
                <a:solidFill>
                  <a:schemeClr val="bg1"/>
                </a:solidFill>
                <a:effectLst>
                  <a:glow rad="152400">
                    <a:schemeClr val="tx1"/>
                  </a:glow>
                </a:effectLst>
                <a:latin typeface="Arial" charset="0"/>
                <a:cs typeface="Arial" charset="0"/>
              </a:rPr>
              <a:t>yet </a:t>
            </a:r>
            <a:r>
              <a:rPr lang="en-US" altLang="ja-JP" sz="2800" b="1" dirty="0">
                <a:solidFill>
                  <a:schemeClr val="bg1"/>
                </a:solidFill>
                <a:effectLst>
                  <a:glow rad="152400">
                    <a:schemeClr val="tx1"/>
                  </a:glow>
                </a:effectLst>
                <a:latin typeface="Arial" charset="0"/>
                <a:cs typeface="Arial" charset="0"/>
              </a:rPr>
              <a:t>there will be continuous day! Only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knows how this could happen. There will be no normal day and night, for at evening time it will still be </a:t>
            </a:r>
            <a:r>
              <a:rPr lang="en-US" altLang="ja-JP" sz="2800" b="1" dirty="0" smtClean="0">
                <a:solidFill>
                  <a:schemeClr val="bg1"/>
                </a:solidFill>
                <a:effectLst>
                  <a:glow rad="152400">
                    <a:schemeClr val="tx1"/>
                  </a:glow>
                </a:effectLst>
                <a:latin typeface="Arial" charset="0"/>
                <a:cs typeface="Arial" charset="0"/>
              </a:rPr>
              <a:t>light</a:t>
            </a: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 (Zech. 14:6-7 </a:t>
            </a:r>
            <a:r>
              <a:rPr lang="en-US" altLang="ja-JP" b="1" dirty="0" smtClean="0">
                <a:solidFill>
                  <a:schemeClr val="bg1"/>
                </a:solidFill>
                <a:effectLst>
                  <a:glow rad="152400">
                    <a:schemeClr val="tx1"/>
                  </a:glow>
                </a:effectLst>
                <a:latin typeface="Arial" charset="0"/>
                <a:cs typeface="Arial" charset="0"/>
              </a:rPr>
              <a:t>NLT</a:t>
            </a:r>
            <a:r>
              <a:rPr lang="en-US" altLang="ja-JP" sz="2800" b="1" dirty="0" smtClean="0">
                <a:solidFill>
                  <a:schemeClr val="bg1"/>
                </a:solidFill>
                <a:effectLst>
                  <a:glow rad="152400">
                    <a:schemeClr val="tx1"/>
                  </a:glow>
                </a:effectLst>
                <a:latin typeface="Arial" charset="0"/>
                <a:cs typeface="Arial" charset="0"/>
              </a:rPr>
              <a:t>).</a:t>
            </a:r>
            <a:endParaRPr lang="en-US" sz="2800" b="1" dirty="0" smtClean="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en-US" sz="3600" b="1" dirty="0" smtClean="0">
                <a:solidFill>
                  <a:srgbClr val="FFFFFF"/>
                </a:solidFill>
                <a:effectLst>
                  <a:glow rad="228600">
                    <a:schemeClr val="tx1"/>
                  </a:glow>
                </a:effectLst>
                <a:latin typeface="Arial" charset="0"/>
                <a:ea typeface="ＭＳ Ｐゴシック" charset="0"/>
                <a:cs typeface="Arial" charset="0"/>
              </a:rPr>
              <a:t>Living Water!</a:t>
            </a:r>
            <a:endParaRPr lang="en-US" sz="3600" b="1" dirty="0">
              <a:solidFill>
                <a:srgbClr val="FFFFFF"/>
              </a:solidFill>
              <a:effectLst>
                <a:glow rad="228600">
                  <a:schemeClr val="tx1"/>
                </a:glow>
              </a:effectLst>
              <a:latin typeface="Arial" charset="0"/>
              <a:ea typeface="ＭＳ Ｐゴシック" charset="0"/>
              <a:cs typeface="Arial" charset="0"/>
            </a:endParaRP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254000">
                    <a:schemeClr val="tx1">
                      <a:alpha val="89000"/>
                    </a:schemeClr>
                  </a:glow>
                </a:effectLst>
                <a:latin typeface="Arial" charset="0"/>
                <a:cs typeface="Arial" charset="0"/>
              </a:rPr>
              <a:t>"</a:t>
            </a:r>
            <a:r>
              <a:rPr lang="en-US" sz="2800" b="1" dirty="0" smtClean="0">
                <a:solidFill>
                  <a:schemeClr val="bg1"/>
                </a:solidFill>
                <a:effectLst>
                  <a:glow rad="254000">
                    <a:schemeClr val="tx1">
                      <a:alpha val="89000"/>
                    </a:schemeClr>
                  </a:glow>
                </a:effectLst>
                <a:latin typeface="Arial" charset="0"/>
                <a:cs typeface="Arial" charset="0"/>
              </a:rPr>
              <a:t>On </a:t>
            </a:r>
            <a:r>
              <a:rPr lang="en-US" sz="2800" b="1" dirty="0">
                <a:solidFill>
                  <a:schemeClr val="bg1"/>
                </a:solidFill>
                <a:effectLst>
                  <a:glow rad="254000">
                    <a:schemeClr val="tx1">
                      <a:alpha val="89000"/>
                    </a:schemeClr>
                  </a:glow>
                </a:effectLst>
                <a:latin typeface="Arial" charset="0"/>
                <a:cs typeface="Arial" charset="0"/>
              </a:rPr>
              <a:t>that day life-giving waters will flow out from Jerusalem, half toward the Dead Sea and half toward the Mediterranean, flowing continuously in both summer and </a:t>
            </a:r>
            <a:r>
              <a:rPr lang="en-US" sz="2800" b="1" dirty="0" smtClean="0">
                <a:solidFill>
                  <a:schemeClr val="bg1"/>
                </a:solidFill>
                <a:effectLst>
                  <a:glow rad="254000">
                    <a:schemeClr val="tx1">
                      <a:alpha val="89000"/>
                    </a:schemeClr>
                  </a:glow>
                </a:effectLst>
                <a:latin typeface="Arial" charset="0"/>
                <a:cs typeface="Arial" charset="0"/>
              </a:rPr>
              <a:t>winter</a:t>
            </a:r>
            <a:r>
              <a:rPr lang="ru-RU" sz="2800" b="1" dirty="0" smtClean="0">
                <a:solidFill>
                  <a:schemeClr val="bg1"/>
                </a:solidFill>
                <a:effectLst>
                  <a:glow rad="254000">
                    <a:schemeClr val="tx1">
                      <a:alpha val="89000"/>
                    </a:schemeClr>
                  </a:glow>
                </a:effectLst>
                <a:latin typeface="Arial" charset="0"/>
                <a:cs typeface="Arial" charset="0"/>
              </a:rPr>
              <a:t>"</a:t>
            </a:r>
            <a:r>
              <a:rPr lang="en-US" sz="2800" b="1" dirty="0" smtClean="0">
                <a:solidFill>
                  <a:schemeClr val="bg1"/>
                </a:solidFill>
                <a:effectLst>
                  <a:glow rad="254000">
                    <a:schemeClr val="tx1">
                      <a:alpha val="89000"/>
                    </a:schemeClr>
                  </a:glow>
                </a:effectLst>
                <a:latin typeface="Arial" charset="0"/>
                <a:cs typeface="Arial" charset="0"/>
              </a:rPr>
              <a:t> (Zech. 14:8 </a:t>
            </a:r>
            <a:r>
              <a:rPr lang="en-US" b="1" dirty="0" smtClean="0">
                <a:solidFill>
                  <a:schemeClr val="bg1"/>
                </a:solidFill>
                <a:effectLst>
                  <a:glow rad="254000">
                    <a:schemeClr val="tx1">
                      <a:alpha val="89000"/>
                    </a:schemeClr>
                  </a:glow>
                </a:effectLst>
                <a:latin typeface="Arial" charset="0"/>
                <a:cs typeface="Arial" charset="0"/>
              </a:rPr>
              <a:t>NLT</a:t>
            </a:r>
            <a:r>
              <a:rPr lang="en-US" sz="2800" b="1" dirty="0" smtClean="0">
                <a:solidFill>
                  <a:schemeClr val="bg1"/>
                </a:solidFill>
                <a:effectLst>
                  <a:glow rad="254000">
                    <a:schemeClr val="tx1">
                      <a:alpha val="89000"/>
                    </a:schemeClr>
                  </a:glow>
                </a:effectLst>
                <a:latin typeface="Arial" charset="0"/>
                <a:cs typeface="Arial" charset="0"/>
              </a:rPr>
              <a:t>).</a:t>
            </a:r>
          </a:p>
        </p:txBody>
      </p:sp>
    </p:spTree>
    <p:extLst>
      <p:ext uri="{BB962C8B-B14F-4D97-AF65-F5344CB8AC3E}">
        <p14:creationId xmlns:p14="http://schemas.microsoft.com/office/powerpoint/2010/main" val="216382804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And </a:t>
            </a:r>
            <a:r>
              <a:rPr lang="en-US" altLang="ja-JP" sz="2800" b="1" dirty="0">
                <a:solidFill>
                  <a:schemeClr val="bg1"/>
                </a:solidFill>
                <a:effectLst>
                  <a:glow rad="152400">
                    <a:schemeClr val="tx1"/>
                  </a:glow>
                </a:effectLst>
                <a:latin typeface="Arial" charset="0"/>
                <a:cs typeface="Arial" charset="0"/>
              </a:rPr>
              <a:t>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will be king over all the earth. </a:t>
            </a:r>
            <a:r>
              <a:rPr lang="en-US" altLang="ja-JP" sz="2800" b="1" dirty="0" smtClean="0">
                <a:solidFill>
                  <a:schemeClr val="bg1"/>
                </a:solidFill>
                <a:effectLst>
                  <a:glow rad="152400">
                    <a:schemeClr val="tx1"/>
                  </a:glow>
                </a:effectLst>
                <a:latin typeface="Arial" charset="0"/>
                <a:cs typeface="Arial" charset="0"/>
              </a:rPr>
              <a:t/>
            </a:r>
            <a:br>
              <a:rPr lang="en-US" altLang="ja-JP" sz="2800" b="1" dirty="0" smtClean="0">
                <a:solidFill>
                  <a:schemeClr val="bg1"/>
                </a:solidFill>
                <a:effectLst>
                  <a:glow rad="152400">
                    <a:schemeClr val="tx1"/>
                  </a:glow>
                </a:effectLst>
                <a:latin typeface="Arial" charset="0"/>
                <a:cs typeface="Arial" charset="0"/>
              </a:rPr>
            </a:br>
            <a:r>
              <a:rPr lang="en-US" altLang="ja-JP" sz="2800" b="1" dirty="0" smtClean="0">
                <a:solidFill>
                  <a:schemeClr val="bg1"/>
                </a:solidFill>
                <a:effectLst>
                  <a:glow rad="152400">
                    <a:schemeClr val="tx1"/>
                  </a:glow>
                </a:effectLst>
                <a:latin typeface="Arial" charset="0"/>
                <a:cs typeface="Arial" charset="0"/>
              </a:rPr>
              <a:t>On </a:t>
            </a:r>
            <a:r>
              <a:rPr lang="en-US" altLang="ja-JP" sz="2800" b="1" dirty="0">
                <a:solidFill>
                  <a:schemeClr val="bg1"/>
                </a:solidFill>
                <a:effectLst>
                  <a:glow rad="152400">
                    <a:schemeClr val="tx1"/>
                  </a:glow>
                </a:effectLst>
                <a:latin typeface="Arial" charset="0"/>
                <a:cs typeface="Arial" charset="0"/>
              </a:rPr>
              <a:t>that day there will be one </a:t>
            </a:r>
            <a:r>
              <a:rPr lang="en-US" altLang="ja-JP" sz="2800" b="1" dirty="0" smtClean="0">
                <a:solidFill>
                  <a:schemeClr val="bg1"/>
                </a:solidFill>
                <a:effectLst>
                  <a:glow rad="152400">
                    <a:schemeClr val="tx1"/>
                  </a:glow>
                </a:effectLst>
                <a:latin typeface="Arial" charset="0"/>
                <a:cs typeface="Arial" charset="0"/>
              </a:rPr>
              <a:t>L</a:t>
            </a:r>
            <a:r>
              <a:rPr lang="en-US" altLang="ja-JP" b="1" dirty="0" smtClean="0">
                <a:solidFill>
                  <a:schemeClr val="bg1"/>
                </a:solidFill>
                <a:effectLst>
                  <a:glow rad="152400">
                    <a:schemeClr val="tx1"/>
                  </a:glow>
                </a:effectLst>
                <a:latin typeface="Arial" charset="0"/>
                <a:cs typeface="Arial" charset="0"/>
              </a:rPr>
              <a:t>ORD</a:t>
            </a:r>
            <a:r>
              <a:rPr lang="en-US" altLang="ja-JP" sz="2800" b="1" dirty="0" smtClean="0">
                <a:solidFill>
                  <a:schemeClr val="bg1"/>
                </a:solidFill>
                <a:effectLst>
                  <a:glow rad="152400">
                    <a:schemeClr val="tx1"/>
                  </a:glow>
                </a:effectLst>
                <a:latin typeface="Arial" charset="0"/>
                <a:cs typeface="Arial" charset="0"/>
              </a:rPr>
              <a:t>—</a:t>
            </a:r>
            <a:br>
              <a:rPr lang="en-US" altLang="ja-JP" sz="2800" b="1" dirty="0" smtClean="0">
                <a:solidFill>
                  <a:schemeClr val="bg1"/>
                </a:solidFill>
                <a:effectLst>
                  <a:glow rad="152400">
                    <a:schemeClr val="tx1"/>
                  </a:glow>
                </a:effectLst>
                <a:latin typeface="Arial" charset="0"/>
                <a:cs typeface="Arial" charset="0"/>
              </a:rPr>
            </a:br>
            <a:r>
              <a:rPr lang="en-US" altLang="ja-JP" sz="2800" b="1" dirty="0" smtClean="0">
                <a:solidFill>
                  <a:schemeClr val="bg1"/>
                </a:solidFill>
                <a:effectLst>
                  <a:glow rad="152400">
                    <a:schemeClr val="tx1"/>
                  </a:glow>
                </a:effectLst>
                <a:latin typeface="Arial" charset="0"/>
                <a:cs typeface="Arial" charset="0"/>
              </a:rPr>
              <a:t>his </a:t>
            </a:r>
            <a:r>
              <a:rPr lang="en-US" altLang="ja-JP" sz="2800" b="1" dirty="0">
                <a:solidFill>
                  <a:schemeClr val="bg1"/>
                </a:solidFill>
                <a:effectLst>
                  <a:glow rad="152400">
                    <a:schemeClr val="tx1"/>
                  </a:glow>
                </a:effectLst>
                <a:latin typeface="Arial" charset="0"/>
                <a:cs typeface="Arial" charset="0"/>
              </a:rPr>
              <a:t>name alone will be </a:t>
            </a:r>
            <a:r>
              <a:rPr lang="en-US" altLang="ja-JP" sz="2800" b="1" dirty="0" smtClean="0">
                <a:solidFill>
                  <a:schemeClr val="bg1"/>
                </a:solidFill>
                <a:effectLst>
                  <a:glow rad="152400">
                    <a:schemeClr val="tx1"/>
                  </a:glow>
                </a:effectLst>
                <a:latin typeface="Arial" charset="0"/>
                <a:cs typeface="Arial" charset="0"/>
              </a:rPr>
              <a:t>worshiped</a:t>
            </a: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 </a:t>
            </a:r>
            <a:br>
              <a:rPr lang="en-US" altLang="ja-JP" sz="2800" b="1" dirty="0" smtClean="0">
                <a:solidFill>
                  <a:schemeClr val="bg1"/>
                </a:solidFill>
                <a:effectLst>
                  <a:glow rad="152400">
                    <a:schemeClr val="tx1"/>
                  </a:glow>
                </a:effectLst>
                <a:latin typeface="Arial" charset="0"/>
                <a:cs typeface="Arial" charset="0"/>
              </a:rPr>
            </a:br>
            <a:r>
              <a:rPr lang="en-US" altLang="ja-JP" sz="2800" b="1" dirty="0" smtClean="0">
                <a:solidFill>
                  <a:schemeClr val="bg1"/>
                </a:solidFill>
                <a:effectLst>
                  <a:glow rad="152400">
                    <a:schemeClr val="tx1"/>
                  </a:glow>
                </a:effectLst>
                <a:latin typeface="Arial" charset="0"/>
                <a:cs typeface="Arial" charset="0"/>
              </a:rPr>
              <a:t>(Zech. 14:9 </a:t>
            </a:r>
            <a:r>
              <a:rPr lang="en-US" altLang="ja-JP" b="1" dirty="0" smtClean="0">
                <a:solidFill>
                  <a:schemeClr val="bg1"/>
                </a:solidFill>
                <a:effectLst>
                  <a:glow rad="152400">
                    <a:schemeClr val="tx1"/>
                  </a:glow>
                </a:effectLst>
                <a:latin typeface="Arial" charset="0"/>
                <a:cs typeface="Arial" charset="0"/>
              </a:rPr>
              <a:t>NLT</a:t>
            </a:r>
            <a:r>
              <a:rPr lang="en-US" altLang="ja-JP" sz="2800" b="1" dirty="0" smtClean="0">
                <a:solidFill>
                  <a:schemeClr val="bg1"/>
                </a:solidFill>
                <a:effectLst>
                  <a:glow rad="152400">
                    <a:schemeClr val="tx1"/>
                  </a:glow>
                </a:effectLst>
                <a:latin typeface="Arial" charset="0"/>
                <a:cs typeface="Arial" charset="0"/>
              </a:rPr>
              <a:t>).</a:t>
            </a:r>
            <a:endParaRPr lang="en-US" sz="2800" b="1" dirty="0" smtClean="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179203"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FFFFFF"/>
              </a:solidFill>
              <a:effectLst/>
              <a:latin typeface="Arial" charset="0"/>
            </a:endParaRPr>
          </a:p>
        </p:txBody>
      </p:sp>
      <p:sp>
        <p:nvSpPr>
          <p:cNvPr id="11469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defRPr/>
            </a:pPr>
            <a:endParaRPr lang="en-US"/>
          </a:p>
        </p:txBody>
      </p:sp>
      <p:sp>
        <p:nvSpPr>
          <p:cNvPr id="179205"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eaLnBrk="0" hangingPunct="0"/>
            <a:endParaRPr lang="en-US">
              <a:solidFill>
                <a:srgbClr val="FFFFFF"/>
              </a:solidFill>
              <a:effectLst/>
              <a:latin typeface="Arial" charset="0"/>
            </a:endParaRPr>
          </a:p>
        </p:txBody>
      </p:sp>
      <p:sp>
        <p:nvSpPr>
          <p:cNvPr id="7680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a:spcBef>
                <a:spcPct val="50000"/>
              </a:spcBef>
              <a:defRPr/>
            </a:pPr>
            <a:r>
              <a:rPr lang="en-US" sz="3600" b="1">
                <a:solidFill>
                  <a:srgbClr val="FFFFFF"/>
                </a:solidFill>
                <a:effectLst/>
                <a:latin typeface="Arial" charset="0"/>
                <a:ea typeface="ＭＳ Ｐゴシック" charset="-128"/>
                <a:cs typeface="ＭＳ Ｐゴシック" charset="-128"/>
              </a:rPr>
              <a:t>Mount of Olives</a:t>
            </a:r>
          </a:p>
        </p:txBody>
      </p:sp>
      <p:sp>
        <p:nvSpPr>
          <p:cNvPr id="76808" name="Rectangle 8"/>
          <p:cNvSpPr>
            <a:spLocks noGrp="1" noChangeArrowheads="1"/>
          </p:cNvSpPr>
          <p:nvPr>
            <p:ph type="title" idx="4294967295"/>
          </p:nvPr>
        </p:nvSpPr>
        <p:spPr>
          <a:xfrm>
            <a:off x="0" y="0"/>
            <a:ext cx="8305800" cy="6858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sz="3200" b="1">
                <a:latin typeface="Helvetica" charset="0"/>
                <a:ea typeface="Osaka" charset="0"/>
                <a:cs typeface="Osaka" charset="0"/>
              </a:rPr>
              <a:t>Jerusalem Repopulated</a:t>
            </a:r>
            <a:endParaRPr lang="en-US" sz="3200">
              <a:latin typeface="Helvetica" charset="0"/>
              <a:ea typeface="Osaka" charset="0"/>
              <a:cs typeface="Osaka" charset="0"/>
            </a:endParaRP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Sheep Gate</a:t>
            </a:r>
          </a:p>
        </p:txBody>
      </p:sp>
      <p:sp>
        <p:nvSpPr>
          <p:cNvPr id="7681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Tower of 100</a:t>
            </a:r>
          </a:p>
        </p:txBody>
      </p:sp>
      <p:sp>
        <p:nvSpPr>
          <p:cNvPr id="76811" name="Text Box 11"/>
          <p:cNvSpPr txBox="1">
            <a:spLocks noChangeArrowheads="1"/>
          </p:cNvSpPr>
          <p:nvPr/>
        </p:nvSpPr>
        <p:spPr bwMode="auto">
          <a:xfrm>
            <a:off x="3962400" y="1600200"/>
            <a:ext cx="1066800" cy="52387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dirty="0">
                <a:solidFill>
                  <a:srgbClr val="FFFF00"/>
                </a:solidFill>
                <a:effectLst/>
                <a:latin typeface="Arial" charset="0"/>
                <a:ea typeface="ＭＳ Ｐゴシック" charset="-128"/>
                <a:cs typeface="ＭＳ Ｐゴシック" charset="-128"/>
              </a:rPr>
              <a:t>Tower of </a:t>
            </a:r>
            <a:r>
              <a:rPr lang="en-US" sz="1400" b="1" dirty="0" err="1">
                <a:solidFill>
                  <a:srgbClr val="FFFF00"/>
                </a:solidFill>
                <a:effectLst/>
                <a:latin typeface="Arial" charset="0"/>
                <a:ea typeface="ＭＳ Ｐゴシック" charset="-128"/>
                <a:cs typeface="ＭＳ Ｐゴシック" charset="-128"/>
              </a:rPr>
              <a:t>Hananel</a:t>
            </a:r>
            <a:endParaRPr lang="en-US" sz="1400" b="1" dirty="0">
              <a:solidFill>
                <a:srgbClr val="FFFF00"/>
              </a:solidFill>
              <a:effectLst/>
              <a:latin typeface="Arial" charset="0"/>
              <a:ea typeface="ＭＳ Ｐゴシック" charset="-128"/>
              <a:cs typeface="ＭＳ Ｐゴシック" charset="-128"/>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Fish Gate</a:t>
            </a:r>
          </a:p>
        </p:txBody>
      </p:sp>
      <p:sp>
        <p:nvSpPr>
          <p:cNvPr id="7681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Jeshanah (Old Gate?)</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Broad Wall</a:t>
            </a:r>
          </a:p>
        </p:txBody>
      </p:sp>
      <p:sp>
        <p:nvSpPr>
          <p:cNvPr id="7681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Tower of the Ovens?</a:t>
            </a: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Valley Gate</a:t>
            </a: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Dung Gate</a:t>
            </a:r>
          </a:p>
        </p:txBody>
      </p:sp>
      <p:sp>
        <p:nvSpPr>
          <p:cNvPr id="7681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Pool of Shelah (Siloam)</a:t>
            </a: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Fountain Gate</a:t>
            </a: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The Angle</a:t>
            </a: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Water Gate</a:t>
            </a: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Great Projecting Tower</a:t>
            </a: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Wall of Ophel</a:t>
            </a: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Horse Gate</a:t>
            </a: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East Gate</a:t>
            </a: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sz="1400" b="1">
                <a:solidFill>
                  <a:srgbClr val="FFFFFF"/>
                </a:solidFill>
                <a:effectLst/>
                <a:latin typeface="Arial" charset="0"/>
                <a:ea typeface="ＭＳ Ｐゴシック" charset="-128"/>
                <a:cs typeface="ＭＳ Ｐゴシック" charset="-128"/>
              </a:rPr>
              <a:t>Inspection Gate</a:t>
            </a:r>
          </a:p>
        </p:txBody>
      </p:sp>
      <p:sp>
        <p:nvSpPr>
          <p:cNvPr id="76827" name="Text Box 27"/>
          <p:cNvSpPr txBox="1">
            <a:spLocks noChangeArrowheads="1"/>
          </p:cNvSpPr>
          <p:nvPr/>
        </p:nvSpPr>
        <p:spPr bwMode="auto">
          <a:xfrm>
            <a:off x="8305800" y="0"/>
            <a:ext cx="838200"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eaLnBrk="0" hangingPunct="0">
              <a:defRPr/>
            </a:pPr>
            <a:r>
              <a:rPr lang="en-US" b="1" dirty="0">
                <a:solidFill>
                  <a:srgbClr val="FFFFFF"/>
                </a:solidFill>
                <a:effectLst/>
                <a:latin typeface="Arial" charset="0"/>
                <a:ea typeface="ＭＳ Ｐゴシック" charset="-128"/>
                <a:cs typeface="ＭＳ Ｐゴシック" charset="-128"/>
              </a:rPr>
              <a:t>655</a:t>
            </a:r>
          </a:p>
        </p:txBody>
      </p:sp>
      <p:sp>
        <p:nvSpPr>
          <p:cNvPr id="76828" name="Text Box 28"/>
          <p:cNvSpPr txBox="1">
            <a:spLocks noChangeArrowheads="1"/>
          </p:cNvSpPr>
          <p:nvPr/>
        </p:nvSpPr>
        <p:spPr bwMode="auto">
          <a:xfrm>
            <a:off x="0" y="609600"/>
            <a:ext cx="3208338" cy="6248400"/>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baseline="30000" dirty="0" smtClean="0">
                <a:effectLst>
                  <a:outerShdw blurRad="38100" dist="38100" dir="2700000" algn="tl">
                    <a:srgbClr val="000000"/>
                  </a:outerShdw>
                </a:effectLst>
                <a:latin typeface="Arial" charset="0"/>
                <a:ea typeface="Osaka" charset="0"/>
                <a:cs typeface="Arial" charset="0"/>
              </a:rPr>
              <a:t>10 </a:t>
            </a:r>
            <a:r>
              <a:rPr lang="en-US" sz="2000" b="1" dirty="0" smtClean="0">
                <a:effectLst>
                  <a:outerShdw blurRad="38100" dist="38100" dir="2700000" algn="tl">
                    <a:srgbClr val="000000"/>
                  </a:outerShdw>
                </a:effectLst>
                <a:latin typeface="Arial" charset="0"/>
                <a:ea typeface="Osaka" charset="0"/>
                <a:cs typeface="Arial" charset="0"/>
              </a:rPr>
              <a:t>All the land from </a:t>
            </a:r>
            <a:r>
              <a:rPr lang="en-US" sz="2000" b="1" dirty="0" err="1" smtClean="0">
                <a:effectLst>
                  <a:outerShdw blurRad="38100" dist="38100" dir="2700000" algn="tl">
                    <a:srgbClr val="000000"/>
                  </a:outerShdw>
                </a:effectLst>
                <a:latin typeface="Arial" charset="0"/>
                <a:ea typeface="Osaka" charset="0"/>
                <a:cs typeface="Arial" charset="0"/>
              </a:rPr>
              <a:t>Geba</a:t>
            </a:r>
            <a:r>
              <a:rPr lang="en-US" sz="2000" b="1" dirty="0" smtClean="0">
                <a:effectLst>
                  <a:outerShdw blurRad="38100" dist="38100" dir="2700000" algn="tl">
                    <a:srgbClr val="000000"/>
                  </a:outerShdw>
                </a:effectLst>
                <a:latin typeface="Arial" charset="0"/>
                <a:ea typeface="Osaka" charset="0"/>
                <a:cs typeface="Arial" charset="0"/>
              </a:rPr>
              <a:t>, north of Judah, to </a:t>
            </a:r>
            <a:r>
              <a:rPr lang="en-US" sz="2000" b="1" dirty="0" err="1" smtClean="0">
                <a:effectLst>
                  <a:outerShdw blurRad="38100" dist="38100" dir="2700000" algn="tl">
                    <a:srgbClr val="000000"/>
                  </a:outerShdw>
                </a:effectLst>
                <a:latin typeface="Arial" charset="0"/>
                <a:ea typeface="Osaka" charset="0"/>
                <a:cs typeface="Arial" charset="0"/>
              </a:rPr>
              <a:t>Rimmon</a:t>
            </a:r>
            <a:r>
              <a:rPr lang="en-US" sz="2000" b="1" dirty="0" smtClean="0">
                <a:effectLst>
                  <a:outerShdw blurRad="38100" dist="38100" dir="2700000" algn="tl">
                    <a:srgbClr val="000000"/>
                  </a:outerShdw>
                </a:effectLst>
                <a:latin typeface="Arial" charset="0"/>
                <a:ea typeface="Osaka" charset="0"/>
                <a:cs typeface="Arial" charset="0"/>
              </a:rPr>
              <a:t>, south of Jerusalem, will become one vast plain. But Jerusalem will be raised up in its original place and will be inhabited all the way from the Benjamin Gate over to the site of the old gate, then to the Corner Gate, and from the </a:t>
            </a:r>
            <a:r>
              <a:rPr lang="en-US" sz="2000" b="1" dirty="0" smtClean="0">
                <a:solidFill>
                  <a:srgbClr val="FFFF00"/>
                </a:solidFill>
                <a:effectLst>
                  <a:outerShdw blurRad="38100" dist="38100" dir="2700000" algn="tl">
                    <a:srgbClr val="000000"/>
                  </a:outerShdw>
                </a:effectLst>
                <a:latin typeface="Arial" charset="0"/>
                <a:ea typeface="Osaka" charset="0"/>
                <a:cs typeface="Arial" charset="0"/>
              </a:rPr>
              <a:t>Tower of </a:t>
            </a:r>
            <a:r>
              <a:rPr lang="en-US" sz="2000" b="1" dirty="0" err="1" smtClean="0">
                <a:solidFill>
                  <a:srgbClr val="FFFF00"/>
                </a:solidFill>
                <a:effectLst>
                  <a:outerShdw blurRad="38100" dist="38100" dir="2700000" algn="tl">
                    <a:srgbClr val="000000"/>
                  </a:outerShdw>
                </a:effectLst>
                <a:latin typeface="Arial" charset="0"/>
                <a:ea typeface="Osaka" charset="0"/>
                <a:cs typeface="Arial" charset="0"/>
              </a:rPr>
              <a:t>Hananel</a:t>
            </a:r>
            <a:r>
              <a:rPr lang="en-US" sz="2000" b="1" dirty="0" smtClean="0">
                <a:effectLst>
                  <a:outerShdw blurRad="38100" dist="38100" dir="2700000" algn="tl">
                    <a:srgbClr val="000000"/>
                  </a:outerShdw>
                </a:effectLst>
                <a:latin typeface="Arial" charset="0"/>
                <a:ea typeface="Osaka" charset="0"/>
                <a:cs typeface="Arial" charset="0"/>
              </a:rPr>
              <a:t> to the king</a:t>
            </a:r>
            <a:r>
              <a:rPr lang="mr-IN" altLang="ja-JP" sz="2000" b="1" dirty="0" smtClean="0">
                <a:effectLst>
                  <a:outerShdw blurRad="38100" dist="38100" dir="2700000" algn="tl">
                    <a:srgbClr val="000000"/>
                  </a:outerShdw>
                </a:effectLst>
                <a:latin typeface="Arial" charset="0"/>
                <a:ea typeface="Osaka" charset="0"/>
                <a:cs typeface="Arial" charset="0"/>
              </a:rPr>
              <a:t>'</a:t>
            </a:r>
            <a:r>
              <a:rPr lang="en-US" sz="2000" b="1" dirty="0" smtClean="0">
                <a:effectLst>
                  <a:outerShdw blurRad="38100" dist="38100" dir="2700000" algn="tl">
                    <a:srgbClr val="000000"/>
                  </a:outerShdw>
                </a:effectLst>
                <a:latin typeface="Arial" charset="0"/>
                <a:ea typeface="Osaka" charset="0"/>
                <a:cs typeface="Arial" charset="0"/>
              </a:rPr>
              <a:t>s winepresses. </a:t>
            </a:r>
            <a:r>
              <a:rPr lang="en-US" sz="2000" b="1" baseline="30000" dirty="0" smtClean="0">
                <a:effectLst>
                  <a:outerShdw blurRad="38100" dist="38100" dir="2700000" algn="tl">
                    <a:srgbClr val="000000"/>
                  </a:outerShdw>
                </a:effectLst>
                <a:latin typeface="Arial" charset="0"/>
                <a:ea typeface="Osaka" charset="0"/>
                <a:cs typeface="Arial" charset="0"/>
              </a:rPr>
              <a:t>11 </a:t>
            </a:r>
            <a:r>
              <a:rPr lang="en-US" sz="2000" b="1" dirty="0" smtClean="0">
                <a:effectLst>
                  <a:outerShdw blurRad="38100" dist="38100" dir="2700000" algn="tl">
                    <a:srgbClr val="000000"/>
                  </a:outerShdw>
                </a:effectLst>
                <a:latin typeface="Arial" charset="0"/>
                <a:ea typeface="Osaka" charset="0"/>
                <a:cs typeface="Arial" charset="0"/>
              </a:rPr>
              <a:t>And Jerusalem will be filled, safe at last, never again to be cursed and destroyed</a:t>
            </a:r>
            <a:r>
              <a:rPr lang="ru-RU" altLang="ja-JP" sz="2000" b="1" dirty="0" smtClean="0">
                <a:effectLst>
                  <a:outerShdw blurRad="38100" dist="38100" dir="2700000" algn="tl">
                    <a:srgbClr val="000000"/>
                  </a:outerShdw>
                </a:effectLst>
                <a:latin typeface="Arial" charset="0"/>
                <a:ea typeface="Osaka" charset="0"/>
                <a:cs typeface="Arial" charset="0"/>
              </a:rPr>
              <a:t>"</a:t>
            </a:r>
            <a:r>
              <a:rPr lang="en-US" sz="2000" b="1" dirty="0" smtClean="0">
                <a:effectLst>
                  <a:outerShdw blurRad="38100" dist="38100" dir="2700000" algn="tl">
                    <a:srgbClr val="000000"/>
                  </a:outerShdw>
                </a:effectLst>
                <a:latin typeface="Arial" charset="0"/>
                <a:ea typeface="Osaka" charset="0"/>
                <a:cs typeface="Arial" charset="0"/>
              </a:rPr>
              <a:t> </a:t>
            </a:r>
          </a:p>
          <a:p>
            <a:pPr algn="r" eaLnBrk="1" hangingPunct="1">
              <a:defRPr/>
            </a:pPr>
            <a:r>
              <a:rPr lang="en-US" sz="2000" b="1" dirty="0" smtClean="0">
                <a:effectLst>
                  <a:outerShdw blurRad="38100" dist="38100" dir="2700000" algn="tl">
                    <a:srgbClr val="000000"/>
                  </a:outerShdw>
                </a:effectLst>
                <a:latin typeface="Arial" charset="0"/>
                <a:ea typeface="Osaka" charset="0"/>
                <a:cs typeface="Arial" charset="0"/>
              </a:rPr>
              <a:t>(Zech. 14:10-11 </a:t>
            </a:r>
            <a:r>
              <a:rPr lang="en-US" sz="1800" b="1" dirty="0" smtClean="0">
                <a:effectLst>
                  <a:outerShdw blurRad="38100" dist="38100" dir="2700000" algn="tl">
                    <a:srgbClr val="000000"/>
                  </a:outerShdw>
                </a:effectLst>
                <a:latin typeface="Arial" charset="0"/>
                <a:ea typeface="Osaka" charset="0"/>
                <a:cs typeface="Arial" charset="0"/>
              </a:rPr>
              <a:t>NLT</a:t>
            </a:r>
            <a:r>
              <a:rPr lang="en-US" sz="2000" b="1" dirty="0" smtClean="0">
                <a:effectLst>
                  <a:outerShdw blurRad="38100" dist="38100" dir="2700000" algn="tl">
                    <a:srgbClr val="000000"/>
                  </a:outerShdw>
                </a:effectLst>
                <a:latin typeface="Arial" charset="0"/>
                <a:ea typeface="Osaka" charset="0"/>
                <a:cs typeface="Arial" charset="0"/>
              </a:rPr>
              <a:t>).</a:t>
            </a:r>
          </a:p>
        </p:txBody>
      </p:sp>
      <p:sp>
        <p:nvSpPr>
          <p:cNvPr id="11471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1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18"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19"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20"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21"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22"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23"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24"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25"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02439" name="Line 39"/>
          <p:cNvSpPr>
            <a:spLocks noChangeShapeType="1"/>
          </p:cNvSpPr>
          <p:nvPr/>
        </p:nvSpPr>
        <p:spPr bwMode="auto">
          <a:xfrm flipV="1">
            <a:off x="5486400" y="4572000"/>
            <a:ext cx="76200" cy="304800"/>
          </a:xfrm>
          <a:prstGeom prst="line">
            <a:avLst/>
          </a:prstGeom>
          <a:noFill/>
          <a:ln w="76200">
            <a:solidFill>
              <a:srgbClr val="0000FF"/>
            </a:solidFill>
            <a:round/>
            <a:headEnd/>
            <a:tailEnd/>
          </a:ln>
        </p:spPr>
        <p:txBody>
          <a:bodyPr wrap="none" anchor="ctr"/>
          <a:lstStyle/>
          <a:p>
            <a:pPr>
              <a:defRPr/>
            </a:pPr>
            <a:endParaRPr lang="en-US">
              <a:ea typeface="+mn-ea"/>
              <a:cs typeface="+mn-cs"/>
            </a:endParaRPr>
          </a:p>
        </p:txBody>
      </p:sp>
      <p:sp>
        <p:nvSpPr>
          <p:cNvPr id="114727"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28"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29"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30"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14731"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5436096" cy="4941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And </a:t>
            </a:r>
            <a:r>
              <a:rPr lang="en-US" altLang="ja-JP" sz="2800" b="1" dirty="0">
                <a:solidFill>
                  <a:schemeClr val="bg1"/>
                </a:solidFill>
                <a:effectLst>
                  <a:glow rad="152400">
                    <a:schemeClr val="tx1"/>
                  </a:glow>
                </a:effectLst>
                <a:latin typeface="Arial" charset="0"/>
                <a:cs typeface="Arial" charset="0"/>
              </a:rPr>
              <a:t>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will send a plague on all the nations that fought against Jerusalem. Their people will become like walking corpses, their flesh rotting away. Their eyes will rot in their sockets, and their tongues will rot in their </a:t>
            </a:r>
            <a:r>
              <a:rPr lang="en-US" altLang="ja-JP" sz="2800" b="1" dirty="0" smtClean="0">
                <a:solidFill>
                  <a:schemeClr val="bg1"/>
                </a:solidFill>
                <a:effectLst>
                  <a:glow rad="152400">
                    <a:schemeClr val="tx1"/>
                  </a:glow>
                </a:effectLst>
                <a:latin typeface="Arial" charset="0"/>
                <a:cs typeface="Arial" charset="0"/>
              </a:rPr>
              <a:t>mouths</a:t>
            </a: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 </a:t>
            </a:r>
            <a:br>
              <a:rPr lang="en-US" altLang="ja-JP" sz="2800" b="1" dirty="0" smtClean="0">
                <a:solidFill>
                  <a:schemeClr val="bg1"/>
                </a:solidFill>
                <a:effectLst>
                  <a:glow rad="152400">
                    <a:schemeClr val="tx1"/>
                  </a:glow>
                </a:effectLst>
                <a:latin typeface="Arial" charset="0"/>
                <a:cs typeface="Arial" charset="0"/>
              </a:rPr>
            </a:br>
            <a:r>
              <a:rPr lang="en-US" altLang="ja-JP" sz="2800" b="1" dirty="0" smtClean="0">
                <a:solidFill>
                  <a:schemeClr val="bg1"/>
                </a:solidFill>
                <a:effectLst>
                  <a:glow rad="152400">
                    <a:schemeClr val="tx1"/>
                  </a:glow>
                </a:effectLst>
                <a:latin typeface="Arial" charset="0"/>
                <a:cs typeface="Arial" charset="0"/>
              </a:rPr>
              <a:t>(Zech. 14:12 </a:t>
            </a:r>
            <a:r>
              <a:rPr lang="en-US" altLang="ja-JP" b="1" dirty="0" smtClean="0">
                <a:solidFill>
                  <a:schemeClr val="bg1"/>
                </a:solidFill>
                <a:effectLst>
                  <a:glow rad="152400">
                    <a:schemeClr val="tx1"/>
                  </a:glow>
                </a:effectLst>
                <a:latin typeface="Arial" charset="0"/>
                <a:cs typeface="Arial" charset="0"/>
              </a:rPr>
              <a:t>NLT</a:t>
            </a:r>
            <a:r>
              <a:rPr lang="en-US" altLang="ja-JP" sz="2800" b="1" dirty="0" smtClean="0">
                <a:solidFill>
                  <a:schemeClr val="bg1"/>
                </a:solidFill>
                <a:effectLst>
                  <a:glow rad="152400">
                    <a:schemeClr val="tx1"/>
                  </a:glow>
                </a:effectLst>
                <a:latin typeface="Arial" charset="0"/>
                <a:cs typeface="Arial" charset="0"/>
              </a:rPr>
              <a:t>).</a:t>
            </a:r>
            <a:endParaRPr lang="en-US" sz="2800" b="1" dirty="0" smtClean="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4615407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On </a:t>
            </a:r>
            <a:r>
              <a:rPr lang="en-US" altLang="ja-JP" sz="2800" b="1" dirty="0">
                <a:solidFill>
                  <a:schemeClr val="bg1"/>
                </a:solidFill>
                <a:effectLst>
                  <a:glow rad="152400">
                    <a:schemeClr val="tx1"/>
                  </a:glow>
                </a:effectLst>
                <a:latin typeface="Arial" charset="0"/>
                <a:cs typeface="Arial" charset="0"/>
              </a:rPr>
              <a:t>that day they will be terrified, stricken by the L</a:t>
            </a:r>
            <a:r>
              <a:rPr lang="en-US" altLang="ja-JP" b="1" dirty="0">
                <a:solidFill>
                  <a:schemeClr val="bg1"/>
                </a:solidFill>
                <a:effectLst>
                  <a:glow rad="152400">
                    <a:schemeClr val="tx1"/>
                  </a:glow>
                </a:effectLst>
                <a:latin typeface="Arial" charset="0"/>
                <a:cs typeface="Arial" charset="0"/>
              </a:rPr>
              <a:t>ORD</a:t>
            </a:r>
            <a:r>
              <a:rPr lang="en-US" altLang="ja-JP" sz="2800" b="1" dirty="0">
                <a:solidFill>
                  <a:schemeClr val="bg1"/>
                </a:solidFill>
                <a:effectLst>
                  <a:glow rad="152400">
                    <a:schemeClr val="tx1"/>
                  </a:glow>
                </a:effectLst>
                <a:latin typeface="Arial" charset="0"/>
                <a:cs typeface="Arial" charset="0"/>
              </a:rPr>
              <a:t> with great panic. They will fight their neighbors hand to hand.  </a:t>
            </a:r>
            <a:r>
              <a:rPr lang="en-US" altLang="ja-JP" sz="2800" b="1" baseline="30000" dirty="0" smtClean="0">
                <a:solidFill>
                  <a:schemeClr val="bg1"/>
                </a:solidFill>
                <a:effectLst>
                  <a:glow rad="152400">
                    <a:schemeClr val="tx1"/>
                  </a:glow>
                </a:effectLst>
                <a:latin typeface="Arial" charset="0"/>
                <a:cs typeface="Arial" charset="0"/>
              </a:rPr>
              <a:t>14</a:t>
            </a:r>
            <a:r>
              <a:rPr lang="en-US" altLang="ja-JP" sz="2800" b="1" dirty="0" smtClean="0">
                <a:solidFill>
                  <a:schemeClr val="bg1"/>
                </a:solidFill>
                <a:effectLst>
                  <a:glow rad="152400">
                    <a:schemeClr val="tx1"/>
                  </a:glow>
                </a:effectLst>
                <a:latin typeface="Arial" charset="0"/>
                <a:cs typeface="Arial" charset="0"/>
              </a:rPr>
              <a:t>Judah</a:t>
            </a:r>
            <a:r>
              <a:rPr lang="en-US" altLang="ja-JP" sz="2800" b="1" dirty="0">
                <a:solidFill>
                  <a:schemeClr val="bg1"/>
                </a:solidFill>
                <a:effectLst>
                  <a:glow rad="152400">
                    <a:schemeClr val="tx1"/>
                  </a:glow>
                </a:effectLst>
                <a:latin typeface="Arial" charset="0"/>
                <a:cs typeface="Arial" charset="0"/>
              </a:rPr>
              <a:t>, too, will be fighting at Jerusalem. The wealth of all the neighboring nations will be captured—great quantities of gold and silver and fine </a:t>
            </a:r>
            <a:r>
              <a:rPr lang="en-US" altLang="ja-JP" sz="2800" b="1" dirty="0" smtClean="0">
                <a:solidFill>
                  <a:schemeClr val="bg1"/>
                </a:solidFill>
                <a:effectLst>
                  <a:glow rad="152400">
                    <a:schemeClr val="tx1"/>
                  </a:glow>
                </a:effectLst>
                <a:latin typeface="Arial" charset="0"/>
                <a:cs typeface="Arial" charset="0"/>
              </a:rPr>
              <a:t>clothing</a:t>
            </a: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 </a:t>
            </a:r>
            <a:br>
              <a:rPr lang="en-US" altLang="ja-JP" sz="2800" b="1" dirty="0" smtClean="0">
                <a:solidFill>
                  <a:schemeClr val="bg1"/>
                </a:solidFill>
                <a:effectLst>
                  <a:glow rad="152400">
                    <a:schemeClr val="tx1"/>
                  </a:glow>
                </a:effectLst>
                <a:latin typeface="Arial" charset="0"/>
                <a:cs typeface="Arial" charset="0"/>
              </a:rPr>
            </a:br>
            <a:r>
              <a:rPr lang="en-US" altLang="ja-JP" sz="2800" b="1" dirty="0" smtClean="0">
                <a:solidFill>
                  <a:schemeClr val="bg1"/>
                </a:solidFill>
                <a:effectLst>
                  <a:glow rad="152400">
                    <a:schemeClr val="tx1"/>
                  </a:glow>
                </a:effectLst>
                <a:latin typeface="Arial" charset="0"/>
                <a:cs typeface="Arial" charset="0"/>
              </a:rPr>
              <a:t>(Zech. 14:13-14 </a:t>
            </a:r>
            <a:r>
              <a:rPr lang="en-US" altLang="ja-JP" b="1" dirty="0" smtClean="0">
                <a:solidFill>
                  <a:schemeClr val="bg1"/>
                </a:solidFill>
                <a:effectLst>
                  <a:glow rad="152400">
                    <a:schemeClr val="tx1"/>
                  </a:glow>
                </a:effectLst>
                <a:latin typeface="Arial" charset="0"/>
                <a:cs typeface="Arial" charset="0"/>
              </a:rPr>
              <a:t>NLT</a:t>
            </a:r>
            <a:r>
              <a:rPr lang="en-US" altLang="ja-JP" sz="2800" b="1" dirty="0" smtClean="0">
                <a:solidFill>
                  <a:schemeClr val="bg1"/>
                </a:solidFill>
                <a:effectLst>
                  <a:glow rad="152400">
                    <a:schemeClr val="tx1"/>
                  </a:glow>
                </a:effectLst>
                <a:latin typeface="Arial" charset="0"/>
                <a:cs typeface="Arial" charset="0"/>
              </a:rPr>
              <a:t>).</a:t>
            </a:r>
            <a:endParaRPr lang="en-US" sz="2800" b="1" dirty="0" smtClean="0">
              <a:solidFill>
                <a:schemeClr val="bg1"/>
              </a:solidFill>
              <a:effectLst>
                <a:glow rad="152400">
                  <a:schemeClr val="tx1"/>
                </a:glow>
              </a:effectLst>
              <a:latin typeface="Arial" charset="0"/>
              <a:cs typeface="Arial"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186862552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This </a:t>
            </a:r>
            <a:r>
              <a:rPr lang="en-US" altLang="ja-JP" sz="2800" b="1" dirty="0">
                <a:solidFill>
                  <a:schemeClr val="bg1"/>
                </a:solidFill>
                <a:effectLst>
                  <a:glow rad="152400">
                    <a:schemeClr val="tx1"/>
                  </a:glow>
                </a:effectLst>
                <a:latin typeface="Arial" charset="0"/>
                <a:cs typeface="Arial" charset="0"/>
              </a:rPr>
              <a:t>same plague will strike the horses, mules, camels, donkeys, and all the other animals in the enemy </a:t>
            </a:r>
            <a:r>
              <a:rPr lang="en-US" altLang="ja-JP" sz="2800" b="1" dirty="0" smtClean="0">
                <a:solidFill>
                  <a:schemeClr val="bg1"/>
                </a:solidFill>
                <a:effectLst>
                  <a:glow rad="152400">
                    <a:schemeClr val="tx1"/>
                  </a:glow>
                </a:effectLst>
                <a:latin typeface="Arial" charset="0"/>
                <a:cs typeface="Arial" charset="0"/>
              </a:rPr>
              <a:t>camps</a:t>
            </a:r>
            <a:r>
              <a:rPr lang="ru-RU" altLang="ja-JP" sz="2800" b="1" dirty="0" smtClean="0">
                <a:solidFill>
                  <a:schemeClr val="bg1"/>
                </a:solidFill>
                <a:effectLst>
                  <a:glow rad="152400">
                    <a:schemeClr val="tx1"/>
                  </a:glow>
                </a:effectLst>
                <a:latin typeface="Arial" charset="0"/>
                <a:cs typeface="Arial" charset="0"/>
              </a:rPr>
              <a:t>"</a:t>
            </a:r>
            <a:r>
              <a:rPr lang="en-US" altLang="ja-JP" sz="2800" b="1" dirty="0" smtClean="0">
                <a:solidFill>
                  <a:schemeClr val="bg1"/>
                </a:solidFill>
                <a:effectLst>
                  <a:glow rad="152400">
                    <a:schemeClr val="tx1"/>
                  </a:glow>
                </a:effectLst>
                <a:latin typeface="Arial" charset="0"/>
                <a:cs typeface="Arial" charset="0"/>
              </a:rPr>
              <a:t> </a:t>
            </a:r>
            <a:br>
              <a:rPr lang="en-US" altLang="ja-JP" sz="2800" b="1" dirty="0" smtClean="0">
                <a:solidFill>
                  <a:schemeClr val="bg1"/>
                </a:solidFill>
                <a:effectLst>
                  <a:glow rad="152400">
                    <a:schemeClr val="tx1"/>
                  </a:glow>
                </a:effectLst>
                <a:latin typeface="Arial" charset="0"/>
                <a:cs typeface="Arial" charset="0"/>
              </a:rPr>
            </a:br>
            <a:r>
              <a:rPr lang="en-US" altLang="ja-JP" sz="2800" b="1" dirty="0" smtClean="0">
                <a:solidFill>
                  <a:schemeClr val="bg1"/>
                </a:solidFill>
                <a:effectLst>
                  <a:glow rad="152400">
                    <a:schemeClr val="tx1"/>
                  </a:glow>
                </a:effectLst>
                <a:latin typeface="Arial" charset="0"/>
                <a:cs typeface="Arial" charset="0"/>
              </a:rPr>
              <a:t>(Zech. 14:15 </a:t>
            </a:r>
            <a:r>
              <a:rPr lang="en-US" altLang="ja-JP" b="1" dirty="0" smtClean="0">
                <a:solidFill>
                  <a:schemeClr val="bg1"/>
                </a:solidFill>
                <a:effectLst>
                  <a:glow rad="152400">
                    <a:schemeClr val="tx1"/>
                  </a:glow>
                </a:effectLst>
                <a:latin typeface="Arial" charset="0"/>
                <a:cs typeface="Arial" charset="0"/>
              </a:rPr>
              <a:t>NLT</a:t>
            </a:r>
            <a:r>
              <a:rPr lang="en-US" altLang="ja-JP" sz="2800" b="1" dirty="0" smtClean="0">
                <a:solidFill>
                  <a:schemeClr val="bg1"/>
                </a:solidFill>
                <a:effectLst>
                  <a:glow rad="152400">
                    <a:schemeClr val="tx1"/>
                  </a:glow>
                </a:effectLst>
                <a:latin typeface="Arial" charset="0"/>
                <a:cs typeface="Arial" charset="0"/>
              </a:rPr>
              <a:t>).</a:t>
            </a:r>
            <a:endParaRPr lang="en-US" sz="2800" b="1" dirty="0" smtClean="0">
              <a:solidFill>
                <a:schemeClr val="bg1"/>
              </a:solidFill>
              <a:effectLst>
                <a:glow rad="152400">
                  <a:schemeClr val="tx1"/>
                </a:glow>
              </a:effectLst>
              <a:latin typeface="Arial" charset="0"/>
              <a:cs typeface="Arial" charset="0"/>
            </a:endParaRPr>
          </a:p>
        </p:txBody>
      </p:sp>
    </p:spTree>
    <p:extLst>
      <p:ext uri="{BB962C8B-B14F-4D97-AF65-F5344CB8AC3E}">
        <p14:creationId xmlns:p14="http://schemas.microsoft.com/office/powerpoint/2010/main" val="87062692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Tribulation</a:t>
            </a:r>
          </a:p>
          <a:p>
            <a:pPr algn="ctr" defTabSz="449263" eaLnBrk="1" hangingPunct="1">
              <a:buClr>
                <a:srgbClr val="000000"/>
              </a:buClr>
              <a:buSzPct val="100000"/>
            </a:pPr>
            <a:r>
              <a:rPr lang="en-GB" b="1" smtClean="0">
                <a:solidFill>
                  <a:srgbClr val="000000"/>
                </a:solidFill>
                <a:effectLst/>
                <a:cs typeface="Arial" charset="0"/>
              </a:rPr>
              <a:t>(Zech. 14:1-2)</a:t>
            </a:r>
            <a:endParaRPr lang="en-GB" sz="2800" b="1" smtClean="0">
              <a:solidFill>
                <a:srgbClr val="000000"/>
              </a:solidFill>
              <a:effectLst/>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Millennium</a:t>
            </a:r>
          </a:p>
          <a:p>
            <a:pPr algn="ctr" defTabSz="449263" eaLnBrk="1" hangingPunct="1">
              <a:buClr>
                <a:srgbClr val="000000"/>
              </a:buClr>
              <a:buSzPct val="100000"/>
              <a:buFont typeface="Arial" charset="0"/>
              <a:buNone/>
            </a:pPr>
            <a:r>
              <a:rPr lang="en-GB" b="1" smtClean="0">
                <a:solidFill>
                  <a:srgbClr val="000000"/>
                </a:solidFill>
                <a:effectLst/>
                <a:cs typeface="Arial" charset="0"/>
              </a:rPr>
              <a:t>(Zech. 14:6-21)</a:t>
            </a:r>
            <a:endParaRPr lang="en-GB" sz="2800" b="1" smtClean="0">
              <a:solidFill>
                <a:srgbClr val="000000"/>
              </a:solidFill>
              <a:effectLst/>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smtClean="0">
                <a:solidFill>
                  <a:srgbClr val="000000"/>
                </a:solidFill>
                <a:effectLst/>
                <a:cs typeface="Arial" charset="0"/>
              </a:rPr>
              <a:t>Rapture</a:t>
            </a:r>
            <a:br>
              <a:rPr lang="en-GB" b="1" smtClean="0">
                <a:solidFill>
                  <a:srgbClr val="000000"/>
                </a:solidFill>
                <a:effectLst/>
                <a:cs typeface="Arial" charset="0"/>
              </a:rPr>
            </a:br>
            <a:r>
              <a:rPr lang="en-GB" b="1" smtClean="0">
                <a:solidFill>
                  <a:srgbClr val="000000"/>
                </a:solidFill>
                <a:effectLst/>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2</a:t>
            </a:r>
            <a:r>
              <a:rPr lang="en-GB" sz="2800" b="1" baseline="30000" smtClean="0">
                <a:solidFill>
                  <a:srgbClr val="000000"/>
                </a:solidFill>
                <a:effectLst/>
                <a:cs typeface="Arial" charset="0"/>
              </a:rPr>
              <a:t>nd</a:t>
            </a:r>
            <a:r>
              <a:rPr lang="en-GB" sz="2800" b="1" smtClean="0">
                <a:solidFill>
                  <a:srgbClr val="000000"/>
                </a:solidFill>
                <a:effectLst/>
                <a:cs typeface="Arial" charset="0"/>
              </a:rPr>
              <a:t> Advent</a:t>
            </a:r>
          </a:p>
          <a:p>
            <a:pPr algn="ctr" defTabSz="449263" eaLnBrk="1" hangingPunct="1">
              <a:buClr>
                <a:srgbClr val="000000"/>
              </a:buClr>
              <a:buSzPct val="100000"/>
              <a:buFont typeface="Arial" charset="0"/>
              <a:buNone/>
            </a:pPr>
            <a:r>
              <a:rPr lang="en-GB" b="1" smtClean="0">
                <a:solidFill>
                  <a:srgbClr val="000000"/>
                </a:solidFill>
                <a:effectLst/>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Gog &amp; Magog </a:t>
            </a:r>
            <a:br>
              <a:rPr lang="en-GB" sz="2800" b="1" smtClean="0">
                <a:solidFill>
                  <a:srgbClr val="000000"/>
                </a:solidFill>
                <a:effectLst/>
                <a:cs typeface="Arial" charset="0"/>
              </a:rPr>
            </a:br>
            <a:r>
              <a:rPr lang="en-GB" sz="2800" b="1" smtClean="0">
                <a:solidFill>
                  <a:srgbClr val="000000"/>
                </a:solidFill>
                <a:effectLst/>
                <a:cs typeface="Arial" charset="0"/>
              </a:rPr>
              <a:t>(Armageddon)</a:t>
            </a:r>
            <a:br>
              <a:rPr lang="en-GB" sz="2800" b="1" smtClean="0">
                <a:solidFill>
                  <a:srgbClr val="000000"/>
                </a:solidFill>
                <a:effectLst/>
                <a:cs typeface="Arial" charset="0"/>
              </a:rPr>
            </a:br>
            <a:r>
              <a:rPr lang="en-GB" b="1" smtClean="0">
                <a:solidFill>
                  <a:srgbClr val="000000"/>
                </a:solidFill>
                <a:effectLst/>
                <a:cs typeface="Arial" charset="0"/>
              </a:rPr>
              <a:t>(Ezek. 38–39)</a:t>
            </a:r>
            <a:endParaRPr lang="en-GB" sz="2800" b="1" smtClean="0">
              <a:solidFill>
                <a:srgbClr val="000000"/>
              </a:solidFill>
              <a:effectLst/>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Gog and Magog </a:t>
            </a:r>
            <a:br>
              <a:rPr lang="en-GB" sz="2800" b="1" smtClean="0">
                <a:solidFill>
                  <a:srgbClr val="000000"/>
                </a:solidFill>
                <a:effectLst/>
                <a:cs typeface="Arial" charset="0"/>
              </a:rPr>
            </a:br>
            <a:r>
              <a:rPr lang="en-GB" sz="2800" b="1" smtClean="0">
                <a:solidFill>
                  <a:srgbClr val="000000"/>
                </a:solidFill>
                <a:effectLst/>
                <a:cs typeface="Arial" charset="0"/>
              </a:rPr>
              <a:t>Revisited</a:t>
            </a:r>
          </a:p>
          <a:p>
            <a:pPr algn="ctr" defTabSz="449263" eaLnBrk="1" hangingPunct="1">
              <a:buClr>
                <a:srgbClr val="000000"/>
              </a:buClr>
              <a:buSzPct val="100000"/>
              <a:buFont typeface="Arial" charset="0"/>
              <a:buNone/>
            </a:pPr>
            <a:r>
              <a:rPr lang="en-GB" b="1" smtClean="0">
                <a:solidFill>
                  <a:srgbClr val="000000"/>
                </a:solidFill>
                <a:effectLst/>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000000"/>
                </a:solidFill>
                <a:effectLst/>
                <a:cs typeface="Arial" charset="0"/>
              </a:rPr>
              <a:t>Great</a:t>
            </a:r>
          </a:p>
          <a:p>
            <a:pPr algn="ctr" defTabSz="449263" eaLnBrk="1" hangingPunct="1">
              <a:buClr>
                <a:srgbClr val="000000"/>
              </a:buClr>
              <a:buSzPct val="100000"/>
              <a:buFont typeface="Arial" charset="0"/>
              <a:buNone/>
            </a:pPr>
            <a:r>
              <a:rPr lang="en-GB" sz="2800" b="1" smtClean="0">
                <a:solidFill>
                  <a:srgbClr val="000000"/>
                </a:solidFill>
                <a:effectLst/>
                <a:cs typeface="Arial" charset="0"/>
              </a:rPr>
              <a:t>White</a:t>
            </a:r>
          </a:p>
          <a:p>
            <a:pPr algn="ctr" defTabSz="449263" eaLnBrk="1" hangingPunct="1">
              <a:buClr>
                <a:srgbClr val="000000"/>
              </a:buClr>
              <a:buSzPct val="100000"/>
              <a:buFont typeface="Arial" charset="0"/>
              <a:buNone/>
            </a:pPr>
            <a:r>
              <a:rPr lang="en-GB" sz="2800" b="1" smtClean="0">
                <a:solidFill>
                  <a:srgbClr val="000000"/>
                </a:solidFill>
                <a:effectLst/>
                <a:cs typeface="Arial" charset="0"/>
              </a:rPr>
              <a:t>Throne</a:t>
            </a:r>
          </a:p>
          <a:p>
            <a:pPr algn="ctr" defTabSz="449263" eaLnBrk="1" hangingPunct="1">
              <a:buClr>
                <a:srgbClr val="000000"/>
              </a:buClr>
              <a:buSzPct val="100000"/>
              <a:buFont typeface="Arial" charset="0"/>
              <a:buNone/>
            </a:pPr>
            <a:r>
              <a:rPr lang="en-GB" b="1" smtClean="0">
                <a:solidFill>
                  <a:srgbClr val="000000"/>
                </a:solidFill>
                <a:effectLst/>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smtClean="0">
                <a:solidFill>
                  <a:srgbClr val="FFFFFF"/>
                </a:solidFill>
                <a:effectLst/>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smtClean="0">
                <a:solidFill>
                  <a:srgbClr val="FFFFFF"/>
                </a:solidFill>
                <a:cs typeface="Arial" charset="0"/>
              </a:rPr>
              <a:t>Day of the L</a:t>
            </a:r>
            <a:r>
              <a:rPr lang="en-GB" b="1" smtClean="0">
                <a:solidFill>
                  <a:srgbClr val="FFFFFF"/>
                </a:solidFill>
                <a:cs typeface="Arial" charset="0"/>
              </a:rPr>
              <a:t>ORD</a:t>
            </a:r>
          </a:p>
        </p:txBody>
      </p:sp>
    </p:spTree>
    <p:extLst>
      <p:ext uri="{BB962C8B-B14F-4D97-AF65-F5344CB8AC3E}">
        <p14:creationId xmlns:p14="http://schemas.microsoft.com/office/powerpoint/2010/main" val="1962396880"/>
      </p:ext>
    </p:extLst>
  </p:cSld>
  <p:clrMapOvr>
    <a:masterClrMapping/>
  </p:clrMapOvr>
  <p:transition xmlns:p14="http://schemas.microsoft.com/office/powerpoint/2010/main">
    <p:plus/>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en-US" sz="3600" b="1">
                <a:solidFill>
                  <a:srgbClr val="FFFFFF"/>
                </a:solidFill>
                <a:latin typeface="Arial" charset="0"/>
                <a:ea typeface="ＭＳ Ｐゴシック" charset="0"/>
                <a:cs typeface="Arial" charset="0"/>
              </a:rPr>
              <a:t>Millennial Worship</a:t>
            </a:r>
          </a:p>
        </p:txBody>
      </p:sp>
      <p:sp>
        <p:nvSpPr>
          <p:cNvPr id="4" name="Title 2"/>
          <p:cNvSpPr txBox="1">
            <a:spLocks/>
          </p:cNvSpPr>
          <p:nvPr/>
        </p:nvSpPr>
        <p:spPr bwMode="auto">
          <a:xfrm>
            <a:off x="457200" y="685800"/>
            <a:ext cx="8610600"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smtClean="0">
                <a:solidFill>
                  <a:schemeClr val="bg1"/>
                </a:solidFill>
                <a:effectLst>
                  <a:glow rad="254000">
                    <a:schemeClr val="tx1">
                      <a:alpha val="89000"/>
                    </a:schemeClr>
                  </a:glow>
                </a:effectLst>
                <a:latin typeface="Arial" charset="0"/>
                <a:cs typeface="Arial" charset="0"/>
              </a:rPr>
              <a:t>"</a:t>
            </a:r>
            <a:r>
              <a:rPr lang="en-US" sz="2800" b="1" dirty="0" smtClean="0">
                <a:solidFill>
                  <a:schemeClr val="bg1"/>
                </a:solidFill>
                <a:effectLst>
                  <a:glow rad="254000">
                    <a:schemeClr val="tx1">
                      <a:alpha val="89000"/>
                    </a:schemeClr>
                  </a:glow>
                </a:effectLst>
                <a:latin typeface="Arial" charset="0"/>
                <a:cs typeface="Arial" charset="0"/>
              </a:rPr>
              <a:t>In the end, the enemies of Jerusalem who survive the plague will go up to Jerusalem each year to worship the King... and to celebrate the Festival of Shelters. </a:t>
            </a:r>
            <a:r>
              <a:rPr lang="en-US" sz="2800" b="1" baseline="30000" dirty="0" smtClean="0">
                <a:solidFill>
                  <a:schemeClr val="bg1"/>
                </a:solidFill>
                <a:effectLst>
                  <a:glow rad="254000">
                    <a:schemeClr val="tx1">
                      <a:alpha val="89000"/>
                    </a:schemeClr>
                  </a:glow>
                </a:effectLst>
                <a:latin typeface="Arial" charset="0"/>
                <a:cs typeface="Arial" charset="0"/>
              </a:rPr>
              <a:t>17</a:t>
            </a:r>
            <a:r>
              <a:rPr lang="en-US" sz="2800" b="1" dirty="0" smtClean="0">
                <a:solidFill>
                  <a:schemeClr val="bg1"/>
                </a:solidFill>
                <a:effectLst>
                  <a:glow rad="254000">
                    <a:schemeClr val="tx1">
                      <a:alpha val="89000"/>
                    </a:schemeClr>
                  </a:glow>
                </a:effectLst>
                <a:latin typeface="Arial" charset="0"/>
                <a:cs typeface="Arial" charset="0"/>
              </a:rPr>
              <a:t>Any nation in the world that refuses to come to Jerusalem to worship the King... will have no rain. </a:t>
            </a:r>
            <a:r>
              <a:rPr lang="en-US" sz="2800" b="1" baseline="30000" dirty="0" smtClean="0">
                <a:solidFill>
                  <a:schemeClr val="bg1"/>
                </a:solidFill>
                <a:effectLst>
                  <a:glow rad="254000">
                    <a:schemeClr val="tx1">
                      <a:alpha val="89000"/>
                    </a:schemeClr>
                  </a:glow>
                </a:effectLst>
                <a:latin typeface="Arial" charset="0"/>
                <a:cs typeface="Arial" charset="0"/>
              </a:rPr>
              <a:t>18</a:t>
            </a:r>
            <a:r>
              <a:rPr lang="en-US" sz="2800" b="1" dirty="0" smtClean="0">
                <a:solidFill>
                  <a:schemeClr val="bg1"/>
                </a:solidFill>
                <a:effectLst>
                  <a:glow rad="254000">
                    <a:schemeClr val="tx1">
                      <a:alpha val="89000"/>
                    </a:schemeClr>
                  </a:glow>
                </a:effectLst>
                <a:latin typeface="Arial" charset="0"/>
                <a:cs typeface="Arial" charset="0"/>
              </a:rPr>
              <a:t>If the people of Egypt refuse to attend the festival, the L</a:t>
            </a:r>
            <a:r>
              <a:rPr lang="en-US" b="1" dirty="0" smtClean="0">
                <a:solidFill>
                  <a:schemeClr val="bg1"/>
                </a:solidFill>
                <a:effectLst>
                  <a:glow rad="254000">
                    <a:schemeClr val="tx1">
                      <a:alpha val="89000"/>
                    </a:schemeClr>
                  </a:glow>
                </a:effectLst>
                <a:latin typeface="Arial" charset="0"/>
                <a:cs typeface="Arial" charset="0"/>
              </a:rPr>
              <a:t>ORD</a:t>
            </a:r>
            <a:r>
              <a:rPr lang="en-US" sz="2800" b="1" dirty="0" smtClean="0">
                <a:solidFill>
                  <a:schemeClr val="bg1"/>
                </a:solidFill>
                <a:effectLst>
                  <a:glow rad="254000">
                    <a:schemeClr val="tx1">
                      <a:alpha val="89000"/>
                    </a:schemeClr>
                  </a:glow>
                </a:effectLst>
                <a:latin typeface="Arial" charset="0"/>
                <a:cs typeface="Arial" charset="0"/>
              </a:rPr>
              <a:t> will punish them with the same plague that he sends on the other nations who refuse to go. </a:t>
            </a:r>
            <a:r>
              <a:rPr lang="en-US" sz="2800" b="1" baseline="30000" dirty="0" smtClean="0">
                <a:solidFill>
                  <a:schemeClr val="bg1"/>
                </a:solidFill>
                <a:effectLst>
                  <a:glow rad="254000">
                    <a:schemeClr val="tx1">
                      <a:alpha val="89000"/>
                    </a:schemeClr>
                  </a:glow>
                </a:effectLst>
                <a:latin typeface="Arial" charset="0"/>
                <a:cs typeface="Arial" charset="0"/>
              </a:rPr>
              <a:t>19</a:t>
            </a:r>
            <a:r>
              <a:rPr lang="en-US" sz="2800" b="1" dirty="0" smtClean="0">
                <a:solidFill>
                  <a:schemeClr val="bg1"/>
                </a:solidFill>
                <a:effectLst>
                  <a:glow rad="254000">
                    <a:schemeClr val="tx1">
                      <a:alpha val="89000"/>
                    </a:schemeClr>
                  </a:glow>
                </a:effectLst>
                <a:latin typeface="Arial" charset="0"/>
                <a:cs typeface="Arial" charset="0"/>
              </a:rPr>
              <a:t>Egypt and the other nations will all be punished if they don</a:t>
            </a:r>
            <a:r>
              <a:rPr lang="mr-IN" altLang="ja-JP" sz="2800" b="1" dirty="0" smtClean="0">
                <a:solidFill>
                  <a:schemeClr val="bg1"/>
                </a:solidFill>
                <a:effectLst>
                  <a:glow rad="254000">
                    <a:schemeClr val="tx1">
                      <a:alpha val="89000"/>
                    </a:schemeClr>
                  </a:glow>
                </a:effectLst>
                <a:latin typeface="Arial" charset="0"/>
                <a:cs typeface="Arial" charset="0"/>
              </a:rPr>
              <a:t>'</a:t>
            </a:r>
            <a:r>
              <a:rPr lang="en-US" sz="2800" b="1" dirty="0" smtClean="0">
                <a:solidFill>
                  <a:schemeClr val="bg1"/>
                </a:solidFill>
                <a:effectLst>
                  <a:glow rad="254000">
                    <a:schemeClr val="tx1">
                      <a:alpha val="89000"/>
                    </a:schemeClr>
                  </a:glow>
                </a:effectLst>
                <a:latin typeface="Arial" charset="0"/>
                <a:cs typeface="Arial" charset="0"/>
              </a:rPr>
              <a:t>t go to celebrate the Festival of Shelters</a:t>
            </a:r>
            <a:r>
              <a:rPr lang="ru-RU" altLang="ja-JP" sz="2800" b="1" dirty="0" smtClean="0">
                <a:solidFill>
                  <a:schemeClr val="bg1"/>
                </a:solidFill>
                <a:effectLst>
                  <a:glow rad="254000">
                    <a:schemeClr val="tx1">
                      <a:alpha val="89000"/>
                    </a:schemeClr>
                  </a:glow>
                </a:effectLst>
                <a:latin typeface="Arial" charset="0"/>
                <a:cs typeface="Arial" charset="0"/>
              </a:rPr>
              <a:t>"</a:t>
            </a:r>
            <a:r>
              <a:rPr lang="en-US" sz="2800" b="1" dirty="0" smtClean="0">
                <a:solidFill>
                  <a:schemeClr val="bg1"/>
                </a:solidFill>
                <a:effectLst>
                  <a:glow rad="254000">
                    <a:schemeClr val="tx1">
                      <a:alpha val="89000"/>
                    </a:schemeClr>
                  </a:glow>
                </a:effectLst>
                <a:latin typeface="Arial" charset="0"/>
                <a:cs typeface="Arial" charset="0"/>
              </a:rPr>
              <a:t> </a:t>
            </a:r>
          </a:p>
          <a:p>
            <a:pPr algn="r" eaLnBrk="1" hangingPunct="1">
              <a:defRPr/>
            </a:pPr>
            <a:r>
              <a:rPr lang="en-US" sz="2800" b="1" dirty="0" smtClean="0">
                <a:solidFill>
                  <a:schemeClr val="bg1"/>
                </a:solidFill>
                <a:effectLst>
                  <a:glow rad="254000">
                    <a:schemeClr val="tx1">
                      <a:alpha val="89000"/>
                    </a:schemeClr>
                  </a:glow>
                </a:effectLst>
                <a:latin typeface="Arial" charset="0"/>
                <a:cs typeface="Arial" charset="0"/>
              </a:rPr>
              <a:t>(Zech. 14:16-19 </a:t>
            </a:r>
            <a:r>
              <a:rPr lang="en-US" b="1" dirty="0" smtClean="0">
                <a:solidFill>
                  <a:schemeClr val="bg1"/>
                </a:solidFill>
                <a:effectLst>
                  <a:glow rad="254000">
                    <a:schemeClr val="tx1">
                      <a:alpha val="89000"/>
                    </a:schemeClr>
                  </a:glow>
                </a:effectLst>
                <a:latin typeface="Arial" charset="0"/>
                <a:cs typeface="Arial" charset="0"/>
              </a:rPr>
              <a:t>NLT</a:t>
            </a:r>
            <a:r>
              <a:rPr lang="en-US" sz="2800" b="1" dirty="0" smtClean="0">
                <a:solidFill>
                  <a:schemeClr val="bg1"/>
                </a:solidFill>
                <a:effectLst>
                  <a:glow rad="254000">
                    <a:schemeClr val="tx1">
                      <a:alpha val="89000"/>
                    </a:schemeClr>
                  </a:glow>
                </a:effectLst>
                <a:latin typeface="Arial" charset="0"/>
                <a:cs typeface="Arial"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Title 2"/>
          <p:cNvSpPr>
            <a:spLocks noGrp="1"/>
          </p:cNvSpPr>
          <p:nvPr>
            <p:ph type="title" idx="4294967295"/>
          </p:nvPr>
        </p:nvSpPr>
        <p:spPr>
          <a:xfrm>
            <a:off x="0" y="152400"/>
            <a:ext cx="9144000" cy="609600"/>
          </a:xfrm>
          <a:solidFill>
            <a:srgbClr val="000000"/>
          </a:solidFill>
        </p:spPr>
        <p:txBody>
          <a:bodyPr/>
          <a:lstStyle/>
          <a:p>
            <a:r>
              <a:rPr lang="en-US" sz="3600" b="1">
                <a:solidFill>
                  <a:srgbClr val="FFFFFF"/>
                </a:solidFill>
                <a:latin typeface="Arial" charset="0"/>
                <a:ea typeface="ＭＳ Ｐゴシック" charset="0"/>
                <a:cs typeface="Arial" charset="0"/>
              </a:rPr>
              <a:t>Millennial Holiness</a:t>
            </a:r>
          </a:p>
        </p:txBody>
      </p:sp>
      <p:sp>
        <p:nvSpPr>
          <p:cNvPr id="182275" name="Title 2"/>
          <p:cNvSpPr txBox="1">
            <a:spLocks/>
          </p:cNvSpPr>
          <p:nvPr/>
        </p:nvSpPr>
        <p:spPr bwMode="auto">
          <a:xfrm>
            <a:off x="3657600" y="914400"/>
            <a:ext cx="5486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b="1" baseline="30000" dirty="0">
                <a:solidFill>
                  <a:schemeClr val="bg1"/>
                </a:solidFill>
                <a:effectLst/>
                <a:latin typeface="Arial" charset="0"/>
                <a:cs typeface="Arial" charset="0"/>
              </a:rPr>
              <a:t>20 </a:t>
            </a:r>
            <a:r>
              <a:rPr lang="ru-RU" altLang="ja-JP" b="1" baseline="30000" dirty="0" smtClean="0">
                <a:solidFill>
                  <a:schemeClr val="bg1"/>
                </a:solidFill>
                <a:effectLst/>
                <a:latin typeface="Arial" charset="0"/>
                <a:cs typeface="Arial" charset="0"/>
              </a:rPr>
              <a:t>"</a:t>
            </a:r>
            <a:r>
              <a:rPr lang="en-US" altLang="ja-JP" b="1" dirty="0" smtClean="0">
                <a:solidFill>
                  <a:schemeClr val="bg1"/>
                </a:solidFill>
                <a:effectLst/>
                <a:latin typeface="Arial" charset="0"/>
                <a:cs typeface="Arial" charset="0"/>
              </a:rPr>
              <a:t>On </a:t>
            </a:r>
            <a:r>
              <a:rPr lang="en-US" altLang="ja-JP" b="1" dirty="0">
                <a:solidFill>
                  <a:schemeClr val="bg1"/>
                </a:solidFill>
                <a:effectLst/>
                <a:latin typeface="Arial" charset="0"/>
                <a:cs typeface="Arial" charset="0"/>
              </a:rPr>
              <a:t>that day even the harness bells of the horses will be inscribed with these words: Holy to the </a:t>
            </a:r>
            <a:r>
              <a:rPr lang="en-US" altLang="ja-JP" b="1" dirty="0" smtClean="0">
                <a:solidFill>
                  <a:srgbClr val="FFFFFF"/>
                </a:solidFill>
                <a:effectLst/>
                <a:latin typeface="Arial" charset="0"/>
                <a:cs typeface="Arial" charset="0"/>
              </a:rPr>
              <a:t>L</a:t>
            </a:r>
            <a:r>
              <a:rPr lang="en-US" altLang="ja-JP" sz="2000" b="1" dirty="0" smtClean="0">
                <a:solidFill>
                  <a:srgbClr val="FFFFFF"/>
                </a:solidFill>
                <a:effectLst/>
                <a:latin typeface="Arial" charset="0"/>
                <a:cs typeface="Arial" charset="0"/>
              </a:rPr>
              <a:t>ORD</a:t>
            </a:r>
            <a:r>
              <a:rPr lang="en-US" altLang="ja-JP" b="1" dirty="0" smtClean="0">
                <a:solidFill>
                  <a:schemeClr val="bg1"/>
                </a:solidFill>
                <a:effectLst/>
                <a:latin typeface="Arial" charset="0"/>
                <a:cs typeface="Arial" charset="0"/>
              </a:rPr>
              <a:t>. </a:t>
            </a:r>
            <a:r>
              <a:rPr lang="en-US" altLang="ja-JP" b="1" dirty="0">
                <a:solidFill>
                  <a:schemeClr val="bg1"/>
                </a:solidFill>
                <a:effectLst/>
                <a:latin typeface="Arial" charset="0"/>
                <a:cs typeface="Arial" charset="0"/>
              </a:rPr>
              <a:t>And the cooking pots in the Temple of the </a:t>
            </a:r>
            <a:r>
              <a:rPr lang="en-US" altLang="ja-JP" b="1" dirty="0">
                <a:solidFill>
                  <a:srgbClr val="FFFFFF"/>
                </a:solidFill>
                <a:effectLst/>
                <a:latin typeface="Arial" charset="0"/>
                <a:cs typeface="Arial" charset="0"/>
              </a:rPr>
              <a:t>L</a:t>
            </a:r>
            <a:r>
              <a:rPr lang="en-US" altLang="ja-JP" sz="2000" b="1" dirty="0">
                <a:solidFill>
                  <a:srgbClr val="FFFFFF"/>
                </a:solidFill>
                <a:effectLst/>
                <a:latin typeface="Arial" charset="0"/>
                <a:cs typeface="Arial" charset="0"/>
              </a:rPr>
              <a:t>ORD</a:t>
            </a:r>
            <a:r>
              <a:rPr lang="en-US" altLang="ja-JP" b="1" dirty="0">
                <a:solidFill>
                  <a:srgbClr val="FFFFFF"/>
                </a:solidFill>
                <a:effectLst/>
                <a:latin typeface="Arial" charset="0"/>
                <a:cs typeface="Arial" charset="0"/>
              </a:rPr>
              <a:t> </a:t>
            </a:r>
            <a:r>
              <a:rPr lang="en-US" altLang="ja-JP" b="1" dirty="0" smtClean="0">
                <a:solidFill>
                  <a:schemeClr val="bg1"/>
                </a:solidFill>
                <a:effectLst/>
                <a:latin typeface="Arial" charset="0"/>
                <a:cs typeface="Arial" charset="0"/>
              </a:rPr>
              <a:t>will </a:t>
            </a:r>
            <a:r>
              <a:rPr lang="en-US" altLang="ja-JP" b="1" dirty="0">
                <a:solidFill>
                  <a:schemeClr val="bg1"/>
                </a:solidFill>
                <a:effectLst/>
                <a:latin typeface="Arial" charset="0"/>
                <a:cs typeface="Arial" charset="0"/>
              </a:rPr>
              <a:t>be as sacred as the basins used beside the altar. </a:t>
            </a:r>
            <a:br>
              <a:rPr lang="en-US" altLang="ja-JP" b="1" dirty="0">
                <a:solidFill>
                  <a:schemeClr val="bg1"/>
                </a:solidFill>
                <a:effectLst/>
                <a:latin typeface="Arial" charset="0"/>
                <a:cs typeface="Arial" charset="0"/>
              </a:rPr>
            </a:br>
            <a:r>
              <a:rPr lang="en-US" altLang="ja-JP" b="1" baseline="30000" dirty="0">
                <a:solidFill>
                  <a:schemeClr val="bg1"/>
                </a:solidFill>
                <a:effectLst/>
                <a:latin typeface="Arial" charset="0"/>
                <a:cs typeface="Arial" charset="0"/>
              </a:rPr>
              <a:t>21 </a:t>
            </a:r>
            <a:r>
              <a:rPr lang="en-US" altLang="ja-JP" b="1" dirty="0">
                <a:solidFill>
                  <a:schemeClr val="bg1"/>
                </a:solidFill>
                <a:effectLst/>
                <a:latin typeface="Arial" charset="0"/>
                <a:cs typeface="Arial" charset="0"/>
              </a:rPr>
              <a:t>In fact, every cooking pot in Jerusalem and Judah will be holy to the </a:t>
            </a:r>
            <a:r>
              <a:rPr lang="en-US" altLang="ja-JP" b="1" dirty="0" smtClean="0">
                <a:solidFill>
                  <a:srgbClr val="FFFFFF"/>
                </a:solidFill>
                <a:effectLst/>
                <a:latin typeface="Arial" charset="0"/>
                <a:cs typeface="Arial" charset="0"/>
              </a:rPr>
              <a:t>L</a:t>
            </a:r>
            <a:r>
              <a:rPr lang="en-US" altLang="ja-JP" sz="2000" b="1" dirty="0" smtClean="0">
                <a:solidFill>
                  <a:srgbClr val="FFFFFF"/>
                </a:solidFill>
                <a:effectLst/>
                <a:latin typeface="Arial" charset="0"/>
                <a:cs typeface="Arial" charset="0"/>
              </a:rPr>
              <a:t>ORD</a:t>
            </a:r>
            <a:r>
              <a:rPr lang="en-US" altLang="ja-JP" b="1" dirty="0" smtClean="0">
                <a:solidFill>
                  <a:schemeClr val="bg1"/>
                </a:solidFill>
                <a:effectLst/>
                <a:latin typeface="Arial" charset="0"/>
                <a:cs typeface="Arial" charset="0"/>
              </a:rPr>
              <a:t>.</a:t>
            </a:r>
            <a:r>
              <a:rPr lang="en-US" altLang="ja-JP" b="1" dirty="0">
                <a:solidFill>
                  <a:schemeClr val="bg1"/>
                </a:solidFill>
                <a:effectLst/>
                <a:latin typeface="Arial" charset="0"/>
                <a:cs typeface="Arial" charset="0"/>
              </a:rPr>
              <a:t>.. All who come to worship will be free to use any of these pots to boil their sacrifices. And on that day there will no longer be traders</a:t>
            </a:r>
            <a:r>
              <a:rPr lang="en-US" altLang="ja-JP" b="1" baseline="30000" dirty="0">
                <a:solidFill>
                  <a:schemeClr val="bg1"/>
                </a:solidFill>
                <a:effectLst/>
                <a:latin typeface="Arial" charset="0"/>
                <a:cs typeface="Arial" charset="0"/>
              </a:rPr>
              <a:t> </a:t>
            </a:r>
            <a:r>
              <a:rPr lang="en-US" altLang="ja-JP" b="1" dirty="0">
                <a:solidFill>
                  <a:schemeClr val="bg1"/>
                </a:solidFill>
                <a:effectLst/>
                <a:latin typeface="Arial" charset="0"/>
                <a:cs typeface="Arial" charset="0"/>
              </a:rPr>
              <a:t>[Heb. Canaanites] in the </a:t>
            </a:r>
            <a:r>
              <a:rPr lang="en-US" altLang="ja-JP" b="1" dirty="0" smtClean="0">
                <a:solidFill>
                  <a:schemeClr val="bg1"/>
                </a:solidFill>
                <a:effectLst/>
                <a:latin typeface="Arial" charset="0"/>
                <a:cs typeface="Arial" charset="0"/>
              </a:rPr>
              <a:t>Temple</a:t>
            </a:r>
            <a:r>
              <a:rPr lang="en-US" altLang="ja-JP" b="1" dirty="0">
                <a:solidFill>
                  <a:schemeClr val="bg1"/>
                </a:solidFill>
                <a:effectLst/>
                <a:latin typeface="Arial" charset="0"/>
                <a:cs typeface="Arial" charset="0"/>
              </a:rPr>
              <a:t> </a:t>
            </a:r>
            <a:r>
              <a:rPr lang="en-US" altLang="ja-JP" b="1" dirty="0" smtClean="0">
                <a:solidFill>
                  <a:schemeClr val="bg1"/>
                </a:solidFill>
                <a:effectLst/>
                <a:latin typeface="Arial" charset="0"/>
                <a:cs typeface="Arial" charset="0"/>
              </a:rPr>
              <a:t>of the L</a:t>
            </a:r>
            <a:r>
              <a:rPr lang="en-US" altLang="ja-JP" sz="2000" b="1" dirty="0" smtClean="0">
                <a:solidFill>
                  <a:schemeClr val="bg1"/>
                </a:solidFill>
                <a:effectLst/>
                <a:latin typeface="Arial" charset="0"/>
                <a:cs typeface="Arial" charset="0"/>
              </a:rPr>
              <a:t>ORD</a:t>
            </a:r>
            <a:r>
              <a:rPr lang="en-US" altLang="ja-JP" b="1" dirty="0" smtClean="0">
                <a:solidFill>
                  <a:schemeClr val="bg1"/>
                </a:solidFill>
                <a:effectLst/>
                <a:latin typeface="Arial" charset="0"/>
                <a:cs typeface="Arial" charset="0"/>
              </a:rPr>
              <a:t> of Heaven</a:t>
            </a:r>
            <a:r>
              <a:rPr lang="mr-IN" altLang="ja-JP" b="1" dirty="0" smtClean="0">
                <a:solidFill>
                  <a:schemeClr val="bg1"/>
                </a:solidFill>
                <a:effectLst/>
                <a:latin typeface="Arial" charset="0"/>
                <a:cs typeface="Arial" charset="0"/>
              </a:rPr>
              <a:t>'</a:t>
            </a:r>
            <a:r>
              <a:rPr lang="en-US" altLang="ja-JP" b="1" dirty="0" smtClean="0">
                <a:solidFill>
                  <a:schemeClr val="bg1"/>
                </a:solidFill>
                <a:effectLst/>
                <a:latin typeface="Arial" charset="0"/>
                <a:cs typeface="Arial" charset="0"/>
              </a:rPr>
              <a:t>s Armies.</a:t>
            </a:r>
            <a:r>
              <a:rPr lang="ru-RU" altLang="ja-JP" b="1" dirty="0" smtClean="0">
                <a:solidFill>
                  <a:schemeClr val="bg1"/>
                </a:solidFill>
                <a:effectLst/>
                <a:latin typeface="Arial" charset="0"/>
                <a:cs typeface="Arial" charset="0"/>
              </a:rPr>
              <a:t>"</a:t>
            </a:r>
            <a:r>
              <a:rPr lang="en-US" altLang="ja-JP" b="1" dirty="0" smtClean="0">
                <a:solidFill>
                  <a:schemeClr val="bg1"/>
                </a:solidFill>
                <a:effectLst/>
                <a:latin typeface="Arial" charset="0"/>
                <a:cs typeface="Arial" charset="0"/>
              </a:rPr>
              <a:t> </a:t>
            </a:r>
            <a:endParaRPr lang="en-US" altLang="ja-JP" b="1" dirty="0">
              <a:solidFill>
                <a:schemeClr val="bg1"/>
              </a:solidFill>
              <a:effectLst/>
              <a:latin typeface="Arial" charset="0"/>
              <a:cs typeface="Arial" charset="0"/>
            </a:endParaRPr>
          </a:p>
          <a:p>
            <a:pPr eaLnBrk="1" hangingPunct="1"/>
            <a:endParaRPr lang="en-US" b="1" dirty="0">
              <a:solidFill>
                <a:schemeClr val="bg1"/>
              </a:solidFill>
              <a:effectLst/>
              <a:latin typeface="Arial" charset="0"/>
              <a:cs typeface="Arial" charset="0"/>
            </a:endParaRPr>
          </a:p>
          <a:p>
            <a:pPr algn="r" eaLnBrk="1" hangingPunct="1"/>
            <a:r>
              <a:rPr lang="en-US" b="1" dirty="0">
                <a:solidFill>
                  <a:schemeClr val="bg1"/>
                </a:solidFill>
                <a:effectLst/>
                <a:latin typeface="Arial" charset="0"/>
                <a:cs typeface="Arial" charset="0"/>
              </a:rPr>
              <a:t>(Zech. 14:20-21 </a:t>
            </a:r>
            <a:r>
              <a:rPr lang="en-US" sz="1800" b="1" dirty="0">
                <a:solidFill>
                  <a:schemeClr val="bg1"/>
                </a:solidFill>
                <a:effectLst/>
                <a:latin typeface="Arial" charset="0"/>
                <a:cs typeface="Arial" charset="0"/>
              </a:rPr>
              <a:t>NLT</a:t>
            </a:r>
            <a:r>
              <a:rPr lang="en-US" b="1" dirty="0">
                <a:solidFill>
                  <a:schemeClr val="bg1"/>
                </a:solidFill>
                <a:effectLst/>
                <a:latin typeface="Arial" charset="0"/>
                <a:cs typeface="Arial" charset="0"/>
              </a:rPr>
              <a:t>)</a:t>
            </a:r>
          </a:p>
        </p:txBody>
      </p:sp>
      <p:pic>
        <p:nvPicPr>
          <p:cNvPr id="182276" name="Picture 6" descr="cooking-pot-winter-waldem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4338" y="1143000"/>
            <a:ext cx="31210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7" descr="jewiosh cooking pottri_44850_jm23-6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3657600"/>
            <a:ext cx="3125788"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a:solidFill>
                  <a:srgbClr val="004200"/>
                </a:solidFill>
                <a:latin typeface="Arial"/>
                <a:cs typeface="Arial"/>
              </a:rPr>
              <a:t>The Postexilic Era</a:t>
            </a:r>
          </a:p>
        </p:txBody>
      </p:sp>
      <p:sp>
        <p:nvSpPr>
          <p:cNvPr id="119811"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2000">
              <a:effectLst/>
              <a:latin typeface="Arial"/>
              <a:ea typeface="+mn-ea"/>
              <a:cs typeface="Arial"/>
            </a:endParaRPr>
          </a:p>
        </p:txBody>
      </p:sp>
      <p:sp>
        <p:nvSpPr>
          <p:cNvPr id="119812"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2000">
              <a:effectLst/>
              <a:latin typeface="Arial"/>
              <a:ea typeface="+mn-ea"/>
              <a:cs typeface="Arial"/>
            </a:endParaRPr>
          </a:p>
        </p:txBody>
      </p:sp>
      <p:sp>
        <p:nvSpPr>
          <p:cNvPr id="119813" name="Text Box 5"/>
          <p:cNvSpPr txBox="1">
            <a:spLocks noChangeArrowheads="1"/>
          </p:cNvSpPr>
          <p:nvPr/>
        </p:nvSpPr>
        <p:spPr bwMode="auto">
          <a:xfrm>
            <a:off x="8382000" y="76200"/>
            <a:ext cx="612775" cy="4000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sz="2000" b="1">
                <a:solidFill>
                  <a:srgbClr val="FFFFFF"/>
                </a:solidFill>
                <a:effectLst/>
                <a:latin typeface="Arial"/>
                <a:ea typeface="+mn-ea"/>
                <a:cs typeface="Arial"/>
              </a:rPr>
              <a:t>560</a:t>
            </a:r>
          </a:p>
        </p:txBody>
      </p:sp>
      <p:sp>
        <p:nvSpPr>
          <p:cNvPr id="119814"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586</a:t>
            </a:r>
          </a:p>
        </p:txBody>
      </p:sp>
      <p:sp>
        <p:nvSpPr>
          <p:cNvPr id="123911"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a:ea typeface="Arial"/>
                <a:cs typeface="Arial"/>
              </a:rPr>
              <a:t>The Postexilic Era</a:t>
            </a:r>
          </a:p>
        </p:txBody>
      </p:sp>
      <p:sp>
        <p:nvSpPr>
          <p:cNvPr id="119816"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539</a:t>
            </a:r>
          </a:p>
        </p:txBody>
      </p:sp>
      <p:sp>
        <p:nvSpPr>
          <p:cNvPr id="119817"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536</a:t>
            </a:r>
          </a:p>
        </p:txBody>
      </p:sp>
      <p:sp>
        <p:nvSpPr>
          <p:cNvPr id="119818" name="Rectangle 10"/>
          <p:cNvSpPr>
            <a:spLocks noChangeArrowheads="1"/>
          </p:cNvSpPr>
          <p:nvPr/>
        </p:nvSpPr>
        <p:spPr bwMode="auto">
          <a:xfrm>
            <a:off x="47244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516</a:t>
            </a:r>
          </a:p>
        </p:txBody>
      </p:sp>
      <p:sp>
        <p:nvSpPr>
          <p:cNvPr id="119819"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605</a:t>
            </a:r>
          </a:p>
        </p:txBody>
      </p:sp>
      <p:sp>
        <p:nvSpPr>
          <p:cNvPr id="119820" name="Rectangle 12"/>
          <p:cNvSpPr>
            <a:spLocks noChangeArrowheads="1"/>
          </p:cNvSpPr>
          <p:nvPr/>
        </p:nvSpPr>
        <p:spPr bwMode="auto">
          <a:xfrm>
            <a:off x="4038600" y="18669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dirty="0">
                <a:solidFill>
                  <a:srgbClr val="FFFFFF"/>
                </a:solidFill>
                <a:effectLst/>
                <a:latin typeface="Arial"/>
                <a:ea typeface="+mn-ea"/>
                <a:cs typeface="Arial"/>
              </a:rPr>
              <a:t>Haggai</a:t>
            </a:r>
          </a:p>
        </p:txBody>
      </p:sp>
      <p:sp>
        <p:nvSpPr>
          <p:cNvPr id="119821" name="Rectangle 13"/>
          <p:cNvSpPr>
            <a:spLocks noChangeArrowheads="1"/>
          </p:cNvSpPr>
          <p:nvPr/>
        </p:nvSpPr>
        <p:spPr bwMode="auto">
          <a:xfrm>
            <a:off x="4038600" y="2286000"/>
            <a:ext cx="2165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a:solidFill>
                  <a:srgbClr val="FFFFFF"/>
                </a:solidFill>
                <a:effectLst/>
                <a:latin typeface="Arial"/>
                <a:ea typeface="+mn-ea"/>
                <a:cs typeface="Arial"/>
              </a:rPr>
              <a:t>Zechariah</a:t>
            </a:r>
          </a:p>
        </p:txBody>
      </p:sp>
      <p:sp>
        <p:nvSpPr>
          <p:cNvPr id="119822" name="Rectangle 14"/>
          <p:cNvSpPr>
            <a:spLocks noChangeArrowheads="1"/>
          </p:cNvSpPr>
          <p:nvPr/>
        </p:nvSpPr>
        <p:spPr bwMode="auto">
          <a:xfrm>
            <a:off x="7467600" y="2247900"/>
            <a:ext cx="16446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Malachi</a:t>
            </a:r>
          </a:p>
        </p:txBody>
      </p:sp>
      <p:sp>
        <p:nvSpPr>
          <p:cNvPr id="119823" name="Rectangle 15"/>
          <p:cNvSpPr>
            <a:spLocks noChangeArrowheads="1"/>
          </p:cNvSpPr>
          <p:nvPr/>
        </p:nvSpPr>
        <p:spPr bwMode="auto">
          <a:xfrm>
            <a:off x="39624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520</a:t>
            </a:r>
          </a:p>
        </p:txBody>
      </p:sp>
      <p:sp>
        <p:nvSpPr>
          <p:cNvPr id="119824" name="Rectangle 16"/>
          <p:cNvSpPr>
            <a:spLocks noChangeArrowheads="1"/>
          </p:cNvSpPr>
          <p:nvPr/>
        </p:nvSpPr>
        <p:spPr bwMode="auto">
          <a:xfrm>
            <a:off x="1295400" y="6248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a:solidFill>
                  <a:srgbClr val="FFFFFF"/>
                </a:solidFill>
                <a:effectLst/>
                <a:latin typeface="Arial"/>
                <a:ea typeface="+mn-ea"/>
                <a:cs typeface="Arial"/>
              </a:rPr>
              <a:t>Temple work</a:t>
            </a:r>
          </a:p>
        </p:txBody>
      </p:sp>
      <p:sp>
        <p:nvSpPr>
          <p:cNvPr id="119825" name="Rectangle 17"/>
          <p:cNvSpPr>
            <a:spLocks noChangeArrowheads="1"/>
          </p:cNvSpPr>
          <p:nvPr/>
        </p:nvSpPr>
        <p:spPr bwMode="auto">
          <a:xfrm>
            <a:off x="7053263" y="5105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a:solidFill>
                  <a:srgbClr val="FFFFFF"/>
                </a:solidFill>
                <a:effectLst/>
                <a:latin typeface="Arial"/>
                <a:ea typeface="+mn-ea"/>
                <a:cs typeface="Arial"/>
              </a:rPr>
              <a:t>Ezra</a:t>
            </a:r>
          </a:p>
        </p:txBody>
      </p:sp>
      <p:sp>
        <p:nvSpPr>
          <p:cNvPr id="119826" name="Rectangle 18"/>
          <p:cNvSpPr>
            <a:spLocks noChangeArrowheads="1"/>
          </p:cNvSpPr>
          <p:nvPr/>
        </p:nvSpPr>
        <p:spPr bwMode="auto">
          <a:xfrm>
            <a:off x="7239000" y="55626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dirty="0">
                <a:solidFill>
                  <a:srgbClr val="FFFFFF"/>
                </a:solidFill>
                <a:effectLst/>
                <a:latin typeface="Arial"/>
                <a:ea typeface="+mn-ea"/>
                <a:cs typeface="Arial"/>
              </a:rPr>
              <a:t>Nehemiah</a:t>
            </a:r>
          </a:p>
        </p:txBody>
      </p:sp>
      <p:sp>
        <p:nvSpPr>
          <p:cNvPr id="119827"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chemeClr val="accent2"/>
              </a:solidFill>
              <a:effectLst/>
              <a:latin typeface="Arial"/>
              <a:ea typeface="+mn-ea"/>
              <a:cs typeface="Arial"/>
            </a:endParaRPr>
          </a:p>
        </p:txBody>
      </p:sp>
      <p:sp>
        <p:nvSpPr>
          <p:cNvPr id="119828" name="Rectangle 20"/>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chemeClr val="accent2"/>
              </a:solidFill>
              <a:effectLst/>
              <a:latin typeface="Arial"/>
              <a:ea typeface="+mn-ea"/>
              <a:cs typeface="Arial"/>
            </a:endParaRPr>
          </a:p>
        </p:txBody>
      </p:sp>
      <p:sp>
        <p:nvSpPr>
          <p:cNvPr id="119829" name="Rectangle 21"/>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chemeClr val="accent2"/>
              </a:solidFill>
              <a:effectLst/>
              <a:latin typeface="Arial"/>
              <a:ea typeface="+mn-ea"/>
              <a:cs typeface="Arial"/>
            </a:endParaRPr>
          </a:p>
        </p:txBody>
      </p:sp>
      <p:sp>
        <p:nvSpPr>
          <p:cNvPr id="119830" name="Rectangle 22"/>
          <p:cNvSpPr>
            <a:spLocks noChangeArrowheads="1"/>
          </p:cNvSpPr>
          <p:nvPr/>
        </p:nvSpPr>
        <p:spPr bwMode="auto">
          <a:xfrm>
            <a:off x="2667000" y="5105400"/>
            <a:ext cx="2078038"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dirty="0">
                <a:solidFill>
                  <a:srgbClr val="FFFFFF"/>
                </a:solidFill>
                <a:effectLst/>
                <a:latin typeface="Arial"/>
                <a:ea typeface="+mn-ea"/>
                <a:cs typeface="Arial"/>
              </a:rPr>
              <a:t>Zerubbabel</a:t>
            </a:r>
          </a:p>
        </p:txBody>
      </p:sp>
      <p:sp>
        <p:nvSpPr>
          <p:cNvPr id="119831"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444-425</a:t>
            </a:r>
          </a:p>
        </p:txBody>
      </p:sp>
      <p:sp>
        <p:nvSpPr>
          <p:cNvPr id="119832" name="Rectangle 24"/>
          <p:cNvSpPr>
            <a:spLocks noChangeArrowheads="1"/>
          </p:cNvSpPr>
          <p:nvPr/>
        </p:nvSpPr>
        <p:spPr bwMode="auto">
          <a:xfrm>
            <a:off x="5867400" y="5105400"/>
            <a:ext cx="12985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sz="2800">
                <a:solidFill>
                  <a:srgbClr val="FFFFFF"/>
                </a:solidFill>
                <a:effectLst/>
                <a:latin typeface="Arial"/>
                <a:ea typeface="+mn-ea"/>
                <a:cs typeface="Arial"/>
              </a:rPr>
              <a:t>Esther</a:t>
            </a:r>
          </a:p>
        </p:txBody>
      </p:sp>
      <p:sp>
        <p:nvSpPr>
          <p:cNvPr id="119833"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chemeClr val="accent2"/>
              </a:buClr>
              <a:buSzPct val="110000"/>
              <a:defRPr/>
            </a:pPr>
            <a:r>
              <a:rPr lang="en-US" sz="2800">
                <a:solidFill>
                  <a:srgbClr val="FFFFFF"/>
                </a:solidFill>
                <a:effectLst/>
                <a:latin typeface="Arial"/>
                <a:ea typeface="+mn-ea"/>
                <a:cs typeface="Arial"/>
              </a:rPr>
              <a:t>483-473</a:t>
            </a:r>
          </a:p>
        </p:txBody>
      </p:sp>
      <p:sp>
        <p:nvSpPr>
          <p:cNvPr id="119834" name="Rectangle 26"/>
          <p:cNvSpPr>
            <a:spLocks noChangeArrowheads="1"/>
          </p:cNvSpPr>
          <p:nvPr/>
        </p:nvSpPr>
        <p:spPr bwMode="auto">
          <a:xfrm>
            <a:off x="2286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b="1" i="1">
                <a:solidFill>
                  <a:srgbClr val="FFFFFF"/>
                </a:solidFill>
                <a:effectLst/>
                <a:latin typeface="Arial"/>
                <a:ea typeface="+mn-ea"/>
                <a:cs typeface="Arial"/>
              </a:rPr>
              <a:t>Prophets:</a:t>
            </a:r>
          </a:p>
        </p:txBody>
      </p:sp>
      <p:sp>
        <p:nvSpPr>
          <p:cNvPr id="119835" name="Rectangle 27"/>
          <p:cNvSpPr>
            <a:spLocks noChangeArrowheads="1"/>
          </p:cNvSpPr>
          <p:nvPr/>
        </p:nvSpPr>
        <p:spPr bwMode="auto">
          <a:xfrm>
            <a:off x="2286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chemeClr val="accent2"/>
              </a:buClr>
              <a:buSzPct val="110000"/>
              <a:defRPr/>
            </a:pPr>
            <a:r>
              <a:rPr lang="en-US" b="1" i="1">
                <a:solidFill>
                  <a:srgbClr val="FFFFFF"/>
                </a:solidFill>
                <a:effectLst/>
                <a:latin typeface="Arial"/>
                <a:ea typeface="+mn-ea"/>
                <a:cs typeface="Arial"/>
              </a:rPr>
              <a:t>Others: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9830"/>
                                        </p:tgtEl>
                                        <p:attrNameLst>
                                          <p:attrName>style.visibility</p:attrName>
                                        </p:attrNameLst>
                                      </p:cBhvr>
                                      <p:to>
                                        <p:strVal val="visible"/>
                                      </p:to>
                                    </p:set>
                                    <p:anim calcmode="lin" valueType="num">
                                      <p:cBhvr additive="base">
                                        <p:cTn id="7" dur="500" fill="hold"/>
                                        <p:tgtEl>
                                          <p:spTgt spid="119830"/>
                                        </p:tgtEl>
                                        <p:attrNameLst>
                                          <p:attrName>ppt_x</p:attrName>
                                        </p:attrNameLst>
                                      </p:cBhvr>
                                      <p:tavLst>
                                        <p:tav tm="0">
                                          <p:val>
                                            <p:strVal val="0-#ppt_w/2"/>
                                          </p:val>
                                        </p:tav>
                                        <p:tav tm="100000">
                                          <p:val>
                                            <p:strVal val="#ppt_x"/>
                                          </p:val>
                                        </p:tav>
                                      </p:tavLst>
                                    </p:anim>
                                    <p:anim calcmode="lin" valueType="num">
                                      <p:cBhvr additive="base">
                                        <p:cTn id="8" dur="500" fill="hold"/>
                                        <p:tgtEl>
                                          <p:spTgt spid="11983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9820"/>
                                        </p:tgtEl>
                                        <p:attrNameLst>
                                          <p:attrName>style.visibility</p:attrName>
                                        </p:attrNameLst>
                                      </p:cBhvr>
                                      <p:to>
                                        <p:strVal val="visible"/>
                                      </p:to>
                                    </p:set>
                                    <p:anim calcmode="lin" valueType="num">
                                      <p:cBhvr additive="base">
                                        <p:cTn id="12" dur="500" fill="hold"/>
                                        <p:tgtEl>
                                          <p:spTgt spid="119820"/>
                                        </p:tgtEl>
                                        <p:attrNameLst>
                                          <p:attrName>ppt_x</p:attrName>
                                        </p:attrNameLst>
                                      </p:cBhvr>
                                      <p:tavLst>
                                        <p:tav tm="0">
                                          <p:val>
                                            <p:strVal val="0-#ppt_w/2"/>
                                          </p:val>
                                        </p:tav>
                                        <p:tav tm="100000">
                                          <p:val>
                                            <p:strVal val="#ppt_x"/>
                                          </p:val>
                                        </p:tav>
                                      </p:tavLst>
                                    </p:anim>
                                    <p:anim calcmode="lin" valueType="num">
                                      <p:cBhvr additive="base">
                                        <p:cTn id="13" dur="500" fill="hold"/>
                                        <p:tgtEl>
                                          <p:spTgt spid="11982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9821"/>
                                        </p:tgtEl>
                                        <p:attrNameLst>
                                          <p:attrName>style.visibility</p:attrName>
                                        </p:attrNameLst>
                                      </p:cBhvr>
                                      <p:to>
                                        <p:strVal val="visible"/>
                                      </p:to>
                                    </p:set>
                                    <p:anim calcmode="lin" valueType="num">
                                      <p:cBhvr additive="base">
                                        <p:cTn id="17" dur="500" fill="hold"/>
                                        <p:tgtEl>
                                          <p:spTgt spid="119821"/>
                                        </p:tgtEl>
                                        <p:attrNameLst>
                                          <p:attrName>ppt_x</p:attrName>
                                        </p:attrNameLst>
                                      </p:cBhvr>
                                      <p:tavLst>
                                        <p:tav tm="0">
                                          <p:val>
                                            <p:strVal val="0-#ppt_w/2"/>
                                          </p:val>
                                        </p:tav>
                                        <p:tav tm="100000">
                                          <p:val>
                                            <p:strVal val="#ppt_x"/>
                                          </p:val>
                                        </p:tav>
                                      </p:tavLst>
                                    </p:anim>
                                    <p:anim calcmode="lin" valueType="num">
                                      <p:cBhvr additive="base">
                                        <p:cTn id="18" dur="500" fill="hold"/>
                                        <p:tgtEl>
                                          <p:spTgt spid="11982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9832"/>
                                        </p:tgtEl>
                                        <p:attrNameLst>
                                          <p:attrName>style.visibility</p:attrName>
                                        </p:attrNameLst>
                                      </p:cBhvr>
                                      <p:to>
                                        <p:strVal val="visible"/>
                                      </p:to>
                                    </p:set>
                                    <p:anim calcmode="lin" valueType="num">
                                      <p:cBhvr additive="base">
                                        <p:cTn id="22" dur="500" fill="hold"/>
                                        <p:tgtEl>
                                          <p:spTgt spid="119832"/>
                                        </p:tgtEl>
                                        <p:attrNameLst>
                                          <p:attrName>ppt_x</p:attrName>
                                        </p:attrNameLst>
                                      </p:cBhvr>
                                      <p:tavLst>
                                        <p:tav tm="0">
                                          <p:val>
                                            <p:strVal val="0-#ppt_w/2"/>
                                          </p:val>
                                        </p:tav>
                                        <p:tav tm="100000">
                                          <p:val>
                                            <p:strVal val="#ppt_x"/>
                                          </p:val>
                                        </p:tav>
                                      </p:tavLst>
                                    </p:anim>
                                    <p:anim calcmode="lin" valueType="num">
                                      <p:cBhvr additive="base">
                                        <p:cTn id="23"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9825"/>
                                        </p:tgtEl>
                                        <p:attrNameLst>
                                          <p:attrName>style.visibility</p:attrName>
                                        </p:attrNameLst>
                                      </p:cBhvr>
                                      <p:to>
                                        <p:strVal val="visible"/>
                                      </p:to>
                                    </p:set>
                                    <p:anim calcmode="lin" valueType="num">
                                      <p:cBhvr additive="base">
                                        <p:cTn id="28" dur="500" fill="hold"/>
                                        <p:tgtEl>
                                          <p:spTgt spid="119825"/>
                                        </p:tgtEl>
                                        <p:attrNameLst>
                                          <p:attrName>ppt_x</p:attrName>
                                        </p:attrNameLst>
                                      </p:cBhvr>
                                      <p:tavLst>
                                        <p:tav tm="0">
                                          <p:val>
                                            <p:strVal val="0-#ppt_w/2"/>
                                          </p:val>
                                        </p:tav>
                                        <p:tav tm="100000">
                                          <p:val>
                                            <p:strVal val="#ppt_x"/>
                                          </p:val>
                                        </p:tav>
                                      </p:tavLst>
                                    </p:anim>
                                    <p:anim calcmode="lin" valueType="num">
                                      <p:cBhvr additive="base">
                                        <p:cTn id="29"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19826"/>
                                        </p:tgtEl>
                                        <p:attrNameLst>
                                          <p:attrName>style.visibility</p:attrName>
                                        </p:attrNameLst>
                                      </p:cBhvr>
                                      <p:to>
                                        <p:strVal val="visible"/>
                                      </p:to>
                                    </p:set>
                                    <p:anim calcmode="lin" valueType="num">
                                      <p:cBhvr additive="base">
                                        <p:cTn id="34" dur="500" fill="hold"/>
                                        <p:tgtEl>
                                          <p:spTgt spid="119826"/>
                                        </p:tgtEl>
                                        <p:attrNameLst>
                                          <p:attrName>ppt_x</p:attrName>
                                        </p:attrNameLst>
                                      </p:cBhvr>
                                      <p:tavLst>
                                        <p:tav tm="0">
                                          <p:val>
                                            <p:strVal val="0-#ppt_w/2"/>
                                          </p:val>
                                        </p:tav>
                                        <p:tav tm="100000">
                                          <p:val>
                                            <p:strVal val="#ppt_x"/>
                                          </p:val>
                                        </p:tav>
                                      </p:tavLst>
                                    </p:anim>
                                    <p:anim calcmode="lin" valueType="num">
                                      <p:cBhvr additive="base">
                                        <p:cTn id="35"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19822"/>
                                        </p:tgtEl>
                                        <p:attrNameLst>
                                          <p:attrName>style.visibility</p:attrName>
                                        </p:attrNameLst>
                                      </p:cBhvr>
                                      <p:to>
                                        <p:strVal val="visible"/>
                                      </p:to>
                                    </p:set>
                                    <p:anim calcmode="lin" valueType="num">
                                      <p:cBhvr additive="base">
                                        <p:cTn id="40" dur="500" fill="hold"/>
                                        <p:tgtEl>
                                          <p:spTgt spid="119822"/>
                                        </p:tgtEl>
                                        <p:attrNameLst>
                                          <p:attrName>ppt_x</p:attrName>
                                        </p:attrNameLst>
                                      </p:cBhvr>
                                      <p:tavLst>
                                        <p:tav tm="0">
                                          <p:val>
                                            <p:strVal val="0-#ppt_w/2"/>
                                          </p:val>
                                        </p:tav>
                                        <p:tav tm="100000">
                                          <p:val>
                                            <p:strVal val="#ppt_x"/>
                                          </p:val>
                                        </p:tav>
                                      </p:tavLst>
                                    </p:anim>
                                    <p:anim calcmode="lin" valueType="num">
                                      <p:cBhvr additive="base">
                                        <p:cTn id="41"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0" grpId="0" autoUpdateAnimBg="0"/>
      <p:bldP spid="119821" grpId="0" autoUpdateAnimBg="0"/>
      <p:bldP spid="119822" grpId="0" autoUpdateAnimBg="0"/>
      <p:bldP spid="119825" grpId="0" autoUpdateAnimBg="0"/>
      <p:bldP spid="119826" grpId="0" autoUpdateAnimBg="0"/>
      <p:bldP spid="119830" grpId="0" autoUpdateAnimBg="0"/>
      <p:bldP spid="119832"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Zechariah prepares Judah for the </a:t>
            </a:r>
            <a:r>
              <a:rPr lang="en-US" sz="3200" b="1" kern="0" dirty="0">
                <a:solidFill>
                  <a:srgbClr val="FFFF00"/>
                </a:solidFill>
                <a:effectLst>
                  <a:glow rad="127000">
                    <a:srgbClr val="000000"/>
                  </a:glow>
                </a:effectLst>
                <a:latin typeface="Arial" charset="0"/>
                <a:ea typeface="ＭＳ Ｐゴシック" charset="0"/>
                <a:cs typeface="ＭＳ Ｐゴシック" charset="0"/>
              </a:rPr>
              <a:t>Messiah</a:t>
            </a:r>
            <a:r>
              <a:rPr lang="en-US" sz="3200" b="1" kern="0" dirty="0">
                <a:solidFill>
                  <a:srgbClr val="FFFFFF"/>
                </a:solidFill>
                <a:effectLst>
                  <a:glow rad="127000">
                    <a:srgbClr val="000000"/>
                  </a:glow>
                </a:effectLst>
                <a:latin typeface="Arial" charset="0"/>
                <a:ea typeface="ＭＳ Ｐゴシック" charset="0"/>
                <a:cs typeface="ＭＳ Ｐゴシック" charset="0"/>
              </a:rPr>
              <a:t> by encouraging the nation to respond to its privileged covenant position among the nations by rebuilding the temple in light of future blessings when the Messiah rules in the </a:t>
            </a:r>
            <a:r>
              <a:rPr lang="en-US" sz="3200" b="1" kern="0" dirty="0" smtClean="0">
                <a:solidFill>
                  <a:srgbClr val="FFFFFF"/>
                </a:solidFill>
                <a:effectLst>
                  <a:glow rad="127000">
                    <a:srgbClr val="000000"/>
                  </a:glow>
                </a:effectLst>
                <a:latin typeface="Arial" charset="0"/>
                <a:ea typeface="ＭＳ Ｐゴシック" charset="0"/>
                <a:cs typeface="ＭＳ Ｐゴシック" charset="0"/>
              </a:rPr>
              <a:t>kingdom.</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effectLst>
                  <a:glow rad="127000">
                    <a:srgbClr val="000000"/>
                  </a:glow>
                </a:effectLst>
                <a:latin typeface="Arial" charset="0"/>
                <a:ea typeface="ＭＳ Ｐゴシック" charset="0"/>
                <a:cs typeface="ＭＳ Ｐゴシック" charset="0"/>
              </a:rPr>
              <a:t>Zechariah</a:t>
            </a:r>
            <a:r>
              <a:rPr lang="en-US" sz="3600" b="1" dirty="0" smtClean="0">
                <a:solidFill>
                  <a:srgbClr val="FFFFFF"/>
                </a:solidFill>
                <a:latin typeface="Arial"/>
                <a:cs typeface="Arial"/>
              </a:rPr>
              <a:t/>
            </a:r>
            <a:br>
              <a:rPr lang="en-US" sz="3600" b="1" dirty="0" smtClean="0">
                <a:solidFill>
                  <a:srgbClr val="FFFFFF"/>
                </a:solidFill>
                <a:latin typeface="Arial"/>
                <a:cs typeface="Arial"/>
              </a:rPr>
            </a:br>
            <a:r>
              <a:rPr lang="en-US" sz="3600" b="1" dirty="0" smtClean="0">
                <a:solidFill>
                  <a:srgbClr val="FFFFFF"/>
                </a:solidFill>
                <a:latin typeface="Arial"/>
                <a:cs typeface="Arial"/>
              </a:rPr>
              <a:t>Summary Statement</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smtClean="0">
                <a:solidFill>
                  <a:srgbClr val="000000"/>
                </a:solidFill>
                <a:effectLst/>
                <a:cs typeface="MS PGothic" charset="0"/>
              </a:rPr>
              <a:t>649</a:t>
            </a:r>
          </a:p>
          <a:p>
            <a:pPr algn="ctr" eaLnBrk="1" hangingPunct="1">
              <a:defRPr/>
            </a:pPr>
            <a:r>
              <a:rPr lang="en-US" altLang="zh-CN" b="1" kern="0" dirty="0" smtClean="0">
                <a:solidFill>
                  <a:srgbClr val="000000"/>
                </a:solidFill>
                <a:effectLst/>
                <a:cs typeface="MS PGothic" charset="0"/>
              </a:rPr>
              <a:t>346</a:t>
            </a:r>
            <a:endParaRPr lang="en-US" altLang="zh-CN" b="1" kern="0" dirty="0">
              <a:solidFill>
                <a:srgbClr val="000000"/>
              </a:solidFill>
              <a:effectLst/>
              <a:cs typeface="MS PGothic" charset="0"/>
            </a:endParaRPr>
          </a:p>
        </p:txBody>
      </p:sp>
    </p:spTree>
    <p:extLst>
      <p:ext uri="{BB962C8B-B14F-4D97-AF65-F5344CB8AC3E}">
        <p14:creationId xmlns:p14="http://schemas.microsoft.com/office/powerpoint/2010/main" val="9226814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r>
              <a:rPr lang="en-US" sz="3600">
                <a:effectLst/>
                <a:latin typeface="Arial" charset="0"/>
                <a:ea typeface="ＭＳ Ｐゴシック" charset="0"/>
                <a:cs typeface="Arial" charset="0"/>
              </a:rPr>
              <a:t>Millennial Jerusalem</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eaLnBrk="0" hangingPunct="0">
              <a:defRPr/>
            </a:pPr>
            <a:endParaRPr lang="en-US" sz="1800">
              <a:solidFill>
                <a:srgbClr val="FFFFFF"/>
              </a:solidFill>
              <a:effectLst/>
              <a:latin typeface="Arial" pitchFamily="-112" charset="0"/>
              <a:ea typeface="+mn-ea"/>
              <a:cs typeface="+mn-cs"/>
            </a:endParaRPr>
          </a:p>
        </p:txBody>
      </p:sp>
      <p:sp>
        <p:nvSpPr>
          <p:cNvPr id="185355"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ru-RU" altLang="ja-JP" sz="3200" dirty="0" smtClean="0">
                <a:solidFill>
                  <a:srgbClr val="FFFFFF"/>
                </a:solidFill>
                <a:effectLst/>
                <a:latin typeface="Arial" charset="0"/>
              </a:rPr>
              <a:t>"</a:t>
            </a:r>
            <a:r>
              <a:rPr lang="en-US" altLang="ja-JP" sz="3200" dirty="0" smtClean="0">
                <a:solidFill>
                  <a:srgbClr val="FFFFFF"/>
                </a:solidFill>
                <a:effectLst/>
                <a:latin typeface="Arial" charset="0"/>
              </a:rPr>
              <a:t>The </a:t>
            </a:r>
            <a:r>
              <a:rPr lang="en-US" altLang="ja-JP" sz="3200" dirty="0">
                <a:solidFill>
                  <a:srgbClr val="FFFFFF"/>
                </a:solidFill>
                <a:effectLst/>
                <a:latin typeface="Arial" charset="0"/>
              </a:rPr>
              <a:t>law will go out from Zion, </a:t>
            </a:r>
          </a:p>
          <a:p>
            <a:pPr algn="r"/>
            <a:r>
              <a:rPr lang="en-US" sz="3200" dirty="0">
                <a:solidFill>
                  <a:srgbClr val="FFFFFF"/>
                </a:solidFill>
                <a:effectLst/>
                <a:latin typeface="Arial" charset="0"/>
              </a:rPr>
              <a:t>the word of the L</a:t>
            </a:r>
            <a:r>
              <a:rPr lang="en-US" sz="2800" dirty="0">
                <a:solidFill>
                  <a:srgbClr val="FFFFFF"/>
                </a:solidFill>
                <a:effectLst/>
                <a:latin typeface="Arial" charset="0"/>
              </a:rPr>
              <a:t>ORD</a:t>
            </a:r>
            <a:r>
              <a:rPr lang="en-US" sz="3200" dirty="0">
                <a:solidFill>
                  <a:srgbClr val="FFFFFF"/>
                </a:solidFill>
                <a:effectLst/>
                <a:latin typeface="Arial" charset="0"/>
              </a:rPr>
              <a:t> from </a:t>
            </a:r>
            <a:r>
              <a:rPr lang="en-US" sz="3200" dirty="0" smtClean="0">
                <a:solidFill>
                  <a:srgbClr val="FFFFFF"/>
                </a:solidFill>
                <a:effectLst/>
                <a:latin typeface="Arial" charset="0"/>
              </a:rPr>
              <a:t>Jerusalem</a:t>
            </a:r>
            <a:r>
              <a:rPr lang="ru-RU" altLang="ja-JP" sz="3200" dirty="0" smtClean="0">
                <a:solidFill>
                  <a:srgbClr val="FFFFFF"/>
                </a:solidFill>
                <a:effectLst/>
                <a:latin typeface="Arial" charset="0"/>
              </a:rPr>
              <a:t>"</a:t>
            </a:r>
            <a:endParaRPr lang="en-US" altLang="ja-JP" sz="3200" dirty="0">
              <a:solidFill>
                <a:srgbClr val="FFFFFF"/>
              </a:solidFill>
              <a:effectLst/>
              <a:latin typeface="Arial" charset="0"/>
            </a:endParaRPr>
          </a:p>
          <a:p>
            <a:pPr algn="r"/>
            <a:r>
              <a:rPr lang="en-US" sz="3200" dirty="0">
                <a:solidFill>
                  <a:srgbClr val="FFFFFF"/>
                </a:solidFill>
                <a:effectLst/>
                <a:latin typeface="Arial" charset="0"/>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a:outerShdw blurRad="63500" dist="35921" dir="2700000" algn="ctr" rotWithShape="0">
              <a:srgbClr val="000000">
                <a:alpha val="50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2800" b="1" smtClean="0">
                <a:solidFill>
                  <a:srgbClr val="003399"/>
                </a:solidFill>
                <a:effectLst/>
                <a:latin typeface="Arial" charset="0"/>
                <a:cs typeface="Arial" charset="0"/>
              </a:rPr>
              <a:t>106</a:t>
            </a:r>
            <a:endParaRPr lang="en-US" sz="2800" smtClean="0">
              <a:solidFill>
                <a:srgbClr val="003399"/>
              </a:solidFill>
              <a:effectLst/>
              <a:latin typeface="Arial" charset="0"/>
              <a:cs typeface="Arial" charset="0"/>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We also will rule with Israel after Christ</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return.</a:t>
            </a: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727841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2947168"/>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Do you need encouragement </a:t>
            </a:r>
            <a:r>
              <a:rPr lang="en-US" sz="11500" b="1" dirty="0" smtClean="0">
                <a:effectLst>
                  <a:glow rad="127000">
                    <a:schemeClr val="tx1"/>
                  </a:glow>
                </a:effectLst>
                <a:latin typeface="Arial" charset="0"/>
                <a:ea typeface="ＭＳ Ｐゴシック" charset="0"/>
                <a:cs typeface="ＭＳ Ｐゴシック" charset="0"/>
              </a:rPr>
              <a:t>today?</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9286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964" y="4017122"/>
            <a:ext cx="9144000" cy="2840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The way to fight discouragement is to...</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see who you are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and where you are going.</a:t>
            </a:r>
          </a:p>
        </p:txBody>
      </p:sp>
    </p:spTree>
    <p:extLst>
      <p:ext uri="{BB962C8B-B14F-4D97-AF65-F5344CB8AC3E}">
        <p14:creationId xmlns:p14="http://schemas.microsoft.com/office/powerpoint/2010/main" val="1710557941"/>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sz="6000"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(Zech 1–6).</a:t>
            </a:r>
          </a:p>
        </p:txBody>
      </p:sp>
      <p:pic>
        <p:nvPicPr>
          <p:cNvPr id="3" name="Picture 2"/>
          <p:cNvPicPr>
            <a:picLocks noChangeAspect="1"/>
          </p:cNvPicPr>
          <p:nvPr/>
        </p:nvPicPr>
        <p:blipFill>
          <a:blip r:embed="rId3"/>
          <a:stretch>
            <a:fillRect/>
          </a:stretch>
        </p:blipFill>
        <p:spPr>
          <a:xfrm>
            <a:off x="539552" y="1889720"/>
            <a:ext cx="7874000" cy="4419600"/>
          </a:xfrm>
          <a:prstGeom prst="rect">
            <a:avLst/>
          </a:prstGeom>
        </p:spPr>
      </p:pic>
    </p:spTree>
    <p:extLst>
      <p:ext uri="{BB962C8B-B14F-4D97-AF65-F5344CB8AC3E}">
        <p14:creationId xmlns:p14="http://schemas.microsoft.com/office/powerpoint/2010/main" val="696691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99392"/>
            <a:ext cx="9144000" cy="187220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See your glorious </a:t>
            </a:r>
            <a:r>
              <a:rPr lang="en-US" sz="6000" b="1" dirty="0">
                <a:solidFill>
                  <a:srgbClr val="FFFF00"/>
                </a:solidFill>
                <a:effectLst>
                  <a:glow rad="127000">
                    <a:schemeClr val="tx1"/>
                  </a:glow>
                </a:effectLst>
                <a:latin typeface="Arial" charset="0"/>
                <a:ea typeface="ＭＳ Ｐゴシック" charset="0"/>
                <a:cs typeface="ＭＳ Ｐゴシック" charset="0"/>
              </a:rPr>
              <a:t>future</a:t>
            </a:r>
            <a:r>
              <a:rPr lang="en-US" sz="4800" b="1" dirty="0">
                <a:effectLst>
                  <a:glow rad="127000">
                    <a:schemeClr val="tx1"/>
                  </a:glow>
                </a:effectLst>
                <a:latin typeface="Arial" charset="0"/>
                <a:ea typeface="ＭＳ Ｐゴシック" charset="0"/>
                <a:cs typeface="ＭＳ Ｐゴシック" charset="0"/>
              </a:rPr>
              <a:t> (Zech 7–14).</a:t>
            </a:r>
          </a:p>
        </p:txBody>
      </p:sp>
      <p:pic>
        <p:nvPicPr>
          <p:cNvPr id="2" name="Picture 1"/>
          <p:cNvPicPr>
            <a:picLocks noChangeAspect="1"/>
          </p:cNvPicPr>
          <p:nvPr/>
        </p:nvPicPr>
        <p:blipFill>
          <a:blip r:embed="rId3"/>
          <a:stretch>
            <a:fillRect/>
          </a:stretch>
        </p:blipFill>
        <p:spPr>
          <a:xfrm>
            <a:off x="870954" y="1749306"/>
            <a:ext cx="7517470" cy="5064070"/>
          </a:xfrm>
          <a:prstGeom prst="rect">
            <a:avLst/>
          </a:prstGeom>
        </p:spPr>
      </p:pic>
    </p:spTree>
    <p:extLst>
      <p:ext uri="{BB962C8B-B14F-4D97-AF65-F5344CB8AC3E}">
        <p14:creationId xmlns:p14="http://schemas.microsoft.com/office/powerpoint/2010/main" val="40467980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7384"/>
            <a:ext cx="9143999" cy="1080120"/>
          </a:xfrm>
          <a:solidFill>
            <a:srgbClr val="000000"/>
          </a:solidFill>
          <a:effectLst/>
          <a:extLst/>
        </p:spPr>
        <p:txBody>
          <a:bodyPr/>
          <a:lstStyle/>
          <a:p>
            <a:pPr>
              <a:defRPr/>
            </a:pPr>
            <a:r>
              <a:rPr lang="en-US" b="1" dirty="0" smtClean="0">
                <a:effectLst/>
                <a:latin typeface="Arial" charset="0"/>
                <a:ea typeface="ＭＳ Ｐゴシック" charset="0"/>
                <a:cs typeface="ＭＳ Ｐゴシック" charset="0"/>
              </a:rPr>
              <a:t>Questions to Ponder</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1628800"/>
            <a:ext cx="9143999" cy="338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How can you better understand your exalted position in Christ? </a:t>
            </a:r>
          </a:p>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a:t>
            </a:r>
          </a:p>
          <a:p>
            <a:pPr>
              <a:defRPr/>
            </a:pPr>
            <a:r>
              <a:rPr lang="en-US" sz="3600" b="1" dirty="0" smtClean="0">
                <a:solidFill>
                  <a:schemeClr val="tx2"/>
                </a:solidFill>
                <a:effectLst>
                  <a:glow rad="127000">
                    <a:schemeClr val="bg1"/>
                  </a:glow>
                </a:effectLst>
                <a:latin typeface="Arial" charset="0"/>
                <a:ea typeface="ＭＳ Ｐゴシック" charset="0"/>
                <a:cs typeface="ＭＳ Ｐゴシック" charset="0"/>
              </a:rPr>
              <a:t>How can you better serve Christ now in light of your rule with him at his return? </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00617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3170941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effectLst/>
                <a:latin typeface="Arial" charset="0"/>
                <a:cs typeface="Arial" charset="0"/>
              </a:rPr>
              <a:t>Get this </a:t>
            </a:r>
            <a:r>
              <a:rPr lang="en-US" sz="3200" b="1" dirty="0" smtClean="0">
                <a:solidFill>
                  <a:srgbClr val="FFFFFF"/>
                </a:solidFill>
                <a:effectLst/>
                <a:latin typeface="Arial" charset="0"/>
                <a:cs typeface="Arial" charset="0"/>
              </a:rPr>
              <a:t>presentation and script </a:t>
            </a:r>
            <a:r>
              <a:rPr lang="en-US" sz="3200" b="1" dirty="0">
                <a:solidFill>
                  <a:srgbClr val="FFFFFF"/>
                </a:solidFill>
                <a:effectLst/>
                <a:latin typeface="Arial" charset="0"/>
                <a:cs typeface="Arial" charset="0"/>
              </a:rPr>
              <a:t>for free!</a:t>
            </a:r>
            <a:endParaRPr lang="en-US" sz="1100" b="1" dirty="0">
              <a:solidFill>
                <a:srgbClr val="FFFFFF"/>
              </a:solidFill>
              <a:effectLst/>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49158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6200" y="0"/>
            <a:ext cx="92202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no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3200" b="1">
              <a:effectLst>
                <a:outerShdw blurRad="38100" dist="38100" dir="2700000" algn="tl">
                  <a:srgbClr val="000000"/>
                </a:outerShdw>
              </a:effectLst>
              <a:latin typeface="Arial"/>
              <a:ea typeface="+mn-ea"/>
              <a:cs typeface="Arial"/>
            </a:endParaRPr>
          </a:p>
        </p:txBody>
      </p:sp>
      <p:grpSp>
        <p:nvGrpSpPr>
          <p:cNvPr id="125954" name="Group 4"/>
          <p:cNvGrpSpPr>
            <a:grpSpLocks/>
          </p:cNvGrpSpPr>
          <p:nvPr/>
        </p:nvGrpSpPr>
        <p:grpSpPr bwMode="auto">
          <a:xfrm>
            <a:off x="-76200" y="4235450"/>
            <a:ext cx="9059863" cy="1484313"/>
            <a:chOff x="432" y="1948"/>
            <a:chExt cx="5136" cy="935"/>
          </a:xfrm>
        </p:grpSpPr>
        <p:sp>
          <p:nvSpPr>
            <p:cNvPr id="71685"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86" name="Text Box 6"/>
            <p:cNvSpPr txBox="1">
              <a:spLocks noChangeArrowheads="1"/>
            </p:cNvSpPr>
            <p:nvPr/>
          </p:nvSpPr>
          <p:spPr bwMode="auto">
            <a:xfrm>
              <a:off x="4464" y="2476"/>
              <a:ext cx="60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Dec</a:t>
              </a:r>
            </a:p>
          </p:txBody>
        </p:sp>
        <p:sp>
          <p:nvSpPr>
            <p:cNvPr id="71687" name="Line 7"/>
            <p:cNvSpPr>
              <a:spLocks noChangeShapeType="1"/>
            </p:cNvSpPr>
            <p:nvPr/>
          </p:nvSpPr>
          <p:spPr bwMode="auto">
            <a:xfrm>
              <a:off x="5270"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88" name="Text Box 8"/>
            <p:cNvSpPr txBox="1">
              <a:spLocks noChangeArrowheads="1"/>
            </p:cNvSpPr>
            <p:nvPr/>
          </p:nvSpPr>
          <p:spPr bwMode="auto">
            <a:xfrm>
              <a:off x="1815" y="2476"/>
              <a:ext cx="796"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Sep</a:t>
              </a:r>
            </a:p>
          </p:txBody>
        </p:sp>
        <p:sp>
          <p:nvSpPr>
            <p:cNvPr id="71689"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0"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Oct</a:t>
              </a:r>
            </a:p>
          </p:txBody>
        </p:sp>
        <p:sp>
          <p:nvSpPr>
            <p:cNvPr id="71691"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2" name="Text Box 12"/>
            <p:cNvSpPr txBox="1">
              <a:spLocks noChangeArrowheads="1"/>
            </p:cNvSpPr>
            <p:nvPr/>
          </p:nvSpPr>
          <p:spPr bwMode="auto">
            <a:xfrm>
              <a:off x="3591" y="2476"/>
              <a:ext cx="769"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Nov</a:t>
              </a:r>
            </a:p>
          </p:txBody>
        </p:sp>
        <p:sp>
          <p:nvSpPr>
            <p:cNvPr id="71693"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4"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effectLst/>
                  <a:latin typeface="Arial"/>
                  <a:ea typeface="+mn-ea"/>
                  <a:cs typeface="Arial"/>
                </a:rPr>
                <a:t> Aug</a:t>
              </a:r>
            </a:p>
          </p:txBody>
        </p:sp>
        <p:sp>
          <p:nvSpPr>
            <p:cNvPr id="71695"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sp>
          <p:nvSpPr>
            <p:cNvPr id="71696"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effectLst/>
                <a:latin typeface="Arial"/>
                <a:ea typeface="+mn-ea"/>
                <a:cs typeface="Arial"/>
              </a:endParaRPr>
            </a:p>
          </p:txBody>
        </p:sp>
      </p:grpSp>
      <p:sp>
        <p:nvSpPr>
          <p:cNvPr id="71697" name="AutoShape 17"/>
          <p:cNvSpPr>
            <a:spLocks noChangeArrowheads="1"/>
          </p:cNvSpPr>
          <p:nvPr/>
        </p:nvSpPr>
        <p:spPr bwMode="auto">
          <a:xfrm flipV="1">
            <a:off x="16383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698" name="Text Box 18"/>
          <p:cNvSpPr txBox="1">
            <a:spLocks noChangeArrowheads="1"/>
          </p:cNvSpPr>
          <p:nvPr/>
        </p:nvSpPr>
        <p:spPr bwMode="auto">
          <a:xfrm>
            <a:off x="1143000" y="2743200"/>
            <a:ext cx="1608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8/29</a:t>
            </a:r>
          </a:p>
          <a:p>
            <a:pPr algn="ctr">
              <a:defRPr/>
            </a:pPr>
            <a:r>
              <a:rPr lang="en-US" sz="3200" b="1">
                <a:effectLst/>
                <a:latin typeface="Arial"/>
                <a:ea typeface="+mn-ea"/>
                <a:cs typeface="Arial"/>
              </a:rPr>
              <a:t>1:1</a:t>
            </a:r>
          </a:p>
        </p:txBody>
      </p:sp>
      <p:sp>
        <p:nvSpPr>
          <p:cNvPr id="71699" name="AutoShape 19"/>
          <p:cNvSpPr>
            <a:spLocks noChangeArrowheads="1"/>
          </p:cNvSpPr>
          <p:nvPr/>
        </p:nvSpPr>
        <p:spPr bwMode="auto">
          <a:xfrm flipV="1">
            <a:off x="40767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00" name="Text Box 20"/>
          <p:cNvSpPr txBox="1">
            <a:spLocks noChangeArrowheads="1"/>
          </p:cNvSpPr>
          <p:nvPr/>
        </p:nvSpPr>
        <p:spPr bwMode="auto">
          <a:xfrm>
            <a:off x="34290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10/17</a:t>
            </a:r>
          </a:p>
          <a:p>
            <a:pPr algn="ctr">
              <a:defRPr/>
            </a:pPr>
            <a:r>
              <a:rPr lang="en-US" sz="3200" b="1">
                <a:effectLst/>
                <a:latin typeface="Arial"/>
                <a:ea typeface="+mn-ea"/>
                <a:cs typeface="Arial"/>
              </a:rPr>
              <a:t>2:1</a:t>
            </a:r>
          </a:p>
        </p:txBody>
      </p:sp>
      <p:sp>
        <p:nvSpPr>
          <p:cNvPr id="71701" name="Text Box 21"/>
          <p:cNvSpPr txBox="1">
            <a:spLocks noChangeArrowheads="1"/>
          </p:cNvSpPr>
          <p:nvPr/>
        </p:nvSpPr>
        <p:spPr bwMode="auto">
          <a:xfrm>
            <a:off x="2209800" y="27432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9/21</a:t>
            </a:r>
          </a:p>
          <a:p>
            <a:pPr algn="ctr">
              <a:defRPr/>
            </a:pPr>
            <a:r>
              <a:rPr lang="en-US" sz="3200" b="1">
                <a:effectLst/>
                <a:latin typeface="Arial"/>
                <a:ea typeface="+mn-ea"/>
                <a:cs typeface="Arial"/>
              </a:rPr>
              <a:t>1:15</a:t>
            </a:r>
          </a:p>
        </p:txBody>
      </p:sp>
      <p:sp>
        <p:nvSpPr>
          <p:cNvPr id="71702" name="AutoShape 22"/>
          <p:cNvSpPr>
            <a:spLocks noChangeArrowheads="1"/>
          </p:cNvSpPr>
          <p:nvPr/>
        </p:nvSpPr>
        <p:spPr bwMode="auto">
          <a:xfrm flipV="1">
            <a:off x="28575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03" name="AutoShape 23"/>
          <p:cNvSpPr>
            <a:spLocks noChangeArrowheads="1"/>
          </p:cNvSpPr>
          <p:nvPr/>
        </p:nvSpPr>
        <p:spPr bwMode="auto">
          <a:xfrm flipV="1">
            <a:off x="6324600" y="3810000"/>
            <a:ext cx="508000" cy="1295400"/>
          </a:xfrm>
          <a:prstGeom prst="upArrow">
            <a:avLst>
              <a:gd name="adj1" fmla="val 50000"/>
              <a:gd name="adj2" fmla="val 708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04" name="Text Box 24"/>
          <p:cNvSpPr txBox="1">
            <a:spLocks noChangeArrowheads="1"/>
          </p:cNvSpPr>
          <p:nvPr/>
        </p:nvSpPr>
        <p:spPr bwMode="auto">
          <a:xfrm>
            <a:off x="5257800" y="2743200"/>
            <a:ext cx="3640138"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dirty="0">
                <a:effectLst/>
                <a:latin typeface="Arial"/>
                <a:ea typeface="+mn-ea"/>
                <a:cs typeface="Arial"/>
              </a:rPr>
              <a:t>12/18</a:t>
            </a:r>
          </a:p>
          <a:p>
            <a:pPr algn="ctr">
              <a:defRPr/>
            </a:pPr>
            <a:r>
              <a:rPr lang="en-US" sz="3200" b="1" dirty="0">
                <a:effectLst/>
                <a:latin typeface="Arial"/>
                <a:ea typeface="+mn-ea"/>
                <a:cs typeface="Arial"/>
              </a:rPr>
              <a:t>2:10, 18, 20</a:t>
            </a:r>
          </a:p>
        </p:txBody>
      </p:sp>
      <p:sp>
        <p:nvSpPr>
          <p:cNvPr id="71705" name="Text Box 25"/>
          <p:cNvSpPr txBox="1">
            <a:spLocks noChangeArrowheads="1"/>
          </p:cNvSpPr>
          <p:nvPr/>
        </p:nvSpPr>
        <p:spPr bwMode="auto">
          <a:xfrm>
            <a:off x="2438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effectLst/>
                <a:latin typeface="Arial" charset="0"/>
                <a:ea typeface="Arial" charset="0"/>
                <a:cs typeface="Arial" charset="0"/>
              </a:rPr>
              <a:t>520 BC</a:t>
            </a:r>
          </a:p>
        </p:txBody>
      </p:sp>
      <p:sp>
        <p:nvSpPr>
          <p:cNvPr id="71706" name="Text Box 26"/>
          <p:cNvSpPr txBox="1">
            <a:spLocks noChangeArrowheads="1"/>
          </p:cNvSpPr>
          <p:nvPr/>
        </p:nvSpPr>
        <p:spPr bwMode="auto">
          <a:xfrm>
            <a:off x="2362200" y="2133600"/>
            <a:ext cx="16684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Rebuilding Resumes</a:t>
            </a:r>
          </a:p>
        </p:txBody>
      </p:sp>
      <p:sp>
        <p:nvSpPr>
          <p:cNvPr id="71707" name="Text Box 27"/>
          <p:cNvSpPr txBox="1">
            <a:spLocks noChangeArrowheads="1"/>
          </p:cNvSpPr>
          <p:nvPr/>
        </p:nvSpPr>
        <p:spPr bwMode="auto">
          <a:xfrm>
            <a:off x="1295400" y="2133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Prophecy #1</a:t>
            </a:r>
          </a:p>
        </p:txBody>
      </p:sp>
      <p:sp>
        <p:nvSpPr>
          <p:cNvPr id="71708" name="Text Box 28"/>
          <p:cNvSpPr txBox="1">
            <a:spLocks noChangeArrowheads="1"/>
          </p:cNvSpPr>
          <p:nvPr/>
        </p:nvSpPr>
        <p:spPr bwMode="auto">
          <a:xfrm>
            <a:off x="3581400" y="2133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Prophecy #2</a:t>
            </a:r>
          </a:p>
        </p:txBody>
      </p:sp>
      <p:sp>
        <p:nvSpPr>
          <p:cNvPr id="71709" name="Text Box 29"/>
          <p:cNvSpPr txBox="1">
            <a:spLocks noChangeArrowheads="1"/>
          </p:cNvSpPr>
          <p:nvPr/>
        </p:nvSpPr>
        <p:spPr bwMode="auto">
          <a:xfrm>
            <a:off x="6096000" y="21336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Prophecies #3-4</a:t>
            </a:r>
          </a:p>
        </p:txBody>
      </p:sp>
      <p:sp>
        <p:nvSpPr>
          <p:cNvPr id="71710" name="Text Box 30"/>
          <p:cNvSpPr txBox="1">
            <a:spLocks noChangeArrowheads="1"/>
          </p:cNvSpPr>
          <p:nvPr/>
        </p:nvSpPr>
        <p:spPr bwMode="auto">
          <a:xfrm>
            <a:off x="76200" y="2425700"/>
            <a:ext cx="1447800" cy="1384300"/>
          </a:xfrm>
          <a:prstGeom prst="rect">
            <a:avLst/>
          </a:prstGeom>
          <a:noFill/>
          <a:ln w="9525">
            <a:noFill/>
            <a:miter lim="800000"/>
            <a:headEnd/>
            <a:tailEnd/>
          </a:ln>
          <a:effectLst/>
        </p:spPr>
        <p:txBody>
          <a:bodyPr>
            <a:spAutoFit/>
          </a:bodyPr>
          <a:lstStyle/>
          <a:p>
            <a:pPr algn="ctr">
              <a:spcBef>
                <a:spcPct val="50000"/>
              </a:spcBef>
              <a:defRPr/>
            </a:pPr>
            <a:r>
              <a:rPr lang="en-US" sz="2800" b="1" dirty="0">
                <a:latin typeface="Arial"/>
                <a:ea typeface="+mn-ea"/>
                <a:cs typeface="Arial"/>
              </a:rPr>
              <a:t>Dates in Haggai</a:t>
            </a:r>
          </a:p>
        </p:txBody>
      </p:sp>
      <p:sp>
        <p:nvSpPr>
          <p:cNvPr id="71711" name="Text Box 31"/>
          <p:cNvSpPr txBox="1">
            <a:spLocks noChangeArrowheads="1"/>
          </p:cNvSpPr>
          <p:nvPr/>
        </p:nvSpPr>
        <p:spPr bwMode="auto">
          <a:xfrm>
            <a:off x="4605338" y="1371600"/>
            <a:ext cx="1947862"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dirty="0">
                <a:effectLst/>
                <a:latin typeface="Arial"/>
                <a:ea typeface="+mn-ea"/>
                <a:cs typeface="Arial"/>
              </a:rPr>
              <a:t>Oct/Nov</a:t>
            </a:r>
          </a:p>
          <a:p>
            <a:pPr algn="ctr">
              <a:defRPr/>
            </a:pPr>
            <a:r>
              <a:rPr lang="en-US" sz="3200" b="1" dirty="0">
                <a:effectLst/>
                <a:latin typeface="Arial"/>
                <a:ea typeface="+mn-ea"/>
                <a:cs typeface="Arial"/>
              </a:rPr>
              <a:t>1:1-6</a:t>
            </a:r>
          </a:p>
        </p:txBody>
      </p:sp>
      <p:sp>
        <p:nvSpPr>
          <p:cNvPr id="71712" name="AutoShape 32"/>
          <p:cNvSpPr>
            <a:spLocks noChangeArrowheads="1"/>
          </p:cNvSpPr>
          <p:nvPr/>
        </p:nvSpPr>
        <p:spPr bwMode="auto">
          <a:xfrm flipV="1">
            <a:off x="5283200" y="24384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13" name="Text Box 33"/>
          <p:cNvSpPr txBox="1">
            <a:spLocks noChangeArrowheads="1"/>
          </p:cNvSpPr>
          <p:nvPr/>
        </p:nvSpPr>
        <p:spPr bwMode="auto">
          <a:xfrm>
            <a:off x="4757738" y="762000"/>
            <a:ext cx="1668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Begins Preaching</a:t>
            </a:r>
          </a:p>
        </p:txBody>
      </p:sp>
      <p:sp>
        <p:nvSpPr>
          <p:cNvPr id="71714" name="Text Box 34"/>
          <p:cNvSpPr txBox="1">
            <a:spLocks noChangeArrowheads="1"/>
          </p:cNvSpPr>
          <p:nvPr/>
        </p:nvSpPr>
        <p:spPr bwMode="auto">
          <a:xfrm>
            <a:off x="7239000" y="1295400"/>
            <a:ext cx="1947863"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effectLst/>
                <a:latin typeface="Arial"/>
                <a:ea typeface="+mn-ea"/>
                <a:cs typeface="Arial"/>
              </a:rPr>
              <a:t>2/15</a:t>
            </a:r>
          </a:p>
          <a:p>
            <a:pPr algn="ctr">
              <a:defRPr/>
            </a:pPr>
            <a:r>
              <a:rPr lang="en-US" sz="3200" b="1">
                <a:effectLst/>
                <a:latin typeface="Arial"/>
                <a:ea typeface="+mn-ea"/>
                <a:cs typeface="Arial"/>
              </a:rPr>
              <a:t>1:7-6:15</a:t>
            </a:r>
          </a:p>
        </p:txBody>
      </p:sp>
      <p:sp>
        <p:nvSpPr>
          <p:cNvPr id="71715" name="AutoShape 35"/>
          <p:cNvSpPr>
            <a:spLocks noChangeArrowheads="1"/>
          </p:cNvSpPr>
          <p:nvPr/>
        </p:nvSpPr>
        <p:spPr bwMode="auto">
          <a:xfrm flipV="1">
            <a:off x="8039100" y="2362200"/>
            <a:ext cx="508000" cy="2667000"/>
          </a:xfrm>
          <a:prstGeom prst="upArrow">
            <a:avLst>
              <a:gd name="adj1" fmla="val 50000"/>
              <a:gd name="adj2" fmla="val 145833"/>
            </a:avLst>
          </a:prstGeom>
          <a:solidFill>
            <a:schemeClr val="folHlink"/>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latin typeface="Arial"/>
              <a:ea typeface="+mn-ea"/>
              <a:cs typeface="Arial"/>
            </a:endParaRPr>
          </a:p>
        </p:txBody>
      </p:sp>
      <p:sp>
        <p:nvSpPr>
          <p:cNvPr id="71716" name="Text Box 36"/>
          <p:cNvSpPr txBox="1">
            <a:spLocks noChangeArrowheads="1"/>
          </p:cNvSpPr>
          <p:nvPr/>
        </p:nvSpPr>
        <p:spPr bwMode="auto">
          <a:xfrm>
            <a:off x="6916738" y="669925"/>
            <a:ext cx="24558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effectLst/>
                <a:latin typeface="Arial" charset="0"/>
                <a:cs typeface="Arial" charset="0"/>
              </a:rPr>
              <a:t>Night Visions Joshua Crowned</a:t>
            </a:r>
          </a:p>
        </p:txBody>
      </p:sp>
      <p:sp>
        <p:nvSpPr>
          <p:cNvPr id="71717" name="Text Box 37"/>
          <p:cNvSpPr txBox="1">
            <a:spLocks noChangeArrowheads="1"/>
          </p:cNvSpPr>
          <p:nvPr/>
        </p:nvSpPr>
        <p:spPr bwMode="auto">
          <a:xfrm>
            <a:off x="6629400" y="5927725"/>
            <a:ext cx="3048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effectLst/>
                <a:latin typeface="Arial" charset="0"/>
                <a:ea typeface="Arial" charset="0"/>
                <a:cs typeface="Arial" charset="0"/>
              </a:rPr>
              <a:t>519 BC</a:t>
            </a:r>
          </a:p>
        </p:txBody>
      </p:sp>
      <p:sp>
        <p:nvSpPr>
          <p:cNvPr id="71718" name="Rectangle 38"/>
          <p:cNvSpPr>
            <a:spLocks noGrp="1" noChangeArrowheads="1"/>
          </p:cNvSpPr>
          <p:nvPr>
            <p:ph type="title" idx="4294967295"/>
          </p:nvPr>
        </p:nvSpPr>
        <p:spPr>
          <a:xfrm>
            <a:off x="457200" y="0"/>
            <a:ext cx="8636000" cy="914400"/>
          </a:xfrm>
        </p:spPr>
        <p:txBody>
          <a:bodyPr/>
          <a:lstStyle/>
          <a:p>
            <a:pPr eaLnBrk="1" hangingPunct="1">
              <a:defRPr/>
            </a:pPr>
            <a:r>
              <a:rPr lang="en-US" b="1">
                <a:solidFill>
                  <a:schemeClr val="folHlink"/>
                </a:solidFill>
                <a:latin typeface="Arial" charset="0"/>
                <a:ea typeface="ＭＳ Ｐゴシック" charset="0"/>
                <a:cs typeface="Arial" charset="0"/>
              </a:rPr>
              <a:t>Dates in Zechariah</a:t>
            </a:r>
            <a:endParaRPr lang="en-US" b="1">
              <a:latin typeface="Arial" charset="0"/>
              <a:ea typeface="ＭＳ Ｐゴシック"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10">
                                            <p:txEl>
                                              <p:pRg st="0" end="0"/>
                                            </p:txEl>
                                          </p:spTgt>
                                        </p:tgtEl>
                                        <p:attrNameLst>
                                          <p:attrName>style.visibility</p:attrName>
                                        </p:attrNameLst>
                                      </p:cBhvr>
                                      <p:to>
                                        <p:strVal val="visible"/>
                                      </p:to>
                                    </p:set>
                                    <p:animEffect transition="in" filter="box(out)">
                                      <p:cBhvr>
                                        <p:cTn id="7" dur="500"/>
                                        <p:tgtEl>
                                          <p:spTgt spid="717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1697"/>
                                        </p:tgtEl>
                                        <p:attrNameLst>
                                          <p:attrName>style.visibility</p:attrName>
                                        </p:attrNameLst>
                                      </p:cBhvr>
                                      <p:to>
                                        <p:strVal val="visible"/>
                                      </p:to>
                                    </p:set>
                                    <p:animEffect transition="in" filter="wipe(up)">
                                      <p:cBhvr>
                                        <p:cTn id="12" dur="500"/>
                                        <p:tgtEl>
                                          <p:spTgt spid="71697"/>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1707"/>
                                        </p:tgtEl>
                                        <p:attrNameLst>
                                          <p:attrName>style.visibility</p:attrName>
                                        </p:attrNameLst>
                                      </p:cBhvr>
                                      <p:to>
                                        <p:strVal val="visible"/>
                                      </p:to>
                                    </p:set>
                                    <p:animEffect transition="in" filter="fade">
                                      <p:cBhvr>
                                        <p:cTn id="16" dur="500"/>
                                        <p:tgtEl>
                                          <p:spTgt spid="71707"/>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71698"/>
                                        </p:tgtEl>
                                        <p:attrNameLst>
                                          <p:attrName>style.visibility</p:attrName>
                                        </p:attrNameLst>
                                      </p:cBhvr>
                                      <p:to>
                                        <p:strVal val="visible"/>
                                      </p:to>
                                    </p:set>
                                    <p:anim calcmode="lin" valueType="num">
                                      <p:cBhvr additive="base">
                                        <p:cTn id="20" dur="500" fill="hold"/>
                                        <p:tgtEl>
                                          <p:spTgt spid="71698"/>
                                        </p:tgtEl>
                                        <p:attrNameLst>
                                          <p:attrName>ppt_x</p:attrName>
                                        </p:attrNameLst>
                                      </p:cBhvr>
                                      <p:tavLst>
                                        <p:tav tm="0">
                                          <p:val>
                                            <p:strVal val="#ppt_x"/>
                                          </p:val>
                                        </p:tav>
                                        <p:tav tm="100000">
                                          <p:val>
                                            <p:strVal val="#ppt_x"/>
                                          </p:val>
                                        </p:tav>
                                      </p:tavLst>
                                    </p:anim>
                                    <p:anim calcmode="lin" valueType="num">
                                      <p:cBhvr additive="base">
                                        <p:cTn id="21" dur="500" fill="hold"/>
                                        <p:tgtEl>
                                          <p:spTgt spid="7169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1702"/>
                                        </p:tgtEl>
                                        <p:attrNameLst>
                                          <p:attrName>style.visibility</p:attrName>
                                        </p:attrNameLst>
                                      </p:cBhvr>
                                      <p:to>
                                        <p:strVal val="visible"/>
                                      </p:to>
                                    </p:set>
                                    <p:animEffect transition="in" filter="wipe(up)">
                                      <p:cBhvr>
                                        <p:cTn id="26" dur="500"/>
                                        <p:tgtEl>
                                          <p:spTgt spid="71702"/>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1706"/>
                                        </p:tgtEl>
                                        <p:attrNameLst>
                                          <p:attrName>style.visibility</p:attrName>
                                        </p:attrNameLst>
                                      </p:cBhvr>
                                      <p:to>
                                        <p:strVal val="visible"/>
                                      </p:to>
                                    </p:set>
                                    <p:animEffect transition="in" filter="fade">
                                      <p:cBhvr>
                                        <p:cTn id="30" dur="500"/>
                                        <p:tgtEl>
                                          <p:spTgt spid="71706"/>
                                        </p:tgtEl>
                                      </p:cBhvr>
                                    </p:animEffect>
                                  </p:childTnLst>
                                </p:cTn>
                              </p:par>
                            </p:childTnLst>
                          </p:cTn>
                        </p:par>
                        <p:par>
                          <p:cTn id="31" fill="hold" nodeType="afterGroup">
                            <p:stCondLst>
                              <p:cond delay="1000"/>
                            </p:stCondLst>
                            <p:childTnLst>
                              <p:par>
                                <p:cTn id="32" presetID="2" presetClass="entr" presetSubtype="4" fill="hold" grpId="0" nodeType="afterEffect">
                                  <p:stCondLst>
                                    <p:cond delay="0"/>
                                  </p:stCondLst>
                                  <p:childTnLst>
                                    <p:set>
                                      <p:cBhvr>
                                        <p:cTn id="33" dur="1" fill="hold">
                                          <p:stCondLst>
                                            <p:cond delay="0"/>
                                          </p:stCondLst>
                                        </p:cTn>
                                        <p:tgtEl>
                                          <p:spTgt spid="71701"/>
                                        </p:tgtEl>
                                        <p:attrNameLst>
                                          <p:attrName>style.visibility</p:attrName>
                                        </p:attrNameLst>
                                      </p:cBhvr>
                                      <p:to>
                                        <p:strVal val="visible"/>
                                      </p:to>
                                    </p:set>
                                    <p:anim calcmode="lin" valueType="num">
                                      <p:cBhvr additive="base">
                                        <p:cTn id="34" dur="500" fill="hold"/>
                                        <p:tgtEl>
                                          <p:spTgt spid="71701"/>
                                        </p:tgtEl>
                                        <p:attrNameLst>
                                          <p:attrName>ppt_x</p:attrName>
                                        </p:attrNameLst>
                                      </p:cBhvr>
                                      <p:tavLst>
                                        <p:tav tm="0">
                                          <p:val>
                                            <p:strVal val="#ppt_x"/>
                                          </p:val>
                                        </p:tav>
                                        <p:tav tm="100000">
                                          <p:val>
                                            <p:strVal val="#ppt_x"/>
                                          </p:val>
                                        </p:tav>
                                      </p:tavLst>
                                    </p:anim>
                                    <p:anim calcmode="lin" valueType="num">
                                      <p:cBhvr additive="base">
                                        <p:cTn id="35" dur="500" fill="hold"/>
                                        <p:tgtEl>
                                          <p:spTgt spid="7170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1699"/>
                                        </p:tgtEl>
                                        <p:attrNameLst>
                                          <p:attrName>style.visibility</p:attrName>
                                        </p:attrNameLst>
                                      </p:cBhvr>
                                      <p:to>
                                        <p:strVal val="visible"/>
                                      </p:to>
                                    </p:set>
                                    <p:animEffect transition="in" filter="wipe(up)">
                                      <p:cBhvr>
                                        <p:cTn id="40" dur="500"/>
                                        <p:tgtEl>
                                          <p:spTgt spid="71699"/>
                                        </p:tgtEl>
                                      </p:cBhvr>
                                    </p:animEffec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71708"/>
                                        </p:tgtEl>
                                        <p:attrNameLst>
                                          <p:attrName>style.visibility</p:attrName>
                                        </p:attrNameLst>
                                      </p:cBhvr>
                                      <p:to>
                                        <p:strVal val="visible"/>
                                      </p:to>
                                    </p:set>
                                    <p:animEffect transition="in" filter="fade">
                                      <p:cBhvr>
                                        <p:cTn id="44" dur="500"/>
                                        <p:tgtEl>
                                          <p:spTgt spid="71708"/>
                                        </p:tgtEl>
                                      </p:cBhvr>
                                    </p:animEffect>
                                  </p:childTnLst>
                                </p:cTn>
                              </p:par>
                            </p:childTnLst>
                          </p:cTn>
                        </p:par>
                        <p:par>
                          <p:cTn id="45" fill="hold" nodeType="afterGroup">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71700"/>
                                        </p:tgtEl>
                                        <p:attrNameLst>
                                          <p:attrName>style.visibility</p:attrName>
                                        </p:attrNameLst>
                                      </p:cBhvr>
                                      <p:to>
                                        <p:strVal val="visible"/>
                                      </p:to>
                                    </p:set>
                                    <p:anim calcmode="lin" valueType="num">
                                      <p:cBhvr additive="base">
                                        <p:cTn id="48" dur="500" fill="hold"/>
                                        <p:tgtEl>
                                          <p:spTgt spid="71700"/>
                                        </p:tgtEl>
                                        <p:attrNameLst>
                                          <p:attrName>ppt_x</p:attrName>
                                        </p:attrNameLst>
                                      </p:cBhvr>
                                      <p:tavLst>
                                        <p:tav tm="0">
                                          <p:val>
                                            <p:strVal val="#ppt_x"/>
                                          </p:val>
                                        </p:tav>
                                        <p:tav tm="100000">
                                          <p:val>
                                            <p:strVal val="#ppt_x"/>
                                          </p:val>
                                        </p:tav>
                                      </p:tavLst>
                                    </p:anim>
                                    <p:anim calcmode="lin" valueType="num">
                                      <p:cBhvr additive="base">
                                        <p:cTn id="49" dur="500" fill="hold"/>
                                        <p:tgtEl>
                                          <p:spTgt spid="71700"/>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703"/>
                                        </p:tgtEl>
                                        <p:attrNameLst>
                                          <p:attrName>style.visibility</p:attrName>
                                        </p:attrNameLst>
                                      </p:cBhvr>
                                      <p:to>
                                        <p:strVal val="visible"/>
                                      </p:to>
                                    </p:set>
                                    <p:animEffect transition="in" filter="wipe(up)">
                                      <p:cBhvr>
                                        <p:cTn id="54" dur="500"/>
                                        <p:tgtEl>
                                          <p:spTgt spid="71703"/>
                                        </p:tgtEl>
                                      </p:cBhvr>
                                    </p:animEffect>
                                  </p:childTnLst>
                                </p:cTn>
                              </p:par>
                            </p:childTnLst>
                          </p:cTn>
                        </p:par>
                        <p:par>
                          <p:cTn id="55" fill="hold" nodeType="afterGroup">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71709"/>
                                        </p:tgtEl>
                                        <p:attrNameLst>
                                          <p:attrName>style.visibility</p:attrName>
                                        </p:attrNameLst>
                                      </p:cBhvr>
                                      <p:to>
                                        <p:strVal val="visible"/>
                                      </p:to>
                                    </p:set>
                                    <p:animEffect transition="in" filter="fade">
                                      <p:cBhvr>
                                        <p:cTn id="58" dur="500"/>
                                        <p:tgtEl>
                                          <p:spTgt spid="71709"/>
                                        </p:tgtEl>
                                      </p:cBhvr>
                                    </p:animEffect>
                                  </p:childTnLst>
                                </p:cTn>
                              </p:par>
                            </p:childTnLst>
                          </p:cTn>
                        </p:par>
                        <p:par>
                          <p:cTn id="59" fill="hold" nodeType="afterGroup">
                            <p:stCondLst>
                              <p:cond delay="1000"/>
                            </p:stCondLst>
                            <p:childTnLst>
                              <p:par>
                                <p:cTn id="60" presetID="2" presetClass="entr" presetSubtype="4" fill="hold" grpId="0" nodeType="afterEffect">
                                  <p:stCondLst>
                                    <p:cond delay="0"/>
                                  </p:stCondLst>
                                  <p:childTnLst>
                                    <p:set>
                                      <p:cBhvr>
                                        <p:cTn id="61" dur="1" fill="hold">
                                          <p:stCondLst>
                                            <p:cond delay="0"/>
                                          </p:stCondLst>
                                        </p:cTn>
                                        <p:tgtEl>
                                          <p:spTgt spid="71704"/>
                                        </p:tgtEl>
                                        <p:attrNameLst>
                                          <p:attrName>style.visibility</p:attrName>
                                        </p:attrNameLst>
                                      </p:cBhvr>
                                      <p:to>
                                        <p:strVal val="visible"/>
                                      </p:to>
                                    </p:set>
                                    <p:anim calcmode="lin" valueType="num">
                                      <p:cBhvr additive="base">
                                        <p:cTn id="62" dur="500" fill="hold"/>
                                        <p:tgtEl>
                                          <p:spTgt spid="71704"/>
                                        </p:tgtEl>
                                        <p:attrNameLst>
                                          <p:attrName>ppt_x</p:attrName>
                                        </p:attrNameLst>
                                      </p:cBhvr>
                                      <p:tavLst>
                                        <p:tav tm="0">
                                          <p:val>
                                            <p:strVal val="#ppt_x"/>
                                          </p:val>
                                        </p:tav>
                                        <p:tav tm="100000">
                                          <p:val>
                                            <p:strVal val="#ppt_x"/>
                                          </p:val>
                                        </p:tav>
                                      </p:tavLst>
                                    </p:anim>
                                    <p:anim calcmode="lin" valueType="num">
                                      <p:cBhvr additive="base">
                                        <p:cTn id="63" dur="500" fill="hold"/>
                                        <p:tgtEl>
                                          <p:spTgt spid="71704"/>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1712"/>
                                        </p:tgtEl>
                                        <p:attrNameLst>
                                          <p:attrName>style.visibility</p:attrName>
                                        </p:attrNameLst>
                                      </p:cBhvr>
                                      <p:to>
                                        <p:strVal val="visible"/>
                                      </p:to>
                                    </p:set>
                                    <p:animEffect transition="in" filter="wipe(up)">
                                      <p:cBhvr>
                                        <p:cTn id="68" dur="500"/>
                                        <p:tgtEl>
                                          <p:spTgt spid="71712"/>
                                        </p:tgtEl>
                                      </p:cBhvr>
                                    </p:animEffect>
                                  </p:childTnLst>
                                </p:cTn>
                              </p:par>
                            </p:childTnLst>
                          </p:cTn>
                        </p:par>
                        <p:par>
                          <p:cTn id="69" fill="hold" nodeType="afterGroup">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71713"/>
                                        </p:tgtEl>
                                        <p:attrNameLst>
                                          <p:attrName>style.visibility</p:attrName>
                                        </p:attrNameLst>
                                      </p:cBhvr>
                                      <p:to>
                                        <p:strVal val="visible"/>
                                      </p:to>
                                    </p:set>
                                    <p:animEffect transition="in" filter="fade">
                                      <p:cBhvr>
                                        <p:cTn id="72" dur="500"/>
                                        <p:tgtEl>
                                          <p:spTgt spid="71713"/>
                                        </p:tgtEl>
                                      </p:cBhvr>
                                    </p:animEffect>
                                  </p:childTnLst>
                                </p:cTn>
                              </p:par>
                            </p:childTnLst>
                          </p:cTn>
                        </p:par>
                        <p:par>
                          <p:cTn id="73" fill="hold" nodeType="afterGroup">
                            <p:stCondLst>
                              <p:cond delay="1000"/>
                            </p:stCondLst>
                            <p:childTnLst>
                              <p:par>
                                <p:cTn id="74" presetID="2" presetClass="entr" presetSubtype="4" fill="hold" grpId="0" nodeType="afterEffect">
                                  <p:stCondLst>
                                    <p:cond delay="0"/>
                                  </p:stCondLst>
                                  <p:childTnLst>
                                    <p:set>
                                      <p:cBhvr>
                                        <p:cTn id="75" dur="1" fill="hold">
                                          <p:stCondLst>
                                            <p:cond delay="0"/>
                                          </p:stCondLst>
                                        </p:cTn>
                                        <p:tgtEl>
                                          <p:spTgt spid="71711"/>
                                        </p:tgtEl>
                                        <p:attrNameLst>
                                          <p:attrName>style.visibility</p:attrName>
                                        </p:attrNameLst>
                                      </p:cBhvr>
                                      <p:to>
                                        <p:strVal val="visible"/>
                                      </p:to>
                                    </p:set>
                                    <p:anim calcmode="lin" valueType="num">
                                      <p:cBhvr additive="base">
                                        <p:cTn id="76" dur="500" fill="hold"/>
                                        <p:tgtEl>
                                          <p:spTgt spid="71711"/>
                                        </p:tgtEl>
                                        <p:attrNameLst>
                                          <p:attrName>ppt_x</p:attrName>
                                        </p:attrNameLst>
                                      </p:cBhvr>
                                      <p:tavLst>
                                        <p:tav tm="0">
                                          <p:val>
                                            <p:strVal val="#ppt_x"/>
                                          </p:val>
                                        </p:tav>
                                        <p:tav tm="100000">
                                          <p:val>
                                            <p:strVal val="#ppt_x"/>
                                          </p:val>
                                        </p:tav>
                                      </p:tavLst>
                                    </p:anim>
                                    <p:anim calcmode="lin" valueType="num">
                                      <p:cBhvr additive="base">
                                        <p:cTn id="77" dur="500" fill="hold"/>
                                        <p:tgtEl>
                                          <p:spTgt spid="71711"/>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1716"/>
                                        </p:tgtEl>
                                        <p:attrNameLst>
                                          <p:attrName>style.visibility</p:attrName>
                                        </p:attrNameLst>
                                      </p:cBhvr>
                                      <p:to>
                                        <p:strVal val="visible"/>
                                      </p:to>
                                    </p:set>
                                    <p:animEffect transition="in" filter="fade">
                                      <p:cBhvr>
                                        <p:cTn id="82" dur="500"/>
                                        <p:tgtEl>
                                          <p:spTgt spid="71716"/>
                                        </p:tgtEl>
                                      </p:cBhvr>
                                    </p:animEffect>
                                  </p:childTnLst>
                                </p:cTn>
                              </p:par>
                            </p:childTnLst>
                          </p:cTn>
                        </p:par>
                        <p:par>
                          <p:cTn id="83" fill="hold" nodeType="afterGroup">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71715"/>
                                        </p:tgtEl>
                                        <p:attrNameLst>
                                          <p:attrName>style.visibility</p:attrName>
                                        </p:attrNameLst>
                                      </p:cBhvr>
                                      <p:to>
                                        <p:strVal val="visible"/>
                                      </p:to>
                                    </p:set>
                                    <p:anim calcmode="lin" valueType="num">
                                      <p:cBhvr additive="base">
                                        <p:cTn id="86" dur="500" fill="hold"/>
                                        <p:tgtEl>
                                          <p:spTgt spid="71715"/>
                                        </p:tgtEl>
                                        <p:attrNameLst>
                                          <p:attrName>ppt_x</p:attrName>
                                        </p:attrNameLst>
                                      </p:cBhvr>
                                      <p:tavLst>
                                        <p:tav tm="0">
                                          <p:val>
                                            <p:strVal val="#ppt_x"/>
                                          </p:val>
                                        </p:tav>
                                        <p:tav tm="100000">
                                          <p:val>
                                            <p:strVal val="#ppt_x"/>
                                          </p:val>
                                        </p:tav>
                                      </p:tavLst>
                                    </p:anim>
                                    <p:anim calcmode="lin" valueType="num">
                                      <p:cBhvr additive="base">
                                        <p:cTn id="87" dur="500" fill="hold"/>
                                        <p:tgtEl>
                                          <p:spTgt spid="71715"/>
                                        </p:tgtEl>
                                        <p:attrNameLst>
                                          <p:attrName>ppt_y</p:attrName>
                                        </p:attrNameLst>
                                      </p:cBhvr>
                                      <p:tavLst>
                                        <p:tav tm="0">
                                          <p:val>
                                            <p:strVal val="1+#ppt_h/2"/>
                                          </p:val>
                                        </p:tav>
                                        <p:tav tm="100000">
                                          <p:val>
                                            <p:strVal val="#ppt_y"/>
                                          </p:val>
                                        </p:tav>
                                      </p:tavLst>
                                    </p:anim>
                                  </p:childTnLst>
                                </p:cTn>
                              </p:par>
                            </p:childTnLst>
                          </p:cTn>
                        </p:par>
                        <p:par>
                          <p:cTn id="88" fill="hold" nodeType="afterGroup">
                            <p:stCondLst>
                              <p:cond delay="1000"/>
                            </p:stCondLst>
                            <p:childTnLst>
                              <p:par>
                                <p:cTn id="89" presetID="2" presetClass="entr" presetSubtype="4" fill="hold" grpId="0" nodeType="afterEffect">
                                  <p:stCondLst>
                                    <p:cond delay="0"/>
                                  </p:stCondLst>
                                  <p:childTnLst>
                                    <p:set>
                                      <p:cBhvr>
                                        <p:cTn id="90" dur="1" fill="hold">
                                          <p:stCondLst>
                                            <p:cond delay="0"/>
                                          </p:stCondLst>
                                        </p:cTn>
                                        <p:tgtEl>
                                          <p:spTgt spid="71714"/>
                                        </p:tgtEl>
                                        <p:attrNameLst>
                                          <p:attrName>style.visibility</p:attrName>
                                        </p:attrNameLst>
                                      </p:cBhvr>
                                      <p:to>
                                        <p:strVal val="visible"/>
                                      </p:to>
                                    </p:set>
                                    <p:anim calcmode="lin" valueType="num">
                                      <p:cBhvr additive="base">
                                        <p:cTn id="91" dur="500" fill="hold"/>
                                        <p:tgtEl>
                                          <p:spTgt spid="71714"/>
                                        </p:tgtEl>
                                        <p:attrNameLst>
                                          <p:attrName>ppt_x</p:attrName>
                                        </p:attrNameLst>
                                      </p:cBhvr>
                                      <p:tavLst>
                                        <p:tav tm="0">
                                          <p:val>
                                            <p:strVal val="#ppt_x"/>
                                          </p:val>
                                        </p:tav>
                                        <p:tav tm="100000">
                                          <p:val>
                                            <p:strVal val="#ppt_x"/>
                                          </p:val>
                                        </p:tav>
                                      </p:tavLst>
                                    </p:anim>
                                    <p:anim calcmode="lin" valueType="num">
                                      <p:cBhvr additive="base">
                                        <p:cTn id="92" dur="500" fill="hold"/>
                                        <p:tgtEl>
                                          <p:spTgt spid="71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7" grpId="0" animBg="1"/>
      <p:bldP spid="71698" grpId="0" autoUpdateAnimBg="0"/>
      <p:bldP spid="71699" grpId="0" animBg="1"/>
      <p:bldP spid="71700" grpId="0" autoUpdateAnimBg="0"/>
      <p:bldP spid="71701" grpId="0" autoUpdateAnimBg="0"/>
      <p:bldP spid="71702" grpId="0" animBg="1"/>
      <p:bldP spid="71703" grpId="0" animBg="1"/>
      <p:bldP spid="71704" grpId="0" autoUpdateAnimBg="0"/>
      <p:bldP spid="71706" grpId="0" autoUpdateAnimBg="0"/>
      <p:bldP spid="71707" grpId="0" autoUpdateAnimBg="0"/>
      <p:bldP spid="71708" grpId="0" autoUpdateAnimBg="0"/>
      <p:bldP spid="71709" grpId="0" autoUpdateAnimBg="0"/>
      <p:bldP spid="71710" grpId="0" build="p" autoUpdateAnimBg="0"/>
      <p:bldP spid="71711" grpId="0" autoUpdateAnimBg="0"/>
      <p:bldP spid="71712" grpId="0" animBg="1"/>
      <p:bldP spid="71713" grpId="0" autoUpdateAnimBg="0"/>
      <p:bldP spid="71714" grpId="0" autoUpdateAnimBg="0"/>
      <p:bldP spid="71715" grpId="0" animBg="1"/>
      <p:bldP spid="7171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gridCol w="1482725"/>
                <a:gridCol w="1600200"/>
                <a:gridCol w="1593850"/>
                <a:gridCol w="1454150"/>
                <a:gridCol w="1498600"/>
                <a:gridCol w="207963"/>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Zechariah</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Then </a:t>
                      </a:r>
                      <a:r>
                        <a:rPr kumimoji="0" lang="en-US" altLang="zh-CN" sz="1400" b="0" i="0" u="none" strike="noStrike" cap="none" normalizeH="0" baseline="0" dirty="0">
                          <a:ln>
                            <a:noFill/>
                          </a:ln>
                          <a:solidFill>
                            <a:schemeClr val="tx1"/>
                          </a:solidFill>
                          <a:effectLst/>
                          <a:latin typeface="Arial" charset="0"/>
                          <a:ea typeface="SimSun" charset="0"/>
                          <a:cs typeface="SimSun" charset="0"/>
                        </a:rPr>
                        <a:t>I looked up—and there before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solidFill>
                  <a:srgbClr val="FFFFFF"/>
                </a:solidFill>
                <a:effectLst>
                  <a:outerShdw blurRad="38100" dist="38100" dir="2700000" algn="tl">
                    <a:srgbClr val="000000"/>
                  </a:outerShdw>
                </a:effectLst>
                <a:latin typeface="Arial" charset="0"/>
                <a:cs typeface="Arial" charset="0"/>
              </a:rPr>
              <a:t>649</a:t>
            </a:r>
          </a:p>
        </p:txBody>
      </p:sp>
      <p:sp>
        <p:nvSpPr>
          <p:cNvPr id="78921" name="WordArt 371"/>
          <p:cNvSpPr>
            <a:spLocks noChangeArrowheads="1" noChangeShapeType="1" noTextEdit="1"/>
          </p:cNvSpPr>
          <p:nvPr/>
        </p:nvSpPr>
        <p:spPr bwMode="auto">
          <a:xfrm>
            <a:off x="228600" y="2389188"/>
            <a:ext cx="7223125" cy="1116012"/>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dirty="0">
                <a:ln w="9525">
                  <a:round/>
                  <a:headEnd/>
                  <a:tailEnd/>
                </a:ln>
                <a:solidFill>
                  <a:srgbClr val="FFFFFF"/>
                </a:solidFill>
                <a:effectLst>
                  <a:outerShdw blurRad="38100" dist="38100" dir="2700000" algn="tl" rotWithShape="0">
                    <a:srgbClr val="000000">
                      <a:alpha val="43137"/>
                    </a:srgbClr>
                  </a:outerShdw>
                </a:effectLst>
                <a:latin typeface="Impact"/>
                <a:ea typeface="Impact"/>
                <a:cs typeface="Impact"/>
              </a:rPr>
              <a:t>Rebuild Temple for Messiah</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pic>
    </p:spTree>
    <p:extLst>
      <p:ext uri="{BB962C8B-B14F-4D97-AF65-F5344CB8AC3E}">
        <p14:creationId xmlns:p14="http://schemas.microsoft.com/office/powerpoint/2010/main" val="3715844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692601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solidFill>
            <a:schemeClr val="tx1"/>
          </a:solidFill>
          <a:effectLst>
            <a:outerShdw blurRad="63500" dist="35921" dir="2700000" algn="ctr" rotWithShape="0">
              <a:schemeClr val="tx2">
                <a:alpha val="74998"/>
              </a:schemeClr>
            </a:outerShdw>
          </a:effectLst>
          <a:extLst/>
        </p:spPr>
        <p:txBody>
          <a:bodyPr anchor="t"/>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November of the second year of King Darius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reign,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gave this message to the prophet Zechariah son of Berekiah and grandson of Iddo</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(Zech 1:1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92" y="2276872"/>
            <a:ext cx="9144000" cy="4572000"/>
          </a:xfrm>
          <a:prstGeom prst="rect">
            <a:avLst/>
          </a:prstGeom>
        </p:spPr>
      </p:pic>
    </p:spTree>
    <p:extLst>
      <p:ext uri="{BB962C8B-B14F-4D97-AF65-F5344CB8AC3E}">
        <p14:creationId xmlns:p14="http://schemas.microsoft.com/office/powerpoint/2010/main" val="28296058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5" name="Text Box 6"/>
          <p:cNvSpPr txBox="1">
            <a:spLocks noChangeArrowheads="1"/>
          </p:cNvSpPr>
          <p:nvPr/>
        </p:nvSpPr>
        <p:spPr bwMode="auto">
          <a:xfrm>
            <a:off x="1295400" y="5851525"/>
            <a:ext cx="15700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dirty="0" err="1" smtClean="0">
                <a:solidFill>
                  <a:schemeClr val="bg2"/>
                </a:solidFill>
                <a:effectLst/>
                <a:latin typeface="Bwhebb" charset="0"/>
              </a:rPr>
              <a:t>hy</a:t>
            </a:r>
            <a:r>
              <a:rPr lang="ru-RU" sz="6000" dirty="0" err="1" smtClean="0">
                <a:solidFill>
                  <a:schemeClr val="bg2"/>
                </a:solidFill>
                <a:effectLst/>
                <a:latin typeface="Bwhebb" charset="0"/>
              </a:rPr>
              <a:t>"</a:t>
            </a:r>
            <a:r>
              <a:rPr lang="en-US" sz="6000" dirty="0" err="1" smtClean="0">
                <a:solidFill>
                  <a:schemeClr val="bg2"/>
                </a:solidFill>
                <a:effectLst/>
                <a:latin typeface="Bwhebb" charset="0"/>
              </a:rPr>
              <a:t>r</a:t>
            </a:r>
            <a:r>
              <a:rPr lang="en-US" sz="6000" dirty="0">
                <a:solidFill>
                  <a:schemeClr val="bg2"/>
                </a:solidFill>
                <a:effectLst/>
                <a:latin typeface="Bwhebb" charset="0"/>
              </a:rPr>
              <a:t>&gt;</a:t>
            </a:r>
            <a:r>
              <a:rPr lang="en-US" sz="6000" dirty="0" err="1">
                <a:solidFill>
                  <a:schemeClr val="bg2"/>
                </a:solidFill>
                <a:effectLst/>
                <a:latin typeface="Bwhebb" charset="0"/>
              </a:rPr>
              <a:t>k;z</a:t>
            </a:r>
            <a:r>
              <a:rPr lang="en-US" sz="6000" dirty="0">
                <a:solidFill>
                  <a:schemeClr val="bg2"/>
                </a:solidFill>
                <a:effectLst/>
                <a:latin typeface="Bwhebb" charset="0"/>
              </a:rPr>
              <a:t>&gt;</a:t>
            </a:r>
            <a:endParaRPr lang="en-US" dirty="0">
              <a:effectLst/>
            </a:endParaRPr>
          </a:p>
        </p:txBody>
      </p:sp>
      <p:pic>
        <p:nvPicPr>
          <p:cNvPr id="12902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8372" name="Rectangle 2"/>
          <p:cNvSpPr>
            <a:spLocks noGrp="1" noChangeArrowheads="1"/>
          </p:cNvSpPr>
          <p:nvPr>
            <p:ph type="title"/>
          </p:nvPr>
        </p:nvSpPr>
        <p:spPr>
          <a:xfrm>
            <a:off x="139700" y="228600"/>
            <a:ext cx="8885238" cy="1155700"/>
          </a:xfrm>
        </p:spPr>
        <p:txBody>
          <a:bodyPr/>
          <a:lstStyle/>
          <a:p>
            <a:pPr eaLnBrk="1" hangingPunct="1">
              <a:defRPr/>
            </a:pPr>
            <a:r>
              <a:rPr lang="en-US" sz="6600">
                <a:solidFill>
                  <a:schemeClr val="bg2"/>
                </a:solidFill>
                <a:effectLst>
                  <a:glow rad="228600">
                    <a:srgbClr val="FFFFFF">
                      <a:alpha val="89000"/>
                    </a:srgbClr>
                  </a:glow>
                  <a:outerShdw blurRad="38100" dist="38100" dir="2700000" algn="tl">
                    <a:srgbClr val="FFFFFF"/>
                  </a:outerShdw>
                </a:effectLst>
                <a:latin typeface="Arial" charset="0"/>
                <a:ea typeface="ＭＳ Ｐゴシック" charset="0"/>
                <a:cs typeface="Times New Roman" charset="0"/>
              </a:rPr>
              <a:t>Meaning</a:t>
            </a:r>
          </a:p>
        </p:txBody>
      </p:sp>
      <p:sp>
        <p:nvSpPr>
          <p:cNvPr id="7578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smtClean="0">
                <a:solidFill>
                  <a:schemeClr val="bg2"/>
                </a:solidFill>
                <a:effectLst>
                  <a:glow rad="228600">
                    <a:srgbClr val="FFFFFF">
                      <a:alpha val="89000"/>
                    </a:srgbClr>
                  </a:glow>
                </a:effectLst>
                <a:latin typeface="Arial" charset="0"/>
                <a:cs typeface="Arial" charset="0"/>
              </a:rPr>
              <a:t>650</a:t>
            </a:r>
          </a:p>
        </p:txBody>
      </p:sp>
      <p:sp>
        <p:nvSpPr>
          <p:cNvPr id="75781" name="Text Box 7"/>
          <p:cNvSpPr txBox="1">
            <a:spLocks noChangeArrowheads="1"/>
          </p:cNvSpPr>
          <p:nvPr/>
        </p:nvSpPr>
        <p:spPr bwMode="auto">
          <a:xfrm>
            <a:off x="2906713" y="914400"/>
            <a:ext cx="3352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8800" dirty="0" err="1" smtClean="0">
                <a:solidFill>
                  <a:schemeClr val="bg2"/>
                </a:solidFill>
                <a:effectLst>
                  <a:glow rad="228600">
                    <a:srgbClr val="FFFFFF">
                      <a:alpha val="89000"/>
                    </a:srgbClr>
                  </a:glow>
                </a:effectLst>
                <a:latin typeface="Bwhebb" charset="0"/>
              </a:rPr>
              <a:t>hy</a:t>
            </a:r>
            <a:r>
              <a:rPr lang="ru-RU" sz="8800" dirty="0" err="1" smtClean="0">
                <a:solidFill>
                  <a:schemeClr val="bg2"/>
                </a:solidFill>
                <a:effectLst>
                  <a:glow rad="228600">
                    <a:srgbClr val="FFFFFF">
                      <a:alpha val="89000"/>
                    </a:srgbClr>
                  </a:glow>
                </a:effectLst>
                <a:latin typeface="Bwhebb" charset="0"/>
              </a:rPr>
              <a:t>"</a:t>
            </a:r>
            <a:r>
              <a:rPr lang="en-US" sz="8800" dirty="0" err="1" smtClean="0">
                <a:solidFill>
                  <a:schemeClr val="bg2"/>
                </a:solidFill>
                <a:effectLst>
                  <a:glow rad="228600">
                    <a:srgbClr val="FFFFFF">
                      <a:alpha val="89000"/>
                    </a:srgbClr>
                  </a:glow>
                </a:effectLst>
                <a:latin typeface="Bwhebb" charset="0"/>
              </a:rPr>
              <a:t>r</a:t>
            </a:r>
            <a:r>
              <a:rPr lang="en-US" sz="8800" dirty="0" smtClean="0">
                <a:solidFill>
                  <a:schemeClr val="bg2"/>
                </a:solidFill>
                <a:effectLst>
                  <a:glow rad="228600">
                    <a:srgbClr val="FFFFFF">
                      <a:alpha val="89000"/>
                    </a:srgbClr>
                  </a:glow>
                </a:effectLst>
                <a:latin typeface="Bwhebb" charset="0"/>
              </a:rPr>
              <a:t>&gt;</a:t>
            </a:r>
            <a:r>
              <a:rPr lang="en-US" sz="8800" dirty="0" err="1" smtClean="0">
                <a:solidFill>
                  <a:schemeClr val="bg2"/>
                </a:solidFill>
                <a:effectLst>
                  <a:glow rad="228600">
                    <a:srgbClr val="FFFFFF">
                      <a:alpha val="89000"/>
                    </a:srgbClr>
                  </a:glow>
                </a:effectLst>
                <a:latin typeface="Bwhebb" charset="0"/>
              </a:rPr>
              <a:t>k;z</a:t>
            </a:r>
            <a:r>
              <a:rPr lang="en-US" sz="8800" dirty="0" smtClean="0">
                <a:solidFill>
                  <a:schemeClr val="bg2"/>
                </a:solidFill>
                <a:effectLst>
                  <a:glow rad="228600">
                    <a:srgbClr val="FFFFFF">
                      <a:alpha val="89000"/>
                    </a:srgbClr>
                  </a:glow>
                </a:effectLst>
                <a:latin typeface="Bwhebb" charset="0"/>
              </a:rPr>
              <a:t>&gt;</a:t>
            </a:r>
          </a:p>
        </p:txBody>
      </p:sp>
      <p:sp>
        <p:nvSpPr>
          <p:cNvPr id="26632" name="Rectangle 8"/>
          <p:cNvSpPr>
            <a:spLocks noChangeArrowheads="1"/>
          </p:cNvSpPr>
          <p:nvPr/>
        </p:nvSpPr>
        <p:spPr bwMode="auto">
          <a:xfrm>
            <a:off x="247650" y="1752600"/>
            <a:ext cx="88963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342900" indent="-342900" algn="ctr">
              <a:spcBef>
                <a:spcPct val="20000"/>
              </a:spcBef>
              <a:buSzPct val="75000"/>
              <a:buFont typeface="Wingdings" charset="0"/>
              <a:buChar char="v"/>
              <a:defRPr/>
            </a:pPr>
            <a:r>
              <a:rPr lang="ru-RU" altLang="ja-JP" sz="3600" b="1" dirty="0" smtClean="0">
                <a:solidFill>
                  <a:schemeClr val="bg2"/>
                </a:solidFill>
                <a:effectLst>
                  <a:glow rad="228600">
                    <a:srgbClr val="FFFFFF">
                      <a:alpha val="89000"/>
                    </a:srgbClr>
                  </a:glow>
                </a:effectLst>
                <a:latin typeface="Arial" charset="0"/>
                <a:cs typeface="Times New Roman" charset="0"/>
              </a:rPr>
              <a:t>"</a:t>
            </a:r>
            <a:r>
              <a:rPr lang="en-US" altLang="ja-JP" sz="3600" b="1" dirty="0" smtClean="0">
                <a:solidFill>
                  <a:schemeClr val="bg2"/>
                </a:solidFill>
                <a:effectLst>
                  <a:glow rad="228600">
                    <a:srgbClr val="FFFFFF">
                      <a:alpha val="89000"/>
                    </a:srgbClr>
                  </a:glow>
                </a:effectLst>
                <a:latin typeface="Arial" charset="0"/>
                <a:cs typeface="Times New Roman" charset="0"/>
              </a:rPr>
              <a:t>Yahweh </a:t>
            </a:r>
            <a:r>
              <a:rPr lang="en-US" altLang="ja-JP" sz="3600" b="1" dirty="0">
                <a:solidFill>
                  <a:schemeClr val="bg2"/>
                </a:solidFill>
                <a:effectLst>
                  <a:glow rad="228600">
                    <a:srgbClr val="FFFFFF">
                      <a:alpha val="89000"/>
                    </a:srgbClr>
                  </a:glow>
                </a:effectLst>
                <a:latin typeface="Arial" charset="0"/>
                <a:cs typeface="Times New Roman" charset="0"/>
              </a:rPr>
              <a:t>has </a:t>
            </a:r>
            <a:r>
              <a:rPr lang="en-US" altLang="ja-JP" sz="3600" b="1" dirty="0" smtClean="0">
                <a:solidFill>
                  <a:schemeClr val="bg2"/>
                </a:solidFill>
                <a:effectLst>
                  <a:glow rad="228600">
                    <a:srgbClr val="FFFFFF">
                      <a:alpha val="89000"/>
                    </a:srgbClr>
                  </a:glow>
                </a:effectLst>
                <a:latin typeface="Arial" charset="0"/>
                <a:cs typeface="Times New Roman" charset="0"/>
              </a:rPr>
              <a:t>remembered</a:t>
            </a:r>
            <a:r>
              <a:rPr lang="ru-RU" altLang="ja-JP" sz="3600" b="1" dirty="0" smtClean="0">
                <a:solidFill>
                  <a:schemeClr val="bg2"/>
                </a:solidFill>
                <a:effectLst>
                  <a:glow rad="228600">
                    <a:srgbClr val="FFFFFF">
                      <a:alpha val="89000"/>
                    </a:srgbClr>
                  </a:glow>
                </a:effectLst>
                <a:latin typeface="Arial" charset="0"/>
                <a:cs typeface="Times New Roman" charset="0"/>
              </a:rPr>
              <a:t>"</a:t>
            </a:r>
            <a:r>
              <a:rPr lang="en-US" altLang="ja-JP" sz="3600" b="1" dirty="0" smtClean="0">
                <a:solidFill>
                  <a:schemeClr val="bg2"/>
                </a:solidFill>
                <a:effectLst>
                  <a:glow rad="228600">
                    <a:srgbClr val="FFFFFF">
                      <a:alpha val="89000"/>
                    </a:srgbClr>
                  </a:glow>
                </a:effectLst>
                <a:latin typeface="Arial" charset="0"/>
                <a:cs typeface="Times New Roman" charset="0"/>
              </a:rPr>
              <a:t> </a:t>
            </a:r>
            <a:r>
              <a:rPr lang="en-US" altLang="ja-JP" sz="3600" b="1" dirty="0">
                <a:solidFill>
                  <a:schemeClr val="bg2"/>
                </a:solidFill>
                <a:effectLst>
                  <a:glow rad="228600">
                    <a:srgbClr val="FFFFFF">
                      <a:alpha val="89000"/>
                    </a:srgbClr>
                  </a:glow>
                </a:effectLst>
                <a:latin typeface="Arial" charset="0"/>
                <a:cs typeface="Times New Roman" charset="0"/>
              </a:rPr>
              <a:t>(Hebrew)</a:t>
            </a:r>
            <a:endParaRPr lang="en-US" sz="3600" dirty="0">
              <a:solidFill>
                <a:schemeClr val="bg2"/>
              </a:solidFill>
              <a:effectLst>
                <a:glow rad="228600">
                  <a:srgbClr val="FFFFFF">
                    <a:alpha val="89000"/>
                  </a:srgbClr>
                </a:glow>
              </a:effectLst>
              <a:latin typeface="Arial" charset="0"/>
              <a:cs typeface="Arial" charset="0"/>
            </a:endParaRPr>
          </a:p>
        </p:txBody>
      </p:sp>
      <p:pic>
        <p:nvPicPr>
          <p:cNvPr id="129031" name="Picture 7"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1371600"/>
            <a:ext cx="259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 calcmode="lin" valueType="num">
                                      <p:cBhvr additive="base">
                                        <p:cTn id="7" dur="500" fill="hold"/>
                                        <p:tgtEl>
                                          <p:spTgt spid="266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30944220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38454"/>
          </a:xfrm>
          <a:prstGeom prst="rect">
            <a:avLst/>
          </a:prstGeom>
        </p:spPr>
      </p:pic>
      <p:sp>
        <p:nvSpPr>
          <p:cNvPr id="900098" name="Rectangle 2"/>
          <p:cNvSpPr>
            <a:spLocks noGrp="1" noChangeArrowheads="1"/>
          </p:cNvSpPr>
          <p:nvPr>
            <p:ph type="ctrTitle"/>
          </p:nvPr>
        </p:nvSpPr>
        <p:spPr>
          <a:xfrm>
            <a:off x="0" y="29469"/>
            <a:ext cx="5580112" cy="635185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was very angry with your ancestors.  </a:t>
            </a:r>
            <a:r>
              <a:rPr lang="en-US" sz="3600" b="1" baseline="30000" dirty="0">
                <a:effectLst>
                  <a:glow rad="127000">
                    <a:schemeClr val="tx1"/>
                  </a:glow>
                </a:effectLst>
                <a:latin typeface="Arial" charset="0"/>
                <a:ea typeface="ＭＳ Ｐゴシック" charset="0"/>
                <a:cs typeface="ＭＳ Ｐゴシック" charset="0"/>
              </a:rPr>
              <a:t>3</a:t>
            </a:r>
            <a:r>
              <a:rPr lang="en-US" sz="3600" b="1" dirty="0">
                <a:effectLst>
                  <a:glow rad="127000">
                    <a:schemeClr val="tx1"/>
                  </a:glow>
                </a:effectLst>
                <a:latin typeface="Arial" charset="0"/>
                <a:ea typeface="ＭＳ Ｐゴシック" charset="0"/>
                <a:cs typeface="ＭＳ Ｐゴシック" charset="0"/>
              </a:rPr>
              <a:t>Therefore, say to the people,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what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Armies says: </a:t>
            </a:r>
            <a:r>
              <a:rPr lang="en-US" sz="3600" b="1" dirty="0">
                <a:solidFill>
                  <a:srgbClr val="FFFF00"/>
                </a:solidFill>
                <a:effectLst>
                  <a:glow rad="127000">
                    <a:schemeClr val="tx1"/>
                  </a:glow>
                </a:effectLst>
                <a:latin typeface="Arial" charset="0"/>
                <a:ea typeface="ＭＳ Ｐゴシック" charset="0"/>
                <a:cs typeface="ＭＳ Ｐゴシック" charset="0"/>
              </a:rPr>
              <a:t>Return to me, and I will return to you</a:t>
            </a:r>
            <a:r>
              <a:rPr lang="en-US" sz="3600" b="1" dirty="0">
                <a:effectLst>
                  <a:glow rad="127000">
                    <a:schemeClr val="tx1"/>
                  </a:glow>
                </a:effectLst>
                <a:latin typeface="Arial" charset="0"/>
                <a:ea typeface="ＭＳ Ｐゴシック" charset="0"/>
                <a:cs typeface="ＭＳ Ｐゴシック" charset="0"/>
              </a:rPr>
              <a:t>,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Armies</a:t>
            </a:r>
            <a:r>
              <a:rPr lang="mr-IN" sz="3600" b="1" dirty="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(Zech 1:2-3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336541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Don</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be like your ancestors who would not listen or pay attention when the earlier prophets said to them,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what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Armies says: Turn from your evil ways, and stop all your evil practices</a:t>
            </a:r>
            <a:r>
              <a:rPr lang="mr-IN" sz="3600" b="1" dirty="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(Zech 1:4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390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0" y="764703"/>
            <a:ext cx="9183161" cy="6093297"/>
          </a:xfrm>
          <a:prstGeom prst="rect">
            <a:avLst/>
          </a:prstGeom>
        </p:spPr>
      </p:pic>
      <p:sp>
        <p:nvSpPr>
          <p:cNvPr id="900098" name="Rectangle 2"/>
          <p:cNvSpPr>
            <a:spLocks noGrp="1" noChangeArrowheads="1"/>
          </p:cNvSpPr>
          <p:nvPr>
            <p:ph type="ctrTitle"/>
          </p:nvPr>
        </p:nvSpPr>
        <p:spPr>
          <a:xfrm>
            <a:off x="0" y="29469"/>
            <a:ext cx="6156176" cy="6828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are your ancestors now? They and the prophets are long dead.  </a:t>
            </a:r>
            <a:r>
              <a:rPr lang="en-US" sz="3600" b="1" baseline="30000" dirty="0">
                <a:effectLst>
                  <a:glow rad="127000">
                    <a:schemeClr val="tx1"/>
                  </a:glow>
                </a:effectLst>
                <a:latin typeface="Arial" charset="0"/>
                <a:ea typeface="ＭＳ Ｐゴシック" charset="0"/>
                <a:cs typeface="ＭＳ Ｐゴシック" charset="0"/>
              </a:rPr>
              <a:t>6</a:t>
            </a:r>
            <a:r>
              <a:rPr lang="en-US" sz="3600" b="1" dirty="0">
                <a:effectLst>
                  <a:glow rad="127000">
                    <a:schemeClr val="tx1"/>
                  </a:glow>
                </a:effectLst>
                <a:latin typeface="Arial" charset="0"/>
                <a:ea typeface="ＭＳ Ｐゴシック" charset="0"/>
                <a:cs typeface="ＭＳ Ｐゴシック" charset="0"/>
              </a:rPr>
              <a:t>But everything I said through my servants the prophets happened to your ancestors, just as I said</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(Zech 1:5-6a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53621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As a result, they repented and said,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have received what we deserved from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Armies. He has done what he said he would do</a:t>
            </a:r>
            <a:r>
              <a:rPr lang="mr-IN" sz="3600" b="1" dirty="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(Zech 1:6b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134258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for Christ?</a:t>
            </a: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8659738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sz="6000"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(Zech 1–6).</a:t>
            </a:r>
          </a:p>
        </p:txBody>
      </p:sp>
      <p:pic>
        <p:nvPicPr>
          <p:cNvPr id="3" name="Picture 2"/>
          <p:cNvPicPr>
            <a:picLocks noChangeAspect="1"/>
          </p:cNvPicPr>
          <p:nvPr/>
        </p:nvPicPr>
        <p:blipFill>
          <a:blip r:embed="rId3"/>
          <a:stretch>
            <a:fillRect/>
          </a:stretch>
        </p:blipFill>
        <p:spPr>
          <a:xfrm>
            <a:off x="539552" y="1889720"/>
            <a:ext cx="7874000" cy="4419600"/>
          </a:xfrm>
          <a:prstGeom prst="rect">
            <a:avLst/>
          </a:prstGeom>
        </p:spPr>
      </p:pic>
    </p:spTree>
    <p:extLst>
      <p:ext uri="{BB962C8B-B14F-4D97-AF65-F5344CB8AC3E}">
        <p14:creationId xmlns:p14="http://schemas.microsoft.com/office/powerpoint/2010/main" val="30922118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4677544" y="29468"/>
            <a:ext cx="4466456" cy="3255515"/>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Even today Jews pray every day for the temple rebuilding</a:t>
            </a:r>
            <a:endParaRPr lang="en-US" sz="40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3068960"/>
            <a:ext cx="4466456" cy="32555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Israel</a:t>
            </a:r>
            <a:r>
              <a:rPr lang="mr-IN"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 privileged position should result in temple rebuilding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(Chs. 1–6)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1640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gridCol w="1482725"/>
                <a:gridCol w="1600200"/>
                <a:gridCol w="1593850"/>
                <a:gridCol w="1454150"/>
                <a:gridCol w="1498600"/>
                <a:gridCol w="207963"/>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Zechariah</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Then </a:t>
                      </a:r>
                      <a:r>
                        <a:rPr kumimoji="0" lang="en-US" altLang="zh-CN" sz="1400" b="0" i="0" u="none" strike="noStrike" cap="none" normalizeH="0" baseline="0" dirty="0">
                          <a:ln>
                            <a:noFill/>
                          </a:ln>
                          <a:solidFill>
                            <a:schemeClr val="tx1"/>
                          </a:solidFill>
                          <a:effectLst/>
                          <a:latin typeface="Arial" charset="0"/>
                          <a:ea typeface="SimSun" charset="0"/>
                          <a:cs typeface="SimSun" charset="0"/>
                        </a:rPr>
                        <a:t>I looked up—and there before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effectLst>
                  <a:outerShdw blurRad="38100" dist="38100" dir="2700000" algn="tl">
                    <a:srgbClr val="000000"/>
                  </a:outerShdw>
                </a:effectLst>
                <a:latin typeface="Arial" charset="0"/>
                <a:cs typeface="Arial" charset="0"/>
              </a:rPr>
              <a:t>649</a:t>
            </a:r>
          </a:p>
        </p:txBody>
      </p:sp>
      <p:sp>
        <p:nvSpPr>
          <p:cNvPr id="78921" name="WordArt 371"/>
          <p:cNvSpPr>
            <a:spLocks noChangeArrowheads="1" noChangeShapeType="1" noTextEdit="1"/>
          </p:cNvSpPr>
          <p:nvPr/>
        </p:nvSpPr>
        <p:spPr bwMode="auto">
          <a:xfrm>
            <a:off x="228600" y="2389188"/>
            <a:ext cx="7223125" cy="1116012"/>
          </a:xfrm>
          <a:prstGeom prst="rect">
            <a:avLst/>
          </a:prstGeom>
        </p:spPr>
        <p:txBody>
          <a:bodyPr wrap="none" fromWordArt="1">
            <a:prstTxWarp prst="textCascadeUp">
              <a:avLst>
                <a:gd name="adj" fmla="val 82787"/>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effectLst>
                  <a:outerShdw blurRad="38100" dist="38100" dir="2700000" algn="tl" rotWithShape="0">
                    <a:srgbClr val="000000">
                      <a:alpha val="43137"/>
                    </a:srgbClr>
                  </a:outerShdw>
                </a:effectLst>
                <a:latin typeface="Impact"/>
                <a:ea typeface="Impact"/>
                <a:cs typeface="Impact"/>
              </a:rPr>
              <a:t>Rebuild Temple for Messiah</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921"/>
                                        </p:tgtEl>
                                        <p:attrNameLst>
                                          <p:attrName>style.visibility</p:attrName>
                                        </p:attrNameLst>
                                      </p:cBhvr>
                                      <p:to>
                                        <p:strVal val="visible"/>
                                      </p:to>
                                    </p:set>
                                    <p:anim calcmode="lin" valueType="num">
                                      <p:cBhvr>
                                        <p:cTn id="7" dur="1000" fill="hold"/>
                                        <p:tgtEl>
                                          <p:spTgt spid="78921"/>
                                        </p:tgtEl>
                                        <p:attrNameLst>
                                          <p:attrName>ppt_w</p:attrName>
                                        </p:attrNameLst>
                                      </p:cBhvr>
                                      <p:tavLst>
                                        <p:tav tm="0">
                                          <p:val>
                                            <p:strVal val="#ppt_w*0.70"/>
                                          </p:val>
                                        </p:tav>
                                        <p:tav tm="100000">
                                          <p:val>
                                            <p:strVal val="#ppt_w"/>
                                          </p:val>
                                        </p:tav>
                                      </p:tavLst>
                                    </p:anim>
                                    <p:anim calcmode="lin" valueType="num">
                                      <p:cBhvr>
                                        <p:cTn id="8" dur="1000" fill="hold"/>
                                        <p:tgtEl>
                                          <p:spTgt spid="78921"/>
                                        </p:tgtEl>
                                        <p:attrNameLst>
                                          <p:attrName>ppt_h</p:attrName>
                                        </p:attrNameLst>
                                      </p:cBhvr>
                                      <p:tavLst>
                                        <p:tav tm="0">
                                          <p:val>
                                            <p:strVal val="#ppt_h"/>
                                          </p:val>
                                        </p:tav>
                                        <p:tav tm="100000">
                                          <p:val>
                                            <p:strVal val="#ppt_h"/>
                                          </p:val>
                                        </p:tav>
                                      </p:tavLst>
                                    </p:anim>
                                    <p:animEffect transition="in" filter="fade">
                                      <p:cBhvr>
                                        <p:cTn id="9" dur="1000"/>
                                        <p:tgtEl>
                                          <p:spTgt spid="7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1: </a:t>
            </a:r>
            <a:r>
              <a:rPr lang="en-US" sz="3600" b="1" dirty="0">
                <a:solidFill>
                  <a:srgbClr val="FFFFFF"/>
                </a:solidFill>
                <a:effectLst>
                  <a:glow rad="177800">
                    <a:schemeClr val="tx1"/>
                  </a:glow>
                </a:effectLst>
                <a:latin typeface="Arial"/>
                <a:cs typeface="Arial"/>
              </a:rPr>
              <a:t>Red-Horse Rider among the Myrtles</a:t>
            </a:r>
            <a:r>
              <a:rPr lang="en-US" sz="3600" b="1" dirty="0">
                <a:solidFill>
                  <a:srgbClr val="FFFFFF"/>
                </a:solidFill>
                <a:effectLst>
                  <a:glow rad="177800">
                    <a:schemeClr val="tx1"/>
                  </a:glow>
                </a:effectLst>
              </a:rPr>
              <a:t> (Zech 1:7-17)</a:t>
            </a:r>
            <a:endParaRPr lang="en-US" sz="3600">
              <a:effectLst>
                <a:glow rad="177800">
                  <a:schemeClr val="tx1"/>
                </a:glow>
              </a:effectLst>
            </a:endParaRPr>
          </a:p>
        </p:txBody>
      </p:sp>
      <p:sp>
        <p:nvSpPr>
          <p:cNvPr id="8" name="Rectangle 2"/>
          <p:cNvSpPr txBox="1">
            <a:spLocks noChangeArrowheads="1"/>
          </p:cNvSpPr>
          <p:nvPr/>
        </p:nvSpPr>
        <p:spPr bwMode="auto">
          <a:xfrm>
            <a:off x="0" y="2780928"/>
            <a:ext cx="9144000" cy="41916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Three months later, on February 15,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sent another message to the prophet Zechariah son of Berekiah and grandson of Iddo.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vision during the night, I saw a man sitting on a red horse that was standing among some myrtle trees in a small valley. Behind him were riders on red, brown, and white horses.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asked the angel who was talking with me,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My lord, what do these horses mean?</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show you,</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angel replied</a:t>
            </a: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(1:7-9 </a:t>
            </a:r>
            <a:r>
              <a:rPr kumimoji="0" lang="en-US" sz="24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770824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rider standing among the myrtle trees then explained,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are the ones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has sent out to patrol the earth</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(1:10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9377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900098" name="Rectangle 2"/>
          <p:cNvSpPr>
            <a:spLocks noGrp="1" noChangeArrowheads="1"/>
          </p:cNvSpPr>
          <p:nvPr>
            <p:ph type="ctrTitle"/>
          </p:nvPr>
        </p:nvSpPr>
        <p:spPr>
          <a:xfrm>
            <a:off x="0" y="116632"/>
            <a:ext cx="9144000" cy="74872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We all need encouragement</a:t>
            </a:r>
          </a:p>
        </p:txBody>
      </p:sp>
    </p:spTree>
    <p:extLst>
      <p:ext uri="{BB962C8B-B14F-4D97-AF65-F5344CB8AC3E}">
        <p14:creationId xmlns:p14="http://schemas.microsoft.com/office/powerpoint/2010/main" val="21659853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the angel said to me,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Shout this message for all to hear: "This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My love for Jerusalem and Mount Zion is passionate and strong.  </a:t>
            </a: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But I am very angry with the other nations that are now enjoying peace and security. I was only a little angry with my people, but the nations inflicted harm on them far beyond my intentions" ' </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(1:14-15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63688" y="3732914"/>
            <a:ext cx="5625295" cy="3096344"/>
          </a:xfrm>
          <a:prstGeom prst="rect">
            <a:avLst/>
          </a:prstGeom>
        </p:spPr>
      </p:pic>
    </p:spTree>
    <p:extLst>
      <p:ext uri="{BB962C8B-B14F-4D97-AF65-F5344CB8AC3E}">
        <p14:creationId xmlns:p14="http://schemas.microsoft.com/office/powerpoint/2010/main" val="3829377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1: </a:t>
            </a:r>
            <a:r>
              <a:rPr lang="en-US" sz="3600" b="1" dirty="0">
                <a:solidFill>
                  <a:srgbClr val="FFFFFF"/>
                </a:solidFill>
                <a:effectLst>
                  <a:glow rad="177800">
                    <a:schemeClr val="tx1"/>
                  </a:glow>
                </a:effectLst>
                <a:latin typeface="Arial"/>
                <a:cs typeface="Arial"/>
              </a:rPr>
              <a:t>Red-Horse Rider among the Myrtles</a:t>
            </a:r>
            <a:r>
              <a:rPr lang="en-US" sz="3600" b="1" dirty="0">
                <a:solidFill>
                  <a:srgbClr val="FFFFFF"/>
                </a:solidFill>
                <a:effectLst>
                  <a:glow rad="177800">
                    <a:schemeClr val="tx1"/>
                  </a:glow>
                </a:effectLst>
              </a:rPr>
              <a:t> (Zech 1:7-17)</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chemeClr val="tx1"/>
                  </a:glow>
                </a:effectLst>
                <a:latin typeface="Arial"/>
                <a:cs typeface="Arial"/>
              </a:rPr>
              <a:t>God</a:t>
            </a:r>
            <a:r>
              <a:rPr lang="mr-IN" sz="3600" b="1" dirty="0">
                <a:solidFill>
                  <a:srgbClr val="FFFFFF"/>
                </a:solidFill>
                <a:effectLst>
                  <a:glow rad="177800">
                    <a:schemeClr val="tx1"/>
                  </a:glow>
                </a:effectLst>
                <a:latin typeface="Arial"/>
                <a:cs typeface="Arial"/>
              </a:rPr>
              <a:t>'</a:t>
            </a:r>
            <a:r>
              <a:rPr lang="en-US" sz="3600" b="1" dirty="0">
                <a:solidFill>
                  <a:srgbClr val="FFFFFF"/>
                </a:solidFill>
                <a:effectLst>
                  <a:glow rad="177800">
                    <a:schemeClr val="tx1"/>
                  </a:glow>
                </a:effectLst>
                <a:latin typeface="Arial"/>
                <a:cs typeface="Arial"/>
              </a:rPr>
              <a:t>s anger against the nations and blessing on restored Israel</a:t>
            </a: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2043329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en-US" sz="3200">
                <a:effectLst/>
                <a:latin typeface="Arial" charset="0"/>
                <a:ea typeface="ＭＳ Ｐゴシック" charset="0"/>
                <a:cs typeface="Arial" charset="0"/>
              </a:rPr>
              <a:t>Zechariah 1:8 expands in Revelation 6:1-4</a:t>
            </a:r>
          </a:p>
        </p:txBody>
      </p:sp>
    </p:spTree>
    <p:extLst>
      <p:ext uri="{BB962C8B-B14F-4D97-AF65-F5344CB8AC3E}">
        <p14:creationId xmlns:p14="http://schemas.microsoft.com/office/powerpoint/2010/main" val="206010413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4516" name="Rectangle 4"/>
          <p:cNvSpPr>
            <a:spLocks noGrp="1" noChangeArrowheads="1"/>
          </p:cNvSpPr>
          <p:nvPr>
            <p:ph type="title"/>
          </p:nvPr>
        </p:nvSpPr>
        <p:spPr>
          <a:xfrm>
            <a:off x="0" y="304800"/>
            <a:ext cx="9144000" cy="1295400"/>
          </a:xfrm>
        </p:spPr>
        <p:txBody>
          <a:bodyPr/>
          <a:lstStyle/>
          <a:p>
            <a:pPr eaLnBrk="1" hangingPunct="1">
              <a:defRPr/>
            </a:pPr>
            <a:r>
              <a:rPr lang="en-US" dirty="0">
                <a:solidFill>
                  <a:schemeClr val="bg2"/>
                </a:solidFill>
                <a:effectLst>
                  <a:outerShdw blurRad="38100" dist="38100" dir="2700000" algn="tl">
                    <a:srgbClr val="FFFFFF"/>
                  </a:outerShdw>
                </a:effectLst>
                <a:latin typeface="Arial" charset="0"/>
                <a:ea typeface="ＭＳ Ｐゴシック" charset="0"/>
                <a:cs typeface="Times New Roman" charset="0"/>
              </a:rPr>
              <a:t>1:16 </a:t>
            </a:r>
            <a:r>
              <a:rPr lang="ru-RU" altLang="ja-JP" dirty="0" smtClean="0">
                <a:solidFill>
                  <a:schemeClr val="bg2"/>
                </a:solidFill>
                <a:effectLst>
                  <a:outerShdw blurRad="38100" dist="38100" dir="2700000" algn="tl">
                    <a:srgbClr val="FFFFFF"/>
                  </a:outerShdw>
                </a:effectLst>
                <a:latin typeface="Arial" charset="0"/>
                <a:ea typeface="ＭＳ Ｐゴシック" charset="0"/>
                <a:cs typeface="Times New Roman" charset="0"/>
              </a:rPr>
              <a:t>"</a:t>
            </a:r>
            <a:r>
              <a:rPr lang="en-US" dirty="0" smtClean="0">
                <a:solidFill>
                  <a:schemeClr val="bg2"/>
                </a:solidFill>
                <a:effectLst>
                  <a:outerShdw blurRad="38100" dist="38100" dir="2700000" algn="tl">
                    <a:srgbClr val="FFFFFF"/>
                  </a:outerShdw>
                </a:effectLst>
                <a:latin typeface="Arial" charset="0"/>
                <a:ea typeface="ＭＳ Ｐゴシック" charset="0"/>
                <a:cs typeface="Times New Roman" charset="0"/>
              </a:rPr>
              <a:t>My </a:t>
            </a:r>
            <a:r>
              <a:rPr lang="en-US" dirty="0">
                <a:solidFill>
                  <a:schemeClr val="bg2"/>
                </a:solidFill>
                <a:effectLst>
                  <a:outerShdw blurRad="38100" dist="38100" dir="2700000" algn="tl">
                    <a:srgbClr val="FFFFFF"/>
                  </a:outerShdw>
                </a:effectLst>
                <a:latin typeface="Arial" charset="0"/>
                <a:ea typeface="ＭＳ Ｐゴシック" charset="0"/>
                <a:cs typeface="Times New Roman" charset="0"/>
              </a:rPr>
              <a:t>temple will be rebuilt</a:t>
            </a:r>
            <a:r>
              <a:rPr lang="en-US" dirty="0" smtClean="0">
                <a:solidFill>
                  <a:schemeClr val="bg2"/>
                </a:solidFill>
                <a:effectLst>
                  <a:outerShdw blurRad="38100" dist="38100" dir="2700000" algn="tl">
                    <a:srgbClr val="FFFFFF"/>
                  </a:outerShdw>
                </a:effectLst>
                <a:latin typeface="Arial" charset="0"/>
                <a:ea typeface="ＭＳ Ｐゴシック" charset="0"/>
                <a:cs typeface="Times New Roman" charset="0"/>
              </a:rPr>
              <a:t>!</a:t>
            </a:r>
            <a:r>
              <a:rPr lang="ru-RU" altLang="ja-JP" dirty="0" smtClean="0">
                <a:solidFill>
                  <a:schemeClr val="bg2"/>
                </a:solidFill>
                <a:effectLst>
                  <a:outerShdw blurRad="38100" dist="38100" dir="2700000" algn="tl">
                    <a:srgbClr val="FFFFFF"/>
                  </a:outerShdw>
                </a:effectLst>
                <a:latin typeface="Arial" charset="0"/>
                <a:ea typeface="ＭＳ Ｐゴシック" charset="0"/>
                <a:cs typeface="Times New Roman" charset="0"/>
              </a:rPr>
              <a:t>"</a:t>
            </a:r>
            <a:endParaRPr lang="en-US" sz="5400" dirty="0">
              <a:solidFill>
                <a:schemeClr val="bg2"/>
              </a:solidFill>
              <a:effectLst>
                <a:outerShdw blurRad="38100" dist="38100" dir="2700000" algn="tl">
                  <a:srgbClr val="FFFFFF"/>
                </a:outerShdw>
              </a:effectLst>
              <a:latin typeface="Arial" charset="0"/>
              <a:ea typeface="ＭＳ Ｐゴシック" charset="0"/>
              <a:cs typeface="Times New Roman" charset="0"/>
            </a:endParaRPr>
          </a:p>
        </p:txBody>
      </p:sp>
      <p:sp>
        <p:nvSpPr>
          <p:cNvPr id="136195"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2"/>
                </a:solidFill>
                <a:effectLst/>
                <a:latin typeface="Arial" charset="0"/>
                <a:cs typeface="Arial" charset="0"/>
              </a:rPr>
              <a:t>650</a:t>
            </a:r>
          </a:p>
        </p:txBody>
      </p:sp>
      <p:pic>
        <p:nvPicPr>
          <p:cNvPr id="136196" name="Picture 5" descr="Zech 1.1 Hebr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1498104"/>
            <a:ext cx="259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0"/>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0" y="0"/>
            <a:ext cx="9144000" cy="622300"/>
          </a:xfrm>
          <a:effectLst>
            <a:outerShdw blurRad="63500" dist="38099" dir="2700000" algn="ctr" rotWithShape="0">
              <a:schemeClr val="bg2">
                <a:alpha val="74998"/>
              </a:schemeClr>
            </a:outerShdw>
          </a:effectLst>
        </p:spPr>
        <p:txBody>
          <a:bodyPr/>
          <a:lstStyle/>
          <a:p>
            <a:pPr eaLnBrk="1" hangingPunct="1">
              <a:defRPr/>
            </a:pPr>
            <a:r>
              <a:rPr lang="en-US" sz="3600">
                <a:solidFill>
                  <a:srgbClr val="FFFFFF"/>
                </a:solidFill>
                <a:effectLst>
                  <a:outerShdw blurRad="38100" dist="38100" dir="2700000" algn="tl">
                    <a:srgbClr val="000000"/>
                  </a:outerShdw>
                </a:effectLst>
                <a:latin typeface="Arial" charset="0"/>
                <a:ea typeface="ＭＳ Ｐゴシック" charset="0"/>
                <a:cs typeface="Times New Roman" charset="0"/>
              </a:rPr>
              <a:t>Eight Covenantal Visions </a:t>
            </a:r>
            <a:endParaRPr lang="en-US" sz="3600">
              <a:solidFill>
                <a:schemeClr val="bg2"/>
              </a:solidFill>
              <a:effectLst>
                <a:outerShdw blurRad="38100" dist="38100" dir="2700000" algn="tl">
                  <a:srgbClr val="FFFFFF"/>
                </a:outerShdw>
              </a:effectLst>
              <a:latin typeface="Arial" charset="0"/>
              <a:ea typeface="ＭＳ Ｐゴシック" charset="0"/>
              <a:cs typeface="Times New Roman" charset="0"/>
            </a:endParaRPr>
          </a:p>
        </p:txBody>
      </p:sp>
      <p:sp>
        <p:nvSpPr>
          <p:cNvPr id="34825" name="Text Box 9"/>
          <p:cNvSpPr txBox="1">
            <a:spLocks noChangeArrowheads="1"/>
          </p:cNvSpPr>
          <p:nvPr/>
        </p:nvSpPr>
        <p:spPr bwMode="auto">
          <a:xfrm>
            <a:off x="8382000" y="76200"/>
            <a:ext cx="692150" cy="457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smtClean="0">
                <a:solidFill>
                  <a:srgbClr val="FFFFFF"/>
                </a:solidFill>
                <a:effectLst/>
                <a:latin typeface="Arial" charset="0"/>
                <a:cs typeface="Arial" charset="0"/>
              </a:rPr>
              <a:t>653</a:t>
            </a:r>
            <a:endParaRPr lang="en-US" sz="2000" b="1" smtClean="0">
              <a:solidFill>
                <a:srgbClr val="FFFFFF"/>
              </a:solidFill>
              <a:effectLst/>
              <a:latin typeface="Arial" charset="0"/>
              <a:cs typeface="Arial" charset="0"/>
            </a:endParaRPr>
          </a:p>
        </p:txBody>
      </p:sp>
      <p:graphicFrame>
        <p:nvGraphicFramePr>
          <p:cNvPr id="8" name="Table 7"/>
          <p:cNvGraphicFramePr>
            <a:graphicFrameLocks noGrp="1"/>
          </p:cNvGraphicFramePr>
          <p:nvPr/>
        </p:nvGraphicFramePr>
        <p:xfrm>
          <a:off x="0" y="667174"/>
          <a:ext cx="9144000" cy="5950373"/>
        </p:xfrm>
        <a:graphic>
          <a:graphicData uri="http://schemas.openxmlformats.org/drawingml/2006/table">
            <a:tbl>
              <a:tblPr firstRow="1" bandRow="1">
                <a:effectLst/>
                <a:tableStyleId>{E8B1032C-EA38-4F05-BA0D-38AFFFC7BED3}</a:tableStyleId>
              </a:tblPr>
              <a:tblGrid>
                <a:gridCol w="3276600"/>
                <a:gridCol w="1143000"/>
                <a:gridCol w="4724400"/>
              </a:tblGrid>
              <a:tr h="475826">
                <a:tc>
                  <a:txBody>
                    <a:bodyPr/>
                    <a:lstStyle/>
                    <a:p>
                      <a:r>
                        <a:rPr lang="en-US" sz="2000" b="1" dirty="0" smtClean="0">
                          <a:solidFill>
                            <a:srgbClr val="FFFFFF"/>
                          </a:solidFill>
                          <a:effectLst>
                            <a:glow rad="177800">
                              <a:schemeClr val="bg2"/>
                            </a:glow>
                          </a:effectLst>
                          <a:latin typeface="Arial"/>
                          <a:cs typeface="Arial"/>
                        </a:rPr>
                        <a:t>Vision</a:t>
                      </a:r>
                      <a:endParaRPr lang="en-US" sz="2000" b="1" dirty="0">
                        <a:solidFill>
                          <a:srgbClr val="FFFFFF"/>
                        </a:solidFill>
                        <a:effectLst>
                          <a:glow rad="177800">
                            <a:schemeClr val="bg2"/>
                          </a:glow>
                        </a:effectLst>
                        <a:latin typeface="Arial"/>
                        <a:cs typeface="Arial"/>
                      </a:endParaRPr>
                    </a:p>
                  </a:txBody>
                  <a:tcPr>
                    <a:solidFill>
                      <a:schemeClr val="bg2"/>
                    </a:solidFill>
                  </a:tcPr>
                </a:tc>
                <a:tc>
                  <a:txBody>
                    <a:bodyPr/>
                    <a:lstStyle/>
                    <a:p>
                      <a:r>
                        <a:rPr lang="en-US" sz="2000" b="1" dirty="0" smtClean="0">
                          <a:solidFill>
                            <a:srgbClr val="FFFFFF"/>
                          </a:solidFill>
                          <a:effectLst>
                            <a:glow rad="177800">
                              <a:schemeClr val="bg2"/>
                            </a:glow>
                          </a:effectLst>
                          <a:latin typeface="Arial"/>
                          <a:cs typeface="Arial"/>
                        </a:rPr>
                        <a:t>Text</a:t>
                      </a:r>
                      <a:endParaRPr lang="en-US" sz="2000" b="1" dirty="0">
                        <a:solidFill>
                          <a:srgbClr val="FFFFFF"/>
                        </a:solidFill>
                        <a:effectLst>
                          <a:glow rad="177800">
                            <a:schemeClr val="bg2"/>
                          </a:glow>
                        </a:effectLst>
                        <a:latin typeface="Arial"/>
                        <a:cs typeface="Arial"/>
                      </a:endParaRPr>
                    </a:p>
                  </a:txBody>
                  <a:tcPr>
                    <a:solidFill>
                      <a:schemeClr val="bg2"/>
                    </a:solidFill>
                  </a:tcPr>
                </a:tc>
                <a:tc>
                  <a:txBody>
                    <a:bodyPr/>
                    <a:lstStyle/>
                    <a:p>
                      <a:r>
                        <a:rPr lang="en-US" sz="2000" b="1" dirty="0" smtClean="0">
                          <a:solidFill>
                            <a:srgbClr val="FFFFFF"/>
                          </a:solidFill>
                          <a:effectLst>
                            <a:glow rad="177800">
                              <a:schemeClr val="bg2"/>
                            </a:glow>
                          </a:effectLst>
                          <a:latin typeface="Arial"/>
                          <a:cs typeface="Arial"/>
                        </a:rPr>
                        <a:t>Meaning</a:t>
                      </a:r>
                      <a:endParaRPr lang="en-US" sz="2000" b="1" dirty="0">
                        <a:solidFill>
                          <a:srgbClr val="FFFFFF"/>
                        </a:solidFill>
                        <a:effectLst>
                          <a:glow rad="177800">
                            <a:schemeClr val="bg2"/>
                          </a:glow>
                        </a:effectLst>
                        <a:latin typeface="Arial"/>
                        <a:cs typeface="Arial"/>
                      </a:endParaRPr>
                    </a:p>
                  </a:txBody>
                  <a:tcPr>
                    <a:solidFill>
                      <a:schemeClr val="bg2"/>
                    </a:solidFill>
                  </a:tcPr>
                </a:tc>
              </a:tr>
              <a:tr h="567267">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Red-Horse</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Rider among the Myrtles</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1:7-17</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God</a:t>
                      </a:r>
                      <a:r>
                        <a:rPr lang="mr-IN"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s anger against</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the nations and blessing on restored Israel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r>
              <a:tr h="567267">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Four Horns and </a:t>
                      </a:r>
                      <a:b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br>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Four</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Craftsmen</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1:18-21</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God</a:t>
                      </a:r>
                      <a:r>
                        <a:rPr lang="mr-IN"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s judgment on the nations</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a:t>
                      </a:r>
                      <a:b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b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that afflict Israel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r>
              <a:tr h="567267">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Surveyor</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with a Measuring Line</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Zech.</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2</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God</a:t>
                      </a:r>
                      <a:r>
                        <a:rPr lang="mr-IN"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s future blessing on restored Israel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r>
              <a:tr h="567267">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Cleansing and Crowning of Joshua the High Priest</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Zech.</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3</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Israel</a:t>
                      </a:r>
                      <a:r>
                        <a:rPr lang="mr-IN"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s future cleansing from sin and reinstatement as a priestly nation</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r>
              <a:tr h="567267">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Golden Lampstand and Two Olive Trees</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Zech. 4</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Israel as the light to the nations</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under Messiah, the King-Priest</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r>
              <a:tr h="567267">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Flying</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Scroll</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5:1-4</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Severity and totality of divine judgment</a:t>
                      </a:r>
                      <a:r>
                        <a:rPr lang="en-US" sz="2000" b="1" baseline="0" dirty="0" smtClean="0">
                          <a:solidFill>
                            <a:srgbClr val="FFFFFF"/>
                          </a:solidFill>
                          <a:effectLst>
                            <a:glow rad="177800">
                              <a:schemeClr val="bg2"/>
                            </a:glow>
                            <a:outerShdw blurRad="38100" dist="38100" dir="2700000" algn="tl">
                              <a:srgbClr val="000000">
                                <a:alpha val="43137"/>
                              </a:srgbClr>
                            </a:outerShdw>
                          </a:effectLst>
                          <a:latin typeface="Arial"/>
                          <a:cs typeface="Arial"/>
                        </a:rPr>
                        <a:t> on individual Israelites</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r>
              <a:tr h="567267">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Woman in the Ephah</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5:5-11</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Removal of national Israel</a:t>
                      </a:r>
                      <a:r>
                        <a:rPr lang="mr-IN"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a:t>
                      </a:r>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s sin of rebellion against God</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r>
              <a:tr h="567267">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Four Chariots</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6:1-8</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c>
                  <a:txBody>
                    <a:bodyPr/>
                    <a:lstStyle/>
                    <a:p>
                      <a:r>
                        <a:rPr lang="en-US" sz="2000" b="1" dirty="0" smtClean="0">
                          <a:solidFill>
                            <a:srgbClr val="FFFFFF"/>
                          </a:solidFill>
                          <a:effectLst>
                            <a:glow rad="177800">
                              <a:schemeClr val="bg2"/>
                            </a:glow>
                            <a:outerShdw blurRad="38100" dist="38100" dir="2700000" algn="tl">
                              <a:srgbClr val="000000">
                                <a:alpha val="43137"/>
                              </a:srgbClr>
                            </a:outerShdw>
                          </a:effectLst>
                          <a:latin typeface="Arial"/>
                          <a:cs typeface="Arial"/>
                        </a:rPr>
                        <a:t>Divine judgment on Gentile nations</a:t>
                      </a:r>
                      <a:endParaRPr lang="en-US" sz="2000" b="1" dirty="0">
                        <a:solidFill>
                          <a:srgbClr val="FFFFFF"/>
                        </a:solidFill>
                        <a:effectLst>
                          <a:glow rad="177800">
                            <a:schemeClr val="bg2"/>
                          </a:glow>
                          <a:outerShdw blurRad="38100" dist="38100" dir="2700000" algn="tl">
                            <a:srgbClr val="000000">
                              <a:alpha val="43137"/>
                            </a:srgbClr>
                          </a:outerShdw>
                        </a:effectLst>
                        <a:latin typeface="Arial"/>
                        <a:cs typeface="Arial"/>
                      </a:endParaRPr>
                    </a:p>
                  </a:txBody>
                  <a:tcPr/>
                </a:tc>
              </a:tr>
            </a:tbl>
          </a:graphicData>
        </a:graphic>
      </p:graphicFrame>
      <p:sp>
        <p:nvSpPr>
          <p:cNvPr id="63494" name="TextBox 8"/>
          <p:cNvSpPr txBox="1">
            <a:spLocks noChangeArrowheads="1"/>
          </p:cNvSpPr>
          <p:nvPr/>
        </p:nvSpPr>
        <p:spPr bwMode="auto">
          <a:xfrm>
            <a:off x="5105400" y="6553200"/>
            <a:ext cx="4038600" cy="307777"/>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i="1" dirty="0" smtClean="0">
                <a:solidFill>
                  <a:srgbClr val="FFFFFF"/>
                </a:solidFill>
                <a:effectLst/>
                <a:latin typeface="Geneva" charset="0"/>
                <a:ea typeface="Arial" charset="0"/>
              </a:rPr>
              <a:t>Bible Knowledge Commentary</a:t>
            </a:r>
            <a:r>
              <a:rPr lang="en-US" sz="1400" dirty="0" smtClean="0">
                <a:solidFill>
                  <a:srgbClr val="FFFFFF"/>
                </a:solidFill>
                <a:effectLst/>
                <a:latin typeface="Geneva" charset="0"/>
                <a:ea typeface="Arial" charset="0"/>
              </a:rPr>
              <a:t>, 1:1549</a:t>
            </a:r>
          </a:p>
        </p:txBody>
      </p:sp>
      <p:pic>
        <p:nvPicPr>
          <p:cNvPr id="134150" name="Picture 9" descr="j0299195.pict"/>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50888"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2: </a:t>
            </a:r>
            <a:r>
              <a:rPr lang="en-US" sz="3600" b="1" dirty="0">
                <a:solidFill>
                  <a:srgbClr val="FFFFFF"/>
                </a:solidFill>
                <a:effectLst>
                  <a:glow rad="177800">
                    <a:schemeClr val="tx1"/>
                  </a:glow>
                </a:effectLst>
              </a:rPr>
              <a:t>Four Horns and </a:t>
            </a:r>
            <a:br>
              <a:rPr 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Four Craftsmen (Zech 1:18-21)</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chemeClr val="tx1"/>
                  </a:glow>
                </a:effectLst>
                <a:latin typeface="Arial"/>
                <a:cs typeface="Arial"/>
              </a:rPr>
              <a:t>God</a:t>
            </a:r>
            <a:r>
              <a:rPr lang="mr-IN" sz="3600" b="1" dirty="0">
                <a:solidFill>
                  <a:srgbClr val="FFFFFF"/>
                </a:solidFill>
                <a:effectLst>
                  <a:glow rad="177800">
                    <a:schemeClr val="tx1"/>
                  </a:glow>
                </a:effectLst>
                <a:latin typeface="Arial"/>
                <a:cs typeface="Arial"/>
              </a:rPr>
              <a:t>'</a:t>
            </a:r>
            <a:r>
              <a:rPr lang="en-US" sz="3600" b="1" dirty="0">
                <a:solidFill>
                  <a:srgbClr val="FFFFFF"/>
                </a:solidFill>
                <a:effectLst>
                  <a:glow rad="177800">
                    <a:schemeClr val="tx1"/>
                  </a:glow>
                </a:effectLst>
                <a:latin typeface="Arial"/>
                <a:cs typeface="Arial"/>
              </a:rPr>
              <a:t>s judgment on the nations </a:t>
            </a:r>
            <a:br>
              <a:rPr lang="en-US" sz="3600" b="1" dirty="0">
                <a:solidFill>
                  <a:srgbClr val="FFFFFF"/>
                </a:solidFill>
                <a:effectLst>
                  <a:glow rad="177800">
                    <a:schemeClr val="tx1"/>
                  </a:glow>
                </a:effectLst>
                <a:latin typeface="Arial"/>
                <a:cs typeface="Arial"/>
              </a:rPr>
            </a:br>
            <a:r>
              <a:rPr lang="en-US" sz="3600" b="1" dirty="0">
                <a:solidFill>
                  <a:srgbClr val="FFFFFF"/>
                </a:solidFill>
                <a:effectLst>
                  <a:glow rad="177800">
                    <a:schemeClr val="tx1"/>
                  </a:glow>
                </a:effectLst>
                <a:latin typeface="Arial"/>
                <a:cs typeface="Arial"/>
              </a:rPr>
              <a:t>that afflict Israel</a:t>
            </a: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245283101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35170" name="Title 1"/>
          <p:cNvSpPr>
            <a:spLocks noGrp="1"/>
          </p:cNvSpPr>
          <p:nvPr>
            <p:ph type="title"/>
          </p:nvPr>
        </p:nvSpPr>
        <p:spPr>
          <a:xfrm>
            <a:off x="0" y="5949280"/>
            <a:ext cx="9144000" cy="908720"/>
          </a:xfrm>
          <a:solidFill>
            <a:schemeClr val="bg2"/>
          </a:solidFill>
        </p:spPr>
        <p:txBody>
          <a:bodyPr/>
          <a:lstStyle/>
          <a:p>
            <a:r>
              <a:rPr lang="en-US" sz="2400">
                <a:solidFill>
                  <a:srgbClr val="FFFFFF"/>
                </a:solidFill>
                <a:effectLst/>
              </a:rPr>
              <a:t>Zechariah</a:t>
            </a:r>
            <a:r>
              <a:rPr lang="mr-IN" sz="2400">
                <a:solidFill>
                  <a:srgbClr val="FFFFFF"/>
                </a:solidFill>
                <a:effectLst/>
              </a:rPr>
              <a:t>'</a:t>
            </a:r>
            <a:r>
              <a:rPr lang="en-US" sz="2400">
                <a:solidFill>
                  <a:srgbClr val="FFFFFF"/>
                </a:solidFill>
                <a:effectLst/>
              </a:rPr>
              <a:t>s Second Vision: </a:t>
            </a:r>
            <a:br>
              <a:rPr lang="en-US" sz="2400">
                <a:solidFill>
                  <a:srgbClr val="FFFFFF"/>
                </a:solidFill>
                <a:effectLst/>
              </a:rPr>
            </a:br>
            <a:r>
              <a:rPr lang="en-US" sz="2400">
                <a:solidFill>
                  <a:srgbClr val="FFFFFF"/>
                </a:solidFill>
                <a:effectLst/>
              </a:rPr>
              <a:t>The Horns and the Smiths (Craftsmen) in Zechariah 1:18-21</a:t>
            </a:r>
            <a:endParaRPr lang="en-US" sz="2400">
              <a:solidFill>
                <a:srgbClr val="FFFFFF"/>
              </a:solidFill>
              <a:effectLst/>
              <a:latin typeface="Arial" charset="0"/>
              <a:ea typeface="ＭＳ Ｐゴシック" charset="0"/>
              <a:cs typeface="Arial" charset="0"/>
            </a:endParaRPr>
          </a:p>
        </p:txBody>
      </p:sp>
      <p:sp>
        <p:nvSpPr>
          <p:cNvPr id="5" name="Rectangle 2"/>
          <p:cNvSpPr txBox="1">
            <a:spLocks noChangeArrowheads="1"/>
          </p:cNvSpPr>
          <p:nvPr/>
        </p:nvSpPr>
        <p:spPr bwMode="auto">
          <a:xfrm>
            <a:off x="0" y="29469"/>
            <a:ext cx="9144000" cy="28234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I looked up and saw four animal horns.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a:t>
            </a:r>
            <a:r>
              <a:rPr kumimoji="0" lang="mr-IN"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are these?</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 asked the angel who was talking with me. He replied,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These horns represent the nations that scattered Judah, Israel, and Jerusalem</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(Zech 1:18-19 </a:t>
            </a:r>
            <a:r>
              <a:rPr kumimoji="0" lang="en-US" sz="24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 y="0"/>
            <a:ext cx="3491388" cy="4124131"/>
          </a:xfrm>
          <a:prstGeom prst="rect">
            <a:avLst/>
          </a:prstGeom>
        </p:spPr>
      </p:pic>
      <p:sp>
        <p:nvSpPr>
          <p:cNvPr id="900098" name="Rectangle 2"/>
          <p:cNvSpPr>
            <a:spLocks noGrp="1" noChangeArrowheads="1"/>
          </p:cNvSpPr>
          <p:nvPr>
            <p:ph type="ctrTitle"/>
          </p:nvPr>
        </p:nvSpPr>
        <p:spPr>
          <a:xfrm>
            <a:off x="3491880" y="29469"/>
            <a:ext cx="5652120" cy="6639891"/>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showed me four blacksmiths.  </a:t>
            </a:r>
            <a:r>
              <a:rPr lang="en-US" sz="2800" b="1" baseline="30000" dirty="0">
                <a:effectLst>
                  <a:glow rad="127000">
                    <a:schemeClr val="tx1"/>
                  </a:glow>
                </a:effectLst>
                <a:latin typeface="Arial" charset="0"/>
                <a:ea typeface="ＭＳ Ｐゴシック" charset="0"/>
                <a:cs typeface="ＭＳ Ｐゴシック" charset="0"/>
              </a:rPr>
              <a:t>21</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What are these men coming to do?</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I asked. The angel replied,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These four horns—these nations—scattered and humbled Judah. Now these blacksmiths have come to terrify those nations and throw them down and destroy them</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1:20-21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1379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2687917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5581" y="0"/>
            <a:ext cx="4175534" cy="4869160"/>
          </a:xfrm>
        </p:spPr>
        <p:txBody>
          <a:bodyPr/>
          <a:lstStyle/>
          <a:p>
            <a:r>
              <a:rPr lang="en-US" sz="3600" b="1">
                <a:solidFill>
                  <a:srgbClr val="FFFFFF"/>
                </a:solidFill>
                <a:effectLst>
                  <a:glow rad="177800">
                    <a:schemeClr val="tx1"/>
                  </a:glow>
                </a:effectLst>
                <a:latin typeface="Arial"/>
                <a:cs typeface="Arial"/>
              </a:rPr>
              <a:t>Vision 3: </a:t>
            </a:r>
            <a:r>
              <a:rPr lang="en-US" sz="3600" b="1" dirty="0">
                <a:solidFill>
                  <a:srgbClr val="FFFFFF"/>
                </a:solidFill>
                <a:effectLst>
                  <a:glow rad="177800">
                    <a:schemeClr val="tx1"/>
                  </a:glow>
                </a:effectLst>
              </a:rPr>
              <a:t>Surveyor with a Measuring Line (Zech 2)</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God</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future blessing on restored Israel</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13077962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42747797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4067175" y="4149725"/>
            <a:ext cx="5076825" cy="2098675"/>
          </a:xfrm>
          <a:effectLst>
            <a:outerShdw blurRad="63500" dist="35921" dir="2700000" algn="ctr" rotWithShape="0">
              <a:schemeClr val="bg2">
                <a:alpha val="74998"/>
              </a:schemeClr>
            </a:outerShdw>
          </a:effectLst>
        </p:spPr>
        <p:txBody>
          <a:bodyPr/>
          <a:lstStyle/>
          <a:p>
            <a:pPr eaLnBrk="1" hangingPunct="1">
              <a:defRPr/>
            </a:pPr>
            <a:r>
              <a:rPr lang="en-US" sz="4000" dirty="0" smtClean="0">
                <a:effectLst>
                  <a:outerShdw blurRad="38100" dist="38100" dir="2700000" algn="tl">
                    <a:srgbClr val="000000"/>
                  </a:outerShdw>
                </a:effectLst>
                <a:latin typeface="Arial" charset="0"/>
                <a:ea typeface="ＭＳ Ｐゴシック" charset="0"/>
                <a:cs typeface="Times New Roman" charset="0"/>
              </a:rPr>
              <a:t>A Measuring Rod for Jerusalem (Zech. </a:t>
            </a:r>
            <a:r>
              <a:rPr lang="en-US" sz="4000" dirty="0">
                <a:effectLst>
                  <a:outerShdw blurRad="38100" dist="38100" dir="2700000" algn="tl">
                    <a:srgbClr val="000000"/>
                  </a:outerShdw>
                </a:effectLst>
                <a:latin typeface="Arial" charset="0"/>
                <a:ea typeface="ＭＳ Ｐゴシック" charset="0"/>
                <a:cs typeface="Times New Roman" charset="0"/>
              </a:rPr>
              <a:t>2:1-2</a:t>
            </a:r>
            <a:r>
              <a:rPr lang="en-US" sz="4000" dirty="0" smtClean="0">
                <a:effectLst>
                  <a:outerShdw blurRad="38100" dist="38100" dir="2700000" algn="tl">
                    <a:srgbClr val="000000"/>
                  </a:outerShdw>
                </a:effectLst>
                <a:latin typeface="Arial" charset="0"/>
                <a:ea typeface="ＭＳ Ｐゴシック" charset="0"/>
                <a:cs typeface="Times New Roman" charset="0"/>
              </a:rPr>
              <a:t> </a:t>
            </a:r>
            <a:r>
              <a:rPr lang="en-US" sz="3600" dirty="0" smtClean="0">
                <a:effectLst>
                  <a:outerShdw blurRad="38100" dist="38100" dir="2700000" algn="tl">
                    <a:srgbClr val="000000"/>
                  </a:outerShdw>
                </a:effectLst>
                <a:latin typeface="Arial" charset="0"/>
                <a:ea typeface="ＭＳ Ｐゴシック" charset="0"/>
                <a:cs typeface="Times New Roman" charset="0"/>
              </a:rPr>
              <a:t>NLT</a:t>
            </a:r>
            <a:r>
              <a:rPr lang="en-US" sz="4000" dirty="0" smtClean="0">
                <a:effectLst>
                  <a:outerShdw blurRad="38100" dist="38100" dir="2700000" algn="tl">
                    <a:srgbClr val="000000"/>
                  </a:outerShdw>
                </a:effectLst>
                <a:latin typeface="Arial" charset="0"/>
                <a:ea typeface="ＭＳ Ｐゴシック" charset="0"/>
                <a:cs typeface="Times New Roman" charset="0"/>
              </a:rPr>
              <a:t>)</a:t>
            </a:r>
            <a:endParaRPr lang="en-US" sz="4000" dirty="0">
              <a:effectLst>
                <a:outerShdw blurRad="38100" dist="38100" dir="2700000" algn="tl">
                  <a:srgbClr val="000000"/>
                </a:outerShdw>
              </a:effectLst>
              <a:latin typeface="Arial" charset="0"/>
              <a:ea typeface="ＭＳ Ｐゴシック" charset="0"/>
              <a:cs typeface="Times New Roman" charset="0"/>
            </a:endParaRPr>
          </a:p>
        </p:txBody>
      </p:sp>
      <p:sp>
        <p:nvSpPr>
          <p:cNvPr id="4" name="Rectangle 3"/>
          <p:cNvSpPr txBox="1">
            <a:spLocks noChangeArrowheads="1"/>
          </p:cNvSpPr>
          <p:nvPr/>
        </p:nvSpPr>
        <p:spPr bwMode="auto">
          <a:xfrm>
            <a:off x="3779838" y="188913"/>
            <a:ext cx="5257800" cy="3095625"/>
          </a:xfrm>
          <a:prstGeom prst="rect">
            <a:avLst/>
          </a:prstGeom>
          <a:noFill/>
          <a:ln w="9525">
            <a:noFill/>
            <a:miter lim="800000"/>
            <a:headEnd/>
            <a:tailEnd/>
          </a:ln>
          <a:effectLst>
            <a:outerShdw blurRad="63500" dist="35921"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eaLnBrk="1" hangingPunct="1">
              <a:defRPr/>
            </a:pPr>
            <a:r>
              <a:rPr lang="ru-RU" sz="2800" dirty="0" smtClean="0">
                <a:effectLst>
                  <a:outerShdw blurRad="38100" dist="38100" dir="2700000" algn="tl">
                    <a:srgbClr val="000000"/>
                  </a:outerShdw>
                </a:effectLst>
                <a:latin typeface="Arial" charset="0"/>
                <a:ea typeface="ＭＳ Ｐゴシック" charset="0"/>
                <a:cs typeface="Times New Roman" charset="0"/>
              </a:rPr>
              <a:t>"</a:t>
            </a:r>
            <a:r>
              <a:rPr lang="en-US" sz="2800" dirty="0" smtClean="0">
                <a:effectLst>
                  <a:outerShdw blurRad="38100" dist="38100" dir="2700000" algn="tl">
                    <a:srgbClr val="000000"/>
                  </a:outerShdw>
                </a:effectLst>
                <a:latin typeface="Arial" charset="0"/>
                <a:ea typeface="ＭＳ Ｐゴシック" charset="0"/>
                <a:cs typeface="Times New Roman" charset="0"/>
              </a:rPr>
              <a:t>When </a:t>
            </a:r>
            <a:r>
              <a:rPr lang="en-US" sz="2800" dirty="0">
                <a:effectLst>
                  <a:outerShdw blurRad="38100" dist="38100" dir="2700000" algn="tl">
                    <a:srgbClr val="000000"/>
                  </a:outerShdw>
                </a:effectLst>
                <a:latin typeface="Arial" charset="0"/>
                <a:ea typeface="ＭＳ Ｐゴシック" charset="0"/>
                <a:cs typeface="Times New Roman" charset="0"/>
              </a:rPr>
              <a:t>I looked again, I saw a man with a measuring line in his hand.  </a:t>
            </a:r>
            <a:r>
              <a:rPr lang="en-US" sz="2800" baseline="30000" dirty="0" smtClean="0">
                <a:effectLst>
                  <a:outerShdw blurRad="38100" dist="38100" dir="2700000" algn="tl">
                    <a:srgbClr val="000000"/>
                  </a:outerShdw>
                </a:effectLst>
                <a:latin typeface="Arial" charset="0"/>
                <a:ea typeface="ＭＳ Ｐゴシック" charset="0"/>
                <a:cs typeface="Times New Roman" charset="0"/>
              </a:rPr>
              <a:t>2</a:t>
            </a:r>
            <a:r>
              <a:rPr lang="mr-IN" sz="2800" dirty="0" smtClean="0">
                <a:effectLst>
                  <a:outerShdw blurRad="38100" dist="38100" dir="2700000" algn="tl">
                    <a:srgbClr val="000000"/>
                  </a:outerShdw>
                </a:effectLst>
                <a:latin typeface="Arial" charset="0"/>
                <a:ea typeface="ＭＳ Ｐゴシック" charset="0"/>
                <a:cs typeface="Times New Roman" charset="0"/>
              </a:rPr>
              <a:t>'</a:t>
            </a:r>
            <a:r>
              <a:rPr lang="en-US" sz="2800" dirty="0" smtClean="0">
                <a:effectLst>
                  <a:outerShdw blurRad="38100" dist="38100" dir="2700000" algn="tl">
                    <a:srgbClr val="000000"/>
                  </a:outerShdw>
                </a:effectLst>
                <a:latin typeface="Arial" charset="0"/>
                <a:ea typeface="ＭＳ Ｐゴシック" charset="0"/>
                <a:cs typeface="Times New Roman" charset="0"/>
              </a:rPr>
              <a:t>Where </a:t>
            </a:r>
            <a:r>
              <a:rPr lang="en-US" sz="2800" dirty="0">
                <a:effectLst>
                  <a:outerShdw blurRad="38100" dist="38100" dir="2700000" algn="tl">
                    <a:srgbClr val="000000"/>
                  </a:outerShdw>
                </a:effectLst>
                <a:latin typeface="Arial" charset="0"/>
                <a:ea typeface="ＭＳ Ｐゴシック" charset="0"/>
                <a:cs typeface="Times New Roman" charset="0"/>
              </a:rPr>
              <a:t>are you going</a:t>
            </a:r>
            <a:r>
              <a:rPr lang="en-US" sz="2800" dirty="0" smtClean="0">
                <a:effectLst>
                  <a:outerShdw blurRad="38100" dist="38100" dir="2700000" algn="tl">
                    <a:srgbClr val="000000"/>
                  </a:outerShdw>
                </a:effectLst>
                <a:latin typeface="Arial" charset="0"/>
                <a:ea typeface="ＭＳ Ｐゴシック" charset="0"/>
                <a:cs typeface="Times New Roman" charset="0"/>
              </a:rPr>
              <a:t>?</a:t>
            </a:r>
            <a:r>
              <a:rPr lang="mr-IN" sz="2800" dirty="0" smtClean="0">
                <a:effectLst>
                  <a:outerShdw blurRad="38100" dist="38100" dir="2700000" algn="tl">
                    <a:srgbClr val="000000"/>
                  </a:outerShdw>
                </a:effectLst>
                <a:latin typeface="Arial" charset="0"/>
                <a:ea typeface="ＭＳ Ｐゴシック" charset="0"/>
                <a:cs typeface="Times New Roman" charset="0"/>
              </a:rPr>
              <a:t>'</a:t>
            </a:r>
            <a:r>
              <a:rPr lang="en-US" sz="2800" dirty="0" smtClean="0">
                <a:effectLst>
                  <a:outerShdw blurRad="38100" dist="38100" dir="2700000" algn="tl">
                    <a:srgbClr val="000000"/>
                  </a:outerShdw>
                </a:effectLst>
                <a:latin typeface="Arial" charset="0"/>
                <a:ea typeface="ＭＳ Ｐゴシック" charset="0"/>
                <a:cs typeface="Times New Roman" charset="0"/>
              </a:rPr>
              <a:t> </a:t>
            </a:r>
            <a:r>
              <a:rPr lang="en-US" sz="2800" dirty="0">
                <a:effectLst>
                  <a:outerShdw blurRad="38100" dist="38100" dir="2700000" algn="tl">
                    <a:srgbClr val="000000"/>
                  </a:outerShdw>
                </a:effectLst>
                <a:latin typeface="Arial" charset="0"/>
                <a:ea typeface="ＭＳ Ｐゴシック" charset="0"/>
                <a:cs typeface="Times New Roman" charset="0"/>
              </a:rPr>
              <a:t>I asked. He replied, </a:t>
            </a:r>
            <a:br>
              <a:rPr lang="en-US" sz="2800" dirty="0">
                <a:effectLst>
                  <a:outerShdw blurRad="38100" dist="38100" dir="2700000" algn="tl">
                    <a:srgbClr val="000000"/>
                  </a:outerShdw>
                </a:effectLst>
                <a:latin typeface="Arial" charset="0"/>
                <a:ea typeface="ＭＳ Ｐゴシック" charset="0"/>
                <a:cs typeface="Times New Roman" charset="0"/>
              </a:rPr>
            </a:br>
            <a:r>
              <a:rPr lang="mr-IN" sz="2800" dirty="0" smtClean="0">
                <a:effectLst>
                  <a:outerShdw blurRad="38100" dist="38100" dir="2700000" algn="tl">
                    <a:srgbClr val="000000"/>
                  </a:outerShdw>
                </a:effectLst>
                <a:latin typeface="Arial" charset="0"/>
                <a:ea typeface="ＭＳ Ｐゴシック" charset="0"/>
                <a:cs typeface="Times New Roman" charset="0"/>
              </a:rPr>
              <a:t>'</a:t>
            </a:r>
            <a:r>
              <a:rPr lang="en-US" sz="2800" dirty="0" smtClean="0">
                <a:effectLst>
                  <a:outerShdw blurRad="38100" dist="38100" dir="2700000" algn="tl">
                    <a:srgbClr val="000000"/>
                  </a:outerShdw>
                </a:effectLst>
                <a:latin typeface="Arial" charset="0"/>
                <a:ea typeface="ＭＳ Ｐゴシック" charset="0"/>
                <a:cs typeface="Times New Roman" charset="0"/>
              </a:rPr>
              <a:t>I </a:t>
            </a:r>
            <a:r>
              <a:rPr lang="en-US" sz="2800" dirty="0">
                <a:effectLst>
                  <a:outerShdw blurRad="38100" dist="38100" dir="2700000" algn="tl">
                    <a:srgbClr val="000000"/>
                  </a:outerShdw>
                </a:effectLst>
                <a:latin typeface="Arial" charset="0"/>
                <a:ea typeface="ＭＳ Ｐゴシック" charset="0"/>
                <a:cs typeface="Times New Roman" charset="0"/>
              </a:rPr>
              <a:t>am going to measure Jerusalem, to see how wide and how long it is</a:t>
            </a:r>
            <a:r>
              <a:rPr lang="en-US" sz="2800" dirty="0" smtClean="0">
                <a:effectLst>
                  <a:outerShdw blurRad="38100" dist="38100" dir="2700000" algn="tl">
                    <a:srgbClr val="000000"/>
                  </a:outerShdw>
                </a:effectLst>
                <a:latin typeface="Arial" charset="0"/>
                <a:ea typeface="ＭＳ Ｐゴシック" charset="0"/>
                <a:cs typeface="Times New Roman" charset="0"/>
              </a:rPr>
              <a:t>.</a:t>
            </a:r>
            <a:r>
              <a:rPr lang="mr-IN" sz="2800" dirty="0" smtClean="0">
                <a:effectLst>
                  <a:outerShdw blurRad="38100" dist="38100" dir="2700000" algn="tl">
                    <a:srgbClr val="000000"/>
                  </a:outerShdw>
                </a:effectLst>
                <a:latin typeface="Arial" charset="0"/>
                <a:ea typeface="ＭＳ Ｐゴシック" charset="0"/>
                <a:cs typeface="Times New Roman" charset="0"/>
              </a:rPr>
              <a:t>'</a:t>
            </a:r>
            <a:r>
              <a:rPr lang="ru-RU" sz="2800" dirty="0" smtClean="0">
                <a:effectLst>
                  <a:outerShdw blurRad="38100" dist="38100" dir="2700000" algn="tl">
                    <a:srgbClr val="000000"/>
                  </a:outerShdw>
                </a:effectLst>
                <a:latin typeface="Arial" charset="0"/>
                <a:ea typeface="ＭＳ Ｐゴシック" charset="0"/>
                <a:cs typeface="Times New Roman" charset="0"/>
              </a:rPr>
              <a:t>"</a:t>
            </a:r>
            <a:endParaRPr lang="en-US" sz="2800" dirty="0">
              <a:effectLst>
                <a:outerShdw blurRad="38100" dist="38100" dir="2700000" algn="tl">
                  <a:srgbClr val="000000"/>
                </a:outerShdw>
              </a:effectLst>
              <a:latin typeface="Arial" charset="0"/>
              <a:ea typeface="ＭＳ Ｐゴシック" charset="0"/>
              <a:cs typeface="Times New Roman"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en-US" sz="2800" b="1" dirty="0">
                <a:solidFill>
                  <a:srgbClr val="FFFFFF"/>
                </a:solidFill>
                <a:effectLst/>
                <a:latin typeface="Arial"/>
                <a:cs typeface="Arial"/>
              </a:rPr>
              <a:t>West = </a:t>
            </a:r>
            <a:r>
              <a:rPr lang="en-US" sz="2800" b="1" dirty="0" smtClean="0">
                <a:solidFill>
                  <a:srgbClr val="FFFFFF"/>
                </a:solidFill>
                <a:effectLst/>
                <a:latin typeface="Arial"/>
                <a:cs typeface="Arial"/>
              </a:rPr>
              <a:t>Jews</a:t>
            </a:r>
            <a:endParaRPr lang="en-US" sz="2800" b="1" dirty="0">
              <a:solidFill>
                <a:srgbClr val="FFFFFF"/>
              </a:solidFill>
              <a:effectLst/>
              <a:latin typeface="Arial"/>
              <a:cs typeface="Arial"/>
            </a:endParaRPr>
          </a:p>
        </p:txBody>
      </p:sp>
      <p:sp>
        <p:nvSpPr>
          <p:cNvPr id="354306" name="Rectangle 2"/>
          <p:cNvSpPr>
            <a:spLocks noGrp="1" noRot="1" noChangeArrowheads="1"/>
          </p:cNvSpPr>
          <p:nvPr>
            <p:ph type="title"/>
          </p:nvPr>
        </p:nvSpPr>
        <p:spPr>
          <a:xfrm>
            <a:off x="0" y="0"/>
            <a:ext cx="3563888" cy="908720"/>
          </a:xfrm>
          <a:solidFill>
            <a:schemeClr val="bg2"/>
          </a:solidFill>
        </p:spPr>
        <p:txBody>
          <a:bodyPr/>
          <a:lstStyle/>
          <a:p>
            <a:pPr eaLnBrk="1" hangingPunct="1">
              <a:defRPr/>
            </a:pPr>
            <a:r>
              <a:rPr lang="en-US" sz="2800" dirty="0" smtClean="0">
                <a:solidFill>
                  <a:schemeClr val="tx1"/>
                </a:solidFill>
                <a:effectLst/>
              </a:rPr>
              <a:t>Jerusalem Population (2002)</a:t>
            </a:r>
            <a:endParaRPr lang="en-US" sz="2800" dirty="0">
              <a:solidFill>
                <a:schemeClr val="tx1"/>
              </a:solidFill>
              <a:effectLst/>
            </a:endParaRP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en-US" sz="2800" b="1" dirty="0" smtClean="0">
                <a:solidFill>
                  <a:srgbClr val="FFFFFF"/>
                </a:solidFill>
                <a:effectLst/>
                <a:latin typeface="Arial"/>
                <a:cs typeface="Arial"/>
              </a:rPr>
              <a:t>East </a:t>
            </a:r>
            <a:r>
              <a:rPr lang="en-US" sz="2800" b="1" dirty="0">
                <a:solidFill>
                  <a:srgbClr val="FFFFFF"/>
                </a:solidFill>
                <a:effectLst/>
                <a:latin typeface="Arial"/>
                <a:cs typeface="Arial"/>
              </a:rPr>
              <a:t>= Arabs</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en-US"/>
              <a:t>Jerusalem (2002)</a:t>
            </a:r>
          </a:p>
        </p:txBody>
      </p:sp>
      <p:pic>
        <p:nvPicPr>
          <p:cNvPr id="1402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9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6080092" y="6137275"/>
            <a:ext cx="2889283" cy="63094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lgn="r" eaLnBrk="0" fontAlgn="t" hangingPunct="0">
              <a:spcBef>
                <a:spcPct val="50000"/>
              </a:spcBef>
              <a:defRPr/>
            </a:pPr>
            <a:r>
              <a:rPr lang="en-US" sz="1400">
                <a:solidFill>
                  <a:srgbClr val="FFFFFF"/>
                </a:solidFill>
                <a:effectLst/>
                <a:latin typeface="Arial"/>
                <a:ea typeface="ＭＳ Ｐゴシック" charset="-128"/>
                <a:cs typeface="Arial"/>
              </a:rPr>
              <a:t>Foundation for Middle East Peace</a:t>
            </a:r>
          </a:p>
          <a:p>
            <a:pPr algn="r" eaLnBrk="0" fontAlgn="t" hangingPunct="0">
              <a:spcBef>
                <a:spcPct val="50000"/>
              </a:spcBef>
              <a:defRPr/>
            </a:pPr>
            <a:r>
              <a:rPr lang="en-US" sz="1400">
                <a:solidFill>
                  <a:srgbClr val="FFFFFF"/>
                </a:solidFill>
                <a:effectLst/>
                <a:latin typeface="Arial"/>
                <a:ea typeface="ＭＳ Ｐゴシック" charset="-128"/>
                <a:cs typeface="Arial"/>
              </a:rPr>
              <a:t>(March 2002)</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en-US" sz="3200"/>
              <a:t>The Old City Today</a:t>
            </a:r>
            <a:endParaRPr lang="en-US" sz="280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4388"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en-US" sz="3200" dirty="0">
                <a:solidFill>
                  <a:schemeClr val="bg2"/>
                </a:solidFill>
                <a:effectLst/>
                <a:latin typeface="Arial" charset="0"/>
                <a:cs typeface="Arial" charset="0"/>
              </a:rPr>
              <a:t>Modern Jerusalem: </a:t>
            </a:r>
            <a:r>
              <a:rPr lang="ru-RU" altLang="ja-JP" sz="3200" dirty="0" smtClean="0">
                <a:solidFill>
                  <a:schemeClr val="bg2"/>
                </a:solidFill>
                <a:effectLst/>
                <a:latin typeface="Arial" charset="0"/>
                <a:cs typeface="Arial" charset="0"/>
              </a:rPr>
              <a:t>"</a:t>
            </a:r>
            <a:r>
              <a:rPr lang="en-US" altLang="ja-JP" sz="3200" dirty="0" smtClean="0">
                <a:solidFill>
                  <a:schemeClr val="bg2"/>
                </a:solidFill>
                <a:effectLst/>
                <a:latin typeface="Arial" charset="0"/>
                <a:cs typeface="Arial" charset="0"/>
              </a:rPr>
              <a:t>Many </a:t>
            </a:r>
            <a:r>
              <a:rPr lang="en-US" altLang="ja-JP" sz="3200" dirty="0">
                <a:solidFill>
                  <a:schemeClr val="bg2"/>
                </a:solidFill>
                <a:effectLst/>
                <a:latin typeface="Arial" charset="0"/>
                <a:cs typeface="Arial" charset="0"/>
              </a:rPr>
              <a:t>will live outside the city </a:t>
            </a:r>
            <a:r>
              <a:rPr lang="en-US" altLang="ja-JP" sz="3200" dirty="0" smtClean="0">
                <a:solidFill>
                  <a:schemeClr val="bg2"/>
                </a:solidFill>
                <a:effectLst/>
                <a:latin typeface="Arial" charset="0"/>
                <a:cs typeface="Arial" charset="0"/>
              </a:rPr>
              <a:t>walls</a:t>
            </a:r>
            <a:r>
              <a:rPr lang="ru-RU" altLang="ja-JP" sz="3200" dirty="0" smtClean="0">
                <a:solidFill>
                  <a:schemeClr val="bg2"/>
                </a:solidFill>
                <a:effectLst/>
                <a:latin typeface="Arial" charset="0"/>
                <a:cs typeface="Arial" charset="0"/>
              </a:rPr>
              <a:t>"</a:t>
            </a:r>
            <a:r>
              <a:rPr lang="en-US" altLang="ja-JP" sz="3200" dirty="0" smtClean="0">
                <a:solidFill>
                  <a:schemeClr val="bg2"/>
                </a:solidFill>
                <a:effectLst/>
                <a:latin typeface="Arial" charset="0"/>
                <a:cs typeface="Arial" charset="0"/>
              </a:rPr>
              <a:t> </a:t>
            </a:r>
            <a:r>
              <a:rPr lang="en-US" altLang="ja-JP" sz="3200" dirty="0">
                <a:solidFill>
                  <a:schemeClr val="bg2"/>
                </a:solidFill>
                <a:effectLst/>
                <a:latin typeface="Arial" charset="0"/>
                <a:cs typeface="Arial" charset="0"/>
              </a:rPr>
              <a:t>(Zech. 2:4)</a:t>
            </a:r>
            <a:endParaRPr lang="en-US" sz="3600" dirty="0">
              <a:effectLst/>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smtClean="0">
                <a:solidFill>
                  <a:srgbClr val="FFFFCC"/>
                </a:solidFill>
                <a:latin typeface="Arial" charset="0"/>
                <a:cs typeface="Arial" charset="0"/>
              </a:rPr>
              <a:t>649</a:t>
            </a: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eaLnBrk="1" hangingPunct="1">
              <a:defRPr/>
            </a:pPr>
            <a:r>
              <a:rPr lang="en-US" sz="4000" dirty="0" smtClean="0">
                <a:effectLst/>
                <a:latin typeface="Arial" charset="0"/>
                <a:ea typeface="ＭＳ Ｐゴシック" charset="0"/>
                <a:cs typeface="Times New Roman" charset="0"/>
              </a:rPr>
              <a:t>The Wall </a:t>
            </a:r>
            <a:r>
              <a:rPr lang="en-US" sz="4000" dirty="0">
                <a:effectLst/>
                <a:latin typeface="Arial" charset="0"/>
                <a:ea typeface="ＭＳ Ｐゴシック" charset="0"/>
                <a:cs typeface="Times New Roman" charset="0"/>
              </a:rPr>
              <a:t>of </a:t>
            </a:r>
            <a:r>
              <a:rPr lang="en-US" sz="4000" dirty="0" smtClean="0">
                <a:effectLst/>
                <a:latin typeface="Arial" charset="0"/>
                <a:ea typeface="ＭＳ Ｐゴシック" charset="0"/>
                <a:cs typeface="Times New Roman" charset="0"/>
              </a:rPr>
              <a:t>Fire (Zech. </a:t>
            </a:r>
            <a:r>
              <a:rPr lang="en-US" sz="4000" dirty="0">
                <a:effectLst/>
                <a:latin typeface="Arial" charset="0"/>
                <a:ea typeface="ＭＳ Ｐゴシック" charset="0"/>
                <a:cs typeface="Times New Roman" charset="0"/>
              </a:rPr>
              <a:t>2</a:t>
            </a:r>
            <a:r>
              <a:rPr lang="en-US" sz="4000" dirty="0" smtClean="0">
                <a:effectLst/>
                <a:latin typeface="Arial" charset="0"/>
                <a:ea typeface="ＭＳ Ｐゴシック" charset="0"/>
                <a:cs typeface="Times New Roman" charset="0"/>
              </a:rPr>
              <a:t>:3-5 </a:t>
            </a:r>
            <a:r>
              <a:rPr lang="en-US" sz="3600" dirty="0" smtClean="0">
                <a:effectLst/>
                <a:latin typeface="Arial" charset="0"/>
                <a:ea typeface="ＭＳ Ｐゴシック" charset="0"/>
                <a:cs typeface="Times New Roman" charset="0"/>
              </a:rPr>
              <a:t>NLT</a:t>
            </a:r>
            <a:r>
              <a:rPr lang="en-US" sz="4000" dirty="0" smtClean="0">
                <a:effectLst/>
                <a:latin typeface="Arial" charset="0"/>
                <a:ea typeface="ＭＳ Ｐゴシック" charset="0"/>
                <a:cs typeface="Times New Roman" charset="0"/>
              </a:rPr>
              <a:t>)</a:t>
            </a:r>
            <a:endParaRPr lang="en-US" sz="4000" dirty="0">
              <a:effectLst/>
              <a:latin typeface="Arial" charset="0"/>
              <a:ea typeface="ＭＳ Ｐゴシック" charset="0"/>
              <a:cs typeface="Times New Roman" charset="0"/>
            </a:endParaRP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ru-RU" sz="2800" dirty="0" smtClean="0">
                <a:effectLst>
                  <a:glow rad="165100">
                    <a:schemeClr val="bg2"/>
                  </a:glow>
                </a:effectLst>
              </a:rPr>
              <a:t>"</a:t>
            </a:r>
            <a:r>
              <a:rPr lang="en-US" sz="2800" dirty="0">
                <a:effectLst>
                  <a:glow rad="165100">
                    <a:schemeClr val="bg2"/>
                  </a:glow>
                </a:effectLst>
              </a:rPr>
              <a:t>Then the angel who was with me went to meet a second angel who was coming toward him. </a:t>
            </a:r>
            <a:r>
              <a:rPr lang="en-US" sz="2800" baseline="30000" dirty="0">
                <a:effectLst>
                  <a:glow rad="165100">
                    <a:schemeClr val="bg2"/>
                  </a:glow>
                </a:effectLst>
              </a:rPr>
              <a:t>4</a:t>
            </a:r>
            <a:r>
              <a:rPr lang="en-US" sz="2800" dirty="0">
                <a:effectLst>
                  <a:glow rad="165100">
                    <a:schemeClr val="bg2"/>
                  </a:glow>
                </a:effectLst>
              </a:rPr>
              <a:t>The other angel said, </a:t>
            </a:r>
            <a:r>
              <a:rPr lang="mr-IN" sz="2800" dirty="0" smtClean="0">
                <a:effectLst>
                  <a:glow rad="165100">
                    <a:schemeClr val="bg2"/>
                  </a:glow>
                </a:effectLst>
              </a:rPr>
              <a:t>'</a:t>
            </a:r>
            <a:r>
              <a:rPr lang="en-US" sz="2800" dirty="0" smtClean="0">
                <a:effectLst>
                  <a:glow rad="165100">
                    <a:schemeClr val="bg2"/>
                  </a:glow>
                </a:effectLst>
              </a:rPr>
              <a:t>Hurry</a:t>
            </a:r>
            <a:r>
              <a:rPr lang="en-US" sz="2800" dirty="0">
                <a:effectLst>
                  <a:glow rad="165100">
                    <a:schemeClr val="bg2"/>
                  </a:glow>
                </a:effectLst>
              </a:rPr>
              <a:t>, and say to that young man, </a:t>
            </a:r>
            <a:r>
              <a:rPr lang="mr-IN" sz="2800" dirty="0" smtClean="0">
                <a:effectLst>
                  <a:glow rad="165100">
                    <a:schemeClr val="bg2"/>
                  </a:glow>
                </a:effectLst>
              </a:rPr>
              <a:t>'</a:t>
            </a:r>
            <a:r>
              <a:rPr lang="en-US" sz="2800" dirty="0" smtClean="0">
                <a:effectLst>
                  <a:glow rad="165100">
                    <a:schemeClr val="bg2"/>
                  </a:glow>
                </a:effectLst>
              </a:rPr>
              <a:t>Jerusalem </a:t>
            </a:r>
            <a:r>
              <a:rPr lang="en-US" sz="2800" dirty="0">
                <a:effectLst>
                  <a:glow rad="165100">
                    <a:schemeClr val="bg2"/>
                  </a:glow>
                </a:effectLst>
              </a:rPr>
              <a:t>will someday be so full of people and livestock that there </a:t>
            </a:r>
            <a:r>
              <a:rPr lang="en-US" sz="2800" dirty="0" smtClean="0">
                <a:effectLst>
                  <a:glow rad="165100">
                    <a:schemeClr val="bg2"/>
                  </a:glow>
                </a:effectLst>
              </a:rPr>
              <a:t>won</a:t>
            </a:r>
            <a:r>
              <a:rPr lang="mr-IN" sz="2800" dirty="0" smtClean="0">
                <a:effectLst>
                  <a:glow rad="165100">
                    <a:schemeClr val="bg2"/>
                  </a:glow>
                </a:effectLst>
              </a:rPr>
              <a:t>'</a:t>
            </a:r>
            <a:r>
              <a:rPr lang="en-US" sz="2800" dirty="0" smtClean="0">
                <a:effectLst>
                  <a:glow rad="165100">
                    <a:schemeClr val="bg2"/>
                  </a:glow>
                </a:effectLst>
              </a:rPr>
              <a:t>t </a:t>
            </a:r>
            <a:r>
              <a:rPr lang="en-US" sz="2800" dirty="0">
                <a:effectLst>
                  <a:glow rad="165100">
                    <a:schemeClr val="bg2"/>
                  </a:glow>
                </a:effectLst>
              </a:rPr>
              <a:t>be room enough for everyone! Many will live outside the city walls.  </a:t>
            </a:r>
            <a:r>
              <a:rPr lang="en-US" sz="2800" baseline="30000" dirty="0">
                <a:effectLst>
                  <a:glow rad="165100">
                    <a:schemeClr val="bg2"/>
                  </a:glow>
                </a:effectLst>
              </a:rPr>
              <a:t>5</a:t>
            </a:r>
            <a:r>
              <a:rPr lang="en-US" sz="2800" dirty="0">
                <a:effectLst>
                  <a:glow rad="165100">
                    <a:schemeClr val="bg2"/>
                  </a:glow>
                </a:effectLst>
              </a:rPr>
              <a:t>Then I, myself, will be a protective wall of fire around Jerusalem, says the L</a:t>
            </a:r>
            <a:r>
              <a:rPr lang="en-US" sz="2400" dirty="0">
                <a:effectLst>
                  <a:glow rad="165100">
                    <a:schemeClr val="bg2"/>
                  </a:glow>
                </a:effectLst>
              </a:rPr>
              <a:t>ORD</a:t>
            </a:r>
            <a:r>
              <a:rPr lang="en-US" sz="2800" dirty="0">
                <a:effectLst>
                  <a:glow rad="165100">
                    <a:schemeClr val="bg2"/>
                  </a:glow>
                </a:effectLst>
              </a:rPr>
              <a:t>. And I will be the glory inside the city</a:t>
            </a:r>
            <a:r>
              <a:rPr lang="en-US" sz="2800" dirty="0" smtClean="0">
                <a:effectLst>
                  <a:glow rad="165100">
                    <a:schemeClr val="bg2"/>
                  </a:glow>
                </a:effectLst>
              </a:rPr>
              <a:t>!</a:t>
            </a:r>
            <a:r>
              <a:rPr lang="mr-IN" sz="2800" dirty="0" smtClean="0">
                <a:effectLst>
                  <a:glow rad="165100">
                    <a:schemeClr val="bg2"/>
                  </a:glow>
                </a:effectLst>
              </a:rPr>
              <a:t>'</a:t>
            </a:r>
            <a:r>
              <a:rPr lang="ru-RU" sz="2800" dirty="0" smtClean="0">
                <a:effectLst>
                  <a:glow rad="165100">
                    <a:schemeClr val="bg2"/>
                  </a:glow>
                </a:effectLst>
              </a:rPr>
              <a:t>"</a:t>
            </a:r>
            <a:r>
              <a:rPr lang="en-US" sz="2800" dirty="0" smtClean="0">
                <a:effectLst>
                  <a:glow rad="165100">
                    <a:schemeClr val="bg2"/>
                  </a:glow>
                </a:effectLst>
              </a:rPr>
              <a:t> </a:t>
            </a:r>
            <a:endParaRPr lang="en-US" sz="2800" dirty="0">
              <a:effectLst>
                <a:glow rad="165100">
                  <a:schemeClr val="bg2"/>
                </a:glow>
              </a:effectLst>
              <a:latin typeface="Arial" charset="0"/>
              <a:ea typeface="ＭＳ Ｐゴシック"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147126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0249" y="144016"/>
            <a:ext cx="7933751" cy="6885384"/>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4: </a:t>
            </a:r>
            <a:r>
              <a:rPr lang="en-US" sz="3600" b="1" dirty="0">
                <a:solidFill>
                  <a:srgbClr val="FFFFFF"/>
                </a:solidFill>
                <a:effectLst>
                  <a:glow rad="177800">
                    <a:schemeClr val="tx1"/>
                  </a:glow>
                </a:effectLst>
              </a:rPr>
              <a:t>Cleansing and Crowning of Joshua the High Priest (Zech 3)</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Israel</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future cleansing from sin and reinstatement as a priestly nation</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14054867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0421"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the angel showed me Joshua the high priest standing before the angel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The Accuser, Satan, was there at the angel</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right hand, making accusations against Joshua.  </a:t>
            </a:r>
            <a:r>
              <a:rPr lang="en-US" sz="2800" b="1" baseline="30000" dirty="0">
                <a:effectLst>
                  <a:glow rad="127000">
                    <a:schemeClr val="tx1"/>
                  </a:glow>
                </a:effectLst>
                <a:latin typeface="Arial" charset="0"/>
                <a:ea typeface="ＭＳ Ｐゴシック" charset="0"/>
                <a:cs typeface="ＭＳ Ｐゴシック" charset="0"/>
              </a:rPr>
              <a:t>2</a:t>
            </a:r>
            <a:r>
              <a:rPr lang="en-US" sz="2800" b="1" dirty="0">
                <a:effectLst>
                  <a:glow rad="127000">
                    <a:schemeClr val="tx1"/>
                  </a:glow>
                </a:effectLst>
                <a:latin typeface="Arial" charset="0"/>
                <a:ea typeface="ＭＳ Ｐゴシック" charset="0"/>
                <a:cs typeface="ＭＳ Ｐゴシック" charset="0"/>
              </a:rPr>
              <a:t>And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said to Satan,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reject your accusations, Satan. Yes,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who has chosen Jerusalem, rebukes you. This man is like a burning stick that has been snatched from the fire</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(Zech 3:1-2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60739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Joshua</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clothing was filthy as he stood there before the angel.  </a:t>
            </a:r>
            <a:r>
              <a:rPr lang="en-US" sz="2800" b="1" baseline="30000" dirty="0">
                <a:effectLst>
                  <a:glow rad="127000">
                    <a:schemeClr val="tx1"/>
                  </a:glow>
                </a:effectLst>
                <a:latin typeface="Arial" charset="0"/>
                <a:ea typeface="ＭＳ Ｐゴシック" charset="0"/>
                <a:cs typeface="ＭＳ Ｐゴシック" charset="0"/>
              </a:rPr>
              <a:t>4</a:t>
            </a:r>
            <a:r>
              <a:rPr lang="en-US" sz="2800" b="1" dirty="0">
                <a:effectLst>
                  <a:glow rad="127000">
                    <a:schemeClr val="tx1"/>
                  </a:glow>
                </a:effectLst>
                <a:latin typeface="Arial" charset="0"/>
                <a:ea typeface="ＭＳ Ｐゴシック" charset="0"/>
                <a:cs typeface="ＭＳ Ｐゴシック" charset="0"/>
              </a:rPr>
              <a:t>So the angel said to the others standing there,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Take off his filthy clothes.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And turning to Joshua he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See, I have taken away your sins, and now I am giving you these fine new clothes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en-US" sz="2800" b="1" dirty="0" smtClean="0">
                <a:effectLst>
                  <a:glow rad="127000">
                    <a:schemeClr val="tx1"/>
                  </a:glow>
                </a:effectLst>
                <a:latin typeface="Arial" charset="0"/>
                <a:ea typeface="ＭＳ Ｐゴシック" charset="0"/>
                <a:cs typeface="ＭＳ Ｐゴシック" charset="0"/>
              </a:rPr>
              <a:t>(Zech 3:3-4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376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548"/>
            <a:ext cx="9144000" cy="6116836"/>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a:t>
            </a:r>
          </a:p>
        </p:txBody>
      </p:sp>
    </p:spTree>
    <p:extLst>
      <p:ext uri="{BB962C8B-B14F-4D97-AF65-F5344CB8AC3E}">
        <p14:creationId xmlns:p14="http://schemas.microsoft.com/office/powerpoint/2010/main" val="92517948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620745" cy="6876099"/>
          </a:xfrm>
          <a:prstGeom prst="rect">
            <a:avLst/>
          </a:prstGeom>
        </p:spPr>
      </p:pic>
      <p:sp>
        <p:nvSpPr>
          <p:cNvPr id="900098" name="Rectangle 2"/>
          <p:cNvSpPr>
            <a:spLocks noGrp="1" noChangeArrowheads="1"/>
          </p:cNvSpPr>
          <p:nvPr>
            <p:ph type="ctrTitle"/>
          </p:nvPr>
        </p:nvSpPr>
        <p:spPr>
          <a:xfrm>
            <a:off x="5738429" y="-16241"/>
            <a:ext cx="3382690" cy="6711899"/>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I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They should also place a clean turban on his head.</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So they put a clean priestly turban on his head and dressed him in new clothes while the angel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stood by</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3:5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4836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0249" y="144016"/>
            <a:ext cx="7933751" cy="6885384"/>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4: </a:t>
            </a:r>
            <a:r>
              <a:rPr lang="en-US" sz="3600" b="1" dirty="0">
                <a:solidFill>
                  <a:srgbClr val="FFFFFF"/>
                </a:solidFill>
                <a:effectLst>
                  <a:glow rad="177800">
                    <a:schemeClr val="tx1"/>
                  </a:glow>
                </a:effectLst>
              </a:rPr>
              <a:t>Cleansing and Crowning of Joshua the High Priest (Zech 3)</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Israel</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future cleansing from sin and reinstatement as a priestly nation</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54439081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effectLst/>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631842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392"/>
            <a:ext cx="9197955" cy="6959299"/>
          </a:xfrm>
          <a:prstGeom prst="rect">
            <a:avLst/>
          </a:prstGeom>
        </p:spPr>
      </p:pic>
      <p:sp>
        <p:nvSpPr>
          <p:cNvPr id="146435" name="Rectangle 3"/>
          <p:cNvSpPr>
            <a:spLocks noGrp="1" noChangeArrowheads="1"/>
          </p:cNvSpPr>
          <p:nvPr>
            <p:ph type="title"/>
          </p:nvPr>
        </p:nvSpPr>
        <p:spPr>
          <a:xfrm>
            <a:off x="134938" y="-1107504"/>
            <a:ext cx="8885237" cy="990600"/>
          </a:xfrm>
          <a:solidFill>
            <a:schemeClr val="bg2"/>
          </a:solidFill>
          <a:effectLst>
            <a:outerShdw blurRad="63500" dist="38099" dir="2700000" algn="ctr" rotWithShape="0">
              <a:srgbClr val="000000">
                <a:alpha val="74998"/>
              </a:srgbClr>
            </a:outerShdw>
          </a:effectLst>
        </p:spPr>
        <p:txBody>
          <a:bodyPr/>
          <a:lstStyle/>
          <a:p>
            <a:pPr eaLnBrk="1" hangingPunct="1">
              <a:defRPr/>
            </a:pPr>
            <a:r>
              <a:rPr lang="en-US" sz="3600" dirty="0" smtClean="0">
                <a:effectLst/>
                <a:latin typeface="Arial" charset="0"/>
                <a:ea typeface="ＭＳ Ｐゴシック" charset="0"/>
                <a:cs typeface="Times New Roman" charset="0"/>
              </a:rPr>
              <a:t>The Lamp </a:t>
            </a:r>
            <a:r>
              <a:rPr lang="en-US" sz="3600" dirty="0">
                <a:effectLst/>
                <a:latin typeface="Arial" charset="0"/>
                <a:ea typeface="ＭＳ Ｐゴシック" charset="0"/>
                <a:cs typeface="Times New Roman" charset="0"/>
              </a:rPr>
              <a:t>&amp; Olive </a:t>
            </a:r>
            <a:r>
              <a:rPr lang="en-US" sz="3600" dirty="0" smtClean="0">
                <a:effectLst/>
                <a:latin typeface="Arial" charset="0"/>
                <a:ea typeface="ＭＳ Ｐゴシック" charset="0"/>
                <a:cs typeface="Times New Roman" charset="0"/>
              </a:rPr>
              <a:t>Trees (Zech. </a:t>
            </a:r>
            <a:r>
              <a:rPr lang="en-US" sz="3600" dirty="0">
                <a:effectLst/>
                <a:latin typeface="Arial" charset="0"/>
                <a:ea typeface="ＭＳ Ｐゴシック" charset="0"/>
                <a:cs typeface="Times New Roman" charset="0"/>
              </a:rPr>
              <a:t>4:1-</a:t>
            </a:r>
            <a:r>
              <a:rPr lang="en-US" sz="3600" dirty="0" smtClean="0">
                <a:effectLst/>
                <a:latin typeface="Arial" charset="0"/>
                <a:ea typeface="ＭＳ Ｐゴシック" charset="0"/>
                <a:cs typeface="Times New Roman" charset="0"/>
              </a:rPr>
              <a:t>14)</a:t>
            </a:r>
            <a:endParaRPr lang="en-US" sz="3600" dirty="0">
              <a:effectLst/>
              <a:latin typeface="Arial" charset="0"/>
              <a:ea typeface="ＭＳ Ｐゴシック" charset="0"/>
              <a:cs typeface="Times New Roman" charset="0"/>
            </a:endParaRPr>
          </a:p>
        </p:txBody>
      </p:sp>
      <p:sp>
        <p:nvSpPr>
          <p:cNvPr id="5" name="Rectangle 2"/>
          <p:cNvSpPr txBox="1">
            <a:spLocks noChangeArrowheads="1"/>
          </p:cNvSpPr>
          <p:nvPr/>
        </p:nvSpPr>
        <p:spPr bwMode="auto">
          <a:xfrm>
            <a:off x="-36512" y="-27383"/>
            <a:ext cx="9289032" cy="1656183"/>
          </a:xfrm>
          <a:prstGeom prst="rect">
            <a:avLst/>
          </a:prstGeom>
          <a:solidFill>
            <a:schemeClr val="bg2"/>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the angel who had been talking with me returned and woke me, as though I had been asleep.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do you see now?</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he asked</a:t>
            </a: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(Zech 4:1-2a </a:t>
            </a:r>
            <a:r>
              <a:rPr kumimoji="0" lang="en-US" sz="24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9392"/>
            <a:ext cx="9197955" cy="6959299"/>
          </a:xfrm>
          <a:prstGeom prst="rect">
            <a:avLst/>
          </a:prstGeom>
        </p:spPr>
      </p:pic>
      <p:sp>
        <p:nvSpPr>
          <p:cNvPr id="900098" name="Rectangle 2"/>
          <p:cNvSpPr>
            <a:spLocks noGrp="1" noChangeArrowheads="1"/>
          </p:cNvSpPr>
          <p:nvPr>
            <p:ph type="ctrTitle"/>
          </p:nvPr>
        </p:nvSpPr>
        <p:spPr>
          <a:xfrm>
            <a:off x="0" y="-27383"/>
            <a:ext cx="9144000" cy="1584176"/>
          </a:xfrm>
          <a:solidFill>
            <a:srgbClr val="800000"/>
          </a:solidFill>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see a solid gold lampstand with a bowl of oil on top of it. Around the bowl are seven lamps, each having seven spouts with wicks</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(Zech 4:2a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60739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2869" cy="68580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rPr>
              <a:t>Vision 5: Golden Lampstand and Two Olive Trees </a:t>
            </a:r>
            <a:r>
              <a:rPr lang="en-US" sz="3600" b="1" dirty="0">
                <a:solidFill>
                  <a:srgbClr val="FFFFFF"/>
                </a:solidFill>
                <a:effectLst>
                  <a:glow rad="177800">
                    <a:schemeClr val="tx1"/>
                  </a:glow>
                </a:effectLst>
              </a:rPr>
              <a:t>(Zech 4)</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Israel as the light to the nations under Messiah, the King-Priest</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05441541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1" descr="rev 11 The-Ministry-Of-The-Two-Witnes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6988"/>
            <a:ext cx="9109075"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Two Olive Trees </a:t>
            </a:r>
            <a:r>
              <a:rPr lang="en-US" sz="3600" b="1" dirty="0" smtClean="0">
                <a:latin typeface="Arial" charset="0"/>
                <a:ea typeface="ＭＳ Ｐゴシック" charset="0"/>
                <a:cs typeface="ＭＳ Ｐゴシック" charset="0"/>
              </a:rPr>
              <a:t>(Rev. 11</a:t>
            </a:r>
            <a:r>
              <a:rPr lang="en-US" sz="3600" b="1" dirty="0">
                <a:latin typeface="Arial" charset="0"/>
                <a:ea typeface="ＭＳ Ｐゴシック" charset="0"/>
                <a:cs typeface="ＭＳ Ｐゴシック" charset="0"/>
              </a:rPr>
              <a:t>:4)</a:t>
            </a:r>
            <a:endParaRPr lang="en-US" b="1" dirty="0">
              <a:latin typeface="Arial" charset="0"/>
              <a:ea typeface="ＭＳ Ｐゴシック" charset="0"/>
              <a:cs typeface="ＭＳ Ｐゴシック" charset="0"/>
            </a:endParaRPr>
          </a:p>
        </p:txBody>
      </p:sp>
      <p:sp>
        <p:nvSpPr>
          <p:cNvPr id="4" name="Text Box 33"/>
          <p:cNvSpPr txBox="1">
            <a:spLocks noChangeArrowheads="1"/>
          </p:cNvSpPr>
          <p:nvPr/>
        </p:nvSpPr>
        <p:spPr bwMode="auto">
          <a:xfrm>
            <a:off x="8380413" y="4763"/>
            <a:ext cx="693737" cy="463550"/>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algn="ctr" eaLnBrk="0" hangingPunct="0">
              <a:defRPr/>
            </a:pPr>
            <a:r>
              <a:rPr lang="en-US" b="1" dirty="0">
                <a:solidFill>
                  <a:srgbClr val="FFFFFF"/>
                </a:solidFill>
                <a:effectLst/>
                <a:latin typeface="Arial"/>
                <a:cs typeface="Arial"/>
              </a:rPr>
              <a:t>330</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a:outerShdw blurRad="63500" dist="38099" dir="2700000" algn="ctr" rotWithShape="0">
              <a:schemeClr val="bg2">
                <a:alpha val="74998"/>
              </a:schemeClr>
            </a:outerShdw>
          </a:effectLst>
        </p:spPr>
        <p:txBody>
          <a:bodyPr/>
          <a:lstStyle/>
          <a:p>
            <a:pPr eaLnBrk="1" hangingPunct="1">
              <a:defRPr/>
            </a:pPr>
            <a:r>
              <a:rPr lang="en-US" sz="3600" dirty="0">
                <a:effectLst>
                  <a:outerShdw blurRad="38100" dist="38100" dir="2700000" algn="tl">
                    <a:srgbClr val="000000"/>
                  </a:outerShdw>
                </a:effectLst>
                <a:latin typeface="Arial" charset="0"/>
                <a:ea typeface="ＭＳ Ｐゴシック" charset="0"/>
                <a:cs typeface="Times New Roman" charset="0"/>
              </a:rPr>
              <a:t>The Lamp &amp; Olive Trees (Zech. 4:1-14)</a:t>
            </a:r>
          </a:p>
        </p:txBody>
      </p:sp>
      <p:sp>
        <p:nvSpPr>
          <p:cNvPr id="4" name="Rectangle 3"/>
          <p:cNvSpPr txBox="1">
            <a:spLocks noChangeArrowheads="1"/>
          </p:cNvSpPr>
          <p:nvPr/>
        </p:nvSpPr>
        <p:spPr bwMode="auto">
          <a:xfrm>
            <a:off x="150813" y="3212976"/>
            <a:ext cx="8885237" cy="3529137"/>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defRPr/>
            </a:pPr>
            <a:r>
              <a:rPr lang="ru-RU" sz="2800" dirty="0" smtClean="0"/>
              <a:t>"</a:t>
            </a:r>
            <a:r>
              <a:rPr lang="mr-IN" sz="2800" dirty="0" smtClean="0"/>
              <a:t>'</a:t>
            </a:r>
            <a:r>
              <a:rPr lang="en-US" sz="2800" dirty="0" smtClean="0"/>
              <a:t>Zerubbabel </a:t>
            </a:r>
            <a:r>
              <a:rPr lang="en-US" sz="2800" dirty="0"/>
              <a:t>is the one who laid the foundation of this Temple, and he will complete it. Then you will know that the L</a:t>
            </a:r>
            <a:r>
              <a:rPr lang="en-US" sz="2400" dirty="0"/>
              <a:t>ORD</a:t>
            </a:r>
            <a:r>
              <a:rPr lang="en-US" sz="2800" dirty="0"/>
              <a:t> of </a:t>
            </a:r>
            <a:r>
              <a:rPr lang="en-US" sz="2800" dirty="0" smtClean="0"/>
              <a:t>Heaven</a:t>
            </a:r>
            <a:r>
              <a:rPr lang="mr-IN" sz="2800" dirty="0" smtClean="0"/>
              <a:t>'</a:t>
            </a:r>
            <a:r>
              <a:rPr lang="en-US" sz="2800" dirty="0" smtClean="0"/>
              <a:t>s </a:t>
            </a:r>
            <a:r>
              <a:rPr lang="en-US" sz="2800" dirty="0"/>
              <a:t>Armies has sent me.  </a:t>
            </a:r>
            <a:r>
              <a:rPr lang="en-US" sz="2800" baseline="30000" dirty="0" smtClean="0">
                <a:solidFill>
                  <a:srgbClr val="FFFFFF"/>
                </a:solidFill>
              </a:rPr>
              <a:t>10</a:t>
            </a:r>
            <a:r>
              <a:rPr lang="en-US" sz="2800" dirty="0" smtClean="0">
                <a:solidFill>
                  <a:srgbClr val="FFFFFF"/>
                </a:solidFill>
              </a:rPr>
              <a:t>Do </a:t>
            </a:r>
            <a:r>
              <a:rPr lang="en-US" sz="2800" dirty="0">
                <a:solidFill>
                  <a:srgbClr val="FFFFFF"/>
                </a:solidFill>
              </a:rPr>
              <a:t>not despise these small beginnings, for the L</a:t>
            </a:r>
            <a:r>
              <a:rPr lang="en-US" sz="2400" dirty="0">
                <a:solidFill>
                  <a:srgbClr val="FFFFFF"/>
                </a:solidFill>
              </a:rPr>
              <a:t>ORD</a:t>
            </a:r>
            <a:r>
              <a:rPr lang="en-US" sz="2800" dirty="0">
                <a:solidFill>
                  <a:srgbClr val="FFFFFF"/>
                </a:solidFill>
              </a:rPr>
              <a:t> rejoices to see the work begin</a:t>
            </a:r>
            <a:r>
              <a:rPr lang="en-US" sz="2800" dirty="0"/>
              <a:t>, to see the plumb line in </a:t>
            </a:r>
            <a:r>
              <a:rPr lang="en-US" sz="2800" dirty="0" smtClean="0"/>
              <a:t>Zerubbabel</a:t>
            </a:r>
            <a:r>
              <a:rPr lang="mr-IN" sz="2800" dirty="0" smtClean="0"/>
              <a:t>'</a:t>
            </a:r>
            <a:r>
              <a:rPr lang="en-US" sz="2800" dirty="0" smtClean="0"/>
              <a:t>s </a:t>
            </a:r>
            <a:r>
              <a:rPr lang="en-US" sz="2800" dirty="0"/>
              <a:t>hand</a:t>
            </a:r>
            <a:r>
              <a:rPr lang="en-US" sz="2800" dirty="0" smtClean="0"/>
              <a:t>.</a:t>
            </a:r>
            <a:r>
              <a:rPr lang="mr-IN" sz="2800" dirty="0" smtClean="0"/>
              <a:t>'</a:t>
            </a:r>
            <a:r>
              <a:rPr lang="en-US" sz="2800" dirty="0" smtClean="0"/>
              <a:t> </a:t>
            </a:r>
            <a:r>
              <a:rPr lang="en-US" sz="2800" dirty="0"/>
              <a:t>(The seven lamps represent the eyes of the L</a:t>
            </a:r>
            <a:r>
              <a:rPr lang="en-US" sz="2400" dirty="0"/>
              <a:t>ORD</a:t>
            </a:r>
            <a:r>
              <a:rPr lang="en-US" sz="2800" dirty="0"/>
              <a:t> that search all around the world.</a:t>
            </a:r>
            <a:r>
              <a:rPr lang="en-US" sz="2800" dirty="0" smtClean="0"/>
              <a:t>)</a:t>
            </a:r>
            <a:r>
              <a:rPr lang="ru-RU" sz="2800" dirty="0" smtClean="0"/>
              <a:t>"</a:t>
            </a:r>
            <a:r>
              <a:rPr lang="en-US" sz="2800" dirty="0" smtClean="0"/>
              <a:t> (Zech. 4:9-10 NLT)</a:t>
            </a:r>
            <a:endParaRPr lang="en-US" sz="2800" dirty="0">
              <a:effectLst>
                <a:outerShdw blurRad="38100" dist="38100" dir="2700000" algn="tl">
                  <a:srgbClr val="000000"/>
                </a:outerShdw>
              </a:effectLst>
              <a:latin typeface="Arial" charset="0"/>
              <a:ea typeface="ＭＳ Ｐゴシック" charset="0"/>
              <a:cs typeface="Times New Roman"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6120182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5879" cy="68580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latin typeface="Arial"/>
                <a:cs typeface="Arial"/>
              </a:rPr>
              <a:t>Vision 6: The</a:t>
            </a:r>
            <a:r>
              <a:rPr lang="en-US" sz="3600" b="1" dirty="0">
                <a:solidFill>
                  <a:srgbClr val="FFFFFF"/>
                </a:solidFill>
                <a:effectLst>
                  <a:glow rad="177800">
                    <a:schemeClr val="tx1"/>
                  </a:glow>
                </a:effectLst>
              </a:rPr>
              <a:t> Flying Scroll (Zech 5:1-4)</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chemeClr val="tx1"/>
                  </a:glow>
                </a:effectLst>
                <a:latin typeface="Arial"/>
                <a:cs typeface="Arial"/>
              </a:rPr>
              <a:t>Severity and totality of divine judgment on individual Israelites</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238032770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72816"/>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 especially happens with work.</a:t>
            </a:r>
          </a:p>
        </p:txBody>
      </p:sp>
      <p:pic>
        <p:nvPicPr>
          <p:cNvPr id="4" name="Picture 3"/>
          <p:cNvPicPr>
            <a:picLocks noChangeAspect="1"/>
          </p:cNvPicPr>
          <p:nvPr/>
        </p:nvPicPr>
        <p:blipFill>
          <a:blip r:embed="rId3"/>
          <a:stretch>
            <a:fillRect/>
          </a:stretch>
        </p:blipFill>
        <p:spPr>
          <a:xfrm>
            <a:off x="-34553" y="1714500"/>
            <a:ext cx="9144000" cy="5143500"/>
          </a:xfrm>
          <a:prstGeom prst="rect">
            <a:avLst/>
          </a:prstGeom>
        </p:spPr>
      </p:pic>
    </p:spTree>
    <p:extLst>
      <p:ext uri="{BB962C8B-B14F-4D97-AF65-F5344CB8AC3E}">
        <p14:creationId xmlns:p14="http://schemas.microsoft.com/office/powerpoint/2010/main" val="169023512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descr="Zech 5 Flying Scroll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a:xfrm>
            <a:off x="1295400" y="5181600"/>
            <a:ext cx="7086600" cy="167640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5:1-4 Flying Scroll</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looked up again and saw a scroll flying through the air. </a:t>
            </a:r>
            <a:r>
              <a:rPr lang="en-US" sz="2800" b="1" baseline="30000" dirty="0">
                <a:effectLst>
                  <a:glow rad="127000">
                    <a:schemeClr val="tx1"/>
                  </a:glow>
                </a:effectLst>
                <a:latin typeface="Arial" charset="0"/>
                <a:ea typeface="ＭＳ Ｐゴシック" charset="0"/>
                <a:cs typeface="ＭＳ Ｐゴシック" charset="0"/>
              </a:rPr>
              <a:t>2</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What do you see?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the angel asked.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 see a flying scroll,</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I replied.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It appears to be about 30 feet long and 15 feet wide</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(Zech 5:1-2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9806" y="1412776"/>
            <a:ext cx="10908580" cy="6336704"/>
          </a:xfrm>
          <a:prstGeom prst="rect">
            <a:avLst/>
          </a:prstGeom>
        </p:spPr>
      </p:pic>
    </p:spTree>
    <p:extLst>
      <p:ext uri="{BB962C8B-B14F-4D97-AF65-F5344CB8AC3E}">
        <p14:creationId xmlns:p14="http://schemas.microsoft.com/office/powerpoint/2010/main" val="894611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710" y="3068960"/>
            <a:ext cx="5639577" cy="3759718"/>
          </a:xfrm>
          <a:prstGeom prst="rect">
            <a:avLst/>
          </a:prstGeom>
        </p:spPr>
      </p:pic>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he said to me,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scroll contains the curse that is going out over the entire land. One side of the scroll says that those who steal will be banished from the land; the other side says that those who swear falsely will be banished from the land</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5:3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5264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5076056" cy="6828531"/>
          </a:xfrm>
          <a:effectLst>
            <a:outerShdw blurRad="63500" dist="35921" dir="2700000" algn="ctr" rotWithShape="0">
              <a:schemeClr val="tx2">
                <a:alpha val="74998"/>
              </a:schemeClr>
            </a:outerShdw>
          </a:effectLst>
          <a:extLst/>
        </p:spPr>
        <p:txBody>
          <a:bodyPr anchor="t"/>
          <a:lstStyle/>
          <a:p>
            <a:pPr algn="l">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I am sending this curse into the house of every thief and into the house of everyone who swears falsely using my name. And my curse will remain in that house and completely destroy it—even its timbers and stones</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(Zech 5:4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564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94" y="0"/>
            <a:ext cx="9144000" cy="6858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Baskets were very familiar to Zechariah</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679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72" y="-21456"/>
            <a:ext cx="9172608" cy="6879456"/>
          </a:xfrm>
          <a:prstGeom prst="rect">
            <a:avLst/>
          </a:prstGeom>
        </p:spPr>
      </p:pic>
      <p:sp>
        <p:nvSpPr>
          <p:cNvPr id="2" name="Title 1"/>
          <p:cNvSpPr>
            <a:spLocks noGrp="1"/>
          </p:cNvSpPr>
          <p:nvPr>
            <p:ph type="title"/>
          </p:nvPr>
        </p:nvSpPr>
        <p:spPr>
          <a:xfrm>
            <a:off x="180528" y="41176"/>
            <a:ext cx="8855968" cy="1371600"/>
          </a:xfrm>
        </p:spPr>
        <p:txBody>
          <a:bodyPr/>
          <a:lstStyle/>
          <a:p>
            <a:r>
              <a:rPr lang="en-US" sz="3600" b="1">
                <a:solidFill>
                  <a:srgbClr val="FFFFFF"/>
                </a:solidFill>
                <a:effectLst>
                  <a:glow rad="177800">
                    <a:schemeClr val="tx1"/>
                  </a:glow>
                </a:effectLst>
              </a:rPr>
              <a:t>Vision 7: Woman in the Ephah </a:t>
            </a:r>
            <a:br>
              <a:rPr lang="en-US" sz="3600" b="1">
                <a:solidFill>
                  <a:srgbClr val="FFFFFF"/>
                </a:solidFill>
                <a:effectLst>
                  <a:glow rad="177800">
                    <a:schemeClr val="tx1"/>
                  </a:glow>
                </a:effectLst>
              </a:rPr>
            </a:br>
            <a:r>
              <a:rPr lang="en-US" sz="3600" b="1" dirty="0">
                <a:solidFill>
                  <a:srgbClr val="FFFFFF"/>
                </a:solidFill>
                <a:effectLst>
                  <a:glow rad="177800">
                    <a:schemeClr val="tx1"/>
                  </a:glow>
                </a:effectLst>
              </a:rPr>
              <a:t>(Zech 5:5-11)</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Removal of national Israel</a:t>
            </a:r>
            <a:r>
              <a:rPr lang="mr-IN" sz="3600" b="1" dirty="0">
                <a:solidFill>
                  <a:srgbClr val="FFFFFF"/>
                </a:solidFill>
                <a:effectLst>
                  <a:glow rad="177800">
                    <a:srgbClr val="000000"/>
                  </a:glow>
                </a:effectLst>
                <a:latin typeface="Arial"/>
                <a:cs typeface="Arial"/>
              </a:rPr>
              <a:t>'</a:t>
            </a:r>
            <a:r>
              <a:rPr lang="en-US" sz="3600" b="1" dirty="0">
                <a:solidFill>
                  <a:srgbClr val="FFFFFF"/>
                </a:solidFill>
                <a:effectLst>
                  <a:glow rad="177800">
                    <a:srgbClr val="000000"/>
                  </a:glow>
                </a:effectLst>
                <a:latin typeface="Arial"/>
                <a:cs typeface="Arial"/>
              </a:rPr>
              <a:t>s sin of rebellion against God</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229181148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6858000"/>
            <a:ext cx="9144000" cy="90872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5" name="Rectangle 2"/>
          <p:cNvSpPr txBox="1">
            <a:spLocks noChangeArrowheads="1"/>
          </p:cNvSpPr>
          <p:nvPr/>
        </p:nvSpPr>
        <p:spPr bwMode="auto">
          <a:xfrm>
            <a:off x="0" y="29469"/>
            <a:ext cx="4499992" cy="67118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the angel who was talking with me came forward and said,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Look up and see what</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coming.</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is it?</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 asked. He replied,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is a basket for measuring grain, and it</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filled with the sins of everyone throughout the land.</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the heavy lead cover was lifted off the basket, and there was a woman sitting inside it</a:t>
            </a: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(Zech 5:5-7 </a:t>
            </a:r>
            <a:r>
              <a:rPr kumimoji="0" lang="en-US" sz="24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5533" cy="6866650"/>
          </a:xfrm>
          <a:prstGeom prst="rect">
            <a:avLst/>
          </a:prstGeom>
        </p:spPr>
      </p:pic>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angel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woman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name is Wickedness,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and he pushed her back into the basket and closed the heavy lid again</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5:8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76500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86520"/>
            <a:ext cx="9144000" cy="5671480"/>
          </a:xfrm>
          <a:prstGeom prst="rect">
            <a:avLst/>
          </a:prstGeom>
        </p:spPr>
      </p:pic>
      <p:sp>
        <p:nvSpPr>
          <p:cNvPr id="900098" name="Rectangle 2"/>
          <p:cNvSpPr>
            <a:spLocks noGrp="1" noChangeArrowheads="1"/>
          </p:cNvSpPr>
          <p:nvPr>
            <p:ph type="ctrTitle"/>
          </p:nvPr>
        </p:nvSpPr>
        <p:spPr>
          <a:xfrm>
            <a:off x="0" y="29469"/>
            <a:ext cx="9144000" cy="1743347"/>
          </a:xfrm>
          <a:solidFill>
            <a:srgbClr val="000000"/>
          </a:solidFill>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angel said,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woman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name is Wickedness,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and he pushed her back into the basket and closed the heavy lid again</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5:8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16070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descr="Zech 5 vision s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3"/>
          <p:cNvSpPr>
            <a:spLocks noGrp="1" noChangeArrowheads="1"/>
          </p:cNvSpPr>
          <p:nvPr>
            <p:ph type="title"/>
          </p:nvPr>
        </p:nvSpPr>
        <p:spPr>
          <a:xfrm>
            <a:off x="-18746" y="5867400"/>
            <a:ext cx="9144000" cy="990600"/>
          </a:xfrm>
          <a:effectLst>
            <a:outerShdw blurRad="63500" dist="38099" dir="2700000" algn="ctr" rotWithShape="0">
              <a:schemeClr val="bg2">
                <a:alpha val="74998"/>
              </a:schemeClr>
            </a:outerShdw>
          </a:effectLst>
        </p:spPr>
        <p:txBody>
          <a:bodyPr/>
          <a:lstStyle/>
          <a:p>
            <a:pPr eaLnBrk="1" hangingPunct="1">
              <a:defRPr/>
            </a:pPr>
            <a:r>
              <a:rPr lang="en-US" sz="4800">
                <a:effectLst>
                  <a:glow rad="228600">
                    <a:schemeClr val="bg2"/>
                  </a:glow>
                  <a:outerShdw blurRad="38100" dist="38100" dir="2700000" algn="tl">
                    <a:srgbClr val="000000"/>
                  </a:outerShdw>
                </a:effectLst>
                <a:latin typeface="Arial" charset="0"/>
                <a:ea typeface="ＭＳ Ｐゴシック" charset="0"/>
                <a:cs typeface="Times New Roman" charset="0"/>
              </a:rPr>
              <a:t>5:9-11 Woman in Basket</a:t>
            </a:r>
          </a:p>
        </p:txBody>
      </p:sp>
      <p:sp>
        <p:nvSpPr>
          <p:cNvPr id="5" name="TextBox 4"/>
          <p:cNvSpPr txBox="1"/>
          <p:nvPr/>
        </p:nvSpPr>
        <p:spPr>
          <a:xfrm>
            <a:off x="611560" y="1"/>
            <a:ext cx="8388424" cy="3970318"/>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baseline="30000" dirty="0">
                <a:solidFill>
                  <a:srgbClr val="FFFFFF"/>
                </a:solidFill>
                <a:effectLst>
                  <a:glow rad="228600">
                    <a:schemeClr val="bg2"/>
                  </a:glow>
                  <a:outerShdw blurRad="38100" dist="38100" dir="2700000" algn="tl">
                    <a:srgbClr val="000000"/>
                  </a:outerShdw>
                </a:effectLst>
                <a:latin typeface="Arial" charset="0"/>
                <a:cs typeface="Arial" charset="0"/>
              </a:rPr>
              <a:t>9 </a:t>
            </a:r>
            <a:r>
              <a:rPr lang="ru-RU" sz="2800" b="1" baseline="30000" dirty="0" smtClean="0">
                <a:solidFill>
                  <a:srgbClr val="FFFFFF"/>
                </a:solidFill>
                <a:effectLst>
                  <a:glow rad="228600">
                    <a:schemeClr val="bg2"/>
                  </a:glow>
                  <a:outerShdw blurRad="38100" dist="38100" dir="2700000" algn="tl">
                    <a:srgbClr val="000000"/>
                  </a:outerShdw>
                </a:effectLst>
                <a:latin typeface="Arial" charset="0"/>
                <a:cs typeface="Arial" charset="0"/>
              </a:rPr>
              <a:t>"</a:t>
            </a:r>
            <a:r>
              <a:rPr lang="en-US" altLang="ja-JP" sz="2800" b="1" dirty="0" smtClean="0">
                <a:solidFill>
                  <a:srgbClr val="FFFFFF"/>
                </a:solidFill>
                <a:effectLst>
                  <a:glow rad="228600">
                    <a:schemeClr val="bg2"/>
                  </a:glow>
                  <a:outerShdw blurRad="38100" dist="38100" dir="2700000" algn="tl">
                    <a:srgbClr val="000000"/>
                  </a:outerShdw>
                </a:effectLst>
                <a:latin typeface="Arial" charset="0"/>
                <a:cs typeface="Arial" charset="0"/>
              </a:rPr>
              <a:t>Then </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I looked up and saw two women flying toward us, gliding on the wind. They had wings like a stork, and they picked up the basket and flew into the sky. </a:t>
            </a:r>
            <a:r>
              <a:rPr lang="en-US" altLang="ja-JP" sz="2800" b="1" baseline="30000" dirty="0">
                <a:solidFill>
                  <a:srgbClr val="FFFFFF"/>
                </a:solidFill>
                <a:effectLst>
                  <a:glow rad="228600">
                    <a:schemeClr val="bg2"/>
                  </a:glow>
                  <a:outerShdw blurRad="38100" dist="38100" dir="2700000" algn="tl">
                    <a:srgbClr val="000000"/>
                  </a:outerShdw>
                </a:effectLst>
                <a:latin typeface="Arial" charset="0"/>
                <a:cs typeface="Arial" charset="0"/>
              </a:rPr>
              <a:t>10 </a:t>
            </a:r>
            <a:r>
              <a:rPr lang="mr-IN" sz="2800" b="1" dirty="0" smtClean="0">
                <a:solidFill>
                  <a:srgbClr val="FFFFFF"/>
                </a:solidFill>
                <a:effectLst>
                  <a:glow rad="228600">
                    <a:schemeClr val="bg2"/>
                  </a:glow>
                  <a:outerShdw blurRad="38100" dist="38100" dir="2700000" algn="tl">
                    <a:srgbClr val="000000"/>
                  </a:outerShdw>
                </a:effectLst>
                <a:latin typeface="Arial" charset="0"/>
                <a:cs typeface="Arial" charset="0"/>
              </a:rPr>
              <a:t>'</a:t>
            </a:r>
            <a:r>
              <a:rPr lang="en-US" altLang="ja-JP" sz="2800" b="1" dirty="0" smtClean="0">
                <a:solidFill>
                  <a:srgbClr val="FFFFFF"/>
                </a:solidFill>
                <a:effectLst>
                  <a:glow rad="228600">
                    <a:schemeClr val="bg2"/>
                  </a:glow>
                  <a:outerShdw blurRad="38100" dist="38100" dir="2700000" algn="tl">
                    <a:srgbClr val="000000"/>
                  </a:outerShdw>
                </a:effectLst>
                <a:latin typeface="Arial" charset="0"/>
                <a:cs typeface="Arial" charset="0"/>
              </a:rPr>
              <a:t>Where </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are they taking the basket</a:t>
            </a:r>
            <a:r>
              <a:rPr lang="en-US" altLang="ja-JP" sz="2800" b="1" dirty="0" smtClean="0">
                <a:solidFill>
                  <a:srgbClr val="FFFFFF"/>
                </a:solidFill>
                <a:effectLst>
                  <a:glow rad="228600">
                    <a:schemeClr val="bg2"/>
                  </a:glow>
                  <a:outerShdw blurRad="38100" dist="38100" dir="2700000" algn="tl">
                    <a:srgbClr val="000000"/>
                  </a:outerShdw>
                </a:effectLst>
                <a:latin typeface="Arial" charset="0"/>
                <a:cs typeface="Arial" charset="0"/>
              </a:rPr>
              <a:t>?</a:t>
            </a:r>
            <a:r>
              <a:rPr lang="mr-IN" sz="2800" b="1" dirty="0" smtClean="0">
                <a:solidFill>
                  <a:srgbClr val="FFFFFF"/>
                </a:solidFill>
                <a:effectLst>
                  <a:glow rad="228600">
                    <a:schemeClr val="bg2"/>
                  </a:glow>
                  <a:outerShdw blurRad="38100" dist="38100" dir="2700000" algn="tl">
                    <a:srgbClr val="000000"/>
                  </a:outerShdw>
                </a:effectLst>
                <a:latin typeface="Arial" charset="0"/>
                <a:cs typeface="Arial" charset="0"/>
              </a:rPr>
              <a:t>'</a:t>
            </a:r>
            <a:r>
              <a:rPr lang="en-US" altLang="ja-JP" sz="2800" b="1" dirty="0" smtClean="0">
                <a:solidFill>
                  <a:srgbClr val="FFFFFF"/>
                </a:solidFill>
                <a:effectLst>
                  <a:glow rad="228600">
                    <a:schemeClr val="bg2"/>
                  </a:glow>
                  <a:outerShdw blurRad="38100" dist="38100" dir="2700000" algn="tl">
                    <a:srgbClr val="000000"/>
                  </a:outerShdw>
                </a:effectLst>
                <a:latin typeface="Arial" charset="0"/>
                <a:cs typeface="Arial" charset="0"/>
              </a:rPr>
              <a:t> </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I asked the angel. </a:t>
            </a:r>
            <a:r>
              <a:rPr lang="en-US" sz="2800" b="1" baseline="30000" dirty="0">
                <a:solidFill>
                  <a:srgbClr val="FFFFFF"/>
                </a:solidFill>
                <a:effectLst>
                  <a:glow rad="228600">
                    <a:schemeClr val="bg2"/>
                  </a:glow>
                  <a:outerShdw blurRad="38100" dist="38100" dir="2700000" algn="tl">
                    <a:srgbClr val="000000"/>
                  </a:outerShdw>
                </a:effectLst>
                <a:latin typeface="Arial" charset="0"/>
                <a:cs typeface="Arial" charset="0"/>
              </a:rPr>
              <a:t>11 </a:t>
            </a:r>
            <a:r>
              <a:rPr lang="en-US" sz="2800" b="1" dirty="0">
                <a:solidFill>
                  <a:srgbClr val="FFFFFF"/>
                </a:solidFill>
                <a:effectLst>
                  <a:glow rad="228600">
                    <a:schemeClr val="bg2"/>
                  </a:glow>
                  <a:outerShdw blurRad="38100" dist="38100" dir="2700000" algn="tl">
                    <a:srgbClr val="000000"/>
                  </a:outerShdw>
                </a:effectLst>
                <a:latin typeface="Arial" charset="0"/>
                <a:cs typeface="Arial" charset="0"/>
              </a:rPr>
              <a:t>He replied, </a:t>
            </a:r>
            <a:r>
              <a:rPr lang="mr-IN" sz="2800" b="1" dirty="0" smtClean="0">
                <a:solidFill>
                  <a:srgbClr val="FFFFFF"/>
                </a:solidFill>
                <a:effectLst>
                  <a:glow rad="228600">
                    <a:schemeClr val="bg2"/>
                  </a:glow>
                  <a:outerShdw blurRad="38100" dist="38100" dir="2700000" algn="tl">
                    <a:srgbClr val="000000"/>
                  </a:outerShdw>
                </a:effectLst>
                <a:latin typeface="Arial" charset="0"/>
                <a:cs typeface="Arial" charset="0"/>
              </a:rPr>
              <a:t>'</a:t>
            </a:r>
            <a:r>
              <a:rPr lang="en-US" sz="2800" b="1" dirty="0" smtClean="0">
                <a:solidFill>
                  <a:srgbClr val="FFFFFF"/>
                </a:solidFill>
                <a:effectLst>
                  <a:glow rad="228600">
                    <a:schemeClr val="bg2"/>
                  </a:glow>
                  <a:outerShdw blurRad="38100" dist="38100" dir="2700000" algn="tl">
                    <a:srgbClr val="000000"/>
                  </a:outerShdw>
                </a:effectLst>
                <a:latin typeface="Arial" charset="0"/>
                <a:cs typeface="Arial" charset="0"/>
              </a:rPr>
              <a:t>To </a:t>
            </a:r>
            <a:r>
              <a:rPr lang="en-US" sz="2800" b="1" dirty="0">
                <a:solidFill>
                  <a:srgbClr val="FFFFFF"/>
                </a:solidFill>
                <a:effectLst>
                  <a:glow rad="228600">
                    <a:schemeClr val="bg2"/>
                  </a:glow>
                  <a:outerShdw blurRad="38100" dist="38100" dir="2700000" algn="tl">
                    <a:srgbClr val="000000"/>
                  </a:outerShdw>
                </a:effectLst>
                <a:latin typeface="Arial" charset="0"/>
                <a:cs typeface="Arial" charset="0"/>
              </a:rPr>
              <a:t>the land of Babylonia, where they will build a temple for the basket. And when the temple is ready, they will set the basket there on its </a:t>
            </a:r>
            <a:r>
              <a:rPr lang="en-US" sz="2800" b="1" dirty="0" smtClean="0">
                <a:solidFill>
                  <a:srgbClr val="FFFFFF"/>
                </a:solidFill>
                <a:effectLst>
                  <a:glow rad="228600">
                    <a:schemeClr val="bg2"/>
                  </a:glow>
                  <a:outerShdw blurRad="38100" dist="38100" dir="2700000" algn="tl">
                    <a:srgbClr val="000000"/>
                  </a:outerShdw>
                </a:effectLst>
                <a:latin typeface="Arial" charset="0"/>
                <a:cs typeface="Arial" charset="0"/>
              </a:rPr>
              <a:t>pedestal</a:t>
            </a:r>
            <a:r>
              <a:rPr lang="mr-IN" sz="2800" b="1" dirty="0" smtClean="0">
                <a:solidFill>
                  <a:srgbClr val="FFFFFF"/>
                </a:solidFill>
                <a:effectLst>
                  <a:glow rad="228600">
                    <a:schemeClr val="bg2"/>
                  </a:glow>
                  <a:outerShdw blurRad="38100" dist="38100" dir="2700000" algn="tl">
                    <a:srgbClr val="000000"/>
                  </a:outerShdw>
                </a:effectLst>
                <a:latin typeface="Arial" charset="0"/>
                <a:cs typeface="Arial" charset="0"/>
              </a:rPr>
              <a:t>'</a:t>
            </a:r>
            <a:r>
              <a:rPr lang="ru-RU" altLang="ja-JP" sz="2800" b="1" dirty="0" smtClean="0">
                <a:solidFill>
                  <a:srgbClr val="FFFFFF"/>
                </a:solidFill>
                <a:effectLst>
                  <a:glow rad="228600">
                    <a:schemeClr val="bg2"/>
                  </a:glow>
                  <a:outerShdw blurRad="38100" dist="38100" dir="2700000" algn="tl">
                    <a:srgbClr val="000000"/>
                  </a:outerShdw>
                </a:effectLst>
                <a:latin typeface="Arial" charset="0"/>
                <a:cs typeface="Arial" charset="0"/>
              </a:rPr>
              <a:t>"</a:t>
            </a:r>
            <a:r>
              <a:rPr lang="en-US" altLang="ja-JP" sz="2800" b="1" dirty="0" smtClean="0">
                <a:solidFill>
                  <a:srgbClr val="FFFFFF"/>
                </a:solidFill>
                <a:effectLst>
                  <a:glow rad="228600">
                    <a:schemeClr val="bg2"/>
                  </a:glow>
                  <a:outerShdw blurRad="38100" dist="38100" dir="2700000" algn="tl">
                    <a:srgbClr val="000000"/>
                  </a:outerShdw>
                </a:effectLst>
                <a:latin typeface="Arial" charset="0"/>
                <a:cs typeface="Arial" charset="0"/>
              </a:rPr>
              <a:t> </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(Zech 5:9-11 </a:t>
            </a:r>
            <a:r>
              <a:rPr lang="en-US" altLang="ja-JP" b="1" dirty="0">
                <a:solidFill>
                  <a:srgbClr val="FFFFFF"/>
                </a:solidFill>
                <a:effectLst>
                  <a:glow rad="228600">
                    <a:schemeClr val="bg2"/>
                  </a:glow>
                  <a:outerShdw blurRad="38100" dist="38100" dir="2700000" algn="tl">
                    <a:srgbClr val="000000"/>
                  </a:outerShdw>
                </a:effectLst>
                <a:latin typeface="Arial" charset="0"/>
                <a:cs typeface="Arial" charset="0"/>
              </a:rPr>
              <a:t>NLT</a:t>
            </a:r>
            <a:r>
              <a:rPr lang="en-US" altLang="ja-JP" sz="2800" b="1" dirty="0">
                <a:solidFill>
                  <a:srgbClr val="FFFFFF"/>
                </a:solidFill>
                <a:effectLst>
                  <a:glow rad="228600">
                    <a:schemeClr val="bg2"/>
                  </a:glow>
                  <a:outerShdw blurRad="38100" dist="38100" dir="2700000" algn="tl">
                    <a:srgbClr val="000000"/>
                  </a:outerShdw>
                </a:effectLst>
                <a:latin typeface="Arial" charset="0"/>
                <a:cs typeface="Arial" charset="0"/>
              </a:rPr>
              <a:t>).</a:t>
            </a:r>
            <a:endParaRPr lang="en-US" sz="2800" b="1" dirty="0">
              <a:solidFill>
                <a:srgbClr val="FFFFFF"/>
              </a:solidFill>
              <a:effectLst>
                <a:glow rad="228600">
                  <a:schemeClr val="bg2"/>
                </a:glow>
                <a:outerShdw blurRad="38100" dist="38100" dir="2700000" algn="tl">
                  <a:srgbClr val="000000"/>
                </a:outerShdw>
              </a:effectLst>
              <a:latin typeface="Arial" charset="0"/>
              <a:cs typeface="Arial"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 while serving Jesus is real.</a:t>
            </a:r>
          </a:p>
        </p:txBody>
      </p:sp>
    </p:spTree>
    <p:extLst>
      <p:ext uri="{BB962C8B-B14F-4D97-AF65-F5344CB8AC3E}">
        <p14:creationId xmlns:p14="http://schemas.microsoft.com/office/powerpoint/2010/main" val="305179871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332656"/>
            <a:ext cx="7928435" cy="5605697"/>
          </a:xfrm>
          <a:prstGeom prst="rect">
            <a:avLst/>
          </a:prstGeom>
        </p:spPr>
      </p:pic>
      <p:sp>
        <p:nvSpPr>
          <p:cNvPr id="142339" name="Rectangle 3"/>
          <p:cNvSpPr>
            <a:spLocks noGrp="1" noChangeArrowheads="1"/>
          </p:cNvSpPr>
          <p:nvPr>
            <p:ph type="title"/>
          </p:nvPr>
        </p:nvSpPr>
        <p:spPr>
          <a:xfrm>
            <a:off x="0" y="6858000"/>
            <a:ext cx="9144000" cy="1055712"/>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6" name="TextBox 5"/>
          <p:cNvSpPr txBox="1"/>
          <p:nvPr/>
        </p:nvSpPr>
        <p:spPr>
          <a:xfrm>
            <a:off x="0" y="4941168"/>
            <a:ext cx="9144000" cy="1815882"/>
          </a:xfrm>
          <a:prstGeom prst="rect">
            <a:avLst/>
          </a:prstGeom>
          <a:solidFill>
            <a:srgbClr val="000000"/>
          </a:solid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30000" noProof="0" dirty="0" smtClean="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0" cap="none" spc="0" normalizeH="0" baseline="0" noProof="0" dirty="0" smtClean="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Then </a:t>
            </a:r>
            <a:r>
              <a:rPr kumimoji="0" lang="en-US"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I looked up and saw two women flying toward us, gliding on the wind. They had wings like a stork, and they picked up the basket and flew into the sky</a:t>
            </a:r>
            <a:r>
              <a:rPr kumimoji="0" lang="ru-RU"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
            </a:r>
            <a:br>
              <a:rPr kumimoji="0" lang="en-US"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br>
            <a:r>
              <a:rPr kumimoji="0" lang="en-US"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 (Zech 5:9 </a:t>
            </a:r>
            <a:r>
              <a:rPr kumimoji="0" lang="en-US" altLang="ja-JP"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NLT</a:t>
            </a:r>
            <a:r>
              <a:rPr kumimoji="0" lang="en-US" altLang="ja-JP"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8363762"/>
      </p:ext>
    </p:extLst>
  </p:cSld>
  <p:clrMapOvr>
    <a:overrideClrMapping bg1="lt1" tx1="dk1" bg2="lt2" tx2="dk2" accent1="accent1" accent2="accent2" accent3="accent3" accent4="accent4" accent5="accent5" accent6="accent6" hlink="hlink" folHlink="folHlink"/>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67283"/>
          </a:xfrm>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Wickedness sometimes appears in the imagery of women.</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1706451"/>
            <a:ext cx="9144000" cy="5151549"/>
          </a:xfrm>
          <a:prstGeom prst="rect">
            <a:avLst/>
          </a:prstGeom>
        </p:spPr>
      </p:pic>
      <p:sp>
        <p:nvSpPr>
          <p:cNvPr id="4" name="Rectangle 2"/>
          <p:cNvSpPr txBox="1">
            <a:spLocks noChangeArrowheads="1"/>
          </p:cNvSpPr>
          <p:nvPr/>
        </p:nvSpPr>
        <p:spPr bwMode="auto">
          <a:xfrm>
            <a:off x="-23775" y="126876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Zechariah 5:9 is one of two places that mention female supernatural beings.</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198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1838558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5153744"/>
            <a:ext cx="9144000" cy="1371600"/>
          </a:xfrm>
        </p:spPr>
        <p:txBody>
          <a:bodyPr/>
          <a:lstStyle/>
          <a:p>
            <a:r>
              <a:rPr lang="en-US" sz="3600" b="1">
                <a:solidFill>
                  <a:srgbClr val="FFFFFF"/>
                </a:solidFill>
                <a:effectLst>
                  <a:glow rad="177800">
                    <a:schemeClr val="tx1"/>
                  </a:glow>
                </a:effectLst>
              </a:rPr>
              <a:t>Vision 8: The Four Chariots </a:t>
            </a:r>
            <a:r>
              <a:rPr lang="en-US" sz="3600" b="1" dirty="0">
                <a:solidFill>
                  <a:srgbClr val="FFFFFF"/>
                </a:solidFill>
                <a:effectLst>
                  <a:glow rad="177800">
                    <a:schemeClr val="tx1"/>
                  </a:glow>
                </a:effectLst>
              </a:rPr>
              <a:t>(Zech 6:1-8)</a:t>
            </a:r>
            <a:endParaRPr lang="en-US" sz="3600">
              <a:effectLst>
                <a:glow rad="177800">
                  <a:schemeClr val="tx1"/>
                </a:glow>
              </a:effectLst>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
        <p:nvSpPr>
          <p:cNvPr id="7" name="Rectangle 2"/>
          <p:cNvSpPr txBox="1">
            <a:spLocks noChangeArrowheads="1"/>
          </p:cNvSpPr>
          <p:nvPr/>
        </p:nvSpPr>
        <p:spPr bwMode="auto">
          <a:xfrm>
            <a:off x="0" y="29469"/>
            <a:ext cx="9144000" cy="31114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I looked up again and saw four chariots coming from between two bronze mountains.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first chariot was pulled by red horses, the second by black horses,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lang="en-US" sz="2800" b="1" kern="0" dirty="0">
                <a:solidFill>
                  <a:srgbClr val="FFFFFF"/>
                </a:solidFill>
                <a:effectLst>
                  <a:glow rad="127000">
                    <a:srgbClr val="000000"/>
                  </a:glow>
                </a:effectLst>
                <a:latin typeface="Arial" charset="0"/>
                <a:ea typeface="ＭＳ Ｐゴシック" charset="0"/>
                <a:cs typeface="ＭＳ Ｐゴシック" charset="0"/>
              </a:rPr>
              <a:t>the third by white horses, and the fourth by powerful dappled-gray horses."</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4293096"/>
            <a:ext cx="9144000" cy="10198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2800" b="1" kern="0" baseline="30000" dirty="0">
                <a:solidFill>
                  <a:srgbClr val="FFFFFF"/>
                </a:solidFill>
                <a:effectLst>
                  <a:glow rad="127000">
                    <a:srgbClr val="000000"/>
                  </a:glow>
                </a:effectLst>
                <a:latin typeface="Arial" charset="0"/>
                <a:ea typeface="ＭＳ Ｐゴシック" charset="0"/>
                <a:cs typeface="ＭＳ Ｐゴシック" charset="0"/>
              </a:rPr>
              <a:t>4</a:t>
            </a:r>
            <a:r>
              <a:rPr lang="mr-IN"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And what are these, my lord?</a:t>
            </a:r>
            <a:r>
              <a:rPr lang="mr-IN"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I asked the angel who was talking with me</a:t>
            </a: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(Zech 6:1-4 </a:t>
            </a:r>
            <a:r>
              <a:rPr kumimoji="0" lang="en-US" sz="24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773154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49" name="Picture 2"/>
          <p:cNvPicPr>
            <a:picLocks noChangeAspect="1" noChangeArrowheads="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40291" name="Rectangle 3"/>
          <p:cNvSpPr>
            <a:spLocks noGrp="1" noChangeArrowheads="1"/>
          </p:cNvSpPr>
          <p:nvPr>
            <p:ph type="title"/>
          </p:nvPr>
        </p:nvSpPr>
        <p:spPr>
          <a:xfrm>
            <a:off x="5292080" y="1193180"/>
            <a:ext cx="3772669" cy="1155700"/>
          </a:xfrm>
          <a:effectLst>
            <a:outerShdw blurRad="63500" dist="38099" dir="2700000" algn="ctr" rotWithShape="0">
              <a:schemeClr val="bg2">
                <a:alpha val="74998"/>
              </a:schemeClr>
            </a:outerShdw>
          </a:effectLst>
        </p:spPr>
        <p:txBody>
          <a:bodyPr/>
          <a:lstStyle/>
          <a:p>
            <a:pPr algn="r" eaLnBrk="1" hangingPunct="1">
              <a:defRPr/>
            </a:pPr>
            <a:r>
              <a:rPr lang="en-US" sz="3600">
                <a:effectLst>
                  <a:outerShdw blurRad="38100" dist="38100" dir="2700000" algn="tl">
                    <a:srgbClr val="000000"/>
                  </a:outerShdw>
                </a:effectLst>
                <a:latin typeface="Arial" charset="0"/>
                <a:ea typeface="ＭＳ Ｐゴシック" charset="0"/>
                <a:cs typeface="Times New Roman" charset="0"/>
              </a:rPr>
              <a:t>6:1-8 Chariots</a:t>
            </a:r>
            <a:endParaRPr lang="en-US" sz="4800">
              <a:effectLst>
                <a:outerShdw blurRad="38100" dist="38100" dir="2700000" algn="tl">
                  <a:srgbClr val="000000"/>
                </a:outerShdw>
              </a:effectLst>
              <a:latin typeface="Arial" charset="0"/>
              <a:ea typeface="ＭＳ Ｐゴシック" charset="0"/>
              <a:cs typeface="Times New Roman" charset="0"/>
            </a:endParaRPr>
          </a:p>
        </p:txBody>
      </p:sp>
      <p:sp>
        <p:nvSpPr>
          <p:cNvPr id="140292" name="Text Box 4"/>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p>
            <a:pPr>
              <a:defRPr/>
            </a:pPr>
            <a:r>
              <a:rPr lang="en-US" b="1">
                <a:effectLst/>
                <a:latin typeface="Arial"/>
                <a:ea typeface="+mn-ea"/>
                <a:cs typeface="Arial"/>
              </a:rPr>
              <a:t>649</a:t>
            </a:r>
          </a:p>
        </p:txBody>
      </p:sp>
      <p:grpSp>
        <p:nvGrpSpPr>
          <p:cNvPr id="2" name="Group 6"/>
          <p:cNvGrpSpPr>
            <a:grpSpLocks/>
          </p:cNvGrpSpPr>
          <p:nvPr/>
        </p:nvGrpSpPr>
        <p:grpSpPr bwMode="auto">
          <a:xfrm>
            <a:off x="2590800" y="4419600"/>
            <a:ext cx="1828800" cy="1143000"/>
            <a:chOff x="3581400" y="4495800"/>
            <a:chExt cx="1828800" cy="1143000"/>
          </a:xfrm>
        </p:grpSpPr>
        <p:sp>
          <p:nvSpPr>
            <p:cNvPr id="5"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smtClean="0">
                  <a:solidFill>
                    <a:schemeClr val="tx2"/>
                  </a:solidFill>
                  <a:effectLst/>
                  <a:latin typeface="Arial" charset="0"/>
                  <a:ea typeface="Times New Roman" charset="0"/>
                  <a:cs typeface="Arial" charset="0"/>
                </a:rPr>
                <a:t>North</a:t>
              </a:r>
              <a:endParaRPr lang="en-US" sz="4800" b="1" smtClean="0">
                <a:solidFill>
                  <a:schemeClr val="tx2"/>
                </a:solidFill>
                <a:effectLst/>
                <a:latin typeface="Arial" charset="0"/>
                <a:ea typeface="Times New Roman" charset="0"/>
                <a:cs typeface="Arial" charset="0"/>
              </a:endParaRPr>
            </a:p>
          </p:txBody>
        </p:sp>
        <p:sp>
          <p:nvSpPr>
            <p:cNvPr id="155660" name="Up Arrow Callout 5"/>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effectLst/>
              </a:endParaRPr>
            </a:p>
          </p:txBody>
        </p:sp>
      </p:grpSp>
      <p:grpSp>
        <p:nvGrpSpPr>
          <p:cNvPr id="3" name="Group 7"/>
          <p:cNvGrpSpPr>
            <a:grpSpLocks/>
          </p:cNvGrpSpPr>
          <p:nvPr/>
        </p:nvGrpSpPr>
        <p:grpSpPr bwMode="auto">
          <a:xfrm rot="-5400000">
            <a:off x="1409700" y="2667000"/>
            <a:ext cx="1828800" cy="1143000"/>
            <a:chOff x="3581400" y="4495800"/>
            <a:chExt cx="1828800" cy="1143000"/>
          </a:xfrm>
        </p:grpSpPr>
        <p:sp>
          <p:nvSpPr>
            <p:cNvPr id="9"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smtClean="0">
                  <a:solidFill>
                    <a:schemeClr val="tx2"/>
                  </a:solidFill>
                  <a:effectLst/>
                  <a:latin typeface="Arial" charset="0"/>
                  <a:ea typeface="Times New Roman" charset="0"/>
                  <a:cs typeface="Arial" charset="0"/>
                </a:rPr>
                <a:t>West</a:t>
              </a:r>
              <a:endParaRPr lang="en-US" sz="4800" b="1" smtClean="0">
                <a:solidFill>
                  <a:schemeClr val="tx2"/>
                </a:solidFill>
                <a:effectLst/>
                <a:latin typeface="Arial" charset="0"/>
                <a:ea typeface="Times New Roman" charset="0"/>
                <a:cs typeface="Arial" charset="0"/>
              </a:endParaRPr>
            </a:p>
          </p:txBody>
        </p:sp>
        <p:sp>
          <p:nvSpPr>
            <p:cNvPr id="155658" name="Up Arrow Callout 9"/>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effectLst/>
              </a:endParaRPr>
            </a:p>
          </p:txBody>
        </p:sp>
      </p:grpSp>
      <p:grpSp>
        <p:nvGrpSpPr>
          <p:cNvPr id="4" name="Group 11"/>
          <p:cNvGrpSpPr>
            <a:grpSpLocks/>
          </p:cNvGrpSpPr>
          <p:nvPr/>
        </p:nvGrpSpPr>
        <p:grpSpPr bwMode="auto">
          <a:xfrm rot="10800000">
            <a:off x="4495800" y="1981200"/>
            <a:ext cx="1828800" cy="1143000"/>
            <a:chOff x="3581400" y="4495800"/>
            <a:chExt cx="1828800" cy="1143000"/>
          </a:xfrm>
        </p:grpSpPr>
        <p:sp>
          <p:nvSpPr>
            <p:cNvPr id="13" name="Rectangle 3"/>
            <p:cNvSpPr txBox="1">
              <a:spLocks noChangeArrowheads="1"/>
            </p:cNvSpPr>
            <p:nvPr/>
          </p:nvSpPr>
          <p:spPr bwMode="auto">
            <a:xfrm rot="10800000">
              <a:off x="3617912" y="4748212"/>
              <a:ext cx="1828800" cy="9271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smtClean="0">
                  <a:solidFill>
                    <a:schemeClr val="tx2"/>
                  </a:solidFill>
                  <a:effectLst/>
                  <a:latin typeface="Arial" charset="0"/>
                  <a:ea typeface="Times New Roman" charset="0"/>
                  <a:cs typeface="Arial" charset="0"/>
                </a:rPr>
                <a:t>South</a:t>
              </a:r>
              <a:endParaRPr lang="en-US" sz="4800" b="1" smtClean="0">
                <a:solidFill>
                  <a:schemeClr val="tx2"/>
                </a:solidFill>
                <a:effectLst/>
                <a:latin typeface="Arial" charset="0"/>
                <a:ea typeface="Times New Roman" charset="0"/>
                <a:cs typeface="Arial" charset="0"/>
              </a:endParaRPr>
            </a:p>
          </p:txBody>
        </p:sp>
        <p:sp>
          <p:nvSpPr>
            <p:cNvPr id="155656" name="Up Arrow Callout 13"/>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effectLst/>
              </a:endParaRPr>
            </a:p>
          </p:txBody>
        </p:sp>
      </p:grpSp>
      <p:sp>
        <p:nvSpPr>
          <p:cNvPr id="15" name="Rectangle 2"/>
          <p:cNvSpPr txBox="1">
            <a:spLocks noChangeArrowheads="1"/>
          </p:cNvSpPr>
          <p:nvPr/>
        </p:nvSpPr>
        <p:spPr bwMode="auto">
          <a:xfrm>
            <a:off x="0" y="29469"/>
            <a:ext cx="8604448" cy="138330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angel replied, </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These are the four spirits of heaven who stand before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all the earth. They are going out to do his work.</a:t>
            </a:r>
          </a:p>
        </p:txBody>
      </p:sp>
      <p:sp>
        <p:nvSpPr>
          <p:cNvPr id="16" name="Rectangle 2"/>
          <p:cNvSpPr txBox="1">
            <a:spLocks noChangeArrowheads="1"/>
          </p:cNvSpPr>
          <p:nvPr/>
        </p:nvSpPr>
        <p:spPr bwMode="auto">
          <a:xfrm>
            <a:off x="4211960" y="3717032"/>
            <a:ext cx="493204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chariot with black horses is going north, the chariot with white horses is going west, and the chariot with dappled-gray horses is going south</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(Zech 6:5-6 </a:t>
            </a:r>
            <a:r>
              <a:rPr kumimoji="0" lang="en-US" sz="24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7000" y="203200"/>
            <a:ext cx="8890000" cy="6438900"/>
          </a:xfrm>
          <a:prstGeom prst="rect">
            <a:avLst/>
          </a:prstGeom>
        </p:spPr>
      </p:pic>
      <p:sp>
        <p:nvSpPr>
          <p:cNvPr id="2" name="Title 1"/>
          <p:cNvSpPr>
            <a:spLocks noGrp="1"/>
          </p:cNvSpPr>
          <p:nvPr>
            <p:ph type="title"/>
          </p:nvPr>
        </p:nvSpPr>
        <p:spPr>
          <a:xfrm>
            <a:off x="-36512" y="0"/>
            <a:ext cx="9144000" cy="1371600"/>
          </a:xfrm>
        </p:spPr>
        <p:txBody>
          <a:bodyPr/>
          <a:lstStyle/>
          <a:p>
            <a:r>
              <a:rPr lang="en-US" sz="3600" b="1">
                <a:solidFill>
                  <a:srgbClr val="FFFFFF"/>
                </a:solidFill>
                <a:effectLst>
                  <a:glow rad="177800">
                    <a:schemeClr val="tx1"/>
                  </a:glow>
                </a:effectLst>
              </a:rPr>
              <a:t>Vision 8: The Four Chariots </a:t>
            </a:r>
            <a:r>
              <a:rPr lang="en-US" sz="3600" b="1" dirty="0">
                <a:solidFill>
                  <a:srgbClr val="FFFFFF"/>
                </a:solidFill>
                <a:effectLst>
                  <a:glow rad="177800">
                    <a:schemeClr val="tx1"/>
                  </a:glow>
                </a:effectLst>
              </a:rPr>
              <a:t>(Zech 6:1-8)</a:t>
            </a:r>
            <a:endParaRPr lang="en-US" sz="360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en-US" sz="3600" b="1" dirty="0">
                <a:solidFill>
                  <a:srgbClr val="FFFFFF"/>
                </a:solidFill>
                <a:effectLst>
                  <a:glow rad="177800">
                    <a:srgbClr val="000000"/>
                  </a:glow>
                </a:effectLst>
                <a:latin typeface="Arial"/>
                <a:cs typeface="Arial"/>
              </a:rPr>
              <a:t>Divine judgment on Gentile nations</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smtClean="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5742820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8" descr="Lights"/>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142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5954" name="Text Box 2"/>
          <p:cNvSpPr txBox="1">
            <a:spLocks noChangeArrowheads="1"/>
          </p:cNvSpPr>
          <p:nvPr/>
        </p:nvSpPr>
        <p:spPr bwMode="auto">
          <a:xfrm>
            <a:off x="-20638" y="395288"/>
            <a:ext cx="9201151" cy="4721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514350" lvl="1" indent="-514350">
              <a:spcBef>
                <a:spcPct val="20000"/>
              </a:spcBef>
              <a:buFont typeface="+mj-lt"/>
              <a:buAutoNum type="arabicPeriod"/>
              <a:defRPr/>
            </a:pPr>
            <a:r>
              <a:rPr lang="en-US" sz="3200" b="1" dirty="0" smtClean="0">
                <a:solidFill>
                  <a:srgbClr val="FFFFFF"/>
                </a:solidFill>
                <a:effectLst>
                  <a:glow rad="101600">
                    <a:schemeClr val="tx1"/>
                  </a:glow>
                </a:effectLst>
                <a:latin typeface="Arial"/>
                <a:cs typeface="Arial"/>
              </a:rPr>
              <a:t>red-horse rider among the myrtles  1:7-17</a:t>
            </a:r>
          </a:p>
          <a:p>
            <a:pPr marL="514350" lvl="1" indent="-514350">
              <a:spcBef>
                <a:spcPct val="20000"/>
              </a:spcBef>
              <a:buFont typeface="+mj-lt"/>
              <a:buAutoNum type="arabicPeriod"/>
              <a:defRPr/>
            </a:pPr>
            <a:r>
              <a:rPr lang="en-US" sz="3200" b="1" dirty="0" smtClean="0">
                <a:solidFill>
                  <a:srgbClr val="FFFFFF"/>
                </a:solidFill>
                <a:effectLst>
                  <a:glow rad="101600">
                    <a:schemeClr val="tx1"/>
                  </a:glow>
                </a:effectLst>
                <a:latin typeface="Arial"/>
                <a:cs typeface="Arial"/>
              </a:rPr>
              <a:t>four horns &amp; the four craftsmen 1:18-21</a:t>
            </a:r>
          </a:p>
          <a:p>
            <a:pPr marL="514350" lvl="1" indent="-514350">
              <a:spcBef>
                <a:spcPct val="20000"/>
              </a:spcBef>
              <a:buFont typeface="+mj-lt"/>
              <a:buAutoNum type="arabicPeriod"/>
              <a:defRPr/>
            </a:pPr>
            <a:r>
              <a:rPr lang="en-US" sz="3200" b="1" dirty="0" smtClean="0">
                <a:solidFill>
                  <a:srgbClr val="FFFFFF"/>
                </a:solidFill>
                <a:effectLst>
                  <a:glow rad="101600">
                    <a:schemeClr val="tx1"/>
                  </a:glow>
                </a:effectLst>
                <a:latin typeface="Arial"/>
                <a:cs typeface="Arial"/>
              </a:rPr>
              <a:t>surveyor with the measuring line 2:1-13</a:t>
            </a:r>
          </a:p>
          <a:p>
            <a:pPr marL="514350" lvl="1" indent="-514350">
              <a:spcBef>
                <a:spcPct val="20000"/>
              </a:spcBef>
              <a:buFont typeface="+mj-lt"/>
              <a:buAutoNum type="arabicPeriod"/>
              <a:defRPr/>
            </a:pPr>
            <a:r>
              <a:rPr lang="en-US" sz="3200" b="1" dirty="0" smtClean="0">
                <a:solidFill>
                  <a:srgbClr val="FFFFFF"/>
                </a:solidFill>
                <a:effectLst>
                  <a:glow rad="101600">
                    <a:schemeClr val="tx1"/>
                  </a:glow>
                </a:effectLst>
                <a:latin typeface="Arial"/>
                <a:cs typeface="Arial"/>
              </a:rPr>
              <a:t>cleansing &amp; crowning of Joshua 3:1-10</a:t>
            </a:r>
          </a:p>
          <a:p>
            <a:pPr marL="514350" lvl="1" indent="-514350">
              <a:spcBef>
                <a:spcPct val="20000"/>
              </a:spcBef>
              <a:buFont typeface="+mj-lt"/>
              <a:buAutoNum type="arabicPeriod"/>
              <a:defRPr/>
            </a:pPr>
            <a:r>
              <a:rPr lang="en-US" sz="3200" b="1" dirty="0" smtClean="0">
                <a:solidFill>
                  <a:srgbClr val="FFFFFF"/>
                </a:solidFill>
                <a:effectLst>
                  <a:glow rad="101600">
                    <a:schemeClr val="tx1"/>
                  </a:glow>
                </a:effectLst>
                <a:latin typeface="Arial"/>
                <a:cs typeface="Arial"/>
              </a:rPr>
              <a:t>gold lampstand &amp; the two olive trees 4:1-14</a:t>
            </a:r>
          </a:p>
          <a:p>
            <a:pPr marL="514350" lvl="1" indent="-514350">
              <a:spcBef>
                <a:spcPct val="20000"/>
              </a:spcBef>
              <a:buFont typeface="+mj-lt"/>
              <a:buAutoNum type="arabicPeriod"/>
              <a:defRPr/>
            </a:pPr>
            <a:r>
              <a:rPr lang="en-US" sz="3200" b="1" dirty="0" smtClean="0">
                <a:solidFill>
                  <a:srgbClr val="FFFFFF"/>
                </a:solidFill>
                <a:effectLst>
                  <a:glow rad="101600">
                    <a:schemeClr val="tx1"/>
                  </a:glow>
                </a:effectLst>
                <a:latin typeface="Arial"/>
                <a:cs typeface="Arial"/>
              </a:rPr>
              <a:t>flying scroll 5:1-4</a:t>
            </a:r>
          </a:p>
          <a:p>
            <a:pPr marL="514350" lvl="1" indent="-514350">
              <a:spcBef>
                <a:spcPct val="20000"/>
              </a:spcBef>
              <a:buFont typeface="+mj-lt"/>
              <a:buAutoNum type="arabicPeriod"/>
              <a:defRPr/>
            </a:pPr>
            <a:r>
              <a:rPr lang="en-US" sz="3200" b="1" dirty="0" smtClean="0">
                <a:solidFill>
                  <a:srgbClr val="FFFFFF"/>
                </a:solidFill>
                <a:effectLst>
                  <a:glow rad="101600">
                    <a:schemeClr val="tx1"/>
                  </a:glow>
                </a:effectLst>
                <a:latin typeface="Arial"/>
                <a:cs typeface="Arial"/>
              </a:rPr>
              <a:t>woman in the </a:t>
            </a:r>
            <a:r>
              <a:rPr lang="en-US" sz="3200" b="1" dirty="0" err="1" smtClean="0">
                <a:solidFill>
                  <a:srgbClr val="FFFFFF"/>
                </a:solidFill>
                <a:effectLst>
                  <a:glow rad="101600">
                    <a:schemeClr val="tx1"/>
                  </a:glow>
                </a:effectLst>
                <a:latin typeface="Arial"/>
                <a:cs typeface="Arial"/>
              </a:rPr>
              <a:t>ephah</a:t>
            </a:r>
            <a:r>
              <a:rPr lang="en-US" sz="3200" b="1" dirty="0" smtClean="0">
                <a:solidFill>
                  <a:srgbClr val="FFFFFF"/>
                </a:solidFill>
                <a:effectLst>
                  <a:glow rad="101600">
                    <a:schemeClr val="tx1"/>
                  </a:glow>
                </a:effectLst>
                <a:latin typeface="Arial"/>
                <a:cs typeface="Arial"/>
              </a:rPr>
              <a:t> 5:5-11</a:t>
            </a:r>
          </a:p>
          <a:p>
            <a:pPr marL="514350" lvl="1" indent="-514350">
              <a:spcBef>
                <a:spcPct val="20000"/>
              </a:spcBef>
              <a:buFont typeface="+mj-lt"/>
              <a:buAutoNum type="arabicPeriod"/>
              <a:defRPr/>
            </a:pPr>
            <a:r>
              <a:rPr lang="en-US" sz="3200" b="1" dirty="0" smtClean="0">
                <a:solidFill>
                  <a:srgbClr val="FFFFFF"/>
                </a:solidFill>
                <a:effectLst>
                  <a:glow rad="101600">
                    <a:schemeClr val="tx1"/>
                  </a:glow>
                </a:effectLst>
                <a:latin typeface="Arial"/>
                <a:cs typeface="Arial"/>
              </a:rPr>
              <a:t>four chariots 6:1-8 </a:t>
            </a:r>
          </a:p>
        </p:txBody>
      </p:sp>
      <p:sp>
        <p:nvSpPr>
          <p:cNvPr id="2" name="Title 1"/>
          <p:cNvSpPr>
            <a:spLocks noGrp="1"/>
          </p:cNvSpPr>
          <p:nvPr>
            <p:ph type="title" idx="4294967295"/>
          </p:nvPr>
        </p:nvSpPr>
        <p:spPr>
          <a:xfrm>
            <a:off x="-12367" y="6042195"/>
            <a:ext cx="9142784" cy="707886"/>
          </a:xfrm>
          <a:noFill/>
          <a:ln>
            <a:noFill/>
          </a:ln>
          <a:effectLst>
            <a:outerShdw blurRad="63500" dist="38099" dir="2700000" algn="ctr" rotWithShape="0">
              <a:schemeClr val="tx1">
                <a:alpha val="74998"/>
              </a:schemeClr>
            </a:outerShdw>
          </a:effectLst>
        </p:spPr>
        <p:txBody>
          <a:bodyPr>
            <a:spAutoFit/>
          </a:bodyPr>
          <a:lstStyle/>
          <a:p>
            <a:pPr marL="457200" indent="-457200"/>
            <a:r>
              <a:rPr lang="en-US" sz="4000" b="1" dirty="0">
                <a:solidFill>
                  <a:srgbClr val="FFFFFF"/>
                </a:solidFill>
                <a:effectLst>
                  <a:glow rad="101600">
                    <a:schemeClr val="tx1"/>
                  </a:glow>
                </a:effectLst>
                <a:latin typeface="Arial"/>
                <a:cs typeface="Arial"/>
              </a:rPr>
              <a:t>The </a:t>
            </a:r>
            <a:r>
              <a:rPr lang="en-US" sz="4000" b="1">
                <a:solidFill>
                  <a:srgbClr val="FFFFFF"/>
                </a:solidFill>
                <a:effectLst>
                  <a:glow rad="101600">
                    <a:schemeClr val="tx1"/>
                  </a:glow>
                </a:effectLst>
                <a:latin typeface="Arial"/>
                <a:cs typeface="Arial"/>
              </a:rPr>
              <a:t>Night Visions Reviewed</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 also encourages us to serve him by revealing our identity in Christ.</a:t>
            </a:r>
          </a:p>
        </p:txBody>
      </p:sp>
    </p:spTree>
    <p:extLst>
      <p:ext uri="{BB962C8B-B14F-4D97-AF65-F5344CB8AC3E}">
        <p14:creationId xmlns:p14="http://schemas.microsoft.com/office/powerpoint/2010/main" val="33415422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O</a:t>
            </a:r>
            <a:r>
              <a:rPr lang="en-US" sz="5400" b="1" dirty="0" smtClean="0">
                <a:effectLst>
                  <a:glow rad="127000">
                    <a:schemeClr val="tx1"/>
                  </a:glow>
                </a:effectLst>
                <a:latin typeface="Arial" charset="0"/>
                <a:ea typeface="ＭＳ Ｐゴシック" charset="0"/>
                <a:cs typeface="ＭＳ Ｐゴシック" charset="0"/>
              </a:rPr>
              <a:t>ur Identity in Christ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06872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0" y="4077072"/>
            <a:ext cx="9144000" cy="2780928"/>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a:t>
            </a:r>
            <a:r>
              <a:rPr lang="en-US" sz="6600" b="1" dirty="0">
                <a:solidFill>
                  <a:srgbClr val="FFFF00"/>
                </a:solidFill>
                <a:effectLst>
                  <a:glow rad="127000">
                    <a:schemeClr val="tx1"/>
                  </a:glow>
                </a:effectLst>
                <a:latin typeface="Arial" charset="0"/>
                <a:ea typeface="ＭＳ Ｐゴシック" charset="0"/>
                <a:cs typeface="ＭＳ Ｐゴシック" charset="0"/>
              </a:rPr>
              <a:t>encouraged</a:t>
            </a:r>
            <a:r>
              <a:rPr lang="en-US" sz="66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in your service for Christ?</a:t>
            </a:r>
          </a:p>
        </p:txBody>
      </p:sp>
      <p:sp>
        <p:nvSpPr>
          <p:cNvPr id="5" name="Rectangle 2"/>
          <p:cNvSpPr txBox="1">
            <a:spLocks noChangeArrowheads="1"/>
          </p:cNvSpPr>
          <p:nvPr/>
        </p:nvSpPr>
        <p:spPr bwMode="auto">
          <a:xfrm>
            <a:off x="2987824" y="1268760"/>
            <a:ext cx="5615186"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402144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7-09 at 10.16.1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17" y="-27384"/>
            <a:ext cx="9144000" cy="6016418"/>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http://www.lawrencewilson.com/stop-saying-1700-pastors-leave-the-ministry-every-month/</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effectLst/>
                <a:latin typeface="Helvetica"/>
                <a:ea typeface="+mn-ea"/>
                <a:cs typeface="+mn-cs"/>
              </a:rPr>
              <a:t> </a:t>
            </a:r>
            <a:endParaRPr lang="en-US" sz="1800">
              <a:solidFill>
                <a:prstClr val="black"/>
              </a:solidFill>
              <a:effectLst/>
              <a:latin typeface="Tw Cen MT"/>
              <a:ea typeface="+mn-ea"/>
              <a:cs typeface="+mn-cs"/>
            </a:endParaRPr>
          </a:p>
        </p:txBody>
      </p:sp>
      <p:sp>
        <p:nvSpPr>
          <p:cNvPr id="12" name="Title 1"/>
          <p:cNvSpPr txBox="1">
            <a:spLocks/>
          </p:cNvSpPr>
          <p:nvPr/>
        </p:nvSpPr>
        <p:spPr bwMode="auto">
          <a:xfrm>
            <a:off x="0" y="1556792"/>
            <a:ext cx="4165352" cy="324036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000" b="1">
                <a:solidFill>
                  <a:prstClr val="white"/>
                </a:solidFill>
                <a:effectLst/>
                <a:latin typeface="Arial"/>
                <a:cs typeface="Arial"/>
              </a:rPr>
              <a:t>"1,700 Pastors Leave the Ministry Every Month"</a:t>
            </a:r>
          </a:p>
        </p:txBody>
      </p:sp>
      <p:sp>
        <p:nvSpPr>
          <p:cNvPr id="7" name="Title 1"/>
          <p:cNvSpPr txBox="1">
            <a:spLocks/>
          </p:cNvSpPr>
          <p:nvPr/>
        </p:nvSpPr>
        <p:spPr bwMode="auto">
          <a:xfrm rot="20330195">
            <a:off x="5918099" y="3728201"/>
            <a:ext cx="3096344" cy="1296144"/>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b="1">
                <a:solidFill>
                  <a:prstClr val="white"/>
                </a:solidFill>
                <a:effectLst/>
                <a:latin typeface="Arial"/>
                <a:cs typeface="Arial"/>
              </a:rPr>
              <a:t>REALLY?</a:t>
            </a:r>
          </a:p>
        </p:txBody>
      </p:sp>
      <p:sp>
        <p:nvSpPr>
          <p:cNvPr id="10" name="Title 1"/>
          <p:cNvSpPr txBox="1">
            <a:spLocks/>
          </p:cNvSpPr>
          <p:nvPr/>
        </p:nvSpPr>
        <p:spPr bwMode="auto">
          <a:xfrm>
            <a:off x="-7288" y="476672"/>
            <a:ext cx="4165352" cy="100811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000" b="1">
                <a:solidFill>
                  <a:prstClr val="white"/>
                </a:solidFill>
                <a:effectLst/>
                <a:latin typeface="Arial"/>
                <a:cs typeface="Arial"/>
              </a:rPr>
              <a:t>Stop saying</a:t>
            </a:r>
          </a:p>
        </p:txBody>
      </p:sp>
    </p:spTree>
    <p:extLst>
      <p:ext uri="{BB962C8B-B14F-4D97-AF65-F5344CB8AC3E}">
        <p14:creationId xmlns:p14="http://schemas.microsoft.com/office/powerpoint/2010/main" val="205945173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See your privileged </a:t>
            </a:r>
            <a:r>
              <a:rPr lang="en-US" sz="6000" b="1" dirty="0">
                <a:solidFill>
                  <a:srgbClr val="FFFF00"/>
                </a:solidFill>
                <a:effectLst>
                  <a:glow rad="127000">
                    <a:schemeClr val="tx1"/>
                  </a:glow>
                </a:effectLst>
                <a:latin typeface="Arial" charset="0"/>
                <a:ea typeface="ＭＳ Ｐゴシック" charset="0"/>
                <a:cs typeface="ＭＳ Ｐゴシック" charset="0"/>
              </a:rPr>
              <a:t>position</a:t>
            </a:r>
            <a:r>
              <a:rPr lang="en-US" sz="6000"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(Zech 1–6).</a:t>
            </a:r>
          </a:p>
        </p:txBody>
      </p:sp>
      <p:pic>
        <p:nvPicPr>
          <p:cNvPr id="3" name="Picture 2"/>
          <p:cNvPicPr>
            <a:picLocks noChangeAspect="1"/>
          </p:cNvPicPr>
          <p:nvPr/>
        </p:nvPicPr>
        <p:blipFill>
          <a:blip r:embed="rId3"/>
          <a:stretch>
            <a:fillRect/>
          </a:stretch>
        </p:blipFill>
        <p:spPr>
          <a:xfrm>
            <a:off x="539552" y="1889720"/>
            <a:ext cx="7874000" cy="4419600"/>
          </a:xfrm>
          <a:prstGeom prst="rect">
            <a:avLst/>
          </a:prstGeom>
        </p:spPr>
      </p:pic>
    </p:spTree>
    <p:extLst>
      <p:ext uri="{BB962C8B-B14F-4D97-AF65-F5344CB8AC3E}">
        <p14:creationId xmlns:p14="http://schemas.microsoft.com/office/powerpoint/2010/main" val="3722810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99392"/>
            <a:ext cx="9144000" cy="1872208"/>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See your glorious </a:t>
            </a:r>
            <a:r>
              <a:rPr lang="en-US" sz="6000" b="1" dirty="0">
                <a:solidFill>
                  <a:srgbClr val="FFFF00"/>
                </a:solidFill>
                <a:effectLst>
                  <a:glow rad="127000">
                    <a:schemeClr val="tx1"/>
                  </a:glow>
                </a:effectLst>
                <a:latin typeface="Arial" charset="0"/>
                <a:ea typeface="ＭＳ Ｐゴシック" charset="0"/>
                <a:cs typeface="ＭＳ Ｐゴシック" charset="0"/>
              </a:rPr>
              <a:t>future</a:t>
            </a:r>
            <a:r>
              <a:rPr lang="en-US" sz="4800" b="1" dirty="0">
                <a:effectLst>
                  <a:glow rad="127000">
                    <a:schemeClr val="tx1"/>
                  </a:glow>
                </a:effectLst>
                <a:latin typeface="Arial" charset="0"/>
                <a:ea typeface="ＭＳ Ｐゴシック" charset="0"/>
                <a:cs typeface="ＭＳ Ｐゴシック" charset="0"/>
              </a:rPr>
              <a:t> (Zech 7–14).</a:t>
            </a:r>
          </a:p>
        </p:txBody>
      </p:sp>
      <p:pic>
        <p:nvPicPr>
          <p:cNvPr id="2" name="Picture 1"/>
          <p:cNvPicPr>
            <a:picLocks noChangeAspect="1"/>
          </p:cNvPicPr>
          <p:nvPr/>
        </p:nvPicPr>
        <p:blipFill>
          <a:blip r:embed="rId3"/>
          <a:stretch>
            <a:fillRect/>
          </a:stretch>
        </p:blipFill>
        <p:spPr>
          <a:xfrm>
            <a:off x="870954" y="1749306"/>
            <a:ext cx="7517470" cy="5064070"/>
          </a:xfrm>
          <a:prstGeom prst="rect">
            <a:avLst/>
          </a:prstGeom>
        </p:spPr>
      </p:pic>
    </p:spTree>
    <p:extLst>
      <p:ext uri="{BB962C8B-B14F-4D97-AF65-F5344CB8AC3E}">
        <p14:creationId xmlns:p14="http://schemas.microsoft.com/office/powerpoint/2010/main" val="40923797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066928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2549" name="Rectangle 21"/>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effectLst/>
                <a:latin typeface="Arial"/>
                <a:ea typeface="Osaka"/>
                <a:cs typeface="Arial"/>
              </a:rPr>
              <a:t>Zerubbabel</a:t>
            </a:r>
          </a:p>
        </p:txBody>
      </p:sp>
      <p:sp>
        <p:nvSpPr>
          <p:cNvPr id="22555" name="Rectangle 27"/>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a:solidFill>
                  <a:srgbClr val="004200"/>
                </a:solidFill>
                <a:latin typeface="Arial"/>
                <a:cs typeface="Arial"/>
              </a:rPr>
              <a:t>The Postexilic Era</a:t>
            </a:r>
          </a:p>
        </p:txBody>
      </p:sp>
      <p:sp>
        <p:nvSpPr>
          <p:cNvPr id="22530"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effectLst/>
              <a:latin typeface="Arial"/>
              <a:ea typeface="Osaka"/>
              <a:cs typeface="Arial"/>
            </a:endParaRPr>
          </a:p>
        </p:txBody>
      </p:sp>
      <p:sp>
        <p:nvSpPr>
          <p:cNvPr id="22531"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effectLst/>
              <a:latin typeface="Arial"/>
              <a:ea typeface="Osaka"/>
              <a:cs typeface="Arial"/>
            </a:endParaRPr>
          </a:p>
        </p:txBody>
      </p:sp>
      <p:sp>
        <p:nvSpPr>
          <p:cNvPr id="22532" name="Text Box 4"/>
          <p:cNvSpPr txBox="1">
            <a:spLocks noChangeArrowheads="1"/>
          </p:cNvSpPr>
          <p:nvPr/>
        </p:nvSpPr>
        <p:spPr bwMode="auto">
          <a:xfrm>
            <a:off x="7848600" y="71438"/>
            <a:ext cx="1314450" cy="4619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b="1">
                <a:solidFill>
                  <a:srgbClr val="FFFFFF"/>
                </a:solidFill>
                <a:effectLst/>
                <a:latin typeface="Arial"/>
                <a:ea typeface="Osaka"/>
                <a:cs typeface="Arial"/>
              </a:rPr>
              <a:t>295-296</a:t>
            </a:r>
          </a:p>
        </p:txBody>
      </p:sp>
      <p:sp>
        <p:nvSpPr>
          <p:cNvPr id="22533" name="Rectangle 5"/>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586</a:t>
            </a:r>
          </a:p>
        </p:txBody>
      </p:sp>
      <p:sp>
        <p:nvSpPr>
          <p:cNvPr id="115719"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a:ea typeface="Arial"/>
                <a:cs typeface="Arial"/>
              </a:rPr>
              <a:t>The Postexilic Era</a:t>
            </a:r>
          </a:p>
        </p:txBody>
      </p:sp>
      <p:sp>
        <p:nvSpPr>
          <p:cNvPr id="22535" name="Rectangle 7"/>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539</a:t>
            </a:r>
          </a:p>
        </p:txBody>
      </p:sp>
      <p:sp>
        <p:nvSpPr>
          <p:cNvPr id="22536" name="Rectangle 8"/>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536</a:t>
            </a:r>
          </a:p>
        </p:txBody>
      </p:sp>
      <p:sp>
        <p:nvSpPr>
          <p:cNvPr id="22537" name="Rectangle 9"/>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516</a:t>
            </a:r>
          </a:p>
        </p:txBody>
      </p:sp>
      <p:sp>
        <p:nvSpPr>
          <p:cNvPr id="22538" name="Rectangle 10"/>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605</a:t>
            </a:r>
          </a:p>
        </p:txBody>
      </p:sp>
      <p:sp>
        <p:nvSpPr>
          <p:cNvPr id="22539" name="Rectangle 11"/>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effectLst/>
                <a:latin typeface="Arial"/>
                <a:ea typeface="Osaka"/>
                <a:cs typeface="Arial"/>
              </a:rPr>
              <a:t>Haggai</a:t>
            </a:r>
          </a:p>
        </p:txBody>
      </p:sp>
      <p:sp>
        <p:nvSpPr>
          <p:cNvPr id="22540" name="Rectangle 12"/>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effectLst/>
                <a:latin typeface="Arial"/>
                <a:ea typeface="Osaka"/>
                <a:cs typeface="Arial"/>
              </a:rPr>
              <a:t>Zechariah</a:t>
            </a:r>
          </a:p>
        </p:txBody>
      </p:sp>
      <p:sp>
        <p:nvSpPr>
          <p:cNvPr id="22542" name="Rectangle 14"/>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effectLst/>
                <a:latin typeface="Arial"/>
                <a:ea typeface="Osaka"/>
                <a:cs typeface="Arial"/>
              </a:rPr>
              <a:t>520</a:t>
            </a:r>
          </a:p>
        </p:txBody>
      </p:sp>
      <p:sp>
        <p:nvSpPr>
          <p:cNvPr id="22543" name="Rectangle 15"/>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effectLst/>
                <a:latin typeface="Arial"/>
                <a:ea typeface="Osaka"/>
                <a:cs typeface="Arial"/>
              </a:rPr>
              <a:t>Temple work</a:t>
            </a:r>
          </a:p>
        </p:txBody>
      </p:sp>
      <p:sp>
        <p:nvSpPr>
          <p:cNvPr id="22546"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effectLst/>
              <a:latin typeface="Arial"/>
              <a:ea typeface="Osaka"/>
              <a:cs typeface="Arial"/>
            </a:endParaRPr>
          </a:p>
        </p:txBody>
      </p:sp>
      <p:sp>
        <p:nvSpPr>
          <p:cNvPr id="22547"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effectLst/>
              <a:latin typeface="Arial"/>
              <a:ea typeface="Osaka"/>
              <a:cs typeface="Arial"/>
            </a:endParaRPr>
          </a:p>
        </p:txBody>
      </p:sp>
      <p:sp>
        <p:nvSpPr>
          <p:cNvPr id="22548"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effectLst/>
              <a:latin typeface="Arial"/>
              <a:ea typeface="Osaka"/>
              <a:cs typeface="Arial"/>
            </a:endParaRPr>
          </a:p>
        </p:txBody>
      </p:sp>
      <p:sp>
        <p:nvSpPr>
          <p:cNvPr id="22553" name="Rectangle 25"/>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effectLst/>
                <a:latin typeface="Arial"/>
                <a:ea typeface="Osaka"/>
                <a:cs typeface="Arial"/>
              </a:rPr>
              <a:t>Prophets:</a:t>
            </a:r>
          </a:p>
        </p:txBody>
      </p:sp>
      <p:sp>
        <p:nvSpPr>
          <p:cNvPr id="22554" name="Rectangle 26"/>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effectLst/>
                <a:latin typeface="Arial"/>
                <a:ea typeface="Osaka"/>
                <a:cs typeface="Arial"/>
              </a:rPr>
              <a:t>Others:</a:t>
            </a:r>
          </a:p>
        </p:txBody>
      </p:sp>
      <p:sp>
        <p:nvSpPr>
          <p:cNvPr id="22556"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effectLst/>
                <a:latin typeface="Arial"/>
                <a:ea typeface="Osaka"/>
                <a:cs typeface="Arial"/>
              </a:rPr>
              <a:t>Persian Kings:</a:t>
            </a:r>
          </a:p>
        </p:txBody>
      </p:sp>
      <p:sp>
        <p:nvSpPr>
          <p:cNvPr id="22557"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effectLst/>
                <a:latin typeface="Arial"/>
                <a:ea typeface="Osaka"/>
                <a:cs typeface="Arial"/>
              </a:rPr>
              <a:t>Cyrus</a:t>
            </a:r>
          </a:p>
        </p:txBody>
      </p:sp>
      <p:sp>
        <p:nvSpPr>
          <p:cNvPr id="22558" name="Rectangle 30"/>
          <p:cNvSpPr>
            <a:spLocks noChangeArrowheads="1"/>
          </p:cNvSpPr>
          <p:nvPr/>
        </p:nvSpPr>
        <p:spPr bwMode="auto">
          <a:xfrm>
            <a:off x="3779912"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effectLst/>
                <a:latin typeface="Arial"/>
                <a:ea typeface="Osaka"/>
                <a:cs typeface="Arial"/>
              </a:rPr>
              <a:t>Darius</a:t>
            </a:r>
          </a:p>
        </p:txBody>
      </p:sp>
      <p:pic>
        <p:nvPicPr>
          <p:cNvPr id="115745"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6"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p:cNvSpPr/>
          <p:nvPr/>
        </p:nvSpPr>
        <p:spPr bwMode="auto">
          <a:xfrm>
            <a:off x="5004048"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66"/>
              </a:solidFill>
              <a:effectLst/>
              <a:latin typeface="Times" pitchFamily="-108" charset="0"/>
            </a:endParaRPr>
          </a:p>
        </p:txBody>
      </p:sp>
      <p:sp>
        <p:nvSpPr>
          <p:cNvPr id="29" name="Rectangle 2"/>
          <p:cNvSpPr txBox="1">
            <a:spLocks noChangeArrowheads="1"/>
          </p:cNvSpPr>
          <p:nvPr/>
        </p:nvSpPr>
        <p:spPr bwMode="auto">
          <a:xfrm>
            <a:off x="6084168" y="1772816"/>
            <a:ext cx="2987824" cy="4248472"/>
          </a:xfrm>
          <a:prstGeom prst="rect">
            <a:avLst/>
          </a:prstGeom>
          <a:solidFill>
            <a:srgbClr val="80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 December 7 of the fourth year of King Darius</a:t>
            </a:r>
            <a:r>
              <a:rPr kumimoji="0" lang="mr-I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reign, another message came to Zechariah from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ru-RU"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(Zech 7:1 </a:t>
            </a:r>
            <a:r>
              <a:rPr kumimoji="0" lang="en-US" sz="24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10614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42"/>
                                        </p:tgtEl>
                                        <p:attrNameLst>
                                          <p:attrName>style.visibility</p:attrName>
                                        </p:attrNameLst>
                                      </p:cBhvr>
                                      <p:to>
                                        <p:strVal val="visible"/>
                                      </p:to>
                                    </p:set>
                                    <p:anim calcmode="lin" valueType="num">
                                      <p:cBhvr additive="base">
                                        <p:cTn id="7" dur="500" fill="hold"/>
                                        <p:tgtEl>
                                          <p:spTgt spid="22542"/>
                                        </p:tgtEl>
                                        <p:attrNameLst>
                                          <p:attrName>ppt_x</p:attrName>
                                        </p:attrNameLst>
                                      </p:cBhvr>
                                      <p:tavLst>
                                        <p:tav tm="0">
                                          <p:val>
                                            <p:strVal val="0-#ppt_w/2"/>
                                          </p:val>
                                        </p:tav>
                                        <p:tav tm="100000">
                                          <p:val>
                                            <p:strVal val="#ppt_x"/>
                                          </p:val>
                                        </p:tav>
                                      </p:tavLst>
                                    </p:anim>
                                    <p:anim calcmode="lin" valueType="num">
                                      <p:cBhvr additive="base">
                                        <p:cTn id="8" dur="500" fill="hold"/>
                                        <p:tgtEl>
                                          <p:spTgt spid="225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9"/>
                                        </p:tgtEl>
                                        <p:attrNameLst>
                                          <p:attrName>style.visibility</p:attrName>
                                        </p:attrNameLst>
                                      </p:cBhvr>
                                      <p:to>
                                        <p:strVal val="visible"/>
                                      </p:to>
                                    </p:set>
                                    <p:anim calcmode="lin" valueType="num">
                                      <p:cBhvr additive="base">
                                        <p:cTn id="12" dur="500" fill="hold"/>
                                        <p:tgtEl>
                                          <p:spTgt spid="22539"/>
                                        </p:tgtEl>
                                        <p:attrNameLst>
                                          <p:attrName>ppt_x</p:attrName>
                                        </p:attrNameLst>
                                      </p:cBhvr>
                                      <p:tavLst>
                                        <p:tav tm="0">
                                          <p:val>
                                            <p:strVal val="0-#ppt_w/2"/>
                                          </p:val>
                                        </p:tav>
                                        <p:tav tm="100000">
                                          <p:val>
                                            <p:strVal val="#ppt_x"/>
                                          </p:val>
                                        </p:tav>
                                      </p:tavLst>
                                    </p:anim>
                                    <p:anim calcmode="lin" valueType="num">
                                      <p:cBhvr additive="base">
                                        <p:cTn id="13" dur="500" fill="hold"/>
                                        <p:tgtEl>
                                          <p:spTgt spid="2253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2540"/>
                                        </p:tgtEl>
                                        <p:attrNameLst>
                                          <p:attrName>style.visibility</p:attrName>
                                        </p:attrNameLst>
                                      </p:cBhvr>
                                      <p:to>
                                        <p:strVal val="visible"/>
                                      </p:to>
                                    </p:set>
                                    <p:anim calcmode="lin" valueType="num">
                                      <p:cBhvr additive="base">
                                        <p:cTn id="17" dur="500" fill="hold"/>
                                        <p:tgtEl>
                                          <p:spTgt spid="22540"/>
                                        </p:tgtEl>
                                        <p:attrNameLst>
                                          <p:attrName>ppt_x</p:attrName>
                                        </p:attrNameLst>
                                      </p:cBhvr>
                                      <p:tavLst>
                                        <p:tav tm="0">
                                          <p:val>
                                            <p:strVal val="0-#ppt_w/2"/>
                                          </p:val>
                                        </p:tav>
                                        <p:tav tm="100000">
                                          <p:val>
                                            <p:strVal val="#ppt_x"/>
                                          </p:val>
                                        </p:tav>
                                      </p:tavLst>
                                    </p:anim>
                                    <p:anim calcmode="lin" valueType="num">
                                      <p:cBhvr additive="base">
                                        <p:cTn id="18"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2537"/>
                                        </p:tgtEl>
                                        <p:attrNameLst>
                                          <p:attrName>style.visibility</p:attrName>
                                        </p:attrNameLst>
                                      </p:cBhvr>
                                      <p:to>
                                        <p:strVal val="visible"/>
                                      </p:to>
                                    </p:set>
                                    <p:anim calcmode="lin" valueType="num">
                                      <p:cBhvr additive="base">
                                        <p:cTn id="28" dur="500" fill="hold"/>
                                        <p:tgtEl>
                                          <p:spTgt spid="22537"/>
                                        </p:tgtEl>
                                        <p:attrNameLst>
                                          <p:attrName>ppt_x</p:attrName>
                                        </p:attrNameLst>
                                      </p:cBhvr>
                                      <p:tavLst>
                                        <p:tav tm="0">
                                          <p:val>
                                            <p:strVal val="0-#ppt_w/2"/>
                                          </p:val>
                                        </p:tav>
                                        <p:tav tm="100000">
                                          <p:val>
                                            <p:strVal val="#ppt_x"/>
                                          </p:val>
                                        </p:tav>
                                      </p:tavLst>
                                    </p:anim>
                                    <p:anim calcmode="lin" valueType="num">
                                      <p:cBhvr additive="base">
                                        <p:cTn id="29"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utoUpdateAnimBg="0"/>
      <p:bldP spid="22539" grpId="0" autoUpdateAnimBg="0"/>
      <p:bldP spid="22540" grpId="0" autoUpdateAnimBg="0"/>
      <p:bldP spid="22542" grpId="0" autoUpdateAnimBg="0"/>
      <p:bldP spid="2" grpId="0" animBg="1"/>
      <p:bldP spid="2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9180512" cy="6858000"/>
          </a:xfrm>
          <a:prstGeom prst="rect">
            <a:avLst/>
          </a:prstGeom>
        </p:spPr>
      </p:pic>
      <p:sp>
        <p:nvSpPr>
          <p:cNvPr id="900098" name="Rectangle 2"/>
          <p:cNvSpPr>
            <a:spLocks noGrp="1" noChangeArrowheads="1"/>
          </p:cNvSpPr>
          <p:nvPr>
            <p:ph type="ctrTitle"/>
          </p:nvPr>
        </p:nvSpPr>
        <p:spPr>
          <a:xfrm>
            <a:off x="0" y="29469"/>
            <a:ext cx="6084168" cy="6639891"/>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people of Bethel had sent Sharezer and Regemmelech, along with their attendants, to seek the L</a:t>
            </a:r>
            <a:r>
              <a:rPr lang="en-US" sz="2400" b="1" dirty="0">
                <a:effectLst>
                  <a:glow rad="127000">
                    <a:schemeClr val="tx1"/>
                  </a:glow>
                </a:effectLst>
                <a:latin typeface="Arial" charset="0"/>
                <a:ea typeface="ＭＳ Ｐゴシック" charset="0"/>
                <a:cs typeface="ＭＳ Ｐゴシック" charset="0"/>
              </a:rPr>
              <a:t>ORD</a:t>
            </a:r>
            <a:r>
              <a:rPr lang="mr-IN"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favor.  </a:t>
            </a:r>
            <a:r>
              <a:rPr lang="en-US" sz="2800" b="1" baseline="30000" dirty="0">
                <a:effectLst>
                  <a:glow rad="127000">
                    <a:schemeClr val="tx1"/>
                  </a:glow>
                </a:effectLst>
                <a:latin typeface="Arial" charset="0"/>
                <a:ea typeface="ＭＳ Ｐゴシック" charset="0"/>
                <a:cs typeface="ＭＳ Ｐゴシック" charset="0"/>
              </a:rPr>
              <a:t>3</a:t>
            </a:r>
            <a:r>
              <a:rPr lang="en-US" sz="2800" b="1" dirty="0">
                <a:effectLst>
                  <a:glow rad="127000">
                    <a:schemeClr val="tx1"/>
                  </a:glow>
                </a:effectLst>
                <a:latin typeface="Arial" charset="0"/>
                <a:ea typeface="ＭＳ Ｐゴシック" charset="0"/>
                <a:cs typeface="ＭＳ Ｐゴシック" charset="0"/>
              </a:rPr>
              <a:t>They were to ask this question of the prophets and the priests at the Temple of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Should we continue to mourn and fast each summer on the anniversary of the Temple</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destruction, as we have done for so many years?</a:t>
            </a:r>
            <a:r>
              <a:rPr lang="mr-IN" sz="2800" b="1" dirty="0">
                <a:effectLst>
                  <a:glow rad="127000">
                    <a:schemeClr val="tx1"/>
                  </a:glow>
                </a:effectLst>
                <a:latin typeface="Arial" charset="0"/>
                <a:ea typeface="ＭＳ Ｐゴシック" charset="0"/>
                <a:cs typeface="ＭＳ Ｐゴシック" charset="0"/>
              </a:rPr>
              <a:t>'</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7:2-3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98683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a:extLst/>
        </p:spPr>
        <p:txBody>
          <a:bodyPr anchor="t"/>
          <a:lstStyle/>
          <a:p>
            <a:pPr>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sent me this message in reply:  </a:t>
            </a:r>
            <a:r>
              <a:rPr lang="en-US" sz="2800" b="1" baseline="30000" dirty="0">
                <a:effectLst>
                  <a:glow rad="127000">
                    <a:schemeClr val="tx1"/>
                  </a:glow>
                </a:effectLst>
                <a:latin typeface="Arial" charset="0"/>
                <a:ea typeface="ＭＳ Ｐゴシック" charset="0"/>
                <a:cs typeface="ＭＳ Ｐゴシック" charset="0"/>
              </a:rPr>
              <a:t>5</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Say to all your people and your priests, "During these seventy years of exile, when you fasted and mourned in the summer and in early autumn, was it really for me that you were fasting?  </a:t>
            </a:r>
            <a:r>
              <a:rPr lang="en-US" sz="2800" b="1" baseline="30000" dirty="0">
                <a:effectLst>
                  <a:glow rad="127000">
                    <a:schemeClr val="tx1"/>
                  </a:glow>
                </a:effectLst>
                <a:latin typeface="Arial" charset="0"/>
                <a:ea typeface="ＭＳ Ｐゴシック" charset="0"/>
                <a:cs typeface="ＭＳ Ｐゴシック" charset="0"/>
              </a:rPr>
              <a:t>6</a:t>
            </a:r>
            <a:r>
              <a:rPr lang="en-US" sz="2800" b="1" dirty="0">
                <a:effectLst>
                  <a:glow rad="127000">
                    <a:schemeClr val="tx1"/>
                  </a:glow>
                </a:effectLst>
                <a:latin typeface="Arial" charset="0"/>
                <a:ea typeface="ＭＳ Ｐゴシック" charset="0"/>
                <a:cs typeface="ＭＳ Ｐゴシック" charset="0"/>
              </a:rPr>
              <a:t>And even now in your holy festivals, aren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 you eating and drinking just to please yourselves?</a:t>
            </a:r>
            <a:r>
              <a:rPr lang="ru-RU" sz="2800" b="1" dirty="0" smtClean="0">
                <a:effectLst>
                  <a:glow rad="127000">
                    <a:schemeClr val="tx1"/>
                  </a:glow>
                </a:effectLst>
                <a:latin typeface="Arial" charset="0"/>
                <a:ea typeface="ＭＳ Ｐゴシック" charset="0"/>
                <a:cs typeface="ＭＳ Ｐゴシック" charset="0"/>
              </a:rPr>
              <a:t>"</a:t>
            </a:r>
            <a:r>
              <a:rPr lang="mr-IN"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 (7:4-6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810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gridCol w="1482725"/>
                <a:gridCol w="1600200"/>
                <a:gridCol w="1593850"/>
                <a:gridCol w="1454150"/>
                <a:gridCol w="1498600"/>
                <a:gridCol w="207963"/>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Zechariah</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Then </a:t>
                      </a:r>
                      <a:r>
                        <a:rPr kumimoji="0" lang="en-US" altLang="zh-CN" sz="1400" b="0" i="0" u="none" strike="noStrike" cap="none" normalizeH="0" baseline="0" dirty="0">
                          <a:ln>
                            <a:noFill/>
                          </a:ln>
                          <a:solidFill>
                            <a:schemeClr val="tx1"/>
                          </a:solidFill>
                          <a:effectLst/>
                          <a:latin typeface="Arial" charset="0"/>
                          <a:ea typeface="SimSun" charset="0"/>
                          <a:cs typeface="SimSun" charset="0"/>
                        </a:rPr>
                        <a:t>I looked up—and there before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solidFill>
                  <a:srgbClr val="FFFFFF"/>
                </a:solidFill>
                <a:effectLst>
                  <a:outerShdw blurRad="38100" dist="38100" dir="2700000" algn="tl">
                    <a:srgbClr val="000000"/>
                  </a:outerShdw>
                </a:effectLst>
                <a:latin typeface="Arial" charset="0"/>
                <a:cs typeface="Arial" charset="0"/>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pic>
      <p:sp>
        <p:nvSpPr>
          <p:cNvPr id="2" name="Oval 1"/>
          <p:cNvSpPr/>
          <p:nvPr/>
        </p:nvSpPr>
        <p:spPr bwMode="auto">
          <a:xfrm>
            <a:off x="4572000" y="2492896"/>
            <a:ext cx="1656184" cy="38884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Tree>
    <p:extLst>
      <p:ext uri="{BB962C8B-B14F-4D97-AF65-F5344CB8AC3E}">
        <p14:creationId xmlns:p14="http://schemas.microsoft.com/office/powerpoint/2010/main" val="608388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34938" y="476672"/>
            <a:ext cx="8885237" cy="914400"/>
          </a:xfrm>
        </p:spPr>
        <p:txBody>
          <a:bodyPr/>
          <a:lstStyle/>
          <a:p>
            <a:pPr eaLnBrk="1" hangingPunct="1">
              <a:defRPr/>
            </a:pPr>
            <a:r>
              <a:rPr lang="en-US" dirty="0">
                <a:effectLst>
                  <a:outerShdw blurRad="38100" dist="38100" dir="2700000" algn="tl">
                    <a:srgbClr val="000000"/>
                  </a:outerShdw>
                </a:effectLst>
                <a:latin typeface="Arial" charset="0"/>
                <a:ea typeface="ＭＳ Ｐゴシック" charset="0"/>
                <a:cs typeface="ＭＳ Ｐゴシック" charset="0"/>
              </a:rPr>
              <a:t>7:</a:t>
            </a:r>
            <a:r>
              <a:rPr lang="en-US" dirty="0" smtClean="0">
                <a:effectLst>
                  <a:outerShdw blurRad="38100" dist="38100" dir="2700000" algn="tl">
                    <a:srgbClr val="000000"/>
                  </a:outerShdw>
                </a:effectLst>
                <a:latin typeface="Arial" charset="0"/>
                <a:ea typeface="ＭＳ Ｐゴシック" charset="0"/>
                <a:cs typeface="ＭＳ Ｐゴシック" charset="0"/>
              </a:rPr>
              <a:t>1–8</a:t>
            </a:r>
            <a:r>
              <a:rPr lang="en-US" dirty="0">
                <a:effectLst>
                  <a:outerShdw blurRad="38100" dist="38100" dir="2700000" algn="tl">
                    <a:srgbClr val="000000"/>
                  </a:outerShdw>
                </a:effectLst>
                <a:latin typeface="Arial" charset="0"/>
                <a:ea typeface="ＭＳ Ｐゴシック" charset="0"/>
                <a:cs typeface="ＭＳ Ｐゴシック" charset="0"/>
              </a:rPr>
              <a:t>:23 Fasts in Zechariah</a:t>
            </a:r>
          </a:p>
        </p:txBody>
      </p:sp>
      <p:sp>
        <p:nvSpPr>
          <p:cNvPr id="156674" name="Rectangle 4"/>
          <p:cNvSpPr>
            <a:spLocks noChangeArrowheads="1"/>
          </p:cNvSpPr>
          <p:nvPr/>
        </p:nvSpPr>
        <p:spPr bwMode="auto">
          <a:xfrm>
            <a:off x="4267200" y="6573207"/>
            <a:ext cx="480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p>
            <a:pPr algn="r" eaLnBrk="0" hangingPunct="0"/>
            <a:r>
              <a:rPr lang="en-US" altLang="zh-CN" sz="1100" i="1">
                <a:effectLst/>
                <a:latin typeface="Arial"/>
                <a:ea typeface="SimSun" charset="0"/>
                <a:cs typeface="Arial"/>
              </a:rPr>
              <a:t>Adapted from a Dallas Theological Seminary Class Handout</a:t>
            </a:r>
          </a:p>
        </p:txBody>
      </p:sp>
      <p:graphicFrame>
        <p:nvGraphicFramePr>
          <p:cNvPr id="51299" name="Group 99"/>
          <p:cNvGraphicFramePr>
            <a:graphicFrameLocks noGrp="1"/>
          </p:cNvGraphicFramePr>
          <p:nvPr>
            <p:extLst>
              <p:ext uri="{D42A27DB-BD31-4B8C-83A1-F6EECF244321}">
                <p14:modId xmlns:p14="http://schemas.microsoft.com/office/powerpoint/2010/main" val="3683168197"/>
              </p:ext>
            </p:extLst>
          </p:nvPr>
        </p:nvGraphicFramePr>
        <p:xfrm>
          <a:off x="0" y="1314872"/>
          <a:ext cx="9144000" cy="5256572"/>
        </p:xfrm>
        <a:graphic>
          <a:graphicData uri="http://schemas.openxmlformats.org/drawingml/2006/table">
            <a:tbl>
              <a:tblPr/>
              <a:tblGrid>
                <a:gridCol w="1295400"/>
                <a:gridCol w="1476400"/>
                <a:gridCol w="3629000"/>
                <a:gridCol w="2743200"/>
              </a:tblGrid>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Text</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Month/Day</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Fast Commemorates:</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Arial" charset="0"/>
                        </a:rPr>
                        <a:t>Scripture</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r>
              <a:tr h="12344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8:19d</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10/10</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Nebuchadnezzar Began Jerusalem Siege</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(15 January 588)</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39:1; 52:4;</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25:1</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1008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8:19a</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4/9</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Jerusalem Destroyed</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(18 July 586)</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39:2; 52:6; </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25:3</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13681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7:3, 5</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8:19b</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5/10</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Jerusalem &amp; Temple Burned</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(15-18 August 586)</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52:12-13; </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25:8</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r h="8228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7:5</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8:19c</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7/3</a:t>
                      </a:r>
                      <a:endParaRPr kumimoji="0" lang="en-US" altLang="zh-CN" sz="40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Gedaliah Slain</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(9 October 586)</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Jer. 41:1-3</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Arial" charset="0"/>
                          <a:ea typeface="SimSun" charset="0"/>
                          <a:cs typeface="Arial" charset="0"/>
                        </a:rPr>
                        <a:t>2 Kings 25:25-26</a:t>
                      </a:r>
                      <a:endParaRPr kumimoji="0" lang="en-US" altLang="zh-CN" sz="1800" b="0" i="0" u="none" strike="noStrike" cap="none" normalizeH="0" baseline="0">
                        <a:ln>
                          <a:noFill/>
                        </a:ln>
                        <a:solidFill>
                          <a:schemeClr val="tx1"/>
                        </a:solidFill>
                        <a:effectLst/>
                        <a:latin typeface="Arial" charset="0"/>
                        <a:ea typeface="SimSun" charset="0"/>
                        <a:cs typeface="Arial" charset="0"/>
                      </a:endParaRPr>
                    </a:p>
                  </a:txBody>
                  <a:tcPr marT="45694" marB="45694"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156704" name="Rectangle 95"/>
          <p:cNvSpPr>
            <a:spLocks noChangeArrowheads="1"/>
          </p:cNvSpPr>
          <p:nvPr/>
        </p:nvSpPr>
        <p:spPr bwMode="auto">
          <a:xfrm>
            <a:off x="0" y="49387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effectLst/>
            </a:endParaRPr>
          </a:p>
        </p:txBody>
      </p:sp>
      <p:sp>
        <p:nvSpPr>
          <p:cNvPr id="156705" name="Text Box 96"/>
          <p:cNvSpPr txBox="1">
            <a:spLocks noChangeArrowheads="1"/>
          </p:cNvSpPr>
          <p:nvPr/>
        </p:nvSpPr>
        <p:spPr bwMode="auto">
          <a:xfrm>
            <a:off x="8458200" y="7620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effectLst/>
                <a:latin typeface="Arial" charset="0"/>
                <a:cs typeface="Arial" charset="0"/>
              </a:rPr>
              <a:t>657</a:t>
            </a:r>
          </a:p>
        </p:txBody>
      </p:sp>
      <p:sp>
        <p:nvSpPr>
          <p:cNvPr id="156706" name="Rectangle 100"/>
          <p:cNvSpPr>
            <a:spLocks noChangeArrowheads="1"/>
          </p:cNvSpPr>
          <p:nvPr/>
        </p:nvSpPr>
        <p:spPr bwMode="auto">
          <a:xfrm>
            <a:off x="5416550" y="62817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endParaRPr lang="en-US">
              <a:effectLst/>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773272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a:extLst/>
        </p:spPr>
        <p:txBody>
          <a:bodyPr anchor="t"/>
          <a:lstStyle/>
          <a:p>
            <a:pPr algn="l">
              <a:defRPr/>
            </a:pPr>
            <a:r>
              <a:rPr lang="ru-RU" sz="2800" b="1" dirty="0" smtClean="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another message came to me from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My love for Mount Zion is passionate and strong; I am consumed with passion for Jerusalem!</a:t>
            </a:r>
            <a:r>
              <a:rPr lang="ru-RU" sz="2800" b="1" dirty="0" smtClean="0">
                <a:effectLst>
                  <a:glow rad="127000">
                    <a:schemeClr val="tx1"/>
                  </a:glow>
                </a:effectLst>
                <a:latin typeface="Arial" charset="0"/>
                <a:ea typeface="ＭＳ Ｐゴシック" charset="0"/>
                <a:cs typeface="ＭＳ Ｐゴシック" charset="0"/>
              </a:rPr>
              <a:t>"</a:t>
            </a:r>
            <a:r>
              <a:rPr lang="en-US" sz="2800" b="1" dirty="0" smtClean="0">
                <a:effectLst>
                  <a:glow rad="127000">
                    <a:schemeClr val="tx1"/>
                  </a:glow>
                </a:effectLst>
                <a:latin typeface="Arial" charset="0"/>
                <a:ea typeface="ＭＳ Ｐゴシック" charset="0"/>
                <a:cs typeface="ＭＳ Ｐゴシック" charset="0"/>
              </a:rPr>
              <a:t> </a:t>
            </a:r>
            <a:br>
              <a:rPr lang="en-US" sz="2800" b="1" dirty="0" smtClean="0">
                <a:effectLst>
                  <a:glow rad="127000">
                    <a:schemeClr val="tx1"/>
                  </a:glow>
                </a:effectLst>
                <a:latin typeface="Arial" charset="0"/>
                <a:ea typeface="ＭＳ Ｐゴシック" charset="0"/>
                <a:cs typeface="ＭＳ Ｐゴシック" charset="0"/>
              </a:rPr>
            </a:br>
            <a:r>
              <a:rPr lang="en-US" sz="2800" b="1" dirty="0" smtClean="0">
                <a:effectLst>
                  <a:glow rad="127000">
                    <a:schemeClr val="tx1"/>
                  </a:glow>
                </a:effectLst>
                <a:latin typeface="Arial" charset="0"/>
                <a:ea typeface="ＭＳ Ｐゴシック" charset="0"/>
                <a:cs typeface="ＭＳ Ｐゴシック" charset="0"/>
              </a:rPr>
              <a:t>(Zech 8:1-2 </a:t>
            </a:r>
            <a:r>
              <a:rPr lang="en-US" sz="2400" b="1" dirty="0" smtClean="0">
                <a:effectLst>
                  <a:glow rad="127000">
                    <a:schemeClr val="tx1"/>
                  </a:glow>
                </a:effectLst>
                <a:latin typeface="Arial" charset="0"/>
                <a:ea typeface="ＭＳ Ｐゴシック" charset="0"/>
                <a:cs typeface="ＭＳ Ｐゴシック" charset="0"/>
              </a:rPr>
              <a:t>NLT</a:t>
            </a:r>
            <a:r>
              <a:rPr lang="en-US" sz="2800" b="1" dirty="0" smtClean="0">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086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7-09 at 9.57.0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7384"/>
            <a:ext cx="9144000" cy="6488206"/>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http://www.christianitytoday.com/edstetzer/2015/october/that-stat-that-says-pastors-are-all-miserable-and-want-to-q.html</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effectLst/>
                <a:latin typeface="Helvetica"/>
                <a:ea typeface="+mn-ea"/>
                <a:cs typeface="+mn-cs"/>
              </a:rPr>
              <a:t> </a:t>
            </a:r>
            <a:endParaRPr lang="en-US" sz="1800">
              <a:solidFill>
                <a:prstClr val="black"/>
              </a:solidFill>
              <a:effectLst/>
              <a:latin typeface="Tw Cen MT"/>
              <a:ea typeface="+mn-ea"/>
              <a:cs typeface="+mn-cs"/>
            </a:endParaRPr>
          </a:p>
        </p:txBody>
      </p:sp>
      <p:sp>
        <p:nvSpPr>
          <p:cNvPr id="12" name="Title 1"/>
          <p:cNvSpPr txBox="1">
            <a:spLocks/>
          </p:cNvSpPr>
          <p:nvPr/>
        </p:nvSpPr>
        <p:spPr bwMode="auto">
          <a:xfrm>
            <a:off x="-25400" y="0"/>
            <a:ext cx="91694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3200" b="1">
                <a:solidFill>
                  <a:prstClr val="white"/>
                </a:solidFill>
                <a:effectLst/>
                <a:latin typeface="Arial"/>
                <a:cs typeface="Arial"/>
              </a:rPr>
              <a:t>Are All Pastors Miserable and Want to Quit?</a:t>
            </a:r>
          </a:p>
        </p:txBody>
      </p:sp>
    </p:spTree>
    <p:extLst>
      <p:ext uri="{BB962C8B-B14F-4D97-AF65-F5344CB8AC3E}">
        <p14:creationId xmlns:p14="http://schemas.microsoft.com/office/powerpoint/2010/main" val="156287201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Verse</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This </a:t>
            </a:r>
            <a:r>
              <a:rPr lang="en-US" sz="3600" b="1" dirty="0">
                <a:solidFill>
                  <a:srgbClr val="FFFFFF"/>
                </a:solidFill>
                <a:effectLst>
                  <a:glow rad="127000">
                    <a:srgbClr val="000000"/>
                  </a:glow>
                </a:effectLst>
                <a:latin typeface="Arial" charset="0"/>
                <a:ea typeface="ＭＳ Ｐゴシック" charset="0"/>
                <a:cs typeface="ＭＳ Ｐゴシック" charset="0"/>
              </a:rPr>
              <a:t>is what the L</a:t>
            </a:r>
            <a:r>
              <a:rPr lang="en-US" sz="28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says, </a:t>
            </a:r>
            <a:r>
              <a:rPr lang="mr-I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I </a:t>
            </a:r>
            <a:r>
              <a:rPr lang="en-US" sz="3600" b="1" dirty="0">
                <a:solidFill>
                  <a:srgbClr val="FFFFFF"/>
                </a:solidFill>
                <a:effectLst>
                  <a:glow rad="127000">
                    <a:srgbClr val="000000"/>
                  </a:glow>
                </a:effectLst>
                <a:latin typeface="Arial" charset="0"/>
                <a:ea typeface="ＭＳ Ｐゴシック" charset="0"/>
                <a:cs typeface="ＭＳ Ｐゴシック" charset="0"/>
              </a:rPr>
              <a:t>will return to Zion and dwell in Jerusalem.  Then Jerusalem will be called The City of Truth, and the mountain of the L</a:t>
            </a:r>
            <a:r>
              <a:rPr lang="en-US" sz="28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Almighty will be called The Holy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Mountain</a:t>
            </a:r>
            <a:r>
              <a:rPr lang="mr-IN" sz="3600" b="1" dirty="0" smtClean="0">
                <a:solidFill>
                  <a:srgbClr val="FFFFFF"/>
                </a:solidFill>
                <a:effectLst>
                  <a:glow rad="127000">
                    <a:srgbClr val="000000"/>
                  </a:glow>
                </a:effectLst>
                <a:latin typeface="Arial" charset="0"/>
                <a:ea typeface="ＭＳ Ｐゴシック" charset="0"/>
                <a:cs typeface="ＭＳ Ｐゴシック" charset="0"/>
              </a:rPr>
              <a: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(Zechariah 8:3)</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Zechariah</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649</a:t>
            </a:r>
          </a:p>
        </p:txBody>
      </p:sp>
    </p:spTree>
    <p:extLst>
      <p:ext uri="{BB962C8B-B14F-4D97-AF65-F5344CB8AC3E}">
        <p14:creationId xmlns:p14="http://schemas.microsoft.com/office/powerpoint/2010/main" val="2218001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8"/>
              </a:srgbClr>
            </a:outerShdw>
          </a:effectLst>
        </p:spPr>
        <p:txBody>
          <a:bodyPr/>
          <a:lstStyle/>
          <a:p>
            <a:pPr eaLnBrk="1" hangingPunct="1">
              <a:defRPr/>
            </a:pPr>
            <a:r>
              <a:rPr lang="en-US" dirty="0" smtClean="0">
                <a:solidFill>
                  <a:schemeClr val="tx1"/>
                </a:solidFill>
                <a:effectLst/>
                <a:latin typeface="Arial" charset="0"/>
                <a:ea typeface="ＭＳ Ｐゴシック" charset="0"/>
                <a:cs typeface="Arial" charset="0"/>
              </a:rPr>
              <a:t>Jews </a:t>
            </a:r>
            <a:r>
              <a:rPr lang="en-US" dirty="0">
                <a:solidFill>
                  <a:schemeClr val="tx1"/>
                </a:solidFill>
                <a:effectLst/>
                <a:latin typeface="Arial" charset="0"/>
                <a:ea typeface="ＭＳ Ｐゴシック" charset="0"/>
                <a:cs typeface="Arial" charset="0"/>
              </a:rPr>
              <a:t>will be </a:t>
            </a:r>
            <a:r>
              <a:rPr lang="en-US" dirty="0" smtClean="0">
                <a:solidFill>
                  <a:schemeClr val="tx1"/>
                </a:solidFill>
                <a:effectLst/>
                <a:latin typeface="Arial" charset="0"/>
                <a:ea typeface="ＭＳ Ｐゴシック" charset="0"/>
                <a:cs typeface="Arial" charset="0"/>
              </a:rPr>
              <a:t>sought out</a:t>
            </a:r>
            <a:endParaRPr lang="en-US" sz="6000" dirty="0">
              <a:solidFill>
                <a:schemeClr val="tx1"/>
              </a:solidFill>
              <a:effectLst/>
              <a:latin typeface="Arial" charset="0"/>
              <a:ea typeface="ＭＳ Ｐゴシック" charset="0"/>
              <a:cs typeface="Arial" charset="0"/>
            </a:endParaRPr>
          </a:p>
        </p:txBody>
      </p:sp>
      <p:sp>
        <p:nvSpPr>
          <p:cNvPr id="157699" name="Text Box 3"/>
          <p:cNvSpPr txBox="1">
            <a:spLocks noChangeArrowheads="1"/>
          </p:cNvSpPr>
          <p:nvPr/>
        </p:nvSpPr>
        <p:spPr bwMode="auto">
          <a:xfrm>
            <a:off x="8458200" y="-4763"/>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effectLst/>
                <a:latin typeface="Arial" charset="0"/>
                <a:cs typeface="Arial" charset="0"/>
              </a:rPr>
              <a:t>649</a:t>
            </a:r>
          </a:p>
        </p:txBody>
      </p:sp>
      <p:pic>
        <p:nvPicPr>
          <p:cNvPr id="157700" name="Picture 4"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526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ru-RU" altLang="ja-JP" sz="2800" b="1" dirty="0" smtClean="0">
                <a:solidFill>
                  <a:srgbClr val="000000"/>
                </a:solidFill>
                <a:effectLst>
                  <a:glow rad="304800">
                    <a:srgbClr val="FFFFFF">
                      <a:alpha val="96000"/>
                    </a:srgbClr>
                  </a:glow>
                </a:effectLst>
                <a:latin typeface="Arial" charset="0"/>
                <a:cs typeface="Arial" charset="0"/>
              </a:rPr>
              <a:t>"</a:t>
            </a:r>
            <a:r>
              <a:rPr lang="en-US" altLang="ja-JP" sz="2800" b="1" dirty="0" smtClean="0">
                <a:solidFill>
                  <a:srgbClr val="000000"/>
                </a:solidFill>
                <a:effectLst>
                  <a:glow rad="304800">
                    <a:srgbClr val="FFFFFF">
                      <a:alpha val="96000"/>
                    </a:srgbClr>
                  </a:glow>
                </a:effectLst>
                <a:latin typeface="Arial" charset="0"/>
                <a:cs typeface="Arial" charset="0"/>
              </a:rPr>
              <a:t>This is what the L</a:t>
            </a:r>
            <a:r>
              <a:rPr lang="en-US" altLang="ja-JP" b="1" dirty="0" smtClean="0">
                <a:solidFill>
                  <a:srgbClr val="000000"/>
                </a:solidFill>
                <a:effectLst>
                  <a:glow rad="304800">
                    <a:srgbClr val="FFFFFF">
                      <a:alpha val="96000"/>
                    </a:srgbClr>
                  </a:glow>
                </a:effectLst>
                <a:latin typeface="Arial" charset="0"/>
                <a:cs typeface="Arial" charset="0"/>
              </a:rPr>
              <a:t>ORD</a:t>
            </a:r>
            <a:r>
              <a:rPr lang="en-US" altLang="ja-JP" sz="2800" b="1" dirty="0" smtClean="0">
                <a:solidFill>
                  <a:srgbClr val="000000"/>
                </a:solidFill>
                <a:effectLst>
                  <a:glow rad="304800">
                    <a:srgbClr val="FFFFFF">
                      <a:alpha val="96000"/>
                    </a:srgbClr>
                  </a:glow>
                </a:effectLst>
                <a:latin typeface="Arial" charset="0"/>
                <a:cs typeface="Arial" charset="0"/>
              </a:rPr>
              <a:t> of Heaven</a:t>
            </a:r>
            <a:r>
              <a:rPr lang="mr-IN" altLang="ja-JP" sz="2800" b="1" dirty="0" smtClean="0">
                <a:solidFill>
                  <a:srgbClr val="000000"/>
                </a:solidFill>
                <a:effectLst>
                  <a:glow rad="304800">
                    <a:srgbClr val="FFFFFF">
                      <a:alpha val="96000"/>
                    </a:srgbClr>
                  </a:glow>
                </a:effectLst>
                <a:latin typeface="Arial" charset="0"/>
                <a:cs typeface="Arial" charset="0"/>
              </a:rPr>
              <a:t>'</a:t>
            </a:r>
            <a:r>
              <a:rPr lang="en-US" altLang="ja-JP" sz="2800" b="1" dirty="0" smtClean="0">
                <a:solidFill>
                  <a:srgbClr val="000000"/>
                </a:solidFill>
                <a:effectLst>
                  <a:glow rad="304800">
                    <a:srgbClr val="FFFFFF">
                      <a:alpha val="96000"/>
                    </a:srgbClr>
                  </a:glow>
                </a:effectLst>
                <a:latin typeface="Arial" charset="0"/>
                <a:cs typeface="Arial" charset="0"/>
              </a:rPr>
              <a:t>s Armies says: In those days ten men from different nations and languages of the world will clutch at the sleeve of one Jew. And they will say, </a:t>
            </a:r>
            <a:r>
              <a:rPr lang="mr-IN" altLang="ja-JP" sz="2800" b="1" dirty="0" smtClean="0">
                <a:solidFill>
                  <a:srgbClr val="000000"/>
                </a:solidFill>
                <a:effectLst>
                  <a:glow rad="304800">
                    <a:srgbClr val="FFFFFF">
                      <a:alpha val="96000"/>
                    </a:srgbClr>
                  </a:glow>
                </a:effectLst>
                <a:latin typeface="Arial" charset="0"/>
                <a:cs typeface="Arial" charset="0"/>
              </a:rPr>
              <a:t>'</a:t>
            </a:r>
            <a:r>
              <a:rPr lang="en-US" altLang="ja-JP" sz="2800" b="1" dirty="0" smtClean="0">
                <a:solidFill>
                  <a:srgbClr val="000000"/>
                </a:solidFill>
                <a:effectLst>
                  <a:glow rad="304800">
                    <a:srgbClr val="FFFFFF">
                      <a:alpha val="96000"/>
                    </a:srgbClr>
                  </a:glow>
                </a:effectLst>
                <a:latin typeface="Arial" charset="0"/>
                <a:cs typeface="Arial" charset="0"/>
              </a:rPr>
              <a:t>Please let us walk with you, for we have heard that God is with you</a:t>
            </a:r>
            <a:r>
              <a:rPr lang="mr-IN" altLang="ja-JP" sz="2800" b="1" dirty="0" smtClean="0">
                <a:solidFill>
                  <a:srgbClr val="000000"/>
                </a:solidFill>
                <a:effectLst>
                  <a:glow rad="304800">
                    <a:srgbClr val="FFFFFF">
                      <a:alpha val="96000"/>
                    </a:srgbClr>
                  </a:glow>
                </a:effectLst>
                <a:latin typeface="Arial" charset="0"/>
                <a:cs typeface="Arial" charset="0"/>
              </a:rPr>
              <a:t>'</a:t>
            </a:r>
            <a:r>
              <a:rPr lang="ru-RU" altLang="ja-JP" sz="2800" b="1" dirty="0" smtClean="0">
                <a:solidFill>
                  <a:srgbClr val="000000"/>
                </a:solidFill>
                <a:effectLst>
                  <a:glow rad="304800">
                    <a:srgbClr val="FFFFFF">
                      <a:alpha val="96000"/>
                    </a:srgbClr>
                  </a:glow>
                </a:effectLst>
                <a:latin typeface="Arial" charset="0"/>
                <a:cs typeface="Arial" charset="0"/>
              </a:rPr>
              <a:t>"</a:t>
            </a:r>
            <a:r>
              <a:rPr lang="en-US" altLang="ja-JP" sz="2800" b="1" dirty="0" smtClean="0">
                <a:solidFill>
                  <a:srgbClr val="000000"/>
                </a:solidFill>
                <a:effectLst>
                  <a:glow rad="304800">
                    <a:srgbClr val="FFFFFF">
                      <a:alpha val="96000"/>
                    </a:srgbClr>
                  </a:glow>
                </a:effectLst>
                <a:latin typeface="Arial" charset="0"/>
                <a:cs typeface="Arial" charset="0"/>
              </a:rPr>
              <a:t> (Zech. 8:23 NLT).</a:t>
            </a:r>
          </a:p>
          <a:p>
            <a:pPr algn="r" eaLnBrk="1" hangingPunct="1">
              <a:defRPr/>
            </a:pPr>
            <a:endParaRPr lang="en-US" sz="2800" b="1" dirty="0" smtClean="0">
              <a:solidFill>
                <a:srgbClr val="000000"/>
              </a:solidFill>
              <a:effectLst>
                <a:glow rad="304800">
                  <a:srgbClr val="FFFFFF">
                    <a:alpha val="96000"/>
                  </a:srgbClr>
                </a:glo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0" y="0"/>
            <a:ext cx="5940152" cy="6858000"/>
          </a:xfrm>
          <a:prstGeom prst="rect">
            <a:avLst/>
          </a:prstGeom>
          <a:solidFill>
            <a:srgbClr val="000090"/>
          </a:solidFill>
          <a:ln w="9525" cap="flat" cmpd="sng" algn="ctr">
            <a:solidFill>
              <a:schemeClr val="tx1"/>
            </a:solidFill>
            <a:prstDash val="solid"/>
            <a:round/>
            <a:headEnd type="none" w="med" len="med"/>
            <a:tailEnd type="none" w="med" len="med"/>
          </a:ln>
          <a:effectLst/>
        </p:spPr>
        <p:txBody>
          <a:bodyPr wrap="none"/>
          <a:lstStyle/>
          <a:p>
            <a:pPr>
              <a:defRPr/>
            </a:pPr>
            <a:endParaRPr lang="en-US">
              <a:solidFill>
                <a:srgbClr val="FFFFFF"/>
              </a:solidFill>
              <a:effectLst/>
              <a:latin typeface="Times New Roman" pitchFamily="-111" charset="0"/>
              <a:ea typeface="+mn-ea"/>
              <a:cs typeface="+mn-cs"/>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baseline="30000">
                <a:solidFill>
                  <a:srgbClr val="FFFFFF"/>
                </a:solidFill>
                <a:effectLst/>
                <a:latin typeface="Arial" charset="0"/>
                <a:cs typeface="Arial" charset="0"/>
              </a:rPr>
              <a:t>25</a:t>
            </a:r>
            <a:r>
              <a:rPr lang="en-US" sz="2800" b="1">
                <a:solidFill>
                  <a:srgbClr val="FFFFFF"/>
                </a:solidFill>
                <a:effectLst/>
                <a:latin typeface="Arial" charset="0"/>
                <a:cs typeface="Arial" charset="0"/>
              </a:rPr>
              <a:t>I do not want you to be ignorant of this mystery, brothers, so that you may not be conceited: Israel has experienced a hardening in part </a:t>
            </a:r>
            <a:r>
              <a:rPr lang="en-US" sz="2800" b="1" u="sng">
                <a:solidFill>
                  <a:srgbClr val="FFFFFF"/>
                </a:solidFill>
                <a:effectLst/>
                <a:latin typeface="Arial" charset="0"/>
                <a:cs typeface="Arial" charset="0"/>
              </a:rPr>
              <a:t>until </a:t>
            </a:r>
            <a:r>
              <a:rPr lang="en-US" sz="2800" b="1">
                <a:solidFill>
                  <a:srgbClr val="FFFFFF"/>
                </a:solidFill>
                <a:effectLst/>
                <a:latin typeface="Arial" charset="0"/>
                <a:cs typeface="Arial" charset="0"/>
              </a:rPr>
              <a:t>the full number of the Gentiles has come in.</a:t>
            </a:r>
          </a:p>
          <a:p>
            <a:pPr eaLnBrk="1" hangingPunct="1"/>
            <a:r>
              <a:rPr lang="en-US" sz="2800" b="1" baseline="30000">
                <a:solidFill>
                  <a:srgbClr val="FFFFFF"/>
                </a:solidFill>
                <a:effectLst/>
                <a:latin typeface="Arial" charset="0"/>
                <a:cs typeface="Arial" charset="0"/>
              </a:rPr>
              <a:t>26</a:t>
            </a:r>
            <a:r>
              <a:rPr lang="en-US" sz="2800" b="1" u="sng">
                <a:solidFill>
                  <a:srgbClr val="FFFFFF"/>
                </a:solidFill>
                <a:effectLst/>
                <a:latin typeface="Arial" charset="0"/>
                <a:cs typeface="Arial" charset="0"/>
              </a:rPr>
              <a:t>And so</a:t>
            </a:r>
            <a:r>
              <a:rPr lang="en-US" sz="2800" b="1">
                <a:solidFill>
                  <a:srgbClr val="FFFFFF"/>
                </a:solidFill>
                <a:effectLst/>
                <a:latin typeface="Arial" charset="0"/>
                <a:cs typeface="Arial" charset="0"/>
              </a:rPr>
              <a:t> </a:t>
            </a:r>
            <a:r>
              <a:rPr lang="en-US" sz="2800" b="1">
                <a:solidFill>
                  <a:srgbClr val="FFFF00"/>
                </a:solidFill>
                <a:effectLst/>
                <a:latin typeface="Arial" charset="0"/>
                <a:cs typeface="Arial" charset="0"/>
              </a:rPr>
              <a:t>all Israel will be saved</a:t>
            </a:r>
            <a:r>
              <a:rPr lang="en-US" sz="2800" b="1">
                <a:solidFill>
                  <a:srgbClr val="FFFFFF"/>
                </a:solidFill>
                <a:effectLst/>
                <a:latin typeface="Arial"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ru-RU" altLang="ja-JP" sz="2800" b="1" dirty="0" smtClean="0">
                <a:solidFill>
                  <a:srgbClr val="FFFFFF"/>
                </a:solidFill>
                <a:effectLst/>
                <a:latin typeface="Arial" charset="0"/>
                <a:cs typeface="Arial" charset="0"/>
              </a:rPr>
              <a:t>"</a:t>
            </a:r>
            <a:r>
              <a:rPr lang="en-US" altLang="ja-JP" sz="2800" b="1" dirty="0" smtClean="0">
                <a:solidFill>
                  <a:srgbClr val="FFFFFF"/>
                </a:solidFill>
                <a:effectLst/>
                <a:latin typeface="Arial" charset="0"/>
                <a:cs typeface="Arial" charset="0"/>
              </a:rPr>
              <a:t>The </a:t>
            </a:r>
            <a:r>
              <a:rPr lang="en-US" altLang="ja-JP" sz="2800" b="1" dirty="0">
                <a:solidFill>
                  <a:srgbClr val="FFFFFF"/>
                </a:solidFill>
                <a:effectLst/>
                <a:latin typeface="Arial" charset="0"/>
                <a:cs typeface="Arial" charset="0"/>
              </a:rPr>
              <a:t>deliverer will come from Zion; he will turn godlessness away from Jacob.</a:t>
            </a:r>
          </a:p>
          <a:p>
            <a:pPr eaLnBrk="1" hangingPunct="1"/>
            <a:r>
              <a:rPr lang="en-US" sz="2800" b="1" baseline="30000" dirty="0">
                <a:solidFill>
                  <a:srgbClr val="FFFFFF"/>
                </a:solidFill>
                <a:effectLst/>
                <a:latin typeface="Arial" charset="0"/>
                <a:cs typeface="Arial" charset="0"/>
              </a:rPr>
              <a:t>27</a:t>
            </a:r>
            <a:r>
              <a:rPr lang="en-US" sz="2800" b="1" dirty="0">
                <a:solidFill>
                  <a:srgbClr val="FFFFFF"/>
                </a:solidFill>
                <a:effectLst/>
                <a:latin typeface="Arial" charset="0"/>
                <a:cs typeface="Arial" charset="0"/>
              </a:rPr>
              <a:t>And this is my covenant with them when I take away their sins</a:t>
            </a:r>
            <a:r>
              <a:rPr lang="en-US" sz="2800" b="1" dirty="0" smtClean="0">
                <a:solidFill>
                  <a:srgbClr val="FFFFFF"/>
                </a:solidFill>
                <a:effectLst/>
                <a:latin typeface="Arial" charset="0"/>
                <a:cs typeface="Arial" charset="0"/>
              </a:rPr>
              <a:t>.</a:t>
            </a:r>
            <a:r>
              <a:rPr lang="ru-RU" altLang="ja-JP" sz="2800" b="1" dirty="0" smtClean="0">
                <a:solidFill>
                  <a:srgbClr val="FFFFFF"/>
                </a:solidFill>
                <a:effectLst/>
                <a:latin typeface="Arial" charset="0"/>
                <a:cs typeface="Arial" charset="0"/>
              </a:rPr>
              <a:t>"</a:t>
            </a:r>
            <a:endParaRPr lang="en-US" sz="2800" b="1" dirty="0">
              <a:solidFill>
                <a:srgbClr val="FFFFFF"/>
              </a:solidFill>
              <a:effectLst/>
              <a:latin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smtClean="0">
                <a:latin typeface="Tahoma" charset="0"/>
                <a:ea typeface="ＭＳ Ｐゴシック" charset="0"/>
                <a:cs typeface="ＭＳ Ｐゴシック" charset="0"/>
              </a:rPr>
              <a:t>"</a:t>
            </a:r>
            <a:r>
              <a:rPr lang="en-US" sz="3200" b="1" dirty="0" smtClean="0">
                <a:latin typeface="Tahoma" charset="0"/>
                <a:ea typeface="ＭＳ Ｐゴシック" charset="0"/>
                <a:cs typeface="ＭＳ Ｐゴシック" charset="0"/>
              </a:rPr>
              <a:t>All </a:t>
            </a:r>
            <a:r>
              <a:rPr lang="en-US" sz="3200" b="1" dirty="0">
                <a:latin typeface="Tahoma" charset="0"/>
                <a:ea typeface="ＭＳ Ｐゴシック" charset="0"/>
                <a:cs typeface="ＭＳ Ｐゴシック" charset="0"/>
              </a:rPr>
              <a:t>Israel will be </a:t>
            </a:r>
            <a:r>
              <a:rPr lang="en-US" sz="3200" b="1" dirty="0" smtClean="0">
                <a:latin typeface="Tahoma" charset="0"/>
                <a:ea typeface="ＭＳ Ｐゴシック" charset="0"/>
                <a:cs typeface="ＭＳ Ｐゴシック" charset="0"/>
              </a:rPr>
              <a:t>saved</a:t>
            </a:r>
            <a:r>
              <a:rPr lang="ru-RU" altLang="ja-JP" sz="3200" b="1" dirty="0" smtClean="0">
                <a:latin typeface="Tahoma" charset="0"/>
                <a:ea typeface="ＭＳ Ｐゴシック" charset="0"/>
                <a:cs typeface="ＭＳ Ｐゴシック" charset="0"/>
              </a:rPr>
              <a:t>"</a:t>
            </a:r>
            <a:r>
              <a:rPr lang="en-US" sz="3200" b="1" dirty="0" smtClean="0">
                <a:latin typeface="Tahoma" charset="0"/>
                <a:ea typeface="ＭＳ Ｐゴシック" charset="0"/>
                <a:cs typeface="ＭＳ Ｐゴシック" charset="0"/>
              </a:rPr>
              <a:t> </a:t>
            </a:r>
            <a:r>
              <a:rPr lang="en-US" sz="2400" b="1" dirty="0">
                <a:latin typeface="Tahoma" charset="0"/>
                <a:ea typeface="ＭＳ Ｐゴシック" charset="0"/>
                <a:cs typeface="ＭＳ Ｐゴシック" charset="0"/>
              </a:rPr>
              <a:t>(Rom. 11:25-27)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FFFFFF"/>
                </a:solidFill>
                <a:effectLst/>
                <a:latin typeface="Arial" pitchFamily="-112" charset="0"/>
                <a:ea typeface="+mn-ea"/>
                <a:cs typeface="+mn-cs"/>
              </a:rPr>
              <a:t>NTS 155w</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2"/>
          <p:cNvSpPr>
            <a:spLocks noGrp="1" noChangeArrowheads="1"/>
          </p:cNvSpPr>
          <p:nvPr>
            <p:ph type="ctrTitle"/>
          </p:nvPr>
        </p:nvSpPr>
        <p:spPr>
          <a:xfrm>
            <a:off x="304800" y="239713"/>
            <a:ext cx="6096000" cy="762000"/>
          </a:xfrm>
          <a:ln w="9525"/>
        </p:spPr>
        <p:txBody>
          <a:bodyPr/>
          <a:lstStyle/>
          <a:p>
            <a:pPr algn="l" eaLnBrk="1" hangingPunct="1">
              <a:defRPr/>
            </a:pPr>
            <a:r>
              <a:rPr lang="en-US">
                <a:solidFill>
                  <a:schemeClr val="bg2"/>
                </a:solidFill>
                <a:effectLst>
                  <a:outerShdw blurRad="38100" dist="38100" dir="2700000" algn="tl">
                    <a:srgbClr val="FFFFFF"/>
                  </a:outerShdw>
                </a:effectLst>
                <a:latin typeface="Arial" charset="0"/>
                <a:ea typeface="ＭＳ Ｐゴシック" charset="0"/>
                <a:cs typeface="Arial" charset="0"/>
              </a:rPr>
              <a:t>Zech-a-Cry-Ah</a:t>
            </a:r>
          </a:p>
        </p:txBody>
      </p:sp>
      <p:sp>
        <p:nvSpPr>
          <p:cNvPr id="4" name="Rectangle 2"/>
          <p:cNvSpPr txBox="1">
            <a:spLocks noChangeArrowheads="1"/>
          </p:cNvSpPr>
          <p:nvPr/>
        </p:nvSpPr>
        <p:spPr bwMode="auto">
          <a:xfrm>
            <a:off x="4876800" y="5867400"/>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smtClean="0">
                <a:solidFill>
                  <a:schemeClr val="bg2"/>
                </a:solidFill>
                <a:effectLst>
                  <a:outerShdw blurRad="38100" dist="38100" dir="2700000" algn="tl">
                    <a:srgbClr val="FFFFFF"/>
                  </a:outerShdw>
                </a:effectLst>
                <a:latin typeface="Arial" charset="0"/>
                <a:cs typeface="Arial" charset="0"/>
              </a:rPr>
              <a:t>= Key Word</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Zechariah 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008642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ffectLst/>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Word</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Messiah</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Zechariah</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649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778877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smtClean="0">
                <a:solidFill>
                  <a:srgbClr val="FFFFFF"/>
                </a:solidFill>
                <a:effectLst>
                  <a:glow rad="127000">
                    <a:srgbClr val="000000"/>
                  </a:glow>
                </a:effectLst>
                <a:latin typeface="Arial" charset="0"/>
              </a:rPr>
              <a:t>Zechariah </a:t>
            </a:r>
            <a:r>
              <a:rPr lang="en-US" sz="4000" b="1" dirty="0" smtClean="0">
                <a:solidFill>
                  <a:schemeClr val="bg1"/>
                </a:solidFill>
                <a:effectLst>
                  <a:glow rad="101600">
                    <a:schemeClr val="tx1">
                      <a:alpha val="99000"/>
                    </a:schemeClr>
                  </a:glow>
                </a:effectLst>
                <a:latin typeface="Arial"/>
                <a:cs typeface="Arial"/>
              </a:rPr>
              <a:t>Kingdom Statement</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Judah must rebuild the temple (6:9-15) for blessing in the </a:t>
            </a:r>
            <a:r>
              <a:rPr lang="en-US" b="1" dirty="0" smtClean="0">
                <a:solidFill>
                  <a:srgbClr val="FFFF00"/>
                </a:solidFill>
                <a:effectLst>
                  <a:glow rad="101600">
                    <a:prstClr val="black">
                      <a:alpha val="99000"/>
                    </a:prstClr>
                  </a:glow>
                </a:effectLst>
                <a:latin typeface="Calibri"/>
              </a:rPr>
              <a:t>Messiah</a:t>
            </a:r>
            <a:r>
              <a:rPr lang="mr-IN" b="1" dirty="0" smtClean="0">
                <a:solidFill>
                  <a:srgbClr val="FFFF00"/>
                </a:solidFill>
                <a:effectLst>
                  <a:glow rad="101600">
                    <a:prstClr val="black">
                      <a:alpha val="99000"/>
                    </a:prstClr>
                  </a:glow>
                </a:effectLst>
                <a:latin typeface="Calibri"/>
              </a:rPr>
              <a:t>'</a:t>
            </a:r>
            <a:r>
              <a:rPr lang="en-US" b="1" dirty="0" smtClean="0">
                <a:solidFill>
                  <a:srgbClr val="FFFF00"/>
                </a:solidFill>
                <a:effectLst>
                  <a:glow rad="101600">
                    <a:prstClr val="black">
                      <a:alpha val="99000"/>
                    </a:prstClr>
                  </a:glow>
                </a:effectLst>
                <a:latin typeface="Calibri"/>
              </a:rPr>
              <a:t>s</a:t>
            </a:r>
            <a:r>
              <a:rPr lang="en-US" b="1" dirty="0" smtClean="0">
                <a:solidFill>
                  <a:prstClr val="white"/>
                </a:solidFill>
                <a:effectLst>
                  <a:glow rad="101600">
                    <a:prstClr val="black">
                      <a:alpha val="99000"/>
                    </a:prstClr>
                  </a:glow>
                </a:effectLst>
                <a:latin typeface="Calibri"/>
              </a:rPr>
              <a:t> </a:t>
            </a:r>
            <a:r>
              <a:rPr lang="en-US" b="1" dirty="0">
                <a:solidFill>
                  <a:prstClr val="white"/>
                </a:solidFill>
                <a:effectLst>
                  <a:glow rad="101600">
                    <a:prstClr val="black">
                      <a:alpha val="99000"/>
                    </a:prstClr>
                  </a:glow>
                </a:effectLst>
                <a:latin typeface="Calibri"/>
              </a:rPr>
              <a:t>kingdom</a:t>
            </a:r>
            <a:r>
              <a:rPr lang="en-US" b="1" dirty="0" smtClean="0">
                <a:solidFill>
                  <a:prstClr val="white"/>
                </a:solidFill>
                <a:effectLst>
                  <a:glow rad="101600">
                    <a:prstClr val="black">
                      <a:alpha val="99000"/>
                    </a:prstClr>
                  </a:glow>
                </a:effectLst>
                <a:latin typeface="Calibri"/>
              </a:rPr>
              <a:t>.</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05544090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effectLst/>
                <a:latin typeface="Helvetica"/>
                <a:ea typeface="+mn-ea"/>
                <a:cs typeface="+mn-cs"/>
              </a:rPr>
              <a:t> </a:t>
            </a:r>
            <a:endParaRPr lang="en-US" sz="1800">
              <a:solidFill>
                <a:prstClr val="black"/>
              </a:solidFill>
              <a:effectLst/>
              <a:latin typeface="Tw Cen MT"/>
              <a:ea typeface="+mn-ea"/>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ffectLst/>
              <a:latin typeface="Tw Cen MT"/>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effectLst/>
                <a:latin typeface="Arial"/>
                <a:cs typeface="Arial"/>
              </a:rPr>
              <a:t>Zechariah</a:t>
            </a:r>
          </a:p>
        </p:txBody>
      </p:sp>
      <p:sp>
        <p:nvSpPr>
          <p:cNvPr id="7" name="TextBox 3"/>
          <p:cNvSpPr txBox="1">
            <a:spLocks noChangeArrowheads="1"/>
          </p:cNvSpPr>
          <p:nvPr/>
        </p:nvSpPr>
        <p:spPr bwMode="auto">
          <a:xfrm>
            <a:off x="116887" y="1024964"/>
            <a:ext cx="5361733" cy="4893647"/>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effectLst/>
              </a:rPr>
              <a:t> 1 </a:t>
            </a:r>
            <a:r>
              <a:rPr lang="en-US" sz="2000" b="1" dirty="0">
                <a:solidFill>
                  <a:prstClr val="black"/>
                </a:solidFill>
                <a:effectLst/>
              </a:rPr>
              <a:t>M</a:t>
            </a:r>
            <a:r>
              <a:rPr lang="en-US" sz="2000" dirty="0">
                <a:solidFill>
                  <a:prstClr val="black"/>
                </a:solidFill>
                <a:effectLst/>
              </a:rPr>
              <a:t>eaning of Zechariah</a:t>
            </a:r>
            <a:r>
              <a:rPr lang="mr-IN" sz="2000" dirty="0">
                <a:solidFill>
                  <a:prstClr val="black"/>
                </a:solidFill>
                <a:effectLst/>
              </a:rPr>
              <a:t>'</a:t>
            </a:r>
            <a:r>
              <a:rPr lang="en-US" sz="2000" dirty="0">
                <a:solidFill>
                  <a:prstClr val="black"/>
                </a:solidFill>
                <a:effectLst/>
              </a:rPr>
              <a:t>s vision</a:t>
            </a:r>
          </a:p>
          <a:p>
            <a:pPr defTabSz="457200" fontAlgn="auto">
              <a:spcBef>
                <a:spcPts val="0"/>
              </a:spcBef>
              <a:spcAft>
                <a:spcPts val="0"/>
              </a:spcAft>
            </a:pPr>
            <a:r>
              <a:rPr lang="en-US" sz="2000" dirty="0">
                <a:solidFill>
                  <a:prstClr val="black"/>
                </a:solidFill>
                <a:effectLst/>
              </a:rPr>
              <a:t> 2 </a:t>
            </a:r>
            <a:r>
              <a:rPr lang="en-US" sz="2000" b="1" dirty="0">
                <a:solidFill>
                  <a:prstClr val="black"/>
                </a:solidFill>
                <a:effectLst/>
              </a:rPr>
              <a:t>E</a:t>
            </a:r>
            <a:r>
              <a:rPr lang="en-US" sz="2000" dirty="0">
                <a:solidFill>
                  <a:prstClr val="black"/>
                </a:solidFill>
                <a:effectLst/>
              </a:rPr>
              <a:t>xamination with measuring line</a:t>
            </a:r>
          </a:p>
          <a:p>
            <a:pPr defTabSz="457200" fontAlgn="auto">
              <a:spcBef>
                <a:spcPts val="0"/>
              </a:spcBef>
              <a:spcAft>
                <a:spcPts val="0"/>
              </a:spcAft>
            </a:pPr>
            <a:r>
              <a:rPr lang="en-US" sz="2000" dirty="0">
                <a:solidFill>
                  <a:prstClr val="black"/>
                </a:solidFill>
                <a:effectLst/>
              </a:rPr>
              <a:t> 3 </a:t>
            </a:r>
            <a:r>
              <a:rPr lang="en-US" sz="2000" b="1" dirty="0">
                <a:solidFill>
                  <a:prstClr val="black"/>
                </a:solidFill>
                <a:effectLst/>
              </a:rPr>
              <a:t>S</a:t>
            </a:r>
            <a:r>
              <a:rPr lang="en-US" sz="2000" dirty="0">
                <a:solidFill>
                  <a:prstClr val="black"/>
                </a:solidFill>
                <a:effectLst/>
              </a:rPr>
              <a:t>atan and the Branch</a:t>
            </a:r>
          </a:p>
          <a:p>
            <a:pPr defTabSz="457200" fontAlgn="auto">
              <a:spcBef>
                <a:spcPts val="0"/>
              </a:spcBef>
              <a:spcAft>
                <a:spcPts val="0"/>
              </a:spcAft>
            </a:pPr>
            <a:r>
              <a:rPr lang="en-US" sz="2000" dirty="0">
                <a:solidFill>
                  <a:prstClr val="black"/>
                </a:solidFill>
                <a:effectLst/>
              </a:rPr>
              <a:t> 4 </a:t>
            </a:r>
            <a:r>
              <a:rPr lang="en-US" sz="2000" b="1" dirty="0">
                <a:solidFill>
                  <a:prstClr val="black"/>
                </a:solidFill>
                <a:effectLst/>
              </a:rPr>
              <a:t>S</a:t>
            </a:r>
            <a:r>
              <a:rPr lang="en-US" sz="2000" dirty="0">
                <a:solidFill>
                  <a:prstClr val="black"/>
                </a:solidFill>
                <a:effectLst/>
              </a:rPr>
              <a:t>even lampstands of gold</a:t>
            </a:r>
          </a:p>
          <a:p>
            <a:pPr defTabSz="457200" fontAlgn="auto">
              <a:spcBef>
                <a:spcPts val="0"/>
              </a:spcBef>
              <a:spcAft>
                <a:spcPts val="0"/>
              </a:spcAft>
            </a:pPr>
            <a:r>
              <a:rPr lang="en-US" sz="2000" dirty="0">
                <a:solidFill>
                  <a:prstClr val="black"/>
                </a:solidFill>
                <a:effectLst/>
              </a:rPr>
              <a:t> 5 </a:t>
            </a:r>
            <a:r>
              <a:rPr lang="en-US" sz="2000" b="1" dirty="0">
                <a:solidFill>
                  <a:prstClr val="black"/>
                </a:solidFill>
                <a:effectLst/>
              </a:rPr>
              <a:t>I</a:t>
            </a:r>
            <a:r>
              <a:rPr lang="en-US" sz="2000" dirty="0">
                <a:solidFill>
                  <a:prstClr val="black"/>
                </a:solidFill>
                <a:effectLst/>
              </a:rPr>
              <a:t>nterpreting the flying scroll</a:t>
            </a:r>
          </a:p>
          <a:p>
            <a:pPr defTabSz="457200" fontAlgn="auto">
              <a:spcBef>
                <a:spcPts val="0"/>
              </a:spcBef>
              <a:spcAft>
                <a:spcPts val="0"/>
              </a:spcAft>
            </a:pPr>
            <a:r>
              <a:rPr lang="en-US" sz="2000" dirty="0">
                <a:solidFill>
                  <a:prstClr val="black"/>
                </a:solidFill>
                <a:effectLst/>
              </a:rPr>
              <a:t> 6 </a:t>
            </a:r>
            <a:r>
              <a:rPr lang="en-US" sz="2000" b="1" dirty="0">
                <a:solidFill>
                  <a:prstClr val="black"/>
                </a:solidFill>
                <a:effectLst/>
              </a:rPr>
              <a:t>A</a:t>
            </a:r>
            <a:r>
              <a:rPr lang="en-US" sz="2000" dirty="0">
                <a:solidFill>
                  <a:prstClr val="black"/>
                </a:solidFill>
                <a:effectLst/>
              </a:rPr>
              <a:t>ct of crowning Joshua</a:t>
            </a:r>
          </a:p>
          <a:p>
            <a:pPr defTabSz="457200" fontAlgn="auto">
              <a:spcBef>
                <a:spcPts val="0"/>
              </a:spcBef>
              <a:spcAft>
                <a:spcPts val="0"/>
              </a:spcAft>
            </a:pPr>
            <a:r>
              <a:rPr lang="en-US" sz="2000" dirty="0">
                <a:solidFill>
                  <a:prstClr val="black"/>
                </a:solidFill>
                <a:effectLst/>
              </a:rPr>
              <a:t> 7 </a:t>
            </a:r>
            <a:r>
              <a:rPr lang="en-US" sz="2000" b="1" dirty="0">
                <a:solidFill>
                  <a:prstClr val="black"/>
                </a:solidFill>
                <a:effectLst/>
              </a:rPr>
              <a:t>H</a:t>
            </a:r>
            <a:r>
              <a:rPr lang="en-US" sz="2000" dirty="0">
                <a:solidFill>
                  <a:prstClr val="black"/>
                </a:solidFill>
                <a:effectLst/>
              </a:rPr>
              <a:t>earts become like flint</a:t>
            </a:r>
          </a:p>
          <a:p>
            <a:pPr defTabSz="457200" fontAlgn="auto">
              <a:spcBef>
                <a:spcPts val="0"/>
              </a:spcBef>
              <a:spcAft>
                <a:spcPts val="0"/>
              </a:spcAft>
            </a:pPr>
            <a:r>
              <a:rPr lang="en-US" sz="2000" dirty="0">
                <a:solidFill>
                  <a:prstClr val="black"/>
                </a:solidFill>
                <a:effectLst/>
              </a:rPr>
              <a:t> 8 </a:t>
            </a:r>
            <a:r>
              <a:rPr lang="en-US" sz="2000" b="1" dirty="0">
                <a:solidFill>
                  <a:prstClr val="black"/>
                </a:solidFill>
                <a:effectLst/>
              </a:rPr>
              <a:t>S</a:t>
            </a:r>
            <a:r>
              <a:rPr lang="en-US" sz="2000" dirty="0">
                <a:solidFill>
                  <a:prstClr val="black"/>
                </a:solidFill>
                <a:effectLst/>
              </a:rPr>
              <a:t>ecurity comes to Jerusalem</a:t>
            </a:r>
          </a:p>
          <a:p>
            <a:pPr defTabSz="457200" fontAlgn="auto">
              <a:spcBef>
                <a:spcPts val="0"/>
              </a:spcBef>
              <a:spcAft>
                <a:spcPts val="0"/>
              </a:spcAft>
            </a:pPr>
            <a:endParaRPr lang="en-US" sz="2000" dirty="0">
              <a:solidFill>
                <a:prstClr val="black"/>
              </a:solidFill>
              <a:effectLst/>
            </a:endParaRPr>
          </a:p>
          <a:p>
            <a:pPr defTabSz="457200" fontAlgn="auto">
              <a:spcBef>
                <a:spcPts val="0"/>
              </a:spcBef>
              <a:spcAft>
                <a:spcPts val="0"/>
              </a:spcAft>
            </a:pPr>
            <a:r>
              <a:rPr lang="en-US" sz="2000" dirty="0">
                <a:solidFill>
                  <a:prstClr val="black"/>
                </a:solidFill>
                <a:effectLst/>
              </a:rPr>
              <a:t>  9 </a:t>
            </a:r>
            <a:r>
              <a:rPr lang="en-US" sz="2000" b="1" dirty="0">
                <a:solidFill>
                  <a:prstClr val="black"/>
                </a:solidFill>
                <a:effectLst/>
              </a:rPr>
              <a:t>R</a:t>
            </a:r>
            <a:r>
              <a:rPr lang="en-US" sz="2000" dirty="0">
                <a:solidFill>
                  <a:prstClr val="black"/>
                </a:solidFill>
                <a:effectLst/>
              </a:rPr>
              <a:t>eturn of the Messiah</a:t>
            </a:r>
          </a:p>
          <a:p>
            <a:pPr defTabSz="457200" fontAlgn="auto">
              <a:spcBef>
                <a:spcPts val="0"/>
              </a:spcBef>
              <a:spcAft>
                <a:spcPts val="0"/>
              </a:spcAft>
            </a:pPr>
            <a:r>
              <a:rPr lang="en-US" sz="2000" dirty="0">
                <a:solidFill>
                  <a:prstClr val="black"/>
                </a:solidFill>
                <a:effectLst/>
              </a:rPr>
              <a:t>10 </a:t>
            </a:r>
            <a:r>
              <a:rPr lang="en-US" sz="2000" b="1" dirty="0">
                <a:solidFill>
                  <a:prstClr val="black"/>
                </a:solidFill>
                <a:effectLst/>
              </a:rPr>
              <a:t>E</a:t>
            </a:r>
            <a:r>
              <a:rPr lang="en-US" sz="2000" dirty="0">
                <a:solidFill>
                  <a:prstClr val="black"/>
                </a:solidFill>
                <a:effectLst/>
              </a:rPr>
              <a:t>phraim and Judah restored</a:t>
            </a:r>
          </a:p>
          <a:p>
            <a:pPr defTabSz="457200" fontAlgn="auto">
              <a:spcBef>
                <a:spcPts val="0"/>
              </a:spcBef>
              <a:spcAft>
                <a:spcPts val="0"/>
              </a:spcAft>
            </a:pPr>
            <a:r>
              <a:rPr lang="en-US" sz="2000" dirty="0">
                <a:solidFill>
                  <a:prstClr val="black"/>
                </a:solidFill>
                <a:effectLst/>
              </a:rPr>
              <a:t>11 </a:t>
            </a:r>
            <a:r>
              <a:rPr lang="en-US" sz="2000" b="1" dirty="0">
                <a:solidFill>
                  <a:prstClr val="black"/>
                </a:solidFill>
                <a:effectLst/>
              </a:rPr>
              <a:t>T</a:t>
            </a:r>
            <a:r>
              <a:rPr lang="en-US" sz="2000" dirty="0">
                <a:solidFill>
                  <a:prstClr val="black"/>
                </a:solidFill>
                <a:effectLst/>
              </a:rPr>
              <a:t>eaching about wicked shepherds</a:t>
            </a:r>
          </a:p>
          <a:p>
            <a:pPr defTabSz="457200" fontAlgn="auto">
              <a:spcBef>
                <a:spcPts val="0"/>
              </a:spcBef>
              <a:spcAft>
                <a:spcPts val="0"/>
              </a:spcAft>
            </a:pPr>
            <a:r>
              <a:rPr lang="en-US" sz="2000" dirty="0">
                <a:solidFill>
                  <a:prstClr val="black"/>
                </a:solidFill>
                <a:effectLst/>
              </a:rPr>
              <a:t>12 </a:t>
            </a:r>
            <a:r>
              <a:rPr lang="en-US" sz="2000" b="1" dirty="0">
                <a:solidFill>
                  <a:prstClr val="black"/>
                </a:solidFill>
                <a:effectLst/>
              </a:rPr>
              <a:t>U</a:t>
            </a:r>
            <a:r>
              <a:rPr lang="en-US" sz="2000" dirty="0">
                <a:solidFill>
                  <a:prstClr val="black"/>
                </a:solidFill>
                <a:effectLst/>
              </a:rPr>
              <a:t>nderstanding whom they pierced</a:t>
            </a:r>
          </a:p>
          <a:p>
            <a:pPr defTabSz="457200" fontAlgn="auto">
              <a:spcBef>
                <a:spcPts val="0"/>
              </a:spcBef>
              <a:spcAft>
                <a:spcPts val="0"/>
              </a:spcAft>
            </a:pPr>
            <a:r>
              <a:rPr lang="en-US" sz="2000" dirty="0">
                <a:solidFill>
                  <a:prstClr val="black"/>
                </a:solidFill>
                <a:effectLst/>
              </a:rPr>
              <a:t>13 </a:t>
            </a:r>
            <a:r>
              <a:rPr lang="en-US" sz="2000" b="1" dirty="0">
                <a:solidFill>
                  <a:prstClr val="black"/>
                </a:solidFill>
                <a:effectLst/>
              </a:rPr>
              <a:t>R</a:t>
            </a:r>
            <a:r>
              <a:rPr lang="en-US" sz="2000" dirty="0">
                <a:solidFill>
                  <a:prstClr val="black"/>
                </a:solidFill>
                <a:effectLst/>
              </a:rPr>
              <a:t>efining of God</a:t>
            </a:r>
            <a:r>
              <a:rPr lang="mr-IN" sz="2000" dirty="0">
                <a:solidFill>
                  <a:prstClr val="black"/>
                </a:solidFill>
                <a:effectLst/>
              </a:rPr>
              <a:t>'</a:t>
            </a:r>
            <a:r>
              <a:rPr lang="en-US" sz="2000" dirty="0">
                <a:solidFill>
                  <a:prstClr val="black"/>
                </a:solidFill>
                <a:effectLst/>
              </a:rPr>
              <a:t>s remnant</a:t>
            </a:r>
          </a:p>
          <a:p>
            <a:pPr defTabSz="457200" fontAlgn="auto">
              <a:spcBef>
                <a:spcPts val="0"/>
              </a:spcBef>
              <a:spcAft>
                <a:spcPts val="0"/>
              </a:spcAft>
            </a:pPr>
            <a:r>
              <a:rPr lang="en-US" sz="2000" dirty="0">
                <a:solidFill>
                  <a:prstClr val="black"/>
                </a:solidFill>
                <a:effectLst/>
              </a:rPr>
              <a:t>14 </a:t>
            </a:r>
            <a:r>
              <a:rPr lang="en-US" sz="2000" b="1" dirty="0">
                <a:solidFill>
                  <a:prstClr val="black"/>
                </a:solidFill>
                <a:effectLst/>
              </a:rPr>
              <a:t>N</a:t>
            </a:r>
            <a:r>
              <a:rPr lang="en-US" sz="2000" dirty="0">
                <a:solidFill>
                  <a:prstClr val="black"/>
                </a:solidFill>
                <a:effectLst/>
              </a:rPr>
              <a:t>ew kingdom ushered in</a:t>
            </a:r>
          </a:p>
        </p:txBody>
      </p:sp>
    </p:spTree>
    <p:extLst>
      <p:ext uri="{BB962C8B-B14F-4D97-AF65-F5344CB8AC3E}">
        <p14:creationId xmlns:p14="http://schemas.microsoft.com/office/powerpoint/2010/main" val="315392896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Judgments</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1187986" y="273216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smtClean="0">
                <a:solidFill>
                  <a:srgbClr val="FFFFFF"/>
                </a:solidFill>
                <a:effectLst>
                  <a:glow rad="101600">
                    <a:srgbClr val="000000">
                      <a:alpha val="75000"/>
                    </a:srgbClr>
                  </a:glow>
                </a:effectLst>
                <a:latin typeface="Arial"/>
                <a:ea typeface="+mn-ea"/>
                <a:cs typeface="Arial"/>
              </a:rPr>
              <a:t>Israel</a:t>
            </a:r>
            <a:endParaRPr lang="en-US" sz="4800" b="1" dirty="0">
              <a:solidFill>
                <a:srgbClr val="FFFFFF"/>
              </a:solidFill>
              <a:effectLst>
                <a:glow rad="101600">
                  <a:srgbClr val="000000">
                    <a:alpha val="75000"/>
                  </a:srgbClr>
                </a:glow>
              </a:effectLst>
              <a:latin typeface="Arial"/>
              <a:ea typeface="+mn-ea"/>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Zechariah 9:1-4</a:t>
            </a:r>
            <a:r>
              <a:rPr lang="en-US" sz="2400" b="1" i="1" dirty="0" smtClean="0">
                <a:solidFill>
                  <a:srgbClr val="FFFFFF"/>
                </a:solidFill>
                <a:effectLst>
                  <a:glow rad="127000">
                    <a:srgbClr val="000000"/>
                  </a:glow>
                </a:effectLst>
                <a:latin typeface="Arial" charset="0"/>
                <a:ea typeface="ＭＳ Ｐゴシック" charset="0"/>
                <a:cs typeface="ＭＳ Ｐゴシック" charset="0"/>
              </a:rPr>
              <a:t> </a:t>
            </a:r>
            <a:r>
              <a:rPr lang="en-US" sz="2000" b="1" i="1" dirty="0" smtClean="0">
                <a:solidFill>
                  <a:srgbClr val="FFFFFF"/>
                </a:solidFill>
                <a:effectLst>
                  <a:glow rad="127000">
                    <a:srgbClr val="000000"/>
                  </a:glow>
                </a:effectLst>
                <a:latin typeface="Arial" charset="0"/>
                <a:ea typeface="ＭＳ Ｐゴシック" charset="0"/>
                <a:cs typeface="ＭＳ Ｐゴシック" charset="0"/>
              </a:rPr>
              <a:t>NLT</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24906" y="1740341"/>
            <a:ext cx="2468216"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4400" b="1" dirty="0" smtClean="0">
                <a:solidFill>
                  <a:srgbClr val="FFFFFF"/>
                </a:solidFill>
                <a:effectLst>
                  <a:glow rad="101600">
                    <a:srgbClr val="000000">
                      <a:alpha val="75000"/>
                    </a:srgbClr>
                  </a:glow>
                </a:effectLst>
                <a:latin typeface="Arial"/>
                <a:ea typeface="+mn-ea"/>
                <a:cs typeface="Arial"/>
              </a:rPr>
              <a:t>Aram</a:t>
            </a:r>
            <a:endParaRPr lang="en-US" sz="4400" b="1" dirty="0">
              <a:solidFill>
                <a:srgbClr val="FFFFFF"/>
              </a:solidFill>
              <a:effectLst>
                <a:glow rad="101600">
                  <a:srgbClr val="000000">
                    <a:alpha val="75000"/>
                  </a:srgbClr>
                </a:glow>
              </a:effectLst>
              <a:latin typeface="Arial"/>
              <a:ea typeface="+mn-ea"/>
              <a:cs typeface="Arial"/>
            </a:endParaRPr>
          </a:p>
        </p:txBody>
      </p:sp>
      <p:sp>
        <p:nvSpPr>
          <p:cNvPr id="23" name="Rounded Rectangular Callout 22"/>
          <p:cNvSpPr/>
          <p:nvPr/>
        </p:nvSpPr>
        <p:spPr>
          <a:xfrm>
            <a:off x="3779913" y="70780"/>
            <a:ext cx="5366370" cy="693797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ffectLst/>
              <a:latin typeface="Times New Roman"/>
            </a:endParaRPr>
          </a:p>
        </p:txBody>
      </p:sp>
      <p:sp>
        <p:nvSpPr>
          <p:cNvPr id="24" name="TextBox 2"/>
          <p:cNvSpPr txBox="1">
            <a:spLocks noChangeArrowheads="1"/>
          </p:cNvSpPr>
          <p:nvPr/>
        </p:nvSpPr>
        <p:spPr bwMode="auto">
          <a:xfrm>
            <a:off x="3923929" y="451694"/>
            <a:ext cx="5220072" cy="6001642"/>
          </a:xfrm>
          <a:prstGeom prst="rect">
            <a:avLst/>
          </a:prstGeom>
          <a:noFill/>
          <a:ln>
            <a:noFill/>
          </a:ln>
          <a:extLst/>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400">
                <a:effectLst/>
              </a:rPr>
              <a:t>"</a:t>
            </a:r>
            <a:r>
              <a:rPr lang="en-SG" sz="2400">
                <a:effectLst/>
              </a:rPr>
              <a:t>This is the message from the L</a:t>
            </a:r>
            <a:r>
              <a:rPr lang="en-SG" sz="2000">
                <a:effectLst/>
              </a:rPr>
              <a:t>ORD</a:t>
            </a:r>
            <a:r>
              <a:rPr lang="en-SG" sz="2400">
                <a:effectLst/>
              </a:rPr>
              <a:t> against the land of Aram and the city of Damascus, for the eyes of humanity, including all the tribes of Israel, are on the L</a:t>
            </a:r>
            <a:r>
              <a:rPr lang="en-SG" sz="2000">
                <a:effectLst/>
              </a:rPr>
              <a:t>ORD</a:t>
            </a:r>
            <a:r>
              <a:rPr lang="en-SG" sz="2400">
                <a:effectLst/>
              </a:rPr>
              <a:t>. </a:t>
            </a:r>
            <a:r>
              <a:rPr lang="en-SG" sz="2400" baseline="30000">
                <a:effectLst/>
              </a:rPr>
              <a:t>2</a:t>
            </a:r>
            <a:r>
              <a:rPr lang="en-SG" sz="2400">
                <a:effectLst/>
              </a:rPr>
              <a:t>Doom is certain for Hamath, near Damascus, and for the cities of Tyre and Sidon, though they are so clever. </a:t>
            </a:r>
            <a:r>
              <a:rPr lang="en-SG" sz="2400" baseline="30000">
                <a:effectLst/>
              </a:rPr>
              <a:t>3</a:t>
            </a:r>
            <a:r>
              <a:rPr lang="en-SG" sz="2400">
                <a:effectLst/>
              </a:rPr>
              <a:t>Tyre has built a strong fortress and has made silver and gold as plentiful as dust in the streets! </a:t>
            </a:r>
            <a:r>
              <a:rPr lang="en-SG" sz="2400" baseline="30000">
                <a:effectLst/>
              </a:rPr>
              <a:t>4</a:t>
            </a:r>
            <a:r>
              <a:rPr lang="en-SG" sz="2400">
                <a:effectLst/>
              </a:rPr>
              <a:t>But now the L</a:t>
            </a:r>
            <a:r>
              <a:rPr lang="en-SG" sz="2000">
                <a:effectLst/>
              </a:rPr>
              <a:t>ORD</a:t>
            </a:r>
            <a:r>
              <a:rPr lang="en-SG" sz="2400">
                <a:effectLst/>
              </a:rPr>
              <a:t> will strip away Tyre</a:t>
            </a:r>
            <a:r>
              <a:rPr lang="mr-IN" sz="2400">
                <a:effectLst/>
              </a:rPr>
              <a:t>'</a:t>
            </a:r>
            <a:r>
              <a:rPr lang="en-SG" sz="2400">
                <a:effectLst/>
              </a:rPr>
              <a:t>s possessions and hurl its fortifications into the sea, and it will be burned to the ground.</a:t>
            </a:r>
            <a:r>
              <a:rPr lang="ru-RU" sz="2400">
                <a:effectLst/>
              </a:rPr>
              <a:t>"</a:t>
            </a:r>
            <a:endParaRPr lang="en-US" sz="2400" dirty="0">
              <a:effectLst/>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5" name="Text Box 8"/>
          <p:cNvSpPr txBox="1">
            <a:spLocks noChangeArrowheads="1"/>
          </p:cNvSpPr>
          <p:nvPr/>
        </p:nvSpPr>
        <p:spPr bwMode="auto">
          <a:xfrm>
            <a:off x="-716543" y="127437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Sidon</a:t>
            </a:r>
            <a:endParaRPr lang="en-US" sz="3200" b="1" dirty="0">
              <a:solidFill>
                <a:srgbClr val="FFFFFF"/>
              </a:solidFill>
              <a:effectLst>
                <a:glow rad="101600">
                  <a:srgbClr val="000000">
                    <a:alpha val="75000"/>
                  </a:srgbClr>
                </a:glow>
              </a:effectLst>
              <a:latin typeface="Arial"/>
              <a:ea typeface="+mn-ea"/>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37" name="Text Box 8"/>
          <p:cNvSpPr txBox="1">
            <a:spLocks noChangeArrowheads="1"/>
          </p:cNvSpPr>
          <p:nvPr/>
        </p:nvSpPr>
        <p:spPr bwMode="auto">
          <a:xfrm>
            <a:off x="-901508" y="181381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Tyre</a:t>
            </a:r>
            <a:endParaRPr lang="en-US" sz="3200" b="1" dirty="0">
              <a:solidFill>
                <a:srgbClr val="FFFFFF"/>
              </a:solidFill>
              <a:effectLst>
                <a:glow rad="101600">
                  <a:srgbClr val="000000">
                    <a:alpha val="75000"/>
                  </a:srgbClr>
                </a:glow>
              </a:effectLst>
              <a:latin typeface="Arial"/>
              <a:ea typeface="+mn-ea"/>
              <a:cs typeface="Arial"/>
            </a:endParaRPr>
          </a:p>
        </p:txBody>
      </p:sp>
      <p:grpSp>
        <p:nvGrpSpPr>
          <p:cNvPr id="38" name="Group 37"/>
          <p:cNvGrpSpPr/>
          <p:nvPr/>
        </p:nvGrpSpPr>
        <p:grpSpPr>
          <a:xfrm>
            <a:off x="2974201" y="1364835"/>
            <a:ext cx="369930" cy="380904"/>
            <a:chOff x="1293990" y="4843883"/>
            <a:chExt cx="369930" cy="380904"/>
          </a:xfrm>
        </p:grpSpPr>
        <p:sp>
          <p:nvSpPr>
            <p:cNvPr id="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40"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41" name="Text Box 8"/>
          <p:cNvSpPr txBox="1">
            <a:spLocks noChangeArrowheads="1"/>
          </p:cNvSpPr>
          <p:nvPr/>
        </p:nvSpPr>
        <p:spPr bwMode="auto">
          <a:xfrm>
            <a:off x="768853" y="86826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Damascus</a:t>
            </a:r>
            <a:endParaRPr lang="en-US" sz="3200" b="1" dirty="0">
              <a:solidFill>
                <a:srgbClr val="FFFFFF"/>
              </a:solidFill>
              <a:effectLst>
                <a:glow rad="101600">
                  <a:srgbClr val="000000">
                    <a:alpha val="75000"/>
                  </a:srgbClr>
                </a:glow>
              </a:effectLst>
              <a:latin typeface="Arial"/>
              <a:ea typeface="+mn-ea"/>
              <a:cs typeface="Arial"/>
            </a:endParaRPr>
          </a:p>
        </p:txBody>
      </p:sp>
      <p:grpSp>
        <p:nvGrpSpPr>
          <p:cNvPr id="42" name="Group 41"/>
          <p:cNvGrpSpPr/>
          <p:nvPr/>
        </p:nvGrpSpPr>
        <p:grpSpPr>
          <a:xfrm>
            <a:off x="3243062" y="187922"/>
            <a:ext cx="369930" cy="380904"/>
            <a:chOff x="1293990" y="4843883"/>
            <a:chExt cx="369930" cy="380904"/>
          </a:xfrm>
        </p:grpSpPr>
        <p:sp>
          <p:nvSpPr>
            <p:cNvPr id="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sp>
          <p:nvSpPr>
            <p:cNvPr id="44" name="Oval 5"/>
            <p:cNvSpPr>
              <a:spLocks noChangeAspect="1"/>
            </p:cNvSpPr>
            <p:nvPr/>
          </p:nvSpPr>
          <p:spPr bwMode="auto">
            <a:xfrm>
              <a:off x="1386472" y="4939109"/>
              <a:ext cx="184965" cy="190452"/>
            </a:xfrm>
            <a:prstGeom prst="ellipse">
              <a:avLst/>
            </a:prstGeom>
            <a:solidFill>
              <a:srgbClr val="FFFF00"/>
            </a:solidFill>
            <a:ln>
              <a:noFill/>
            </a:ln>
            <a:extLst/>
          </p:spPr>
          <p:txBody>
            <a:bodyPr>
              <a:spAutoFit/>
            </a:bodyPr>
            <a:lstStyle/>
            <a:p>
              <a:pPr indent="-914400" eaLnBrk="0" hangingPunct="0">
                <a:spcBef>
                  <a:spcPct val="50000"/>
                </a:spcBef>
                <a:buFont typeface="Wingdings" charset="0"/>
                <a:buChar char="§"/>
              </a:pPr>
              <a:endParaRPr lang="en-US" b="1">
                <a:solidFill>
                  <a:srgbClr val="333333"/>
                </a:solidFill>
                <a:effectLst/>
                <a:latin typeface="Times" charset="0"/>
                <a:cs typeface="Times New Roman" charset="0"/>
              </a:endParaRPr>
            </a:p>
          </p:txBody>
        </p:sp>
      </p:grpSp>
      <p:sp>
        <p:nvSpPr>
          <p:cNvPr id="45" name="Text Box 8"/>
          <p:cNvSpPr txBox="1">
            <a:spLocks noChangeArrowheads="1"/>
          </p:cNvSpPr>
          <p:nvPr/>
        </p:nvSpPr>
        <p:spPr bwMode="auto">
          <a:xfrm>
            <a:off x="569560" y="-2810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Hamath</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6747251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1000" fill="hold"/>
                                        <p:tgtEl>
                                          <p:spTgt spid="38"/>
                                        </p:tgtEl>
                                        <p:attrNameLst>
                                          <p:attrName>ppt_w</p:attrName>
                                        </p:attrNameLst>
                                      </p:cBhvr>
                                      <p:tavLst>
                                        <p:tav tm="0">
                                          <p:val>
                                            <p:strVal val="#ppt_w*0.70"/>
                                          </p:val>
                                        </p:tav>
                                        <p:tav tm="100000">
                                          <p:val>
                                            <p:strVal val="#ppt_w"/>
                                          </p:val>
                                        </p:tav>
                                      </p:tavLst>
                                    </p:anim>
                                    <p:anim calcmode="lin" valueType="num">
                                      <p:cBhvr>
                                        <p:cTn id="10" dur="1000" fill="hold"/>
                                        <p:tgtEl>
                                          <p:spTgt spid="38"/>
                                        </p:tgtEl>
                                        <p:attrNameLst>
                                          <p:attrName>ppt_h</p:attrName>
                                        </p:attrNameLst>
                                      </p:cBhvr>
                                      <p:tavLst>
                                        <p:tav tm="0">
                                          <p:val>
                                            <p:strVal val="#ppt_h"/>
                                          </p:val>
                                        </p:tav>
                                        <p:tav tm="100000">
                                          <p:val>
                                            <p:strVal val="#ppt_h"/>
                                          </p:val>
                                        </p:tav>
                                      </p:tavLst>
                                    </p:anim>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0.70"/>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strVal val="#ppt_w*0.70"/>
                                          </p:val>
                                        </p:tav>
                                        <p:tav tm="100000">
                                          <p:val>
                                            <p:strVal val="#ppt_w"/>
                                          </p:val>
                                        </p:tav>
                                      </p:tavLst>
                                    </p:anim>
                                    <p:anim calcmode="lin" valueType="num">
                                      <p:cBhvr>
                                        <p:cTn id="28" dur="1000" fill="hold"/>
                                        <p:tgtEl>
                                          <p:spTgt spid="29"/>
                                        </p:tgtEl>
                                        <p:attrNameLst>
                                          <p:attrName>ppt_h</p:attrName>
                                        </p:attrNameLst>
                                      </p:cBhvr>
                                      <p:tavLst>
                                        <p:tav tm="0">
                                          <p:val>
                                            <p:strVal val="#ppt_h"/>
                                          </p:val>
                                        </p:tav>
                                        <p:tav tm="100000">
                                          <p:val>
                                            <p:strVal val="#ppt_h"/>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1" grpId="0"/>
      <p:bldP spid="4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graphicFrame>
        <p:nvGraphicFramePr>
          <p:cNvPr id="60506" name="Group 90"/>
          <p:cNvGraphicFramePr>
            <a:graphicFrameLocks noGrp="1"/>
          </p:cNvGraphicFramePr>
          <p:nvPr/>
        </p:nvGraphicFramePr>
        <p:xfrm>
          <a:off x="0" y="76200"/>
          <a:ext cx="9326563" cy="6573838"/>
        </p:xfrm>
        <a:graphic>
          <a:graphicData uri="http://schemas.openxmlformats.org/drawingml/2006/table">
            <a:tbl>
              <a:tblPr/>
              <a:tblGrid>
                <a:gridCol w="1489075"/>
                <a:gridCol w="1482725"/>
                <a:gridCol w="1600200"/>
                <a:gridCol w="1593850"/>
                <a:gridCol w="1454150"/>
                <a:gridCol w="1498600"/>
                <a:gridCol w="207963"/>
              </a:tblGrid>
              <a:tr h="6096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Rebuild Temple for Messiah</a:t>
                      </a:r>
                      <a:endParaRPr kumimoji="0" lang="en-US" altLang="zh-CN" sz="16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3340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God</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Covenant Faithfulness</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Future Messianic Rule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1–6</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Chapters 7–14</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(1:1)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Zechariah</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400" b="0" i="0" u="none" strike="noStrike" cap="none" normalizeH="0" baseline="0" dirty="0">
                          <a:ln>
                            <a:noFill/>
                          </a:ln>
                          <a:solidFill>
                            <a:schemeClr val="tx1"/>
                          </a:solidFill>
                          <a:effectLst/>
                          <a:latin typeface="Arial" charset="0"/>
                          <a:ea typeface="SimSun" charset="0"/>
                          <a:cs typeface="SimSun" charset="0"/>
                        </a:rPr>
                        <a:t>(7:1)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2068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Covenant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Visions of the Messiah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5111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0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Two Burdens</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7667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Command to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Repent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1:1-6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Eight Covenantal Visions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1:7–6:8</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Joshua</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 </a:t>
                      </a:r>
                      <a:r>
                        <a:rPr kumimoji="0" lang="en-US" altLang="zh-CN" sz="1700" b="1" i="0" u="none" strike="noStrike" cap="none" normalizeH="0" baseline="0" dirty="0">
                          <a:ln>
                            <a:noFill/>
                          </a:ln>
                          <a:solidFill>
                            <a:schemeClr val="tx1"/>
                          </a:solidFill>
                          <a:effectLst/>
                          <a:latin typeface="Arial" charset="0"/>
                          <a:ea typeface="SimSun" charset="0"/>
                          <a:cs typeface="SimSun" charset="0"/>
                        </a:rPr>
                        <a:t>Symbolic Coronation</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6:9-15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Four Restoration Messages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7–8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Rejected at First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9–11</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Received at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Second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Advent</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12–14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Zechariah</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Then </a:t>
                      </a:r>
                      <a:r>
                        <a:rPr kumimoji="0" lang="en-US" altLang="zh-CN" sz="1400" b="0" i="0" u="none" strike="noStrike" cap="none" normalizeH="0" baseline="0" dirty="0">
                          <a:ln>
                            <a:noFill/>
                          </a:ln>
                          <a:solidFill>
                            <a:schemeClr val="tx1"/>
                          </a:solidFill>
                          <a:effectLst/>
                          <a:latin typeface="Arial" charset="0"/>
                          <a:ea typeface="SimSun" charset="0"/>
                          <a:cs typeface="SimSun" charset="0"/>
                        </a:rPr>
                        <a:t>I looked up—and there before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 </a:t>
                      </a:r>
                      <a:endParaRPr kumimoji="0" lang="en-US" altLang="zh-CN" sz="3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word of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the L</a:t>
                      </a:r>
                      <a:r>
                        <a:rPr kumimoji="0" lang="en-US" altLang="zh-CN" sz="1200" b="0" i="0" u="none" strike="noStrike" cap="none" normalizeH="0" baseline="0" dirty="0">
                          <a:ln>
                            <a:noFill/>
                          </a:ln>
                          <a:solidFill>
                            <a:schemeClr val="tx1"/>
                          </a:solidFill>
                          <a:effectLst/>
                          <a:latin typeface="Arial" charset="0"/>
                          <a:ea typeface="SimSun" charset="0"/>
                          <a:cs typeface="SimSun" charset="0"/>
                        </a:rPr>
                        <a:t>ORD</a:t>
                      </a:r>
                      <a:r>
                        <a:rPr kumimoji="0" lang="en-US" altLang="zh-CN" sz="1400" b="0" i="0" u="none" strike="noStrike" cap="none" normalizeH="0" baseline="0" dirty="0">
                          <a:ln>
                            <a:noFill/>
                          </a:ln>
                          <a:solidFill>
                            <a:schemeClr val="tx1"/>
                          </a:solidFill>
                          <a:effectLst/>
                          <a:latin typeface="Arial" charset="0"/>
                          <a:ea typeface="SimSun" charset="0"/>
                          <a:cs typeface="SimSun" charset="0"/>
                        </a:rPr>
                        <a:t> </a:t>
                      </a:r>
                      <a:br>
                        <a:rPr kumimoji="0" lang="en-US" altLang="zh-CN" sz="1400" b="0" i="0" u="none" strike="noStrike" cap="none" normalizeH="0" baseline="0" dirty="0">
                          <a:ln>
                            <a:noFill/>
                          </a:ln>
                          <a:solidFill>
                            <a:schemeClr val="tx1"/>
                          </a:solidFill>
                          <a:effectLst/>
                          <a:latin typeface="Arial" charset="0"/>
                          <a:ea typeface="SimSun" charset="0"/>
                          <a:cs typeface="SimSun" charset="0"/>
                        </a:rPr>
                      </a:br>
                      <a:r>
                        <a:rPr kumimoji="0" lang="en-US" altLang="zh-CN" sz="1400" b="0" i="0" u="none" strike="noStrike" cap="none" normalizeH="0" baseline="0" dirty="0">
                          <a:ln>
                            <a:noFill/>
                          </a:ln>
                          <a:solidFill>
                            <a:schemeClr val="tx1"/>
                          </a:solidFill>
                          <a:effectLst/>
                          <a:latin typeface="Arial" charset="0"/>
                          <a:ea typeface="SimSun" charset="0"/>
                          <a:cs typeface="SimSun" charset="0"/>
                        </a:rPr>
                        <a:t>came to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me</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The </a:t>
                      </a:r>
                      <a:r>
                        <a:rPr kumimoji="0" lang="en-US" altLang="zh-CN" sz="1400" b="0" i="0" u="none" strike="noStrike" cap="none" normalizeH="0" baseline="0" dirty="0">
                          <a:ln>
                            <a:noFill/>
                          </a:ln>
                          <a:solidFill>
                            <a:schemeClr val="tx1"/>
                          </a:solidFill>
                          <a:effectLst/>
                          <a:latin typeface="Arial" charset="0"/>
                          <a:ea typeface="SimSun" charset="0"/>
                          <a:cs typeface="SimSun" charset="0"/>
                        </a:rPr>
                        <a:t>burden of the word of the </a:t>
                      </a:r>
                      <a:r>
                        <a:rPr kumimoji="0" lang="en-US" altLang="zh-CN" sz="1400" b="0" i="0" u="none" strike="noStrike" cap="none" normalizeH="0" baseline="0" dirty="0" smtClean="0">
                          <a:ln>
                            <a:noFill/>
                          </a:ln>
                          <a:solidFill>
                            <a:schemeClr val="tx1"/>
                          </a:solidFill>
                          <a:effectLst/>
                          <a:latin typeface="Arial" charset="0"/>
                          <a:ea typeface="SimSun" charset="0"/>
                          <a:cs typeface="SimSun" charset="0"/>
                        </a:rPr>
                        <a:t>L</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ORD</a:t>
                      </a:r>
                      <a:r>
                        <a:rPr kumimoji="0" lang="ru-RU" altLang="zh-CN" sz="1400" b="0"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200" b="0" i="0" u="none" strike="noStrike" cap="none" normalizeH="0" baseline="0" dirty="0" smtClean="0">
                          <a:ln>
                            <a:noFill/>
                          </a:ln>
                          <a:solidFill>
                            <a:schemeClr val="tx1"/>
                          </a:solidFill>
                          <a:effectLst/>
                          <a:latin typeface="Arial" charset="0"/>
                          <a:ea typeface="SimSun" charset="0"/>
                          <a:cs typeface="SimSun" charset="0"/>
                        </a:rPr>
                        <a:t> </a:t>
                      </a:r>
                      <a:r>
                        <a:rPr kumimoji="0" lang="en-US" altLang="zh-CN" sz="1200" b="0" i="0" u="none" strike="noStrike" cap="none" normalizeH="0" baseline="0" dirty="0">
                          <a:ln>
                            <a:noFill/>
                          </a:ln>
                          <a:solidFill>
                            <a:schemeClr val="tx1"/>
                          </a:solidFill>
                          <a:effectLst/>
                          <a:latin typeface="Arial" charset="0"/>
                          <a:ea typeface="SimSun" charset="0"/>
                          <a:cs typeface="SimSun" charset="0"/>
                        </a:rPr>
                        <a:t>(NASB)</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Pictures </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Problems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Predictions</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Fortune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Fasting </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Israel</a:t>
                      </a:r>
                      <a:r>
                        <a:rPr kumimoji="0" lang="mr-IN" altLang="zh-CN" sz="1700" b="1" i="0" u="none" strike="noStrike" cap="none" normalizeH="0" baseline="0" dirty="0" smtClean="0">
                          <a:ln>
                            <a:noFill/>
                          </a:ln>
                          <a:solidFill>
                            <a:schemeClr val="tx1"/>
                          </a:solidFill>
                          <a:effectLst/>
                          <a:latin typeface="Arial" charset="0"/>
                          <a:ea typeface="SimSun" charset="0"/>
                          <a:cs typeface="SimSun" charset="0"/>
                        </a:rPr>
                        <a:t>'</a:t>
                      </a:r>
                      <a:r>
                        <a:rPr kumimoji="0" lang="en-US" altLang="zh-CN" sz="1700" b="1" i="0" u="none" strike="noStrike" cap="none" normalizeH="0" baseline="0" dirty="0" smtClean="0">
                          <a:ln>
                            <a:noFill/>
                          </a:ln>
                          <a:solidFill>
                            <a:schemeClr val="tx1"/>
                          </a:solidFill>
                          <a:effectLst/>
                          <a:latin typeface="Arial" charset="0"/>
                          <a:ea typeface="SimSun" charset="0"/>
                          <a:cs typeface="SimSun" charset="0"/>
                        </a:rPr>
                        <a:t>s</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dirty="0">
                          <a:ln>
                            <a:noFill/>
                          </a:ln>
                          <a:solidFill>
                            <a:schemeClr val="tx1"/>
                          </a:solidFill>
                          <a:effectLst/>
                          <a:latin typeface="Arial" charset="0"/>
                          <a:ea typeface="SimSun" charset="0"/>
                          <a:cs typeface="SimSun" charset="0"/>
                        </a:rPr>
                        <a:t>Future</a:t>
                      </a:r>
                      <a:endParaRPr kumimoji="0" lang="en-US" altLang="zh-CN" sz="1600" b="0" i="0" u="none" strike="noStrike" cap="none" normalizeH="0" baseline="0" dirty="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tr>
              <a:tr h="476250">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While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520-518 </a:t>
                      </a:r>
                      <a:r>
                        <a:rPr kumimoji="0" lang="en-US" altLang="zh-CN" sz="1400" b="1" i="0" u="none" strike="noStrike" cap="none" normalizeH="0" baseline="0">
                          <a:ln>
                            <a:noFill/>
                          </a:ln>
                          <a:solidFill>
                            <a:schemeClr val="tx1"/>
                          </a:solidFill>
                          <a:effectLst/>
                          <a:latin typeface="Arial" charset="0"/>
                          <a:ea typeface="SimSun" charset="0"/>
                          <a:cs typeface="SimSun" charset="0"/>
                        </a:rPr>
                        <a:t>BC (1:1; 7:1)</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After Building the Temple</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480-470 </a:t>
                      </a:r>
                      <a:r>
                        <a:rPr kumimoji="0" lang="en-US" altLang="zh-CN" sz="1400" b="1" i="0" u="none" strike="noStrike" cap="none" normalizeH="0" baseline="0">
                          <a:ln>
                            <a:noFill/>
                          </a:ln>
                          <a:solidFill>
                            <a:schemeClr val="tx1"/>
                          </a:solidFill>
                          <a:effectLst/>
                          <a:latin typeface="Arial" charset="0"/>
                          <a:ea typeface="SimSun" charset="0"/>
                          <a:cs typeface="SimSun" charset="0"/>
                        </a:rPr>
                        <a:t>BC (9:13?)</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a:ln>
                            <a:noFill/>
                          </a:ln>
                          <a:solidFill>
                            <a:schemeClr val="tx1"/>
                          </a:solidFill>
                          <a:effectLst/>
                          <a:latin typeface="Arial" charset="0"/>
                          <a:ea typeface="SimSun" charset="0"/>
                          <a:cs typeface="SimSun" charset="0"/>
                        </a:rPr>
                        <a:t> </a:t>
                      </a:r>
                      <a:endParaRPr kumimoji="0" lang="en-US" altLang="zh-CN" sz="3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tr>
              <a:tr h="1920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700" b="1" i="0" u="none" strike="noStrike" cap="none" normalizeH="0" baseline="0">
                          <a:ln>
                            <a:noFill/>
                          </a:ln>
                          <a:solidFill>
                            <a:schemeClr val="tx1"/>
                          </a:solidFill>
                          <a:effectLst/>
                          <a:latin typeface="Arial" charset="0"/>
                          <a:ea typeface="SimSun" charset="0"/>
                          <a:cs typeface="SimSun" charset="0"/>
                        </a:rPr>
                        <a:t>Jerusalem</a:t>
                      </a:r>
                      <a:endParaRPr kumimoji="0" lang="en-US" altLang="zh-CN" sz="1600" b="0" i="0" u="none" strike="noStrike" cap="none" normalizeH="0" baseline="0">
                        <a:ln>
                          <a:noFill/>
                        </a:ln>
                        <a:solidFill>
                          <a:schemeClr val="tx1"/>
                        </a:solidFill>
                        <a:effectLst/>
                        <a:latin typeface="Arial" charset="0"/>
                        <a:ea typeface="SimSun" charset="0"/>
                        <a:cs typeface="SimSun" charset="0"/>
                      </a:endParaRPr>
                    </a:p>
                  </a:txBody>
                  <a:tcPr marL="0" marR="0" marT="0" marB="0" anchor="ctr" anchorCtr="1"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32167"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ffectLst/>
            </a:endParaRPr>
          </a:p>
        </p:txBody>
      </p:sp>
      <p:sp>
        <p:nvSpPr>
          <p:cNvPr id="61513" name="Text Box 366"/>
          <p:cNvSpPr txBox="1">
            <a:spLocks noChangeArrowheads="1"/>
          </p:cNvSpPr>
          <p:nvPr/>
        </p:nvSpPr>
        <p:spPr bwMode="auto">
          <a:xfrm>
            <a:off x="8458200" y="133350"/>
            <a:ext cx="612775" cy="40005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solidFill>
                  <a:srgbClr val="FFFFFF"/>
                </a:solidFill>
                <a:effectLst>
                  <a:outerShdw blurRad="38100" dist="38100" dir="2700000" algn="tl">
                    <a:srgbClr val="000000"/>
                  </a:outerShdw>
                </a:effectLst>
                <a:latin typeface="Arial" charset="0"/>
                <a:cs typeface="Arial" charset="0"/>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en-US" sz="2400">
                <a:latin typeface="Tahoma" charset="0"/>
                <a:ea typeface="ＭＳ Ｐゴシック" charset="0"/>
                <a:cs typeface="ＭＳ Ｐゴシック" charset="0"/>
              </a:rPr>
              <a:t>Book Chart</a:t>
            </a:r>
          </a:p>
        </p:txBody>
      </p:sp>
      <p:pic>
        <p:nvPicPr>
          <p:cNvPr id="132171" name="Picture 2" descr="templesolomon%2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9200" y="0"/>
            <a:ext cx="86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pic>
      <p:sp>
        <p:nvSpPr>
          <p:cNvPr id="2" name="Oval 1"/>
          <p:cNvSpPr/>
          <p:nvPr/>
        </p:nvSpPr>
        <p:spPr bwMode="auto">
          <a:xfrm>
            <a:off x="6084168"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ffectLst/>
              <a:latin typeface="Times New Roman" pitchFamily="-111" charset="0"/>
            </a:endParaRPr>
          </a:p>
        </p:txBody>
      </p:sp>
    </p:spTree>
    <p:extLst>
      <p:ext uri="{BB962C8B-B14F-4D97-AF65-F5344CB8AC3E}">
        <p14:creationId xmlns:p14="http://schemas.microsoft.com/office/powerpoint/2010/main" val="362240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21.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s>
</file>

<file path=ppt/theme/theme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2.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8271</TotalTime>
  <Words>6489</Words>
  <Application>Microsoft Macintosh PowerPoint</Application>
  <PresentationFormat>On-screen Show (4:3)</PresentationFormat>
  <Paragraphs>921</Paragraphs>
  <Slides>149</Slides>
  <Notes>73</Notes>
  <HiddenSlides>0</HiddenSlides>
  <MMClips>0</MMClips>
  <ScaleCrop>false</ScaleCrop>
  <HeadingPairs>
    <vt:vector size="4" baseType="variant">
      <vt:variant>
        <vt:lpstr>Theme</vt:lpstr>
      </vt:variant>
      <vt:variant>
        <vt:i4>26</vt:i4>
      </vt:variant>
      <vt:variant>
        <vt:lpstr>Slide Titles</vt:lpstr>
      </vt:variant>
      <vt:variant>
        <vt:i4>149</vt:i4>
      </vt:variant>
    </vt:vector>
  </HeadingPairs>
  <TitlesOfParts>
    <vt:vector size="175" baseType="lpstr">
      <vt:lpstr>Mountain</vt:lpstr>
      <vt:lpstr>Crumple</vt:lpstr>
      <vt:lpstr>Soaring</vt:lpstr>
      <vt:lpstr>Textured</vt:lpstr>
      <vt:lpstr>9_Office Theme</vt:lpstr>
      <vt:lpstr>10_Office Theme</vt:lpstr>
      <vt:lpstr>Gleam</vt:lpstr>
      <vt:lpstr>1_Stream</vt:lpstr>
      <vt:lpstr>Bar Code</vt:lpstr>
      <vt:lpstr>2_Stream</vt:lpstr>
      <vt:lpstr>21_Blank Presentation</vt:lpstr>
      <vt:lpstr>1_blstripc.ppt - Blue Stripes</vt:lpstr>
      <vt:lpstr>3_Office Theme</vt:lpstr>
      <vt:lpstr>Default Design</vt:lpstr>
      <vt:lpstr>1_Default Design</vt:lpstr>
      <vt:lpstr>24_Office Theme</vt:lpstr>
      <vt:lpstr>23_Office Theme</vt:lpstr>
      <vt:lpstr>2_Mountain</vt:lpstr>
      <vt:lpstr>49_Blank Presentation</vt:lpstr>
      <vt:lpstr>1_Office Theme</vt:lpstr>
      <vt:lpstr>Median</vt:lpstr>
      <vt:lpstr>1_Textured</vt:lpstr>
      <vt:lpstr>2_Textured</vt:lpstr>
      <vt:lpstr>Blank Presentation</vt:lpstr>
      <vt:lpstr>1_Crumple</vt:lpstr>
      <vt:lpstr>1_untitled 1</vt:lpstr>
      <vt:lpstr>Be Encouraged</vt:lpstr>
      <vt:lpstr>Discouragement.</vt:lpstr>
      <vt:lpstr>We all need encouragement</vt:lpstr>
      <vt:lpstr>Discouragement.</vt:lpstr>
      <vt:lpstr>Discouragement.</vt:lpstr>
      <vt:lpstr>Discouragement especially happens with work.</vt:lpstr>
      <vt:lpstr>Discouragement while serving Jesus is real.</vt:lpstr>
      <vt:lpstr>http://www.lawrencewilson.com/stop-saying-1700-pastors-leave-the-ministry-every-month/</vt:lpstr>
      <vt:lpstr>http://www.christianitytoday.com/edstetzer/2015/october/that-stat-that-says-pastors-are-all-miserable-and-want-to-q.html</vt:lpstr>
      <vt:lpstr>http://lifewayresearch.com/2015/09/01/despite-stresses-few-pastors-give-up-on-ministry/</vt:lpstr>
      <vt:lpstr>How can you be encouraged  in your service for Christ?</vt:lpstr>
      <vt:lpstr>Background:  Judah hanging on a limb</vt:lpstr>
      <vt:lpstr>Be Encouraged</vt:lpstr>
      <vt:lpstr>The Postexilic Era</vt:lpstr>
      <vt:lpstr>Dates in Zechariah</vt:lpstr>
      <vt:lpstr>Book Chart</vt:lpstr>
      <vt:lpstr>Slides on  Zechariah 1</vt:lpstr>
      <vt:lpstr>"In November of the second year of King Darius's reign, the LORD gave this message to the prophet Zechariah son of Berekiah and grandson of Iddo" (Zech 1:1 NLT).</vt:lpstr>
      <vt:lpstr>Meaning</vt:lpstr>
      <vt:lpstr>"I, the LORD, was very angry with your ancestors.  3Therefore, say to the people, 'This is what the LORD of Heaven's Armies says: Return to me, and I will return to you, says the LORD of Heaven's Armies'"  (Zech 1:2-3 NLT).</vt:lpstr>
      <vt:lpstr>"Don't be like your ancestors who would not listen or pay attention when the earlier prophets said to them, 'This is what the LORD of Heaven's Armies says: Turn from your evil ways, and stop all your evil practices'"  (Zech 1:4 NLT).</vt:lpstr>
      <vt:lpstr>"Where are your ancestors now? They and the prophets are long dead.  6But everything I said through my servants the prophets happened to your ancestors, just as I said"  (Zech 1:5-6a NLT).</vt:lpstr>
      <vt:lpstr>"As a result, they repented and said, 'We have received what we deserved from the LORD of Heaven's Armies. He has done what he said he would do'"  (Zech 1:6b NLT).</vt:lpstr>
      <vt:lpstr>How can you be encouraged  in your service for Christ?</vt:lpstr>
      <vt:lpstr>I. See your privileged position (Zech 1–6).</vt:lpstr>
      <vt:lpstr>Even today Jews pray every day for the temple rebuilding</vt:lpstr>
      <vt:lpstr>Book Chart</vt:lpstr>
      <vt:lpstr>Vision 1: Red-Horse Rider among the Myrtles (Zech 1:7-17)</vt:lpstr>
      <vt:lpstr>"The rider standing among the myrtle trees then explained, 'They are the ones the LORD has sent out to patrol the earth'" (1:10 NLT).</vt:lpstr>
      <vt:lpstr>"Then the angel said to me, 'Shout this message for all to hear: "This is what the LORD of Heaven's Armies says: My love for Jerusalem and Mount Zion is passionate and strong.  15But I am very angry with the other nations that are now enjoying peace and security. I was only a little angry with my people, but the nations inflicted harm on them far beyond my intentions" ' " (1:14-15 NLT).</vt:lpstr>
      <vt:lpstr>Vision 1: Red-Horse Rider among the Myrtles (Zech 1:7-17)</vt:lpstr>
      <vt:lpstr>Zechariah 1:8 expands in Revelation 6:1-4</vt:lpstr>
      <vt:lpstr>1:16 "My temple will be rebuilt!"</vt:lpstr>
      <vt:lpstr>Eight Covenantal Visions </vt:lpstr>
      <vt:lpstr>Vision 2: Four Horns and  Four Craftsmen (Zech 1:18-21)</vt:lpstr>
      <vt:lpstr>Zechariah's Second Vision:  The Horns and the Smiths (Craftsmen) in Zechariah 1:18-21</vt:lpstr>
      <vt:lpstr>"Then the LORD showed me four blacksmiths.  21'What are these men coming to do?' I asked. The angel replied, 'These four horns—these nations—scattered and humbled Judah. Now these blacksmiths have come to terrify those nations and throw them down and destroy them'"  (Zech 1:20-21 NLT).</vt:lpstr>
      <vt:lpstr>Slides on  Zechariah 2</vt:lpstr>
      <vt:lpstr>Vision 3: Surveyor with a Measuring Line (Zech 2)</vt:lpstr>
      <vt:lpstr>A Measuring Rod for Jerusalem (Zech. 2:1-2 NLT)</vt:lpstr>
      <vt:lpstr>Jerusalem Population (2002)</vt:lpstr>
      <vt:lpstr>Jerusalem (2002)</vt:lpstr>
      <vt:lpstr>The Old City Today</vt:lpstr>
      <vt:lpstr>Modern Jerusalem: "Many will live outside the city walls" (Zech. 2:4)</vt:lpstr>
      <vt:lpstr>The Wall of Fire (Zech. 2:3-5 NLT)</vt:lpstr>
      <vt:lpstr>Slides on  Zechariah 3</vt:lpstr>
      <vt:lpstr>Vision 4: Cleansing and Crowning of Joshua the High Priest (Zech 3)</vt:lpstr>
      <vt:lpstr>"Then the angel showed me Joshua the high priest standing before the angel of the LORD. The Accuser, Satan, was there at the angel's right hand, making accusations against Joshua.  2And the LORD said to Satan, 'I, the LORD, reject your accusations, Satan. Yes, the LORD, who has chosen Jerusalem, rebukes you. This man is like a burning stick that has been snatched from the fire'" (Zech 3:1-2 NLT).</vt:lpstr>
      <vt:lpstr>"Joshua's clothing was filthy as he stood there before the angel.  4So the angel said to the others standing there, 'Take off his filthy clothes.' And turning to Joshua he said, 'See, I have taken away your sins, and now I am giving you these fine new clothes'" (Zech 3:3-4 NLT).</vt:lpstr>
      <vt:lpstr>"Then I said, 'They should also place a clean turban on his head.' So they put a clean priestly turban on his head and dressed him in new clothes while the angel of the LORD stood by'"  (Zech 3:5 NLT).</vt:lpstr>
      <vt:lpstr>Vision 4: Cleansing and Crowning of Joshua the High Priest (Zech 3)</vt:lpstr>
      <vt:lpstr>Slides on  Zechariah 4</vt:lpstr>
      <vt:lpstr>The Lamp &amp; Olive Trees (Zech. 4:1-14)</vt:lpstr>
      <vt:lpstr>"'I see a solid gold lampstand with a bowl of oil on top of it. Around the bowl are seven lamps, each having seven spouts with wicks" (Zech 4:2a NLT).</vt:lpstr>
      <vt:lpstr>Vision 5: Golden Lampstand and Two Olive Trees (Zech 4)</vt:lpstr>
      <vt:lpstr>The Two Olive Trees (Rev. 11:4)</vt:lpstr>
      <vt:lpstr>The Lamp &amp; Olive Trees (Zech. 4:1-14)</vt:lpstr>
      <vt:lpstr>Slides on  Zechariah 5</vt:lpstr>
      <vt:lpstr>Vision 6: The Flying Scroll (Zech 5:1-4)</vt:lpstr>
      <vt:lpstr>5:1-4 Flying Scroll</vt:lpstr>
      <vt:lpstr>"I looked up again and saw a scroll flying through the air. 2'What do you see?' the angel asked. 'I see a flying scroll,' I replied. 'It appears to be about 30 feet long and 15 feet wide'" (Zech 5:1-2 NLT).</vt:lpstr>
      <vt:lpstr>"Then he said to me, 'This scroll contains the curse that is going out over the entire land. One side of the scroll says that those who steal will be banished from the land; the other side says that those who swear falsely will be banished from the land'"  (Zech 5:3 NLT).</vt:lpstr>
      <vt:lpstr>"And this is what the LORD of Heaven's Armies says: I am sending this curse into the house of every thief and into the house of everyone who swears falsely using my name. And my curse will remain in that house and completely destroy it—even its timbers and stones" (Zech 5:4 NLT).</vt:lpstr>
      <vt:lpstr>Baskets were very familiar to Zechariah</vt:lpstr>
      <vt:lpstr>Vision 7: Woman in the Ephah  (Zech 5:5-11)</vt:lpstr>
      <vt:lpstr>5:5-8 Woman in Basket</vt:lpstr>
      <vt:lpstr>"The angel said, 'The woman's name is Wickedness,' and he pushed her back into the basket and closed the heavy lid again"  (Zech 5:8 NLT).</vt:lpstr>
      <vt:lpstr>"The angel said, 'The woman's name is Wickedness,' and he pushed her back into the basket and closed the heavy lid again"  (Zech 5:8 NLT).</vt:lpstr>
      <vt:lpstr>5:9-11 Woman in Basket</vt:lpstr>
      <vt:lpstr>5:5-8 Woman in Basket</vt:lpstr>
      <vt:lpstr>Wickedness sometimes appears in the imagery of women.</vt:lpstr>
      <vt:lpstr>Slides on  Zechariah 6</vt:lpstr>
      <vt:lpstr>Vision 8: The Four Chariots (Zech 6:1-8)</vt:lpstr>
      <vt:lpstr>6:1-8 Chariots</vt:lpstr>
      <vt:lpstr>Vision 8: The Four Chariots (Zech 6:1-8)</vt:lpstr>
      <vt:lpstr>The Night Visions Reviewed</vt:lpstr>
      <vt:lpstr>God also encourages us to serve him by revealing our identity in Christ.</vt:lpstr>
      <vt:lpstr>Our Identity in Christ</vt:lpstr>
      <vt:lpstr>How can you be encouraged  in your service for Christ?</vt:lpstr>
      <vt:lpstr>I. See your privileged position (Zech 1–6).</vt:lpstr>
      <vt:lpstr>II. See your glorious future (Zech 7–14).</vt:lpstr>
      <vt:lpstr>Slides on  Zechariah 7</vt:lpstr>
      <vt:lpstr>The Postexilic Era</vt:lpstr>
      <vt:lpstr>"The people of Bethel had sent Sharezer and Regemmelech, along with their attendants, to seek the LORD's favor.  3They were to ask this question of the prophets and the priests at the Temple of the LORD of Heaven's Armies: 'Should we continue to mourn and fast each summer on the anniversary of the Temple's destruction, as we have done for so many years?'"  (Zech 7:2-3 NLT).</vt:lpstr>
      <vt:lpstr>"The LORD of Heaven's Armies sent me this message in reply:  5'Say to all your people and your priests, "During these seventy years of exile, when you fasted and mourned in the summer and in early autumn, was it really for me that you were fasting?  6And even now in your holy festivals, aren't you eating and drinking just to please yourselves?"'"  (7:4-6 NLT).</vt:lpstr>
      <vt:lpstr>Book Chart</vt:lpstr>
      <vt:lpstr>7:1–8:23 Fasts in Zechariah</vt:lpstr>
      <vt:lpstr>Slides on  Zechariah 8</vt:lpstr>
      <vt:lpstr>"Then another message came to me from the LORD of Heaven's Armies:  'This is what the LORD of Heaven's Armies says: My love for Mount Zion is passionate and strong; I am consumed with passion for Jerusalem!"  (Zech 8:1-2 NLT).</vt:lpstr>
      <vt:lpstr>Key Verse</vt:lpstr>
      <vt:lpstr>Jews will be sought out</vt:lpstr>
      <vt:lpstr>"All Israel will be saved" (Rom. 11:25-27)</vt:lpstr>
      <vt:lpstr>Zech-a-Cry-Ah</vt:lpstr>
      <vt:lpstr>Slides on  Zechariah 9</vt:lpstr>
      <vt:lpstr>Key Word</vt:lpstr>
      <vt:lpstr>Zechariah Kingdom Statement</vt:lpstr>
      <vt:lpstr>Barry Huddleston, The Acrostic Summarized Bible (Grand Rapids: Baker, 1992)</vt:lpstr>
      <vt:lpstr>Judgments</vt:lpstr>
      <vt:lpstr>Book Chart</vt:lpstr>
      <vt:lpstr>Triumphal Entry</vt:lpstr>
      <vt:lpstr>Slides on  Zechariah 10</vt:lpstr>
      <vt:lpstr>"Ask the LORD for rain in the spring, for he makes the storm clouds. And he will send showers of rain so every field becomes a lush pasture. 2Household gods give worthless advice, fortune-tellers predict only lies, and interpreters of dreams pronounce falsehoods that give no comfort. So my people are wandering like lost sheep; they are attacked because they have no shepherd" (Zech 10:1-2 NLT).</vt:lpstr>
      <vt:lpstr>Slides on  Zechariah 11</vt:lpstr>
      <vt:lpstr>Judgments</vt:lpstr>
      <vt:lpstr>Slides on  Zechariah 12</vt:lpstr>
      <vt:lpstr>"This message concerning the fate of Israel came from the LORD: 'This message is from the LORD, who stretched out the heavens, laid the foundations of the earth, and formed the human spirit.  2I will make Jerusalem like an intoxicating drink that makes the nearby nations stagger when they send their armies to besiege Jerusalem and Judah'"  (Zech 12:1-2 NLT).</vt:lpstr>
      <vt:lpstr>Book Chart</vt:lpstr>
      <vt:lpstr>The Repentance of Israel</vt:lpstr>
      <vt:lpstr>Tribulation Results</vt:lpstr>
      <vt:lpstr>"Look!  He comes with the clouds of heaven.  And everyone will see him—  even those who pierced him.    And all the nations of the world will mourn for him. Yes!  Amen!"</vt:lpstr>
      <vt:lpstr>Amillennialism </vt:lpstr>
      <vt:lpstr>Premillennialism </vt:lpstr>
      <vt:lpstr>A Dispensational Timeline</vt:lpstr>
      <vt:lpstr>Slides on  Zechariah 13</vt:lpstr>
      <vt:lpstr>"On that day a fountain will be opened for the dynasty of David and for the people of Jerusalem, a fountain to cleanse them from all their sins and impurity" (Zech 13:1 NLT).</vt:lpstr>
      <vt:lpstr>"'And on that day,' says the LORD of Heaven's Armies, 'I will erase idol worship throughout the land, so that even the names of the idols will be forgotten. I will remove from the land both the false prophets and the spirit of impurity that came with them'" (Zech 13:2 NLT).</vt:lpstr>
      <vt:lpstr>"'Awake, O sword, against my shepherd, the man who is my partner,' says the LORD of Heaven's Armies. 'Strike down the shepherd, and the sheep will be scattered, and I will turn against the lambs. 8Two-thirds of the people in the land will be cut off and die,' says the LORD.  'But one-third will be left in the land'"  (Zech 13:7-8 NLT).</vt:lpstr>
      <vt:lpstr>"I will bring that group through the fire  and make them pure.  I will refine them like silver  and purify them like gold.  They will call on my name,  and I will answer them.  I will say, 'These are my people,'  and they will say, 'The LORD is our God'"  (Zech 13:9 NLT).</vt:lpstr>
      <vt:lpstr>Slides on  Zechariah 14</vt:lpstr>
      <vt:lpstr>Jerusalem Population (2002)</vt:lpstr>
      <vt:lpstr>The Plundering</vt:lpstr>
      <vt:lpstr>The Attack</vt:lpstr>
      <vt:lpstr>A Dispensational Timeline</vt:lpstr>
      <vt:lpstr>Christ's Return</vt:lpstr>
      <vt:lpstr>The Second Coming</vt:lpstr>
      <vt:lpstr>The Spirit Leaves &amp; Returns</vt:lpstr>
      <vt:lpstr>The Second Coming</vt:lpstr>
      <vt:lpstr>The Second Coming</vt:lpstr>
      <vt:lpstr>The Second Coming</vt:lpstr>
      <vt:lpstr>The Second Coming</vt:lpstr>
      <vt:lpstr>Living Water!</vt:lpstr>
      <vt:lpstr>The Second Coming</vt:lpstr>
      <vt:lpstr>Jerusalem Repopulated</vt:lpstr>
      <vt:lpstr>The Second Coming</vt:lpstr>
      <vt:lpstr>The Second Coming</vt:lpstr>
      <vt:lpstr>The Second Coming</vt:lpstr>
      <vt:lpstr>A Dispensational Timeline</vt:lpstr>
      <vt:lpstr>Millennial Worship</vt:lpstr>
      <vt:lpstr>Millennial Holiness</vt:lpstr>
      <vt:lpstr>Zechariah Summary Statement</vt:lpstr>
      <vt:lpstr>Millennial Jerusalem</vt:lpstr>
      <vt:lpstr>We also will rule with Israel after Christ's return.</vt:lpstr>
      <vt:lpstr>Do you need encouragement today?</vt:lpstr>
      <vt:lpstr>Main Idea</vt:lpstr>
      <vt:lpstr>I. See your privileged position (Zech 1–6).</vt:lpstr>
      <vt:lpstr>II. See your glorious future (Zech 7–14).</vt:lpstr>
      <vt:lpstr>Questions to Ponder</vt:lpstr>
      <vt:lpstr>Black</vt:lpstr>
      <vt:lpstr>OT Preaching link at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dc:title>
  <dc:creator>Ellya Indradjaja</dc:creator>
  <cp:lastModifiedBy>Rick Griffith</cp:lastModifiedBy>
  <cp:revision>357</cp:revision>
  <cp:lastPrinted>2009-04-22T19:24:48Z</cp:lastPrinted>
  <dcterms:created xsi:type="dcterms:W3CDTF">2009-04-03T11:27:01Z</dcterms:created>
  <dcterms:modified xsi:type="dcterms:W3CDTF">2018-03-22T11:53:59Z</dcterms:modified>
</cp:coreProperties>
</file>