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0" r:id="rId2"/>
    <p:sldMasterId id="2147483762" r:id="rId3"/>
  </p:sldMasterIdLst>
  <p:notesMasterIdLst>
    <p:notesMasterId r:id="rId49"/>
  </p:notesMasterIdLst>
  <p:sldIdLst>
    <p:sldId id="257" r:id="rId4"/>
    <p:sldId id="4228" r:id="rId5"/>
    <p:sldId id="4158" r:id="rId6"/>
    <p:sldId id="4241" r:id="rId7"/>
    <p:sldId id="530" r:id="rId8"/>
    <p:sldId id="4271" r:id="rId9"/>
    <p:sldId id="4273" r:id="rId10"/>
    <p:sldId id="4272" r:id="rId11"/>
    <p:sldId id="4225" r:id="rId12"/>
    <p:sldId id="4242" r:id="rId13"/>
    <p:sldId id="4245" r:id="rId14"/>
    <p:sldId id="4246" r:id="rId15"/>
    <p:sldId id="4248" r:id="rId16"/>
    <p:sldId id="4249" r:id="rId17"/>
    <p:sldId id="4247" r:id="rId18"/>
    <p:sldId id="4250" r:id="rId19"/>
    <p:sldId id="4252" r:id="rId20"/>
    <p:sldId id="4253" r:id="rId21"/>
    <p:sldId id="4254" r:id="rId22"/>
    <p:sldId id="4256" r:id="rId23"/>
    <p:sldId id="4257" r:id="rId24"/>
    <p:sldId id="4255" r:id="rId25"/>
    <p:sldId id="4258" r:id="rId26"/>
    <p:sldId id="4259" r:id="rId27"/>
    <p:sldId id="4260" r:id="rId28"/>
    <p:sldId id="4262" r:id="rId29"/>
    <p:sldId id="4263" r:id="rId30"/>
    <p:sldId id="4285" r:id="rId31"/>
    <p:sldId id="4261" r:id="rId32"/>
    <p:sldId id="4284" r:id="rId33"/>
    <p:sldId id="4283" r:id="rId34"/>
    <p:sldId id="4265" r:id="rId35"/>
    <p:sldId id="4276" r:id="rId36"/>
    <p:sldId id="4278" r:id="rId37"/>
    <p:sldId id="4279" r:id="rId38"/>
    <p:sldId id="4280" r:id="rId39"/>
    <p:sldId id="4269" r:id="rId40"/>
    <p:sldId id="4275" r:id="rId41"/>
    <p:sldId id="4274" r:id="rId42"/>
    <p:sldId id="4277" r:id="rId43"/>
    <p:sldId id="4270" r:id="rId44"/>
    <p:sldId id="549" r:id="rId45"/>
    <p:sldId id="554" r:id="rId46"/>
    <p:sldId id="949" r:id="rId47"/>
    <p:sldId id="31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F1F"/>
    <a:srgbClr val="0A181E"/>
    <a:srgbClr val="345813"/>
    <a:srgbClr val="04244A"/>
    <a:srgbClr val="0248A8"/>
    <a:srgbClr val="3A4018"/>
    <a:srgbClr val="555E32"/>
    <a:srgbClr val="313038"/>
    <a:srgbClr val="320B14"/>
    <a:srgbClr val="A47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1706F-A748-435C-B571-431788B4F27F}" v="2103" dt="2024-08-24T08:53:49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64"/>
    <p:restoredTop sz="94694"/>
  </p:normalViewPr>
  <p:slideViewPr>
    <p:cSldViewPr snapToGrid="0">
      <p:cViewPr varScale="1">
        <p:scale>
          <a:sx n="56" d="100"/>
          <a:sy n="56" d="100"/>
        </p:scale>
        <p:origin x="192" y="2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1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3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3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2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18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0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6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1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2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28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22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7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7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33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0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74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2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13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8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7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78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91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63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74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2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5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0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1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74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70" indent="0">
              <a:buNone/>
              <a:defRPr sz="2400"/>
            </a:lvl2pPr>
            <a:lvl3pPr marL="1219140" indent="0">
              <a:buNone/>
              <a:defRPr sz="2133"/>
            </a:lvl3pPr>
            <a:lvl4pPr marL="1828709" indent="0">
              <a:buNone/>
              <a:defRPr sz="1867"/>
            </a:lvl4pPr>
            <a:lvl5pPr marL="2438278" indent="0">
              <a:buNone/>
              <a:defRPr sz="1867"/>
            </a:lvl5pPr>
            <a:lvl6pPr marL="3047848" indent="0">
              <a:buNone/>
              <a:defRPr sz="1867"/>
            </a:lvl6pPr>
            <a:lvl7pPr marL="3657418" indent="0">
              <a:buNone/>
              <a:defRPr sz="1867"/>
            </a:lvl7pPr>
            <a:lvl8pPr marL="4266987" indent="0">
              <a:buNone/>
              <a:defRPr sz="1867"/>
            </a:lvl8pPr>
            <a:lvl9pPr marL="4876557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259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739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32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27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4637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615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86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65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34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70" indent="0" algn="ctr">
              <a:buNone/>
              <a:defRPr/>
            </a:lvl2pPr>
            <a:lvl3pPr marL="1219140" indent="0" algn="ctr">
              <a:buNone/>
              <a:defRPr/>
            </a:lvl3pPr>
            <a:lvl4pPr marL="1828709" indent="0" algn="ctr">
              <a:buNone/>
              <a:defRPr/>
            </a:lvl4pPr>
            <a:lvl5pPr marL="2438278" indent="0" algn="ctr">
              <a:buNone/>
              <a:defRPr/>
            </a:lvl5pPr>
            <a:lvl6pPr marL="3047848" indent="0" algn="ctr">
              <a:buNone/>
              <a:defRPr/>
            </a:lvl6pPr>
            <a:lvl7pPr marL="3657418" indent="0" algn="ctr">
              <a:buNone/>
              <a:defRPr/>
            </a:lvl7pPr>
            <a:lvl8pPr marL="4266987" indent="0" algn="ctr">
              <a:buNone/>
              <a:defRPr/>
            </a:lvl8pPr>
            <a:lvl9pPr marL="48765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177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7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5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19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16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09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0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81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052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62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5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64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48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4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" y="3902078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4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4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73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63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20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772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341" indent="-304784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413A7F-53B5-46F5-B019-30121A04A1A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E5DB719-799A-E286-8298-B3C73F664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2915481" y="2708878"/>
            <a:ext cx="6361037" cy="1877437"/>
          </a:xfrm>
          <a:prstGeom prst="rect">
            <a:avLst/>
          </a:prstGeom>
          <a:solidFill>
            <a:srgbClr val="434621">
              <a:alpha val="70000"/>
            </a:srgbClr>
          </a:solidFill>
          <a:ln w="63500">
            <a:noFill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60000"/>
                    </a:prstClr>
                  </a:glow>
                </a:effectLst>
                <a:uLnTx/>
                <a:uFillTx/>
                <a:latin typeface="Engravers MT" panose="02090707080505020304" pitchFamily="18" charset="0"/>
                <a:ea typeface="+mn-ea"/>
                <a:cs typeface="+mn-cs"/>
              </a:rPr>
              <a:t>Summer in 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60000"/>
                    </a:prstClr>
                  </a:glow>
                </a:effectLst>
                <a:uLnTx/>
                <a:uFillTx/>
                <a:latin typeface="Cooper Black" panose="0208090404030B0204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prstClr val="black">
                      <a:alpha val="60000"/>
                    </a:prstClr>
                  </a:glow>
                </a:effectLst>
                <a:uLnTx/>
                <a:uFillTx/>
                <a:latin typeface="Engravers MT" panose="02090707080505020304" pitchFamily="18" charset="0"/>
                <a:ea typeface="+mn-ea"/>
                <a:cs typeface="+mn-cs"/>
              </a:rPr>
              <a:t>psalms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0" y="142240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37</a:t>
            </a:r>
          </a:p>
          <a:p>
            <a:pPr algn="ctr"/>
            <a:r>
              <a:rPr lang="en-US" sz="6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Call to Confidence in God’s Ways!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660F8-66F4-5C43-D2B9-44D82C5EAA2E}"/>
              </a:ext>
            </a:extLst>
          </p:cNvPr>
          <p:cNvSpPr/>
          <p:nvPr/>
        </p:nvSpPr>
        <p:spPr>
          <a:xfrm>
            <a:off x="2915481" y="2708878"/>
            <a:ext cx="6361037" cy="1877437"/>
          </a:xfrm>
          <a:prstGeom prst="rect">
            <a:avLst/>
          </a:prstGeom>
          <a:noFill/>
          <a:ln w="635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0F9DD-0EEE-5A1E-2E67-E23762513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Amman International Church Singapore • AmmanChurch.com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6700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12" name="Picture 11" descr="A road with a cross between it&#10;&#10;Description automatically generated">
            <a:extLst>
              <a:ext uri="{FF2B5EF4-FFF2-40B4-BE49-F238E27FC236}">
                <a16:creationId xmlns:a16="http://schemas.microsoft.com/office/drawing/2014/main" id="{A030B1D2-1D02-96D7-6E35-BA1FCFE25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9EFDB-DCCB-49DE-76F8-F0E2569B65AC}"/>
              </a:ext>
            </a:extLst>
          </p:cNvPr>
          <p:cNvSpPr txBox="1"/>
          <p:nvPr/>
        </p:nvSpPr>
        <p:spPr>
          <a:xfrm>
            <a:off x="2528629" y="-1"/>
            <a:ext cx="713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 37… Two 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C9071-567D-5BE0-BD8F-25185A1C19F9}"/>
              </a:ext>
            </a:extLst>
          </p:cNvPr>
          <p:cNvSpPr txBox="1"/>
          <p:nvPr/>
        </p:nvSpPr>
        <p:spPr>
          <a:xfrm>
            <a:off x="6095999" y="1138266"/>
            <a:ext cx="545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Trusting God to Satisfy Us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E29443C-E7F6-21C2-7D1B-AD096A4D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9145" y="3429000"/>
            <a:ext cx="6336324" cy="3310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031EB6-A540-B90C-C6FB-251A4E6532B7}"/>
              </a:ext>
            </a:extLst>
          </p:cNvPr>
          <p:cNvSpPr txBox="1"/>
          <p:nvPr/>
        </p:nvSpPr>
        <p:spPr>
          <a:xfrm>
            <a:off x="188523" y="1722096"/>
            <a:ext cx="4194875" cy="4893647"/>
          </a:xfrm>
          <a:prstGeom prst="rect">
            <a:avLst/>
          </a:prstGeom>
          <a:solidFill>
            <a:srgbClr val="084575"/>
          </a:solidFill>
          <a:effectLst/>
          <a:scene3d>
            <a:camera prst="perspectiveRight"/>
            <a:lightRig rig="threePt" dir="t"/>
          </a:scene3d>
          <a:sp3d>
            <a:bevelT w="228600" prst="artDeco"/>
          </a:sp3d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“Delight yourself</a:t>
            </a:r>
          </a:p>
          <a:p>
            <a:pPr algn="ctr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Lord and he will give you the desires of your heart.”</a:t>
            </a:r>
          </a:p>
          <a:p>
            <a:pPr algn="ctr"/>
            <a:endParaRPr lang="en-US" sz="4000" b="1" dirty="0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 37:4</a:t>
            </a:r>
          </a:p>
          <a:p>
            <a:pPr algn="ctr"/>
            <a:endParaRPr lang="en-US" sz="1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1446550"/>
          </a:xfrm>
          <a:prstGeom prst="rect">
            <a:avLst/>
          </a:prstGeom>
          <a:solidFill>
            <a:srgbClr val="0248A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Three reasons why trusting in God is the only path to true satisfaction.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20841" y="2759586"/>
            <a:ext cx="11550316" cy="2092881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your really want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1-15).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16-26).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27-40).</a:t>
            </a:r>
          </a:p>
        </p:txBody>
      </p:sp>
    </p:spTree>
    <p:extLst>
      <p:ext uri="{BB962C8B-B14F-4D97-AF65-F5344CB8AC3E}">
        <p14:creationId xmlns:p14="http://schemas.microsoft.com/office/powerpoint/2010/main" val="19922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99CF335-0F68-87DB-4CA0-CF1A7C1E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1676275" y="12315"/>
            <a:ext cx="8839451" cy="769441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Secular Paths Don’t Work…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81605" y="940766"/>
            <a:ext cx="11828789" cy="5616922"/>
          </a:xfrm>
          <a:prstGeom prst="rect">
            <a:avLst/>
          </a:prstGeom>
          <a:solidFill>
            <a:srgbClr val="31303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Fret not yourself because of evildoers;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be not envious of wrongdoers!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they will soon fade like the grass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wither like the green herb.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…fret not yourself over the one who prospers in his way, over the man who carries out evil devices!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…For the evildoers shall be cut off,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just a little while, the wicked will be no more;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you look carefully at his place, he will not be there.</a:t>
            </a:r>
          </a:p>
        </p:txBody>
      </p:sp>
    </p:spTree>
    <p:extLst>
      <p:ext uri="{BB962C8B-B14F-4D97-AF65-F5344CB8AC3E}">
        <p14:creationId xmlns:p14="http://schemas.microsoft.com/office/powerpoint/2010/main" val="35917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99CF335-0F68-87DB-4CA0-CF1A7C1E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81605" y="940766"/>
            <a:ext cx="11828789" cy="5616922"/>
          </a:xfrm>
          <a:prstGeom prst="rect">
            <a:avLst/>
          </a:prstGeom>
          <a:solidFill>
            <a:srgbClr val="31303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Fret not yourself because of evildoers;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be not envious of wrongdoers!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will soon fade like the grass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wither like the green herb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…fret not yourself over the one who prospers in his way, over the man who carries out evil devices!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…For the evildoers shall be cut off,</a:t>
            </a:r>
          </a:p>
          <a:p>
            <a:pPr>
              <a:spcAft>
                <a:spcPts val="6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just a little while, the wicked will be no more;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you look carefully at his place, he will not be there.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F4FBC-B60F-573B-FF2D-F0FDB98FB26C}"/>
              </a:ext>
            </a:extLst>
          </p:cNvPr>
          <p:cNvSpPr txBox="1"/>
          <p:nvPr/>
        </p:nvSpPr>
        <p:spPr>
          <a:xfrm>
            <a:off x="1676275" y="12315"/>
            <a:ext cx="8839451" cy="769441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Secular Paths Don’t Work…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877536-2574-AF98-BB8C-785E99109084}"/>
              </a:ext>
            </a:extLst>
          </p:cNvPr>
          <p:cNvSpPr/>
          <p:nvPr/>
        </p:nvSpPr>
        <p:spPr>
          <a:xfrm>
            <a:off x="7698591" y="1726397"/>
            <a:ext cx="3816649" cy="1810791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satisfaction is temporary</a:t>
            </a:r>
          </a:p>
        </p:txBody>
      </p:sp>
    </p:spTree>
    <p:extLst>
      <p:ext uri="{BB962C8B-B14F-4D97-AF65-F5344CB8AC3E}">
        <p14:creationId xmlns:p14="http://schemas.microsoft.com/office/powerpoint/2010/main" val="12320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399CF335-0F68-87DB-4CA0-CF1A7C1E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81605" y="940766"/>
            <a:ext cx="11828789" cy="5616922"/>
          </a:xfrm>
          <a:prstGeom prst="rect">
            <a:avLst/>
          </a:prstGeom>
          <a:solidFill>
            <a:srgbClr val="31303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Fret not yourself because of evildoers;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be not envious of wrongdoers!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they will soon fade like the grass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wither like the green herb.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…fret not yourself over the one who prospers in his way, over the man who carries out evil devices!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…For the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evildoers shall be cut off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just a little while, the wicked will be no more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you look carefully at his place, he will not be there.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FF4FBC-B60F-573B-FF2D-F0FDB98FB26C}"/>
              </a:ext>
            </a:extLst>
          </p:cNvPr>
          <p:cNvSpPr txBox="1"/>
          <p:nvPr/>
        </p:nvSpPr>
        <p:spPr>
          <a:xfrm>
            <a:off x="1676275" y="12315"/>
            <a:ext cx="8839451" cy="769441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Secular Paths Don’t Work…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877536-2574-AF98-BB8C-785E99109084}"/>
              </a:ext>
            </a:extLst>
          </p:cNvPr>
          <p:cNvSpPr/>
          <p:nvPr/>
        </p:nvSpPr>
        <p:spPr>
          <a:xfrm>
            <a:off x="6954674" y="2843831"/>
            <a:ext cx="4762046" cy="1810791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 itself is temporary</a:t>
            </a:r>
          </a:p>
        </p:txBody>
      </p:sp>
    </p:spTree>
    <p:extLst>
      <p:ext uri="{BB962C8B-B14F-4D97-AF65-F5344CB8AC3E}">
        <p14:creationId xmlns:p14="http://schemas.microsoft.com/office/powerpoint/2010/main" val="41197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350DEFF-9147-B7B7-51E1-F8DB98FB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20841" y="873216"/>
            <a:ext cx="11828789" cy="5693866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wicked plots against the righteous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gnashes his teeth at him,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 laughs at the wicked,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for he sees that his day is coming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wicked draw the sword and bend their bows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to bring down the poor and needy,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to slay those whose way is upright;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their sword shall enter their own heart,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their bows shall be broken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3BFD9-959F-320C-6EC8-9B61AF66B136}"/>
              </a:ext>
            </a:extLst>
          </p:cNvPr>
          <p:cNvSpPr/>
          <p:nvPr/>
        </p:nvSpPr>
        <p:spPr>
          <a:xfrm>
            <a:off x="7726543" y="3230033"/>
            <a:ext cx="3816649" cy="1810791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life is opposed by God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5A2E2-F1C8-C73F-F54C-F2C7D6F2D69E}"/>
              </a:ext>
            </a:extLst>
          </p:cNvPr>
          <p:cNvSpPr txBox="1"/>
          <p:nvPr/>
        </p:nvSpPr>
        <p:spPr>
          <a:xfrm>
            <a:off x="1676275" y="12315"/>
            <a:ext cx="8839451" cy="769441"/>
          </a:xfrm>
          <a:prstGeom prst="rect">
            <a:avLst/>
          </a:prstGeom>
          <a:solidFill>
            <a:srgbClr val="313038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Secular Paths Don’t Work…</a:t>
            </a:r>
          </a:p>
        </p:txBody>
      </p:sp>
    </p:spTree>
    <p:extLst>
      <p:ext uri="{BB962C8B-B14F-4D97-AF65-F5344CB8AC3E}">
        <p14:creationId xmlns:p14="http://schemas.microsoft.com/office/powerpoint/2010/main" val="14512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God’s Paths Do Work…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323947" y="3986664"/>
            <a:ext cx="9544102" cy="253915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Trust in the Lord, and do good;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dwell in the land and befriend faithfulness.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Delight yourself in the Lord,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he will give you the desires of your heart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D09215-F072-4542-C06B-7949FE4E9558}"/>
              </a:ext>
            </a:extLst>
          </p:cNvPr>
          <p:cNvSpPr/>
          <p:nvPr/>
        </p:nvSpPr>
        <p:spPr>
          <a:xfrm>
            <a:off x="2574756" y="1636593"/>
            <a:ext cx="7042483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 focus on God, we will desire (and receive) what truly satisfies us.</a:t>
            </a:r>
          </a:p>
        </p:txBody>
      </p:sp>
    </p:spTree>
    <p:extLst>
      <p:ext uri="{BB962C8B-B14F-4D97-AF65-F5344CB8AC3E}">
        <p14:creationId xmlns:p14="http://schemas.microsoft.com/office/powerpoint/2010/main" val="29982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God’s Paths Do Work…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095484" y="2297899"/>
            <a:ext cx="10001030" cy="4431983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Commit your way to the Lord;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trust in him, and he will act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will bring forth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righteousness 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the light,</a:t>
            </a:r>
          </a:p>
          <a:p>
            <a:pPr>
              <a:spcAft>
                <a:spcPts val="600"/>
              </a:spcAft>
            </a:pP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justice 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the noonday.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 still before the Lord and wait patiently for him;</a:t>
            </a:r>
          </a:p>
          <a:p>
            <a:pPr>
              <a:spcAft>
                <a:spcPts val="600"/>
              </a:spcAft>
            </a:pPr>
            <a:r>
              <a:rPr lang="en-US" sz="36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…But </a:t>
            </a: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meek shall inherit the land</a:t>
            </a:r>
          </a:p>
          <a:p>
            <a:pPr>
              <a:spcAft>
                <a:spcPts val="600"/>
              </a:spcAft>
            </a:pPr>
            <a:r>
              <a:rPr lang="en-US" sz="36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delight themselves in abundant peace</a:t>
            </a:r>
            <a:r>
              <a:rPr lang="en-US" sz="36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99D36C-D575-95F4-8420-BC2981EDF977}"/>
              </a:ext>
            </a:extLst>
          </p:cNvPr>
          <p:cNvSpPr/>
          <p:nvPr/>
        </p:nvSpPr>
        <p:spPr>
          <a:xfrm>
            <a:off x="2217278" y="833376"/>
            <a:ext cx="7757442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we are patient and wait for God, he gives us legitimate things that everyone is chasing after.</a:t>
            </a:r>
          </a:p>
        </p:txBody>
      </p:sp>
    </p:spTree>
    <p:extLst>
      <p:ext uri="{BB962C8B-B14F-4D97-AF65-F5344CB8AC3E}">
        <p14:creationId xmlns:p14="http://schemas.microsoft.com/office/powerpoint/2010/main" val="17720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1446550"/>
          </a:xfrm>
          <a:prstGeom prst="rect">
            <a:avLst/>
          </a:prstGeom>
          <a:solidFill>
            <a:srgbClr val="0248A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Three reasons why trusting in God is the only path to true satisfaction.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20841" y="2759586"/>
            <a:ext cx="11550316" cy="2092881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your really want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1-15).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 (</a:t>
            </a:r>
            <a:r>
              <a:rPr lang="en-US" sz="4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16-26).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27-40).</a:t>
            </a:r>
          </a:p>
        </p:txBody>
      </p:sp>
    </p:spTree>
    <p:extLst>
      <p:ext uri="{BB962C8B-B14F-4D97-AF65-F5344CB8AC3E}">
        <p14:creationId xmlns:p14="http://schemas.microsoft.com/office/powerpoint/2010/main" val="38525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12E4B-CEA2-C082-5320-856B22C78BF3}"/>
              </a:ext>
            </a:extLst>
          </p:cNvPr>
          <p:cNvSpPr txBox="1"/>
          <p:nvPr/>
        </p:nvSpPr>
        <p:spPr>
          <a:xfrm>
            <a:off x="948045" y="2955627"/>
            <a:ext cx="10295908" cy="3785652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Better is the little that the righteous has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than the abundance of many wicked.</a:t>
            </a:r>
          </a:p>
          <a:p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…The Lord knows the days of the blameless,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their heritage will remain forever;</a:t>
            </a:r>
          </a:p>
          <a:p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are not put to shame in evil times;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in the days of famine they have abundance.</a:t>
            </a:r>
          </a:p>
        </p:txBody>
      </p:sp>
    </p:spTree>
    <p:extLst>
      <p:ext uri="{BB962C8B-B14F-4D97-AF65-F5344CB8AC3E}">
        <p14:creationId xmlns:p14="http://schemas.microsoft.com/office/powerpoint/2010/main" val="27605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3718FD-9FCF-3269-FAA5-FB999CD4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49" y="205352"/>
            <a:ext cx="4602652" cy="64472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2CC82-C9C7-5F7E-BAA1-3D7EA4A60D15}"/>
              </a:ext>
            </a:extLst>
          </p:cNvPr>
          <p:cNvSpPr txBox="1"/>
          <p:nvPr/>
        </p:nvSpPr>
        <p:spPr>
          <a:xfrm>
            <a:off x="402675" y="231998"/>
            <a:ext cx="622834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800" baseline="0"/>
              <a:t>“Don’t worry about the wicked or envy those who do wrong.”</a:t>
            </a:r>
          </a:p>
          <a:p>
            <a:pPr algn="ctr">
              <a:spcAft>
                <a:spcPts val="1200"/>
              </a:spcAft>
            </a:pPr>
            <a:r>
              <a:rPr lang="en-US" sz="4800" baseline="0"/>
              <a:t>Psalm 37:1</a:t>
            </a:r>
          </a:p>
          <a:p>
            <a:pPr algn="ctr">
              <a:spcAft>
                <a:spcPts val="1200"/>
              </a:spcAft>
            </a:pPr>
            <a:endParaRPr lang="en-US" sz="4800" baseline="0"/>
          </a:p>
          <a:p>
            <a:pPr algn="ctr">
              <a:spcAft>
                <a:spcPts val="1200"/>
              </a:spcAft>
            </a:pPr>
            <a:r>
              <a:rPr lang="en-US" sz="4800" baseline="0"/>
              <a:t>Why would we envy </a:t>
            </a:r>
          </a:p>
          <a:p>
            <a:pPr algn="ctr">
              <a:spcAft>
                <a:spcPts val="1200"/>
              </a:spcAft>
            </a:pPr>
            <a:r>
              <a:rPr lang="en-US" sz="4800" baseline="0"/>
              <a:t>the wicked???</a:t>
            </a:r>
          </a:p>
        </p:txBody>
      </p:sp>
    </p:spTree>
    <p:extLst>
      <p:ext uri="{BB962C8B-B14F-4D97-AF65-F5344CB8AC3E}">
        <p14:creationId xmlns:p14="http://schemas.microsoft.com/office/powerpoint/2010/main" val="27483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2955627"/>
            <a:ext cx="10295908" cy="3785652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Better is the little that the righteous has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than the abundance of many wicked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…The Lord knows the days of the blameless,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their heritage will remain forever;</a:t>
            </a:r>
          </a:p>
          <a:p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are not put to shame in evil times;</a:t>
            </a:r>
          </a:p>
          <a:p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the days of famine they have abundance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25F66C-271D-8E25-5307-092568B9C6A9}"/>
              </a:ext>
            </a:extLst>
          </p:cNvPr>
          <p:cNvSpPr/>
          <p:nvPr/>
        </p:nvSpPr>
        <p:spPr>
          <a:xfrm>
            <a:off x="948045" y="1001076"/>
            <a:ext cx="10295908" cy="1722915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if the righteous have less, they actually have more because they have God as their provider – even when times are difficult.</a:t>
            </a:r>
          </a:p>
        </p:txBody>
      </p:sp>
    </p:spTree>
    <p:extLst>
      <p:ext uri="{BB962C8B-B14F-4D97-AF65-F5344CB8AC3E}">
        <p14:creationId xmlns:p14="http://schemas.microsoft.com/office/powerpoint/2010/main" val="38383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1848448"/>
            <a:ext cx="10295908" cy="4862870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…The wicked borrows but does not pay back,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but the righteous is generous and gives;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…I have been young, and now am old,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yet I have not seen the righteous forsaken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his children begging for bread.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is ever lending generously,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children become a blessing.</a:t>
            </a:r>
          </a:p>
        </p:txBody>
      </p:sp>
    </p:spTree>
    <p:extLst>
      <p:ext uri="{BB962C8B-B14F-4D97-AF65-F5344CB8AC3E}">
        <p14:creationId xmlns:p14="http://schemas.microsoft.com/office/powerpoint/2010/main" val="14620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1848448"/>
            <a:ext cx="10295908" cy="4862870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…The wicked borrows but does not pay back,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but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righteous is generous and gives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…I have been young, and now am old,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yet I have not seen the righteous forsaken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his children begging for bread.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 is ever lending generously,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children become a blessing.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CDE3E5-B68A-85B0-A402-8A1D0F467449}"/>
              </a:ext>
            </a:extLst>
          </p:cNvPr>
          <p:cNvSpPr/>
          <p:nvPr/>
        </p:nvSpPr>
        <p:spPr>
          <a:xfrm>
            <a:off x="948045" y="3270937"/>
            <a:ext cx="1029590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only does God provide what we need, but he provides for others through us.</a:t>
            </a:r>
          </a:p>
        </p:txBody>
      </p:sp>
    </p:spTree>
    <p:extLst>
      <p:ext uri="{BB962C8B-B14F-4D97-AF65-F5344CB8AC3E}">
        <p14:creationId xmlns:p14="http://schemas.microsoft.com/office/powerpoint/2010/main" val="26747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1848448"/>
            <a:ext cx="10295908" cy="4862870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…The wicked borrows but does not pay back,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but the righteous is generous and gives;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…I have been young, and now am old,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yet I have not seen the righteous forsaken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his children begging for bread.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is ever lending generously,</a:t>
            </a:r>
          </a:p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children become a blessing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CDE3E5-B68A-85B0-A402-8A1D0F467449}"/>
              </a:ext>
            </a:extLst>
          </p:cNvPr>
          <p:cNvSpPr/>
          <p:nvPr/>
        </p:nvSpPr>
        <p:spPr>
          <a:xfrm>
            <a:off x="2772937" y="3270937"/>
            <a:ext cx="6646124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path to having what we need is giving it away!</a:t>
            </a:r>
          </a:p>
        </p:txBody>
      </p:sp>
    </p:spTree>
    <p:extLst>
      <p:ext uri="{BB962C8B-B14F-4D97-AF65-F5344CB8AC3E}">
        <p14:creationId xmlns:p14="http://schemas.microsoft.com/office/powerpoint/2010/main" val="7780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1446550"/>
          </a:xfrm>
          <a:prstGeom prst="rect">
            <a:avLst/>
          </a:prstGeom>
          <a:solidFill>
            <a:srgbClr val="0248A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Three reasons why trusting in God is the only path to true satisfaction.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20841" y="2759586"/>
            <a:ext cx="11550316" cy="2092881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your really want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1-15).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16-26).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 (</a:t>
            </a:r>
            <a:r>
              <a:rPr lang="en-US" sz="4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27-40).</a:t>
            </a:r>
          </a:p>
        </p:txBody>
      </p:sp>
    </p:spTree>
    <p:extLst>
      <p:ext uri="{BB962C8B-B14F-4D97-AF65-F5344CB8AC3E}">
        <p14:creationId xmlns:p14="http://schemas.microsoft.com/office/powerpoint/2010/main" val="9386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1120029"/>
            <a:ext cx="1029590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away from evil and do good;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so shall you dwell forever.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Lord loves justice;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will not forsake his saints.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are preserved forever,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but the children of the wicked shall be cut off.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righteous shall inherit the land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dwell upon it forever.</a:t>
            </a:r>
          </a:p>
        </p:txBody>
      </p:sp>
    </p:spTree>
    <p:extLst>
      <p:ext uri="{BB962C8B-B14F-4D97-AF65-F5344CB8AC3E}">
        <p14:creationId xmlns:p14="http://schemas.microsoft.com/office/powerpoint/2010/main" val="30431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1120029"/>
            <a:ext cx="1029590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away from evil and do good;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 shall you dwell forever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Lord loves justice;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will not forsake his saints.</a:t>
            </a:r>
          </a:p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are preserved forever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but the children of the wicked shall be cut off.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righteous shall inherit the land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dwell upon it forever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37222B-F408-8700-1A23-B38FF6F19DA1}"/>
              </a:ext>
            </a:extLst>
          </p:cNvPr>
          <p:cNvSpPr/>
          <p:nvPr/>
        </p:nvSpPr>
        <p:spPr>
          <a:xfrm>
            <a:off x="7881256" y="2144486"/>
            <a:ext cx="3483429" cy="2242457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God gives us is forever!</a:t>
            </a:r>
          </a:p>
        </p:txBody>
      </p:sp>
    </p:spTree>
    <p:extLst>
      <p:ext uri="{BB962C8B-B14F-4D97-AF65-F5344CB8AC3E}">
        <p14:creationId xmlns:p14="http://schemas.microsoft.com/office/powerpoint/2010/main" val="5425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948045" y="1120029"/>
            <a:ext cx="1029590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away from evil and do good;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so shall you dwell forever.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Lord loves justice;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will not forsake his saints.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are preserved forever,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but the children of the wicked shall be cut off.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righteous shall inherit the land</a:t>
            </a:r>
          </a:p>
          <a:p>
            <a:pPr>
              <a:spcAft>
                <a:spcPts val="6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dwell upon it forever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FEA39B-82EE-875F-9CB2-651444CD9406}"/>
              </a:ext>
            </a:extLst>
          </p:cNvPr>
          <p:cNvSpPr/>
          <p:nvPr/>
        </p:nvSpPr>
        <p:spPr>
          <a:xfrm>
            <a:off x="2324746" y="3138670"/>
            <a:ext cx="727828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righteous will receive in the end what the wicked wanted!</a:t>
            </a:r>
          </a:p>
        </p:txBody>
      </p:sp>
    </p:spTree>
    <p:extLst>
      <p:ext uri="{BB962C8B-B14F-4D97-AF65-F5344CB8AC3E}">
        <p14:creationId xmlns:p14="http://schemas.microsoft.com/office/powerpoint/2010/main" val="42105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70482" y="1120029"/>
            <a:ext cx="1185218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mouth of the righteous utters wisdom,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tongue speaks justice.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law of his God is in his heart;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his steps do not slip.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wicked watches for the righteous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seeks to put him to death.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Lord will not abandon him to his power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let him be condemned when he is brought to trial.</a:t>
            </a:r>
          </a:p>
        </p:txBody>
      </p:sp>
    </p:spTree>
    <p:extLst>
      <p:ext uri="{BB962C8B-B14F-4D97-AF65-F5344CB8AC3E}">
        <p14:creationId xmlns:p14="http://schemas.microsoft.com/office/powerpoint/2010/main" val="33015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70482" y="1120029"/>
            <a:ext cx="1185218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mouth of the righteous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utters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wisdom,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tongue speaks justice.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law of his God is in his heart;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his steps do not slip.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wicked watches for the righteous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seeks to put him to death.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Lord will not abandon him to his power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let him be condemned when he is brought to trial.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75E06C-EA87-BBEF-2F38-CAC6EAE81314}"/>
              </a:ext>
            </a:extLst>
          </p:cNvPr>
          <p:cNvSpPr/>
          <p:nvPr/>
        </p:nvSpPr>
        <p:spPr>
          <a:xfrm>
            <a:off x="4467747" y="1889470"/>
            <a:ext cx="5510643" cy="13603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Literally: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4000" b="1" dirty="0" err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Murmer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Meditate</a:t>
            </a:r>
          </a:p>
        </p:txBody>
      </p:sp>
    </p:spTree>
    <p:extLst>
      <p:ext uri="{BB962C8B-B14F-4D97-AF65-F5344CB8AC3E}">
        <p14:creationId xmlns:p14="http://schemas.microsoft.com/office/powerpoint/2010/main" val="32239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D2A2B-35DB-F1FD-C483-446B32CE6D70}"/>
              </a:ext>
            </a:extLst>
          </p:cNvPr>
          <p:cNvSpPr txBox="1"/>
          <p:nvPr/>
        </p:nvSpPr>
        <p:spPr>
          <a:xfrm>
            <a:off x="77490" y="646024"/>
            <a:ext cx="6617683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envy the wicked because…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often do not see them as wicked – who are they?</a:t>
            </a:r>
          </a:p>
          <a:p>
            <a:pPr marL="822960">
              <a:spcAft>
                <a:spcPts val="1200"/>
              </a:spcAft>
            </a:pPr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wicked are people who are living their lives apart from God.)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 startAt="2"/>
            </a:pPr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have what we think we want!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D286BB-53C3-B8A0-92D2-C5AE999C2D00}"/>
              </a:ext>
            </a:extLst>
          </p:cNvPr>
          <p:cNvGrpSpPr/>
          <p:nvPr/>
        </p:nvGrpSpPr>
        <p:grpSpPr>
          <a:xfrm>
            <a:off x="6905941" y="30996"/>
            <a:ext cx="5273296" cy="6827005"/>
            <a:chOff x="6797455" y="30996"/>
            <a:chExt cx="5273296" cy="6827005"/>
          </a:xfrm>
        </p:grpSpPr>
        <p:pic>
          <p:nvPicPr>
            <p:cNvPr id="8" name="Picture 2" descr="Iron Quest – Sporting Heroes &amp;amp; Legends – Sarah Loves Data">
              <a:extLst>
                <a:ext uri="{FF2B5EF4-FFF2-40B4-BE49-F238E27FC236}">
                  <a16:creationId xmlns:a16="http://schemas.microsoft.com/office/drawing/2014/main" id="{39E4E20F-609E-1E9C-99C4-741518C26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951" y="30996"/>
              <a:ext cx="5257800" cy="288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Top 10 Best Hollywood Actors Of All Time | Gossipment">
              <a:extLst>
                <a:ext uri="{FF2B5EF4-FFF2-40B4-BE49-F238E27FC236}">
                  <a16:creationId xmlns:a16="http://schemas.microsoft.com/office/drawing/2014/main" id="{5B60DE69-ED89-579A-97FB-0B60D3454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97455" y="2267833"/>
              <a:ext cx="5257800" cy="2838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Top 10 Most Popular Hollywood Actresses 2019 Famous Hollywood Heroines |  LatestSongsNews">
              <a:extLst>
                <a:ext uri="{FF2B5EF4-FFF2-40B4-BE49-F238E27FC236}">
                  <a16:creationId xmlns:a16="http://schemas.microsoft.com/office/drawing/2014/main" id="{8D51198E-3843-F7C5-B5CC-71A7DADDD3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50"/>
            <a:stretch/>
          </p:blipFill>
          <p:spPr bwMode="auto">
            <a:xfrm>
              <a:off x="6797455" y="4575409"/>
              <a:ext cx="5257800" cy="228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1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70482" y="1120029"/>
            <a:ext cx="1185218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mouth of the righteous utters wisdom,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tongue speaks justice.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law of his God is in his heart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his steps do not slip.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wicked watches for the righteous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seeks to put him to death.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Lord will not abandon him to his power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let him be condemned when he is brought to trial.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75E06C-EA87-BBEF-2F38-CAC6EAE81314}"/>
              </a:ext>
            </a:extLst>
          </p:cNvPr>
          <p:cNvSpPr/>
          <p:nvPr/>
        </p:nvSpPr>
        <p:spPr>
          <a:xfrm>
            <a:off x="375807" y="3188748"/>
            <a:ext cx="727828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Righteous person loves God’s Word and meditates on it!</a:t>
            </a:r>
          </a:p>
        </p:txBody>
      </p:sp>
    </p:spTree>
    <p:extLst>
      <p:ext uri="{BB962C8B-B14F-4D97-AF65-F5344CB8AC3E}">
        <p14:creationId xmlns:p14="http://schemas.microsoft.com/office/powerpoint/2010/main" val="27064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170482" y="1120029"/>
            <a:ext cx="11852188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mouth of the righteous utters wisdom,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his tongue speaks justice.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law of his God is in his heart;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 steps do not slip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wicked watches for the righteous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seeks to put him to death.</a:t>
            </a:r>
          </a:p>
          <a:p>
            <a:pPr>
              <a:spcAft>
                <a:spcPts val="600"/>
              </a:spcAft>
            </a:pPr>
            <a:r>
              <a:rPr lang="en-US"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 will not abandon him to his power</a:t>
            </a:r>
          </a:p>
          <a:p>
            <a:pPr>
              <a:spcAft>
                <a:spcPts val="600"/>
              </a:spcAft>
            </a:pPr>
            <a:r>
              <a:rPr lang="en-US" sz="4000" b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let him be condemned when he is brought to trial.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75E06C-EA87-BBEF-2F38-CAC6EAE81314}"/>
              </a:ext>
            </a:extLst>
          </p:cNvPr>
          <p:cNvSpPr/>
          <p:nvPr/>
        </p:nvSpPr>
        <p:spPr>
          <a:xfrm>
            <a:off x="4572000" y="1120029"/>
            <a:ext cx="727828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Long-term stability and protection by God</a:t>
            </a:r>
          </a:p>
        </p:txBody>
      </p:sp>
    </p:spTree>
    <p:extLst>
      <p:ext uri="{BB962C8B-B14F-4D97-AF65-F5344CB8AC3E}">
        <p14:creationId xmlns:p14="http://schemas.microsoft.com/office/powerpoint/2010/main" val="19245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454038" y="1163018"/>
            <a:ext cx="11283919" cy="2092881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Wait for the Lord and keep his way,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and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will exalt you to inherit the land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you will look on when the wicked are cut off.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04C7-9049-110E-A8C4-76E68B9487BA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5FE282-0436-9445-AAD0-67FFA9F6CF7E}"/>
              </a:ext>
            </a:extLst>
          </p:cNvPr>
          <p:cNvSpPr/>
          <p:nvPr/>
        </p:nvSpPr>
        <p:spPr>
          <a:xfrm>
            <a:off x="202961" y="2628991"/>
            <a:ext cx="11786072" cy="4119290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inherits the land in Psalm 37?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		Those who wait for the Lord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11:	The meek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22:	Those blessed by the Lord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29:	The righteous</a:t>
            </a: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34:	Those who wait for the Lord and keep his ways</a:t>
            </a:r>
          </a:p>
        </p:txBody>
      </p:sp>
    </p:spTree>
    <p:extLst>
      <p:ext uri="{BB962C8B-B14F-4D97-AF65-F5344CB8AC3E}">
        <p14:creationId xmlns:p14="http://schemas.microsoft.com/office/powerpoint/2010/main" val="6494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49393" y="934418"/>
            <a:ext cx="11283919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have seen a wicked, ruthless man,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spreading himself like a green laurel tree.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he passed away, and behold, he was no more;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I sought him, he could not be found.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Mark the blameless and behold the upright,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for there is a future for the man of peace.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transgressors shall be altogether destroyed;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the future of the wicked shall be cut off.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04C7-9049-110E-A8C4-76E68B9487BA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</p:spTree>
    <p:extLst>
      <p:ext uri="{BB962C8B-B14F-4D97-AF65-F5344CB8AC3E}">
        <p14:creationId xmlns:p14="http://schemas.microsoft.com/office/powerpoint/2010/main" val="26945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49393" y="934418"/>
            <a:ext cx="11283919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have seen a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wicked, ruthless man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spreading himself like a green laurel tree.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passed away, and behold, he was no more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I sought him, he could not be found.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Mark the blameless and behold the upright,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for there is a future for the man of peace.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transgressors shall be altogether destroyed;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future of the wicked shall be cut off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04C7-9049-110E-A8C4-76E68B9487BA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D46B48-26A1-840F-86D9-209D48DA7505}"/>
              </a:ext>
            </a:extLst>
          </p:cNvPr>
          <p:cNvSpPr/>
          <p:nvPr/>
        </p:nvSpPr>
        <p:spPr>
          <a:xfrm>
            <a:off x="2456854" y="3429000"/>
            <a:ext cx="727828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future for those pursuing the secular way</a:t>
            </a:r>
          </a:p>
        </p:txBody>
      </p:sp>
    </p:spTree>
    <p:extLst>
      <p:ext uri="{BB962C8B-B14F-4D97-AF65-F5344CB8AC3E}">
        <p14:creationId xmlns:p14="http://schemas.microsoft.com/office/powerpoint/2010/main" val="25756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49393" y="934418"/>
            <a:ext cx="11283919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have seen a wicked, ruthless man,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spreading himself like a green laurel tree.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he passed away, and behold, he was no more;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I sought him, he could not be found.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 the blameless and behold the upright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for there is a future for the man of peace.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transgressors shall be altogether destroyed;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the future of the wicked shall be cut off.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04C7-9049-110E-A8C4-76E68B9487BA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7734CD-407C-EC92-4BC9-D744AA9A37D4}"/>
              </a:ext>
            </a:extLst>
          </p:cNvPr>
          <p:cNvSpPr/>
          <p:nvPr/>
        </p:nvSpPr>
        <p:spPr>
          <a:xfrm>
            <a:off x="1959876" y="4471893"/>
            <a:ext cx="8272249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wants us to look at real life examples of righteous people and how their lives have worked out!</a:t>
            </a:r>
          </a:p>
        </p:txBody>
      </p:sp>
    </p:spTree>
    <p:extLst>
      <p:ext uri="{BB962C8B-B14F-4D97-AF65-F5344CB8AC3E}">
        <p14:creationId xmlns:p14="http://schemas.microsoft.com/office/powerpoint/2010/main" val="40080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49393" y="934418"/>
            <a:ext cx="11283919" cy="555536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have seen a wicked, ruthless man,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spreading himself like a green laurel tree.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he passed away, and behold, he was no more;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though I sought him, he could not be found.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Mark the blameless and behold the upright,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for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there is a future for the man of peace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40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But transgressors shall be altogether destroyed;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the future of the wicked shall be cut off.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04C7-9049-110E-A8C4-76E68B9487BA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9263243-C021-53D4-494C-B3F90A8BA233}"/>
              </a:ext>
            </a:extLst>
          </p:cNvPr>
          <p:cNvSpPr/>
          <p:nvPr/>
        </p:nvSpPr>
        <p:spPr>
          <a:xfrm>
            <a:off x="2352208" y="2308510"/>
            <a:ext cx="727828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a secure future for those who live God’s way.</a:t>
            </a:r>
          </a:p>
        </p:txBody>
      </p:sp>
    </p:spTree>
    <p:extLst>
      <p:ext uri="{BB962C8B-B14F-4D97-AF65-F5344CB8AC3E}">
        <p14:creationId xmlns:p14="http://schemas.microsoft.com/office/powerpoint/2010/main" val="308229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679714" y="1122202"/>
            <a:ext cx="10832567" cy="3323987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8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39</a:t>
            </a: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salvation of the righteous is from the Lord;</a:t>
            </a:r>
          </a:p>
          <a:p>
            <a:pPr>
              <a:spcAft>
                <a:spcPts val="600"/>
              </a:spcAft>
            </a:pP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is their stronghold in the time of trouble</a:t>
            </a: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8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Lord helps them and delivers them</a:t>
            </a: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he delivers them from the wicked and saves them,</a:t>
            </a:r>
          </a:p>
          <a:p>
            <a:pPr>
              <a:spcAft>
                <a:spcPts val="600"/>
              </a:spcAft>
            </a:pP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because they take refuge in him</a:t>
            </a:r>
            <a:r>
              <a:rPr lang="en-US" sz="3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5FE291-F3C0-56D6-F3BE-ECF12EBF486E}"/>
              </a:ext>
            </a:extLst>
          </p:cNvPr>
          <p:cNvSpPr/>
          <p:nvPr/>
        </p:nvSpPr>
        <p:spPr>
          <a:xfrm>
            <a:off x="2456853" y="4599604"/>
            <a:ext cx="7278288" cy="2017892"/>
          </a:xfrm>
          <a:prstGeom prst="roundRect">
            <a:avLst/>
          </a:prstGeom>
          <a:solidFill>
            <a:srgbClr val="3A401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protects us – Our well-being is secure.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1339C-2839-55D1-B802-E0AD4D5981DC}"/>
              </a:ext>
            </a:extLst>
          </p:cNvPr>
          <p:cNvSpPr txBox="1"/>
          <p:nvPr/>
        </p:nvSpPr>
        <p:spPr>
          <a:xfrm>
            <a:off x="558687" y="0"/>
            <a:ext cx="11074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Results…</a:t>
            </a:r>
          </a:p>
        </p:txBody>
      </p:sp>
    </p:spTree>
    <p:extLst>
      <p:ext uri="{BB962C8B-B14F-4D97-AF65-F5344CB8AC3E}">
        <p14:creationId xmlns:p14="http://schemas.microsoft.com/office/powerpoint/2010/main" val="9907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0"/>
            <a:ext cx="11074625" cy="1446550"/>
          </a:xfrm>
          <a:prstGeom prst="rect">
            <a:avLst/>
          </a:prstGeom>
          <a:solidFill>
            <a:srgbClr val="0248A8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Three reasons why trusting in God is the only path to true satisfaction.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ADFBB-77A4-DAEA-7F33-0056AF0C2AAD}"/>
              </a:ext>
            </a:extLst>
          </p:cNvPr>
          <p:cNvSpPr txBox="1"/>
          <p:nvPr/>
        </p:nvSpPr>
        <p:spPr>
          <a:xfrm>
            <a:off x="320841" y="2759586"/>
            <a:ext cx="11550316" cy="2092881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your really want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1-15).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you what you really need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16-26).</a:t>
            </a:r>
          </a:p>
          <a:p>
            <a:pPr indent="-74295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gives the best long-term results (</a:t>
            </a:r>
            <a:r>
              <a:rPr lang="en-US" sz="4000" b="1" dirty="0" err="1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vss</a:t>
            </a: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27-40).</a:t>
            </a:r>
          </a:p>
        </p:txBody>
      </p:sp>
    </p:spTree>
    <p:extLst>
      <p:ext uri="{BB962C8B-B14F-4D97-AF65-F5344CB8AC3E}">
        <p14:creationId xmlns:p14="http://schemas.microsoft.com/office/powerpoint/2010/main" val="28549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5" y="1883227"/>
            <a:ext cx="11074625" cy="3939540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you see yourself when you’re around secular people?</a:t>
            </a:r>
          </a:p>
          <a:p>
            <a:pPr marL="1657350" lvl="2" indent="-742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Weak minority?</a:t>
            </a:r>
          </a:p>
          <a:p>
            <a:pPr marL="1657350" lvl="2" indent="-742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Apologetic?</a:t>
            </a:r>
          </a:p>
          <a:p>
            <a:pPr marL="1657350" lvl="2" indent="-7429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Confident you’re on the winning team!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C2869-1FB7-137C-F2FC-3FA7E84AFD5B}"/>
              </a:ext>
            </a:extLst>
          </p:cNvPr>
          <p:cNvSpPr txBox="1"/>
          <p:nvPr/>
        </p:nvSpPr>
        <p:spPr>
          <a:xfrm>
            <a:off x="3789985" y="0"/>
            <a:ext cx="461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42368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wearing white shirt and yellow sweater">
            <a:extLst>
              <a:ext uri="{FF2B5EF4-FFF2-40B4-BE49-F238E27FC236}">
                <a16:creationId xmlns:a16="http://schemas.microsoft.com/office/drawing/2014/main" id="{D0112E1A-B50F-9416-2D0A-CC88863DB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2755"/>
          <a:stretch/>
        </p:blipFill>
        <p:spPr>
          <a:xfrm>
            <a:off x="-16074" y="0"/>
            <a:ext cx="5424409" cy="6858000"/>
          </a:xfrm>
          <a:prstGeom prst="rect">
            <a:avLst/>
          </a:prstGeom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D2A2B-35DB-F1FD-C483-446B32CE6D70}"/>
              </a:ext>
            </a:extLst>
          </p:cNvPr>
          <p:cNvSpPr txBox="1"/>
          <p:nvPr/>
        </p:nvSpPr>
        <p:spPr>
          <a:xfrm>
            <a:off x="6157990" y="258566"/>
            <a:ext cx="542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We Want???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615BA-BE8F-AB89-FDD2-28D5C90B764E}"/>
              </a:ext>
            </a:extLst>
          </p:cNvPr>
          <p:cNvSpPr txBox="1"/>
          <p:nvPr/>
        </p:nvSpPr>
        <p:spPr>
          <a:xfrm>
            <a:off x="5532896" y="1489808"/>
            <a:ext cx="652478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/ Acceptance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Security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(Money, Own house, car, etc.)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feel significant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feel / appear competent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ministry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or position</a:t>
            </a:r>
          </a:p>
        </p:txBody>
      </p:sp>
    </p:spTree>
    <p:extLst>
      <p:ext uri="{BB962C8B-B14F-4D97-AF65-F5344CB8AC3E}">
        <p14:creationId xmlns:p14="http://schemas.microsoft.com/office/powerpoint/2010/main" val="6912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5" y="1883229"/>
            <a:ext cx="11074625" cy="4462760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do you see yourself when you’re around secular people?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confident are you that only God’s ways give true satisfaction?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pursuing your desires by trusting in God or in secular ways?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C2869-1FB7-137C-F2FC-3FA7E84AFD5B}"/>
              </a:ext>
            </a:extLst>
          </p:cNvPr>
          <p:cNvSpPr txBox="1"/>
          <p:nvPr/>
        </p:nvSpPr>
        <p:spPr>
          <a:xfrm>
            <a:off x="3789985" y="0"/>
            <a:ext cx="461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5764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0EB33E-D512-41C3-BA19-E15957F69C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" y="47920"/>
            <a:ext cx="12145328" cy="6762159"/>
          </a:xfrm>
          <a:prstGeom prst="rect">
            <a:avLst/>
          </a:prstGeom>
          <a:solidFill>
            <a:srgbClr val="345813">
              <a:alpha val="50000"/>
            </a:srgb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62BDA-E339-4EA3-B5F9-62FDEF7FA0F8}"/>
              </a:ext>
            </a:extLst>
          </p:cNvPr>
          <p:cNvSpPr txBox="1"/>
          <p:nvPr/>
        </p:nvSpPr>
        <p:spPr>
          <a:xfrm>
            <a:off x="1915333" y="18282"/>
            <a:ext cx="837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3600" b="1">
                <a:solidFill>
                  <a:schemeClr val="bg1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Wanting to Feel Loved and Accepted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C5DC-0975-465C-8C85-63F66F17DB72}"/>
              </a:ext>
            </a:extLst>
          </p:cNvPr>
          <p:cNvCxnSpPr>
            <a:cxnSpLocks/>
          </p:cNvCxnSpPr>
          <p:nvPr/>
        </p:nvCxnSpPr>
        <p:spPr>
          <a:xfrm>
            <a:off x="464953" y="1472339"/>
            <a:ext cx="1134475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2549F4-00C0-411D-AE84-315F6D9AE2D2}"/>
              </a:ext>
            </a:extLst>
          </p:cNvPr>
          <p:cNvSpPr txBox="1"/>
          <p:nvPr/>
        </p:nvSpPr>
        <p:spPr>
          <a:xfrm>
            <a:off x="125730" y="1859797"/>
            <a:ext cx="2741267" cy="5062924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Trust</a:t>
            </a:r>
          </a:p>
          <a:p>
            <a:r>
              <a:rPr lang="en-US" dirty="0"/>
              <a:t>Focus</a:t>
            </a:r>
          </a:p>
          <a:p>
            <a:endParaRPr lang="en-US" dirty="0"/>
          </a:p>
          <a:p>
            <a:r>
              <a:rPr lang="en-US" dirty="0"/>
              <a:t>Commitment</a:t>
            </a:r>
          </a:p>
          <a:p>
            <a:endParaRPr lang="en-US" dirty="0"/>
          </a:p>
          <a:p>
            <a:r>
              <a:rPr lang="en-US" dirty="0"/>
              <a:t>Timing</a:t>
            </a:r>
          </a:p>
          <a:p>
            <a:pPr>
              <a:spcAft>
                <a:spcPts val="0"/>
              </a:spcAft>
            </a:pPr>
            <a:r>
              <a:rPr lang="en-US" dirty="0"/>
              <a:t>Behavior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E8854-5A1D-405C-8E76-A733DBCFBF5C}"/>
              </a:ext>
            </a:extLst>
          </p:cNvPr>
          <p:cNvSpPr txBox="1"/>
          <p:nvPr/>
        </p:nvSpPr>
        <p:spPr>
          <a:xfrm>
            <a:off x="4007861" y="795230"/>
            <a:ext cx="683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Way                      Secular Way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5D9286-36FB-4494-A22F-57916E269051}"/>
              </a:ext>
            </a:extLst>
          </p:cNvPr>
          <p:cNvCxnSpPr>
            <a:cxnSpLocks/>
          </p:cNvCxnSpPr>
          <p:nvPr/>
        </p:nvCxnSpPr>
        <p:spPr>
          <a:xfrm>
            <a:off x="2821277" y="728420"/>
            <a:ext cx="0" cy="590213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F0C9C8-8982-43BC-A216-87D58CCDD3E1}"/>
              </a:ext>
            </a:extLst>
          </p:cNvPr>
          <p:cNvCxnSpPr>
            <a:cxnSpLocks/>
          </p:cNvCxnSpPr>
          <p:nvPr/>
        </p:nvCxnSpPr>
        <p:spPr>
          <a:xfrm>
            <a:off x="7042487" y="728420"/>
            <a:ext cx="0" cy="590213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AA3432-1187-464C-9D0E-E49534C31CA2}"/>
              </a:ext>
            </a:extLst>
          </p:cNvPr>
          <p:cNvSpPr txBox="1"/>
          <p:nvPr/>
        </p:nvSpPr>
        <p:spPr>
          <a:xfrm>
            <a:off x="2866997" y="1853737"/>
            <a:ext cx="4175489" cy="5062924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lIns="182880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God</a:t>
            </a:r>
          </a:p>
          <a:p>
            <a:r>
              <a:rPr lang="en-US" dirty="0"/>
              <a:t>Delighting in God,</a:t>
            </a:r>
          </a:p>
          <a:p>
            <a:r>
              <a:rPr lang="en-US" dirty="0"/>
              <a:t>Depending on God</a:t>
            </a:r>
          </a:p>
          <a:p>
            <a:r>
              <a:rPr lang="en-US" dirty="0"/>
              <a:t>Pursue relationships</a:t>
            </a:r>
          </a:p>
          <a:p>
            <a:r>
              <a:rPr lang="en-US" dirty="0"/>
              <a:t>to love</a:t>
            </a:r>
          </a:p>
          <a:p>
            <a:r>
              <a:rPr lang="en-US" dirty="0"/>
              <a:t>Waiting is OK </a:t>
            </a:r>
          </a:p>
          <a:p>
            <a:r>
              <a:rPr lang="en-US" dirty="0"/>
              <a:t>Patient, Selfless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16DF2F-7A9B-4BB7-AF89-AE18CDF8A5F6}"/>
              </a:ext>
            </a:extLst>
          </p:cNvPr>
          <p:cNvSpPr txBox="1"/>
          <p:nvPr/>
        </p:nvSpPr>
        <p:spPr>
          <a:xfrm>
            <a:off x="7044662" y="1853737"/>
            <a:ext cx="5072708" cy="5062924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lIns="182880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Self – All depends on me</a:t>
            </a:r>
          </a:p>
          <a:p>
            <a:r>
              <a:rPr lang="en-US" dirty="0"/>
              <a:t>How I “feel”; Meeting</a:t>
            </a:r>
          </a:p>
          <a:p>
            <a:r>
              <a:rPr lang="en-US" dirty="0"/>
              <a:t>the “love need”</a:t>
            </a:r>
          </a:p>
          <a:p>
            <a:r>
              <a:rPr lang="en-US" dirty="0"/>
              <a:t>Pursue relationships to </a:t>
            </a:r>
          </a:p>
          <a:p>
            <a:r>
              <a:rPr lang="en-US" dirty="0"/>
              <a:t>get love</a:t>
            </a:r>
          </a:p>
          <a:p>
            <a:r>
              <a:rPr lang="en-US" dirty="0"/>
              <a:t>Now / ASAP</a:t>
            </a:r>
          </a:p>
          <a:p>
            <a:r>
              <a:rPr lang="en-US" dirty="0"/>
              <a:t>Self-focused, angry, manipulative</a:t>
            </a:r>
          </a:p>
        </p:txBody>
      </p:sp>
    </p:spTree>
    <p:extLst>
      <p:ext uri="{BB962C8B-B14F-4D97-AF65-F5344CB8AC3E}">
        <p14:creationId xmlns:p14="http://schemas.microsoft.com/office/powerpoint/2010/main" val="36473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0EB33E-D512-41C3-BA19-E15957F69C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" y="47920"/>
            <a:ext cx="12145328" cy="6762159"/>
          </a:xfrm>
          <a:prstGeom prst="rect">
            <a:avLst/>
          </a:prstGeom>
          <a:solidFill>
            <a:srgbClr val="345813">
              <a:alpha val="50000"/>
            </a:srgb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62BDA-E339-4EA3-B5F9-62FDEF7FA0F8}"/>
              </a:ext>
            </a:extLst>
          </p:cNvPr>
          <p:cNvSpPr txBox="1"/>
          <p:nvPr/>
        </p:nvSpPr>
        <p:spPr>
          <a:xfrm>
            <a:off x="1046136" y="18282"/>
            <a:ext cx="1018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3600" b="1">
                <a:solidFill>
                  <a:schemeClr val="bg1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/>
              <a:t>Desire to have a Successful Ministry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C5DC-0975-465C-8C85-63F66F17DB72}"/>
              </a:ext>
            </a:extLst>
          </p:cNvPr>
          <p:cNvCxnSpPr>
            <a:cxnSpLocks/>
          </p:cNvCxnSpPr>
          <p:nvPr/>
        </p:nvCxnSpPr>
        <p:spPr>
          <a:xfrm>
            <a:off x="464953" y="1472339"/>
            <a:ext cx="1134475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2549F4-00C0-411D-AE84-315F6D9AE2D2}"/>
              </a:ext>
            </a:extLst>
          </p:cNvPr>
          <p:cNvSpPr txBox="1"/>
          <p:nvPr/>
        </p:nvSpPr>
        <p:spPr>
          <a:xfrm>
            <a:off x="278972" y="1859797"/>
            <a:ext cx="2805195" cy="5062924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Trust</a:t>
            </a:r>
          </a:p>
          <a:p>
            <a:r>
              <a:rPr lang="en-US"/>
              <a:t>Focus</a:t>
            </a:r>
          </a:p>
          <a:p>
            <a:endParaRPr lang="en-US"/>
          </a:p>
          <a:p>
            <a:r>
              <a:rPr lang="en-US"/>
              <a:t>Commitment</a:t>
            </a:r>
          </a:p>
          <a:p>
            <a:endParaRPr lang="en-US"/>
          </a:p>
          <a:p>
            <a:r>
              <a:rPr lang="en-US"/>
              <a:t>Timing</a:t>
            </a:r>
          </a:p>
          <a:p>
            <a:pPr>
              <a:spcAft>
                <a:spcPts val="0"/>
              </a:spcAft>
            </a:pPr>
            <a:r>
              <a:rPr lang="en-US"/>
              <a:t>Behavior</a:t>
            </a:r>
          </a:p>
          <a:p>
            <a:pPr>
              <a:spcAft>
                <a:spcPts val="0"/>
              </a:spcAft>
            </a:pPr>
            <a:r>
              <a:rPr lang="en-US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E8854-5A1D-405C-8E76-A733DBCFBF5C}"/>
              </a:ext>
            </a:extLst>
          </p:cNvPr>
          <p:cNvSpPr txBox="1"/>
          <p:nvPr/>
        </p:nvSpPr>
        <p:spPr>
          <a:xfrm>
            <a:off x="4007861" y="795230"/>
            <a:ext cx="683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>
                <a:solidFill>
                  <a:schemeClr val="bg1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God’s Way                      Secular Way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5D9286-36FB-4494-A22F-57916E269051}"/>
              </a:ext>
            </a:extLst>
          </p:cNvPr>
          <p:cNvCxnSpPr>
            <a:cxnSpLocks/>
          </p:cNvCxnSpPr>
          <p:nvPr/>
        </p:nvCxnSpPr>
        <p:spPr>
          <a:xfrm>
            <a:off x="3084167" y="728420"/>
            <a:ext cx="0" cy="590213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F0C9C8-8982-43BC-A216-87D58CCDD3E1}"/>
              </a:ext>
            </a:extLst>
          </p:cNvPr>
          <p:cNvCxnSpPr>
            <a:cxnSpLocks/>
          </p:cNvCxnSpPr>
          <p:nvPr/>
        </p:nvCxnSpPr>
        <p:spPr>
          <a:xfrm>
            <a:off x="7042487" y="728420"/>
            <a:ext cx="0" cy="5902132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AA3432-1187-464C-9D0E-E49534C31CA2}"/>
              </a:ext>
            </a:extLst>
          </p:cNvPr>
          <p:cNvSpPr txBox="1"/>
          <p:nvPr/>
        </p:nvSpPr>
        <p:spPr>
          <a:xfrm>
            <a:off x="3084167" y="1853737"/>
            <a:ext cx="3931773" cy="5062924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lIns="182880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God</a:t>
            </a:r>
          </a:p>
          <a:p>
            <a:r>
              <a:rPr lang="en-US"/>
              <a:t>Delighting in God,</a:t>
            </a:r>
          </a:p>
          <a:p>
            <a:r>
              <a:rPr lang="en-US"/>
              <a:t>Depending on God</a:t>
            </a:r>
          </a:p>
          <a:p>
            <a:r>
              <a:rPr lang="en-US"/>
              <a:t>Obeying God even</a:t>
            </a:r>
          </a:p>
          <a:p>
            <a:r>
              <a:rPr lang="en-US"/>
              <a:t>if it doesn’t feel OK</a:t>
            </a:r>
          </a:p>
          <a:p>
            <a:r>
              <a:rPr lang="en-US"/>
              <a:t>Waiting is OK</a:t>
            </a:r>
          </a:p>
          <a:p>
            <a:pPr>
              <a:spcAft>
                <a:spcPts val="0"/>
              </a:spcAft>
            </a:pPr>
            <a:r>
              <a:rPr lang="en-US"/>
              <a:t>Patient, Selfless</a:t>
            </a:r>
          </a:p>
          <a:p>
            <a:pPr>
              <a:spcAft>
                <a:spcPts val="0"/>
              </a:spcAft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16DF2F-7A9B-4BB7-AF89-AE18CDF8A5F6}"/>
              </a:ext>
            </a:extLst>
          </p:cNvPr>
          <p:cNvSpPr txBox="1"/>
          <p:nvPr/>
        </p:nvSpPr>
        <p:spPr>
          <a:xfrm>
            <a:off x="7042486" y="1853737"/>
            <a:ext cx="4984197" cy="4985980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lIns="182880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36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Self – All depends on me</a:t>
            </a:r>
          </a:p>
          <a:p>
            <a:r>
              <a:rPr lang="en-US" dirty="0"/>
              <a:t>How I feel about myself</a:t>
            </a:r>
          </a:p>
          <a:p>
            <a:r>
              <a:rPr lang="en-US" dirty="0"/>
              <a:t>&amp; my performance</a:t>
            </a:r>
          </a:p>
          <a:p>
            <a:r>
              <a:rPr lang="en-US" dirty="0"/>
              <a:t>“Right” activities,</a:t>
            </a:r>
          </a:p>
          <a:p>
            <a:r>
              <a:rPr lang="en-US" dirty="0"/>
              <a:t>Visibility, Bragging</a:t>
            </a:r>
          </a:p>
          <a:p>
            <a:r>
              <a:rPr lang="en-US" dirty="0"/>
              <a:t>Now / ASAP</a:t>
            </a:r>
          </a:p>
          <a:p>
            <a:r>
              <a:rPr lang="en-US" dirty="0"/>
              <a:t>Ministry centers around self, Need attention</a:t>
            </a:r>
          </a:p>
        </p:txBody>
      </p:sp>
    </p:spTree>
    <p:extLst>
      <p:ext uri="{BB962C8B-B14F-4D97-AF65-F5344CB8AC3E}">
        <p14:creationId xmlns:p14="http://schemas.microsoft.com/office/powerpoint/2010/main" val="27283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0EB33E-D512-41C3-BA19-E15957F69C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" y="47920"/>
            <a:ext cx="12145328" cy="6762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BE8854-5A1D-405C-8E76-A733DBCFBF5C}"/>
              </a:ext>
            </a:extLst>
          </p:cNvPr>
          <p:cNvSpPr txBox="1"/>
          <p:nvPr/>
        </p:nvSpPr>
        <p:spPr>
          <a:xfrm>
            <a:off x="1100737" y="140687"/>
            <a:ext cx="999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every area of life, we have to decide between God’s way and the world’s way.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F8505-9499-9C17-1660-F380000D5BE4}"/>
              </a:ext>
            </a:extLst>
          </p:cNvPr>
          <p:cNvSpPr txBox="1"/>
          <p:nvPr/>
        </p:nvSpPr>
        <p:spPr>
          <a:xfrm>
            <a:off x="237124" y="1556893"/>
            <a:ext cx="11733249" cy="5032147"/>
          </a:xfrm>
          <a:prstGeom prst="rect">
            <a:avLst/>
          </a:prstGeom>
          <a:solidFill>
            <a:srgbClr val="345813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need or desire do you find yourself focusing 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 / Acceptance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Security</a:t>
            </a:r>
          </a:p>
          <a:p>
            <a:r>
              <a:rPr lang="en-US" sz="36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(Money, Own house, car,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feel significant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feel / appear competent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ministry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 or position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C15B1-3D49-4B3C-A5C7-B7DF54ECF882}"/>
              </a:ext>
            </a:extLst>
          </p:cNvPr>
          <p:cNvSpPr txBox="1"/>
          <p:nvPr/>
        </p:nvSpPr>
        <p:spPr>
          <a:xfrm>
            <a:off x="7402286" y="2659807"/>
            <a:ext cx="4439454" cy="3785652"/>
          </a:xfrm>
          <a:prstGeom prst="rect">
            <a:avLst/>
          </a:prstGeom>
          <a:solidFill>
            <a:srgbClr val="DBE9F8"/>
          </a:solidFill>
          <a:ln w="635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the desire or need, the only path to true satisfaction is depending on and waiting for God!</a:t>
            </a:r>
          </a:p>
        </p:txBody>
      </p:sp>
    </p:spTree>
    <p:extLst>
      <p:ext uri="{BB962C8B-B14F-4D97-AF65-F5344CB8AC3E}">
        <p14:creationId xmlns:p14="http://schemas.microsoft.com/office/powerpoint/2010/main" val="29597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70BDE7-AACC-BD22-1FFB-60C1556D8037}"/>
              </a:ext>
            </a:extLst>
          </p:cNvPr>
          <p:cNvGrpSpPr/>
          <p:nvPr/>
        </p:nvGrpSpPr>
        <p:grpSpPr>
          <a:xfrm>
            <a:off x="42369" y="103775"/>
            <a:ext cx="11842682" cy="6754226"/>
            <a:chOff x="42369" y="103775"/>
            <a:chExt cx="11842682" cy="6754226"/>
          </a:xfrm>
        </p:grpSpPr>
        <p:pic>
          <p:nvPicPr>
            <p:cNvPr id="1036" name="Picture 12" descr="US Presidential Election 2020: Key Candidates And Dates To Remember - News  Nation English">
              <a:extLst>
                <a:ext uri="{FF2B5EF4-FFF2-40B4-BE49-F238E27FC236}">
                  <a16:creationId xmlns:a16="http://schemas.microsoft.com/office/drawing/2014/main" id="{5828281A-8751-4F07-9B92-6258554C0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08" y="103775"/>
              <a:ext cx="4974599" cy="254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op 10 Best Hollywood Actors Of All Time | Gossipment">
              <a:extLst>
                <a:ext uri="{FF2B5EF4-FFF2-40B4-BE49-F238E27FC236}">
                  <a16:creationId xmlns:a16="http://schemas.microsoft.com/office/drawing/2014/main" id="{D16B90FE-F9CF-4C5A-9D60-2AC8FBF07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5884" y="2329825"/>
              <a:ext cx="5768453" cy="2971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10 Most Popular Hollywood Actresses 2019 Famous Hollywood Heroines |  LatestSongsNews">
              <a:extLst>
                <a:ext uri="{FF2B5EF4-FFF2-40B4-BE49-F238E27FC236}">
                  <a16:creationId xmlns:a16="http://schemas.microsoft.com/office/drawing/2014/main" id="{52113649-CFA9-4415-8C82-1AA6F7536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51"/>
            <a:stretch/>
          </p:blipFill>
          <p:spPr bwMode="auto">
            <a:xfrm>
              <a:off x="6699108" y="4515267"/>
              <a:ext cx="5185943" cy="234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تكثف أخبار كاتب ملفات list of all music artists - induspubliccollege.org">
              <a:extLst>
                <a:ext uri="{FF2B5EF4-FFF2-40B4-BE49-F238E27FC236}">
                  <a16:creationId xmlns:a16="http://schemas.microsoft.com/office/drawing/2014/main" id="{67866293-1667-46F7-AF9A-F49E8058D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17" y="103775"/>
              <a:ext cx="5768453" cy="274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ron Quest – Sporting Heroes &amp;amp; Legends – Sarah Loves Data">
              <a:extLst>
                <a:ext uri="{FF2B5EF4-FFF2-40B4-BE49-F238E27FC236}">
                  <a16:creationId xmlns:a16="http://schemas.microsoft.com/office/drawing/2014/main" id="{B4CF8550-81DD-4BC8-81C5-E9E00C55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03" y="2279501"/>
              <a:ext cx="5673511" cy="302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orbes Top Influencers: These 30 Social Media Stars Rule Entertainment,  Gaming And Travel">
              <a:extLst>
                <a:ext uri="{FF2B5EF4-FFF2-40B4-BE49-F238E27FC236}">
                  <a16:creationId xmlns:a16="http://schemas.microsoft.com/office/drawing/2014/main" id="{7940C786-4BFA-4F5B-944C-34219A86FF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03"/>
            <a:stretch/>
          </p:blipFill>
          <p:spPr bwMode="auto">
            <a:xfrm>
              <a:off x="42369" y="4623587"/>
              <a:ext cx="4734364" cy="223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8C1534-87BB-4AC8-ACAD-FDEBA6D620EF}"/>
              </a:ext>
            </a:extLst>
          </p:cNvPr>
          <p:cNvSpPr txBox="1"/>
          <p:nvPr/>
        </p:nvSpPr>
        <p:spPr>
          <a:xfrm rot="20413578">
            <a:off x="520579" y="728831"/>
            <a:ext cx="237706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 Stars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59D7-B415-42AB-A5F7-22F59D6B8FC4}"/>
              </a:ext>
            </a:extLst>
          </p:cNvPr>
          <p:cNvSpPr txBox="1"/>
          <p:nvPr/>
        </p:nvSpPr>
        <p:spPr>
          <a:xfrm>
            <a:off x="1727333" y="3207432"/>
            <a:ext cx="2455609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Stars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3567D-D3ED-4522-B0B8-91B0A5511407}"/>
              </a:ext>
            </a:extLst>
          </p:cNvPr>
          <p:cNvSpPr txBox="1"/>
          <p:nvPr/>
        </p:nvSpPr>
        <p:spPr>
          <a:xfrm rot="837787">
            <a:off x="1253691" y="5584996"/>
            <a:ext cx="2311723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48454-B837-4706-8B15-30EE91842AD0}"/>
              </a:ext>
            </a:extLst>
          </p:cNvPr>
          <p:cNvSpPr txBox="1"/>
          <p:nvPr/>
        </p:nvSpPr>
        <p:spPr>
          <a:xfrm rot="1312094">
            <a:off x="9151640" y="849560"/>
            <a:ext cx="2140907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62E99-5DE4-490F-9733-B25C2DCAC233}"/>
              </a:ext>
            </a:extLst>
          </p:cNvPr>
          <p:cNvSpPr txBox="1"/>
          <p:nvPr/>
        </p:nvSpPr>
        <p:spPr>
          <a:xfrm>
            <a:off x="8448096" y="3622930"/>
            <a:ext cx="140564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B6E28-FB54-4137-8FA6-6120AAC3A425}"/>
              </a:ext>
            </a:extLst>
          </p:cNvPr>
          <p:cNvSpPr txBox="1"/>
          <p:nvPr/>
        </p:nvSpPr>
        <p:spPr>
          <a:xfrm rot="21051828">
            <a:off x="8663575" y="5692431"/>
            <a:ext cx="1995675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766E8-5108-4703-B192-BA5315FA307C}"/>
              </a:ext>
            </a:extLst>
          </p:cNvPr>
          <p:cNvSpPr txBox="1"/>
          <p:nvPr/>
        </p:nvSpPr>
        <p:spPr>
          <a:xfrm>
            <a:off x="3744687" y="4813754"/>
            <a:ext cx="4288970" cy="20442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are the voices in our society saying?</a:t>
            </a:r>
          </a:p>
        </p:txBody>
      </p:sp>
    </p:spTree>
    <p:extLst>
      <p:ext uri="{BB962C8B-B14F-4D97-AF65-F5344CB8AC3E}">
        <p14:creationId xmlns:p14="http://schemas.microsoft.com/office/powerpoint/2010/main" val="313788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A5B4C0-B2BF-1557-5C88-5DB792D2D569}"/>
              </a:ext>
            </a:extLst>
          </p:cNvPr>
          <p:cNvGrpSpPr/>
          <p:nvPr/>
        </p:nvGrpSpPr>
        <p:grpSpPr>
          <a:xfrm>
            <a:off x="42369" y="103775"/>
            <a:ext cx="11842682" cy="6754226"/>
            <a:chOff x="42369" y="103775"/>
            <a:chExt cx="11842682" cy="6754226"/>
          </a:xfrm>
        </p:grpSpPr>
        <p:pic>
          <p:nvPicPr>
            <p:cNvPr id="1036" name="Picture 12" descr="US Presidential Election 2020: Key Candidates And Dates To Remember - News  Nation English">
              <a:extLst>
                <a:ext uri="{FF2B5EF4-FFF2-40B4-BE49-F238E27FC236}">
                  <a16:creationId xmlns:a16="http://schemas.microsoft.com/office/drawing/2014/main" id="{5828281A-8751-4F07-9B92-6258554C0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08" y="103775"/>
              <a:ext cx="4974599" cy="254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op 10 Best Hollywood Actors Of All Time | Gossipment">
              <a:extLst>
                <a:ext uri="{FF2B5EF4-FFF2-40B4-BE49-F238E27FC236}">
                  <a16:creationId xmlns:a16="http://schemas.microsoft.com/office/drawing/2014/main" id="{D16B90FE-F9CF-4C5A-9D60-2AC8FBF07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5884" y="2329825"/>
              <a:ext cx="5768453" cy="2971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10 Most Popular Hollywood Actresses 2019 Famous Hollywood Heroines |  LatestSongsNews">
              <a:extLst>
                <a:ext uri="{FF2B5EF4-FFF2-40B4-BE49-F238E27FC236}">
                  <a16:creationId xmlns:a16="http://schemas.microsoft.com/office/drawing/2014/main" id="{52113649-CFA9-4415-8C82-1AA6F7536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51"/>
            <a:stretch/>
          </p:blipFill>
          <p:spPr bwMode="auto">
            <a:xfrm>
              <a:off x="6699108" y="4515267"/>
              <a:ext cx="5185943" cy="234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تكثف أخبار كاتب ملفات list of all music artists - induspubliccollege.org">
              <a:extLst>
                <a:ext uri="{FF2B5EF4-FFF2-40B4-BE49-F238E27FC236}">
                  <a16:creationId xmlns:a16="http://schemas.microsoft.com/office/drawing/2014/main" id="{67866293-1667-46F7-AF9A-F49E8058D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17" y="103775"/>
              <a:ext cx="5768453" cy="274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ron Quest – Sporting Heroes &amp;amp; Legends – Sarah Loves Data">
              <a:extLst>
                <a:ext uri="{FF2B5EF4-FFF2-40B4-BE49-F238E27FC236}">
                  <a16:creationId xmlns:a16="http://schemas.microsoft.com/office/drawing/2014/main" id="{B4CF8550-81DD-4BC8-81C5-E9E00C55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03" y="2279501"/>
              <a:ext cx="5673511" cy="302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orbes Top Influencers: These 30 Social Media Stars Rule Entertainment,  Gaming And Travel">
              <a:extLst>
                <a:ext uri="{FF2B5EF4-FFF2-40B4-BE49-F238E27FC236}">
                  <a16:creationId xmlns:a16="http://schemas.microsoft.com/office/drawing/2014/main" id="{7940C786-4BFA-4F5B-944C-34219A86FF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03"/>
            <a:stretch/>
          </p:blipFill>
          <p:spPr bwMode="auto">
            <a:xfrm>
              <a:off x="42369" y="4623587"/>
              <a:ext cx="4734364" cy="223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8C1534-87BB-4AC8-ACAD-FDEBA6D620EF}"/>
              </a:ext>
            </a:extLst>
          </p:cNvPr>
          <p:cNvSpPr txBox="1"/>
          <p:nvPr/>
        </p:nvSpPr>
        <p:spPr>
          <a:xfrm rot="20413578">
            <a:off x="520579" y="728831"/>
            <a:ext cx="237706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 Stars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59D7-B415-42AB-A5F7-22F59D6B8FC4}"/>
              </a:ext>
            </a:extLst>
          </p:cNvPr>
          <p:cNvSpPr txBox="1"/>
          <p:nvPr/>
        </p:nvSpPr>
        <p:spPr>
          <a:xfrm>
            <a:off x="1727333" y="3207432"/>
            <a:ext cx="2455609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Stars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3567D-D3ED-4522-B0B8-91B0A5511407}"/>
              </a:ext>
            </a:extLst>
          </p:cNvPr>
          <p:cNvSpPr txBox="1"/>
          <p:nvPr/>
        </p:nvSpPr>
        <p:spPr>
          <a:xfrm rot="837787">
            <a:off x="1253691" y="5584996"/>
            <a:ext cx="2311723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48454-B837-4706-8B15-30EE91842AD0}"/>
              </a:ext>
            </a:extLst>
          </p:cNvPr>
          <p:cNvSpPr txBox="1"/>
          <p:nvPr/>
        </p:nvSpPr>
        <p:spPr>
          <a:xfrm rot="1312094">
            <a:off x="9151640" y="849560"/>
            <a:ext cx="2140907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62E99-5DE4-490F-9733-B25C2DCAC233}"/>
              </a:ext>
            </a:extLst>
          </p:cNvPr>
          <p:cNvSpPr txBox="1"/>
          <p:nvPr/>
        </p:nvSpPr>
        <p:spPr>
          <a:xfrm>
            <a:off x="8448096" y="3622930"/>
            <a:ext cx="140564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B6E28-FB54-4137-8FA6-6120AAC3A425}"/>
              </a:ext>
            </a:extLst>
          </p:cNvPr>
          <p:cNvSpPr txBox="1"/>
          <p:nvPr/>
        </p:nvSpPr>
        <p:spPr>
          <a:xfrm rot="21051828">
            <a:off x="8663575" y="5692431"/>
            <a:ext cx="1995675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766E8-5108-4703-B192-BA5315FA307C}"/>
              </a:ext>
            </a:extLst>
          </p:cNvPr>
          <p:cNvSpPr txBox="1"/>
          <p:nvPr/>
        </p:nvSpPr>
        <p:spPr>
          <a:xfrm>
            <a:off x="1024404" y="187754"/>
            <a:ext cx="10061532" cy="7372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are the voices in our society saying?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5531D-457E-0751-4457-41040A26FBA0}"/>
              </a:ext>
            </a:extLst>
          </p:cNvPr>
          <p:cNvSpPr txBox="1"/>
          <p:nvPr/>
        </p:nvSpPr>
        <p:spPr>
          <a:xfrm>
            <a:off x="337663" y="1311777"/>
            <a:ext cx="11516674" cy="435968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Life is all about “ME”!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Satisfaction is found in the pursuit of _____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Love, humility and meekness are weak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Christians are bigots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(Creation, Marriage, Gender, Moral Issues)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Christians are naïve and foolish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343A30-5EC8-3228-EE01-810825E7B20F}"/>
              </a:ext>
            </a:extLst>
          </p:cNvPr>
          <p:cNvSpPr/>
          <p:nvPr/>
        </p:nvSpPr>
        <p:spPr>
          <a:xfrm>
            <a:off x="165704" y="5625211"/>
            <a:ext cx="11777272" cy="1012223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are not careful, we end up believing these lies!</a:t>
            </a:r>
          </a:p>
        </p:txBody>
      </p:sp>
    </p:spTree>
    <p:extLst>
      <p:ext uri="{BB962C8B-B14F-4D97-AF65-F5344CB8AC3E}">
        <p14:creationId xmlns:p14="http://schemas.microsoft.com/office/powerpoint/2010/main" val="13199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DA5B4C0-B2BF-1557-5C88-5DB792D2D569}"/>
              </a:ext>
            </a:extLst>
          </p:cNvPr>
          <p:cNvGrpSpPr/>
          <p:nvPr/>
        </p:nvGrpSpPr>
        <p:grpSpPr>
          <a:xfrm>
            <a:off x="42369" y="103775"/>
            <a:ext cx="11842682" cy="6754226"/>
            <a:chOff x="42369" y="103775"/>
            <a:chExt cx="11842682" cy="6754226"/>
          </a:xfrm>
        </p:grpSpPr>
        <p:pic>
          <p:nvPicPr>
            <p:cNvPr id="1036" name="Picture 12" descr="US Presidential Election 2020: Key Candidates And Dates To Remember - News  Nation English">
              <a:extLst>
                <a:ext uri="{FF2B5EF4-FFF2-40B4-BE49-F238E27FC236}">
                  <a16:creationId xmlns:a16="http://schemas.microsoft.com/office/drawing/2014/main" id="{5828281A-8751-4F07-9B92-6258554C0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9108" y="103775"/>
              <a:ext cx="4974599" cy="254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op 10 Best Hollywood Actors Of All Time | Gossipment">
              <a:extLst>
                <a:ext uri="{FF2B5EF4-FFF2-40B4-BE49-F238E27FC236}">
                  <a16:creationId xmlns:a16="http://schemas.microsoft.com/office/drawing/2014/main" id="{D16B90FE-F9CF-4C5A-9D60-2AC8FBF07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5884" y="2329825"/>
              <a:ext cx="5768453" cy="2971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op 10 Most Popular Hollywood Actresses 2019 Famous Hollywood Heroines |  LatestSongsNews">
              <a:extLst>
                <a:ext uri="{FF2B5EF4-FFF2-40B4-BE49-F238E27FC236}">
                  <a16:creationId xmlns:a16="http://schemas.microsoft.com/office/drawing/2014/main" id="{52113649-CFA9-4415-8C82-1AA6F7536C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51"/>
            <a:stretch/>
          </p:blipFill>
          <p:spPr bwMode="auto">
            <a:xfrm>
              <a:off x="6699108" y="4515267"/>
              <a:ext cx="5185943" cy="234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تكثف أخبار كاتب ملفات list of all music artists - induspubliccollege.org">
              <a:extLst>
                <a:ext uri="{FF2B5EF4-FFF2-40B4-BE49-F238E27FC236}">
                  <a16:creationId xmlns:a16="http://schemas.microsoft.com/office/drawing/2014/main" id="{67866293-1667-46F7-AF9A-F49E8058D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17" y="103775"/>
              <a:ext cx="5768453" cy="2748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ron Quest – Sporting Heroes &amp;amp; Legends – Sarah Loves Data">
              <a:extLst>
                <a:ext uri="{FF2B5EF4-FFF2-40B4-BE49-F238E27FC236}">
                  <a16:creationId xmlns:a16="http://schemas.microsoft.com/office/drawing/2014/main" id="{B4CF8550-81DD-4BC8-81C5-E9E00C55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03" y="2279501"/>
              <a:ext cx="5673511" cy="3022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orbes Top Influencers: These 30 Social Media Stars Rule Entertainment,  Gaming And Travel">
              <a:extLst>
                <a:ext uri="{FF2B5EF4-FFF2-40B4-BE49-F238E27FC236}">
                  <a16:creationId xmlns:a16="http://schemas.microsoft.com/office/drawing/2014/main" id="{7940C786-4BFA-4F5B-944C-34219A86FF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03"/>
            <a:stretch/>
          </p:blipFill>
          <p:spPr bwMode="auto">
            <a:xfrm>
              <a:off x="42369" y="4623587"/>
              <a:ext cx="4734364" cy="2234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8C1534-87BB-4AC8-ACAD-FDEBA6D620EF}"/>
              </a:ext>
            </a:extLst>
          </p:cNvPr>
          <p:cNvSpPr txBox="1"/>
          <p:nvPr/>
        </p:nvSpPr>
        <p:spPr>
          <a:xfrm rot="20413578">
            <a:off x="520579" y="728831"/>
            <a:ext cx="237706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Music Stars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59D7-B415-42AB-A5F7-22F59D6B8FC4}"/>
              </a:ext>
            </a:extLst>
          </p:cNvPr>
          <p:cNvSpPr txBox="1"/>
          <p:nvPr/>
        </p:nvSpPr>
        <p:spPr>
          <a:xfrm>
            <a:off x="1727333" y="3207432"/>
            <a:ext cx="2455609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Stars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23567D-D3ED-4522-B0B8-91B0A5511407}"/>
              </a:ext>
            </a:extLst>
          </p:cNvPr>
          <p:cNvSpPr txBox="1"/>
          <p:nvPr/>
        </p:nvSpPr>
        <p:spPr>
          <a:xfrm rot="837787">
            <a:off x="1253691" y="5584996"/>
            <a:ext cx="2311723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248454-B837-4706-8B15-30EE91842AD0}"/>
              </a:ext>
            </a:extLst>
          </p:cNvPr>
          <p:cNvSpPr txBox="1"/>
          <p:nvPr/>
        </p:nvSpPr>
        <p:spPr>
          <a:xfrm rot="1312094">
            <a:off x="9151640" y="849560"/>
            <a:ext cx="2140907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Politicians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762E99-5DE4-490F-9733-B25C2DCAC233}"/>
              </a:ext>
            </a:extLst>
          </p:cNvPr>
          <p:cNvSpPr txBox="1"/>
          <p:nvPr/>
        </p:nvSpPr>
        <p:spPr>
          <a:xfrm>
            <a:off x="8448096" y="3622930"/>
            <a:ext cx="1405641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6B6E28-FB54-4137-8FA6-6120AAC3A425}"/>
              </a:ext>
            </a:extLst>
          </p:cNvPr>
          <p:cNvSpPr txBox="1"/>
          <p:nvPr/>
        </p:nvSpPr>
        <p:spPr>
          <a:xfrm rot="21051828">
            <a:off x="8663575" y="5692431"/>
            <a:ext cx="1995675" cy="646331"/>
          </a:xfrm>
          <a:prstGeom prst="rect">
            <a:avLst/>
          </a:prstGeom>
          <a:solidFill>
            <a:schemeClr val="tx1">
              <a:alpha val="40000"/>
            </a:schemeClr>
          </a:solidFill>
          <a:effectLst>
            <a:glow rad="127000">
              <a:schemeClr val="bg1">
                <a:alpha val="8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FF00">
                    <a:alpha val="50000"/>
                  </a:srgbClr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Actresses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766E8-5108-4703-B192-BA5315FA307C}"/>
              </a:ext>
            </a:extLst>
          </p:cNvPr>
          <p:cNvSpPr txBox="1"/>
          <p:nvPr/>
        </p:nvSpPr>
        <p:spPr>
          <a:xfrm>
            <a:off x="1024404" y="187754"/>
            <a:ext cx="10061532" cy="7372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are the voices in our society saying?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5531D-457E-0751-4457-41040A26FBA0}"/>
              </a:ext>
            </a:extLst>
          </p:cNvPr>
          <p:cNvSpPr txBox="1"/>
          <p:nvPr/>
        </p:nvSpPr>
        <p:spPr>
          <a:xfrm>
            <a:off x="337663" y="1311777"/>
            <a:ext cx="11516674" cy="435968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Life is all about “ME”!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Satisfaction is found in the pursuit of _____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Love, humility and meekness are weak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Christians are bigots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(Creation, Marriage, Gender, Moral Issues)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Christians are naïve and foolish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73E0F1-6664-5274-1002-AD794C3363E3}"/>
              </a:ext>
            </a:extLst>
          </p:cNvPr>
          <p:cNvSpPr/>
          <p:nvPr/>
        </p:nvSpPr>
        <p:spPr>
          <a:xfrm>
            <a:off x="165704" y="5625211"/>
            <a:ext cx="11777272" cy="1012223"/>
          </a:xfrm>
          <a:prstGeom prst="roundRect">
            <a:avLst/>
          </a:prstGeom>
          <a:solidFill>
            <a:srgbClr val="313038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end up believing we are a weak minority!</a:t>
            </a:r>
          </a:p>
        </p:txBody>
      </p:sp>
    </p:spTree>
    <p:extLst>
      <p:ext uri="{BB962C8B-B14F-4D97-AF65-F5344CB8AC3E}">
        <p14:creationId xmlns:p14="http://schemas.microsoft.com/office/powerpoint/2010/main" val="15234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6A21EC-3BCD-219A-4107-19FAA1BD9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766D5-BFDF-4805-94BC-1B237F53F960}"/>
              </a:ext>
            </a:extLst>
          </p:cNvPr>
          <p:cNvSpPr txBox="1"/>
          <p:nvPr/>
        </p:nvSpPr>
        <p:spPr>
          <a:xfrm>
            <a:off x="558687" y="5607470"/>
            <a:ext cx="11074625" cy="769441"/>
          </a:xfrm>
          <a:prstGeom prst="rect">
            <a:avLst/>
          </a:prstGeom>
          <a:solidFill>
            <a:srgbClr val="555E32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 37 is a call to confidence in God’s ways!</a:t>
            </a:r>
          </a:p>
        </p:txBody>
      </p:sp>
    </p:spTree>
    <p:extLst>
      <p:ext uri="{BB962C8B-B14F-4D97-AF65-F5344CB8AC3E}">
        <p14:creationId xmlns:p14="http://schemas.microsoft.com/office/powerpoint/2010/main" val="23452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12" name="Picture 11" descr="A road with a cross between it&#10;&#10;Description automatically generated">
            <a:extLst>
              <a:ext uri="{FF2B5EF4-FFF2-40B4-BE49-F238E27FC236}">
                <a16:creationId xmlns:a16="http://schemas.microsoft.com/office/drawing/2014/main" id="{A030B1D2-1D02-96D7-6E35-BA1FCFE25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9EFDB-DCCB-49DE-76F8-F0E2569B65AC}"/>
              </a:ext>
            </a:extLst>
          </p:cNvPr>
          <p:cNvSpPr txBox="1"/>
          <p:nvPr/>
        </p:nvSpPr>
        <p:spPr>
          <a:xfrm>
            <a:off x="2528629" y="-1"/>
            <a:ext cx="713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 37… Two Ways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C9071-567D-5BE0-BD8F-25185A1C19F9}"/>
              </a:ext>
            </a:extLst>
          </p:cNvPr>
          <p:cNvSpPr txBox="1"/>
          <p:nvPr/>
        </p:nvSpPr>
        <p:spPr>
          <a:xfrm>
            <a:off x="-126810" y="1119421"/>
            <a:ext cx="6586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Pursuing Satisfaction</a:t>
            </a:r>
          </a:p>
          <a:p>
            <a:pPr algn="ctr"/>
            <a:r>
              <a:rPr lang="en-US" sz="48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Apart from God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D76C2-BE48-E45D-AD29-94DCC3761E34}"/>
              </a:ext>
            </a:extLst>
          </p:cNvPr>
          <p:cNvSpPr txBox="1"/>
          <p:nvPr/>
        </p:nvSpPr>
        <p:spPr>
          <a:xfrm>
            <a:off x="7801165" y="2357154"/>
            <a:ext cx="4194875" cy="4278094"/>
          </a:xfrm>
          <a:prstGeom prst="rect">
            <a:avLst/>
          </a:prstGeom>
          <a:solidFill>
            <a:srgbClr val="7D0926"/>
          </a:solidFill>
          <a:ln w="12700">
            <a:solidFill>
              <a:srgbClr val="FFFFFF"/>
            </a:solidFill>
          </a:ln>
          <a:scene3d>
            <a:camera prst="perspectiveLeft"/>
            <a:lightRig rig="threePt" dir="t"/>
          </a:scene3d>
          <a:sp3d>
            <a:bevelT w="228600" prst="artDeco"/>
          </a:sp3d>
        </p:spPr>
        <p:txBody>
          <a:bodyPr wrap="square" rtlCol="0">
            <a:spAutoFit/>
          </a:bodyPr>
          <a:lstStyle/>
          <a:p>
            <a:pPr algn="ctr"/>
            <a:endParaRPr lang="en-US" sz="16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Don’t worry about the wicked</a:t>
            </a:r>
          </a:p>
          <a:p>
            <a:pPr algn="ctr"/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or envy those who do wrong.”</a:t>
            </a:r>
          </a:p>
          <a:p>
            <a:pPr algn="ctr"/>
            <a:endParaRPr lang="en-US" sz="4000" b="1">
              <a:effectLst>
                <a:glow rad="1397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 37:1</a:t>
            </a:r>
          </a:p>
          <a:p>
            <a:pPr algn="ctr"/>
            <a:endParaRPr lang="en-US" sz="16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100 TOP SOCIAL MEDIA INFLUENCERS IN 2021">
            <a:extLst>
              <a:ext uri="{FF2B5EF4-FFF2-40B4-BE49-F238E27FC236}">
                <a16:creationId xmlns:a16="http://schemas.microsoft.com/office/drawing/2014/main" id="{CCA28C3E-8AA9-A0DA-D3D1-87F805B04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5" y="3487825"/>
            <a:ext cx="4984810" cy="3237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4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3013</Words>
  <Application>Microsoft Macintosh PowerPoint</Application>
  <PresentationFormat>Widescreen</PresentationFormat>
  <Paragraphs>423</Paragraphs>
  <Slides>45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ＭＳ Ｐゴシック</vt:lpstr>
      <vt:lpstr>Arial</vt:lpstr>
      <vt:lpstr>Calibri</vt:lpstr>
      <vt:lpstr>Calisto MT</vt:lpstr>
      <vt:lpstr>Cooper Black</vt:lpstr>
      <vt:lpstr>Corbel</vt:lpstr>
      <vt:lpstr>Engravers MT</vt:lpstr>
      <vt:lpstr>Times New Roman</vt:lpstr>
      <vt:lpstr>Wingdings</vt:lpstr>
      <vt:lpstr>Wingdings 2</vt:lpstr>
      <vt:lpstr>Slate</vt:lpstr>
      <vt:lpstr>Orbit</vt:lpstr>
      <vt:lpstr>Depth</vt:lpstr>
      <vt:lpstr>PowerPoint Presentation</vt:lpstr>
      <vt:lpstr>Old City and Kidron Valley from north</vt:lpstr>
      <vt:lpstr>Old City and Kidron Valley from north</vt:lpstr>
      <vt:lpstr>Old City and Kidron Valley from north</vt:lpstr>
      <vt:lpstr>PowerPoint Presentation</vt:lpstr>
      <vt:lpstr>PowerPoint Presentation</vt:lpstr>
      <vt:lpstr>PowerPoint Presentation</vt:lpstr>
      <vt:lpstr>PowerPoint Presentation</vt:lpstr>
      <vt:lpstr>Old City and Kidron Valley from north</vt:lpstr>
      <vt:lpstr>Old City and Kidron Valley from north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2</cp:revision>
  <dcterms:created xsi:type="dcterms:W3CDTF">2023-11-07T11:17:49Z</dcterms:created>
  <dcterms:modified xsi:type="dcterms:W3CDTF">2024-08-28T02:08:32Z</dcterms:modified>
</cp:coreProperties>
</file>