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32" r:id="rId2"/>
    <p:sldMasterId id="2147483750" r:id="rId3"/>
  </p:sldMasterIdLst>
  <p:notesMasterIdLst>
    <p:notesMasterId r:id="rId41"/>
  </p:notesMasterIdLst>
  <p:sldIdLst>
    <p:sldId id="257" r:id="rId4"/>
    <p:sldId id="4187" r:id="rId5"/>
    <p:sldId id="4196" r:id="rId6"/>
    <p:sldId id="4198" r:id="rId7"/>
    <p:sldId id="4197" r:id="rId8"/>
    <p:sldId id="4173" r:id="rId9"/>
    <p:sldId id="4121" r:id="rId10"/>
    <p:sldId id="4122" r:id="rId11"/>
    <p:sldId id="4190" r:id="rId12"/>
    <p:sldId id="4199" r:id="rId13"/>
    <p:sldId id="4191" r:id="rId14"/>
    <p:sldId id="4212" r:id="rId15"/>
    <p:sldId id="4214" r:id="rId16"/>
    <p:sldId id="4201" r:id="rId17"/>
    <p:sldId id="4185" r:id="rId18"/>
    <p:sldId id="4184" r:id="rId19"/>
    <p:sldId id="4183" r:id="rId20"/>
    <p:sldId id="4186" r:id="rId21"/>
    <p:sldId id="4193" r:id="rId22"/>
    <p:sldId id="4202" r:id="rId23"/>
    <p:sldId id="4203" r:id="rId24"/>
    <p:sldId id="4204" r:id="rId25"/>
    <p:sldId id="4174" r:id="rId26"/>
    <p:sldId id="4118" r:id="rId27"/>
    <p:sldId id="4205" r:id="rId28"/>
    <p:sldId id="4175" r:id="rId29"/>
    <p:sldId id="4119" r:id="rId30"/>
    <p:sldId id="4206" r:id="rId31"/>
    <p:sldId id="4211" r:id="rId32"/>
    <p:sldId id="4120" r:id="rId33"/>
    <p:sldId id="4207" r:id="rId34"/>
    <p:sldId id="4208" r:id="rId35"/>
    <p:sldId id="4209" r:id="rId36"/>
    <p:sldId id="4210" r:id="rId37"/>
    <p:sldId id="4213" r:id="rId38"/>
    <p:sldId id="949" r:id="rId39"/>
    <p:sldId id="310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333A"/>
    <a:srgbClr val="313038"/>
    <a:srgbClr val="150C0D"/>
    <a:srgbClr val="21201C"/>
    <a:srgbClr val="334A82"/>
    <a:srgbClr val="30394A"/>
    <a:srgbClr val="1E5684"/>
    <a:srgbClr val="398DD2"/>
    <a:srgbClr val="0A181E"/>
    <a:srgbClr val="4847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E5353E-8A7C-4093-AACF-428580EEBD70}" v="173" dt="2024-07-20T06:59:01.6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55"/>
    <p:restoredTop sz="94687"/>
  </p:normalViewPr>
  <p:slideViewPr>
    <p:cSldViewPr snapToGrid="0">
      <p:cViewPr varScale="1">
        <p:scale>
          <a:sx n="55" d="100"/>
          <a:sy n="55" d="100"/>
        </p:scale>
        <p:origin x="216" y="1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microsoft.com/office/2015/10/relationships/revisionInfo" Target="revisionInfo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9200C-7631-4FE6-A00A-04BA47EBE37E}" type="datetimeFigureOut">
              <a:rPr lang="en-US" smtClean="0"/>
              <a:t>8/28/24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F0EDD-2A63-4035-A82B-6D53DBFC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0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1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6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33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946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10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01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5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26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90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70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4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00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5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83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93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93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97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20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26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76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190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672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482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01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66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005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5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048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7104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70" indent="0">
              <a:buNone/>
              <a:defRPr sz="2400"/>
            </a:lvl2pPr>
            <a:lvl3pPr marL="1219140" indent="0">
              <a:buNone/>
              <a:defRPr sz="2133"/>
            </a:lvl3pPr>
            <a:lvl4pPr marL="1828709" indent="0">
              <a:buNone/>
              <a:defRPr sz="1867"/>
            </a:lvl4pPr>
            <a:lvl5pPr marL="2438278" indent="0">
              <a:buNone/>
              <a:defRPr sz="1867"/>
            </a:lvl5pPr>
            <a:lvl6pPr marL="3047848" indent="0">
              <a:buNone/>
              <a:defRPr sz="1867"/>
            </a:lvl6pPr>
            <a:lvl7pPr marL="3657418" indent="0">
              <a:buNone/>
              <a:defRPr sz="1867"/>
            </a:lvl7pPr>
            <a:lvl8pPr marL="4266987" indent="0">
              <a:buNone/>
              <a:defRPr sz="1867"/>
            </a:lvl8pPr>
            <a:lvl9pPr marL="4876557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7880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2561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2498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000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439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4319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0713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0202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4722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0673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70" indent="0" algn="ctr">
              <a:buNone/>
              <a:defRPr/>
            </a:lvl2pPr>
            <a:lvl3pPr marL="1219140" indent="0" algn="ctr">
              <a:buNone/>
              <a:defRPr/>
            </a:lvl3pPr>
            <a:lvl4pPr marL="1828709" indent="0" algn="ctr">
              <a:buNone/>
              <a:defRPr/>
            </a:lvl4pPr>
            <a:lvl5pPr marL="2438278" indent="0" algn="ctr">
              <a:buNone/>
              <a:defRPr/>
            </a:lvl5pPr>
            <a:lvl6pPr marL="3047848" indent="0" algn="ctr">
              <a:buNone/>
              <a:defRPr/>
            </a:lvl6pPr>
            <a:lvl7pPr marL="3657418" indent="0" algn="ctr">
              <a:buNone/>
              <a:defRPr/>
            </a:lvl7pPr>
            <a:lvl8pPr marL="4266987" indent="0" algn="ctr">
              <a:buNone/>
              <a:defRPr/>
            </a:lvl8pPr>
            <a:lvl9pPr marL="48765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8305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4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60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6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0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8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77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75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3" y="3902078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4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4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4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6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480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4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0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278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78" indent="-45717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50" indent="-38098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25" indent="-30478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493" indent="-30478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062" indent="-30478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632" indent="-30478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202" indent="-30478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772" indent="-30478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341" indent="-30478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9E5DB719-799A-E286-8298-B3C73F664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9CAC65-07EA-1819-C303-C6390F257615}"/>
              </a:ext>
            </a:extLst>
          </p:cNvPr>
          <p:cNvSpPr txBox="1"/>
          <p:nvPr/>
        </p:nvSpPr>
        <p:spPr>
          <a:xfrm>
            <a:off x="2915481" y="2708878"/>
            <a:ext cx="6361037" cy="1877437"/>
          </a:xfrm>
          <a:prstGeom prst="rect">
            <a:avLst/>
          </a:prstGeom>
          <a:solidFill>
            <a:srgbClr val="434621">
              <a:alpha val="70000"/>
            </a:srgbClr>
          </a:solidFill>
          <a:ln w="63500">
            <a:noFill/>
          </a:ln>
          <a:effectLst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prstClr val="black">
                      <a:alpha val="60000"/>
                    </a:prstClr>
                  </a:glow>
                </a:effectLst>
                <a:uLnTx/>
                <a:uFillTx/>
                <a:latin typeface="Engravers MT" panose="02090707080505020304" pitchFamily="18" charset="0"/>
                <a:ea typeface="+mn-ea"/>
                <a:cs typeface="+mn-cs"/>
              </a:rPr>
              <a:t>Summer in the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prstClr val="black">
                      <a:alpha val="60000"/>
                    </a:prstClr>
                  </a:glo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prstClr val="black">
                      <a:alpha val="60000"/>
                    </a:prstClr>
                  </a:glow>
                </a:effectLst>
                <a:uLnTx/>
                <a:uFillTx/>
                <a:latin typeface="Engravers MT" panose="02090707080505020304" pitchFamily="18" charset="0"/>
                <a:ea typeface="+mn-ea"/>
                <a:cs typeface="+mn-cs"/>
              </a:rPr>
              <a:t>psalms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821981-1193-7809-F1B2-355697AC1879}"/>
              </a:ext>
            </a:extLst>
          </p:cNvPr>
          <p:cNvSpPr txBox="1"/>
          <p:nvPr/>
        </p:nvSpPr>
        <p:spPr>
          <a:xfrm>
            <a:off x="872826" y="142240"/>
            <a:ext cx="1077146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6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Psalm 25</a:t>
            </a:r>
          </a:p>
          <a:p>
            <a:pPr algn="ctr"/>
            <a:r>
              <a:rPr lang="en-US" sz="6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Guidance – Our Great Need!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7660F8-66F4-5C43-D2B9-44D82C5EAA2E}"/>
              </a:ext>
            </a:extLst>
          </p:cNvPr>
          <p:cNvSpPr/>
          <p:nvPr/>
        </p:nvSpPr>
        <p:spPr>
          <a:xfrm>
            <a:off x="2915481" y="2708878"/>
            <a:ext cx="6361037" cy="1877437"/>
          </a:xfrm>
          <a:prstGeom prst="rect">
            <a:avLst/>
          </a:prstGeom>
          <a:noFill/>
          <a:ln w="63500">
            <a:solidFill>
              <a:schemeClr val="tx1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C0F9DD-0EEE-5A1E-2E67-E23762513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25117"/>
            <a:ext cx="12192000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Preached by Dan Bridges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at Amman International Church Singapore • AmmanChurch.com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670072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080A092-1D59-7A1A-1594-CF6E383B2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101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571428" y="4098778"/>
            <a:ext cx="11048149" cy="2462213"/>
          </a:xfrm>
          <a:prstGeom prst="rect">
            <a:avLst/>
          </a:prstGeom>
          <a:solidFill>
            <a:srgbClr val="313038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4800" baseline="0" dirty="0"/>
              <a:t>David’s Situation 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4800" baseline="0" dirty="0">
                <a:solidFill>
                  <a:srgbClr val="FFFF00"/>
                </a:solidFill>
              </a:rPr>
              <a:t>God’s Guidance – David’s Great Need 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4800" baseline="0" dirty="0"/>
              <a:t>Principles of How God Guides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861C98-9211-2EE1-52FC-52D7D0C2FBA4}"/>
              </a:ext>
            </a:extLst>
          </p:cNvPr>
          <p:cNvSpPr txBox="1"/>
          <p:nvPr/>
        </p:nvSpPr>
        <p:spPr>
          <a:xfrm>
            <a:off x="468937" y="134699"/>
            <a:ext cx="11253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8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Psalm 25 – David’s Prayer for Guidance</a:t>
            </a:r>
          </a:p>
        </p:txBody>
      </p:sp>
    </p:spTree>
    <p:extLst>
      <p:ext uri="{BB962C8B-B14F-4D97-AF65-F5344CB8AC3E}">
        <p14:creationId xmlns:p14="http://schemas.microsoft.com/office/powerpoint/2010/main" val="85626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080A092-1D59-7A1A-1594-CF6E383B2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101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4784907" y="114605"/>
            <a:ext cx="7288273" cy="5062924"/>
          </a:xfrm>
          <a:prstGeom prst="rect">
            <a:avLst/>
          </a:prstGeom>
          <a:solidFill>
            <a:srgbClr val="313038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tx1"/>
                </a:solidFill>
              </a:rPr>
              <a:t>1</a:t>
            </a:r>
            <a:r>
              <a:rPr lang="en-US" sz="3600" baseline="0" dirty="0">
                <a:solidFill>
                  <a:schemeClr val="tx1"/>
                </a:solidFill>
              </a:rPr>
              <a:t> </a:t>
            </a:r>
            <a:r>
              <a:rPr lang="en-US" sz="3600" baseline="0" dirty="0"/>
              <a:t>To you, O Lord, I lift up my soul.</a:t>
            </a:r>
          </a:p>
          <a:p>
            <a:pPr>
              <a:spcAft>
                <a:spcPts val="600"/>
              </a:spcAft>
            </a:pPr>
            <a:r>
              <a:rPr lang="en-US" sz="3600" dirty="0"/>
              <a:t>2</a:t>
            </a:r>
            <a:r>
              <a:rPr lang="en-US" sz="3600" baseline="0" dirty="0"/>
              <a:t> O my God, in you I trust;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</a:t>
            </a:r>
            <a:r>
              <a:rPr lang="en-US" sz="3600" baseline="0" dirty="0">
                <a:solidFill>
                  <a:srgbClr val="FFFF00"/>
                </a:solidFill>
              </a:rPr>
              <a:t>let me not be put to shame;</a:t>
            </a:r>
          </a:p>
          <a:p>
            <a:pPr>
              <a:spcAft>
                <a:spcPts val="600"/>
              </a:spcAft>
            </a:pPr>
            <a:r>
              <a:rPr lang="en-US" sz="3600" baseline="0" dirty="0">
                <a:solidFill>
                  <a:srgbClr val="FFFF00"/>
                </a:solidFill>
              </a:rPr>
              <a:t>    let not my enemies exult over me</a:t>
            </a:r>
            <a:r>
              <a:rPr lang="en-US" sz="3600" baseline="0" dirty="0"/>
              <a:t>.</a:t>
            </a:r>
          </a:p>
          <a:p>
            <a:pPr>
              <a:spcAft>
                <a:spcPts val="600"/>
              </a:spcAft>
            </a:pPr>
            <a:r>
              <a:rPr lang="en-US" sz="3600" dirty="0"/>
              <a:t>3 </a:t>
            </a:r>
            <a:r>
              <a:rPr lang="en-US" sz="3600" baseline="0" dirty="0"/>
              <a:t>Indeed, none who wait for you shall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be put to shame;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they shall be ashamed who are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wantonly treacherous.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171D96-C470-7118-6BF6-6ED351FC3DE3}"/>
              </a:ext>
            </a:extLst>
          </p:cNvPr>
          <p:cNvSpPr/>
          <p:nvPr/>
        </p:nvSpPr>
        <p:spPr>
          <a:xfrm>
            <a:off x="863838" y="117115"/>
            <a:ext cx="2820690" cy="1810791"/>
          </a:xfrm>
          <a:prstGeom prst="roundRect">
            <a:avLst/>
          </a:prstGeom>
          <a:solidFill>
            <a:srgbClr val="31303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the focus on shame? </a:t>
            </a:r>
            <a:endParaRPr lang="en-US" sz="3600" b="1" dirty="0">
              <a:solidFill>
                <a:srgbClr val="FFFF00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79A20D3-9FBB-82C0-BE17-00E55C8AA35F}"/>
              </a:ext>
            </a:extLst>
          </p:cNvPr>
          <p:cNvSpPr/>
          <p:nvPr/>
        </p:nvSpPr>
        <p:spPr>
          <a:xfrm>
            <a:off x="380532" y="2503169"/>
            <a:ext cx="4023842" cy="3214752"/>
          </a:xfrm>
          <a:prstGeom prst="roundRect">
            <a:avLst/>
          </a:prstGeom>
          <a:solidFill>
            <a:srgbClr val="31303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“put to shame” here means to be disappointed or let down.</a:t>
            </a:r>
            <a:endParaRPr lang="en-US" sz="3600" b="1" dirty="0">
              <a:solidFill>
                <a:srgbClr val="FFFF00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59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080A092-1D59-7A1A-1594-CF6E383B2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101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4784907" y="114605"/>
            <a:ext cx="7288273" cy="5062924"/>
          </a:xfrm>
          <a:prstGeom prst="rect">
            <a:avLst/>
          </a:prstGeom>
          <a:solidFill>
            <a:srgbClr val="313038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tx1"/>
                </a:solidFill>
              </a:rPr>
              <a:t>1</a:t>
            </a:r>
            <a:r>
              <a:rPr lang="en-US" sz="3600" baseline="0" dirty="0">
                <a:solidFill>
                  <a:schemeClr val="tx1"/>
                </a:solidFill>
              </a:rPr>
              <a:t> </a:t>
            </a:r>
            <a:r>
              <a:rPr lang="en-US" sz="3600" baseline="0" dirty="0"/>
              <a:t>To you, O Lord, I lift up my soul.</a:t>
            </a:r>
          </a:p>
          <a:p>
            <a:pPr>
              <a:spcAft>
                <a:spcPts val="600"/>
              </a:spcAft>
            </a:pPr>
            <a:r>
              <a:rPr lang="en-US" sz="3600" dirty="0"/>
              <a:t>2</a:t>
            </a:r>
            <a:r>
              <a:rPr lang="en-US" sz="3600" baseline="0" dirty="0"/>
              <a:t> O my God, in you I trust;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</a:t>
            </a:r>
            <a:r>
              <a:rPr lang="en-US" sz="3600" baseline="0" dirty="0">
                <a:solidFill>
                  <a:srgbClr val="FFFF00"/>
                </a:solidFill>
              </a:rPr>
              <a:t>let me not be put to shame;</a:t>
            </a:r>
          </a:p>
          <a:p>
            <a:pPr>
              <a:spcAft>
                <a:spcPts val="600"/>
              </a:spcAft>
            </a:pPr>
            <a:r>
              <a:rPr lang="en-US" sz="3600" baseline="0" dirty="0">
                <a:solidFill>
                  <a:srgbClr val="FFFF00"/>
                </a:solidFill>
              </a:rPr>
              <a:t>    </a:t>
            </a:r>
            <a:r>
              <a:rPr lang="en-US" sz="3600" baseline="0" dirty="0"/>
              <a:t>let not my enemies exult over me.</a:t>
            </a:r>
          </a:p>
          <a:p>
            <a:pPr>
              <a:spcAft>
                <a:spcPts val="600"/>
              </a:spcAft>
            </a:pPr>
            <a:r>
              <a:rPr lang="en-US" sz="3600" dirty="0"/>
              <a:t>3 </a:t>
            </a:r>
            <a:r>
              <a:rPr lang="en-US" sz="3600" baseline="0" dirty="0">
                <a:solidFill>
                  <a:srgbClr val="FFFF00"/>
                </a:solidFill>
              </a:rPr>
              <a:t>Indeed, none who wait for you shall</a:t>
            </a:r>
          </a:p>
          <a:p>
            <a:pPr>
              <a:spcAft>
                <a:spcPts val="600"/>
              </a:spcAft>
            </a:pPr>
            <a:r>
              <a:rPr lang="en-US" sz="3600" baseline="0" dirty="0">
                <a:solidFill>
                  <a:srgbClr val="FFFF00"/>
                </a:solidFill>
              </a:rPr>
              <a:t>    be put to shame;</a:t>
            </a:r>
          </a:p>
          <a:p>
            <a:pPr>
              <a:spcAft>
                <a:spcPts val="600"/>
              </a:spcAft>
            </a:pPr>
            <a:r>
              <a:rPr lang="en-US" sz="3600" baseline="0" dirty="0">
                <a:solidFill>
                  <a:srgbClr val="FFFF00"/>
                </a:solidFill>
              </a:rPr>
              <a:t>  they shall be ashamed who are</a:t>
            </a:r>
          </a:p>
          <a:p>
            <a:pPr>
              <a:spcAft>
                <a:spcPts val="600"/>
              </a:spcAft>
            </a:pPr>
            <a:r>
              <a:rPr lang="en-US" sz="3600" baseline="0" dirty="0">
                <a:solidFill>
                  <a:srgbClr val="FFFF00"/>
                </a:solidFill>
              </a:rPr>
              <a:t>    wantonly treacherous.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79A20D3-9FBB-82C0-BE17-00E55C8AA35F}"/>
              </a:ext>
            </a:extLst>
          </p:cNvPr>
          <p:cNvSpPr/>
          <p:nvPr/>
        </p:nvSpPr>
        <p:spPr>
          <a:xfrm>
            <a:off x="380532" y="2503169"/>
            <a:ext cx="4023842" cy="3214752"/>
          </a:xfrm>
          <a:prstGeom prst="roundRect">
            <a:avLst/>
          </a:prstGeom>
          <a:solidFill>
            <a:srgbClr val="31303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“put to shame” here means to be disappointed or let down.</a:t>
            </a:r>
            <a:endParaRPr lang="en-US" sz="3600" b="1" dirty="0">
              <a:solidFill>
                <a:srgbClr val="FFFF00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6EAE00-7A56-EBD9-322C-00CED90901C8}"/>
              </a:ext>
            </a:extLst>
          </p:cNvPr>
          <p:cNvSpPr/>
          <p:nvPr/>
        </p:nvSpPr>
        <p:spPr>
          <a:xfrm>
            <a:off x="125364" y="3460761"/>
            <a:ext cx="4909925" cy="3214752"/>
          </a:xfrm>
          <a:prstGeom prst="roundRect">
            <a:avLst/>
          </a:prstGeom>
          <a:solidFill>
            <a:srgbClr val="31303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David is saying, </a:t>
            </a:r>
          </a:p>
          <a:p>
            <a:pPr algn="ctr">
              <a:spcAft>
                <a:spcPts val="1200"/>
              </a:spcAft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choose to trust in God and his ways.</a:t>
            </a:r>
          </a:p>
          <a:p>
            <a:pPr algn="ctr">
              <a:spcAft>
                <a:spcPts val="12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I do this, he will never let me down!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3600" b="1" dirty="0">
              <a:solidFill>
                <a:srgbClr val="FFFF00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1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-0.00169 -0.3530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F7F51B3-5479-8CBD-663B-38C5350596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" b="19323"/>
          <a:stretch/>
        </p:blipFill>
        <p:spPr bwMode="auto">
          <a:xfrm>
            <a:off x="0" y="0"/>
            <a:ext cx="12169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33580" y="3543952"/>
            <a:ext cx="7569078" cy="3170099"/>
          </a:xfrm>
          <a:prstGeom prst="rect">
            <a:avLst/>
          </a:prstGeom>
          <a:solidFill>
            <a:srgbClr val="313038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200"/>
              </a:spcAft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dirty="0"/>
              <a:t>4 </a:t>
            </a:r>
            <a:r>
              <a:rPr lang="en-US" sz="3600" baseline="0" dirty="0"/>
              <a:t>Make me to know your ways, O Lord;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teach me your paths.</a:t>
            </a:r>
          </a:p>
          <a:p>
            <a:pPr>
              <a:spcAft>
                <a:spcPts val="600"/>
              </a:spcAft>
            </a:pPr>
            <a:r>
              <a:rPr lang="en-US" sz="3600" dirty="0"/>
              <a:t>5</a:t>
            </a:r>
            <a:r>
              <a:rPr lang="en-US" sz="3600" baseline="0" dirty="0"/>
              <a:t> Lead me in your truth and teach me,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for you are the God of my salvation;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for you I wait all the day long.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C46282-801C-EC88-368F-4B7C2A05964B}"/>
              </a:ext>
            </a:extLst>
          </p:cNvPr>
          <p:cNvSpPr/>
          <p:nvPr/>
        </p:nvSpPr>
        <p:spPr>
          <a:xfrm>
            <a:off x="6096000" y="132915"/>
            <a:ext cx="5853192" cy="1935372"/>
          </a:xfrm>
          <a:prstGeom prst="roundRect">
            <a:avLst/>
          </a:prstGeom>
          <a:solidFill>
            <a:srgbClr val="31303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focus on God’s guidance rather than his difficulties?</a:t>
            </a:r>
          </a:p>
        </p:txBody>
      </p:sp>
    </p:spTree>
    <p:extLst>
      <p:ext uri="{BB962C8B-B14F-4D97-AF65-F5344CB8AC3E}">
        <p14:creationId xmlns:p14="http://schemas.microsoft.com/office/powerpoint/2010/main" val="49148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F7F51B3-5479-8CBD-663B-38C5350596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" b="19323"/>
          <a:stretch/>
        </p:blipFill>
        <p:spPr bwMode="auto">
          <a:xfrm>
            <a:off x="0" y="0"/>
            <a:ext cx="12169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479832" y="4719609"/>
            <a:ext cx="11209335" cy="1938992"/>
          </a:xfrm>
          <a:prstGeom prst="rect">
            <a:avLst/>
          </a:prstGeom>
          <a:solidFill>
            <a:srgbClr val="313038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200"/>
              </a:spcAft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baseline="0" dirty="0"/>
              <a:t>Because David chose to trust in God and God’s ways for protection and help, he saw </a:t>
            </a:r>
            <a:r>
              <a:rPr lang="en-US" baseline="0" dirty="0">
                <a:solidFill>
                  <a:srgbClr val="FFFF00"/>
                </a:solidFill>
              </a:rPr>
              <a:t>God’s guidance as a greater need</a:t>
            </a:r>
            <a:r>
              <a:rPr lang="en-US" baseline="0" dirty="0"/>
              <a:t> than deliverance!</a:t>
            </a:r>
          </a:p>
        </p:txBody>
      </p:sp>
    </p:spTree>
    <p:extLst>
      <p:ext uri="{BB962C8B-B14F-4D97-AF65-F5344CB8AC3E}">
        <p14:creationId xmlns:p14="http://schemas.microsoft.com/office/powerpoint/2010/main" val="1172095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080A092-1D59-7A1A-1594-CF6E383B2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101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46459" y="182714"/>
            <a:ext cx="5852160" cy="6463308"/>
          </a:xfrm>
          <a:prstGeom prst="rect">
            <a:avLst/>
          </a:prstGeom>
          <a:solidFill>
            <a:srgbClr val="313038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800" baseline="0" dirty="0"/>
              <a:t>To you, O Lord, I lift up my soul.</a:t>
            </a:r>
          </a:p>
          <a:p>
            <a:r>
              <a:rPr lang="en-US" sz="1800" baseline="0" dirty="0"/>
              <a:t>O my God, in you I trust;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    let me not be put to shame;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    let not my enemies exult over me.</a:t>
            </a:r>
          </a:p>
          <a:p>
            <a:r>
              <a:rPr lang="en-US" sz="1800" baseline="0" dirty="0"/>
              <a:t>Indeed, none who wait for you shall be put to shame;</a:t>
            </a:r>
          </a:p>
          <a:p>
            <a:r>
              <a:rPr lang="en-US" sz="1800" baseline="0" dirty="0"/>
              <a:t>    they shall be ashamed who are wantonly treacherous.</a:t>
            </a:r>
          </a:p>
          <a:p>
            <a:r>
              <a:rPr lang="en-US" sz="1800" baseline="0" dirty="0"/>
              <a:t>Make me to know your ways, O Lord;</a:t>
            </a:r>
          </a:p>
          <a:p>
            <a:r>
              <a:rPr lang="en-US" sz="1800" baseline="0" dirty="0"/>
              <a:t>    teach me your paths.</a:t>
            </a:r>
          </a:p>
          <a:p>
            <a:r>
              <a:rPr lang="en-US" sz="1800" baseline="0" dirty="0"/>
              <a:t>Lead me in your truth and teach me,</a:t>
            </a:r>
          </a:p>
          <a:p>
            <a:r>
              <a:rPr lang="en-US" sz="1800" baseline="0" dirty="0"/>
              <a:t>    for you are the God of my salvation;</a:t>
            </a:r>
          </a:p>
          <a:p>
            <a:r>
              <a:rPr lang="en-US" sz="1800" baseline="0" dirty="0"/>
              <a:t>    for you I wait all the day long.</a:t>
            </a:r>
          </a:p>
          <a:p>
            <a:r>
              <a:rPr lang="en-US" sz="1800" baseline="0" dirty="0"/>
              <a:t>Remember your mercy, O Lord, and your steadfast love,</a:t>
            </a:r>
          </a:p>
          <a:p>
            <a:r>
              <a:rPr lang="en-US" sz="1800" baseline="0" dirty="0"/>
              <a:t>    for they have been from of old.</a:t>
            </a:r>
          </a:p>
          <a:p>
            <a:r>
              <a:rPr lang="en-US" sz="1800" baseline="0" dirty="0"/>
              <a:t>Remember not the sins of my youth or my transgressions;</a:t>
            </a:r>
          </a:p>
          <a:p>
            <a:r>
              <a:rPr lang="en-US" sz="1800" baseline="0" dirty="0"/>
              <a:t>    according to your steadfast love remember me,</a:t>
            </a:r>
          </a:p>
          <a:p>
            <a:r>
              <a:rPr lang="en-US" sz="1800" baseline="0" dirty="0"/>
              <a:t>    for the sake of your goodness, O Lord!</a:t>
            </a:r>
          </a:p>
          <a:p>
            <a:r>
              <a:rPr lang="en-US" sz="1800" baseline="0" dirty="0"/>
              <a:t>Good and upright is the Lord;</a:t>
            </a:r>
          </a:p>
          <a:p>
            <a:r>
              <a:rPr lang="en-US" sz="1800" baseline="0" dirty="0"/>
              <a:t>    therefore he instructs sinners in the way.</a:t>
            </a:r>
          </a:p>
          <a:p>
            <a:r>
              <a:rPr lang="en-US" sz="1800" baseline="0" dirty="0"/>
              <a:t>He leads the humble in what is right,</a:t>
            </a:r>
          </a:p>
          <a:p>
            <a:r>
              <a:rPr lang="en-US" sz="1800" baseline="0" dirty="0"/>
              <a:t>    and teaches the humble his way.</a:t>
            </a:r>
          </a:p>
          <a:p>
            <a:r>
              <a:rPr lang="en-US" sz="1800" baseline="0" dirty="0"/>
              <a:t>All the paths of the Lord are steadfast love and faithfulness,</a:t>
            </a:r>
          </a:p>
          <a:p>
            <a:r>
              <a:rPr lang="en-US" sz="1800" baseline="0" dirty="0"/>
              <a:t>    for those who keep his covenant and his testimonies</a:t>
            </a:r>
          </a:p>
          <a:p>
            <a:endParaRPr lang="en-US" sz="1800" baseline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B1D300-7717-63E4-BFE2-42DD98352C10}"/>
              </a:ext>
            </a:extLst>
          </p:cNvPr>
          <p:cNvSpPr txBox="1"/>
          <p:nvPr/>
        </p:nvSpPr>
        <p:spPr>
          <a:xfrm>
            <a:off x="6191572" y="182714"/>
            <a:ext cx="5852160" cy="6463308"/>
          </a:xfrm>
          <a:prstGeom prst="rect">
            <a:avLst/>
          </a:prstGeom>
          <a:solidFill>
            <a:srgbClr val="313038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800" baseline="0" dirty="0"/>
              <a:t>For your name's sake, O Lord,</a:t>
            </a:r>
          </a:p>
          <a:p>
            <a:r>
              <a:rPr lang="en-US" sz="1800" baseline="0" dirty="0"/>
              <a:t>    pardon my guilt, for it is great.</a:t>
            </a:r>
          </a:p>
          <a:p>
            <a:r>
              <a:rPr lang="en-US" sz="1800" baseline="0" dirty="0"/>
              <a:t>Who is the man who fears the Lord?</a:t>
            </a:r>
          </a:p>
          <a:p>
            <a:r>
              <a:rPr lang="en-US" sz="1800" baseline="0" dirty="0"/>
              <a:t>    Him will he instruct in the way that he should choose.</a:t>
            </a:r>
          </a:p>
          <a:p>
            <a:r>
              <a:rPr lang="en-US" sz="1800" baseline="0" dirty="0"/>
              <a:t>His soul shall abide in well-being,</a:t>
            </a:r>
          </a:p>
          <a:p>
            <a:r>
              <a:rPr lang="en-US" sz="1800" baseline="0" dirty="0"/>
              <a:t>    and his offspring shall inherit the land.</a:t>
            </a:r>
          </a:p>
          <a:p>
            <a:r>
              <a:rPr lang="en-US" sz="1800" baseline="0" dirty="0"/>
              <a:t>The friendship of the Lord is for those who fear him,</a:t>
            </a:r>
          </a:p>
          <a:p>
            <a:r>
              <a:rPr lang="en-US" sz="1800" baseline="0" dirty="0"/>
              <a:t>    and he makes known to them his covenant.</a:t>
            </a:r>
          </a:p>
          <a:p>
            <a:r>
              <a:rPr lang="en-US" sz="1800" baseline="0" dirty="0"/>
              <a:t>My eyes are ever toward the Lord,</a:t>
            </a:r>
          </a:p>
          <a:p>
            <a:r>
              <a:rPr lang="en-US" sz="1800" baseline="0" dirty="0"/>
              <a:t>    for he will pluck my feet out of the net.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Turn to me and be gracious to me,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    for I am lonely and afflicted.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The troubles of my heart are enlarged;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    bring me out of my distresses.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Consider my affliction and my trouble,</a:t>
            </a:r>
          </a:p>
          <a:p>
            <a:r>
              <a:rPr lang="en-US" sz="1800" baseline="0" dirty="0"/>
              <a:t>    and forgive all my sins.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Consider how many are my foes,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    and with what violent hatred they hate me.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Oh, guard my soul, and deliver me!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    Let me not be put to shame, for I take refuge in you.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May integrity and uprightness preserve me,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    for I wait for you.</a:t>
            </a:r>
          </a:p>
          <a:p>
            <a:r>
              <a:rPr lang="en-US" sz="1800" baseline="0" dirty="0"/>
              <a:t>Redeem Israel, O God, out of all his troubles.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95C85B1-AD5D-0513-4A81-C24E38A50DD0}"/>
              </a:ext>
            </a:extLst>
          </p:cNvPr>
          <p:cNvSpPr/>
          <p:nvPr/>
        </p:nvSpPr>
        <p:spPr>
          <a:xfrm>
            <a:off x="8927025" y="364214"/>
            <a:ext cx="2913680" cy="1216615"/>
          </a:xfrm>
          <a:prstGeom prst="roundRect">
            <a:avLst/>
          </a:prstGeom>
          <a:solidFill>
            <a:srgbClr val="31303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 on his difficulties</a:t>
            </a:r>
            <a:endParaRPr lang="en-US" sz="3600" b="1" dirty="0">
              <a:solidFill>
                <a:srgbClr val="FFFF00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12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080A092-1D59-7A1A-1594-CF6E383B2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101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46459" y="182714"/>
            <a:ext cx="5852160" cy="6463308"/>
          </a:xfrm>
          <a:prstGeom prst="rect">
            <a:avLst/>
          </a:prstGeom>
          <a:solidFill>
            <a:srgbClr val="313038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800" baseline="0" dirty="0"/>
              <a:t>To you, O Lord, I lift up my soul.</a:t>
            </a:r>
          </a:p>
          <a:p>
            <a:r>
              <a:rPr lang="en-US" sz="1800" baseline="0" dirty="0"/>
              <a:t>O my God, in you I trust;</a:t>
            </a:r>
          </a:p>
          <a:p>
            <a:r>
              <a:rPr lang="en-US" sz="1800" baseline="0" dirty="0"/>
              <a:t>    let me not be put to shame;</a:t>
            </a:r>
          </a:p>
          <a:p>
            <a:r>
              <a:rPr lang="en-US" sz="1800" baseline="0" dirty="0"/>
              <a:t>    let not my enemies exult over me.</a:t>
            </a:r>
          </a:p>
          <a:p>
            <a:r>
              <a:rPr lang="en-US" sz="1800" baseline="0" dirty="0"/>
              <a:t>Indeed, none who wait for you shall be put to shame;</a:t>
            </a:r>
          </a:p>
          <a:p>
            <a:r>
              <a:rPr lang="en-US" sz="1800" baseline="0" dirty="0"/>
              <a:t>    they shall be ashamed who are wantonly treacherous.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Make me to know your ways, O Lord;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    teach me your paths.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Lead me in your truth and teach me,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    for you are the God of my salvation;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    for you I wait all the day long.</a:t>
            </a:r>
          </a:p>
          <a:p>
            <a:r>
              <a:rPr lang="en-US" sz="1800" baseline="0" dirty="0"/>
              <a:t>Remember your mercy, O Lord, and your steadfast love,</a:t>
            </a:r>
          </a:p>
          <a:p>
            <a:r>
              <a:rPr lang="en-US" sz="1800" baseline="0" dirty="0"/>
              <a:t>    for they have been from of old.</a:t>
            </a:r>
          </a:p>
          <a:p>
            <a:r>
              <a:rPr lang="en-US" sz="1800" baseline="0" dirty="0"/>
              <a:t>Remember not the sins of my youth or my transgressions;</a:t>
            </a:r>
          </a:p>
          <a:p>
            <a:r>
              <a:rPr lang="en-US" sz="1800" baseline="0" dirty="0"/>
              <a:t>    according to your steadfast love remember me,</a:t>
            </a:r>
          </a:p>
          <a:p>
            <a:r>
              <a:rPr lang="en-US" sz="1800" baseline="0" dirty="0"/>
              <a:t>    for the sake of your goodness, O Lord!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Good and upright is the Lord;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    therefore he instructs sinners in the way.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He leads the humble in what is right,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    and teaches the humble his way.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All the paths of the Lord are steadfast love and faithfulness,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    for those who keep his covenant and his testimonies</a:t>
            </a:r>
          </a:p>
          <a:p>
            <a:endParaRPr lang="en-US" sz="1800" baseline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B1D300-7717-63E4-BFE2-42DD98352C10}"/>
              </a:ext>
            </a:extLst>
          </p:cNvPr>
          <p:cNvSpPr txBox="1"/>
          <p:nvPr/>
        </p:nvSpPr>
        <p:spPr>
          <a:xfrm>
            <a:off x="6191572" y="182714"/>
            <a:ext cx="5852160" cy="6463308"/>
          </a:xfrm>
          <a:prstGeom prst="rect">
            <a:avLst/>
          </a:prstGeom>
          <a:solidFill>
            <a:srgbClr val="313038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800" baseline="0" dirty="0"/>
              <a:t>For your name's sake, O Lord,</a:t>
            </a:r>
          </a:p>
          <a:p>
            <a:r>
              <a:rPr lang="en-US" sz="1800" baseline="0" dirty="0"/>
              <a:t>    pardon my guilt, for it is great.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Who is the man who fears the Lord?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    Him will he instruct in the way that he should choose.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His soul shall abide in well-being,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    and his offspring shall inherit the land.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The friendship of the Lord is for those who fear him,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    and he makes known to them his covenant.</a:t>
            </a:r>
          </a:p>
          <a:p>
            <a:r>
              <a:rPr lang="en-US" sz="1800" baseline="0" dirty="0"/>
              <a:t>My eyes are ever toward the Lord,</a:t>
            </a:r>
          </a:p>
          <a:p>
            <a:r>
              <a:rPr lang="en-US" sz="1800" baseline="0" dirty="0"/>
              <a:t>    for he will pluck my feet out of the net.</a:t>
            </a:r>
          </a:p>
          <a:p>
            <a:r>
              <a:rPr lang="en-US" sz="1800" baseline="0" dirty="0"/>
              <a:t>Turn to me and be gracious to me,</a:t>
            </a:r>
          </a:p>
          <a:p>
            <a:r>
              <a:rPr lang="en-US" sz="1800" baseline="0" dirty="0"/>
              <a:t>    for I am lonely and afflicted.</a:t>
            </a:r>
          </a:p>
          <a:p>
            <a:r>
              <a:rPr lang="en-US" sz="1800" baseline="0" dirty="0"/>
              <a:t>The troubles of my heart are enlarged;</a:t>
            </a:r>
          </a:p>
          <a:p>
            <a:r>
              <a:rPr lang="en-US" sz="1800" baseline="0" dirty="0"/>
              <a:t>    bring me out of my distresses.</a:t>
            </a:r>
          </a:p>
          <a:p>
            <a:r>
              <a:rPr lang="en-US" sz="1800" baseline="0" dirty="0"/>
              <a:t>Consider my affliction and my trouble,</a:t>
            </a:r>
          </a:p>
          <a:p>
            <a:r>
              <a:rPr lang="en-US" sz="1800" baseline="0" dirty="0"/>
              <a:t>    and forgive all my sins.</a:t>
            </a:r>
          </a:p>
          <a:p>
            <a:r>
              <a:rPr lang="en-US" sz="1800" baseline="0" dirty="0"/>
              <a:t>Consider how many are my foes,</a:t>
            </a:r>
          </a:p>
          <a:p>
            <a:r>
              <a:rPr lang="en-US" sz="1800" baseline="0" dirty="0"/>
              <a:t>    and with what violent hatred they hate me.</a:t>
            </a:r>
          </a:p>
          <a:p>
            <a:r>
              <a:rPr lang="en-US" sz="1800" baseline="0" dirty="0"/>
              <a:t>Oh, guard my soul, and deliver me!</a:t>
            </a:r>
          </a:p>
          <a:p>
            <a:r>
              <a:rPr lang="en-US" sz="1800" baseline="0" dirty="0"/>
              <a:t>    Let me not be put to shame, for I take refuge in you.</a:t>
            </a:r>
          </a:p>
          <a:p>
            <a:r>
              <a:rPr lang="en-US" sz="1800" baseline="0" dirty="0"/>
              <a:t>May integrity and uprightness preserve me,</a:t>
            </a:r>
          </a:p>
          <a:p>
            <a:r>
              <a:rPr lang="en-US" sz="1800" baseline="0" dirty="0"/>
              <a:t>    for I wait for you.</a:t>
            </a:r>
          </a:p>
          <a:p>
            <a:r>
              <a:rPr lang="en-US" sz="1800" baseline="0" dirty="0"/>
              <a:t>Redeem Israel, O God, out of all his troubles.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1B58314-6C39-57B1-5E76-7FC5C28ED0BA}"/>
              </a:ext>
            </a:extLst>
          </p:cNvPr>
          <p:cNvSpPr/>
          <p:nvPr/>
        </p:nvSpPr>
        <p:spPr>
          <a:xfrm>
            <a:off x="8524067" y="3680851"/>
            <a:ext cx="3254643" cy="1216615"/>
          </a:xfrm>
          <a:prstGeom prst="roundRect">
            <a:avLst/>
          </a:prstGeom>
          <a:solidFill>
            <a:srgbClr val="31303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 on God’s Guidance </a:t>
            </a:r>
            <a:endParaRPr lang="en-US" sz="3600" b="1" dirty="0">
              <a:solidFill>
                <a:srgbClr val="FFFF00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48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080A092-1D59-7A1A-1594-CF6E383B2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101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46459" y="182714"/>
            <a:ext cx="5852160" cy="6463308"/>
          </a:xfrm>
          <a:prstGeom prst="rect">
            <a:avLst/>
          </a:prstGeom>
          <a:solidFill>
            <a:srgbClr val="313038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800" baseline="0" dirty="0"/>
              <a:t>To you, O Lord, I lift up my soul.</a:t>
            </a:r>
          </a:p>
          <a:p>
            <a:r>
              <a:rPr lang="en-US" sz="1800" baseline="0" dirty="0"/>
              <a:t>O my God, in you I trust;</a:t>
            </a:r>
          </a:p>
          <a:p>
            <a:r>
              <a:rPr lang="en-US" sz="1800" baseline="0" dirty="0"/>
              <a:t>    let me not be put to shame;</a:t>
            </a:r>
          </a:p>
          <a:p>
            <a:r>
              <a:rPr lang="en-US" sz="1800" baseline="0" dirty="0"/>
              <a:t>    let not my enemies exult over me.</a:t>
            </a:r>
          </a:p>
          <a:p>
            <a:r>
              <a:rPr lang="en-US" sz="1800" baseline="0" dirty="0"/>
              <a:t>Indeed, none who wait for you shall be put to shame;</a:t>
            </a:r>
          </a:p>
          <a:p>
            <a:r>
              <a:rPr lang="en-US" sz="1800" baseline="0" dirty="0"/>
              <a:t>    they shall be ashamed who are wantonly treacherous.</a:t>
            </a:r>
          </a:p>
          <a:p>
            <a:r>
              <a:rPr lang="en-US" sz="1800" baseline="0" dirty="0"/>
              <a:t>Make me to know your ways, O Lord;</a:t>
            </a:r>
          </a:p>
          <a:p>
            <a:r>
              <a:rPr lang="en-US" sz="1800" baseline="0" dirty="0"/>
              <a:t>    teach me your paths.</a:t>
            </a:r>
          </a:p>
          <a:p>
            <a:r>
              <a:rPr lang="en-US" sz="1800" baseline="0" dirty="0"/>
              <a:t>Lead me in your truth and teach me,</a:t>
            </a:r>
          </a:p>
          <a:p>
            <a:r>
              <a:rPr lang="en-US" sz="1800" baseline="0" dirty="0"/>
              <a:t>    for you are the God of my salvation;</a:t>
            </a:r>
          </a:p>
          <a:p>
            <a:r>
              <a:rPr lang="en-US" sz="1800" baseline="0" dirty="0"/>
              <a:t>    for you I wait all the day long.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Remember your mercy, O Lord, and your steadfast love,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    for they have been from of old.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Remember not the sins of my youth or my transgressions;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    according to your steadfast love remember me,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    for the sake of your goodness, O Lord!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Good and upright is the Lord;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    therefore he instructs sinners in the way.</a:t>
            </a:r>
          </a:p>
          <a:p>
            <a:r>
              <a:rPr lang="en-US" sz="1800" baseline="0" dirty="0"/>
              <a:t>He leads the humble in what is right,</a:t>
            </a:r>
          </a:p>
          <a:p>
            <a:r>
              <a:rPr lang="en-US" sz="1800" baseline="0" dirty="0"/>
              <a:t>    and teaches the humble his way.</a:t>
            </a:r>
          </a:p>
          <a:p>
            <a:r>
              <a:rPr lang="en-US" sz="1800" baseline="0" dirty="0"/>
              <a:t>All the paths of the Lord are steadfast love and faithfulness,</a:t>
            </a:r>
          </a:p>
          <a:p>
            <a:r>
              <a:rPr lang="en-US" sz="1800" baseline="0" dirty="0"/>
              <a:t>    for those who keep his covenant and his testimonies</a:t>
            </a:r>
          </a:p>
          <a:p>
            <a:endParaRPr lang="en-US" sz="1800" baseline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B1D300-7717-63E4-BFE2-42DD98352C10}"/>
              </a:ext>
            </a:extLst>
          </p:cNvPr>
          <p:cNvSpPr txBox="1"/>
          <p:nvPr/>
        </p:nvSpPr>
        <p:spPr>
          <a:xfrm>
            <a:off x="6191572" y="182714"/>
            <a:ext cx="5852160" cy="6463308"/>
          </a:xfrm>
          <a:prstGeom prst="rect">
            <a:avLst/>
          </a:prstGeom>
          <a:solidFill>
            <a:srgbClr val="313038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800" baseline="0" dirty="0">
                <a:solidFill>
                  <a:srgbClr val="FFFF00"/>
                </a:solidFill>
              </a:rPr>
              <a:t>For your name's sake, O Lord,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    pardon my guilt, for it is great.</a:t>
            </a:r>
          </a:p>
          <a:p>
            <a:r>
              <a:rPr lang="en-US" sz="1800" baseline="0" dirty="0"/>
              <a:t>Who is the man who fears the Lord?</a:t>
            </a:r>
          </a:p>
          <a:p>
            <a:r>
              <a:rPr lang="en-US" sz="1800" baseline="0" dirty="0"/>
              <a:t>    Him will he instruct in the way that he should choose.</a:t>
            </a:r>
          </a:p>
          <a:p>
            <a:r>
              <a:rPr lang="en-US" sz="1800" baseline="0" dirty="0"/>
              <a:t>His soul shall abide in well-being,</a:t>
            </a:r>
          </a:p>
          <a:p>
            <a:r>
              <a:rPr lang="en-US" sz="1800" baseline="0" dirty="0"/>
              <a:t>    and his offspring shall inherit the land.</a:t>
            </a:r>
          </a:p>
          <a:p>
            <a:r>
              <a:rPr lang="en-US" sz="1800" baseline="0" dirty="0"/>
              <a:t>The friendship of the Lord is for those who fear him,</a:t>
            </a:r>
          </a:p>
          <a:p>
            <a:r>
              <a:rPr lang="en-US" sz="1800" baseline="0" dirty="0"/>
              <a:t>    and he makes known to them his covenant.</a:t>
            </a:r>
          </a:p>
          <a:p>
            <a:r>
              <a:rPr lang="en-US" sz="1800" baseline="0" dirty="0"/>
              <a:t>My eyes are ever toward the Lord,</a:t>
            </a:r>
          </a:p>
          <a:p>
            <a:r>
              <a:rPr lang="en-US" sz="1800" baseline="0" dirty="0"/>
              <a:t>    for he will pluck my feet out of the net.</a:t>
            </a:r>
          </a:p>
          <a:p>
            <a:r>
              <a:rPr lang="en-US" sz="1800" baseline="0" dirty="0"/>
              <a:t>Turn to me and be gracious to me,</a:t>
            </a:r>
          </a:p>
          <a:p>
            <a:r>
              <a:rPr lang="en-US" sz="1800" baseline="0" dirty="0"/>
              <a:t>    for I am lonely and afflicted.</a:t>
            </a:r>
          </a:p>
          <a:p>
            <a:r>
              <a:rPr lang="en-US" sz="1800" baseline="0" dirty="0"/>
              <a:t>The troubles of my heart are enlarged;</a:t>
            </a:r>
          </a:p>
          <a:p>
            <a:r>
              <a:rPr lang="en-US" sz="1800" baseline="0" dirty="0"/>
              <a:t>    bring me out of my distresses.</a:t>
            </a:r>
          </a:p>
          <a:p>
            <a:r>
              <a:rPr lang="en-US" sz="1800" baseline="0" dirty="0"/>
              <a:t>Consider my affliction and my trouble,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    and forgive all my sins.</a:t>
            </a:r>
          </a:p>
          <a:p>
            <a:r>
              <a:rPr lang="en-US" sz="1800" baseline="0" dirty="0"/>
              <a:t>Consider how many are my foes,</a:t>
            </a:r>
          </a:p>
          <a:p>
            <a:r>
              <a:rPr lang="en-US" sz="1800" baseline="0" dirty="0"/>
              <a:t>    and with what violent hatred they hate me.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Oh, guard my soul, and deliver me!</a:t>
            </a:r>
          </a:p>
          <a:p>
            <a:r>
              <a:rPr lang="en-US" sz="1800" baseline="0" dirty="0"/>
              <a:t>    Let me not be put to shame, for I take refuge in you.</a:t>
            </a:r>
          </a:p>
          <a:p>
            <a:r>
              <a:rPr lang="en-US" sz="1800" baseline="0" dirty="0"/>
              <a:t>May integrity and uprightness preserve me,</a:t>
            </a:r>
          </a:p>
          <a:p>
            <a:r>
              <a:rPr lang="en-US" sz="1800" baseline="0" dirty="0"/>
              <a:t>    for I wait for you.</a:t>
            </a:r>
          </a:p>
          <a:p>
            <a:r>
              <a:rPr lang="en-US" sz="1800" baseline="0" dirty="0"/>
              <a:t>Redeem Israel, O God, out of all his troubles.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500E80D-926F-D3D2-6C7A-D3193540C90D}"/>
              </a:ext>
            </a:extLst>
          </p:cNvPr>
          <p:cNvSpPr/>
          <p:nvPr/>
        </p:nvSpPr>
        <p:spPr>
          <a:xfrm>
            <a:off x="9336316" y="2038030"/>
            <a:ext cx="2566381" cy="1216615"/>
          </a:xfrm>
          <a:prstGeom prst="roundRect">
            <a:avLst/>
          </a:prstGeom>
          <a:solidFill>
            <a:srgbClr val="31303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 on forgiveness</a:t>
            </a:r>
            <a:endParaRPr lang="en-US" sz="3600" b="1" dirty="0">
              <a:solidFill>
                <a:srgbClr val="FFFF00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81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080A092-1D59-7A1A-1594-CF6E383B2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101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46459" y="182714"/>
            <a:ext cx="5852160" cy="6463308"/>
          </a:xfrm>
          <a:prstGeom prst="rect">
            <a:avLst/>
          </a:prstGeom>
          <a:solidFill>
            <a:srgbClr val="313038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800" baseline="0" dirty="0"/>
              <a:t>To you, O Lord, I lift up my soul.</a:t>
            </a:r>
          </a:p>
          <a:p>
            <a:r>
              <a:rPr lang="en-US" sz="1800" baseline="0" dirty="0"/>
              <a:t>O my God, in you I trust;</a:t>
            </a:r>
          </a:p>
          <a:p>
            <a:r>
              <a:rPr lang="en-US" sz="1800" baseline="0" dirty="0">
                <a:solidFill>
                  <a:srgbClr val="00B0F0"/>
                </a:solidFill>
              </a:rPr>
              <a:t>    let me not be put to shame;</a:t>
            </a:r>
          </a:p>
          <a:p>
            <a:r>
              <a:rPr lang="en-US" sz="1800" baseline="0" dirty="0">
                <a:solidFill>
                  <a:srgbClr val="00B0F0"/>
                </a:solidFill>
              </a:rPr>
              <a:t>    let not my enemies exult over me.</a:t>
            </a:r>
          </a:p>
          <a:p>
            <a:r>
              <a:rPr lang="en-US" sz="1800" baseline="0" dirty="0"/>
              <a:t>Indeed, none who wait for you shall be put to shame;</a:t>
            </a:r>
          </a:p>
          <a:p>
            <a:r>
              <a:rPr lang="en-US" sz="1800" baseline="0" dirty="0"/>
              <a:t>    they shall be ashamed who are wantonly treacherous.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Make me to know your ways, O Lord;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    teach me your paths.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Lead me in your truth and teach me,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    for you are the God of my salvation;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    for you I wait all the day long.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Remember your mercy, O Lord, and your steadfast love,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    for they have been from of old.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Remember not the sins of my youth or my transgressions;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    according to your steadfast love remember me,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    for the sake of your goodness, O Lord!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Good and upright is the Lord;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    therefore he instructs sinners in the way.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He leads the humble in what is right,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    and teaches the humble his way.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All the paths of the Lord are steadfast love and faithfulness,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    for those who keep his covenant and his testimonies</a:t>
            </a:r>
          </a:p>
          <a:p>
            <a:endParaRPr lang="en-US" sz="1800" baseline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B1D300-7717-63E4-BFE2-42DD98352C10}"/>
              </a:ext>
            </a:extLst>
          </p:cNvPr>
          <p:cNvSpPr txBox="1"/>
          <p:nvPr/>
        </p:nvSpPr>
        <p:spPr>
          <a:xfrm>
            <a:off x="6191572" y="182714"/>
            <a:ext cx="5852160" cy="6463308"/>
          </a:xfrm>
          <a:prstGeom prst="rect">
            <a:avLst/>
          </a:prstGeom>
          <a:solidFill>
            <a:srgbClr val="313038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800" baseline="0" dirty="0">
                <a:solidFill>
                  <a:srgbClr val="FFFF00"/>
                </a:solidFill>
              </a:rPr>
              <a:t>For your name's sake, O Lord,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    pardon my guilt, for it is great.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Who is the man who fears the Lord?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    Him will he instruct in the way that he should choose.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His soul shall abide in well-being,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    and his offspring shall inherit the land.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The friendship of the Lord is for those who fear him,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    and he makes known to them his covenant.</a:t>
            </a:r>
          </a:p>
          <a:p>
            <a:r>
              <a:rPr lang="en-US" sz="1800" baseline="0" dirty="0">
                <a:solidFill>
                  <a:srgbClr val="00B0F0"/>
                </a:solidFill>
              </a:rPr>
              <a:t>My eyes are ever toward the Lord,</a:t>
            </a:r>
          </a:p>
          <a:p>
            <a:r>
              <a:rPr lang="en-US" sz="1800" baseline="0" dirty="0">
                <a:solidFill>
                  <a:srgbClr val="00B0F0"/>
                </a:solidFill>
              </a:rPr>
              <a:t>    for he will pluck my feet out of the net.</a:t>
            </a:r>
          </a:p>
          <a:p>
            <a:r>
              <a:rPr lang="en-US" sz="1800" baseline="0" dirty="0">
                <a:solidFill>
                  <a:srgbClr val="00B0F0"/>
                </a:solidFill>
              </a:rPr>
              <a:t>Turn to me and be gracious to me,</a:t>
            </a:r>
          </a:p>
          <a:p>
            <a:r>
              <a:rPr lang="en-US" sz="1800" baseline="0" dirty="0">
                <a:solidFill>
                  <a:srgbClr val="00B0F0"/>
                </a:solidFill>
              </a:rPr>
              <a:t>    for I am lonely and afflicted.</a:t>
            </a:r>
          </a:p>
          <a:p>
            <a:r>
              <a:rPr lang="en-US" sz="1800" baseline="0" dirty="0">
                <a:solidFill>
                  <a:srgbClr val="00B0F0"/>
                </a:solidFill>
              </a:rPr>
              <a:t>The troubles of my heart are enlarged;</a:t>
            </a:r>
          </a:p>
          <a:p>
            <a:r>
              <a:rPr lang="en-US" sz="1800" baseline="0" dirty="0">
                <a:solidFill>
                  <a:srgbClr val="00B0F0"/>
                </a:solidFill>
              </a:rPr>
              <a:t>    bring me out of my distresses.</a:t>
            </a:r>
          </a:p>
          <a:p>
            <a:r>
              <a:rPr lang="en-US" sz="1800" baseline="0" dirty="0">
                <a:solidFill>
                  <a:srgbClr val="00B0F0"/>
                </a:solidFill>
              </a:rPr>
              <a:t>Consider my affliction and my trouble,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    and forgive all my sins.</a:t>
            </a:r>
          </a:p>
          <a:p>
            <a:r>
              <a:rPr lang="en-US" sz="1800" baseline="0" dirty="0">
                <a:solidFill>
                  <a:srgbClr val="00B0F0"/>
                </a:solidFill>
              </a:rPr>
              <a:t>Consider how many are my foes,</a:t>
            </a:r>
          </a:p>
          <a:p>
            <a:r>
              <a:rPr lang="en-US" sz="1800" baseline="0" dirty="0">
                <a:solidFill>
                  <a:srgbClr val="00B0F0"/>
                </a:solidFill>
              </a:rPr>
              <a:t>    and with what violent hatred they hate me.</a:t>
            </a:r>
          </a:p>
          <a:p>
            <a:r>
              <a:rPr lang="en-US" sz="1800" baseline="0" dirty="0">
                <a:solidFill>
                  <a:srgbClr val="FFFF00"/>
                </a:solidFill>
              </a:rPr>
              <a:t>Oh, guard my soul, and deliver me!</a:t>
            </a:r>
          </a:p>
          <a:p>
            <a:r>
              <a:rPr lang="en-US" sz="1800" baseline="0" dirty="0"/>
              <a:t>    </a:t>
            </a:r>
            <a:r>
              <a:rPr lang="en-US" sz="1800" baseline="0" dirty="0">
                <a:solidFill>
                  <a:srgbClr val="00B0F0"/>
                </a:solidFill>
              </a:rPr>
              <a:t>Let me not be put to shame, for I take refuge in you.</a:t>
            </a:r>
          </a:p>
          <a:p>
            <a:r>
              <a:rPr lang="en-US" sz="1800" baseline="0" dirty="0">
                <a:solidFill>
                  <a:srgbClr val="00B0F0"/>
                </a:solidFill>
              </a:rPr>
              <a:t>May integrity and uprightness preserve me,</a:t>
            </a:r>
          </a:p>
          <a:p>
            <a:r>
              <a:rPr lang="en-US" sz="1800" baseline="0" dirty="0">
                <a:solidFill>
                  <a:srgbClr val="00B0F0"/>
                </a:solidFill>
              </a:rPr>
              <a:t>    for I wait for you.</a:t>
            </a:r>
          </a:p>
          <a:p>
            <a:r>
              <a:rPr lang="en-US" sz="1800" baseline="0" dirty="0"/>
              <a:t>Redeem Israel, O God, out of all his troubles.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500E80D-926F-D3D2-6C7A-D3193540C90D}"/>
              </a:ext>
            </a:extLst>
          </p:cNvPr>
          <p:cNvSpPr/>
          <p:nvPr/>
        </p:nvSpPr>
        <p:spPr>
          <a:xfrm>
            <a:off x="8989017" y="2499100"/>
            <a:ext cx="2898182" cy="1859797"/>
          </a:xfrm>
          <a:prstGeom prst="roundRect">
            <a:avLst/>
          </a:prstGeom>
          <a:solidFill>
            <a:srgbClr val="31303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Difficulties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Guidance or Forgiveness</a:t>
            </a:r>
          </a:p>
        </p:txBody>
      </p:sp>
    </p:spTree>
    <p:extLst>
      <p:ext uri="{BB962C8B-B14F-4D97-AF65-F5344CB8AC3E}">
        <p14:creationId xmlns:p14="http://schemas.microsoft.com/office/powerpoint/2010/main" val="137411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F7F51B3-5479-8CBD-663B-38C5350596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" b="19323"/>
          <a:stretch/>
        </p:blipFill>
        <p:spPr bwMode="auto">
          <a:xfrm>
            <a:off x="0" y="0"/>
            <a:ext cx="12169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33580" y="3543952"/>
            <a:ext cx="7569078" cy="3170099"/>
          </a:xfrm>
          <a:prstGeom prst="rect">
            <a:avLst/>
          </a:prstGeom>
          <a:solidFill>
            <a:srgbClr val="313038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200"/>
              </a:spcAft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dirty="0"/>
              <a:t>4 </a:t>
            </a:r>
            <a:r>
              <a:rPr lang="en-US" sz="3600" baseline="0" dirty="0"/>
              <a:t>Make me to know your ways, O Lord;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teach me your paths.</a:t>
            </a:r>
          </a:p>
          <a:p>
            <a:pPr>
              <a:spcAft>
                <a:spcPts val="600"/>
              </a:spcAft>
            </a:pPr>
            <a:r>
              <a:rPr lang="en-US" sz="3600" dirty="0"/>
              <a:t>5</a:t>
            </a:r>
            <a:r>
              <a:rPr lang="en-US" sz="3600" baseline="0" dirty="0"/>
              <a:t> Lead me in your truth and teach me,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for </a:t>
            </a:r>
            <a:r>
              <a:rPr lang="en-US" sz="3600" baseline="0" dirty="0">
                <a:solidFill>
                  <a:srgbClr val="FFFF00"/>
                </a:solidFill>
              </a:rPr>
              <a:t>you are the God of my salvation</a:t>
            </a:r>
            <a:r>
              <a:rPr lang="en-US" sz="3600" baseline="0" dirty="0"/>
              <a:t>;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</a:t>
            </a:r>
            <a:r>
              <a:rPr lang="en-US" sz="3600" baseline="0" dirty="0">
                <a:solidFill>
                  <a:srgbClr val="FFFF00"/>
                </a:solidFill>
              </a:rPr>
              <a:t>for you I wait all the day long</a:t>
            </a:r>
            <a:r>
              <a:rPr lang="en-US" sz="3600" baseline="0" dirty="0"/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C46282-801C-EC88-368F-4B7C2A05964B}"/>
              </a:ext>
            </a:extLst>
          </p:cNvPr>
          <p:cNvSpPr/>
          <p:nvPr/>
        </p:nvSpPr>
        <p:spPr>
          <a:xfrm>
            <a:off x="6096000" y="132914"/>
            <a:ext cx="5853192" cy="2904753"/>
          </a:xfrm>
          <a:prstGeom prst="roundRect">
            <a:avLst/>
          </a:prstGeom>
          <a:solidFill>
            <a:srgbClr val="31303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David believed that God could and would save him, but his biggest need was God’s wisdom and teaching to know how to proceed.</a:t>
            </a:r>
          </a:p>
        </p:txBody>
      </p:sp>
    </p:spTree>
    <p:extLst>
      <p:ext uri="{BB962C8B-B14F-4D97-AF65-F5344CB8AC3E}">
        <p14:creationId xmlns:p14="http://schemas.microsoft.com/office/powerpoint/2010/main" val="323034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F7F51B3-5479-8CBD-663B-38C5350596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" b="19323"/>
          <a:stretch/>
        </p:blipFill>
        <p:spPr bwMode="auto">
          <a:xfrm>
            <a:off x="0" y="0"/>
            <a:ext cx="12169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2283095" y="3282695"/>
            <a:ext cx="7602810" cy="3416320"/>
          </a:xfrm>
          <a:prstGeom prst="rect">
            <a:avLst/>
          </a:prstGeom>
          <a:solidFill>
            <a:srgbClr val="313038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200"/>
              </a:spcAft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0"/>
              </a:spcAft>
            </a:pPr>
            <a:r>
              <a:rPr lang="en-US" sz="3600" dirty="0"/>
              <a:t>4 </a:t>
            </a:r>
            <a:r>
              <a:rPr lang="en-US" sz="3600" baseline="0" dirty="0"/>
              <a:t>Show me your ways, Lord,</a:t>
            </a:r>
          </a:p>
          <a:p>
            <a:pPr>
              <a:spcAft>
                <a:spcPts val="0"/>
              </a:spcAft>
            </a:pPr>
            <a:r>
              <a:rPr lang="en-US" sz="3600" baseline="0" dirty="0"/>
              <a:t>    teach me your paths.</a:t>
            </a:r>
          </a:p>
          <a:p>
            <a:pPr>
              <a:spcAft>
                <a:spcPts val="0"/>
              </a:spcAft>
            </a:pPr>
            <a:r>
              <a:rPr lang="en-US" sz="3600" dirty="0"/>
              <a:t>5</a:t>
            </a:r>
            <a:r>
              <a:rPr lang="en-US" sz="3600" baseline="0" dirty="0"/>
              <a:t> Guide me in your truth and teach me,</a:t>
            </a:r>
          </a:p>
          <a:p>
            <a:pPr>
              <a:spcAft>
                <a:spcPts val="0"/>
              </a:spcAft>
            </a:pPr>
            <a:r>
              <a:rPr lang="en-US" sz="3600" baseline="0" dirty="0"/>
              <a:t>    for you are God my Savior,</a:t>
            </a:r>
          </a:p>
          <a:p>
            <a:pPr>
              <a:spcAft>
                <a:spcPts val="0"/>
              </a:spcAft>
            </a:pPr>
            <a:r>
              <a:rPr lang="en-US" sz="3600" baseline="0" dirty="0"/>
              <a:t>    and my hope is in you all day long.</a:t>
            </a:r>
          </a:p>
          <a:p>
            <a:pPr>
              <a:spcAft>
                <a:spcPts val="0"/>
              </a:spcAft>
            </a:pPr>
            <a:r>
              <a:rPr lang="en-US" sz="3600" baseline="0" dirty="0"/>
              <a:t>                                     Psalm 25:4-5 (NIV)</a:t>
            </a:r>
          </a:p>
        </p:txBody>
      </p:sp>
    </p:spTree>
    <p:extLst>
      <p:ext uri="{BB962C8B-B14F-4D97-AF65-F5344CB8AC3E}">
        <p14:creationId xmlns:p14="http://schemas.microsoft.com/office/powerpoint/2010/main" val="946384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080A092-1D59-7A1A-1594-CF6E383B2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101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571428" y="4098778"/>
            <a:ext cx="11048149" cy="2462213"/>
          </a:xfrm>
          <a:prstGeom prst="rect">
            <a:avLst/>
          </a:prstGeom>
          <a:solidFill>
            <a:srgbClr val="313038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4800" baseline="0" dirty="0"/>
              <a:t>David’s Situation 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4800" baseline="0" dirty="0"/>
              <a:t>God’s Guidance – David’s Great Need 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4800" baseline="0" dirty="0">
                <a:solidFill>
                  <a:srgbClr val="FFFF00"/>
                </a:solidFill>
              </a:rPr>
              <a:t>Principles of How God Guides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861C98-9211-2EE1-52FC-52D7D0C2FBA4}"/>
              </a:ext>
            </a:extLst>
          </p:cNvPr>
          <p:cNvSpPr txBox="1"/>
          <p:nvPr/>
        </p:nvSpPr>
        <p:spPr>
          <a:xfrm>
            <a:off x="468937" y="134699"/>
            <a:ext cx="11253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8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Psalm 25 – David’s Prayer for Guidance</a:t>
            </a:r>
          </a:p>
        </p:txBody>
      </p:sp>
    </p:spTree>
    <p:extLst>
      <p:ext uri="{BB962C8B-B14F-4D97-AF65-F5344CB8AC3E}">
        <p14:creationId xmlns:p14="http://schemas.microsoft.com/office/powerpoint/2010/main" val="350473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F7F51B3-5479-8CBD-663B-38C5350596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" b="19323"/>
          <a:stretch/>
        </p:blipFill>
        <p:spPr bwMode="auto">
          <a:xfrm>
            <a:off x="0" y="0"/>
            <a:ext cx="12169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33580" y="3543952"/>
            <a:ext cx="7569078" cy="3170099"/>
          </a:xfrm>
          <a:prstGeom prst="rect">
            <a:avLst/>
          </a:prstGeom>
          <a:solidFill>
            <a:srgbClr val="313038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200"/>
              </a:spcAft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dirty="0"/>
              <a:t>4 </a:t>
            </a:r>
            <a:r>
              <a:rPr lang="en-US" sz="3600" baseline="0" dirty="0">
                <a:solidFill>
                  <a:srgbClr val="FFFF00"/>
                </a:solidFill>
              </a:rPr>
              <a:t>Make me to know your ways, O Lord;</a:t>
            </a:r>
          </a:p>
          <a:p>
            <a:pPr>
              <a:spcAft>
                <a:spcPts val="600"/>
              </a:spcAft>
            </a:pPr>
            <a:r>
              <a:rPr lang="en-US" sz="3600" baseline="0" dirty="0">
                <a:solidFill>
                  <a:srgbClr val="FFFF00"/>
                </a:solidFill>
              </a:rPr>
              <a:t>    teach me your paths.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solidFill>
                  <a:srgbClr val="FFFF00"/>
                </a:solidFill>
              </a:rPr>
              <a:t>5</a:t>
            </a:r>
            <a:r>
              <a:rPr lang="en-US" sz="3600" baseline="0" dirty="0">
                <a:solidFill>
                  <a:srgbClr val="FFFF00"/>
                </a:solidFill>
              </a:rPr>
              <a:t> Lead me in your truth and teach me</a:t>
            </a:r>
            <a:r>
              <a:rPr lang="en-US" sz="3600" baseline="0" dirty="0"/>
              <a:t>,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for you are the God of my salvation;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for you I wait all the day long.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C46282-801C-EC88-368F-4B7C2A05964B}"/>
              </a:ext>
            </a:extLst>
          </p:cNvPr>
          <p:cNvSpPr/>
          <p:nvPr/>
        </p:nvSpPr>
        <p:spPr>
          <a:xfrm>
            <a:off x="5606143" y="132915"/>
            <a:ext cx="6343049" cy="1859172"/>
          </a:xfrm>
          <a:prstGeom prst="roundRect">
            <a:avLst/>
          </a:prstGeom>
          <a:solidFill>
            <a:srgbClr val="31303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Principles of God’s Guidance: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 for it</a:t>
            </a:r>
          </a:p>
          <a:p>
            <a:endParaRPr lang="en-US" sz="3600" b="1" dirty="0">
              <a:solidFill>
                <a:srgbClr val="FFFF00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9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F7F51B3-5479-8CBD-663B-38C5350596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" b="19323"/>
          <a:stretch/>
        </p:blipFill>
        <p:spPr bwMode="auto">
          <a:xfrm>
            <a:off x="0" y="0"/>
            <a:ext cx="12169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33580" y="3543952"/>
            <a:ext cx="7569078" cy="3170099"/>
          </a:xfrm>
          <a:prstGeom prst="rect">
            <a:avLst/>
          </a:prstGeom>
          <a:solidFill>
            <a:srgbClr val="313038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200"/>
              </a:spcAft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dirty="0"/>
              <a:t>4 </a:t>
            </a:r>
            <a:r>
              <a:rPr lang="en-US" sz="3600" baseline="0" dirty="0"/>
              <a:t>Make me to know your ways, O Lord;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teach me your paths.</a:t>
            </a:r>
          </a:p>
          <a:p>
            <a:pPr>
              <a:spcAft>
                <a:spcPts val="600"/>
              </a:spcAft>
            </a:pPr>
            <a:r>
              <a:rPr lang="en-US" sz="3600" dirty="0"/>
              <a:t>5</a:t>
            </a:r>
            <a:r>
              <a:rPr lang="en-US" sz="3600" baseline="0" dirty="0"/>
              <a:t> Lead me in your truth and teach me,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for you are the God of my salvation;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</a:t>
            </a:r>
            <a:r>
              <a:rPr lang="en-US" sz="3600" baseline="0" dirty="0">
                <a:solidFill>
                  <a:srgbClr val="FFFF00"/>
                </a:solidFill>
              </a:rPr>
              <a:t>for you I wait all the day long</a:t>
            </a:r>
            <a:r>
              <a:rPr lang="en-US" sz="3600" baseline="0" dirty="0"/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C46282-801C-EC88-368F-4B7C2A05964B}"/>
              </a:ext>
            </a:extLst>
          </p:cNvPr>
          <p:cNvSpPr/>
          <p:nvPr/>
        </p:nvSpPr>
        <p:spPr>
          <a:xfrm>
            <a:off x="5606143" y="132915"/>
            <a:ext cx="6343049" cy="1859172"/>
          </a:xfrm>
          <a:prstGeom prst="roundRect">
            <a:avLst/>
          </a:prstGeom>
          <a:solidFill>
            <a:srgbClr val="31303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Principles of God’s Guidance: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 for it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willing to wait for it</a:t>
            </a:r>
          </a:p>
        </p:txBody>
      </p:sp>
    </p:spTree>
    <p:extLst>
      <p:ext uri="{BB962C8B-B14F-4D97-AF65-F5344CB8AC3E}">
        <p14:creationId xmlns:p14="http://schemas.microsoft.com/office/powerpoint/2010/main" val="54517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32AC56B3-9A80-CDBC-E0A5-0D9781678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1"/>
          <a:stretch/>
        </p:blipFill>
        <p:spPr bwMode="auto">
          <a:xfrm>
            <a:off x="0" y="-1"/>
            <a:ext cx="1220948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329339" y="3577880"/>
            <a:ext cx="11533323" cy="3170099"/>
          </a:xfrm>
          <a:prstGeom prst="rect">
            <a:avLst/>
          </a:prstGeom>
          <a:solidFill>
            <a:srgbClr val="334A82">
              <a:alpha val="8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tx1"/>
                </a:solidFill>
              </a:rPr>
              <a:t>6</a:t>
            </a:r>
            <a:r>
              <a:rPr lang="en-US" sz="3600" baseline="0" dirty="0">
                <a:solidFill>
                  <a:schemeClr val="tx1"/>
                </a:solidFill>
              </a:rPr>
              <a:t> </a:t>
            </a:r>
            <a:r>
              <a:rPr lang="en-US" sz="3600" baseline="0" dirty="0">
                <a:solidFill>
                  <a:srgbClr val="FFFF00"/>
                </a:solidFill>
              </a:rPr>
              <a:t>Remember your mercy, O Lord, and your steadfast love</a:t>
            </a:r>
            <a:r>
              <a:rPr lang="en-US" sz="3600" baseline="0" dirty="0"/>
              <a:t>,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for they have been from of old.</a:t>
            </a:r>
          </a:p>
          <a:p>
            <a:pPr>
              <a:spcAft>
                <a:spcPts val="600"/>
              </a:spcAft>
            </a:pPr>
            <a:r>
              <a:rPr lang="en-US" sz="3600" dirty="0"/>
              <a:t>7</a:t>
            </a:r>
            <a:r>
              <a:rPr lang="en-US" sz="3600" baseline="0" dirty="0"/>
              <a:t> </a:t>
            </a:r>
            <a:r>
              <a:rPr lang="en-US" sz="3600" baseline="0" dirty="0">
                <a:solidFill>
                  <a:srgbClr val="FFFF00"/>
                </a:solidFill>
              </a:rPr>
              <a:t>Remember not the sins of my youth or my transgressions</a:t>
            </a:r>
            <a:r>
              <a:rPr lang="en-US" sz="3600" baseline="0" dirty="0"/>
              <a:t>;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according to your steadfast love remember me,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for the sake of your goodness, O Lord!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DA7479D-E8DA-994D-B240-348DCC870877}"/>
              </a:ext>
            </a:extLst>
          </p:cNvPr>
          <p:cNvSpPr/>
          <p:nvPr/>
        </p:nvSpPr>
        <p:spPr>
          <a:xfrm>
            <a:off x="5606143" y="132915"/>
            <a:ext cx="6343049" cy="2425228"/>
          </a:xfrm>
          <a:prstGeom prst="roundRect">
            <a:avLst/>
          </a:prstGeom>
          <a:solidFill>
            <a:srgbClr val="31303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Principles of God’s Guidance: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 for it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willing to wait for it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Admit our unworthiness</a:t>
            </a:r>
          </a:p>
        </p:txBody>
      </p:sp>
    </p:spTree>
    <p:extLst>
      <p:ext uri="{BB962C8B-B14F-4D97-AF65-F5344CB8AC3E}">
        <p14:creationId xmlns:p14="http://schemas.microsoft.com/office/powerpoint/2010/main" val="66668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FCC66321-267F-3CC1-0741-9F6C7D031B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5" b="6111"/>
          <a:stretch/>
        </p:blipFill>
        <p:spPr bwMode="auto">
          <a:xfrm>
            <a:off x="0" y="0"/>
            <a:ext cx="12192000" cy="687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913861" y="4147457"/>
            <a:ext cx="8364278" cy="2539157"/>
          </a:xfrm>
          <a:prstGeom prst="rect">
            <a:avLst/>
          </a:prstGeom>
          <a:solidFill>
            <a:srgbClr val="48473F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tx1"/>
                </a:solidFill>
              </a:rPr>
              <a:t>8</a:t>
            </a:r>
            <a:r>
              <a:rPr lang="en-US" sz="3600" baseline="0" dirty="0">
                <a:solidFill>
                  <a:schemeClr val="tx1"/>
                </a:solidFill>
              </a:rPr>
              <a:t> </a:t>
            </a:r>
            <a:r>
              <a:rPr lang="en-US" sz="3600" baseline="0" dirty="0">
                <a:solidFill>
                  <a:srgbClr val="FFFF00"/>
                </a:solidFill>
              </a:rPr>
              <a:t>Good and upright is the Lord;</a:t>
            </a:r>
          </a:p>
          <a:p>
            <a:pPr>
              <a:spcAft>
                <a:spcPts val="600"/>
              </a:spcAft>
            </a:pPr>
            <a:r>
              <a:rPr lang="en-US" sz="3600" baseline="0" dirty="0">
                <a:solidFill>
                  <a:srgbClr val="FFFF00"/>
                </a:solidFill>
              </a:rPr>
              <a:t>    therefore he instructs sinners in the way.</a:t>
            </a:r>
          </a:p>
          <a:p>
            <a:pPr>
              <a:spcAft>
                <a:spcPts val="600"/>
              </a:spcAft>
            </a:pPr>
            <a:r>
              <a:rPr lang="en-US" sz="3600" dirty="0"/>
              <a:t>9</a:t>
            </a:r>
            <a:r>
              <a:rPr lang="en-US" sz="3600" baseline="0" dirty="0"/>
              <a:t> He leads the humble in what is right,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and teaches the humble his way.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66ED6D-46D5-1BAA-0073-D2A93DAF4CFC}"/>
              </a:ext>
            </a:extLst>
          </p:cNvPr>
          <p:cNvSpPr/>
          <p:nvPr/>
        </p:nvSpPr>
        <p:spPr>
          <a:xfrm>
            <a:off x="5606143" y="132915"/>
            <a:ext cx="6343049" cy="2425228"/>
          </a:xfrm>
          <a:prstGeom prst="roundRect">
            <a:avLst/>
          </a:prstGeom>
          <a:solidFill>
            <a:srgbClr val="31303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Principles of God’s Guidance: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willing to wait for it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Admit our unworthiness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gives it to sinners</a:t>
            </a:r>
          </a:p>
        </p:txBody>
      </p:sp>
    </p:spTree>
    <p:extLst>
      <p:ext uri="{BB962C8B-B14F-4D97-AF65-F5344CB8AC3E}">
        <p14:creationId xmlns:p14="http://schemas.microsoft.com/office/powerpoint/2010/main" val="57220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FCC66321-267F-3CC1-0741-9F6C7D031B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5" b="6111"/>
          <a:stretch/>
        </p:blipFill>
        <p:spPr bwMode="auto">
          <a:xfrm>
            <a:off x="0" y="0"/>
            <a:ext cx="12192000" cy="687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913861" y="4147457"/>
            <a:ext cx="8364278" cy="2539157"/>
          </a:xfrm>
          <a:prstGeom prst="rect">
            <a:avLst/>
          </a:prstGeom>
          <a:solidFill>
            <a:srgbClr val="48473F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tx1"/>
                </a:solidFill>
              </a:rPr>
              <a:t>8</a:t>
            </a:r>
            <a:r>
              <a:rPr lang="en-US" sz="3600" baseline="0" dirty="0">
                <a:solidFill>
                  <a:schemeClr val="tx1"/>
                </a:solidFill>
              </a:rPr>
              <a:t> </a:t>
            </a:r>
            <a:r>
              <a:rPr lang="en-US" sz="3600" baseline="0" dirty="0"/>
              <a:t>Good and upright is the Lord;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therefore he instructs sinners in the way.</a:t>
            </a:r>
          </a:p>
          <a:p>
            <a:pPr>
              <a:spcAft>
                <a:spcPts val="600"/>
              </a:spcAft>
            </a:pPr>
            <a:r>
              <a:rPr lang="en-US" sz="3600" dirty="0"/>
              <a:t>9</a:t>
            </a:r>
            <a:r>
              <a:rPr lang="en-US" sz="3600" baseline="0" dirty="0"/>
              <a:t> </a:t>
            </a:r>
            <a:r>
              <a:rPr lang="en-US" sz="3600" baseline="0" dirty="0">
                <a:solidFill>
                  <a:srgbClr val="FFFF00"/>
                </a:solidFill>
              </a:rPr>
              <a:t>He leads the humble in what is right,</a:t>
            </a:r>
          </a:p>
          <a:p>
            <a:pPr>
              <a:spcAft>
                <a:spcPts val="600"/>
              </a:spcAft>
            </a:pPr>
            <a:r>
              <a:rPr lang="en-US" sz="3600" baseline="0" dirty="0">
                <a:solidFill>
                  <a:srgbClr val="FFFF00"/>
                </a:solidFill>
              </a:rPr>
              <a:t>    and teaches the humble his way</a:t>
            </a:r>
            <a:r>
              <a:rPr lang="en-US" sz="3600" baseline="0" dirty="0"/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66ED6D-46D5-1BAA-0073-D2A93DAF4CFC}"/>
              </a:ext>
            </a:extLst>
          </p:cNvPr>
          <p:cNvSpPr/>
          <p:nvPr/>
        </p:nvSpPr>
        <p:spPr>
          <a:xfrm>
            <a:off x="5606143" y="132915"/>
            <a:ext cx="6343049" cy="2425228"/>
          </a:xfrm>
          <a:prstGeom prst="roundRect">
            <a:avLst/>
          </a:prstGeom>
          <a:solidFill>
            <a:srgbClr val="31303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Principles of God’s Guidance: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Admit our unworthiness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gives it to sinners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Humble, teachable heart</a:t>
            </a:r>
          </a:p>
        </p:txBody>
      </p:sp>
    </p:spTree>
    <p:extLst>
      <p:ext uri="{BB962C8B-B14F-4D97-AF65-F5344CB8AC3E}">
        <p14:creationId xmlns:p14="http://schemas.microsoft.com/office/powerpoint/2010/main" val="321608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64B0E179-D833-6803-878A-863F3252C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7" b="9026"/>
          <a:stretch/>
        </p:blipFill>
        <p:spPr bwMode="auto">
          <a:xfrm>
            <a:off x="0" y="0"/>
            <a:ext cx="12194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D9DFB1-1D6C-5C97-8F30-F85D6A52D9F3}"/>
              </a:ext>
            </a:extLst>
          </p:cNvPr>
          <p:cNvSpPr txBox="1"/>
          <p:nvPr/>
        </p:nvSpPr>
        <p:spPr>
          <a:xfrm>
            <a:off x="75544" y="5438983"/>
            <a:ext cx="12040912" cy="1277273"/>
          </a:xfrm>
          <a:prstGeom prst="rect">
            <a:avLst/>
          </a:prstGeom>
          <a:solidFill>
            <a:srgbClr val="48473F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tx1"/>
                </a:solidFill>
              </a:rPr>
              <a:t>10</a:t>
            </a:r>
            <a:r>
              <a:rPr lang="en-US" sz="3600" baseline="0" dirty="0">
                <a:solidFill>
                  <a:schemeClr val="tx1"/>
                </a:solidFill>
              </a:rPr>
              <a:t> </a:t>
            </a:r>
            <a:r>
              <a:rPr lang="en-US" sz="3600" baseline="0" dirty="0"/>
              <a:t>All the paths of the Lord are steadfast love and faithfulness,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for those who keep his covenant and his testimonies.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490C948-8888-A25C-93B0-E56A9EEE11A9}"/>
              </a:ext>
            </a:extLst>
          </p:cNvPr>
          <p:cNvSpPr/>
          <p:nvPr/>
        </p:nvSpPr>
        <p:spPr>
          <a:xfrm>
            <a:off x="5606143" y="132915"/>
            <a:ext cx="6343049" cy="2425228"/>
          </a:xfrm>
          <a:prstGeom prst="roundRect">
            <a:avLst/>
          </a:prstGeom>
          <a:solidFill>
            <a:srgbClr val="31303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Principles of God’s Guidance: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gives it to sinners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Humble, teachable heart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Readiness to accept/obey</a:t>
            </a:r>
          </a:p>
        </p:txBody>
      </p:sp>
    </p:spTree>
    <p:extLst>
      <p:ext uri="{BB962C8B-B14F-4D97-AF65-F5344CB8AC3E}">
        <p14:creationId xmlns:p14="http://schemas.microsoft.com/office/powerpoint/2010/main" val="79533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A6194134-2CDB-A605-FCE9-29A314D99A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7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674176" y="4334500"/>
            <a:ext cx="10843648" cy="2308324"/>
          </a:xfrm>
          <a:prstGeom prst="rect">
            <a:avLst/>
          </a:prstGeom>
          <a:solidFill>
            <a:srgbClr val="312320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/>
              <a:t>11</a:t>
            </a:r>
            <a:r>
              <a:rPr lang="en-US" sz="3600" baseline="0" dirty="0"/>
              <a:t> For your name's sake, O Lord,</a:t>
            </a:r>
          </a:p>
          <a:p>
            <a:r>
              <a:rPr lang="en-US" sz="3600" baseline="0" dirty="0"/>
              <a:t>    pardon my guilt, for it is great.</a:t>
            </a:r>
          </a:p>
          <a:p>
            <a:r>
              <a:rPr lang="en-US" sz="3600" dirty="0"/>
              <a:t>12</a:t>
            </a:r>
            <a:r>
              <a:rPr lang="en-US" sz="3600" baseline="0" dirty="0"/>
              <a:t> </a:t>
            </a:r>
            <a:r>
              <a:rPr lang="en-US" sz="3600" baseline="0" dirty="0">
                <a:solidFill>
                  <a:srgbClr val="FFFF00"/>
                </a:solidFill>
              </a:rPr>
              <a:t>Who is the man who fears the Lord?</a:t>
            </a:r>
          </a:p>
          <a:p>
            <a:r>
              <a:rPr lang="en-US" sz="3600" baseline="0" dirty="0">
                <a:solidFill>
                  <a:srgbClr val="FFFF00"/>
                </a:solidFill>
              </a:rPr>
              <a:t>    Him will he instruct in the way that he should choose.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C1F4AF1-BED7-9190-FBA6-BB6ACF917268}"/>
              </a:ext>
            </a:extLst>
          </p:cNvPr>
          <p:cNvSpPr/>
          <p:nvPr/>
        </p:nvSpPr>
        <p:spPr>
          <a:xfrm>
            <a:off x="5606143" y="132915"/>
            <a:ext cx="6343049" cy="2425228"/>
          </a:xfrm>
          <a:prstGeom prst="roundRect">
            <a:avLst/>
          </a:prstGeom>
          <a:solidFill>
            <a:srgbClr val="31303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Principles of God’s Guidance: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Humble, teachable heart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Readiness to accept/obey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Fear the Lord</a:t>
            </a:r>
          </a:p>
        </p:txBody>
      </p:sp>
    </p:spTree>
    <p:extLst>
      <p:ext uri="{BB962C8B-B14F-4D97-AF65-F5344CB8AC3E}">
        <p14:creationId xmlns:p14="http://schemas.microsoft.com/office/powerpoint/2010/main" val="127189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64B0E179-D833-6803-878A-863F3252C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7" b="9026"/>
          <a:stretch/>
        </p:blipFill>
        <p:spPr bwMode="auto">
          <a:xfrm>
            <a:off x="0" y="0"/>
            <a:ext cx="12194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D9DFB1-1D6C-5C97-8F30-F85D6A52D9F3}"/>
              </a:ext>
            </a:extLst>
          </p:cNvPr>
          <p:cNvSpPr txBox="1"/>
          <p:nvPr/>
        </p:nvSpPr>
        <p:spPr>
          <a:xfrm>
            <a:off x="118431" y="2271239"/>
            <a:ext cx="6434770" cy="4401205"/>
          </a:xfrm>
          <a:prstGeom prst="rect">
            <a:avLst/>
          </a:prstGeom>
          <a:solidFill>
            <a:srgbClr val="48473F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742950" indent="-742950">
              <a:buFont typeface="+mj-lt"/>
              <a:buAutoNum type="arabicPeriod"/>
            </a:pPr>
            <a:r>
              <a:rPr lang="en-US" b="1" baseline="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 for it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baseline="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willing to wait for it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baseline="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Admit our unworthiness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baseline="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gives it to sinners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baseline="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Humble, teachable heart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baseline="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Readiness to accept/obey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baseline="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Fear the Lord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8E3634-0026-7512-F74B-273AA9AC6999}"/>
              </a:ext>
            </a:extLst>
          </p:cNvPr>
          <p:cNvSpPr/>
          <p:nvPr/>
        </p:nvSpPr>
        <p:spPr>
          <a:xfrm>
            <a:off x="6768976" y="252658"/>
            <a:ext cx="5209680" cy="4401205"/>
          </a:xfrm>
          <a:prstGeom prst="roundRect">
            <a:avLst/>
          </a:prstGeom>
          <a:solidFill>
            <a:srgbClr val="31303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most important factor in receiving God’s guidance is not technique, but attitude and character!</a:t>
            </a:r>
          </a:p>
        </p:txBody>
      </p:sp>
    </p:spTree>
    <p:extLst>
      <p:ext uri="{BB962C8B-B14F-4D97-AF65-F5344CB8AC3E}">
        <p14:creationId xmlns:p14="http://schemas.microsoft.com/office/powerpoint/2010/main" val="32625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64B0E179-D833-6803-878A-863F3252C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7" b="9026"/>
          <a:stretch/>
        </p:blipFill>
        <p:spPr bwMode="auto">
          <a:xfrm>
            <a:off x="0" y="0"/>
            <a:ext cx="12194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D9DFB1-1D6C-5C97-8F30-F85D6A52D9F3}"/>
              </a:ext>
            </a:extLst>
          </p:cNvPr>
          <p:cNvSpPr txBox="1"/>
          <p:nvPr/>
        </p:nvSpPr>
        <p:spPr>
          <a:xfrm>
            <a:off x="118431" y="2271239"/>
            <a:ext cx="6434770" cy="4401205"/>
          </a:xfrm>
          <a:prstGeom prst="rect">
            <a:avLst/>
          </a:prstGeom>
          <a:solidFill>
            <a:srgbClr val="48473F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742950" indent="-742950">
              <a:buFont typeface="+mj-lt"/>
              <a:buAutoNum type="arabicPeriod"/>
            </a:pPr>
            <a:r>
              <a:rPr lang="en-US" b="1" baseline="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 for it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baseline="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willing to wait for it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baseline="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Admit our unworthiness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baseline="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gives it to sinners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baseline="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Humble, teachable heart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baseline="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Readiness to accept/obey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baseline="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Fear the Lord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8E3634-0026-7512-F74B-273AA9AC6999}"/>
              </a:ext>
            </a:extLst>
          </p:cNvPr>
          <p:cNvSpPr/>
          <p:nvPr/>
        </p:nvSpPr>
        <p:spPr>
          <a:xfrm>
            <a:off x="6768976" y="252658"/>
            <a:ext cx="5209680" cy="2686485"/>
          </a:xfrm>
          <a:prstGeom prst="roundRect">
            <a:avLst/>
          </a:prstGeom>
          <a:solidFill>
            <a:srgbClr val="31303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 how can we expect God to guide us?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will that look like?</a:t>
            </a:r>
          </a:p>
        </p:txBody>
      </p:sp>
    </p:spTree>
    <p:extLst>
      <p:ext uri="{BB962C8B-B14F-4D97-AF65-F5344CB8AC3E}">
        <p14:creationId xmlns:p14="http://schemas.microsoft.com/office/powerpoint/2010/main" val="420428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AEB90B-2887-63F1-1381-BE2ED6DDCB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83" b="9842"/>
          <a:stretch/>
        </p:blipFill>
        <p:spPr>
          <a:xfrm>
            <a:off x="0" y="1458686"/>
            <a:ext cx="12192000" cy="53993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9CAC65-07EA-1819-C303-C6390F257615}"/>
              </a:ext>
            </a:extLst>
          </p:cNvPr>
          <p:cNvSpPr txBox="1"/>
          <p:nvPr/>
        </p:nvSpPr>
        <p:spPr>
          <a:xfrm>
            <a:off x="2403803" y="2740630"/>
            <a:ext cx="7384394" cy="2862322"/>
          </a:xfrm>
          <a:prstGeom prst="rect">
            <a:avLst/>
          </a:prstGeom>
          <a:solidFill>
            <a:srgbClr val="24333A">
              <a:alpha val="90000"/>
            </a:srgbClr>
          </a:solidFill>
          <a:ln w="63500">
            <a:solidFill>
              <a:srgbClr val="FFFF00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3600" b="1" dirty="0">
                <a:effectLst>
                  <a:glow rad="1397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“Show me your ways, Lord,</a:t>
            </a:r>
          </a:p>
          <a:p>
            <a:r>
              <a:rPr lang="en-US" sz="3600" b="1" dirty="0">
                <a:effectLst>
                  <a:glow rad="1397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teach me your paths.</a:t>
            </a:r>
          </a:p>
          <a:p>
            <a:r>
              <a:rPr lang="en-US" sz="3600" b="1" dirty="0">
                <a:effectLst>
                  <a:glow rad="1397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Guide me in your truth and teach me,</a:t>
            </a:r>
          </a:p>
          <a:p>
            <a:r>
              <a:rPr lang="en-US" sz="3600" b="1" dirty="0">
                <a:effectLst>
                  <a:glow rad="1397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for you are God my Savior,</a:t>
            </a:r>
          </a:p>
          <a:p>
            <a:r>
              <a:rPr lang="en-US" sz="3600" b="1" dirty="0">
                <a:effectLst>
                  <a:glow rad="139700">
                    <a:schemeClr val="bg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my hope is in you all day long.”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821981-1193-7809-F1B2-355697AC1879}"/>
              </a:ext>
            </a:extLst>
          </p:cNvPr>
          <p:cNvSpPr txBox="1"/>
          <p:nvPr/>
        </p:nvSpPr>
        <p:spPr>
          <a:xfrm>
            <a:off x="710264" y="209089"/>
            <a:ext cx="10771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Psalm 25:4-5 – An Iconic Passage</a:t>
            </a:r>
          </a:p>
        </p:txBody>
      </p:sp>
    </p:spTree>
    <p:extLst>
      <p:ext uri="{BB962C8B-B14F-4D97-AF65-F5344CB8AC3E}">
        <p14:creationId xmlns:p14="http://schemas.microsoft.com/office/powerpoint/2010/main" val="227273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E5818626-E3DD-EFFC-2C44-7C5C4B613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1" b="9379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6A4B31-17D4-05C7-4138-04FB1B50F323}"/>
              </a:ext>
            </a:extLst>
          </p:cNvPr>
          <p:cNvSpPr txBox="1"/>
          <p:nvPr/>
        </p:nvSpPr>
        <p:spPr>
          <a:xfrm>
            <a:off x="790412" y="160781"/>
            <a:ext cx="10611173" cy="3416320"/>
          </a:xfrm>
          <a:prstGeom prst="rect">
            <a:avLst/>
          </a:prstGeom>
          <a:solidFill>
            <a:srgbClr val="0A181E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/>
              <a:t>13</a:t>
            </a:r>
            <a:r>
              <a:rPr lang="en-US" sz="3600" baseline="0" dirty="0"/>
              <a:t> His soul shall abide in well-being,</a:t>
            </a:r>
          </a:p>
          <a:p>
            <a:r>
              <a:rPr lang="en-US" sz="3600" baseline="0" dirty="0"/>
              <a:t>    and his offspring shall inherit the land.</a:t>
            </a:r>
          </a:p>
          <a:p>
            <a:r>
              <a:rPr lang="en-US" sz="3600" dirty="0"/>
              <a:t>14</a:t>
            </a:r>
            <a:r>
              <a:rPr lang="en-US" sz="3600" baseline="0" dirty="0"/>
              <a:t> </a:t>
            </a:r>
            <a:r>
              <a:rPr lang="en-US" sz="3600" baseline="0" dirty="0">
                <a:solidFill>
                  <a:srgbClr val="FFFF00"/>
                </a:solidFill>
              </a:rPr>
              <a:t>The friendship of the Lord is for those who fear him,</a:t>
            </a:r>
          </a:p>
          <a:p>
            <a:r>
              <a:rPr lang="en-US" sz="3600" baseline="0" dirty="0">
                <a:solidFill>
                  <a:srgbClr val="FFFF00"/>
                </a:solidFill>
              </a:rPr>
              <a:t>    and he makes known to them his covenant.</a:t>
            </a:r>
          </a:p>
          <a:p>
            <a:r>
              <a:rPr lang="en-US" sz="3600" dirty="0"/>
              <a:t>15</a:t>
            </a:r>
            <a:r>
              <a:rPr lang="en-US" sz="3600" baseline="0" dirty="0"/>
              <a:t> My eyes are ever toward the Lord,</a:t>
            </a:r>
          </a:p>
          <a:p>
            <a:r>
              <a:rPr lang="en-US" sz="3600" baseline="0" dirty="0"/>
              <a:t>    for he will pluck my feet out of the net.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7A1FF6D-6BE2-8DD2-3C06-A5F6F74854E1}"/>
              </a:ext>
            </a:extLst>
          </p:cNvPr>
          <p:cNvSpPr/>
          <p:nvPr/>
        </p:nvSpPr>
        <p:spPr>
          <a:xfrm>
            <a:off x="374585" y="3874308"/>
            <a:ext cx="11442825" cy="2686485"/>
          </a:xfrm>
          <a:prstGeom prst="roundRect">
            <a:avLst/>
          </a:prstGeom>
          <a:solidFill>
            <a:srgbClr val="31303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ESV: 	The friendship of the LORD is for those who fear him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NASB:	The secret of the LORD is for those who fear Him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NIV:  The LORD confides in those who fear him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NLT:  The LORD is a friend to those who fear him</a:t>
            </a:r>
          </a:p>
        </p:txBody>
      </p:sp>
    </p:spTree>
    <p:extLst>
      <p:ext uri="{BB962C8B-B14F-4D97-AF65-F5344CB8AC3E}">
        <p14:creationId xmlns:p14="http://schemas.microsoft.com/office/powerpoint/2010/main" val="112795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E5818626-E3DD-EFFC-2C44-7C5C4B613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1" b="9379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7A1FF6D-6BE2-8DD2-3C06-A5F6F74854E1}"/>
              </a:ext>
            </a:extLst>
          </p:cNvPr>
          <p:cNvSpPr/>
          <p:nvPr/>
        </p:nvSpPr>
        <p:spPr>
          <a:xfrm>
            <a:off x="374585" y="3874308"/>
            <a:ext cx="11442825" cy="2686485"/>
          </a:xfrm>
          <a:prstGeom prst="roundRect">
            <a:avLst/>
          </a:prstGeom>
          <a:solidFill>
            <a:srgbClr val="31303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ESV: 	The friendship of the LORD is for those who fear him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NASB:	The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secret</a:t>
            </a: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LORD is for those who fear Him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NIV:  The LORD confides in those who fear him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NLT:  The LORD is a friend to those who fear him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BBBF93D-B472-D96B-1464-94E4D29D2AE5}"/>
              </a:ext>
            </a:extLst>
          </p:cNvPr>
          <p:cNvSpPr/>
          <p:nvPr/>
        </p:nvSpPr>
        <p:spPr>
          <a:xfrm>
            <a:off x="2634343" y="4569823"/>
            <a:ext cx="1458686" cy="740228"/>
          </a:xfrm>
          <a:prstGeom prst="round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12271C-8821-A342-5DE1-C44016EF6862}"/>
              </a:ext>
            </a:extLst>
          </p:cNvPr>
          <p:cNvSpPr/>
          <p:nvPr/>
        </p:nvSpPr>
        <p:spPr>
          <a:xfrm>
            <a:off x="3587177" y="1295209"/>
            <a:ext cx="6678052" cy="2018825"/>
          </a:xfrm>
          <a:prstGeom prst="roundRect">
            <a:avLst/>
          </a:prstGeom>
          <a:solidFill>
            <a:srgbClr val="313038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 err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sôḏ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Secrets shared only with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most intimate and trusted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people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397C27-FA47-CB14-F5D5-8942F270DB1B}"/>
              </a:ext>
            </a:extLst>
          </p:cNvPr>
          <p:cNvCxnSpPr/>
          <p:nvPr/>
        </p:nvCxnSpPr>
        <p:spPr>
          <a:xfrm flipV="1">
            <a:off x="3816096" y="3319081"/>
            <a:ext cx="1414272" cy="1250742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29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E5818626-E3DD-EFFC-2C44-7C5C4B613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1" b="9379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6A4B31-17D4-05C7-4138-04FB1B50F323}"/>
              </a:ext>
            </a:extLst>
          </p:cNvPr>
          <p:cNvSpPr txBox="1"/>
          <p:nvPr/>
        </p:nvSpPr>
        <p:spPr>
          <a:xfrm>
            <a:off x="790412" y="160781"/>
            <a:ext cx="10611173" cy="3416320"/>
          </a:xfrm>
          <a:prstGeom prst="rect">
            <a:avLst/>
          </a:prstGeom>
          <a:solidFill>
            <a:srgbClr val="0A181E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/>
              <a:t>13</a:t>
            </a:r>
            <a:r>
              <a:rPr lang="en-US" sz="3600" baseline="0" dirty="0"/>
              <a:t> His soul shall abide in well-being,</a:t>
            </a:r>
          </a:p>
          <a:p>
            <a:r>
              <a:rPr lang="en-US" sz="3600" baseline="0" dirty="0"/>
              <a:t>    and his offspring shall inherit the land.</a:t>
            </a:r>
          </a:p>
          <a:p>
            <a:r>
              <a:rPr lang="en-US" sz="3600" dirty="0"/>
              <a:t>14</a:t>
            </a:r>
            <a:r>
              <a:rPr lang="en-US" sz="3600" baseline="0" dirty="0"/>
              <a:t> </a:t>
            </a:r>
            <a:r>
              <a:rPr lang="en-US" sz="3600" baseline="0" dirty="0">
                <a:solidFill>
                  <a:srgbClr val="FFFF00"/>
                </a:solidFill>
              </a:rPr>
              <a:t>The friendship of the Lord is for those who fear him,</a:t>
            </a:r>
          </a:p>
          <a:p>
            <a:r>
              <a:rPr lang="en-US" sz="3600" baseline="0" dirty="0">
                <a:solidFill>
                  <a:srgbClr val="FFFF00"/>
                </a:solidFill>
              </a:rPr>
              <a:t>    and he makes known to them his covenant.</a:t>
            </a:r>
          </a:p>
          <a:p>
            <a:r>
              <a:rPr lang="en-US" sz="3600" dirty="0"/>
              <a:t>15</a:t>
            </a:r>
            <a:r>
              <a:rPr lang="en-US" sz="3600" baseline="0" dirty="0"/>
              <a:t> My eyes are ever toward the Lord,</a:t>
            </a:r>
          </a:p>
          <a:p>
            <a:r>
              <a:rPr lang="en-US" sz="3600" baseline="0" dirty="0"/>
              <a:t>    for he will pluck my feet out of the net.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7A1FF6D-6BE2-8DD2-3C06-A5F6F74854E1}"/>
              </a:ext>
            </a:extLst>
          </p:cNvPr>
          <p:cNvSpPr/>
          <p:nvPr/>
        </p:nvSpPr>
        <p:spPr>
          <a:xfrm>
            <a:off x="2201527" y="4262929"/>
            <a:ext cx="7788942" cy="1726392"/>
          </a:xfrm>
          <a:prstGeom prst="roundRect">
            <a:avLst/>
          </a:prstGeom>
          <a:solidFill>
            <a:srgbClr val="31303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God’s guides us in the context of our relationship with him!</a:t>
            </a:r>
          </a:p>
        </p:txBody>
      </p:sp>
    </p:spTree>
    <p:extLst>
      <p:ext uri="{BB962C8B-B14F-4D97-AF65-F5344CB8AC3E}">
        <p14:creationId xmlns:p14="http://schemas.microsoft.com/office/powerpoint/2010/main" val="198489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E5818626-E3DD-EFFC-2C44-7C5C4B613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1" b="9379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6A4B31-17D4-05C7-4138-04FB1B50F323}"/>
              </a:ext>
            </a:extLst>
          </p:cNvPr>
          <p:cNvSpPr txBox="1"/>
          <p:nvPr/>
        </p:nvSpPr>
        <p:spPr>
          <a:xfrm>
            <a:off x="398144" y="689788"/>
            <a:ext cx="11395710" cy="5478423"/>
          </a:xfrm>
          <a:prstGeom prst="rect">
            <a:avLst/>
          </a:prstGeom>
          <a:solidFill>
            <a:srgbClr val="0A181E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US" baseline="0" dirty="0"/>
              <a:t>As we pursue a relationship with him, God shows us: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aseline="0" dirty="0"/>
              <a:t>Wrong motives (fear, getting rid of pain, selfish interests)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aseline="0" dirty="0"/>
              <a:t>Principles from His Word that apply (sins I’m clinging to, applicable parts of God’s character, purposes of God in the world)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aseline="0" dirty="0"/>
              <a:t>Needed details of his leading (through circumstances, other people and our own hearts)</a:t>
            </a:r>
          </a:p>
        </p:txBody>
      </p:sp>
    </p:spTree>
    <p:extLst>
      <p:ext uri="{BB962C8B-B14F-4D97-AF65-F5344CB8AC3E}">
        <p14:creationId xmlns:p14="http://schemas.microsoft.com/office/powerpoint/2010/main" val="56498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F7F51B3-5479-8CBD-663B-38C5350596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" b="19323"/>
          <a:stretch/>
        </p:blipFill>
        <p:spPr bwMode="auto">
          <a:xfrm>
            <a:off x="0" y="0"/>
            <a:ext cx="12169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228601" y="1240927"/>
            <a:ext cx="11691256" cy="5386090"/>
          </a:xfrm>
          <a:prstGeom prst="rect">
            <a:avLst/>
          </a:prstGeom>
          <a:solidFill>
            <a:srgbClr val="313038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200"/>
              </a:spcAft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742950" indent="-742950">
              <a:buFont typeface="+mj-lt"/>
              <a:buAutoNum type="arabicPeriod"/>
            </a:pPr>
            <a:r>
              <a:rPr lang="en-US" sz="3800" b="1" baseline="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</a:rPr>
              <a:t>Will you choose to say, </a:t>
            </a:r>
          </a:p>
          <a:p>
            <a:pPr marL="1371600" indent="-7429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b="1" baseline="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</a:rPr>
              <a:t>“I choose to trust in God and his ways.</a:t>
            </a:r>
          </a:p>
          <a:p>
            <a:pPr>
              <a:spcAft>
                <a:spcPts val="1200"/>
              </a:spcAft>
            </a:pPr>
            <a:r>
              <a:rPr lang="en-US" sz="3800" b="1" baseline="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</a:rPr>
              <a:t>              If I do this, he will never let me down!”</a:t>
            </a:r>
          </a:p>
          <a:p>
            <a:pPr marL="1371600" indent="-7429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b="1" baseline="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</a:rPr>
              <a:t>“All the paths of the Lord are steadfast love  </a:t>
            </a:r>
          </a:p>
          <a:p>
            <a:pPr marL="628650"/>
            <a:r>
              <a:rPr lang="en-US" sz="3800" baseline="0" dirty="0"/>
              <a:t>        </a:t>
            </a:r>
            <a:r>
              <a:rPr lang="en-US" sz="3800" b="1" baseline="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</a:rPr>
              <a:t>and</a:t>
            </a:r>
            <a:r>
              <a:rPr lang="en-US" sz="3800" baseline="0" dirty="0"/>
              <a:t> </a:t>
            </a:r>
            <a:r>
              <a:rPr lang="en-US" sz="3800" b="1" baseline="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</a:rPr>
              <a:t>faithfulness.” 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 startAt="2"/>
            </a:pPr>
            <a:r>
              <a:rPr lang="en-US" sz="3800" baseline="0" dirty="0"/>
              <a:t>Will you choose to seek guidance before deliverance?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 startAt="2"/>
            </a:pPr>
            <a:r>
              <a:rPr lang="en-US" sz="3800" b="1" baseline="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</a:rPr>
              <a:t>Will you choose to seek guidance by pursuing holiness and Christ-like character?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0EF12E-194A-8406-36CA-BF2CA6E0F293}"/>
              </a:ext>
            </a:extLst>
          </p:cNvPr>
          <p:cNvSpPr txBox="1"/>
          <p:nvPr/>
        </p:nvSpPr>
        <p:spPr>
          <a:xfrm>
            <a:off x="468937" y="134699"/>
            <a:ext cx="11253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8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will you handle your difficulties?</a:t>
            </a:r>
          </a:p>
        </p:txBody>
      </p:sp>
    </p:spTree>
    <p:extLst>
      <p:ext uri="{BB962C8B-B14F-4D97-AF65-F5344CB8AC3E}">
        <p14:creationId xmlns:p14="http://schemas.microsoft.com/office/powerpoint/2010/main" val="178612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E5818626-E3DD-EFFC-2C44-7C5C4B613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1" b="9379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6A4B31-17D4-05C7-4138-04FB1B50F323}"/>
              </a:ext>
            </a:extLst>
          </p:cNvPr>
          <p:cNvSpPr txBox="1"/>
          <p:nvPr/>
        </p:nvSpPr>
        <p:spPr>
          <a:xfrm>
            <a:off x="790412" y="160781"/>
            <a:ext cx="10611173" cy="3416320"/>
          </a:xfrm>
          <a:prstGeom prst="rect">
            <a:avLst/>
          </a:prstGeom>
          <a:solidFill>
            <a:srgbClr val="0A181E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/>
              <a:t>13</a:t>
            </a:r>
            <a:r>
              <a:rPr lang="en-US" sz="3600" baseline="0" dirty="0"/>
              <a:t> His soul shall abide in well-being,</a:t>
            </a:r>
          </a:p>
          <a:p>
            <a:r>
              <a:rPr lang="en-US" sz="3600" baseline="0" dirty="0"/>
              <a:t>    and his offspring shall inherit the land.</a:t>
            </a:r>
          </a:p>
          <a:p>
            <a:r>
              <a:rPr lang="en-US" sz="3600" dirty="0"/>
              <a:t>14</a:t>
            </a:r>
            <a:r>
              <a:rPr lang="en-US" sz="3600" baseline="0" dirty="0"/>
              <a:t> </a:t>
            </a:r>
            <a:r>
              <a:rPr lang="en-US" sz="3600" baseline="0" dirty="0">
                <a:solidFill>
                  <a:srgbClr val="FFFF00"/>
                </a:solidFill>
              </a:rPr>
              <a:t>The friendship of the Lord is for those who fear him,</a:t>
            </a:r>
          </a:p>
          <a:p>
            <a:r>
              <a:rPr lang="en-US" sz="3600" baseline="0" dirty="0">
                <a:solidFill>
                  <a:srgbClr val="FFFF00"/>
                </a:solidFill>
              </a:rPr>
              <a:t>    and he makes known to them his covenant.</a:t>
            </a:r>
          </a:p>
          <a:p>
            <a:r>
              <a:rPr lang="en-US" sz="3600" dirty="0"/>
              <a:t>15</a:t>
            </a:r>
            <a:r>
              <a:rPr lang="en-US" sz="3600" baseline="0" dirty="0"/>
              <a:t> My eyes are ever toward the Lord,</a:t>
            </a:r>
          </a:p>
          <a:p>
            <a:r>
              <a:rPr lang="en-US" sz="3600" baseline="0" dirty="0"/>
              <a:t>    for he will pluck my feet out of the net.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7A1FF6D-6BE2-8DD2-3C06-A5F6F74854E1}"/>
              </a:ext>
            </a:extLst>
          </p:cNvPr>
          <p:cNvSpPr/>
          <p:nvPr/>
        </p:nvSpPr>
        <p:spPr>
          <a:xfrm>
            <a:off x="2201527" y="4262929"/>
            <a:ext cx="7788942" cy="1726392"/>
          </a:xfrm>
          <a:prstGeom prst="roundRect">
            <a:avLst/>
          </a:prstGeom>
          <a:solidFill>
            <a:srgbClr val="31303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God’s guides us in the context of our relationship with him!</a:t>
            </a:r>
          </a:p>
        </p:txBody>
      </p:sp>
    </p:spTree>
    <p:extLst>
      <p:ext uri="{BB962C8B-B14F-4D97-AF65-F5344CB8AC3E}">
        <p14:creationId xmlns:p14="http://schemas.microsoft.com/office/powerpoint/2010/main" val="258262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62A451-E199-02C4-247A-7750B1EE9B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2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notes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3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2" y="2222341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40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080A092-1D59-7A1A-1594-CF6E383B2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101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468938" y="1495802"/>
            <a:ext cx="11253132" cy="4832092"/>
          </a:xfrm>
          <a:prstGeom prst="rect">
            <a:avLst/>
          </a:prstGeom>
          <a:solidFill>
            <a:srgbClr val="313038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 baseline="0" dirty="0"/>
              <a:t>Overall Observations: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4800" baseline="0" dirty="0"/>
              <a:t>Acrostic Psalm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4800" baseline="0" dirty="0"/>
              <a:t>Prayer – mixed with meditations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4800" baseline="0" dirty="0"/>
              <a:t>No clear structure, but repeated themes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4800" baseline="0" dirty="0"/>
              <a:t>Major themes – David’s needs, God’s guidance, Prayers for forgiveness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861C98-9211-2EE1-52FC-52D7D0C2FBA4}"/>
              </a:ext>
            </a:extLst>
          </p:cNvPr>
          <p:cNvSpPr txBox="1"/>
          <p:nvPr/>
        </p:nvSpPr>
        <p:spPr>
          <a:xfrm>
            <a:off x="468937" y="134699"/>
            <a:ext cx="11253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8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Psalm 25 – David’s Prayer for Guidance</a:t>
            </a:r>
          </a:p>
        </p:txBody>
      </p:sp>
    </p:spTree>
    <p:extLst>
      <p:ext uri="{BB962C8B-B14F-4D97-AF65-F5344CB8AC3E}">
        <p14:creationId xmlns:p14="http://schemas.microsoft.com/office/powerpoint/2010/main" val="307138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080A092-1D59-7A1A-1594-CF6E383B2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101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571428" y="4098778"/>
            <a:ext cx="11048149" cy="2462213"/>
          </a:xfrm>
          <a:prstGeom prst="rect">
            <a:avLst/>
          </a:prstGeom>
          <a:solidFill>
            <a:srgbClr val="313038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4800" baseline="0" dirty="0"/>
              <a:t>David’s Situation 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4800" baseline="0" dirty="0"/>
              <a:t>God’s Guidance – David’s Great Need 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4800" baseline="0" dirty="0"/>
              <a:t>Principles of How God Guides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861C98-9211-2EE1-52FC-52D7D0C2FBA4}"/>
              </a:ext>
            </a:extLst>
          </p:cNvPr>
          <p:cNvSpPr txBox="1"/>
          <p:nvPr/>
        </p:nvSpPr>
        <p:spPr>
          <a:xfrm>
            <a:off x="468937" y="134699"/>
            <a:ext cx="11253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8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Psalm 25 – David’s Prayer for Guidance</a:t>
            </a:r>
          </a:p>
        </p:txBody>
      </p:sp>
    </p:spTree>
    <p:extLst>
      <p:ext uri="{BB962C8B-B14F-4D97-AF65-F5344CB8AC3E}">
        <p14:creationId xmlns:p14="http://schemas.microsoft.com/office/powerpoint/2010/main" val="97000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080A092-1D59-7A1A-1594-CF6E383B2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101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4784907" y="114605"/>
            <a:ext cx="7288273" cy="5062924"/>
          </a:xfrm>
          <a:prstGeom prst="rect">
            <a:avLst/>
          </a:prstGeom>
          <a:solidFill>
            <a:srgbClr val="313038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tx1"/>
                </a:solidFill>
              </a:rPr>
              <a:t>1</a:t>
            </a:r>
            <a:r>
              <a:rPr lang="en-US" sz="3600" baseline="0" dirty="0">
                <a:solidFill>
                  <a:schemeClr val="tx1"/>
                </a:solidFill>
              </a:rPr>
              <a:t> </a:t>
            </a:r>
            <a:r>
              <a:rPr lang="en-US" sz="3600" baseline="0" dirty="0"/>
              <a:t>To you, O Lord, I lift up my soul.</a:t>
            </a:r>
          </a:p>
          <a:p>
            <a:pPr>
              <a:spcAft>
                <a:spcPts val="600"/>
              </a:spcAft>
            </a:pPr>
            <a:r>
              <a:rPr lang="en-US" sz="3600" dirty="0"/>
              <a:t>2</a:t>
            </a:r>
            <a:r>
              <a:rPr lang="en-US" sz="3600" baseline="0" dirty="0"/>
              <a:t> O my God, in you I trust;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let me not be put to shame;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let not my </a:t>
            </a:r>
            <a:r>
              <a:rPr lang="en-US" sz="3600" baseline="0" dirty="0">
                <a:solidFill>
                  <a:srgbClr val="FFFF00"/>
                </a:solidFill>
              </a:rPr>
              <a:t>enemies</a:t>
            </a:r>
            <a:r>
              <a:rPr lang="en-US" sz="3600" baseline="0" dirty="0"/>
              <a:t> exult over me.</a:t>
            </a:r>
          </a:p>
          <a:p>
            <a:pPr>
              <a:spcAft>
                <a:spcPts val="600"/>
              </a:spcAft>
            </a:pPr>
            <a:r>
              <a:rPr lang="en-US" sz="3600" dirty="0"/>
              <a:t>3 </a:t>
            </a:r>
            <a:r>
              <a:rPr lang="en-US" sz="3600" baseline="0" dirty="0"/>
              <a:t>Indeed, none who wait for you shall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be put to shame;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they shall be ashamed who are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wantonly treacherous.</a:t>
            </a:r>
          </a:p>
        </p:txBody>
      </p:sp>
    </p:spTree>
    <p:extLst>
      <p:ext uri="{BB962C8B-B14F-4D97-AF65-F5344CB8AC3E}">
        <p14:creationId xmlns:p14="http://schemas.microsoft.com/office/powerpoint/2010/main" val="127950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6A3E7250-C8B4-15A4-A2A2-04046BAA47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678287" y="3296287"/>
            <a:ext cx="8835426" cy="3416320"/>
          </a:xfrm>
          <a:prstGeom prst="rect">
            <a:avLst/>
          </a:prstGeom>
          <a:solidFill>
            <a:srgbClr val="21201C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/>
              <a:t>16</a:t>
            </a:r>
            <a:r>
              <a:rPr lang="en-US" sz="3600" baseline="0" dirty="0"/>
              <a:t> Turn to me and be gracious to me,</a:t>
            </a:r>
          </a:p>
          <a:p>
            <a:r>
              <a:rPr lang="en-US" sz="3600" baseline="0" dirty="0"/>
              <a:t>    for I am </a:t>
            </a:r>
            <a:r>
              <a:rPr lang="en-US" sz="3600" baseline="0" dirty="0">
                <a:solidFill>
                  <a:srgbClr val="FFFF00"/>
                </a:solidFill>
              </a:rPr>
              <a:t>lonely</a:t>
            </a:r>
            <a:r>
              <a:rPr lang="en-US" sz="3600" baseline="0" dirty="0"/>
              <a:t> and </a:t>
            </a:r>
            <a:r>
              <a:rPr lang="en-US" sz="3600" baseline="0" dirty="0">
                <a:solidFill>
                  <a:srgbClr val="FFFF00"/>
                </a:solidFill>
              </a:rPr>
              <a:t>afflicted</a:t>
            </a:r>
            <a:r>
              <a:rPr lang="en-US" sz="3600" baseline="0" dirty="0"/>
              <a:t>.</a:t>
            </a:r>
          </a:p>
          <a:p>
            <a:r>
              <a:rPr lang="en-US" sz="3600" dirty="0"/>
              <a:t>17</a:t>
            </a:r>
            <a:r>
              <a:rPr lang="en-US" sz="3600" baseline="0" dirty="0"/>
              <a:t> The </a:t>
            </a:r>
            <a:r>
              <a:rPr lang="en-US" sz="3600" baseline="0" dirty="0">
                <a:solidFill>
                  <a:srgbClr val="FFFF00"/>
                </a:solidFill>
              </a:rPr>
              <a:t>troubles of my heart are enlarged</a:t>
            </a:r>
            <a:r>
              <a:rPr lang="en-US" sz="3600" baseline="0" dirty="0"/>
              <a:t>;</a:t>
            </a:r>
          </a:p>
          <a:p>
            <a:r>
              <a:rPr lang="en-US" sz="3600" baseline="0" dirty="0"/>
              <a:t>    bring me out of my </a:t>
            </a:r>
            <a:r>
              <a:rPr lang="en-US" sz="3600" baseline="0" dirty="0">
                <a:solidFill>
                  <a:srgbClr val="FFFF00"/>
                </a:solidFill>
              </a:rPr>
              <a:t>distresses</a:t>
            </a:r>
            <a:r>
              <a:rPr lang="en-US" sz="3600" baseline="0" dirty="0"/>
              <a:t>.</a:t>
            </a:r>
          </a:p>
          <a:p>
            <a:r>
              <a:rPr lang="en-US" sz="3600" dirty="0"/>
              <a:t>18</a:t>
            </a:r>
            <a:r>
              <a:rPr lang="en-US" sz="3600" baseline="0" dirty="0"/>
              <a:t> Consider my </a:t>
            </a:r>
            <a:r>
              <a:rPr lang="en-US" sz="3600" baseline="0" dirty="0">
                <a:solidFill>
                  <a:srgbClr val="FFFF00"/>
                </a:solidFill>
              </a:rPr>
              <a:t>affliction</a:t>
            </a:r>
            <a:r>
              <a:rPr lang="en-US" sz="3600" baseline="0" dirty="0"/>
              <a:t> and my trouble,</a:t>
            </a:r>
          </a:p>
          <a:p>
            <a:r>
              <a:rPr lang="en-US" sz="3600" baseline="0" dirty="0"/>
              <a:t>    and forgive all my sins.</a:t>
            </a:r>
          </a:p>
        </p:txBody>
      </p:sp>
    </p:spTree>
    <p:extLst>
      <p:ext uri="{BB962C8B-B14F-4D97-AF65-F5344CB8AC3E}">
        <p14:creationId xmlns:p14="http://schemas.microsoft.com/office/powerpoint/2010/main" val="1458103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soldiers in armor&#10;&#10;Description automatically generated">
            <a:extLst>
              <a:ext uri="{FF2B5EF4-FFF2-40B4-BE49-F238E27FC236}">
                <a16:creationId xmlns:a16="http://schemas.microsoft.com/office/drawing/2014/main" id="{0746874A-9D03-58AA-CAAC-4859E65E8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764583" y="2154141"/>
            <a:ext cx="10662834" cy="4524315"/>
          </a:xfrm>
          <a:prstGeom prst="rect">
            <a:avLst/>
          </a:prstGeom>
          <a:solidFill>
            <a:srgbClr val="150C0D">
              <a:alpha val="8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/>
              <a:t>19</a:t>
            </a:r>
            <a:r>
              <a:rPr lang="en-US" sz="3600" baseline="0" dirty="0"/>
              <a:t> Consider how many are </a:t>
            </a:r>
            <a:r>
              <a:rPr lang="en-US" sz="3600" baseline="0" dirty="0">
                <a:solidFill>
                  <a:srgbClr val="FFFF00"/>
                </a:solidFill>
              </a:rPr>
              <a:t>my foes</a:t>
            </a:r>
            <a:r>
              <a:rPr lang="en-US" sz="3600" baseline="0" dirty="0"/>
              <a:t>,</a:t>
            </a:r>
          </a:p>
          <a:p>
            <a:r>
              <a:rPr lang="en-US" sz="3600" baseline="0" dirty="0"/>
              <a:t>    and </a:t>
            </a:r>
            <a:r>
              <a:rPr lang="en-US" sz="3600" baseline="0" dirty="0">
                <a:solidFill>
                  <a:srgbClr val="FFFF00"/>
                </a:solidFill>
              </a:rPr>
              <a:t>with what violent hatred they hate me</a:t>
            </a:r>
            <a:r>
              <a:rPr lang="en-US" sz="3600" baseline="0" dirty="0"/>
              <a:t>.</a:t>
            </a:r>
          </a:p>
          <a:p>
            <a:r>
              <a:rPr lang="en-US" sz="3600" dirty="0"/>
              <a:t>20</a:t>
            </a:r>
            <a:r>
              <a:rPr lang="en-US" sz="3600" baseline="0" dirty="0"/>
              <a:t> Oh, guard my soul, and deliver me!</a:t>
            </a:r>
          </a:p>
          <a:p>
            <a:r>
              <a:rPr lang="en-US" sz="3600" baseline="0" dirty="0"/>
              <a:t>    Let me not be put to shame, for I take refuge in you.</a:t>
            </a:r>
          </a:p>
          <a:p>
            <a:r>
              <a:rPr lang="en-US" sz="3600" dirty="0"/>
              <a:t>21</a:t>
            </a:r>
            <a:r>
              <a:rPr lang="en-US" sz="3600" baseline="0" dirty="0"/>
              <a:t> May integrity and uprightness preserve me,</a:t>
            </a:r>
          </a:p>
          <a:p>
            <a:r>
              <a:rPr lang="en-US" sz="3600" baseline="0" dirty="0"/>
              <a:t>    for I wait for you.</a:t>
            </a:r>
          </a:p>
          <a:p>
            <a:r>
              <a:rPr lang="en-US" sz="3600" dirty="0"/>
              <a:t>22</a:t>
            </a:r>
            <a:r>
              <a:rPr lang="en-US" sz="3600" baseline="0" dirty="0"/>
              <a:t> Redeem Israel, O God,</a:t>
            </a:r>
          </a:p>
          <a:p>
            <a:r>
              <a:rPr lang="en-US" sz="3600" baseline="0" dirty="0"/>
              <a:t>    out of all his troubles.</a:t>
            </a:r>
          </a:p>
        </p:txBody>
      </p:sp>
    </p:spTree>
    <p:extLst>
      <p:ext uri="{BB962C8B-B14F-4D97-AF65-F5344CB8AC3E}">
        <p14:creationId xmlns:p14="http://schemas.microsoft.com/office/powerpoint/2010/main" val="2022143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080A092-1D59-7A1A-1594-CF6E383B2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101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2262753" y="947638"/>
            <a:ext cx="7288273" cy="3477875"/>
          </a:xfrm>
          <a:prstGeom prst="rect">
            <a:avLst/>
          </a:prstGeom>
          <a:solidFill>
            <a:srgbClr val="313038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baseline="0" dirty="0"/>
              <a:t>David’s Situation: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/>
              <a:t>Fear of his enemies (2, 19)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/>
              <a:t>Loneliness (16)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/>
              <a:t>Troubled in his heart (17)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/>
              <a:t>Distressed &amp; Afflicted (16-18)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171D96-C470-7118-6BF6-6ED351FC3DE3}"/>
              </a:ext>
            </a:extLst>
          </p:cNvPr>
          <p:cNvSpPr/>
          <p:nvPr/>
        </p:nvSpPr>
        <p:spPr>
          <a:xfrm>
            <a:off x="2882321" y="4879311"/>
            <a:ext cx="6049135" cy="1713042"/>
          </a:xfrm>
          <a:prstGeom prst="roundRect">
            <a:avLst/>
          </a:prstGeom>
          <a:solidFill>
            <a:srgbClr val="31303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So, in response to all of this, how did he pray?</a:t>
            </a:r>
            <a:endParaRPr lang="en-US" sz="3600" b="1" dirty="0">
              <a:solidFill>
                <a:srgbClr val="FFFF00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16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826F61"/>
      </a:accent1>
      <a:accent2>
        <a:srgbClr val="A19C7F"/>
      </a:accent2>
      <a:accent3>
        <a:srgbClr val="9AA489"/>
      </a:accent3>
      <a:accent4>
        <a:srgbClr val="7C938B"/>
      </a:accent4>
      <a:accent5>
        <a:srgbClr val="7C7D92"/>
      </a:accent5>
      <a:accent6>
        <a:srgbClr val="897376"/>
      </a:accent6>
      <a:hlink>
        <a:srgbClr val="D29B73"/>
      </a:hlink>
      <a:folHlink>
        <a:srgbClr val="F4C5A4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4571</TotalTime>
  <Words>3751</Words>
  <Application>Microsoft Macintosh PowerPoint</Application>
  <PresentationFormat>Widescreen</PresentationFormat>
  <Paragraphs>434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ＭＳ Ｐゴシック</vt:lpstr>
      <vt:lpstr>Arial</vt:lpstr>
      <vt:lpstr>Calibri</vt:lpstr>
      <vt:lpstr>Calisto MT</vt:lpstr>
      <vt:lpstr>Cooper Black</vt:lpstr>
      <vt:lpstr>Corbel</vt:lpstr>
      <vt:lpstr>Engravers MT</vt:lpstr>
      <vt:lpstr>Times New Roman</vt:lpstr>
      <vt:lpstr>Wingdings</vt:lpstr>
      <vt:lpstr>Wingdings 2</vt:lpstr>
      <vt:lpstr>Depth</vt:lpstr>
      <vt:lpstr>Slate</vt:lpstr>
      <vt:lpstr>Orbit</vt:lpstr>
      <vt:lpstr>PowerPoint Presentation</vt:lpstr>
      <vt:lpstr>Old City and Kidron Valley from north</vt:lpstr>
      <vt:lpstr>PowerPoint Presentation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PowerPoint Presentation</vt:lpstr>
      <vt:lpstr>OT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Bridges</dc:creator>
  <cp:lastModifiedBy>Rick Griffith</cp:lastModifiedBy>
  <cp:revision>8</cp:revision>
  <dcterms:created xsi:type="dcterms:W3CDTF">2023-11-07T11:17:49Z</dcterms:created>
  <dcterms:modified xsi:type="dcterms:W3CDTF">2024-08-28T02:03:24Z</dcterms:modified>
</cp:coreProperties>
</file>