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50" r:id="rId3"/>
  </p:sldMasterIdLst>
  <p:notesMasterIdLst>
    <p:notesMasterId r:id="rId52"/>
  </p:notesMasterIdLst>
  <p:sldIdLst>
    <p:sldId id="257" r:id="rId4"/>
    <p:sldId id="4158" r:id="rId5"/>
    <p:sldId id="4131" r:id="rId6"/>
    <p:sldId id="3990" r:id="rId7"/>
    <p:sldId id="4173" r:id="rId8"/>
    <p:sldId id="4117" r:id="rId9"/>
    <p:sldId id="4153" r:id="rId10"/>
    <p:sldId id="4174" r:id="rId11"/>
    <p:sldId id="4118" r:id="rId12"/>
    <p:sldId id="4175" r:id="rId13"/>
    <p:sldId id="4119" r:id="rId14"/>
    <p:sldId id="4120" r:id="rId15"/>
    <p:sldId id="4121" r:id="rId16"/>
    <p:sldId id="4122" r:id="rId17"/>
    <p:sldId id="4160" r:id="rId18"/>
    <p:sldId id="4161" r:id="rId19"/>
    <p:sldId id="4162" r:id="rId20"/>
    <p:sldId id="4127" r:id="rId21"/>
    <p:sldId id="4132" r:id="rId22"/>
    <p:sldId id="4076" r:id="rId23"/>
    <p:sldId id="4133" r:id="rId24"/>
    <p:sldId id="4134" r:id="rId25"/>
    <p:sldId id="4156" r:id="rId26"/>
    <p:sldId id="4154" r:id="rId27"/>
    <p:sldId id="4155" r:id="rId28"/>
    <p:sldId id="4167" r:id="rId29"/>
    <p:sldId id="4168" r:id="rId30"/>
    <p:sldId id="4176" r:id="rId31"/>
    <p:sldId id="4135" r:id="rId32"/>
    <p:sldId id="4169" r:id="rId33"/>
    <p:sldId id="4170" r:id="rId34"/>
    <p:sldId id="4171" r:id="rId35"/>
    <p:sldId id="4159" r:id="rId36"/>
    <p:sldId id="4172" r:id="rId37"/>
    <p:sldId id="4143" r:id="rId38"/>
    <p:sldId id="4163" r:id="rId39"/>
    <p:sldId id="4164" r:id="rId40"/>
    <p:sldId id="4165" r:id="rId41"/>
    <p:sldId id="4166" r:id="rId42"/>
    <p:sldId id="4147" r:id="rId43"/>
    <p:sldId id="4148" r:id="rId44"/>
    <p:sldId id="4111" r:id="rId45"/>
    <p:sldId id="4149" r:id="rId46"/>
    <p:sldId id="4150" r:id="rId47"/>
    <p:sldId id="4177" r:id="rId48"/>
    <p:sldId id="4178" r:id="rId49"/>
    <p:sldId id="949" r:id="rId50"/>
    <p:sldId id="310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320"/>
    <a:srgbClr val="111619"/>
    <a:srgbClr val="753700"/>
    <a:srgbClr val="682E23"/>
    <a:srgbClr val="1A3D60"/>
    <a:srgbClr val="2E4672"/>
    <a:srgbClr val="391E12"/>
    <a:srgbClr val="033903"/>
    <a:srgbClr val="3A2119"/>
    <a:srgbClr val="327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D5B08-3A98-4243-B592-3391CD31A15B}" v="4732" dt="2024-07-06T08:00:42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2"/>
    <p:restoredTop sz="94715"/>
  </p:normalViewPr>
  <p:slideViewPr>
    <p:cSldViewPr snapToGrid="0">
      <p:cViewPr varScale="1">
        <p:scale>
          <a:sx n="63" d="100"/>
          <a:sy n="63" d="100"/>
        </p:scale>
        <p:origin x="17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200C-7631-4FE6-A00A-04BA47EBE37E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EDD-2A63-4035-A82B-6D53DBFC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46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1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00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3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9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8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0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4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897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70" indent="0">
              <a:buNone/>
              <a:defRPr sz="2400"/>
            </a:lvl2pPr>
            <a:lvl3pPr marL="1219140" indent="0">
              <a:buNone/>
              <a:defRPr sz="2133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 marL="3047848" indent="0">
              <a:buNone/>
              <a:defRPr sz="1867"/>
            </a:lvl6pPr>
            <a:lvl7pPr marL="3657418" indent="0">
              <a:buNone/>
              <a:defRPr sz="1867"/>
            </a:lvl7pPr>
            <a:lvl8pPr marL="4266987" indent="0">
              <a:buNone/>
              <a:defRPr sz="1867"/>
            </a:lvl8pPr>
            <a:lvl9pPr marL="4876557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3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711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09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61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3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80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144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755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688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8347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70" indent="0" algn="ctr">
              <a:buNone/>
              <a:defRPr/>
            </a:lvl2pPr>
            <a:lvl3pPr marL="1219140" indent="0" algn="ctr">
              <a:buNone/>
              <a:defRPr/>
            </a:lvl3pPr>
            <a:lvl4pPr marL="1828709" indent="0" algn="ctr">
              <a:buNone/>
              <a:defRPr/>
            </a:lvl4pPr>
            <a:lvl5pPr marL="2438278" indent="0" algn="ctr">
              <a:buNone/>
              <a:defRPr/>
            </a:lvl5pPr>
            <a:lvl6pPr marL="3047848" indent="0" algn="ctr">
              <a:buNone/>
              <a:defRPr/>
            </a:lvl6pPr>
            <a:lvl7pPr marL="3657418" indent="0" algn="ctr">
              <a:buNone/>
              <a:defRPr/>
            </a:lvl7pPr>
            <a:lvl8pPr marL="4266987" indent="0" algn="ctr">
              <a:buNone/>
              <a:defRPr/>
            </a:lvl8pPr>
            <a:lvl9pPr marL="4876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95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77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" y="3902078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670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63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20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77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341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E5DB719-799A-E286-8298-B3C73F664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2915481" y="2708878"/>
            <a:ext cx="6361037" cy="1877437"/>
          </a:xfrm>
          <a:prstGeom prst="rect">
            <a:avLst/>
          </a:prstGeom>
          <a:solidFill>
            <a:srgbClr val="434621">
              <a:alpha val="70000"/>
            </a:srgbClr>
          </a:solidFill>
          <a:ln w="635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Summer in the</a:t>
            </a:r>
            <a:r>
              <a:rPr lang="en-US" sz="44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n-US" sz="7200" b="1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872826" y="142240"/>
            <a:ext cx="107714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19</a:t>
            </a:r>
          </a:p>
          <a:p>
            <a:pPr algn="ctr"/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is Speaking… Are You Listening?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660F8-66F4-5C43-D2B9-44D82C5EAA2E}"/>
              </a:ext>
            </a:extLst>
          </p:cNvPr>
          <p:cNvSpPr/>
          <p:nvPr/>
        </p:nvSpPr>
        <p:spPr>
          <a:xfrm>
            <a:off x="2915481" y="2708878"/>
            <a:ext cx="6361037" cy="1877437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0F9DD-0EEE-5A1E-2E67-E23762513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Amman International Church Singapore • AmmanChurch.com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67007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166821" y="882149"/>
            <a:ext cx="9858359" cy="3862596"/>
          </a:xfrm>
          <a:prstGeom prst="rect">
            <a:avLst/>
          </a:prstGeom>
          <a:solidFill>
            <a:srgbClr val="312320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baseline="0" dirty="0"/>
              <a:t>If we are “listening”, how does God minister to us through his creation?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He fills our hearts with his greatness.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He gives us hope, happiness and humility.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He heals and refreshes our souls.</a:t>
            </a:r>
          </a:p>
        </p:txBody>
      </p:sp>
    </p:spTree>
    <p:extLst>
      <p:ext uri="{BB962C8B-B14F-4D97-AF65-F5344CB8AC3E}">
        <p14:creationId xmlns:p14="http://schemas.microsoft.com/office/powerpoint/2010/main" val="7953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071769" y="3942235"/>
            <a:ext cx="10048462" cy="2708434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3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FFFF00"/>
                </a:solidFill>
              </a:rPr>
              <a:t>There is no speech, nor are there words,</a:t>
            </a:r>
          </a:p>
          <a:p>
            <a:pPr>
              <a:spcAft>
                <a:spcPts val="1200"/>
              </a:spcAft>
            </a:pPr>
            <a:r>
              <a:rPr lang="en-US" baseline="0" dirty="0">
                <a:solidFill>
                  <a:srgbClr val="FFFF00"/>
                </a:solidFill>
              </a:rPr>
              <a:t>    whose voice is not heard</a:t>
            </a:r>
            <a:r>
              <a:rPr lang="en-US" baseline="0" dirty="0"/>
              <a:t>.</a:t>
            </a:r>
          </a:p>
          <a:p>
            <a:r>
              <a:rPr lang="en-US" dirty="0"/>
              <a:t>4</a:t>
            </a:r>
            <a:r>
              <a:rPr lang="en-US" baseline="0" dirty="0"/>
              <a:t> Their voice goes out through all the earth,</a:t>
            </a:r>
          </a:p>
          <a:p>
            <a:pPr>
              <a:spcAft>
                <a:spcPts val="1200"/>
              </a:spcAft>
            </a:pPr>
            <a:r>
              <a:rPr lang="en-US" baseline="0" dirty="0"/>
              <a:t>    and their words to the end of the world.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EA3101-36F8-7BC3-C517-4C3649D3588C}"/>
              </a:ext>
            </a:extLst>
          </p:cNvPr>
          <p:cNvSpPr/>
          <p:nvPr/>
        </p:nvSpPr>
        <p:spPr>
          <a:xfrm>
            <a:off x="461995" y="267718"/>
            <a:ext cx="7451919" cy="2018282"/>
          </a:xfrm>
          <a:prstGeom prst="roundRect">
            <a:avLst/>
          </a:prstGeom>
          <a:solidFill>
            <a:srgbClr val="31232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NASB: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“There is no speech, nor are there words;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voice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heard.”</a:t>
            </a:r>
          </a:p>
        </p:txBody>
      </p:sp>
    </p:spTree>
    <p:extLst>
      <p:ext uri="{BB962C8B-B14F-4D97-AF65-F5344CB8AC3E}">
        <p14:creationId xmlns:p14="http://schemas.microsoft.com/office/powerpoint/2010/main" val="12718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071769" y="3942235"/>
            <a:ext cx="10048462" cy="2708434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3</a:t>
            </a:r>
            <a:r>
              <a:rPr lang="en-US" baseline="0" dirty="0"/>
              <a:t> There is no speech, nor are there words,</a:t>
            </a:r>
          </a:p>
          <a:p>
            <a:pPr>
              <a:spcAft>
                <a:spcPts val="1200"/>
              </a:spcAft>
            </a:pPr>
            <a:r>
              <a:rPr lang="en-US" baseline="0" dirty="0"/>
              <a:t>    whose voice is not heard.</a:t>
            </a:r>
          </a:p>
          <a:p>
            <a:r>
              <a:rPr lang="en-US" dirty="0"/>
              <a:t>4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FFFF00"/>
                </a:solidFill>
              </a:rPr>
              <a:t>Their voice goes out through all the earth,</a:t>
            </a:r>
          </a:p>
          <a:p>
            <a:pPr>
              <a:spcAft>
                <a:spcPts val="1200"/>
              </a:spcAft>
            </a:pPr>
            <a:r>
              <a:rPr lang="en-US" baseline="0" dirty="0">
                <a:solidFill>
                  <a:srgbClr val="FFFF00"/>
                </a:solidFill>
              </a:rPr>
              <a:t>    and their words to the end of the world</a:t>
            </a:r>
            <a:r>
              <a:rPr lang="en-US" baseline="0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EA3101-36F8-7BC3-C517-4C3649D3588C}"/>
              </a:ext>
            </a:extLst>
          </p:cNvPr>
          <p:cNvSpPr/>
          <p:nvPr/>
        </p:nvSpPr>
        <p:spPr>
          <a:xfrm>
            <a:off x="461995" y="267718"/>
            <a:ext cx="5097557" cy="2670554"/>
          </a:xfrm>
          <a:prstGeom prst="roundRect">
            <a:avLst/>
          </a:prstGeom>
          <a:solidFill>
            <a:srgbClr val="31232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“General Revelation” 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available to all people at all places at all times.</a:t>
            </a:r>
          </a:p>
        </p:txBody>
      </p:sp>
    </p:spTree>
    <p:extLst>
      <p:ext uri="{BB962C8B-B14F-4D97-AF65-F5344CB8AC3E}">
        <p14:creationId xmlns:p14="http://schemas.microsoft.com/office/powerpoint/2010/main" val="11279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071769" y="382606"/>
            <a:ext cx="10048462" cy="5863144"/>
          </a:xfrm>
          <a:prstGeom prst="rect">
            <a:avLst/>
          </a:prstGeom>
          <a:solidFill>
            <a:srgbClr val="312320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Everyone is accountable for this revelation:</a:t>
            </a:r>
          </a:p>
          <a:p>
            <a:r>
              <a:rPr lang="en-US" dirty="0"/>
              <a:t>19</a:t>
            </a:r>
            <a:r>
              <a:rPr lang="en-US" baseline="0" dirty="0"/>
              <a:t> For what can be known about God is plain to them, because God has shown it to them. </a:t>
            </a:r>
          </a:p>
          <a:p>
            <a:r>
              <a:rPr lang="en-US" dirty="0"/>
              <a:t>20</a:t>
            </a:r>
            <a:r>
              <a:rPr lang="en-US" baseline="0" dirty="0"/>
              <a:t> For his invisible attributes, namely, his </a:t>
            </a:r>
            <a:r>
              <a:rPr lang="en-US" baseline="0" dirty="0">
                <a:solidFill>
                  <a:srgbClr val="FFFF00"/>
                </a:solidFill>
              </a:rPr>
              <a:t>eternal power </a:t>
            </a:r>
            <a:r>
              <a:rPr lang="en-US" baseline="0" dirty="0"/>
              <a:t>and </a:t>
            </a:r>
            <a:r>
              <a:rPr lang="en-US" baseline="0" dirty="0">
                <a:solidFill>
                  <a:srgbClr val="FFFF00"/>
                </a:solidFill>
              </a:rPr>
              <a:t>divine nature</a:t>
            </a:r>
            <a:r>
              <a:rPr lang="en-US" baseline="0" dirty="0"/>
              <a:t>, have been </a:t>
            </a:r>
            <a:r>
              <a:rPr lang="en-US" baseline="0" dirty="0">
                <a:solidFill>
                  <a:srgbClr val="FFFF00"/>
                </a:solidFill>
              </a:rPr>
              <a:t>clearly perceived, ever since the creation of the world, in the things that have been made. </a:t>
            </a:r>
            <a:r>
              <a:rPr lang="en-US" baseline="0" dirty="0"/>
              <a:t>So they are without excuse.</a:t>
            </a:r>
          </a:p>
          <a:p>
            <a:r>
              <a:rPr lang="en-US" baseline="0" dirty="0"/>
              <a:t>                                                  Romans 1:19-20</a:t>
            </a:r>
          </a:p>
        </p:txBody>
      </p:sp>
    </p:spTree>
    <p:extLst>
      <p:ext uri="{BB962C8B-B14F-4D97-AF65-F5344CB8AC3E}">
        <p14:creationId xmlns:p14="http://schemas.microsoft.com/office/powerpoint/2010/main" val="14581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1749770-405C-1DC8-6666-A2E4D6EA7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4378"/>
          <a:stretch/>
        </p:blipFill>
        <p:spPr bwMode="auto">
          <a:xfrm>
            <a:off x="-2" y="-1"/>
            <a:ext cx="12192001" cy="68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34041" y="3161530"/>
            <a:ext cx="11723914" cy="3600986"/>
          </a:xfrm>
          <a:prstGeom prst="rect">
            <a:avLst/>
          </a:prstGeom>
          <a:solidFill>
            <a:srgbClr val="31232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4</a:t>
            </a:r>
            <a:r>
              <a:rPr lang="en-US" sz="3800" baseline="0" dirty="0"/>
              <a:t> In them he has set a tent for the sun,</a:t>
            </a:r>
          </a:p>
          <a:p>
            <a:r>
              <a:rPr lang="en-US" sz="3800" dirty="0"/>
              <a:t>5</a:t>
            </a:r>
            <a:r>
              <a:rPr lang="en-US" sz="3800" baseline="0" dirty="0"/>
              <a:t> which comes out like a bridegroom leaving his chamber,</a:t>
            </a:r>
          </a:p>
          <a:p>
            <a:r>
              <a:rPr lang="en-US" sz="3800" baseline="0" dirty="0"/>
              <a:t>    and, like a strong man, runs its course with joy.</a:t>
            </a:r>
          </a:p>
          <a:p>
            <a:r>
              <a:rPr lang="en-US" sz="3800" dirty="0"/>
              <a:t>6</a:t>
            </a:r>
            <a:r>
              <a:rPr lang="en-US" sz="3800" baseline="0" dirty="0"/>
              <a:t> Its rising is from the end of the heavens,</a:t>
            </a:r>
          </a:p>
          <a:p>
            <a:r>
              <a:rPr lang="en-US" sz="3800" baseline="0" dirty="0"/>
              <a:t>    and its circuit to the end of them,</a:t>
            </a:r>
          </a:p>
          <a:p>
            <a:r>
              <a:rPr lang="en-US" sz="3800" baseline="0" dirty="0"/>
              <a:t>    and there is nothing hidden from its heat.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3FE7C-65B0-6B95-0DDF-39B8A70667F0}"/>
              </a:ext>
            </a:extLst>
          </p:cNvPr>
          <p:cNvSpPr txBox="1"/>
          <p:nvPr/>
        </p:nvSpPr>
        <p:spPr>
          <a:xfrm>
            <a:off x="2435134" y="95484"/>
            <a:ext cx="7321732" cy="2169825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David’s Meditation:</a:t>
            </a:r>
          </a:p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What does the sun’s movement communicate about God?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CC083E-658F-685B-DCD1-1BD9B6E822ED}"/>
              </a:ext>
            </a:extLst>
          </p:cNvPr>
          <p:cNvSpPr/>
          <p:nvPr/>
        </p:nvSpPr>
        <p:spPr>
          <a:xfrm>
            <a:off x="1887145" y="2698356"/>
            <a:ext cx="8417706" cy="2385273"/>
          </a:xfrm>
          <a:prstGeom prst="roundRect">
            <a:avLst/>
          </a:prstGeom>
          <a:solidFill>
            <a:srgbClr val="682E2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focus on the sun?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obvious object in the heavens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Worshipped by many as a god</a:t>
            </a:r>
          </a:p>
        </p:txBody>
      </p:sp>
    </p:spTree>
    <p:extLst>
      <p:ext uri="{BB962C8B-B14F-4D97-AF65-F5344CB8AC3E}">
        <p14:creationId xmlns:p14="http://schemas.microsoft.com/office/powerpoint/2010/main" val="20221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1749770-405C-1DC8-6666-A2E4D6EA7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4378"/>
          <a:stretch/>
        </p:blipFill>
        <p:spPr bwMode="auto">
          <a:xfrm>
            <a:off x="-2" y="-1"/>
            <a:ext cx="12192001" cy="68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34041" y="3161530"/>
            <a:ext cx="11723914" cy="3600986"/>
          </a:xfrm>
          <a:prstGeom prst="rect">
            <a:avLst/>
          </a:prstGeom>
          <a:solidFill>
            <a:srgbClr val="31232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4</a:t>
            </a:r>
            <a:r>
              <a:rPr lang="en-US" sz="3800" baseline="0" dirty="0"/>
              <a:t> In them he has set a tent for the sun,</a:t>
            </a:r>
          </a:p>
          <a:p>
            <a:r>
              <a:rPr lang="en-US" sz="3800" dirty="0"/>
              <a:t>5</a:t>
            </a:r>
            <a:r>
              <a:rPr lang="en-US" sz="3800" baseline="0" dirty="0"/>
              <a:t> </a:t>
            </a:r>
            <a:r>
              <a:rPr lang="en-US" sz="3800" baseline="0" dirty="0">
                <a:solidFill>
                  <a:srgbClr val="FFFF00"/>
                </a:solidFill>
              </a:rPr>
              <a:t>which comes out like a bridegroom leaving his chamber</a:t>
            </a:r>
            <a:r>
              <a:rPr lang="en-US" sz="3800" baseline="0" dirty="0"/>
              <a:t>,</a:t>
            </a:r>
          </a:p>
          <a:p>
            <a:r>
              <a:rPr lang="en-US" sz="3800" baseline="0" dirty="0"/>
              <a:t>    and, like a strong man, runs its course with joy.</a:t>
            </a:r>
          </a:p>
          <a:p>
            <a:r>
              <a:rPr lang="en-US" sz="3800" dirty="0"/>
              <a:t>6</a:t>
            </a:r>
            <a:r>
              <a:rPr lang="en-US" sz="3800" baseline="0" dirty="0"/>
              <a:t> Its rising is from the end of the heavens,</a:t>
            </a:r>
          </a:p>
          <a:p>
            <a:r>
              <a:rPr lang="en-US" sz="3800" baseline="0" dirty="0"/>
              <a:t>    and its circuit to the end of them,</a:t>
            </a:r>
          </a:p>
          <a:p>
            <a:r>
              <a:rPr lang="en-US" sz="3800" baseline="0" dirty="0"/>
              <a:t>    and there is nothing hidden from its heat.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3FE7C-65B0-6B95-0DDF-39B8A70667F0}"/>
              </a:ext>
            </a:extLst>
          </p:cNvPr>
          <p:cNvSpPr txBox="1"/>
          <p:nvPr/>
        </p:nvSpPr>
        <p:spPr>
          <a:xfrm>
            <a:off x="2435134" y="95484"/>
            <a:ext cx="7321732" cy="2169825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David’s Meditation:</a:t>
            </a:r>
          </a:p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What does the sun’s movement communicate about God?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C5DDD9-7288-92F6-84D6-EE976FDA2394}"/>
              </a:ext>
            </a:extLst>
          </p:cNvPr>
          <p:cNvSpPr/>
          <p:nvPr/>
        </p:nvSpPr>
        <p:spPr>
          <a:xfrm>
            <a:off x="3001409" y="4488646"/>
            <a:ext cx="6189177" cy="1872565"/>
          </a:xfrm>
          <a:prstGeom prst="roundRect">
            <a:avLst/>
          </a:prstGeom>
          <a:solidFill>
            <a:srgbClr val="682E2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Sunrise – The joy and anticipation of a bridegroom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(God of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Beauty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40237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1749770-405C-1DC8-6666-A2E4D6EA7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4378"/>
          <a:stretch/>
        </p:blipFill>
        <p:spPr bwMode="auto">
          <a:xfrm>
            <a:off x="-2" y="-1"/>
            <a:ext cx="12192001" cy="68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34041" y="3161530"/>
            <a:ext cx="11723914" cy="3600986"/>
          </a:xfrm>
          <a:prstGeom prst="rect">
            <a:avLst/>
          </a:prstGeom>
          <a:solidFill>
            <a:srgbClr val="31232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4</a:t>
            </a:r>
            <a:r>
              <a:rPr lang="en-US" sz="3800" baseline="0" dirty="0"/>
              <a:t> In them he has set a tent for the sun,</a:t>
            </a:r>
          </a:p>
          <a:p>
            <a:r>
              <a:rPr lang="en-US" sz="3800" dirty="0"/>
              <a:t>5</a:t>
            </a:r>
            <a:r>
              <a:rPr lang="en-US" sz="3800" baseline="0" dirty="0"/>
              <a:t> which comes out like a bridegroom leaving his chamber,</a:t>
            </a:r>
          </a:p>
          <a:p>
            <a:r>
              <a:rPr lang="en-US" sz="3800" baseline="0" dirty="0"/>
              <a:t>    and, </a:t>
            </a:r>
            <a:r>
              <a:rPr lang="en-US" sz="3800" baseline="0" dirty="0">
                <a:solidFill>
                  <a:srgbClr val="FFFF00"/>
                </a:solidFill>
              </a:rPr>
              <a:t>like a strong man, runs its course with joy</a:t>
            </a:r>
            <a:r>
              <a:rPr lang="en-US" sz="3800" baseline="0" dirty="0"/>
              <a:t>.</a:t>
            </a:r>
          </a:p>
          <a:p>
            <a:r>
              <a:rPr lang="en-US" sz="3800" dirty="0"/>
              <a:t>6</a:t>
            </a:r>
            <a:r>
              <a:rPr lang="en-US" sz="3800" baseline="0" dirty="0"/>
              <a:t> Its rising is from the end of the heavens,</a:t>
            </a:r>
          </a:p>
          <a:p>
            <a:r>
              <a:rPr lang="en-US" sz="3800" baseline="0" dirty="0"/>
              <a:t>    and its circuit to the end of them,</a:t>
            </a:r>
          </a:p>
          <a:p>
            <a:r>
              <a:rPr lang="en-US" sz="3800" baseline="0" dirty="0"/>
              <a:t>    and there is nothing hidden from its heat.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3FE7C-65B0-6B95-0DDF-39B8A70667F0}"/>
              </a:ext>
            </a:extLst>
          </p:cNvPr>
          <p:cNvSpPr txBox="1"/>
          <p:nvPr/>
        </p:nvSpPr>
        <p:spPr>
          <a:xfrm>
            <a:off x="2435134" y="95484"/>
            <a:ext cx="7321732" cy="2169825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David’s Meditation:</a:t>
            </a:r>
          </a:p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What does the sun’s movement communicate about God?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E27B9E-781F-580C-8546-F542FE819587}"/>
              </a:ext>
            </a:extLst>
          </p:cNvPr>
          <p:cNvSpPr/>
          <p:nvPr/>
        </p:nvSpPr>
        <p:spPr>
          <a:xfrm>
            <a:off x="3001409" y="2488408"/>
            <a:ext cx="6189177" cy="1872565"/>
          </a:xfrm>
          <a:prstGeom prst="roundRect">
            <a:avLst/>
          </a:prstGeom>
          <a:solidFill>
            <a:srgbClr val="682E2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Sun’s journey across the sky – Strength of a runner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(God of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3207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1749770-405C-1DC8-6666-A2E4D6EA7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4378"/>
          <a:stretch/>
        </p:blipFill>
        <p:spPr bwMode="auto">
          <a:xfrm>
            <a:off x="-2" y="-1"/>
            <a:ext cx="12192001" cy="68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34041" y="3161530"/>
            <a:ext cx="11723914" cy="3600986"/>
          </a:xfrm>
          <a:prstGeom prst="rect">
            <a:avLst/>
          </a:prstGeom>
          <a:solidFill>
            <a:srgbClr val="31232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4</a:t>
            </a:r>
            <a:r>
              <a:rPr lang="en-US" sz="3800" baseline="0" dirty="0"/>
              <a:t> In them he has set a tent for the sun,</a:t>
            </a:r>
          </a:p>
          <a:p>
            <a:r>
              <a:rPr lang="en-US" sz="3800" dirty="0"/>
              <a:t>5</a:t>
            </a:r>
            <a:r>
              <a:rPr lang="en-US" sz="3800" baseline="0" dirty="0"/>
              <a:t> which comes out like a bridegroom leaving his chamber,</a:t>
            </a:r>
          </a:p>
          <a:p>
            <a:r>
              <a:rPr lang="en-US" sz="3800" baseline="0" dirty="0"/>
              <a:t>    and, like a strong man, runs its course with joy.</a:t>
            </a:r>
          </a:p>
          <a:p>
            <a:r>
              <a:rPr lang="en-US" sz="3800" dirty="0"/>
              <a:t>6</a:t>
            </a:r>
            <a:r>
              <a:rPr lang="en-US" sz="3800" baseline="0" dirty="0"/>
              <a:t> </a:t>
            </a:r>
            <a:r>
              <a:rPr lang="en-US" sz="3800" baseline="0" dirty="0">
                <a:solidFill>
                  <a:srgbClr val="FFFF00"/>
                </a:solidFill>
              </a:rPr>
              <a:t>Its rising is from the end of the heavens,</a:t>
            </a:r>
          </a:p>
          <a:p>
            <a:r>
              <a:rPr lang="en-US" sz="3800" baseline="0" dirty="0">
                <a:solidFill>
                  <a:srgbClr val="FFFF00"/>
                </a:solidFill>
              </a:rPr>
              <a:t>    and its circuit to the end of them,</a:t>
            </a:r>
          </a:p>
          <a:p>
            <a:r>
              <a:rPr lang="en-US" sz="3800" baseline="0" dirty="0">
                <a:solidFill>
                  <a:srgbClr val="FFFF00"/>
                </a:solidFill>
              </a:rPr>
              <a:t>    and there is nothing hidden from its heat</a:t>
            </a:r>
            <a:r>
              <a:rPr lang="en-US" sz="3800" baseline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3FE7C-65B0-6B95-0DDF-39B8A70667F0}"/>
              </a:ext>
            </a:extLst>
          </p:cNvPr>
          <p:cNvSpPr txBox="1"/>
          <p:nvPr/>
        </p:nvSpPr>
        <p:spPr>
          <a:xfrm>
            <a:off x="2435134" y="95484"/>
            <a:ext cx="7321732" cy="2169825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David’s Meditation:</a:t>
            </a:r>
          </a:p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What does the sun’s movement communicate about God?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B462B5-4505-F1DD-8903-B70CF1F17A2D}"/>
              </a:ext>
            </a:extLst>
          </p:cNvPr>
          <p:cNvSpPr/>
          <p:nvPr/>
        </p:nvSpPr>
        <p:spPr>
          <a:xfrm>
            <a:off x="2881667" y="3074663"/>
            <a:ext cx="6189177" cy="1872565"/>
          </a:xfrm>
          <a:prstGeom prst="roundRect">
            <a:avLst/>
          </a:prstGeom>
          <a:solidFill>
            <a:srgbClr val="682E2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Scope of sun’s influence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(God of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completeness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8853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1749770-405C-1DC8-6666-A2E4D6EA7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4378"/>
          <a:stretch/>
        </p:blipFill>
        <p:spPr bwMode="auto">
          <a:xfrm>
            <a:off x="-2" y="-1"/>
            <a:ext cx="12192001" cy="68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496222" y="1481684"/>
            <a:ext cx="11199552" cy="2893100"/>
          </a:xfrm>
          <a:prstGeom prst="rect">
            <a:avLst/>
          </a:prstGeom>
          <a:solidFill>
            <a:srgbClr val="31232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3800" baseline="0" dirty="0"/>
              <a:t>Why start the Psalm with God speaking through his creation?  </a:t>
            </a:r>
          </a:p>
          <a:p>
            <a:pPr algn="ctr">
              <a:spcAft>
                <a:spcPts val="1800"/>
              </a:spcAft>
            </a:pPr>
            <a:r>
              <a:rPr lang="en-US" sz="3800" baseline="0" dirty="0"/>
              <a:t>David is worshipping!</a:t>
            </a:r>
          </a:p>
          <a:p>
            <a:pPr algn="ctr">
              <a:spcAft>
                <a:spcPts val="1800"/>
              </a:spcAft>
            </a:pPr>
            <a:r>
              <a:rPr lang="en-US" sz="3800" baseline="0" dirty="0"/>
              <a:t>David is listening to God!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3FE7C-65B0-6B95-0DDF-39B8A70667F0}"/>
              </a:ext>
            </a:extLst>
          </p:cNvPr>
          <p:cNvSpPr txBox="1"/>
          <p:nvPr/>
        </p:nvSpPr>
        <p:spPr>
          <a:xfrm>
            <a:off x="130629" y="95484"/>
            <a:ext cx="5007428" cy="707886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Psalm 19:1-6</a:t>
            </a:r>
          </a:p>
        </p:txBody>
      </p:sp>
    </p:spTree>
    <p:extLst>
      <p:ext uri="{BB962C8B-B14F-4D97-AF65-F5344CB8AC3E}">
        <p14:creationId xmlns:p14="http://schemas.microsoft.com/office/powerpoint/2010/main" val="27733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2AD69-376D-F773-2843-185CDFC4396A}"/>
              </a:ext>
            </a:extLst>
          </p:cNvPr>
          <p:cNvSpPr txBox="1"/>
          <p:nvPr/>
        </p:nvSpPr>
        <p:spPr>
          <a:xfrm>
            <a:off x="1117281" y="3429000"/>
            <a:ext cx="9957437" cy="2308324"/>
          </a:xfrm>
          <a:prstGeom prst="rect">
            <a:avLst/>
          </a:prstGeom>
          <a:solidFill>
            <a:srgbClr val="111619">
              <a:alpha val="70000"/>
            </a:srgbClr>
          </a:solidFill>
          <a:ln w="1016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aseline="0" dirty="0"/>
              <a:t>Speaking Through Creation (1-6)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aseline="0" dirty="0">
                <a:solidFill>
                  <a:srgbClr val="FFFF00"/>
                </a:solidFill>
              </a:rPr>
              <a:t>Speaking Through the Word (7-11)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aseline="0" dirty="0"/>
              <a:t>Prayer of Submission (12-14)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322FD-A593-3A13-0104-41B55D983F86}"/>
              </a:ext>
            </a:extLst>
          </p:cNvPr>
          <p:cNvSpPr txBox="1"/>
          <p:nvPr/>
        </p:nvSpPr>
        <p:spPr>
          <a:xfrm>
            <a:off x="4832324" y="237172"/>
            <a:ext cx="2527353" cy="830997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4800" baseline="0" dirty="0"/>
              <a:t>Psalm 19</a:t>
            </a:r>
          </a:p>
        </p:txBody>
      </p:sp>
    </p:spTree>
    <p:extLst>
      <p:ext uri="{BB962C8B-B14F-4D97-AF65-F5344CB8AC3E}">
        <p14:creationId xmlns:p14="http://schemas.microsoft.com/office/powerpoint/2010/main" val="29669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B243AB7-22E8-F65D-AE31-683CED46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73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629512" y="5288340"/>
            <a:ext cx="10845897" cy="1569660"/>
          </a:xfrm>
          <a:prstGeom prst="rect">
            <a:avLst/>
          </a:prstGeom>
          <a:solidFill>
            <a:srgbClr val="111619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/>
              <a:t>Ever had the experience of talking but not being listened to?  Or vice-versa?</a:t>
            </a:r>
          </a:p>
        </p:txBody>
      </p:sp>
    </p:spTree>
    <p:extLst>
      <p:ext uri="{BB962C8B-B14F-4D97-AF65-F5344CB8AC3E}">
        <p14:creationId xmlns:p14="http://schemas.microsoft.com/office/powerpoint/2010/main" val="201413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0823BB-7552-D99B-BDB8-DB2E4F373839}"/>
              </a:ext>
            </a:extLst>
          </p:cNvPr>
          <p:cNvSpPr/>
          <p:nvPr/>
        </p:nvSpPr>
        <p:spPr>
          <a:xfrm>
            <a:off x="2339067" y="4767942"/>
            <a:ext cx="7513865" cy="1926772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God’s glory / goodness to man is revealed in creation, how much more is it revealed in his Word!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1567379" y="0"/>
            <a:ext cx="9057242" cy="1323439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aseline="0" dirty="0"/>
              <a:t>Psalm 19:7-11</a:t>
            </a:r>
          </a:p>
          <a:p>
            <a:pPr algn="ctr"/>
            <a:r>
              <a:rPr lang="en-US" baseline="0" dirty="0"/>
              <a:t>Special Revelation (God’s Word)</a:t>
            </a:r>
          </a:p>
        </p:txBody>
      </p:sp>
    </p:spTree>
    <p:extLst>
      <p:ext uri="{BB962C8B-B14F-4D97-AF65-F5344CB8AC3E}">
        <p14:creationId xmlns:p14="http://schemas.microsoft.com/office/powerpoint/2010/main" val="6827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perfect,</a:t>
            </a:r>
          </a:p>
          <a:p>
            <a:r>
              <a:rPr lang="en-US" sz="3600" baseline="0" dirty="0"/>
              <a:t>    reviving the soul;</a:t>
            </a:r>
          </a:p>
          <a:p>
            <a:r>
              <a:rPr lang="en-US" sz="3600" baseline="0" dirty="0"/>
              <a:t>the testimony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sure,</a:t>
            </a:r>
          </a:p>
          <a:p>
            <a:r>
              <a:rPr lang="en-US" sz="3600" baseline="0" dirty="0"/>
              <a:t>    making wise the simple;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</a:t>
            </a:r>
            <a:r>
              <a:rPr lang="en-US" sz="2800" baseline="0" dirty="0"/>
              <a:t>ORD</a:t>
            </a:r>
            <a:r>
              <a:rPr lang="en-US" sz="3600" baseline="0" dirty="0"/>
              <a:t> are right,</a:t>
            </a:r>
          </a:p>
          <a:p>
            <a:r>
              <a:rPr lang="en-US" sz="3600" baseline="0" dirty="0"/>
              <a:t>    rejoicing the heart;</a:t>
            </a:r>
          </a:p>
          <a:p>
            <a:r>
              <a:rPr lang="en-US" sz="3600" baseline="0" dirty="0"/>
              <a:t>the commandment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pure,</a:t>
            </a:r>
          </a:p>
          <a:p>
            <a:r>
              <a:rPr lang="en-US" sz="3600" baseline="0" dirty="0"/>
              <a:t>    enlightening the eyes;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</a:t>
            </a:r>
            <a:r>
              <a:rPr lang="en-US" sz="2800" baseline="0" dirty="0"/>
              <a:t>ORD</a:t>
            </a:r>
            <a:r>
              <a:rPr lang="en-US" sz="3600" baseline="0" dirty="0"/>
              <a:t> are true,</a:t>
            </a:r>
          </a:p>
          <a:p>
            <a:r>
              <a:rPr lang="en-US" sz="3600" baseline="0" dirty="0"/>
              <a:t>    and righteous altogether.</a:t>
            </a:r>
          </a:p>
        </p:txBody>
      </p:sp>
    </p:spTree>
    <p:extLst>
      <p:ext uri="{BB962C8B-B14F-4D97-AF65-F5344CB8AC3E}">
        <p14:creationId xmlns:p14="http://schemas.microsoft.com/office/powerpoint/2010/main" val="228036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</a:t>
            </a:r>
            <a:r>
              <a:rPr lang="en-US" sz="3600" baseline="0" dirty="0">
                <a:solidFill>
                  <a:srgbClr val="FFFF00"/>
                </a:solidFill>
              </a:rPr>
              <a:t>law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is perfect,</a:t>
            </a:r>
          </a:p>
          <a:p>
            <a:r>
              <a:rPr lang="en-US" sz="3600" baseline="0" dirty="0"/>
              <a:t>    reviving the soul;</a:t>
            </a:r>
          </a:p>
          <a:p>
            <a:r>
              <a:rPr lang="en-US" sz="3600" baseline="0" dirty="0"/>
              <a:t>the </a:t>
            </a:r>
            <a:r>
              <a:rPr lang="en-US" sz="3600" baseline="0" dirty="0">
                <a:solidFill>
                  <a:srgbClr val="FFFF00"/>
                </a:solidFill>
              </a:rPr>
              <a:t>testimony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is sure,</a:t>
            </a:r>
          </a:p>
          <a:p>
            <a:r>
              <a:rPr lang="en-US" sz="3600" baseline="0" dirty="0"/>
              <a:t>    making wise the simple;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</a:t>
            </a:r>
            <a:r>
              <a:rPr lang="en-US" sz="3600" baseline="0" dirty="0">
                <a:solidFill>
                  <a:srgbClr val="FFFF00"/>
                </a:solidFill>
              </a:rPr>
              <a:t>precepts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are right,</a:t>
            </a:r>
          </a:p>
          <a:p>
            <a:r>
              <a:rPr lang="en-US" sz="3600" baseline="0" dirty="0"/>
              <a:t>    rejoicing the heart;</a:t>
            </a:r>
          </a:p>
          <a:p>
            <a:r>
              <a:rPr lang="en-US" sz="3600" baseline="0" dirty="0"/>
              <a:t>the </a:t>
            </a:r>
            <a:r>
              <a:rPr lang="en-US" sz="3600" baseline="0" dirty="0">
                <a:solidFill>
                  <a:srgbClr val="FFFF00"/>
                </a:solidFill>
              </a:rPr>
              <a:t>commandment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is pure,</a:t>
            </a:r>
          </a:p>
          <a:p>
            <a:r>
              <a:rPr lang="en-US" sz="3600" baseline="0" dirty="0"/>
              <a:t>    enlightening the eyes;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</a:t>
            </a:r>
            <a:r>
              <a:rPr lang="en-US" sz="3600" baseline="0" dirty="0">
                <a:solidFill>
                  <a:srgbClr val="FFFF00"/>
                </a:solidFill>
              </a:rPr>
              <a:t>fear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</a:t>
            </a:r>
            <a:r>
              <a:rPr lang="en-US" sz="3600" baseline="0" dirty="0">
                <a:solidFill>
                  <a:srgbClr val="FFFF00"/>
                </a:solidFill>
              </a:rPr>
              <a:t>rules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are true,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189818" y="228598"/>
            <a:ext cx="3808001" cy="1404257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Six times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 of the 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2931A5-0FA9-6972-D5C5-FBD5387C61BD}"/>
              </a:ext>
            </a:extLst>
          </p:cNvPr>
          <p:cNvSpPr/>
          <p:nvPr/>
        </p:nvSpPr>
        <p:spPr>
          <a:xfrm>
            <a:off x="8189819" y="2131552"/>
            <a:ext cx="3808001" cy="4497849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Bible is God’s Word!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Do we really see it as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 of the God of the Universe?</a:t>
            </a:r>
          </a:p>
        </p:txBody>
      </p:sp>
    </p:spTree>
    <p:extLst>
      <p:ext uri="{BB962C8B-B14F-4D97-AF65-F5344CB8AC3E}">
        <p14:creationId xmlns:p14="http://schemas.microsoft.com/office/powerpoint/2010/main" val="22549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</a:t>
            </a:r>
            <a:r>
              <a:rPr lang="en-US" sz="3600" baseline="0" dirty="0">
                <a:solidFill>
                  <a:srgbClr val="FFFF00"/>
                </a:solidFill>
              </a:rPr>
              <a:t>law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is perfect,</a:t>
            </a:r>
          </a:p>
          <a:p>
            <a:r>
              <a:rPr lang="en-US" sz="3600" baseline="0" dirty="0"/>
              <a:t>    reviving the soul;</a:t>
            </a:r>
          </a:p>
          <a:p>
            <a:r>
              <a:rPr lang="en-US" sz="3600" baseline="0" dirty="0"/>
              <a:t>the </a:t>
            </a:r>
            <a:r>
              <a:rPr lang="en-US" sz="3600" baseline="0" dirty="0">
                <a:solidFill>
                  <a:srgbClr val="FFFF00"/>
                </a:solidFill>
              </a:rPr>
              <a:t>testimony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is sure,</a:t>
            </a:r>
          </a:p>
          <a:p>
            <a:r>
              <a:rPr lang="en-US" sz="3600" baseline="0" dirty="0"/>
              <a:t>    making wise the simple;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</a:t>
            </a:r>
            <a:r>
              <a:rPr lang="en-US" sz="3600" baseline="0" dirty="0">
                <a:solidFill>
                  <a:srgbClr val="FFFF00"/>
                </a:solidFill>
              </a:rPr>
              <a:t>precepts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are right,</a:t>
            </a:r>
          </a:p>
          <a:p>
            <a:r>
              <a:rPr lang="en-US" sz="3600" baseline="0" dirty="0"/>
              <a:t>    rejoicing the heart;</a:t>
            </a:r>
          </a:p>
          <a:p>
            <a:r>
              <a:rPr lang="en-US" sz="3600" baseline="0" dirty="0"/>
              <a:t>the </a:t>
            </a:r>
            <a:r>
              <a:rPr lang="en-US" sz="3600" baseline="0" dirty="0">
                <a:solidFill>
                  <a:srgbClr val="FFFF00"/>
                </a:solidFill>
              </a:rPr>
              <a:t>commandment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is pure,</a:t>
            </a:r>
          </a:p>
          <a:p>
            <a:r>
              <a:rPr lang="en-US" sz="3600" baseline="0" dirty="0"/>
              <a:t>    enlightening the eyes;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</a:t>
            </a:r>
            <a:r>
              <a:rPr lang="en-US" sz="3600" baseline="0" dirty="0">
                <a:solidFill>
                  <a:srgbClr val="FFFF00"/>
                </a:solidFill>
              </a:rPr>
              <a:t>fear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</a:t>
            </a:r>
            <a:r>
              <a:rPr lang="en-US" sz="3600" baseline="0" dirty="0">
                <a:solidFill>
                  <a:srgbClr val="FFFF00"/>
                </a:solidFill>
              </a:rPr>
              <a:t>rules of the L</a:t>
            </a:r>
            <a:r>
              <a:rPr lang="en-US" sz="28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>
                <a:solidFill>
                  <a:srgbClr val="FFFF00"/>
                </a:solidFill>
              </a:rPr>
              <a:t> </a:t>
            </a:r>
            <a:r>
              <a:rPr lang="en-US" sz="3600" baseline="0" dirty="0"/>
              <a:t>are true,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189818" y="228598"/>
            <a:ext cx="3808001" cy="1404257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Six times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 of the 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2931A5-0FA9-6972-D5C5-FBD5387C61BD}"/>
              </a:ext>
            </a:extLst>
          </p:cNvPr>
          <p:cNvSpPr/>
          <p:nvPr/>
        </p:nvSpPr>
        <p:spPr>
          <a:xfrm>
            <a:off x="8189819" y="2131552"/>
            <a:ext cx="3808001" cy="4497849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this compare with anything else we can read or watch?</a:t>
            </a:r>
          </a:p>
        </p:txBody>
      </p:sp>
    </p:spTree>
    <p:extLst>
      <p:ext uri="{BB962C8B-B14F-4D97-AF65-F5344CB8AC3E}">
        <p14:creationId xmlns:p14="http://schemas.microsoft.com/office/powerpoint/2010/main" val="13598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</a:t>
            </a:r>
            <a:r>
              <a:rPr lang="en-US" sz="3600" baseline="0" dirty="0">
                <a:solidFill>
                  <a:srgbClr val="FFFF00"/>
                </a:solidFill>
              </a:rPr>
              <a:t>perfect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reviving the soul;</a:t>
            </a:r>
          </a:p>
          <a:p>
            <a:r>
              <a:rPr lang="en-US" sz="3600" baseline="0" dirty="0"/>
              <a:t>the testimony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</a:t>
            </a:r>
            <a:r>
              <a:rPr lang="en-US" sz="3600" baseline="0" dirty="0">
                <a:solidFill>
                  <a:srgbClr val="FFFF00"/>
                </a:solidFill>
              </a:rPr>
              <a:t>sure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making wise the simple;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</a:t>
            </a:r>
            <a:r>
              <a:rPr lang="en-US" sz="2800" baseline="0" dirty="0"/>
              <a:t>ORD</a:t>
            </a:r>
            <a:r>
              <a:rPr lang="en-US" sz="3600" baseline="0" dirty="0"/>
              <a:t> are </a:t>
            </a:r>
            <a:r>
              <a:rPr lang="en-US" sz="3600" baseline="0" dirty="0">
                <a:solidFill>
                  <a:srgbClr val="FFFF00"/>
                </a:solidFill>
              </a:rPr>
              <a:t>right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rejoicing the heart;</a:t>
            </a:r>
          </a:p>
          <a:p>
            <a:r>
              <a:rPr lang="en-US" sz="3600" baseline="0" dirty="0"/>
              <a:t>the commandment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</a:t>
            </a:r>
            <a:r>
              <a:rPr lang="en-US" sz="3600" baseline="0" dirty="0">
                <a:solidFill>
                  <a:srgbClr val="FFFF00"/>
                </a:solidFill>
              </a:rPr>
              <a:t>pure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enlightening the eyes;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</a:t>
            </a:r>
            <a:r>
              <a:rPr lang="en-US" sz="2800" baseline="0" dirty="0"/>
              <a:t>ORD</a:t>
            </a:r>
            <a:r>
              <a:rPr lang="en-US" sz="3600" baseline="0" dirty="0"/>
              <a:t> are </a:t>
            </a:r>
            <a:r>
              <a:rPr lang="en-US" sz="3600" baseline="0" dirty="0">
                <a:solidFill>
                  <a:srgbClr val="FFFF00"/>
                </a:solidFill>
              </a:rPr>
              <a:t>true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</a:t>
            </a:r>
            <a:r>
              <a:rPr lang="en-US" sz="3600" baseline="0" dirty="0">
                <a:solidFill>
                  <a:srgbClr val="FFFF00"/>
                </a:solidFill>
              </a:rPr>
              <a:t>righteous</a:t>
            </a:r>
            <a:r>
              <a:rPr lang="en-US" sz="3600" baseline="0" dirty="0"/>
              <a:t>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302439" y="217714"/>
            <a:ext cx="3582762" cy="794658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Six Adjectives</a:t>
            </a:r>
          </a:p>
        </p:txBody>
      </p:sp>
    </p:spTree>
    <p:extLst>
      <p:ext uri="{BB962C8B-B14F-4D97-AF65-F5344CB8AC3E}">
        <p14:creationId xmlns:p14="http://schemas.microsoft.com/office/powerpoint/2010/main" val="16017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perfect,</a:t>
            </a:r>
          </a:p>
          <a:p>
            <a:r>
              <a:rPr lang="en-US" sz="3600" baseline="0" dirty="0"/>
              <a:t>    reviving the soul;</a:t>
            </a:r>
          </a:p>
          <a:p>
            <a:r>
              <a:rPr lang="en-US" sz="3600" baseline="0" dirty="0"/>
              <a:t>the testimony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</a:t>
            </a:r>
            <a:r>
              <a:rPr lang="en-US" sz="3600" baseline="0" dirty="0">
                <a:solidFill>
                  <a:srgbClr val="FFFF00"/>
                </a:solidFill>
              </a:rPr>
              <a:t>sure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making wise the simple;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</a:t>
            </a:r>
            <a:r>
              <a:rPr lang="en-US" sz="2800" baseline="0" dirty="0"/>
              <a:t>ORD</a:t>
            </a:r>
            <a:r>
              <a:rPr lang="en-US" sz="3600" baseline="0" dirty="0"/>
              <a:t> are </a:t>
            </a:r>
            <a:r>
              <a:rPr lang="en-US" sz="3600" baseline="0" dirty="0">
                <a:solidFill>
                  <a:srgbClr val="FFFF00"/>
                </a:solidFill>
              </a:rPr>
              <a:t>right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rejoicing the heart;</a:t>
            </a:r>
          </a:p>
          <a:p>
            <a:r>
              <a:rPr lang="en-US" sz="3600" baseline="0" dirty="0"/>
              <a:t>the commandment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pure,</a:t>
            </a:r>
          </a:p>
          <a:p>
            <a:r>
              <a:rPr lang="en-US" sz="3600" baseline="0" dirty="0"/>
              <a:t>    enlightening the eyes;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</a:t>
            </a:r>
            <a:r>
              <a:rPr lang="en-US" sz="2800" baseline="0" dirty="0"/>
              <a:t>ORD</a:t>
            </a:r>
            <a:r>
              <a:rPr lang="en-US" sz="3600" baseline="0" dirty="0"/>
              <a:t> are </a:t>
            </a:r>
            <a:r>
              <a:rPr lang="en-US" sz="3600" baseline="0" dirty="0">
                <a:solidFill>
                  <a:srgbClr val="FFFF00"/>
                </a:solidFill>
              </a:rPr>
              <a:t>true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302439" y="217713"/>
            <a:ext cx="3582762" cy="5350547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Sure:  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foundation</a:t>
            </a:r>
          </a:p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Right:  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Always correct</a:t>
            </a:r>
          </a:p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True:  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Always reliable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tests our faith!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7BED95-789E-7A98-BCC6-C32D663D74BF}"/>
              </a:ext>
            </a:extLst>
          </p:cNvPr>
          <p:cNvSpPr/>
          <p:nvPr/>
        </p:nvSpPr>
        <p:spPr>
          <a:xfrm>
            <a:off x="5705857" y="1197429"/>
            <a:ext cx="1097280" cy="631371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BFF967-2210-C20B-C293-E8F8B3D155C7}"/>
              </a:ext>
            </a:extLst>
          </p:cNvPr>
          <p:cNvSpPr/>
          <p:nvPr/>
        </p:nvSpPr>
        <p:spPr>
          <a:xfrm>
            <a:off x="5059681" y="5568261"/>
            <a:ext cx="1097280" cy="631371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0DBF16-24B2-6A2E-3920-A269B07F05AE}"/>
              </a:ext>
            </a:extLst>
          </p:cNvPr>
          <p:cNvSpPr/>
          <p:nvPr/>
        </p:nvSpPr>
        <p:spPr>
          <a:xfrm>
            <a:off x="6096000" y="2250762"/>
            <a:ext cx="1101090" cy="631371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33BAC24-A164-1B3E-C658-759945EED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r="21078"/>
          <a:stretch/>
        </p:blipFill>
        <p:spPr bwMode="auto">
          <a:xfrm>
            <a:off x="225405" y="234123"/>
            <a:ext cx="6798578" cy="6389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7437291" y="397328"/>
            <a:ext cx="4297509" cy="6063344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trust your maps app?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follow it even when you don’t understand why it’s sending you a certain way?</a:t>
            </a:r>
          </a:p>
        </p:txBody>
      </p:sp>
    </p:spTree>
    <p:extLst>
      <p:ext uri="{BB962C8B-B14F-4D97-AF65-F5344CB8AC3E}">
        <p14:creationId xmlns:p14="http://schemas.microsoft.com/office/powerpoint/2010/main" val="4336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7437291" y="397328"/>
            <a:ext cx="4341401" cy="6063344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400"/>
              </a:spcAft>
            </a:pP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much more should we trust the Word of the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creator of the universe 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loves us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0A0290C-050B-B6E1-6C4C-2160F6780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768" b="14603"/>
          <a:stretch/>
        </p:blipFill>
        <p:spPr bwMode="auto">
          <a:xfrm>
            <a:off x="228246" y="250371"/>
            <a:ext cx="6912631" cy="6357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perfect,</a:t>
            </a:r>
          </a:p>
          <a:p>
            <a:r>
              <a:rPr lang="en-US" sz="3600" baseline="0" dirty="0"/>
              <a:t>    reviving the soul;</a:t>
            </a:r>
          </a:p>
          <a:p>
            <a:r>
              <a:rPr lang="en-US" sz="3600" baseline="0" dirty="0"/>
              <a:t>the testimony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</a:t>
            </a:r>
            <a:r>
              <a:rPr lang="en-US" sz="3600" baseline="0" dirty="0">
                <a:solidFill>
                  <a:srgbClr val="FFFF00"/>
                </a:solidFill>
              </a:rPr>
              <a:t>sure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making wise the simple;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</a:t>
            </a:r>
            <a:r>
              <a:rPr lang="en-US" sz="2800" baseline="0" dirty="0"/>
              <a:t>ORD</a:t>
            </a:r>
            <a:r>
              <a:rPr lang="en-US" sz="3600" baseline="0" dirty="0"/>
              <a:t> are </a:t>
            </a:r>
            <a:r>
              <a:rPr lang="en-US" sz="3600" baseline="0" dirty="0">
                <a:solidFill>
                  <a:srgbClr val="FFFF00"/>
                </a:solidFill>
              </a:rPr>
              <a:t>right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rejoicing the heart;</a:t>
            </a:r>
          </a:p>
          <a:p>
            <a:r>
              <a:rPr lang="en-US" sz="3600" baseline="0" dirty="0"/>
              <a:t>the commandment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pure,</a:t>
            </a:r>
          </a:p>
          <a:p>
            <a:r>
              <a:rPr lang="en-US" sz="3600" baseline="0" dirty="0"/>
              <a:t>    enlightening the eyes;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</a:t>
            </a:r>
            <a:r>
              <a:rPr lang="en-US" sz="2800" baseline="0" dirty="0"/>
              <a:t>ORD</a:t>
            </a:r>
            <a:r>
              <a:rPr lang="en-US" sz="3600" baseline="0" dirty="0"/>
              <a:t>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</a:t>
            </a:r>
            <a:r>
              <a:rPr lang="en-US" sz="2800" baseline="0" dirty="0"/>
              <a:t>ORD</a:t>
            </a:r>
            <a:r>
              <a:rPr lang="en-US" sz="3600" baseline="0" dirty="0"/>
              <a:t> are </a:t>
            </a:r>
            <a:r>
              <a:rPr lang="en-US" sz="3600" baseline="0" dirty="0">
                <a:solidFill>
                  <a:srgbClr val="FFFF00"/>
                </a:solidFill>
              </a:rPr>
              <a:t>true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302439" y="217713"/>
            <a:ext cx="3582762" cy="5350547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Sure:  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foundation</a:t>
            </a:r>
          </a:p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Right:  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Always correct</a:t>
            </a:r>
          </a:p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True:  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Always reliable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tests our faith!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7BED95-789E-7A98-BCC6-C32D663D74BF}"/>
              </a:ext>
            </a:extLst>
          </p:cNvPr>
          <p:cNvSpPr/>
          <p:nvPr/>
        </p:nvSpPr>
        <p:spPr>
          <a:xfrm>
            <a:off x="5705857" y="1197429"/>
            <a:ext cx="1097280" cy="631371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BFF967-2210-C20B-C293-E8F8B3D155C7}"/>
              </a:ext>
            </a:extLst>
          </p:cNvPr>
          <p:cNvSpPr/>
          <p:nvPr/>
        </p:nvSpPr>
        <p:spPr>
          <a:xfrm>
            <a:off x="5059681" y="5568261"/>
            <a:ext cx="1097280" cy="631371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0DBF16-24B2-6A2E-3920-A269B07F05AE}"/>
              </a:ext>
            </a:extLst>
          </p:cNvPr>
          <p:cNvSpPr/>
          <p:nvPr/>
        </p:nvSpPr>
        <p:spPr>
          <a:xfrm>
            <a:off x="6096000" y="2250762"/>
            <a:ext cx="1101090" cy="631371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7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Lord is perfect,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reviving the soul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the testimony of the Lord is sure,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making wise the simple</a:t>
            </a:r>
            <a:r>
              <a:rPr lang="en-US" sz="3600" baseline="0" dirty="0"/>
              <a:t>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Lord are right,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rejoicing the heart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the commandment of the Lord is pure,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enlightening the eyes</a:t>
            </a:r>
            <a:r>
              <a:rPr lang="en-US" sz="3600" baseline="0" dirty="0"/>
              <a:t>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Lord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Lord are true,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302439" y="217714"/>
            <a:ext cx="3582762" cy="794658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Effects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5625C7-CA5E-7D41-462D-B3302E33D650}"/>
              </a:ext>
            </a:extLst>
          </p:cNvPr>
          <p:cNvSpPr/>
          <p:nvPr/>
        </p:nvSpPr>
        <p:spPr>
          <a:xfrm>
            <a:off x="4394468" y="647702"/>
            <a:ext cx="1429390" cy="59327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9335D6-12B9-B93B-8A33-3B1E4FD10721}"/>
              </a:ext>
            </a:extLst>
          </p:cNvPr>
          <p:cNvSpPr/>
          <p:nvPr/>
        </p:nvSpPr>
        <p:spPr>
          <a:xfrm>
            <a:off x="4775468" y="2835728"/>
            <a:ext cx="1429390" cy="59327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9724EB-15FA-65C1-72B0-BD3248C852B6}"/>
              </a:ext>
            </a:extLst>
          </p:cNvPr>
          <p:cNvGrpSpPr/>
          <p:nvPr/>
        </p:nvGrpSpPr>
        <p:grpSpPr>
          <a:xfrm>
            <a:off x="5419344" y="1741715"/>
            <a:ext cx="2576295" cy="2521676"/>
            <a:chOff x="5419344" y="1741715"/>
            <a:chExt cx="2576295" cy="25216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DD526DA-B25E-EDEC-1A13-DA2174135BCD}"/>
                </a:ext>
              </a:extLst>
            </p:cNvPr>
            <p:cNvSpPr/>
            <p:nvPr/>
          </p:nvSpPr>
          <p:spPr>
            <a:xfrm>
              <a:off x="6004954" y="1741715"/>
              <a:ext cx="1990685" cy="593271"/>
            </a:xfrm>
            <a:prstGeom prst="roundRect">
              <a:avLst/>
            </a:prstGeom>
            <a:solidFill>
              <a:srgbClr val="111619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3800" b="1" dirty="0">
                  <a:solidFill>
                    <a:srgbClr val="FFFF00"/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Wisdom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F5C250D-DA07-E3E8-714B-4BB2A871816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5510784" y="2038351"/>
              <a:ext cx="494170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83066A1-B99A-A739-E5A1-6528ABC32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9344" y="4263391"/>
              <a:ext cx="1920240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17813A-F19A-2910-7E7A-0553DB43D010}"/>
                </a:ext>
              </a:extLst>
            </p:cNvPr>
            <p:cNvCxnSpPr/>
            <p:nvPr/>
          </p:nvCxnSpPr>
          <p:spPr>
            <a:xfrm flipV="1">
              <a:off x="7351776" y="2334986"/>
              <a:ext cx="0" cy="1920022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3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058450" y="4934578"/>
            <a:ext cx="10075100" cy="1908215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5400" baseline="0" dirty="0"/>
              <a:t>God is constantly speaking to us…</a:t>
            </a:r>
          </a:p>
          <a:p>
            <a:pPr algn="ctr">
              <a:spcAft>
                <a:spcPts val="1200"/>
              </a:spcAft>
            </a:pPr>
            <a:r>
              <a:rPr lang="en-US" sz="5400" baseline="0" dirty="0"/>
              <a:t>He calls us to listen!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6F764-74BD-0569-5584-514201205EF9}"/>
              </a:ext>
            </a:extLst>
          </p:cNvPr>
          <p:cNvSpPr txBox="1"/>
          <p:nvPr/>
        </p:nvSpPr>
        <p:spPr>
          <a:xfrm>
            <a:off x="4625962" y="237172"/>
            <a:ext cx="2940076" cy="923330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5400" baseline="0" dirty="0"/>
              <a:t>Psalm 19</a:t>
            </a:r>
          </a:p>
        </p:txBody>
      </p:sp>
    </p:spTree>
    <p:extLst>
      <p:ext uri="{BB962C8B-B14F-4D97-AF65-F5344CB8AC3E}">
        <p14:creationId xmlns:p14="http://schemas.microsoft.com/office/powerpoint/2010/main" val="18000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Lord is perfect,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reviving </a:t>
            </a:r>
            <a:r>
              <a:rPr lang="en-US" sz="3600" baseline="0" dirty="0"/>
              <a:t>the soul;</a:t>
            </a:r>
          </a:p>
          <a:p>
            <a:r>
              <a:rPr lang="en-US" sz="3600" baseline="0" dirty="0"/>
              <a:t>the testimony of the Lord is sure,</a:t>
            </a:r>
          </a:p>
          <a:p>
            <a:r>
              <a:rPr lang="en-US" sz="3600" baseline="0" dirty="0"/>
              <a:t>    making wise the simple;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Lord are right,</a:t>
            </a:r>
          </a:p>
          <a:p>
            <a:r>
              <a:rPr lang="en-US" sz="3600" baseline="0" dirty="0"/>
              <a:t>    rejoicing the heart;</a:t>
            </a:r>
          </a:p>
          <a:p>
            <a:r>
              <a:rPr lang="en-US" sz="3600" baseline="0" dirty="0"/>
              <a:t>the commandment of the Lord is pure,</a:t>
            </a:r>
          </a:p>
          <a:p>
            <a:r>
              <a:rPr lang="en-US" sz="3600" baseline="0" dirty="0"/>
              <a:t>    enlightening the eyes;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Lord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Lord are true,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302439" y="217714"/>
            <a:ext cx="3582762" cy="794658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Effects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5625C7-CA5E-7D41-462D-B3302E33D650}"/>
              </a:ext>
            </a:extLst>
          </p:cNvPr>
          <p:cNvSpPr/>
          <p:nvPr/>
        </p:nvSpPr>
        <p:spPr>
          <a:xfrm>
            <a:off x="4394468" y="647702"/>
            <a:ext cx="1429390" cy="59327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2631E5-1F0E-5233-672C-3B5DED8C20A8}"/>
              </a:ext>
            </a:extLst>
          </p:cNvPr>
          <p:cNvSpPr/>
          <p:nvPr/>
        </p:nvSpPr>
        <p:spPr>
          <a:xfrm>
            <a:off x="674915" y="1687286"/>
            <a:ext cx="10842171" cy="4953000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i="1" dirty="0" err="1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shoob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to return; to refresh or restore to its</a:t>
            </a:r>
          </a:p>
          <a:p>
            <a:pPr>
              <a:spcAft>
                <a:spcPts val="24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former state</a:t>
            </a:r>
          </a:p>
          <a:p>
            <a:pPr>
              <a:spcAft>
                <a:spcPts val="24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“He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restores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my soul”  Psalm 23:3</a:t>
            </a:r>
          </a:p>
          <a:p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Restore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me the joy of your salvation,</a:t>
            </a:r>
          </a:p>
          <a:p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uphold me with a willing spirit.</a:t>
            </a:r>
          </a:p>
          <a:p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I will teach transgressors your ways,</a:t>
            </a:r>
          </a:p>
          <a:p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sinners will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you.”    Psalm 51:12-13</a:t>
            </a:r>
          </a:p>
        </p:txBody>
      </p:sp>
    </p:spTree>
    <p:extLst>
      <p:ext uri="{BB962C8B-B14F-4D97-AF65-F5344CB8AC3E}">
        <p14:creationId xmlns:p14="http://schemas.microsoft.com/office/powerpoint/2010/main" val="37429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Lord is perfect,</a:t>
            </a:r>
          </a:p>
          <a:p>
            <a:r>
              <a:rPr lang="en-US" sz="3600" baseline="0" dirty="0"/>
              <a:t>    reviving the soul;</a:t>
            </a:r>
          </a:p>
          <a:p>
            <a:r>
              <a:rPr lang="en-US" sz="3600" baseline="0" dirty="0"/>
              <a:t>the testimony of the Lord is sure,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making wise the simple</a:t>
            </a:r>
            <a:r>
              <a:rPr lang="en-US" sz="3600" baseline="0" dirty="0"/>
              <a:t>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Lord are right,</a:t>
            </a:r>
          </a:p>
          <a:p>
            <a:r>
              <a:rPr lang="en-US" sz="3600" baseline="0" dirty="0"/>
              <a:t>    rejoicing the heart;</a:t>
            </a:r>
          </a:p>
          <a:p>
            <a:r>
              <a:rPr lang="en-US" sz="3600" baseline="0" dirty="0"/>
              <a:t>the commandment of the Lord is pure,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enlightening the eyes</a:t>
            </a:r>
            <a:r>
              <a:rPr lang="en-US" sz="3600" baseline="0" dirty="0"/>
              <a:t>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Lord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Lord are true,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302439" y="217714"/>
            <a:ext cx="3582762" cy="794658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Effects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9724EB-15FA-65C1-72B0-BD3248C852B6}"/>
              </a:ext>
            </a:extLst>
          </p:cNvPr>
          <p:cNvGrpSpPr/>
          <p:nvPr/>
        </p:nvGrpSpPr>
        <p:grpSpPr>
          <a:xfrm>
            <a:off x="5419344" y="1741715"/>
            <a:ext cx="2576295" cy="2521676"/>
            <a:chOff x="5419344" y="1741715"/>
            <a:chExt cx="2576295" cy="25216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DD526DA-B25E-EDEC-1A13-DA2174135BCD}"/>
                </a:ext>
              </a:extLst>
            </p:cNvPr>
            <p:cNvSpPr/>
            <p:nvPr/>
          </p:nvSpPr>
          <p:spPr>
            <a:xfrm>
              <a:off x="6004954" y="1741715"/>
              <a:ext cx="1990685" cy="593271"/>
            </a:xfrm>
            <a:prstGeom prst="roundRect">
              <a:avLst/>
            </a:prstGeom>
            <a:solidFill>
              <a:srgbClr val="111619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3800" b="1" dirty="0">
                  <a:solidFill>
                    <a:srgbClr val="FFFF00"/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Wisdom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F5C250D-DA07-E3E8-714B-4BB2A871816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5510784" y="2038351"/>
              <a:ext cx="494170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83066A1-B99A-A739-E5A1-6528ABC32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9344" y="4263391"/>
              <a:ext cx="1920240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17813A-F19A-2910-7E7A-0553DB43D010}"/>
                </a:ext>
              </a:extLst>
            </p:cNvPr>
            <p:cNvCxnSpPr/>
            <p:nvPr/>
          </p:nvCxnSpPr>
          <p:spPr>
            <a:xfrm flipV="1">
              <a:off x="7351776" y="2334986"/>
              <a:ext cx="0" cy="1920022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07BC08-3D46-0262-30FA-7E1D1F59FF60}"/>
              </a:ext>
            </a:extLst>
          </p:cNvPr>
          <p:cNvSpPr/>
          <p:nvPr/>
        </p:nvSpPr>
        <p:spPr>
          <a:xfrm>
            <a:off x="674915" y="2631622"/>
            <a:ext cx="10842171" cy="4008663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biblical wisdom?</a:t>
            </a:r>
          </a:p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ability to make good choices based on the reality of God and eternity…  For example,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do we store up treasure?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Whose glory should we live for?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live safely and securely?</a:t>
            </a:r>
          </a:p>
        </p:txBody>
      </p:sp>
    </p:spTree>
    <p:extLst>
      <p:ext uri="{BB962C8B-B14F-4D97-AF65-F5344CB8AC3E}">
        <p14:creationId xmlns:p14="http://schemas.microsoft.com/office/powerpoint/2010/main" val="1471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Lord is perfect,</a:t>
            </a:r>
          </a:p>
          <a:p>
            <a:r>
              <a:rPr lang="en-US" sz="3600" baseline="0" dirty="0"/>
              <a:t>    reviving the soul;</a:t>
            </a:r>
          </a:p>
          <a:p>
            <a:r>
              <a:rPr lang="en-US" sz="3600" baseline="0" dirty="0"/>
              <a:t>the testimony of the Lord is sure,</a:t>
            </a:r>
          </a:p>
          <a:p>
            <a:r>
              <a:rPr lang="en-US" sz="3600" baseline="0" dirty="0"/>
              <a:t>    making wise the simple;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Lord are right,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rejoicing </a:t>
            </a:r>
            <a:r>
              <a:rPr lang="en-US" sz="3600" baseline="0" dirty="0"/>
              <a:t>the heart;</a:t>
            </a:r>
          </a:p>
          <a:p>
            <a:r>
              <a:rPr lang="en-US" sz="3600" baseline="0" dirty="0"/>
              <a:t>the commandment of the Lord is pure,</a:t>
            </a:r>
          </a:p>
          <a:p>
            <a:r>
              <a:rPr lang="en-US" sz="3600" baseline="0" dirty="0"/>
              <a:t>    enlightening the eyes;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Lord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Lord are true,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302439" y="217714"/>
            <a:ext cx="3582762" cy="794658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Effects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9335D6-12B9-B93B-8A33-3B1E4FD10721}"/>
              </a:ext>
            </a:extLst>
          </p:cNvPr>
          <p:cNvSpPr/>
          <p:nvPr/>
        </p:nvSpPr>
        <p:spPr>
          <a:xfrm>
            <a:off x="4775468" y="2835728"/>
            <a:ext cx="1429390" cy="59327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B99630-799F-9F69-760B-15D779DE054C}"/>
              </a:ext>
            </a:extLst>
          </p:cNvPr>
          <p:cNvSpPr/>
          <p:nvPr/>
        </p:nvSpPr>
        <p:spPr>
          <a:xfrm>
            <a:off x="604157" y="3656928"/>
            <a:ext cx="10983685" cy="2983358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Genuine, heartfelt joy!</a:t>
            </a:r>
          </a:p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“Therefore my heart is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glad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my whole being rejoices… in your presence there is fullness of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…”</a:t>
            </a:r>
          </a:p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Psalm 16:9,11</a:t>
            </a:r>
          </a:p>
        </p:txBody>
      </p:sp>
    </p:spTree>
    <p:extLst>
      <p:ext uri="{BB962C8B-B14F-4D97-AF65-F5344CB8AC3E}">
        <p14:creationId xmlns:p14="http://schemas.microsoft.com/office/powerpoint/2010/main" val="28227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Lord is perfect,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reviving the soul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the testimony of the Lord is sure,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making wise the simple</a:t>
            </a:r>
            <a:r>
              <a:rPr lang="en-US" sz="3600" baseline="0" dirty="0"/>
              <a:t>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Lord are right,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rejoicing the heart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the commandment of the Lord is pure,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enlightening the eyes</a:t>
            </a:r>
            <a:r>
              <a:rPr lang="en-US" sz="3600" baseline="0" dirty="0"/>
              <a:t>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Lord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Lord are true,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302439" y="217714"/>
            <a:ext cx="3582762" cy="794658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Effects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B329E7-5269-539E-774E-3B5BB98F486D}"/>
              </a:ext>
            </a:extLst>
          </p:cNvPr>
          <p:cNvSpPr/>
          <p:nvPr/>
        </p:nvSpPr>
        <p:spPr>
          <a:xfrm>
            <a:off x="8051474" y="1844584"/>
            <a:ext cx="4051447" cy="4636226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this your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experience?</a:t>
            </a:r>
          </a:p>
          <a:p>
            <a:pPr algn="ctr"/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you seen God’s Word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revive you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you wisdom 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 joy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5625C7-CA5E-7D41-462D-B3302E33D650}"/>
              </a:ext>
            </a:extLst>
          </p:cNvPr>
          <p:cNvSpPr/>
          <p:nvPr/>
        </p:nvSpPr>
        <p:spPr>
          <a:xfrm>
            <a:off x="4394468" y="647702"/>
            <a:ext cx="1429390" cy="59327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9335D6-12B9-B93B-8A33-3B1E4FD10721}"/>
              </a:ext>
            </a:extLst>
          </p:cNvPr>
          <p:cNvSpPr/>
          <p:nvPr/>
        </p:nvSpPr>
        <p:spPr>
          <a:xfrm>
            <a:off x="4775468" y="2835728"/>
            <a:ext cx="1429390" cy="59327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9724EB-15FA-65C1-72B0-BD3248C852B6}"/>
              </a:ext>
            </a:extLst>
          </p:cNvPr>
          <p:cNvGrpSpPr/>
          <p:nvPr/>
        </p:nvGrpSpPr>
        <p:grpSpPr>
          <a:xfrm>
            <a:off x="5419344" y="1741715"/>
            <a:ext cx="2576295" cy="2521676"/>
            <a:chOff x="5419344" y="1741715"/>
            <a:chExt cx="2576295" cy="25216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DD526DA-B25E-EDEC-1A13-DA2174135BCD}"/>
                </a:ext>
              </a:extLst>
            </p:cNvPr>
            <p:cNvSpPr/>
            <p:nvPr/>
          </p:nvSpPr>
          <p:spPr>
            <a:xfrm>
              <a:off x="6004954" y="1741715"/>
              <a:ext cx="1990685" cy="593271"/>
            </a:xfrm>
            <a:prstGeom prst="roundRect">
              <a:avLst/>
            </a:prstGeom>
            <a:solidFill>
              <a:srgbClr val="111619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3800" b="1" dirty="0">
                  <a:solidFill>
                    <a:srgbClr val="FFFF00"/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Wisdom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F5C250D-DA07-E3E8-714B-4BB2A871816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5510784" y="2038351"/>
              <a:ext cx="494170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83066A1-B99A-A739-E5A1-6528ABC32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9344" y="4263391"/>
              <a:ext cx="1920240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17813A-F19A-2910-7E7A-0553DB43D010}"/>
                </a:ext>
              </a:extLst>
            </p:cNvPr>
            <p:cNvCxnSpPr/>
            <p:nvPr/>
          </p:nvCxnSpPr>
          <p:spPr>
            <a:xfrm flipV="1">
              <a:off x="7351776" y="2334986"/>
              <a:ext cx="0" cy="1920022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73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6C670-C0D2-C2CA-B8D8-F1FB500E6B6C}"/>
              </a:ext>
            </a:extLst>
          </p:cNvPr>
          <p:cNvSpPr txBox="1"/>
          <p:nvPr/>
        </p:nvSpPr>
        <p:spPr>
          <a:xfrm>
            <a:off x="408133" y="58846"/>
            <a:ext cx="7587507" cy="6740307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7</a:t>
            </a:r>
            <a:r>
              <a:rPr lang="en-US" sz="3600" baseline="0" dirty="0"/>
              <a:t> The law of the Lord is perfect,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reviving the soul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the testimony of the Lord is sure,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making wise the simple</a:t>
            </a:r>
            <a:r>
              <a:rPr lang="en-US" sz="3600" baseline="0" dirty="0"/>
              <a:t>;</a:t>
            </a:r>
          </a:p>
          <a:p>
            <a:r>
              <a:rPr lang="en-US" sz="3600" dirty="0"/>
              <a:t>8</a:t>
            </a:r>
            <a:r>
              <a:rPr lang="en-US" sz="3600" baseline="0" dirty="0"/>
              <a:t> the precepts of the Lord are right,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rejoicing the heart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the commandment of the Lord is pure,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enlightening the eyes</a:t>
            </a:r>
            <a:r>
              <a:rPr lang="en-US" sz="3600" baseline="0" dirty="0"/>
              <a:t>;</a:t>
            </a:r>
          </a:p>
          <a:p>
            <a:r>
              <a:rPr lang="en-US" sz="3600" dirty="0"/>
              <a:t>9</a:t>
            </a:r>
            <a:r>
              <a:rPr lang="en-US" sz="3600" baseline="0" dirty="0"/>
              <a:t> the fear of the Lord is clean,</a:t>
            </a:r>
          </a:p>
          <a:p>
            <a:r>
              <a:rPr lang="en-US" sz="3600" baseline="0" dirty="0"/>
              <a:t>    enduring forever;</a:t>
            </a:r>
          </a:p>
          <a:p>
            <a:r>
              <a:rPr lang="en-US" sz="3600" baseline="0" dirty="0"/>
              <a:t>the rules of the Lord are true,</a:t>
            </a:r>
          </a:p>
          <a:p>
            <a:r>
              <a:rPr lang="en-US" sz="3600" baseline="0" dirty="0"/>
              <a:t>    and righteous altogether.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7B6D4-E1D9-4D2D-6DE9-53797C2B50A3}"/>
              </a:ext>
            </a:extLst>
          </p:cNvPr>
          <p:cNvSpPr/>
          <p:nvPr/>
        </p:nvSpPr>
        <p:spPr>
          <a:xfrm>
            <a:off x="8302439" y="217714"/>
            <a:ext cx="3582762" cy="794658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Effects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B329E7-5269-539E-774E-3B5BB98F486D}"/>
              </a:ext>
            </a:extLst>
          </p:cNvPr>
          <p:cNvSpPr/>
          <p:nvPr/>
        </p:nvSpPr>
        <p:spPr>
          <a:xfrm>
            <a:off x="8302439" y="1844584"/>
            <a:ext cx="3582762" cy="4636226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desire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Bible?  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do you read out of a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sense of duty</a:t>
            </a: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5625C7-CA5E-7D41-462D-B3302E33D650}"/>
              </a:ext>
            </a:extLst>
          </p:cNvPr>
          <p:cNvSpPr/>
          <p:nvPr/>
        </p:nvSpPr>
        <p:spPr>
          <a:xfrm>
            <a:off x="4394468" y="647702"/>
            <a:ext cx="1429390" cy="59327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9335D6-12B9-B93B-8A33-3B1E4FD10721}"/>
              </a:ext>
            </a:extLst>
          </p:cNvPr>
          <p:cNvSpPr/>
          <p:nvPr/>
        </p:nvSpPr>
        <p:spPr>
          <a:xfrm>
            <a:off x="4775468" y="2835728"/>
            <a:ext cx="1429390" cy="59327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9724EB-15FA-65C1-72B0-BD3248C852B6}"/>
              </a:ext>
            </a:extLst>
          </p:cNvPr>
          <p:cNvGrpSpPr/>
          <p:nvPr/>
        </p:nvGrpSpPr>
        <p:grpSpPr>
          <a:xfrm>
            <a:off x="5419344" y="1741715"/>
            <a:ext cx="2576295" cy="2521676"/>
            <a:chOff x="5419344" y="1741715"/>
            <a:chExt cx="2576295" cy="25216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DD526DA-B25E-EDEC-1A13-DA2174135BCD}"/>
                </a:ext>
              </a:extLst>
            </p:cNvPr>
            <p:cNvSpPr/>
            <p:nvPr/>
          </p:nvSpPr>
          <p:spPr>
            <a:xfrm>
              <a:off x="6004954" y="1741715"/>
              <a:ext cx="1990685" cy="593271"/>
            </a:xfrm>
            <a:prstGeom prst="roundRect">
              <a:avLst/>
            </a:prstGeom>
            <a:solidFill>
              <a:srgbClr val="111619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3800" b="1" dirty="0">
                  <a:solidFill>
                    <a:srgbClr val="FFFF00"/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Wisdom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F5C250D-DA07-E3E8-714B-4BB2A871816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5510784" y="2038351"/>
              <a:ext cx="494170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83066A1-B99A-A739-E5A1-6528ABC32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9344" y="4263391"/>
              <a:ext cx="1920240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17813A-F19A-2910-7E7A-0553DB43D010}"/>
                </a:ext>
              </a:extLst>
            </p:cNvPr>
            <p:cNvCxnSpPr/>
            <p:nvPr/>
          </p:nvCxnSpPr>
          <p:spPr>
            <a:xfrm flipV="1">
              <a:off x="7351776" y="2334986"/>
              <a:ext cx="0" cy="1920022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8432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neycomb on a plate&#10;&#10;Description automatically generated">
            <a:extLst>
              <a:ext uri="{FF2B5EF4-FFF2-40B4-BE49-F238E27FC236}">
                <a16:creationId xmlns:a16="http://schemas.microsoft.com/office/drawing/2014/main" id="{B3CEFF7F-64E6-2312-BCE3-D60373947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975988" y="2501103"/>
            <a:ext cx="10240023" cy="3785652"/>
          </a:xfrm>
          <a:prstGeom prst="rect">
            <a:avLst/>
          </a:prstGeom>
          <a:solidFill>
            <a:srgbClr val="75370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10</a:t>
            </a:r>
            <a:r>
              <a:rPr lang="en-US" baseline="0" dirty="0"/>
              <a:t> More to be desired are they than gold,</a:t>
            </a:r>
          </a:p>
          <a:p>
            <a:r>
              <a:rPr lang="en-US" baseline="0" dirty="0"/>
              <a:t>    even much fine gold;</a:t>
            </a:r>
          </a:p>
          <a:p>
            <a:r>
              <a:rPr lang="en-US" baseline="0" dirty="0"/>
              <a:t>sweeter also than honey</a:t>
            </a:r>
          </a:p>
          <a:p>
            <a:r>
              <a:rPr lang="en-US" baseline="0" dirty="0"/>
              <a:t>    and drippings of the honeycomb.</a:t>
            </a:r>
          </a:p>
          <a:p>
            <a:r>
              <a:rPr lang="en-US" dirty="0"/>
              <a:t>11</a:t>
            </a:r>
            <a:r>
              <a:rPr lang="en-US" baseline="0" dirty="0"/>
              <a:t> Moreover, by them is your servant warned;</a:t>
            </a:r>
          </a:p>
          <a:p>
            <a:r>
              <a:rPr lang="en-US" baseline="0" dirty="0"/>
              <a:t>    in keeping them there is great reward.</a:t>
            </a:r>
          </a:p>
        </p:txBody>
      </p:sp>
    </p:spTree>
    <p:extLst>
      <p:ext uri="{BB962C8B-B14F-4D97-AF65-F5344CB8AC3E}">
        <p14:creationId xmlns:p14="http://schemas.microsoft.com/office/powerpoint/2010/main" val="25183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neycomb on a plate&#10;&#10;Description automatically generated">
            <a:extLst>
              <a:ext uri="{FF2B5EF4-FFF2-40B4-BE49-F238E27FC236}">
                <a16:creationId xmlns:a16="http://schemas.microsoft.com/office/drawing/2014/main" id="{B3CEFF7F-64E6-2312-BCE3-D60373947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975988" y="2501103"/>
            <a:ext cx="10240023" cy="3785652"/>
          </a:xfrm>
          <a:prstGeom prst="rect">
            <a:avLst/>
          </a:prstGeom>
          <a:solidFill>
            <a:srgbClr val="75370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10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FFFF00"/>
                </a:solidFill>
              </a:rPr>
              <a:t>More to be desired are they than gold,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even much fine gold</a:t>
            </a:r>
            <a:r>
              <a:rPr lang="en-US" baseline="0" dirty="0"/>
              <a:t>;</a:t>
            </a:r>
          </a:p>
          <a:p>
            <a:r>
              <a:rPr lang="en-US" baseline="0" dirty="0"/>
              <a:t>sweeter also than honey</a:t>
            </a:r>
          </a:p>
          <a:p>
            <a:r>
              <a:rPr lang="en-US" baseline="0" dirty="0"/>
              <a:t>    and drippings of the honeycomb.</a:t>
            </a:r>
          </a:p>
          <a:p>
            <a:r>
              <a:rPr lang="en-US" dirty="0"/>
              <a:t>11</a:t>
            </a:r>
            <a:r>
              <a:rPr lang="en-US" baseline="0" dirty="0"/>
              <a:t> Moreover, by them is your servant warned;</a:t>
            </a:r>
          </a:p>
          <a:p>
            <a:r>
              <a:rPr lang="en-US" baseline="0" dirty="0"/>
              <a:t>    in keeping them there is great reward.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2842A-7B14-9DC1-078D-6C62F94C5BE0}"/>
              </a:ext>
            </a:extLst>
          </p:cNvPr>
          <p:cNvSpPr/>
          <p:nvPr/>
        </p:nvSpPr>
        <p:spPr>
          <a:xfrm>
            <a:off x="6462753" y="3287485"/>
            <a:ext cx="4401189" cy="1023258"/>
          </a:xfrm>
          <a:prstGeom prst="roundRect">
            <a:avLst/>
          </a:prstGeom>
          <a:solidFill>
            <a:srgbClr val="7537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of God’s Word</a:t>
            </a:r>
          </a:p>
        </p:txBody>
      </p:sp>
    </p:spTree>
    <p:extLst>
      <p:ext uri="{BB962C8B-B14F-4D97-AF65-F5344CB8AC3E}">
        <p14:creationId xmlns:p14="http://schemas.microsoft.com/office/powerpoint/2010/main" val="27350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neycomb on a plate&#10;&#10;Description automatically generated">
            <a:extLst>
              <a:ext uri="{FF2B5EF4-FFF2-40B4-BE49-F238E27FC236}">
                <a16:creationId xmlns:a16="http://schemas.microsoft.com/office/drawing/2014/main" id="{B3CEFF7F-64E6-2312-BCE3-D60373947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975988" y="2501103"/>
            <a:ext cx="10240023" cy="3785652"/>
          </a:xfrm>
          <a:prstGeom prst="rect">
            <a:avLst/>
          </a:prstGeom>
          <a:solidFill>
            <a:srgbClr val="75370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10</a:t>
            </a:r>
            <a:r>
              <a:rPr lang="en-US" baseline="0" dirty="0"/>
              <a:t> More to be desired are they than gold,</a:t>
            </a:r>
          </a:p>
          <a:p>
            <a:r>
              <a:rPr lang="en-US" baseline="0" dirty="0"/>
              <a:t>    even much fine gold;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sweeter also than honey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and drippings of the honeycomb</a:t>
            </a:r>
            <a:r>
              <a:rPr lang="en-US" baseline="0" dirty="0"/>
              <a:t>.</a:t>
            </a:r>
          </a:p>
          <a:p>
            <a:r>
              <a:rPr lang="en-US" dirty="0"/>
              <a:t>11</a:t>
            </a:r>
            <a:r>
              <a:rPr lang="en-US" baseline="0" dirty="0"/>
              <a:t> Moreover, by them is your servant warned;</a:t>
            </a:r>
          </a:p>
          <a:p>
            <a:r>
              <a:rPr lang="en-US" baseline="0" dirty="0"/>
              <a:t>    in keeping them there is great reward.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2842A-7B14-9DC1-078D-6C62F94C5BE0}"/>
              </a:ext>
            </a:extLst>
          </p:cNvPr>
          <p:cNvSpPr/>
          <p:nvPr/>
        </p:nvSpPr>
        <p:spPr>
          <a:xfrm>
            <a:off x="6462754" y="3287485"/>
            <a:ext cx="5413560" cy="1023258"/>
          </a:xfrm>
          <a:prstGeom prst="roundRect">
            <a:avLst/>
          </a:prstGeom>
          <a:solidFill>
            <a:srgbClr val="7537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 found in God’s Word!</a:t>
            </a:r>
          </a:p>
        </p:txBody>
      </p:sp>
    </p:spTree>
    <p:extLst>
      <p:ext uri="{BB962C8B-B14F-4D97-AF65-F5344CB8AC3E}">
        <p14:creationId xmlns:p14="http://schemas.microsoft.com/office/powerpoint/2010/main" val="27497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neycomb on a plate&#10;&#10;Description automatically generated">
            <a:extLst>
              <a:ext uri="{FF2B5EF4-FFF2-40B4-BE49-F238E27FC236}">
                <a16:creationId xmlns:a16="http://schemas.microsoft.com/office/drawing/2014/main" id="{B3CEFF7F-64E6-2312-BCE3-D60373947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975988" y="2501103"/>
            <a:ext cx="10240023" cy="3785652"/>
          </a:xfrm>
          <a:prstGeom prst="rect">
            <a:avLst/>
          </a:prstGeom>
          <a:solidFill>
            <a:srgbClr val="75370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10</a:t>
            </a:r>
            <a:r>
              <a:rPr lang="en-US" baseline="0" dirty="0"/>
              <a:t> More to be desired are they than gold,</a:t>
            </a:r>
          </a:p>
          <a:p>
            <a:r>
              <a:rPr lang="en-US" baseline="0" dirty="0"/>
              <a:t>    even much fine gold;</a:t>
            </a:r>
          </a:p>
          <a:p>
            <a:r>
              <a:rPr lang="en-US" baseline="0" dirty="0"/>
              <a:t>sweeter also than honey</a:t>
            </a:r>
          </a:p>
          <a:p>
            <a:r>
              <a:rPr lang="en-US" baseline="0" dirty="0"/>
              <a:t>    and drippings of the honeycomb.</a:t>
            </a:r>
          </a:p>
          <a:p>
            <a:r>
              <a:rPr lang="en-US" dirty="0"/>
              <a:t>11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FFFF00"/>
                </a:solidFill>
              </a:rPr>
              <a:t>Moreover, by them is your servant warned;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in keeping them there is great reward</a:t>
            </a:r>
            <a:r>
              <a:rPr lang="en-US" baseline="0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2842A-7B14-9DC1-078D-6C62F94C5BE0}"/>
              </a:ext>
            </a:extLst>
          </p:cNvPr>
          <p:cNvSpPr/>
          <p:nvPr/>
        </p:nvSpPr>
        <p:spPr>
          <a:xfrm>
            <a:off x="5635440" y="738922"/>
            <a:ext cx="5413560" cy="1318478"/>
          </a:xfrm>
          <a:prstGeom prst="roundRect">
            <a:avLst/>
          </a:prstGeom>
          <a:solidFill>
            <a:srgbClr val="7537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 of the Word is to change our lives…</a:t>
            </a:r>
          </a:p>
        </p:txBody>
      </p:sp>
    </p:spTree>
    <p:extLst>
      <p:ext uri="{BB962C8B-B14F-4D97-AF65-F5344CB8AC3E}">
        <p14:creationId xmlns:p14="http://schemas.microsoft.com/office/powerpoint/2010/main" val="27440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oneycomb on a plate&#10;&#10;Description automatically generated">
            <a:extLst>
              <a:ext uri="{FF2B5EF4-FFF2-40B4-BE49-F238E27FC236}">
                <a16:creationId xmlns:a16="http://schemas.microsoft.com/office/drawing/2014/main" id="{DD79AA4F-1EF0-CF73-E17A-7DDE21295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496222" y="1481684"/>
            <a:ext cx="11199552" cy="4878259"/>
          </a:xfrm>
          <a:prstGeom prst="rect">
            <a:avLst/>
          </a:prstGeom>
          <a:solidFill>
            <a:srgbClr val="753700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3800" baseline="0" dirty="0"/>
              <a:t>Questions to ask ourselves in view of this: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baseline="0" dirty="0"/>
              <a:t>What is the importance of God’s Word in my life relative to other things I read or watch?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baseline="0" dirty="0"/>
              <a:t>Am I in the Bible directly, or am I more dependent on what others say about the Bible (sermons, commentaries, books about the Bible, etc.)?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baseline="0" dirty="0"/>
              <a:t>Is my life being changed by the Bible?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3FE7C-65B0-6B95-0DDF-39B8A70667F0}"/>
              </a:ext>
            </a:extLst>
          </p:cNvPr>
          <p:cNvSpPr txBox="1"/>
          <p:nvPr/>
        </p:nvSpPr>
        <p:spPr>
          <a:xfrm>
            <a:off x="130629" y="95484"/>
            <a:ext cx="5007428" cy="707886"/>
          </a:xfrm>
          <a:prstGeom prst="rect">
            <a:avLst/>
          </a:prstGeom>
          <a:solidFill>
            <a:srgbClr val="753700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US" baseline="0" dirty="0">
                <a:solidFill>
                  <a:srgbClr val="FFFF00"/>
                </a:solidFill>
              </a:rPr>
              <a:t>Psalm 19:7-11</a:t>
            </a:r>
          </a:p>
        </p:txBody>
      </p:sp>
    </p:spTree>
    <p:extLst>
      <p:ext uri="{BB962C8B-B14F-4D97-AF65-F5344CB8AC3E}">
        <p14:creationId xmlns:p14="http://schemas.microsoft.com/office/powerpoint/2010/main" val="33025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2AD69-376D-F773-2843-185CDFC4396A}"/>
              </a:ext>
            </a:extLst>
          </p:cNvPr>
          <p:cNvSpPr txBox="1"/>
          <p:nvPr/>
        </p:nvSpPr>
        <p:spPr>
          <a:xfrm>
            <a:off x="1117281" y="3429000"/>
            <a:ext cx="9957437" cy="2308324"/>
          </a:xfrm>
          <a:prstGeom prst="rect">
            <a:avLst/>
          </a:prstGeom>
          <a:solidFill>
            <a:srgbClr val="111619">
              <a:alpha val="70000"/>
            </a:srgbClr>
          </a:solidFill>
          <a:ln w="1016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aseline="0" dirty="0"/>
              <a:t>Speaking Through Creation (1-6)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aseline="0" dirty="0"/>
              <a:t>Speaking Through the Word (7-11)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aseline="0" dirty="0"/>
              <a:t>Prayer of Submission (12-14)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43F2A-7EED-55C1-4C88-104AAF28714D}"/>
              </a:ext>
            </a:extLst>
          </p:cNvPr>
          <p:cNvSpPr txBox="1"/>
          <p:nvPr/>
        </p:nvSpPr>
        <p:spPr>
          <a:xfrm>
            <a:off x="4832324" y="237172"/>
            <a:ext cx="2527353" cy="830997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4800" baseline="0" dirty="0"/>
              <a:t>Psalm 19</a:t>
            </a:r>
          </a:p>
        </p:txBody>
      </p:sp>
    </p:spTree>
    <p:extLst>
      <p:ext uri="{BB962C8B-B14F-4D97-AF65-F5344CB8AC3E}">
        <p14:creationId xmlns:p14="http://schemas.microsoft.com/office/powerpoint/2010/main" val="11741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2AD69-376D-F773-2843-185CDFC4396A}"/>
              </a:ext>
            </a:extLst>
          </p:cNvPr>
          <p:cNvSpPr txBox="1"/>
          <p:nvPr/>
        </p:nvSpPr>
        <p:spPr>
          <a:xfrm>
            <a:off x="1117281" y="3429000"/>
            <a:ext cx="9957437" cy="2308324"/>
          </a:xfrm>
          <a:prstGeom prst="rect">
            <a:avLst/>
          </a:prstGeom>
          <a:solidFill>
            <a:srgbClr val="111619">
              <a:alpha val="70000"/>
            </a:srgbClr>
          </a:solidFill>
          <a:ln w="1016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aseline="0" dirty="0"/>
              <a:t>Speaking Through Creation (1-6)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aseline="0" dirty="0"/>
              <a:t>Speaking Through the Word (7-11)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aseline="0" dirty="0">
                <a:solidFill>
                  <a:srgbClr val="FFFF00"/>
                </a:solidFill>
              </a:rPr>
              <a:t>Prayer of Submission (12-14)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72E01-2FDA-F7DF-DD76-F763121B87D9}"/>
              </a:ext>
            </a:extLst>
          </p:cNvPr>
          <p:cNvSpPr txBox="1"/>
          <p:nvPr/>
        </p:nvSpPr>
        <p:spPr>
          <a:xfrm>
            <a:off x="4832324" y="237172"/>
            <a:ext cx="2527353" cy="830997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4800" baseline="0" dirty="0"/>
              <a:t>Psalm 19</a:t>
            </a:r>
          </a:p>
        </p:txBody>
      </p:sp>
    </p:spTree>
    <p:extLst>
      <p:ext uri="{BB962C8B-B14F-4D97-AF65-F5344CB8AC3E}">
        <p14:creationId xmlns:p14="http://schemas.microsoft.com/office/powerpoint/2010/main" val="240678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AD485C-DA04-6F45-0F0F-BD7403A07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7143"/>
          <a:stretch/>
        </p:blipFill>
        <p:spPr bwMode="auto">
          <a:xfrm>
            <a:off x="0" y="0"/>
            <a:ext cx="12192000" cy="68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386443" y="3002923"/>
            <a:ext cx="11419114" cy="3600986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12</a:t>
            </a:r>
            <a:r>
              <a:rPr lang="en-US" sz="3800" baseline="0" dirty="0"/>
              <a:t> Who can discern his errors?</a:t>
            </a:r>
          </a:p>
          <a:p>
            <a:r>
              <a:rPr lang="en-US" sz="3800" baseline="0" dirty="0"/>
              <a:t>    Declare me innocent from hidden faults.</a:t>
            </a:r>
          </a:p>
          <a:p>
            <a:r>
              <a:rPr lang="en-US" sz="3800" dirty="0"/>
              <a:t>13</a:t>
            </a:r>
            <a:r>
              <a:rPr lang="en-US" sz="3800" baseline="0" dirty="0"/>
              <a:t> Keep back your servant also from presumptuous sins;</a:t>
            </a:r>
          </a:p>
          <a:p>
            <a:r>
              <a:rPr lang="en-US" sz="3800" baseline="0" dirty="0"/>
              <a:t>    let them not have dominion over me!</a:t>
            </a:r>
          </a:p>
          <a:p>
            <a:r>
              <a:rPr lang="en-US" sz="3800" baseline="0" dirty="0"/>
              <a:t>Then I shall be blameless,</a:t>
            </a:r>
          </a:p>
          <a:p>
            <a:r>
              <a:rPr lang="en-US" sz="3800" baseline="0" dirty="0"/>
              <a:t>    and innocent of great transgression.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D4B95-9162-2D4A-F7C7-A0FBE954FBC4}"/>
              </a:ext>
            </a:extLst>
          </p:cNvPr>
          <p:cNvSpPr txBox="1"/>
          <p:nvPr/>
        </p:nvSpPr>
        <p:spPr>
          <a:xfrm>
            <a:off x="3139168" y="0"/>
            <a:ext cx="5913664" cy="769441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/>
              <a:t>David’s Prayer (12-14):</a:t>
            </a:r>
          </a:p>
        </p:txBody>
      </p:sp>
    </p:spTree>
    <p:extLst>
      <p:ext uri="{BB962C8B-B14F-4D97-AF65-F5344CB8AC3E}">
        <p14:creationId xmlns:p14="http://schemas.microsoft.com/office/powerpoint/2010/main" val="26459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AD485C-DA04-6F45-0F0F-BD7403A07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7143"/>
          <a:stretch/>
        </p:blipFill>
        <p:spPr bwMode="auto">
          <a:xfrm>
            <a:off x="0" y="0"/>
            <a:ext cx="12192000" cy="68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386443" y="3002923"/>
            <a:ext cx="11419114" cy="3600986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12</a:t>
            </a:r>
            <a:r>
              <a:rPr lang="en-US" sz="3800" baseline="0" dirty="0"/>
              <a:t> Who can discern </a:t>
            </a:r>
            <a:r>
              <a:rPr lang="en-US" sz="3800" baseline="0" dirty="0">
                <a:solidFill>
                  <a:srgbClr val="FFFF00"/>
                </a:solidFill>
              </a:rPr>
              <a:t>his errors</a:t>
            </a:r>
            <a:r>
              <a:rPr lang="en-US" sz="3800" baseline="0" dirty="0"/>
              <a:t>?</a:t>
            </a:r>
          </a:p>
          <a:p>
            <a:r>
              <a:rPr lang="en-US" sz="3800" baseline="0" dirty="0"/>
              <a:t>    Declare me innocent from </a:t>
            </a:r>
            <a:r>
              <a:rPr lang="en-US" sz="3800" baseline="0" dirty="0">
                <a:solidFill>
                  <a:srgbClr val="FFFF00"/>
                </a:solidFill>
              </a:rPr>
              <a:t>hidden faults</a:t>
            </a:r>
            <a:r>
              <a:rPr lang="en-US" sz="3800" baseline="0" dirty="0"/>
              <a:t>.</a:t>
            </a:r>
          </a:p>
          <a:p>
            <a:r>
              <a:rPr lang="en-US" sz="3800" dirty="0"/>
              <a:t>13</a:t>
            </a:r>
            <a:r>
              <a:rPr lang="en-US" sz="3800" baseline="0" dirty="0"/>
              <a:t> Keep back your servant also from presumptuous sins;</a:t>
            </a:r>
          </a:p>
          <a:p>
            <a:r>
              <a:rPr lang="en-US" sz="3800" baseline="0" dirty="0"/>
              <a:t>    let them not have dominion over me!</a:t>
            </a:r>
          </a:p>
          <a:p>
            <a:r>
              <a:rPr lang="en-US" sz="3800" baseline="0" dirty="0"/>
              <a:t>Then I shall be blameless,</a:t>
            </a:r>
          </a:p>
          <a:p>
            <a:r>
              <a:rPr lang="en-US" sz="3800" baseline="0" dirty="0"/>
              <a:t>    and innocent of great transgression.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477429-B9F8-8B17-8538-348D9CCFD2D2}"/>
              </a:ext>
            </a:extLst>
          </p:cNvPr>
          <p:cNvSpPr/>
          <p:nvPr/>
        </p:nvSpPr>
        <p:spPr>
          <a:xfrm>
            <a:off x="6096000" y="1948542"/>
            <a:ext cx="5823857" cy="914401"/>
          </a:xfrm>
          <a:prstGeom prst="roundRect">
            <a:avLst/>
          </a:prstGeom>
          <a:solidFill>
            <a:srgbClr val="2E467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Sins we are not aware of…</a:t>
            </a:r>
            <a:endParaRPr lang="en-US" sz="38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85247-DA44-8480-434F-E45F143194BE}"/>
              </a:ext>
            </a:extLst>
          </p:cNvPr>
          <p:cNvSpPr txBox="1"/>
          <p:nvPr/>
        </p:nvSpPr>
        <p:spPr>
          <a:xfrm>
            <a:off x="3139168" y="0"/>
            <a:ext cx="5913664" cy="769441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/>
              <a:t>David’s Prayer (12-14):</a:t>
            </a:r>
          </a:p>
        </p:txBody>
      </p:sp>
    </p:spTree>
    <p:extLst>
      <p:ext uri="{BB962C8B-B14F-4D97-AF65-F5344CB8AC3E}">
        <p14:creationId xmlns:p14="http://schemas.microsoft.com/office/powerpoint/2010/main" val="15673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AD485C-DA04-6F45-0F0F-BD7403A07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7143"/>
          <a:stretch/>
        </p:blipFill>
        <p:spPr bwMode="auto">
          <a:xfrm>
            <a:off x="0" y="0"/>
            <a:ext cx="12192000" cy="68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386443" y="3002923"/>
            <a:ext cx="11419114" cy="3600986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12</a:t>
            </a:r>
            <a:r>
              <a:rPr lang="en-US" sz="3800" baseline="0" dirty="0"/>
              <a:t> Who can discern his errors?</a:t>
            </a:r>
          </a:p>
          <a:p>
            <a:r>
              <a:rPr lang="en-US" sz="3800" baseline="0" dirty="0"/>
              <a:t>    Declare me innocent from hidden faults.</a:t>
            </a:r>
          </a:p>
          <a:p>
            <a:r>
              <a:rPr lang="en-US" sz="3800" dirty="0"/>
              <a:t>13</a:t>
            </a:r>
            <a:r>
              <a:rPr lang="en-US" sz="3800" baseline="0" dirty="0"/>
              <a:t> Keep back your servant also from </a:t>
            </a:r>
            <a:r>
              <a:rPr lang="en-US" sz="3800" baseline="0" dirty="0">
                <a:solidFill>
                  <a:srgbClr val="FFFF00"/>
                </a:solidFill>
              </a:rPr>
              <a:t>presumptuous sins</a:t>
            </a:r>
            <a:r>
              <a:rPr lang="en-US" sz="3800" baseline="0" dirty="0"/>
              <a:t>;</a:t>
            </a:r>
          </a:p>
          <a:p>
            <a:r>
              <a:rPr lang="en-US" sz="3800" baseline="0" dirty="0"/>
              <a:t>    let them not have dominion over me!</a:t>
            </a:r>
          </a:p>
          <a:p>
            <a:r>
              <a:rPr lang="en-US" sz="3800" baseline="0" dirty="0"/>
              <a:t>Then I shall be blameless,</a:t>
            </a:r>
          </a:p>
          <a:p>
            <a:r>
              <a:rPr lang="en-US" sz="3800" baseline="0" dirty="0"/>
              <a:t>    and innocent of great transgression.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477429-B9F8-8B17-8538-348D9CCFD2D2}"/>
              </a:ext>
            </a:extLst>
          </p:cNvPr>
          <p:cNvSpPr/>
          <p:nvPr/>
        </p:nvSpPr>
        <p:spPr>
          <a:xfrm>
            <a:off x="6096000" y="1534886"/>
            <a:ext cx="5823857" cy="1328057"/>
          </a:xfrm>
          <a:prstGeom prst="roundRect">
            <a:avLst/>
          </a:prstGeom>
          <a:solidFill>
            <a:srgbClr val="2E467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Sins we are aware of but do anyway!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A28D3-2007-D657-CDF1-E095767415AC}"/>
              </a:ext>
            </a:extLst>
          </p:cNvPr>
          <p:cNvSpPr txBox="1"/>
          <p:nvPr/>
        </p:nvSpPr>
        <p:spPr>
          <a:xfrm>
            <a:off x="3139168" y="0"/>
            <a:ext cx="5913664" cy="769441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/>
              <a:t>David’s Prayer (12-14):</a:t>
            </a:r>
          </a:p>
        </p:txBody>
      </p:sp>
    </p:spTree>
    <p:extLst>
      <p:ext uri="{BB962C8B-B14F-4D97-AF65-F5344CB8AC3E}">
        <p14:creationId xmlns:p14="http://schemas.microsoft.com/office/powerpoint/2010/main" val="9663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AD485C-DA04-6F45-0F0F-BD7403A07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7143"/>
          <a:stretch/>
        </p:blipFill>
        <p:spPr bwMode="auto">
          <a:xfrm>
            <a:off x="0" y="0"/>
            <a:ext cx="12192000" cy="68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098222" y="3995058"/>
            <a:ext cx="7995557" cy="2431435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14</a:t>
            </a:r>
            <a:r>
              <a:rPr lang="en-US" sz="3800" baseline="0" dirty="0"/>
              <a:t> Let the words of my mouth </a:t>
            </a:r>
          </a:p>
          <a:p>
            <a:r>
              <a:rPr lang="en-US" sz="3800" baseline="0" dirty="0"/>
              <a:t>         and the meditation of my heart</a:t>
            </a:r>
          </a:p>
          <a:p>
            <a:r>
              <a:rPr lang="en-US" sz="3800" baseline="0" dirty="0"/>
              <a:t>    be acceptable in your sight,</a:t>
            </a:r>
          </a:p>
          <a:p>
            <a:r>
              <a:rPr lang="en-US" sz="3800" baseline="0" dirty="0"/>
              <a:t>    O Lord, my rock and my redeemer.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AAD8E-FA8C-8118-189E-1D57905B05A9}"/>
              </a:ext>
            </a:extLst>
          </p:cNvPr>
          <p:cNvSpPr txBox="1"/>
          <p:nvPr/>
        </p:nvSpPr>
        <p:spPr>
          <a:xfrm>
            <a:off x="3139168" y="0"/>
            <a:ext cx="5913664" cy="769441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/>
              <a:t>David’s Prayer (12-14):</a:t>
            </a:r>
          </a:p>
        </p:txBody>
      </p:sp>
    </p:spTree>
    <p:extLst>
      <p:ext uri="{BB962C8B-B14F-4D97-AF65-F5344CB8AC3E}">
        <p14:creationId xmlns:p14="http://schemas.microsoft.com/office/powerpoint/2010/main" val="2659056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058450" y="4934578"/>
            <a:ext cx="10075100" cy="1908215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5400" baseline="0" dirty="0"/>
              <a:t>God is constantly speaking to us…</a:t>
            </a:r>
          </a:p>
          <a:p>
            <a:pPr algn="ctr">
              <a:spcAft>
                <a:spcPts val="1200"/>
              </a:spcAft>
            </a:pPr>
            <a:r>
              <a:rPr lang="en-US" sz="5400" baseline="0" dirty="0"/>
              <a:t>He calls us to listen!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6F764-74BD-0569-5584-514201205EF9}"/>
              </a:ext>
            </a:extLst>
          </p:cNvPr>
          <p:cNvSpPr txBox="1"/>
          <p:nvPr/>
        </p:nvSpPr>
        <p:spPr>
          <a:xfrm>
            <a:off x="4625962" y="237172"/>
            <a:ext cx="2940076" cy="923330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5400" baseline="0" dirty="0"/>
              <a:t>Psalm 19</a:t>
            </a:r>
          </a:p>
        </p:txBody>
      </p:sp>
    </p:spTree>
    <p:extLst>
      <p:ext uri="{BB962C8B-B14F-4D97-AF65-F5344CB8AC3E}">
        <p14:creationId xmlns:p14="http://schemas.microsoft.com/office/powerpoint/2010/main" val="17861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AD485C-DA04-6F45-0F0F-BD7403A07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7143"/>
          <a:stretch/>
        </p:blipFill>
        <p:spPr bwMode="auto">
          <a:xfrm>
            <a:off x="0" y="0"/>
            <a:ext cx="12192000" cy="68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098222" y="3995058"/>
            <a:ext cx="7995557" cy="2431435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14</a:t>
            </a:r>
            <a:r>
              <a:rPr lang="en-US" sz="3800" baseline="0" dirty="0"/>
              <a:t> Let the words of my mouth </a:t>
            </a:r>
          </a:p>
          <a:p>
            <a:r>
              <a:rPr lang="en-US" sz="3800" baseline="0" dirty="0"/>
              <a:t>         and the meditation of my heart</a:t>
            </a:r>
          </a:p>
          <a:p>
            <a:r>
              <a:rPr lang="en-US" sz="3800" baseline="0" dirty="0"/>
              <a:t>    be acceptable in your sight,</a:t>
            </a:r>
          </a:p>
          <a:p>
            <a:r>
              <a:rPr lang="en-US" sz="3800" baseline="0" dirty="0"/>
              <a:t>    O Lord, my rock and my redeemer.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AAD8E-FA8C-8118-189E-1D57905B05A9}"/>
              </a:ext>
            </a:extLst>
          </p:cNvPr>
          <p:cNvSpPr txBox="1"/>
          <p:nvPr/>
        </p:nvSpPr>
        <p:spPr>
          <a:xfrm>
            <a:off x="3139168" y="0"/>
            <a:ext cx="5913664" cy="769441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/>
              <a:t>David’s Prayer (12-14):</a:t>
            </a:r>
          </a:p>
        </p:txBody>
      </p:sp>
    </p:spTree>
    <p:extLst>
      <p:ext uri="{BB962C8B-B14F-4D97-AF65-F5344CB8AC3E}">
        <p14:creationId xmlns:p14="http://schemas.microsoft.com/office/powerpoint/2010/main" val="3359517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2A451-E199-02C4-247A-7750B1EE9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67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notes for free!</a:t>
            </a:r>
            <a:endParaRPr lang="en-US" sz="1467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3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2" y="2222341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058450" y="4934578"/>
            <a:ext cx="10075100" cy="1477328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The heavens declare the glory of God,</a:t>
            </a:r>
          </a:p>
          <a:p>
            <a:pPr>
              <a:spcAft>
                <a:spcPts val="1200"/>
              </a:spcAft>
            </a:pPr>
            <a:r>
              <a:rPr lang="en-US" baseline="0" dirty="0"/>
              <a:t>    and the sky above proclaims his handiwork.</a:t>
            </a:r>
          </a:p>
        </p:txBody>
      </p:sp>
    </p:spTree>
    <p:extLst>
      <p:ext uri="{BB962C8B-B14F-4D97-AF65-F5344CB8AC3E}">
        <p14:creationId xmlns:p14="http://schemas.microsoft.com/office/powerpoint/2010/main" val="12795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058450" y="4934578"/>
            <a:ext cx="10075100" cy="1477328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The </a:t>
            </a:r>
            <a:r>
              <a:rPr lang="en-US" baseline="0" dirty="0">
                <a:solidFill>
                  <a:srgbClr val="FFFF00"/>
                </a:solidFill>
              </a:rPr>
              <a:t>heavens declare </a:t>
            </a:r>
            <a:r>
              <a:rPr lang="en-US" baseline="0" dirty="0"/>
              <a:t>the glory of God,</a:t>
            </a:r>
          </a:p>
          <a:p>
            <a:pPr>
              <a:spcAft>
                <a:spcPts val="1200"/>
              </a:spcAft>
            </a:pPr>
            <a:r>
              <a:rPr lang="en-US" baseline="0" dirty="0"/>
              <a:t>    and the </a:t>
            </a:r>
            <a:r>
              <a:rPr lang="en-US" baseline="0" dirty="0">
                <a:solidFill>
                  <a:srgbClr val="FFFF00"/>
                </a:solidFill>
              </a:rPr>
              <a:t>sky above proclaims </a:t>
            </a:r>
            <a:r>
              <a:rPr lang="en-US" baseline="0" dirty="0"/>
              <a:t>his handiwork.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EA3101-36F8-7BC3-C517-4C3649D3588C}"/>
              </a:ext>
            </a:extLst>
          </p:cNvPr>
          <p:cNvSpPr/>
          <p:nvPr/>
        </p:nvSpPr>
        <p:spPr>
          <a:xfrm>
            <a:off x="287823" y="254628"/>
            <a:ext cx="5634005" cy="1477329"/>
          </a:xfrm>
          <a:prstGeom prst="roundRect">
            <a:avLst/>
          </a:prstGeom>
          <a:solidFill>
            <a:srgbClr val="31232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the heavens “declare the glory of God”?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54CAC30-44AF-7138-F452-AF1E7C3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86" y="3310994"/>
            <a:ext cx="6172200" cy="354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4684CC3-71EF-98DA-9DCC-ED7A60B10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" y="0"/>
            <a:ext cx="6172200" cy="34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FED673C-E4B1-563F-B457-63CACB552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797" y="-1"/>
            <a:ext cx="6172200" cy="33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FC88C18-680B-858C-E167-F2AFC65A0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2" b="16452"/>
          <a:stretch/>
        </p:blipFill>
        <p:spPr bwMode="auto">
          <a:xfrm>
            <a:off x="0" y="3379140"/>
            <a:ext cx="6013586" cy="3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5420ED-7657-33D5-9D45-03BBC4394ECE}"/>
              </a:ext>
            </a:extLst>
          </p:cNvPr>
          <p:cNvCxnSpPr>
            <a:cxnSpLocks/>
          </p:cNvCxnSpPr>
          <p:nvPr/>
        </p:nvCxnSpPr>
        <p:spPr>
          <a:xfrm>
            <a:off x="6007371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B866BB-F5CE-8F9C-AB7E-3CEE2C1F873C}"/>
              </a:ext>
            </a:extLst>
          </p:cNvPr>
          <p:cNvCxnSpPr>
            <a:cxnSpLocks/>
          </p:cNvCxnSpPr>
          <p:nvPr/>
        </p:nvCxnSpPr>
        <p:spPr>
          <a:xfrm flipH="1" flipV="1">
            <a:off x="12429" y="3379141"/>
            <a:ext cx="12179571" cy="3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354425" y="3052601"/>
            <a:ext cx="7483151" cy="707886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aseline="0" dirty="0"/>
              <a:t>What do these tell us about God?</a:t>
            </a:r>
          </a:p>
        </p:txBody>
      </p:sp>
    </p:spTree>
    <p:extLst>
      <p:ext uri="{BB962C8B-B14F-4D97-AF65-F5344CB8AC3E}">
        <p14:creationId xmlns:p14="http://schemas.microsoft.com/office/powerpoint/2010/main" val="21704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058450" y="4934578"/>
            <a:ext cx="10075100" cy="1477328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The </a:t>
            </a:r>
            <a:r>
              <a:rPr lang="en-US" baseline="0" dirty="0">
                <a:solidFill>
                  <a:srgbClr val="FFFF00"/>
                </a:solidFill>
              </a:rPr>
              <a:t>heavens declare </a:t>
            </a:r>
            <a:r>
              <a:rPr lang="en-US" baseline="0" dirty="0"/>
              <a:t>the glory of God,</a:t>
            </a:r>
          </a:p>
          <a:p>
            <a:pPr>
              <a:spcAft>
                <a:spcPts val="1200"/>
              </a:spcAft>
            </a:pPr>
            <a:r>
              <a:rPr lang="en-US" baseline="0" dirty="0"/>
              <a:t>    and the </a:t>
            </a:r>
            <a:r>
              <a:rPr lang="en-US" baseline="0" dirty="0">
                <a:solidFill>
                  <a:srgbClr val="FFFF00"/>
                </a:solidFill>
              </a:rPr>
              <a:t>sky above proclaims </a:t>
            </a:r>
            <a:r>
              <a:rPr lang="en-US" baseline="0" dirty="0"/>
              <a:t>his handiwork.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EA3101-36F8-7BC3-C517-4C3649D3588C}"/>
              </a:ext>
            </a:extLst>
          </p:cNvPr>
          <p:cNvSpPr/>
          <p:nvPr/>
        </p:nvSpPr>
        <p:spPr>
          <a:xfrm>
            <a:off x="287823" y="254628"/>
            <a:ext cx="5634005" cy="1477329"/>
          </a:xfrm>
          <a:prstGeom prst="roundRect">
            <a:avLst/>
          </a:prstGeom>
          <a:solidFill>
            <a:srgbClr val="31232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the heavens “declare the glory of God”?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0A92B0-549F-C465-B725-4F6E222C4D6A}"/>
              </a:ext>
            </a:extLst>
          </p:cNvPr>
          <p:cNvSpPr/>
          <p:nvPr/>
        </p:nvSpPr>
        <p:spPr>
          <a:xfrm>
            <a:off x="6983834" y="309305"/>
            <a:ext cx="4746171" cy="4315968"/>
          </a:xfrm>
          <a:prstGeom prst="roundRect">
            <a:avLst/>
          </a:prstGeom>
          <a:solidFill>
            <a:srgbClr val="31232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tell us about the nature of God… His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Wisdom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 to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Divine Nature</a:t>
            </a:r>
          </a:p>
        </p:txBody>
      </p:sp>
    </p:spTree>
    <p:extLst>
      <p:ext uri="{BB962C8B-B14F-4D97-AF65-F5344CB8AC3E}">
        <p14:creationId xmlns:p14="http://schemas.microsoft.com/office/powerpoint/2010/main" val="6666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66F926E-7236-09D1-E47B-809739C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631474" y="4934578"/>
            <a:ext cx="8743918" cy="1477328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>
                <a:solidFill>
                  <a:srgbClr val="FFFF00"/>
                </a:solidFill>
              </a:rPr>
              <a:t>Day to day pours out speech</a:t>
            </a:r>
            <a:r>
              <a:rPr lang="en-US" baseline="0" dirty="0"/>
              <a:t>,</a:t>
            </a:r>
          </a:p>
          <a:p>
            <a:pPr>
              <a:spcAft>
                <a:spcPts val="1200"/>
              </a:spcAft>
            </a:pPr>
            <a:r>
              <a:rPr lang="en-US" baseline="0" dirty="0"/>
              <a:t>    and </a:t>
            </a:r>
            <a:r>
              <a:rPr lang="en-US" baseline="0" dirty="0">
                <a:solidFill>
                  <a:srgbClr val="FFFF00"/>
                </a:solidFill>
              </a:rPr>
              <a:t>night to night </a:t>
            </a:r>
            <a:r>
              <a:rPr lang="en-US" baseline="0" dirty="0"/>
              <a:t>reveals knowledge.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EA3101-36F8-7BC3-C517-4C3649D3588C}"/>
              </a:ext>
            </a:extLst>
          </p:cNvPr>
          <p:cNvSpPr/>
          <p:nvPr/>
        </p:nvSpPr>
        <p:spPr>
          <a:xfrm>
            <a:off x="309593" y="267718"/>
            <a:ext cx="4251519" cy="3161282"/>
          </a:xfrm>
          <a:prstGeom prst="roundRect">
            <a:avLst/>
          </a:prstGeom>
          <a:solidFill>
            <a:srgbClr val="31232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constantly speaking… To what purpose?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minister to us!</a:t>
            </a:r>
          </a:p>
        </p:txBody>
      </p:sp>
    </p:spTree>
    <p:extLst>
      <p:ext uri="{BB962C8B-B14F-4D97-AF65-F5344CB8AC3E}">
        <p14:creationId xmlns:p14="http://schemas.microsoft.com/office/powerpoint/2010/main" val="5722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2675</TotalTime>
  <Words>3100</Words>
  <Application>Microsoft Macintosh PowerPoint</Application>
  <PresentationFormat>Widescreen</PresentationFormat>
  <Paragraphs>427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ＭＳ Ｐゴシック</vt:lpstr>
      <vt:lpstr>Arial</vt:lpstr>
      <vt:lpstr>Calibri</vt:lpstr>
      <vt:lpstr>Calisto MT</vt:lpstr>
      <vt:lpstr>Cooper Black</vt:lpstr>
      <vt:lpstr>Corbel</vt:lpstr>
      <vt:lpstr>Engravers MT</vt:lpstr>
      <vt:lpstr>Times New Roman</vt:lpstr>
      <vt:lpstr>Wingdings</vt:lpstr>
      <vt:lpstr>Wingdings 2</vt:lpstr>
      <vt:lpstr>Depth</vt:lpstr>
      <vt:lpstr>Slate</vt:lpstr>
      <vt:lpstr>Orbit</vt:lpstr>
      <vt:lpstr>PowerPoint Presentation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PowerPoint Presentation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Bridges</dc:creator>
  <cp:lastModifiedBy>Rick Griffith</cp:lastModifiedBy>
  <cp:revision>6</cp:revision>
  <dcterms:created xsi:type="dcterms:W3CDTF">2023-11-07T11:17:49Z</dcterms:created>
  <dcterms:modified xsi:type="dcterms:W3CDTF">2024-08-28T01:59:27Z</dcterms:modified>
</cp:coreProperties>
</file>