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73" r:id="rId2"/>
  </p:sldMasterIdLst>
  <p:notesMasterIdLst>
    <p:notesMasterId r:id="rId41"/>
  </p:notesMasterIdLst>
  <p:sldIdLst>
    <p:sldId id="256" r:id="rId3"/>
    <p:sldId id="258" r:id="rId4"/>
    <p:sldId id="260" r:id="rId5"/>
    <p:sldId id="261" r:id="rId6"/>
    <p:sldId id="262" r:id="rId7"/>
    <p:sldId id="263" r:id="rId8"/>
    <p:sldId id="259" r:id="rId9"/>
    <p:sldId id="301" r:id="rId10"/>
    <p:sldId id="269" r:id="rId11"/>
    <p:sldId id="264" r:id="rId12"/>
    <p:sldId id="265" r:id="rId13"/>
    <p:sldId id="266" r:id="rId14"/>
    <p:sldId id="268" r:id="rId15"/>
    <p:sldId id="302"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67" r:id="rId39"/>
    <p:sldId id="310"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Franklin Gothic Book" panose="020B0503020102020204" pitchFamily="34" charset="0"/>
      <p:regular r:id="rId46"/>
      <p:italic r:id="rId47"/>
    </p:embeddedFont>
    <p:embeddedFont>
      <p:font typeface="Open Sans" panose="020B0606030504020204" pitchFamily="34" charset="0"/>
      <p:regular r:id="rId48"/>
      <p:bold r:id="rId49"/>
      <p:italic r:id="rId50"/>
      <p:boldItalic r:id="rId51"/>
    </p:embeddedFont>
  </p:embeddedFontLst>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3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B5A215-80B7-47B9-8B9A-C868C772B522}" v="1281" dt="2023-04-10T11:54:23.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2"/>
    <p:restoredTop sz="88177"/>
  </p:normalViewPr>
  <p:slideViewPr>
    <p:cSldViewPr snapToGrid="0">
      <p:cViewPr varScale="1">
        <p:scale>
          <a:sx n="105" d="100"/>
          <a:sy n="105" d="100"/>
        </p:scale>
        <p:origin x="192" y="1176"/>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 name="Google Shape;6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2bb23eda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22bb23eda6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22" name="Google Shape;122;g22bb23eda68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7ec76b17e4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17ec76b17e4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29" name="Google Shape;129;g17ec76b17e4_0_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7ec76b17e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17ec76b17e4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36" name="Google Shape;136;g17ec76b17e4_0_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7ec76b17e4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17ec76b17e4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50" name="Google Shape;150;g17ec76b17e4_0_1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7ec76b17e4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17ec76b17e4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57" name="Google Shape;157;g17ec76b17e4_0_1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extLst>
      <p:ext uri="{BB962C8B-B14F-4D97-AF65-F5344CB8AC3E}">
        <p14:creationId xmlns:p14="http://schemas.microsoft.com/office/powerpoint/2010/main" val="1843357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7ec76b17e4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17ec76b17e4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64" name="Google Shape;164;g17ec76b17e4_0_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7ec76b17e4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17ec76b17e4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71" name="Google Shape;171;g17ec76b17e4_0_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7ec76b17e4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17ec76b17e4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78" name="Google Shape;178;g17ec76b17e4_0_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7ec76b17e4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17ec76b17e4_0_1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85" name="Google Shape;185;g17ec76b17e4_0_1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7ec76b17e4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7ec76b17e4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92" name="Google Shape;192;g17ec76b17e4_0_1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2bb23eda6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g22bb23eda68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80" name="Google Shape;80;g22bb23eda68_0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7ec76b17e4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17ec76b17e4_0_1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99" name="Google Shape;199;g17ec76b17e4_0_1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2bb23eda6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22bb23eda68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06" name="Google Shape;206;g22bb23eda68_0_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7ec76b17e4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17ec76b17e4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13" name="Google Shape;213;g17ec76b17e4_0_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7ec76b17e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17ec76b17e4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20" name="Google Shape;220;g17ec76b17e4_0_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7ec76b17e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17ec76b17e4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27" name="Google Shape;227;g17ec76b17e4_0_1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7ec76b17e4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17ec76b17e4_0_1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34" name="Google Shape;234;g17ec76b17e4_0_1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7ec76b17e4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17ec76b17e4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41" name="Google Shape;241;g17ec76b17e4_0_1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7ec76b17e4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17ec76b17e4_0_1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47" name="Google Shape;247;g17ec76b17e4_0_1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7ec76b17e4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17ec76b17e4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54" name="Google Shape;254;g17ec76b17e4_0_1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7ec76b17e4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17ec76b17e4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61" name="Google Shape;261;g17ec76b17e4_0_1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b7c13a976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b7c13a9768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94" name="Google Shape;94;gb7c13a9768_0_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7ec76b17e4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17ec76b17e4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67" name="Google Shape;267;g17ec76b17e4_0_1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2bb23eda6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2bb23eda68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74" name="Google Shape;274;g22bb23eda68_0_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b7c13a976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b7c13a9768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81" name="Google Shape;281;gb7c13a9768_0_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b7c13a976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b7c13a9768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88" name="Google Shape;288;gb7c13a9768_0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7ec76b17e4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17ec76b17e4_0_2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295" name="Google Shape;295;g17ec76b17e4_0_2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7ec76b17e4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17ec76b17e4_0_2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302" name="Google Shape;302;g17ec76b17e4_0_2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2bb23eda6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22bb23eda68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309" name="Google Shape;309;g22bb23eda68_0_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2bb23eda6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22bb23eda68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01" name="Google Shape;101;g22bb23eda68_0_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2bb23eda68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22bb23eda68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08" name="Google Shape;108;g22bb23eda68_0_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2bb23eda6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22bb23eda6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15" name="Google Shape;115;g22bb23eda68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ac6448863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ac64488637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87" name="Google Shape;87;gac64488637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2bb23eda6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g22bb23eda68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80" name="Google Shape;80;g22bb23eda68_0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1083103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7ec76b17e4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17ec76b17e4_0_1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Notes Page</a:t>
            </a:r>
            <a:endParaRPr/>
          </a:p>
          <a:p>
            <a:pPr marL="0" lvl="0" indent="0" algn="l" rtl="0">
              <a:lnSpc>
                <a:spcPct val="100000"/>
              </a:lnSpc>
              <a:spcBef>
                <a:spcPts val="0"/>
              </a:spcBef>
              <a:spcAft>
                <a:spcPts val="0"/>
              </a:spcAft>
              <a:buClr>
                <a:schemeClr val="dk1"/>
              </a:buClr>
              <a:buSzPts val="1400"/>
              <a:buFont typeface="Arial"/>
              <a:buNone/>
            </a:pPr>
            <a:r>
              <a:rPr lang="en-US"/>
              <a:t>Font: Open Sans (normal)</a:t>
            </a:r>
            <a:endParaRPr/>
          </a:p>
          <a:p>
            <a:pPr marL="0" lvl="0" indent="0" algn="l" rtl="0">
              <a:lnSpc>
                <a:spcPct val="100000"/>
              </a:lnSpc>
              <a:spcBef>
                <a:spcPts val="0"/>
              </a:spcBef>
              <a:spcAft>
                <a:spcPts val="0"/>
              </a:spcAft>
              <a:buClr>
                <a:schemeClr val="dk1"/>
              </a:buClr>
              <a:buSzPts val="1400"/>
              <a:buFont typeface="Arial"/>
              <a:buNone/>
            </a:pPr>
            <a:r>
              <a:rPr lang="en-US"/>
              <a:t>Color Hex Code: #231F20</a:t>
            </a:r>
            <a:endParaRPr/>
          </a:p>
        </p:txBody>
      </p:sp>
      <p:sp>
        <p:nvSpPr>
          <p:cNvPr id="157" name="Google Shape;157;g17ec76b17e4_0_1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87DE6118-2437-4B30-8E3C-4D2BE6020583}" type="datetimeFigureOut">
              <a:rPr lang="en-US" dirty="0"/>
              <a:pPr/>
              <a:t>4/10/23</a:t>
            </a:fld>
            <a:endParaRPr lang="en-US" dirty="0"/>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grpSp>
        <p:nvGrpSpPr>
          <p:cNvPr id="7" name="Group 6"/>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035256657"/>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8748618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4/10/23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4835988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45388407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189" indent="0">
              <a:buNone/>
              <a:defRPr sz="1800"/>
            </a:lvl2pPr>
            <a:lvl3pPr marL="914378" indent="0">
              <a:buNone/>
              <a:defRPr sz="1600"/>
            </a:lvl3pPr>
            <a:lvl4pPr marL="1371566" indent="0">
              <a:buNone/>
              <a:defRPr sz="1400"/>
            </a:lvl4pPr>
            <a:lvl5pPr marL="1828754" indent="0">
              <a:buNone/>
              <a:defRPr sz="1400"/>
            </a:lvl5pPr>
            <a:lvl6pPr marL="2285943" indent="0">
              <a:buNone/>
              <a:defRPr sz="1400"/>
            </a:lvl6pPr>
            <a:lvl7pPr marL="2743132"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2464576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64454577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42981116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36400996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82426406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9125164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8585557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55474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05462341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94368845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89" indent="0" algn="ctr">
              <a:buNone/>
              <a:defRPr/>
            </a:lvl2pPr>
            <a:lvl3pPr marL="914378" indent="0" algn="ctr">
              <a:buNone/>
              <a:defRPr/>
            </a:lvl3pPr>
            <a:lvl4pPr marL="1371566" indent="0" algn="ctr">
              <a:buNone/>
              <a:defRPr/>
            </a:lvl4pPr>
            <a:lvl5pPr marL="1828754" indent="0" algn="ctr">
              <a:buNone/>
              <a:defRPr/>
            </a:lvl5pPr>
            <a:lvl6pPr marL="2285943" indent="0" algn="ctr">
              <a:buNone/>
              <a:defRPr/>
            </a:lvl6pPr>
            <a:lvl7pPr marL="2743132"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7744529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87DE6118-2437-4B30-8E3C-4D2BE6020583}" type="datetimeFigureOut">
              <a:rPr lang="en-US" dirty="0"/>
              <a:pPr/>
              <a:t>4/10/23</a:t>
            </a:fld>
            <a:endParaRPr lang="en-US" dirty="0"/>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37340717"/>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4/10/23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583284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4/10/23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303403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4/10/23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8568055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4/10/23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61411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87DE6118-2437-4B30-8E3C-4D2BE6020583}" type="datetimeFigureOut">
              <a:rPr lang="en-US" dirty="0"/>
              <a:pPr/>
              <a:t>4/10/23</a:t>
            </a:fld>
            <a:endParaRPr lang="en-US" dirty="0"/>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918811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87DE6118-2437-4B30-8E3C-4D2BE6020583}" type="datetimeFigureOut">
              <a:rPr lang="en-US" dirty="0"/>
              <a:pPr/>
              <a:t>4/10/23</a:t>
            </a:fld>
            <a:endParaRPr lang="en-US" dirty="0"/>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63449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fld id="{87DE6118-2437-4B30-8E3C-4D2BE6020583}" type="datetimeFigureOut">
              <a:rPr lang="en-US" dirty="0"/>
              <a:pPr/>
              <a:t>4/10/23</a:t>
            </a:fld>
            <a:endParaRPr lang="en-US" dirty="0"/>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31438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2926558"/>
            <a:ext cx="3400425" cy="2212181"/>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78"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78"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08361"/>
            <a:ext cx="8229600" cy="85486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78"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78" fontAlgn="base">
              <a:spcBef>
                <a:spcPct val="0"/>
              </a:spcBef>
              <a:spcAft>
                <a:spcPct val="0"/>
              </a:spcAft>
              <a:defRPr/>
            </a:pPr>
            <a:fld id="{61F442D0-A11F-2640-8129-5D1BEF7A3C1E}" type="slidenum">
              <a:rPr lang="en-US" smtClean="0"/>
              <a:pPr defTabSz="914378" fontAlgn="base">
                <a:spcBef>
                  <a:spcPct val="0"/>
                </a:spcBef>
                <a:spcAft>
                  <a:spcPct val="0"/>
                </a:spcAft>
                <a:defRPr/>
              </a:pPr>
              <a:t>‹#›</a:t>
            </a:fld>
            <a:endParaRPr lang="en-US"/>
          </a:p>
        </p:txBody>
      </p:sp>
    </p:spTree>
    <p:extLst>
      <p:ext uri="{BB962C8B-B14F-4D97-AF65-F5344CB8AC3E}">
        <p14:creationId xmlns:p14="http://schemas.microsoft.com/office/powerpoint/2010/main" val="2682669434"/>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8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7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6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54"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92" indent="-34289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31" indent="-285743"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72" indent="-228594"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160" indent="-228594"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348" indent="-228594"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537"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726"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915"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103" indent="-228594"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1026" name="Picture 2">
            <a:extLst>
              <a:ext uri="{FF2B5EF4-FFF2-40B4-BE49-F238E27FC236}">
                <a16:creationId xmlns:a16="http://schemas.microsoft.com/office/drawing/2014/main" id="{50BA2D15-5D43-9DA6-66BD-71AF5C2E0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BFECD97-51A6-8FB0-AA11-B62A8D60BE65}"/>
              </a:ext>
            </a:extLst>
          </p:cNvPr>
          <p:cNvSpPr txBox="1"/>
          <p:nvPr/>
        </p:nvSpPr>
        <p:spPr>
          <a:xfrm>
            <a:off x="728976" y="332928"/>
            <a:ext cx="4091185" cy="1200329"/>
          </a:xfrm>
          <a:prstGeom prst="rect">
            <a:avLst/>
          </a:prstGeom>
          <a:noFill/>
        </p:spPr>
        <p:txBody>
          <a:bodyPr wrap="non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chemeClr val="bg1"/>
                </a:solidFill>
                <a:effectLst>
                  <a:glow rad="139700">
                    <a:srgbClr val="0D0304"/>
                  </a:glow>
                </a:effectLst>
              </a:rPr>
              <a:t>Psalm 131</a:t>
            </a:r>
          </a:p>
        </p:txBody>
      </p:sp>
      <p:sp>
        <p:nvSpPr>
          <p:cNvPr id="3" name="TextBox 2">
            <a:extLst>
              <a:ext uri="{FF2B5EF4-FFF2-40B4-BE49-F238E27FC236}">
                <a16:creationId xmlns:a16="http://schemas.microsoft.com/office/drawing/2014/main" id="{E6765328-9F27-8350-6450-C3383E58A7E2}"/>
              </a:ext>
            </a:extLst>
          </p:cNvPr>
          <p:cNvSpPr txBox="1"/>
          <p:nvPr/>
        </p:nvSpPr>
        <p:spPr>
          <a:xfrm>
            <a:off x="2686730" y="1983016"/>
            <a:ext cx="6457270" cy="1200329"/>
          </a:xfrm>
          <a:prstGeom prst="rect">
            <a:avLst/>
          </a:prstGeom>
          <a:noFill/>
        </p:spPr>
        <p:txBody>
          <a:bodyPr wrap="square" rtlCol="0">
            <a:spAutoFit/>
          </a:bodyPr>
          <a:lstStyle>
            <a:defPPr>
              <a:defRPr lang="en-US"/>
            </a:defPPr>
            <a:lvl1pPr algn="ctr">
              <a:defRPr sz="5400" b="1">
                <a:effectLst>
                  <a:glow rad="139700">
                    <a:schemeClr val="bg2">
                      <a:alpha val="80000"/>
                    </a:schemeClr>
                  </a:glow>
                </a:effectLst>
                <a:latin typeface="Calibri" panose="020F0502020204030204" pitchFamily="34" charset="0"/>
                <a:cs typeface="Calibri" panose="020F0502020204030204" pitchFamily="34" charset="0"/>
              </a:defRPr>
            </a:lvl1pPr>
          </a:lstStyle>
          <a:p>
            <a:r>
              <a:rPr lang="en-US" sz="7200" dirty="0">
                <a:solidFill>
                  <a:schemeClr val="bg1"/>
                </a:solidFill>
                <a:effectLst>
                  <a:glow rad="139700">
                    <a:srgbClr val="0D0304"/>
                  </a:glow>
                </a:effectLst>
              </a:rPr>
              <a:t>At Rest in God</a:t>
            </a:r>
          </a:p>
        </p:txBody>
      </p:sp>
      <p:sp>
        <p:nvSpPr>
          <p:cNvPr id="4" name="Rectangle 3">
            <a:extLst>
              <a:ext uri="{FF2B5EF4-FFF2-40B4-BE49-F238E27FC236}">
                <a16:creationId xmlns:a16="http://schemas.microsoft.com/office/drawing/2014/main" id="{E6688FED-2580-052A-DAF0-21A6133090FF}"/>
              </a:ext>
            </a:extLst>
          </p:cNvPr>
          <p:cNvSpPr>
            <a:spLocks noChangeArrowheads="1"/>
          </p:cNvSpPr>
          <p:nvPr/>
        </p:nvSpPr>
        <p:spPr bwMode="auto">
          <a:xfrm>
            <a:off x="0" y="3610244"/>
            <a:ext cx="9144000" cy="153288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Keith Ferguson</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at Amman International Church Singapore • AmmanChurch.com</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solidFill>
                  <a:srgbClr val="231F20"/>
                </a:solidFill>
                <a:latin typeface="Open Sans"/>
                <a:ea typeface="Open Sans"/>
                <a:cs typeface="Open Sans"/>
                <a:sym typeface="Open Sans"/>
              </a:rPr>
              <a:t>Observations</a:t>
            </a:r>
            <a:endParaRPr>
              <a:solidFill>
                <a:srgbClr val="231F20"/>
              </a:solidFill>
              <a:latin typeface="Open Sans"/>
              <a:ea typeface="Open Sans"/>
              <a:cs typeface="Open Sans"/>
              <a:sym typeface="Open Sans"/>
            </a:endParaRPr>
          </a:p>
        </p:txBody>
      </p:sp>
      <p:sp>
        <p:nvSpPr>
          <p:cNvPr id="125" name="Google Shape;125;p2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a:latin typeface="Open Sans"/>
              <a:ea typeface="Open Sans"/>
              <a:cs typeface="Open Sans"/>
              <a:sym typeface="Open Sans"/>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solidFill>
                  <a:srgbClr val="231F20"/>
                </a:solidFill>
                <a:latin typeface="Open Sans"/>
                <a:ea typeface="Open Sans"/>
                <a:cs typeface="Open Sans"/>
                <a:sym typeface="Open Sans"/>
              </a:rPr>
              <a:t>Observations</a:t>
            </a:r>
            <a:endParaRPr>
              <a:solidFill>
                <a:srgbClr val="231F20"/>
              </a:solidFill>
              <a:latin typeface="Open Sans"/>
              <a:ea typeface="Open Sans"/>
              <a:cs typeface="Open Sans"/>
              <a:sym typeface="Open Sans"/>
            </a:endParaRPr>
          </a:p>
        </p:txBody>
      </p:sp>
      <p:sp>
        <p:nvSpPr>
          <p:cNvPr id="132" name="Google Shape;132;p2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Font typeface="Open Sans"/>
              <a:buAutoNum type="arabicPeriod"/>
            </a:pPr>
            <a:r>
              <a:rPr lang="en-US" sz="2800">
                <a:latin typeface="Open Sans"/>
                <a:ea typeface="Open Sans"/>
                <a:cs typeface="Open Sans"/>
                <a:sym typeface="Open Sans"/>
              </a:rPr>
              <a:t>The soul at rest is humble.</a:t>
            </a:r>
            <a:endParaRPr>
              <a:latin typeface="Open Sans"/>
              <a:ea typeface="Open Sans"/>
              <a:cs typeface="Open Sans"/>
              <a:sym typeface="Open Sans"/>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solidFill>
                  <a:srgbClr val="231F20"/>
                </a:solidFill>
                <a:latin typeface="Open Sans"/>
                <a:ea typeface="Open Sans"/>
                <a:cs typeface="Open Sans"/>
                <a:sym typeface="Open Sans"/>
              </a:rPr>
              <a:t>Embrace humility.</a:t>
            </a:r>
            <a:endParaRPr>
              <a:solidFill>
                <a:srgbClr val="231F20"/>
              </a:solidFill>
              <a:latin typeface="Open Sans"/>
              <a:ea typeface="Open Sans"/>
              <a:cs typeface="Open Sans"/>
              <a:sym typeface="Open Sans"/>
            </a:endParaRPr>
          </a:p>
        </p:txBody>
      </p:sp>
      <p:sp>
        <p:nvSpPr>
          <p:cNvPr id="139" name="Google Shape;139;p2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800">
              <a:latin typeface="Open Sans"/>
              <a:ea typeface="Open Sans"/>
              <a:cs typeface="Open Sans"/>
              <a:sym typeface="Open Sans"/>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231F20"/>
                </a:solidFill>
                <a:latin typeface="Open Sans"/>
                <a:ea typeface="Open Sans"/>
                <a:cs typeface="Open Sans"/>
                <a:sym typeface="Open Sans"/>
              </a:rPr>
              <a:t>Embrace humility.</a:t>
            </a:r>
            <a:endParaRPr>
              <a:solidFill>
                <a:srgbClr val="231F20"/>
              </a:solidFill>
              <a:latin typeface="Open Sans"/>
              <a:ea typeface="Open Sans"/>
              <a:cs typeface="Open Sans"/>
              <a:sym typeface="Open Sans"/>
            </a:endParaRPr>
          </a:p>
        </p:txBody>
      </p:sp>
      <p:sp>
        <p:nvSpPr>
          <p:cNvPr id="153" name="Google Shape;153;p2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Font typeface="Open Sans"/>
              <a:buChar char="•"/>
            </a:pPr>
            <a:r>
              <a:rPr lang="en-US" sz="2800">
                <a:latin typeface="Open Sans"/>
                <a:ea typeface="Open Sans"/>
                <a:cs typeface="Open Sans"/>
                <a:sym typeface="Open Sans"/>
              </a:rPr>
              <a:t>The primary threat to our rest is not </a:t>
            </a:r>
            <a:r>
              <a:rPr lang="en-US" sz="2800" i="1">
                <a:latin typeface="Open Sans"/>
                <a:ea typeface="Open Sans"/>
                <a:cs typeface="Open Sans"/>
                <a:sym typeface="Open Sans"/>
              </a:rPr>
              <a:t>outside</a:t>
            </a:r>
            <a:r>
              <a:rPr lang="en-US" sz="2800">
                <a:latin typeface="Open Sans"/>
                <a:ea typeface="Open Sans"/>
                <a:cs typeface="Open Sans"/>
                <a:sym typeface="Open Sans"/>
              </a:rPr>
              <a:t> of us—e.g. a person, our circumstances, etc. </a:t>
            </a:r>
            <a:endParaRPr sz="2800">
              <a:latin typeface="Open Sans"/>
              <a:ea typeface="Open Sans"/>
              <a:cs typeface="Open Sans"/>
              <a:sym typeface="Open Sans"/>
            </a:endParaRPr>
          </a:p>
          <a:p>
            <a:pPr marL="457200" lvl="0" indent="-406400" algn="l" rtl="0">
              <a:lnSpc>
                <a:spcPct val="115000"/>
              </a:lnSpc>
              <a:spcBef>
                <a:spcPts val="0"/>
              </a:spcBef>
              <a:spcAft>
                <a:spcPts val="0"/>
              </a:spcAft>
              <a:buSzPts val="2800"/>
              <a:buFont typeface="Open Sans"/>
              <a:buChar char="•"/>
            </a:pPr>
            <a:r>
              <a:rPr lang="en-US" sz="2800">
                <a:latin typeface="Open Sans"/>
                <a:ea typeface="Open Sans"/>
                <a:cs typeface="Open Sans"/>
                <a:sym typeface="Open Sans"/>
              </a:rPr>
              <a:t>It is </a:t>
            </a:r>
            <a:r>
              <a:rPr lang="en-US" sz="2800" i="1">
                <a:latin typeface="Open Sans"/>
                <a:ea typeface="Open Sans"/>
                <a:cs typeface="Open Sans"/>
                <a:sym typeface="Open Sans"/>
              </a:rPr>
              <a:t>inside</a:t>
            </a:r>
            <a:r>
              <a:rPr lang="en-US" sz="2800">
                <a:latin typeface="Open Sans"/>
                <a:ea typeface="Open Sans"/>
                <a:cs typeface="Open Sans"/>
                <a:sym typeface="Open Sans"/>
              </a:rPr>
              <a:t> of us. It come from our hearts.</a:t>
            </a:r>
            <a:endParaRPr sz="2800">
              <a:latin typeface="Open Sans"/>
              <a:ea typeface="Open Sans"/>
              <a:cs typeface="Open Sans"/>
              <a:sym typeface="Open Sans"/>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1028700" y="282702"/>
            <a:ext cx="8115300" cy="11144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231F20"/>
                </a:solidFill>
                <a:latin typeface="Open Sans"/>
                <a:ea typeface="Open Sans"/>
                <a:cs typeface="Open Sans"/>
                <a:sym typeface="Open Sans"/>
              </a:rPr>
              <a:t>Embrace humility.</a:t>
            </a:r>
            <a:endParaRPr>
              <a:solidFill>
                <a:srgbClr val="231F20"/>
              </a:solidFill>
              <a:latin typeface="Open Sans"/>
              <a:ea typeface="Open Sans"/>
              <a:cs typeface="Open Sans"/>
              <a:sym typeface="Open Sans"/>
            </a:endParaRPr>
          </a:p>
        </p:txBody>
      </p:sp>
      <p:sp>
        <p:nvSpPr>
          <p:cNvPr id="160" name="Google Shape;160;p27"/>
          <p:cNvSpPr txBox="1">
            <a:spLocks noGrp="1"/>
          </p:cNvSpPr>
          <p:nvPr>
            <p:ph idx="1"/>
          </p:nvPr>
        </p:nvSpPr>
        <p:spPr>
          <a:xfrm>
            <a:off x="1028700" y="1482852"/>
            <a:ext cx="8115300" cy="268605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Font typeface="Open Sans"/>
              <a:buChar char="•"/>
            </a:pPr>
            <a:r>
              <a:rPr lang="en-US" sz="2800" dirty="0">
                <a:latin typeface="Open Sans"/>
                <a:ea typeface="Open Sans"/>
                <a:cs typeface="Open Sans"/>
                <a:sym typeface="Open Sans"/>
              </a:rPr>
              <a:t>The primary threat to our rest is not </a:t>
            </a:r>
            <a:r>
              <a:rPr lang="en-US" sz="2800" i="1" dirty="0">
                <a:latin typeface="Open Sans"/>
                <a:ea typeface="Open Sans"/>
                <a:cs typeface="Open Sans"/>
                <a:sym typeface="Open Sans"/>
              </a:rPr>
              <a:t>outside</a:t>
            </a:r>
            <a:r>
              <a:rPr lang="en-US" sz="2800" dirty="0">
                <a:latin typeface="Open Sans"/>
                <a:ea typeface="Open Sans"/>
                <a:cs typeface="Open Sans"/>
                <a:sym typeface="Open Sans"/>
              </a:rPr>
              <a:t> of us—e.g. a person, our circumstances, etc. </a:t>
            </a:r>
            <a:endParaRPr sz="2800" dirty="0">
              <a:latin typeface="Open Sans"/>
              <a:ea typeface="Open Sans"/>
              <a:cs typeface="Open Sans"/>
              <a:sym typeface="Open Sans"/>
            </a:endParaRPr>
          </a:p>
          <a:p>
            <a:pPr marL="457200" lvl="0" indent="-406400" algn="l" rtl="0">
              <a:lnSpc>
                <a:spcPct val="115000"/>
              </a:lnSpc>
              <a:spcBef>
                <a:spcPts val="0"/>
              </a:spcBef>
              <a:spcAft>
                <a:spcPts val="0"/>
              </a:spcAft>
              <a:buSzPts val="2800"/>
              <a:buFont typeface="Open Sans"/>
              <a:buChar char="•"/>
            </a:pPr>
            <a:r>
              <a:rPr lang="en-US" sz="2800" dirty="0">
                <a:latin typeface="Open Sans"/>
                <a:ea typeface="Open Sans"/>
                <a:cs typeface="Open Sans"/>
                <a:sym typeface="Open Sans"/>
              </a:rPr>
              <a:t>It is </a:t>
            </a:r>
            <a:r>
              <a:rPr lang="en-US" sz="2800" i="1" dirty="0">
                <a:latin typeface="Open Sans"/>
                <a:ea typeface="Open Sans"/>
                <a:cs typeface="Open Sans"/>
                <a:sym typeface="Open Sans"/>
              </a:rPr>
              <a:t>inside</a:t>
            </a:r>
            <a:r>
              <a:rPr lang="en-US" sz="2800" dirty="0">
                <a:latin typeface="Open Sans"/>
                <a:ea typeface="Open Sans"/>
                <a:cs typeface="Open Sans"/>
                <a:sym typeface="Open Sans"/>
              </a:rPr>
              <a:t> of us. It come from our hearts.</a:t>
            </a:r>
            <a:endParaRPr sz="2800" dirty="0">
              <a:latin typeface="Open Sans"/>
              <a:ea typeface="Open Sans"/>
              <a:cs typeface="Open Sans"/>
              <a:sym typeface="Open Sans"/>
            </a:endParaRPr>
          </a:p>
          <a:p>
            <a:pPr marL="457200" lvl="0" indent="-406400" algn="l" rtl="0">
              <a:lnSpc>
                <a:spcPct val="115000"/>
              </a:lnSpc>
              <a:spcBef>
                <a:spcPts val="0"/>
              </a:spcBef>
              <a:spcAft>
                <a:spcPts val="0"/>
              </a:spcAft>
              <a:buSzPts val="2800"/>
              <a:buFont typeface="Open Sans"/>
              <a:buChar char="•"/>
            </a:pPr>
            <a:r>
              <a:rPr lang="en-US" sz="2800" dirty="0">
                <a:latin typeface="Open Sans"/>
                <a:ea typeface="Open Sans"/>
                <a:cs typeface="Open Sans"/>
                <a:sym typeface="Open Sans"/>
              </a:rPr>
              <a:t>It is a restlessness that comes from: </a:t>
            </a:r>
            <a:endParaRPr sz="2800" dirty="0">
              <a:latin typeface="Open Sans"/>
              <a:ea typeface="Open Sans"/>
              <a:cs typeface="Open Sans"/>
              <a:sym typeface="Open Sans"/>
            </a:endParaRPr>
          </a:p>
          <a:p>
            <a:pPr marL="914400" lvl="1" indent="-406400" algn="l" rtl="0">
              <a:lnSpc>
                <a:spcPct val="115000"/>
              </a:lnSpc>
              <a:spcBef>
                <a:spcPts val="0"/>
              </a:spcBef>
              <a:spcAft>
                <a:spcPts val="0"/>
              </a:spcAft>
              <a:buSzPts val="2800"/>
              <a:buFont typeface="Open Sans"/>
              <a:buChar char="–"/>
            </a:pPr>
            <a:r>
              <a:rPr lang="en-US" sz="2800" b="1" dirty="0">
                <a:latin typeface="Open Sans"/>
                <a:ea typeface="Open Sans"/>
                <a:cs typeface="Open Sans"/>
                <a:sym typeface="Open Sans"/>
              </a:rPr>
              <a:t>Comparison</a:t>
            </a:r>
            <a:r>
              <a:rPr lang="en-US" sz="2800" dirty="0">
                <a:latin typeface="Open Sans"/>
                <a:ea typeface="Open Sans"/>
                <a:cs typeface="Open Sans"/>
                <a:sym typeface="Open Sans"/>
              </a:rPr>
              <a:t> (v.1a) </a:t>
            </a:r>
            <a:endParaRPr sz="2800" dirty="0">
              <a:latin typeface="Open Sans"/>
              <a:ea typeface="Open Sans"/>
              <a:cs typeface="Open Sans"/>
              <a:sym typeface="Open Sans"/>
            </a:endParaRPr>
          </a:p>
          <a:p>
            <a:pPr marL="914400" lvl="1" indent="-406400" algn="l" rtl="0">
              <a:lnSpc>
                <a:spcPct val="115000"/>
              </a:lnSpc>
              <a:spcBef>
                <a:spcPts val="0"/>
              </a:spcBef>
              <a:spcAft>
                <a:spcPts val="0"/>
              </a:spcAft>
              <a:buSzPts val="2800"/>
              <a:buFont typeface="Open Sans"/>
              <a:buChar char="–"/>
            </a:pPr>
            <a:r>
              <a:rPr lang="en-US" sz="2800" b="1" dirty="0">
                <a:latin typeface="Open Sans"/>
                <a:ea typeface="Open Sans"/>
                <a:cs typeface="Open Sans"/>
                <a:sym typeface="Open Sans"/>
              </a:rPr>
              <a:t>Control</a:t>
            </a:r>
            <a:r>
              <a:rPr lang="en-US" sz="2800" dirty="0">
                <a:latin typeface="Open Sans"/>
                <a:ea typeface="Open Sans"/>
                <a:cs typeface="Open Sans"/>
                <a:sym typeface="Open Sans"/>
              </a:rPr>
              <a:t> (v.1b)</a:t>
            </a:r>
            <a:endParaRPr sz="2800" dirty="0">
              <a:latin typeface="Open Sans"/>
              <a:ea typeface="Open Sans"/>
              <a:cs typeface="Open Sans"/>
              <a:sym typeface="Open Sans"/>
            </a:endParaRPr>
          </a:p>
        </p:txBody>
      </p:sp>
    </p:spTree>
    <p:custDataLst>
      <p:tags r:id="rId1"/>
    </p:custDataLst>
    <p:extLst>
      <p:ext uri="{BB962C8B-B14F-4D97-AF65-F5344CB8AC3E}">
        <p14:creationId xmlns:p14="http://schemas.microsoft.com/office/powerpoint/2010/main" val="3394211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solidFill>
                  <a:srgbClr val="231F20"/>
                </a:solidFill>
                <a:latin typeface="Open Sans"/>
                <a:ea typeface="Open Sans"/>
                <a:cs typeface="Open Sans"/>
                <a:sym typeface="Open Sans"/>
              </a:rPr>
              <a:t>Observations</a:t>
            </a:r>
            <a:endParaRPr>
              <a:solidFill>
                <a:srgbClr val="231F20"/>
              </a:solidFill>
              <a:latin typeface="Open Sans"/>
              <a:ea typeface="Open Sans"/>
              <a:cs typeface="Open Sans"/>
              <a:sym typeface="Open Sans"/>
            </a:endParaRPr>
          </a:p>
        </p:txBody>
      </p:sp>
      <p:sp>
        <p:nvSpPr>
          <p:cNvPr id="167" name="Google Shape;167;p2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Font typeface="Open Sans"/>
              <a:buAutoNum type="arabicPeriod"/>
            </a:pPr>
            <a:r>
              <a:rPr lang="en-US" sz="2800">
                <a:latin typeface="Open Sans"/>
                <a:ea typeface="Open Sans"/>
                <a:cs typeface="Open Sans"/>
                <a:sym typeface="Open Sans"/>
              </a:rPr>
              <a:t>The soul at rest is humble.</a:t>
            </a:r>
            <a:endParaRPr>
              <a:latin typeface="Open Sans"/>
              <a:ea typeface="Open Sans"/>
              <a:cs typeface="Open Sans"/>
              <a:sym typeface="Open Sans"/>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solidFill>
                  <a:srgbClr val="231F20"/>
                </a:solidFill>
                <a:latin typeface="Open Sans"/>
                <a:ea typeface="Open Sans"/>
                <a:cs typeface="Open Sans"/>
                <a:sym typeface="Open Sans"/>
              </a:rPr>
              <a:t>Observations</a:t>
            </a:r>
            <a:endParaRPr>
              <a:solidFill>
                <a:srgbClr val="231F20"/>
              </a:solidFill>
              <a:latin typeface="Open Sans"/>
              <a:ea typeface="Open Sans"/>
              <a:cs typeface="Open Sans"/>
              <a:sym typeface="Open Sans"/>
            </a:endParaRPr>
          </a:p>
        </p:txBody>
      </p:sp>
      <p:sp>
        <p:nvSpPr>
          <p:cNvPr id="174" name="Google Shape;174;p2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Font typeface="Open Sans"/>
              <a:buAutoNum type="arabicPeriod"/>
            </a:pPr>
            <a:r>
              <a:rPr lang="en-US" sz="2800">
                <a:latin typeface="Open Sans"/>
                <a:ea typeface="Open Sans"/>
                <a:cs typeface="Open Sans"/>
                <a:sym typeface="Open Sans"/>
              </a:rPr>
              <a:t>The soul at rest is humble.</a:t>
            </a:r>
            <a:endParaRPr sz="2800">
              <a:latin typeface="Open Sans"/>
              <a:ea typeface="Open Sans"/>
              <a:cs typeface="Open Sans"/>
              <a:sym typeface="Open Sans"/>
            </a:endParaRPr>
          </a:p>
          <a:p>
            <a:pPr marL="457200" lvl="0" indent="-406400" algn="l" rtl="0">
              <a:lnSpc>
                <a:spcPct val="115000"/>
              </a:lnSpc>
              <a:spcBef>
                <a:spcPts val="0"/>
              </a:spcBef>
              <a:spcAft>
                <a:spcPts val="0"/>
              </a:spcAft>
              <a:buSzPts val="2800"/>
              <a:buFont typeface="Open Sans"/>
              <a:buAutoNum type="arabicPeriod"/>
            </a:pPr>
            <a:r>
              <a:rPr lang="en-US" sz="2800">
                <a:latin typeface="Open Sans"/>
                <a:ea typeface="Open Sans"/>
                <a:cs typeface="Open Sans"/>
                <a:sym typeface="Open Sans"/>
              </a:rPr>
              <a:t>The soul at rest finds comfort in God and His works, and not in self.</a:t>
            </a:r>
            <a:endParaRPr sz="2800">
              <a:latin typeface="Open Sans"/>
              <a:ea typeface="Open Sans"/>
              <a:cs typeface="Open Sans"/>
              <a:sym typeface="Open Sans"/>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1028700" y="514350"/>
            <a:ext cx="7981188" cy="11144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dirty="0">
                <a:solidFill>
                  <a:srgbClr val="231F20"/>
                </a:solidFill>
                <a:latin typeface="Open Sans"/>
                <a:ea typeface="Open Sans"/>
                <a:cs typeface="Open Sans"/>
                <a:sym typeface="Open Sans"/>
              </a:rPr>
              <a:t>Find comfort in God and not in yourself.</a:t>
            </a:r>
            <a:endParaRPr dirty="0">
              <a:solidFill>
                <a:srgbClr val="231F20"/>
              </a:solidFill>
              <a:latin typeface="Open Sans"/>
              <a:ea typeface="Open Sans"/>
              <a:cs typeface="Open Sans"/>
              <a:sym typeface="Open Sans"/>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1028700" y="514350"/>
            <a:ext cx="8017764" cy="11144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dirty="0">
                <a:solidFill>
                  <a:srgbClr val="231F20"/>
                </a:solidFill>
                <a:latin typeface="Open Sans"/>
                <a:ea typeface="Open Sans"/>
                <a:cs typeface="Open Sans"/>
                <a:sym typeface="Open Sans"/>
              </a:rPr>
              <a:t>Find comfort in God and not in yourself.</a:t>
            </a:r>
            <a:endParaRPr dirty="0">
              <a:solidFill>
                <a:srgbClr val="231F20"/>
              </a:solidFill>
              <a:latin typeface="Open Sans"/>
              <a:ea typeface="Open Sans"/>
              <a:cs typeface="Open Sans"/>
              <a:sym typeface="Open Sans"/>
            </a:endParaRPr>
          </a:p>
        </p:txBody>
      </p:sp>
      <p:sp>
        <p:nvSpPr>
          <p:cNvPr id="188" name="Google Shape;188;p3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Font typeface="Open Sans"/>
              <a:buChar char="•"/>
            </a:pPr>
            <a:r>
              <a:rPr lang="en-US" sz="2800">
                <a:latin typeface="Open Sans"/>
                <a:ea typeface="Open Sans"/>
                <a:cs typeface="Open Sans"/>
                <a:sym typeface="Open Sans"/>
              </a:rPr>
              <a:t>A weaned child has been trained to rest in the faithful care of his or her mother.</a:t>
            </a:r>
            <a:endParaRPr sz="2800">
              <a:latin typeface="Open Sans"/>
              <a:ea typeface="Open Sans"/>
              <a:cs typeface="Open Sans"/>
              <a:sym typeface="Open Sans"/>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1028700" y="514350"/>
            <a:ext cx="8115300" cy="11144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dirty="0">
                <a:solidFill>
                  <a:srgbClr val="231F20"/>
                </a:solidFill>
                <a:latin typeface="Open Sans"/>
                <a:ea typeface="Open Sans"/>
                <a:cs typeface="Open Sans"/>
                <a:sym typeface="Open Sans"/>
              </a:rPr>
              <a:t>Find comfort in God and not in yourself.</a:t>
            </a:r>
            <a:endParaRPr dirty="0">
              <a:solidFill>
                <a:srgbClr val="231F20"/>
              </a:solidFill>
              <a:latin typeface="Open Sans"/>
              <a:ea typeface="Open Sans"/>
              <a:cs typeface="Open Sans"/>
              <a:sym typeface="Open Sans"/>
            </a:endParaRPr>
          </a:p>
        </p:txBody>
      </p:sp>
      <p:sp>
        <p:nvSpPr>
          <p:cNvPr id="195" name="Google Shape;195;p3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Font typeface="Open Sans"/>
              <a:buChar char="•"/>
            </a:pPr>
            <a:r>
              <a:rPr lang="en-US" sz="2800">
                <a:latin typeface="Open Sans"/>
                <a:ea typeface="Open Sans"/>
                <a:cs typeface="Open Sans"/>
                <a:sym typeface="Open Sans"/>
              </a:rPr>
              <a:t>A weaned child has been trained to rest in the faithful care of his or her mother.</a:t>
            </a:r>
            <a:endParaRPr sz="2800">
              <a:latin typeface="Open Sans"/>
              <a:ea typeface="Open Sans"/>
              <a:cs typeface="Open Sans"/>
              <a:sym typeface="Open Sans"/>
            </a:endParaRPr>
          </a:p>
          <a:p>
            <a:pPr marL="457200" lvl="0" indent="-406400" algn="l" rtl="0">
              <a:lnSpc>
                <a:spcPct val="115000"/>
              </a:lnSpc>
              <a:spcBef>
                <a:spcPts val="0"/>
              </a:spcBef>
              <a:spcAft>
                <a:spcPts val="0"/>
              </a:spcAft>
              <a:buSzPts val="2800"/>
              <a:buFont typeface="Open Sans"/>
              <a:buChar char="•"/>
            </a:pPr>
            <a:r>
              <a:rPr lang="en-US" sz="2800">
                <a:latin typeface="Open Sans"/>
                <a:ea typeface="Open Sans"/>
                <a:cs typeface="Open Sans"/>
                <a:sym typeface="Open Sans"/>
              </a:rPr>
              <a:t>Children without a healthy attachment experience resort to untrusting self-reliance, performance-driven uncertainty, or chaos.</a:t>
            </a:r>
            <a:endParaRPr sz="2800">
              <a:latin typeface="Open Sans"/>
              <a:ea typeface="Open Sans"/>
              <a:cs typeface="Open Sans"/>
              <a:sym typeface="Open Sans"/>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solidFill>
                  <a:srgbClr val="231F20"/>
                </a:solidFill>
                <a:latin typeface="Open Sans"/>
                <a:ea typeface="Open Sans"/>
                <a:cs typeface="Open Sans"/>
                <a:sym typeface="Open Sans"/>
              </a:rPr>
              <a:t>Psalm 131</a:t>
            </a:r>
            <a:endParaRPr>
              <a:solidFill>
                <a:srgbClr val="231F20"/>
              </a:solidFill>
              <a:latin typeface="Open Sans"/>
              <a:ea typeface="Open Sans"/>
              <a:cs typeface="Open Sans"/>
              <a:sym typeface="Open Sans"/>
            </a:endParaRPr>
          </a:p>
        </p:txBody>
      </p:sp>
      <p:sp>
        <p:nvSpPr>
          <p:cNvPr id="83" name="Google Shape;83;p1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2400" dirty="0">
                <a:latin typeface="Open Sans"/>
                <a:ea typeface="Open Sans"/>
                <a:cs typeface="Open Sans"/>
                <a:sym typeface="Open Sans"/>
              </a:rPr>
              <a:t>“O L</a:t>
            </a:r>
            <a:r>
              <a:rPr lang="en-US" sz="2000" dirty="0">
                <a:latin typeface="Open Sans"/>
                <a:ea typeface="Open Sans"/>
                <a:cs typeface="Open Sans"/>
                <a:sym typeface="Open Sans"/>
              </a:rPr>
              <a:t>ORD</a:t>
            </a:r>
            <a:r>
              <a:rPr lang="en-US" sz="2400" dirty="0">
                <a:latin typeface="Open Sans"/>
                <a:ea typeface="Open Sans"/>
                <a:cs typeface="Open Sans"/>
                <a:sym typeface="Open Sans"/>
              </a:rPr>
              <a:t>, my heart is not proud, nor my eyes haughty; nor do I involve myself in great matters, </a:t>
            </a:r>
            <a:endParaRPr sz="2400" dirty="0">
              <a:latin typeface="Open Sans"/>
              <a:ea typeface="Open Sans"/>
              <a:cs typeface="Open Sans"/>
              <a:sym typeface="Open Sans"/>
            </a:endParaRPr>
          </a:p>
          <a:p>
            <a:pPr marL="0" lvl="0" indent="0" algn="ctr" rtl="0">
              <a:lnSpc>
                <a:spcPct val="115000"/>
              </a:lnSpc>
              <a:spcBef>
                <a:spcPts val="0"/>
              </a:spcBef>
              <a:spcAft>
                <a:spcPts val="0"/>
              </a:spcAft>
              <a:buNone/>
            </a:pPr>
            <a:r>
              <a:rPr lang="en-US" sz="2400" dirty="0">
                <a:latin typeface="Open Sans"/>
                <a:ea typeface="Open Sans"/>
                <a:cs typeface="Open Sans"/>
                <a:sym typeface="Open Sans"/>
              </a:rPr>
              <a:t>or in things too difficult for me.</a:t>
            </a:r>
            <a:endParaRPr sz="2400" dirty="0">
              <a:latin typeface="Open Sans"/>
              <a:ea typeface="Open Sans"/>
              <a:cs typeface="Open Sans"/>
              <a:sym typeface="Open Sans"/>
            </a:endParaRPr>
          </a:p>
          <a:p>
            <a:pPr marL="0" lvl="0" indent="0" algn="ctr" rtl="0">
              <a:lnSpc>
                <a:spcPct val="115000"/>
              </a:lnSpc>
              <a:spcBef>
                <a:spcPts val="0"/>
              </a:spcBef>
              <a:spcAft>
                <a:spcPts val="0"/>
              </a:spcAft>
              <a:buNone/>
            </a:pPr>
            <a:r>
              <a:rPr lang="en-US" sz="2400" dirty="0">
                <a:latin typeface="Open Sans"/>
                <a:ea typeface="Open Sans"/>
                <a:cs typeface="Open Sans"/>
                <a:sym typeface="Open Sans"/>
              </a:rPr>
              <a:t>Surely I have composed and quieted my soul; </a:t>
            </a:r>
            <a:endParaRPr sz="2400" dirty="0">
              <a:latin typeface="Open Sans"/>
              <a:ea typeface="Open Sans"/>
              <a:cs typeface="Open Sans"/>
              <a:sym typeface="Open Sans"/>
            </a:endParaRPr>
          </a:p>
          <a:p>
            <a:pPr marL="0" lvl="0" indent="0" algn="ctr" rtl="0">
              <a:lnSpc>
                <a:spcPct val="115000"/>
              </a:lnSpc>
              <a:spcBef>
                <a:spcPts val="0"/>
              </a:spcBef>
              <a:spcAft>
                <a:spcPts val="0"/>
              </a:spcAft>
              <a:buNone/>
            </a:pPr>
            <a:r>
              <a:rPr lang="en-US" sz="2400" dirty="0">
                <a:latin typeface="Open Sans"/>
                <a:ea typeface="Open Sans"/>
                <a:cs typeface="Open Sans"/>
                <a:sym typeface="Open Sans"/>
              </a:rPr>
              <a:t>like a weaned child rests against his mother, </a:t>
            </a:r>
            <a:endParaRPr sz="2400" dirty="0">
              <a:latin typeface="Open Sans"/>
              <a:ea typeface="Open Sans"/>
              <a:cs typeface="Open Sans"/>
              <a:sym typeface="Open Sans"/>
            </a:endParaRPr>
          </a:p>
          <a:p>
            <a:pPr marL="0" lvl="0" indent="0" algn="ctr" rtl="0">
              <a:lnSpc>
                <a:spcPct val="115000"/>
              </a:lnSpc>
              <a:spcBef>
                <a:spcPts val="0"/>
              </a:spcBef>
              <a:spcAft>
                <a:spcPts val="0"/>
              </a:spcAft>
              <a:buNone/>
            </a:pPr>
            <a:r>
              <a:rPr lang="en-US" sz="2400" dirty="0">
                <a:latin typeface="Open Sans"/>
                <a:ea typeface="Open Sans"/>
                <a:cs typeface="Open Sans"/>
                <a:sym typeface="Open Sans"/>
              </a:rPr>
              <a:t>my soul is like a weaned child within me.</a:t>
            </a:r>
            <a:endParaRPr sz="2400" dirty="0">
              <a:latin typeface="Open Sans"/>
              <a:ea typeface="Open Sans"/>
              <a:cs typeface="Open Sans"/>
              <a:sym typeface="Open Sans"/>
            </a:endParaRPr>
          </a:p>
          <a:p>
            <a:pPr marL="0" lvl="0" indent="0" algn="ctr" rtl="0">
              <a:lnSpc>
                <a:spcPct val="115000"/>
              </a:lnSpc>
              <a:spcBef>
                <a:spcPts val="0"/>
              </a:spcBef>
              <a:spcAft>
                <a:spcPts val="0"/>
              </a:spcAft>
              <a:buNone/>
            </a:pPr>
            <a:r>
              <a:rPr lang="en-US" sz="2400" dirty="0">
                <a:latin typeface="Open Sans"/>
                <a:ea typeface="Open Sans"/>
                <a:cs typeface="Open Sans"/>
                <a:sym typeface="Open Sans"/>
              </a:rPr>
              <a:t>O Israel, hope in the L</a:t>
            </a:r>
            <a:r>
              <a:rPr lang="en-US" sz="2000" dirty="0">
                <a:latin typeface="Open Sans"/>
                <a:ea typeface="Open Sans"/>
                <a:cs typeface="Open Sans"/>
                <a:sym typeface="Open Sans"/>
              </a:rPr>
              <a:t>ORD</a:t>
            </a:r>
            <a:r>
              <a:rPr lang="en-US" sz="2400" dirty="0">
                <a:latin typeface="Open Sans"/>
                <a:ea typeface="Open Sans"/>
                <a:cs typeface="Open Sans"/>
                <a:sym typeface="Open Sans"/>
              </a:rPr>
              <a:t>, </a:t>
            </a:r>
            <a:endParaRPr sz="2400" dirty="0">
              <a:latin typeface="Open Sans"/>
              <a:ea typeface="Open Sans"/>
              <a:cs typeface="Open Sans"/>
              <a:sym typeface="Open Sans"/>
            </a:endParaRPr>
          </a:p>
          <a:p>
            <a:pPr marL="0" lvl="0" indent="0" algn="ctr" rtl="0">
              <a:lnSpc>
                <a:spcPct val="115000"/>
              </a:lnSpc>
              <a:spcBef>
                <a:spcPts val="0"/>
              </a:spcBef>
              <a:spcAft>
                <a:spcPts val="0"/>
              </a:spcAft>
              <a:buNone/>
            </a:pPr>
            <a:r>
              <a:rPr lang="en-US" sz="2400" dirty="0">
                <a:latin typeface="Open Sans"/>
                <a:ea typeface="Open Sans"/>
                <a:cs typeface="Open Sans"/>
                <a:sym typeface="Open Sans"/>
              </a:rPr>
              <a:t>from this time forth and forever.”</a:t>
            </a:r>
            <a:endParaRPr sz="2400" dirty="0">
              <a:latin typeface="Open Sans"/>
              <a:ea typeface="Open Sans"/>
              <a:cs typeface="Open Sans"/>
              <a:sym typeface="Open Sans"/>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719328" y="307086"/>
            <a:ext cx="8339328" cy="11144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dirty="0">
                <a:solidFill>
                  <a:srgbClr val="231F20"/>
                </a:solidFill>
                <a:latin typeface="Open Sans"/>
                <a:ea typeface="Open Sans"/>
                <a:cs typeface="Open Sans"/>
                <a:sym typeface="Open Sans"/>
              </a:rPr>
              <a:t>Find comfort in God and not in yourself.</a:t>
            </a:r>
            <a:endParaRPr dirty="0">
              <a:solidFill>
                <a:srgbClr val="231F20"/>
              </a:solidFill>
              <a:latin typeface="Open Sans"/>
              <a:ea typeface="Open Sans"/>
              <a:cs typeface="Open Sans"/>
              <a:sym typeface="Open Sans"/>
            </a:endParaRPr>
          </a:p>
        </p:txBody>
      </p:sp>
      <p:sp>
        <p:nvSpPr>
          <p:cNvPr id="202" name="Google Shape;202;p33"/>
          <p:cNvSpPr txBox="1">
            <a:spLocks noGrp="1"/>
          </p:cNvSpPr>
          <p:nvPr>
            <p:ph idx="1"/>
          </p:nvPr>
        </p:nvSpPr>
        <p:spPr>
          <a:xfrm>
            <a:off x="719328" y="1507236"/>
            <a:ext cx="8339328" cy="268605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Font typeface="Open Sans"/>
              <a:buChar char="•"/>
            </a:pPr>
            <a:r>
              <a:rPr lang="en-US" sz="2800">
                <a:latin typeface="Open Sans"/>
                <a:ea typeface="Open Sans"/>
                <a:cs typeface="Open Sans"/>
                <a:sym typeface="Open Sans"/>
              </a:rPr>
              <a:t>A weaned child has been trained to rest in the faithful care of his or her mother.</a:t>
            </a:r>
            <a:endParaRPr sz="2800">
              <a:latin typeface="Open Sans"/>
              <a:ea typeface="Open Sans"/>
              <a:cs typeface="Open Sans"/>
              <a:sym typeface="Open Sans"/>
            </a:endParaRPr>
          </a:p>
          <a:p>
            <a:pPr marL="457200" lvl="0" indent="-406400" algn="l" rtl="0">
              <a:lnSpc>
                <a:spcPct val="115000"/>
              </a:lnSpc>
              <a:spcBef>
                <a:spcPts val="0"/>
              </a:spcBef>
              <a:spcAft>
                <a:spcPts val="0"/>
              </a:spcAft>
              <a:buSzPts val="2800"/>
              <a:buFont typeface="Open Sans"/>
              <a:buChar char="•"/>
            </a:pPr>
            <a:r>
              <a:rPr lang="en-US" sz="2800">
                <a:latin typeface="Open Sans"/>
                <a:ea typeface="Open Sans"/>
                <a:cs typeface="Open Sans"/>
                <a:sym typeface="Open Sans"/>
              </a:rPr>
              <a:t>Children without a healthy attachment experience resort to untrusting self-reliance, performance-driven uncertainty, or chaos.</a:t>
            </a:r>
            <a:endParaRPr sz="2800">
              <a:latin typeface="Open Sans"/>
              <a:ea typeface="Open Sans"/>
              <a:cs typeface="Open Sans"/>
              <a:sym typeface="Open Sans"/>
            </a:endParaRPr>
          </a:p>
          <a:p>
            <a:pPr marL="457200" lvl="0" indent="-406400" algn="l" rtl="0">
              <a:lnSpc>
                <a:spcPct val="115000"/>
              </a:lnSpc>
              <a:spcBef>
                <a:spcPts val="0"/>
              </a:spcBef>
              <a:spcAft>
                <a:spcPts val="0"/>
              </a:spcAft>
              <a:buSzPts val="2800"/>
              <a:buFont typeface="Open Sans"/>
              <a:buChar char="•"/>
            </a:pPr>
            <a:r>
              <a:rPr lang="en-US" sz="2800">
                <a:latin typeface="Open Sans"/>
                <a:ea typeface="Open Sans"/>
                <a:cs typeface="Open Sans"/>
                <a:sym typeface="Open Sans"/>
              </a:rPr>
              <a:t>God is a good Father, who has provided the gospel to meet our greatest need(s).</a:t>
            </a:r>
            <a:endParaRPr sz="2800">
              <a:latin typeface="Open Sans"/>
              <a:ea typeface="Open Sans"/>
              <a:cs typeface="Open Sans"/>
              <a:sym typeface="Open Sans"/>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endParaRPr>
              <a:solidFill>
                <a:srgbClr val="231F20"/>
              </a:solidFill>
              <a:latin typeface="Open Sans"/>
              <a:ea typeface="Open Sans"/>
              <a:cs typeface="Open Sans"/>
              <a:sym typeface="Open Sans"/>
            </a:endParaRPr>
          </a:p>
        </p:txBody>
      </p:sp>
      <p:sp>
        <p:nvSpPr>
          <p:cNvPr id="209" name="Google Shape;209;p3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2800">
                <a:latin typeface="Open Sans"/>
                <a:ea typeface="Open Sans"/>
                <a:cs typeface="Open Sans"/>
                <a:sym typeface="Open Sans"/>
              </a:rPr>
              <a:t>“What then shall we say to these things? If God is for us, who is against us? He who did not spare His own Son, but delivered Him over for us all, how will He not also with Him freely give us all things?” (Romans 8:31-32)</a:t>
            </a:r>
            <a:endParaRPr sz="2800">
              <a:latin typeface="Open Sans"/>
              <a:ea typeface="Open Sans"/>
              <a:cs typeface="Open Sans"/>
              <a:sym typeface="Open Sans"/>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solidFill>
                  <a:srgbClr val="231F20"/>
                </a:solidFill>
                <a:latin typeface="Open Sans"/>
                <a:ea typeface="Open Sans"/>
                <a:cs typeface="Open Sans"/>
                <a:sym typeface="Open Sans"/>
              </a:rPr>
              <a:t>Observations</a:t>
            </a:r>
            <a:endParaRPr>
              <a:solidFill>
                <a:srgbClr val="231F20"/>
              </a:solidFill>
              <a:latin typeface="Open Sans"/>
              <a:ea typeface="Open Sans"/>
              <a:cs typeface="Open Sans"/>
              <a:sym typeface="Open Sans"/>
            </a:endParaRPr>
          </a:p>
        </p:txBody>
      </p:sp>
      <p:sp>
        <p:nvSpPr>
          <p:cNvPr id="216" name="Google Shape;216;p3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Font typeface="Open Sans"/>
              <a:buAutoNum type="arabicPeriod"/>
            </a:pPr>
            <a:r>
              <a:rPr lang="en-US" sz="2800">
                <a:latin typeface="Open Sans"/>
                <a:ea typeface="Open Sans"/>
                <a:cs typeface="Open Sans"/>
                <a:sym typeface="Open Sans"/>
              </a:rPr>
              <a:t>The soul at rest is humble.</a:t>
            </a:r>
            <a:endParaRPr sz="2800">
              <a:latin typeface="Open Sans"/>
              <a:ea typeface="Open Sans"/>
              <a:cs typeface="Open Sans"/>
              <a:sym typeface="Open Sans"/>
            </a:endParaRPr>
          </a:p>
          <a:p>
            <a:pPr marL="457200" lvl="0" indent="-406400" algn="l" rtl="0">
              <a:lnSpc>
                <a:spcPct val="115000"/>
              </a:lnSpc>
              <a:spcBef>
                <a:spcPts val="0"/>
              </a:spcBef>
              <a:spcAft>
                <a:spcPts val="0"/>
              </a:spcAft>
              <a:buSzPts val="2800"/>
              <a:buFont typeface="Open Sans"/>
              <a:buAutoNum type="arabicPeriod"/>
            </a:pPr>
            <a:r>
              <a:rPr lang="en-US" sz="2800">
                <a:latin typeface="Open Sans"/>
                <a:ea typeface="Open Sans"/>
                <a:cs typeface="Open Sans"/>
                <a:sym typeface="Open Sans"/>
              </a:rPr>
              <a:t>The soul at rest finds comfort in God and His works, and not in self.</a:t>
            </a:r>
            <a:endParaRPr sz="2800">
              <a:latin typeface="Open Sans"/>
              <a:ea typeface="Open Sans"/>
              <a:cs typeface="Open Sans"/>
              <a:sym typeface="Open Sans"/>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solidFill>
                  <a:srgbClr val="231F20"/>
                </a:solidFill>
                <a:latin typeface="Open Sans"/>
                <a:ea typeface="Open Sans"/>
                <a:cs typeface="Open Sans"/>
                <a:sym typeface="Open Sans"/>
              </a:rPr>
              <a:t>Observations</a:t>
            </a:r>
            <a:endParaRPr>
              <a:solidFill>
                <a:srgbClr val="231F20"/>
              </a:solidFill>
              <a:latin typeface="Open Sans"/>
              <a:ea typeface="Open Sans"/>
              <a:cs typeface="Open Sans"/>
              <a:sym typeface="Open Sans"/>
            </a:endParaRPr>
          </a:p>
        </p:txBody>
      </p:sp>
      <p:sp>
        <p:nvSpPr>
          <p:cNvPr id="223" name="Google Shape;223;p3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Font typeface="Open Sans"/>
              <a:buAutoNum type="arabicPeriod"/>
            </a:pPr>
            <a:r>
              <a:rPr lang="en-US" sz="2800">
                <a:latin typeface="Open Sans"/>
                <a:ea typeface="Open Sans"/>
                <a:cs typeface="Open Sans"/>
                <a:sym typeface="Open Sans"/>
              </a:rPr>
              <a:t>The soul at rest is humble.</a:t>
            </a:r>
            <a:endParaRPr sz="2800">
              <a:latin typeface="Open Sans"/>
              <a:ea typeface="Open Sans"/>
              <a:cs typeface="Open Sans"/>
              <a:sym typeface="Open Sans"/>
            </a:endParaRPr>
          </a:p>
          <a:p>
            <a:pPr marL="457200" lvl="0" indent="-406400" algn="l" rtl="0">
              <a:lnSpc>
                <a:spcPct val="115000"/>
              </a:lnSpc>
              <a:spcBef>
                <a:spcPts val="0"/>
              </a:spcBef>
              <a:spcAft>
                <a:spcPts val="0"/>
              </a:spcAft>
              <a:buSzPts val="2800"/>
              <a:buFont typeface="Open Sans"/>
              <a:buAutoNum type="arabicPeriod"/>
            </a:pPr>
            <a:r>
              <a:rPr lang="en-US" sz="2800">
                <a:latin typeface="Open Sans"/>
                <a:ea typeface="Open Sans"/>
                <a:cs typeface="Open Sans"/>
                <a:sym typeface="Open Sans"/>
              </a:rPr>
              <a:t>The soul at rest finds comfort in God and His works, and not in self.</a:t>
            </a:r>
            <a:endParaRPr sz="2800">
              <a:latin typeface="Open Sans"/>
              <a:ea typeface="Open Sans"/>
              <a:cs typeface="Open Sans"/>
              <a:sym typeface="Open Sans"/>
            </a:endParaRPr>
          </a:p>
          <a:p>
            <a:pPr marL="457200" lvl="0" indent="-406400" algn="l" rtl="0">
              <a:lnSpc>
                <a:spcPct val="115000"/>
              </a:lnSpc>
              <a:spcBef>
                <a:spcPts val="0"/>
              </a:spcBef>
              <a:spcAft>
                <a:spcPts val="0"/>
              </a:spcAft>
              <a:buSzPts val="2800"/>
              <a:buFont typeface="Open Sans"/>
              <a:buAutoNum type="arabicPeriod"/>
            </a:pPr>
            <a:r>
              <a:rPr lang="en-US" sz="2800">
                <a:latin typeface="Open Sans"/>
                <a:ea typeface="Open Sans"/>
                <a:cs typeface="Open Sans"/>
                <a:sym typeface="Open Sans"/>
              </a:rPr>
              <a:t>The soul at rest lives by faith, and calls others to the same. </a:t>
            </a:r>
            <a:endParaRPr sz="2800">
              <a:latin typeface="Open Sans"/>
              <a:ea typeface="Open Sans"/>
              <a:cs typeface="Open Sans"/>
              <a:sym typeface="Open Sans"/>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rgbClr val="231F20"/>
                </a:solidFill>
                <a:latin typeface="Open Sans"/>
                <a:ea typeface="Open Sans"/>
                <a:cs typeface="Open Sans"/>
                <a:sym typeface="Open Sans"/>
              </a:rPr>
              <a:t>Walk by faith, and call others to faith.</a:t>
            </a:r>
            <a:endParaRPr>
              <a:solidFill>
                <a:srgbClr val="231F20"/>
              </a:solidFill>
              <a:latin typeface="Open Sans"/>
              <a:ea typeface="Open Sans"/>
              <a:cs typeface="Open Sans"/>
              <a:sym typeface="Open Sans"/>
            </a:endParaRPr>
          </a:p>
        </p:txBody>
      </p:sp>
      <p:sp>
        <p:nvSpPr>
          <p:cNvPr id="230" name="Google Shape;230;p3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None/>
            </a:pPr>
            <a:endParaRPr sz="2800">
              <a:latin typeface="Open Sans"/>
              <a:ea typeface="Open Sans"/>
              <a:cs typeface="Open Sans"/>
              <a:sym typeface="Open Sans"/>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solidFill>
                  <a:srgbClr val="231F20"/>
                </a:solidFill>
                <a:latin typeface="Open Sans"/>
                <a:ea typeface="Open Sans"/>
                <a:cs typeface="Open Sans"/>
                <a:sym typeface="Open Sans"/>
              </a:rPr>
              <a:t>Walk by faith, and call others to faith.</a:t>
            </a:r>
            <a:endParaRPr>
              <a:solidFill>
                <a:srgbClr val="231F20"/>
              </a:solidFill>
              <a:latin typeface="Open Sans"/>
              <a:ea typeface="Open Sans"/>
              <a:cs typeface="Open Sans"/>
              <a:sym typeface="Open Sans"/>
            </a:endParaRPr>
          </a:p>
        </p:txBody>
      </p:sp>
      <p:sp>
        <p:nvSpPr>
          <p:cNvPr id="237" name="Google Shape;237;p3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Font typeface="Open Sans"/>
              <a:buChar char="•"/>
            </a:pPr>
            <a:r>
              <a:rPr lang="en-US" sz="2800">
                <a:latin typeface="Open Sans"/>
                <a:ea typeface="Open Sans"/>
                <a:cs typeface="Open Sans"/>
                <a:sym typeface="Open Sans"/>
              </a:rPr>
              <a:t>Faith is trusting the character of God so that you rely on Him to meet your every need.</a:t>
            </a:r>
            <a:endParaRPr sz="2800">
              <a:latin typeface="Open Sans"/>
              <a:ea typeface="Open Sans"/>
              <a:cs typeface="Open Sans"/>
              <a:sym typeface="Open Sans"/>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9"/>
          <p:cNvSpPr txBox="1">
            <a:spLocks noGrp="1"/>
          </p:cNvSpPr>
          <p:nvPr>
            <p:ph idx="1"/>
          </p:nvPr>
        </p:nvSpPr>
        <p:spPr>
          <a:xfrm>
            <a:off x="774192" y="109728"/>
            <a:ext cx="8229600" cy="51435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1800"/>
              <a:buNone/>
            </a:pPr>
            <a:endParaRPr sz="2800" dirty="0">
              <a:latin typeface="Open Sans"/>
              <a:ea typeface="Open Sans"/>
              <a:cs typeface="Open Sans"/>
              <a:sym typeface="Open Sans"/>
            </a:endParaRPr>
          </a:p>
          <a:p>
            <a:pPr marL="0" lvl="0" indent="0" algn="l" rtl="0">
              <a:lnSpc>
                <a:spcPct val="115000"/>
              </a:lnSpc>
              <a:spcBef>
                <a:spcPts val="0"/>
              </a:spcBef>
              <a:spcAft>
                <a:spcPts val="0"/>
              </a:spcAft>
              <a:buSzPts val="1800"/>
              <a:buNone/>
            </a:pPr>
            <a:endParaRPr sz="2800" dirty="0">
              <a:latin typeface="Open Sans"/>
              <a:ea typeface="Open Sans"/>
              <a:cs typeface="Open Sans"/>
              <a:sym typeface="Open Sans"/>
            </a:endParaRPr>
          </a:p>
          <a:p>
            <a:pPr marL="0" lvl="0" indent="0" algn="ctr" rtl="0">
              <a:lnSpc>
                <a:spcPct val="115000"/>
              </a:lnSpc>
              <a:spcBef>
                <a:spcPts val="0"/>
              </a:spcBef>
              <a:spcAft>
                <a:spcPts val="0"/>
              </a:spcAft>
              <a:buSzPts val="1800"/>
              <a:buNone/>
            </a:pPr>
            <a:r>
              <a:rPr lang="en-US" sz="2800" dirty="0">
                <a:latin typeface="Open Sans"/>
                <a:ea typeface="Open Sans"/>
                <a:cs typeface="Open Sans"/>
                <a:sym typeface="Open Sans"/>
              </a:rPr>
              <a:t>“Without faith it is impossible to please Him, for the one who comes to God must believe that He exists, and that He proves to be One who rewards those who seek Him.”</a:t>
            </a:r>
            <a:endParaRPr sz="2800" dirty="0">
              <a:latin typeface="Open Sans"/>
              <a:ea typeface="Open Sans"/>
              <a:cs typeface="Open Sans"/>
              <a:sym typeface="Open Sans"/>
            </a:endParaRPr>
          </a:p>
          <a:p>
            <a:pPr marL="0" lvl="0" indent="0" algn="ctr" rtl="0">
              <a:lnSpc>
                <a:spcPct val="115000"/>
              </a:lnSpc>
              <a:spcBef>
                <a:spcPts val="0"/>
              </a:spcBef>
              <a:spcAft>
                <a:spcPts val="0"/>
              </a:spcAft>
              <a:buSzPts val="1800"/>
              <a:buNone/>
            </a:pPr>
            <a:r>
              <a:rPr lang="en-US" sz="2800" dirty="0">
                <a:latin typeface="Open Sans"/>
                <a:ea typeface="Open Sans"/>
                <a:cs typeface="Open Sans"/>
                <a:sym typeface="Open Sans"/>
              </a:rPr>
              <a:t>(Hebrews 11:6)</a:t>
            </a:r>
            <a:endParaRPr sz="2800" dirty="0">
              <a:latin typeface="Open Sans"/>
              <a:ea typeface="Open Sans"/>
              <a:cs typeface="Open Sans"/>
              <a:sym typeface="Open Sans"/>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a:off x="1028700" y="514350"/>
            <a:ext cx="7834884" cy="11144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231F20"/>
                </a:solidFill>
                <a:latin typeface="Open Sans"/>
                <a:ea typeface="Open Sans"/>
                <a:cs typeface="Open Sans"/>
                <a:sym typeface="Open Sans"/>
              </a:rPr>
              <a:t>Walk by faith, and call others to faith.</a:t>
            </a:r>
            <a:endParaRPr dirty="0">
              <a:solidFill>
                <a:srgbClr val="231F20"/>
              </a:solidFill>
              <a:latin typeface="Open Sans"/>
              <a:ea typeface="Open Sans"/>
              <a:cs typeface="Open Sans"/>
              <a:sym typeface="Open Sans"/>
            </a:endParaRPr>
          </a:p>
        </p:txBody>
      </p:sp>
      <p:sp>
        <p:nvSpPr>
          <p:cNvPr id="250" name="Google Shape;250;p40"/>
          <p:cNvSpPr txBox="1">
            <a:spLocks noGrp="1"/>
          </p:cNvSpPr>
          <p:nvPr>
            <p:ph idx="1"/>
          </p:nvPr>
        </p:nvSpPr>
        <p:spPr>
          <a:xfrm>
            <a:off x="1028700" y="1714500"/>
            <a:ext cx="8115300" cy="268605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Font typeface="Open Sans"/>
              <a:buChar char="•"/>
            </a:pPr>
            <a:r>
              <a:rPr lang="en-US" sz="2800" dirty="0">
                <a:latin typeface="Open Sans"/>
                <a:ea typeface="Open Sans"/>
                <a:cs typeface="Open Sans"/>
                <a:sym typeface="Open Sans"/>
              </a:rPr>
              <a:t>Faith is trusting the character of God so that you rely on Him to meet your every need.</a:t>
            </a:r>
            <a:endParaRPr sz="2800" dirty="0">
              <a:latin typeface="Open Sans"/>
              <a:ea typeface="Open Sans"/>
              <a:cs typeface="Open Sans"/>
              <a:sym typeface="Open Sans"/>
            </a:endParaRPr>
          </a:p>
          <a:p>
            <a:pPr marL="457200" lvl="0" indent="-406400" algn="l" rtl="0">
              <a:lnSpc>
                <a:spcPct val="115000"/>
              </a:lnSpc>
              <a:spcBef>
                <a:spcPts val="0"/>
              </a:spcBef>
              <a:spcAft>
                <a:spcPts val="0"/>
              </a:spcAft>
              <a:buSzPts val="2800"/>
              <a:buFont typeface="Open Sans"/>
              <a:buChar char="•"/>
            </a:pPr>
            <a:r>
              <a:rPr lang="en-US" sz="2800" dirty="0">
                <a:latin typeface="Open Sans"/>
                <a:ea typeface="Open Sans"/>
                <a:cs typeface="Open Sans"/>
                <a:sym typeface="Open Sans"/>
              </a:rPr>
              <a:t>The invitation to faith is for everyone at any given time—the opportunity is right now!</a:t>
            </a:r>
            <a:endParaRPr sz="2800" dirty="0">
              <a:latin typeface="Open Sans"/>
              <a:ea typeface="Open Sans"/>
              <a:cs typeface="Open Sans"/>
              <a:sym typeface="Open Sans"/>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a:xfrm>
            <a:off x="1028700" y="514350"/>
            <a:ext cx="8115300" cy="11144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231F20"/>
                </a:solidFill>
                <a:latin typeface="Open Sans"/>
                <a:ea typeface="Open Sans"/>
                <a:cs typeface="Open Sans"/>
                <a:sym typeface="Open Sans"/>
              </a:rPr>
              <a:t>Walk by faith, and call others to faith.</a:t>
            </a:r>
            <a:endParaRPr dirty="0">
              <a:solidFill>
                <a:srgbClr val="231F20"/>
              </a:solidFill>
              <a:latin typeface="Open Sans"/>
              <a:ea typeface="Open Sans"/>
              <a:cs typeface="Open Sans"/>
              <a:sym typeface="Open Sans"/>
            </a:endParaRPr>
          </a:p>
        </p:txBody>
      </p:sp>
      <p:sp>
        <p:nvSpPr>
          <p:cNvPr id="257" name="Google Shape;257;p41"/>
          <p:cNvSpPr txBox="1">
            <a:spLocks noGrp="1"/>
          </p:cNvSpPr>
          <p:nvPr>
            <p:ph idx="1"/>
          </p:nvPr>
        </p:nvSpPr>
        <p:spPr>
          <a:xfrm>
            <a:off x="1028700" y="1714500"/>
            <a:ext cx="8115300" cy="268605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Font typeface="Open Sans"/>
              <a:buChar char="•"/>
            </a:pPr>
            <a:r>
              <a:rPr lang="en-US" sz="2800" dirty="0">
                <a:latin typeface="Open Sans"/>
                <a:ea typeface="Open Sans"/>
                <a:cs typeface="Open Sans"/>
                <a:sym typeface="Open Sans"/>
              </a:rPr>
              <a:t>Faith is trusting the character of God so that you rely on Him to meet your every need.</a:t>
            </a:r>
            <a:endParaRPr sz="2800" dirty="0">
              <a:latin typeface="Open Sans"/>
              <a:ea typeface="Open Sans"/>
              <a:cs typeface="Open Sans"/>
              <a:sym typeface="Open Sans"/>
            </a:endParaRPr>
          </a:p>
          <a:p>
            <a:pPr marL="457200" lvl="0" indent="-406400" algn="l" rtl="0">
              <a:lnSpc>
                <a:spcPct val="115000"/>
              </a:lnSpc>
              <a:spcBef>
                <a:spcPts val="0"/>
              </a:spcBef>
              <a:spcAft>
                <a:spcPts val="0"/>
              </a:spcAft>
              <a:buSzPts val="2800"/>
              <a:buFont typeface="Open Sans"/>
              <a:buChar char="•"/>
            </a:pPr>
            <a:r>
              <a:rPr lang="en-US" sz="2800" dirty="0">
                <a:latin typeface="Open Sans"/>
                <a:ea typeface="Open Sans"/>
                <a:cs typeface="Open Sans"/>
                <a:sym typeface="Open Sans"/>
              </a:rPr>
              <a:t>The invitation to faith is for everyone at any given time—the opportunity is right now!</a:t>
            </a:r>
            <a:endParaRPr sz="2800" dirty="0">
              <a:latin typeface="Open Sans"/>
              <a:ea typeface="Open Sans"/>
              <a:cs typeface="Open Sans"/>
              <a:sym typeface="Open Sans"/>
            </a:endParaRPr>
          </a:p>
          <a:p>
            <a:pPr marL="457200" lvl="0" indent="-406400" algn="l" rtl="0">
              <a:lnSpc>
                <a:spcPct val="115000"/>
              </a:lnSpc>
              <a:spcBef>
                <a:spcPts val="0"/>
              </a:spcBef>
              <a:spcAft>
                <a:spcPts val="0"/>
              </a:spcAft>
              <a:buSzPts val="2800"/>
              <a:buFont typeface="Open Sans"/>
              <a:buChar char="•"/>
            </a:pPr>
            <a:r>
              <a:rPr lang="en-US" sz="2800" dirty="0">
                <a:latin typeface="Open Sans"/>
                <a:ea typeface="Open Sans"/>
                <a:cs typeface="Open Sans"/>
                <a:sym typeface="Open Sans"/>
              </a:rPr>
              <a:t>We are called to a faith that keeps going and growing on into eternity.</a:t>
            </a:r>
            <a:endParaRPr sz="2800" dirty="0">
              <a:latin typeface="Open Sans"/>
              <a:ea typeface="Open Sans"/>
              <a:cs typeface="Open Sans"/>
              <a:sym typeface="Open Sans"/>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p:cNvSpPr txBox="1">
            <a:spLocks noGrp="1"/>
          </p:cNvSpPr>
          <p:nvPr>
            <p:ph idx="1"/>
          </p:nvPr>
        </p:nvSpPr>
        <p:spPr>
          <a:xfrm>
            <a:off x="457200" y="0"/>
            <a:ext cx="8229600" cy="51435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1800"/>
              <a:buNone/>
            </a:pPr>
            <a:endParaRPr sz="2200">
              <a:latin typeface="Open Sans"/>
              <a:ea typeface="Open Sans"/>
              <a:cs typeface="Open Sans"/>
              <a:sym typeface="Open Sans"/>
            </a:endParaRPr>
          </a:p>
          <a:p>
            <a:pPr marL="0" lvl="0" indent="0" algn="ctr" rtl="0">
              <a:lnSpc>
                <a:spcPct val="115000"/>
              </a:lnSpc>
              <a:spcBef>
                <a:spcPts val="0"/>
              </a:spcBef>
              <a:spcAft>
                <a:spcPts val="0"/>
              </a:spcAft>
              <a:buSzPts val="1800"/>
              <a:buNone/>
            </a:pPr>
            <a:r>
              <a:rPr lang="en-US" sz="2200">
                <a:latin typeface="Open Sans"/>
                <a:ea typeface="Open Sans"/>
                <a:cs typeface="Open Sans"/>
                <a:sym typeface="Open Sans"/>
              </a:rPr>
              <a:t>“All these [forerunners in the faith] died in faith, without receiving the promises, but having seen and welcomed them from a distance, and having confessed that they were strangers and exiles on the earth. For those who say such things make it clear that they are seeking a country of their own. And indeed if they had been thinking of that country which they left, they would have had the opportunity to return. But as it is, they desire a better country, that is, a heavenly one. Therefore God is not ashamed to be called their God; for He has prepared a city for them.”</a:t>
            </a:r>
            <a:endParaRPr sz="2200">
              <a:latin typeface="Open Sans"/>
              <a:ea typeface="Open Sans"/>
              <a:cs typeface="Open Sans"/>
              <a:sym typeface="Open Sans"/>
            </a:endParaRPr>
          </a:p>
          <a:p>
            <a:pPr marL="0" lvl="0" indent="0" algn="ctr" rtl="0">
              <a:lnSpc>
                <a:spcPct val="115000"/>
              </a:lnSpc>
              <a:spcBef>
                <a:spcPts val="0"/>
              </a:spcBef>
              <a:spcAft>
                <a:spcPts val="0"/>
              </a:spcAft>
              <a:buSzPts val="1800"/>
              <a:buNone/>
            </a:pPr>
            <a:r>
              <a:rPr lang="en-US" sz="2200">
                <a:latin typeface="Open Sans"/>
                <a:ea typeface="Open Sans"/>
                <a:cs typeface="Open Sans"/>
                <a:sym typeface="Open Sans"/>
              </a:rPr>
              <a:t>(Hebrews 11:13-16)</a:t>
            </a:r>
            <a:endParaRPr sz="2200">
              <a:latin typeface="Open Sans"/>
              <a:ea typeface="Open Sans"/>
              <a:cs typeface="Open Sans"/>
              <a:sym typeface="Open Sans"/>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solidFill>
                  <a:srgbClr val="231F20"/>
                </a:solidFill>
                <a:latin typeface="Open Sans"/>
                <a:ea typeface="Open Sans"/>
                <a:cs typeface="Open Sans"/>
                <a:sym typeface="Open Sans"/>
              </a:rPr>
              <a:t>About Psalm 131</a:t>
            </a:r>
            <a:endParaRPr>
              <a:solidFill>
                <a:srgbClr val="231F20"/>
              </a:solidFill>
              <a:latin typeface="Open Sans"/>
              <a:ea typeface="Open Sans"/>
              <a:cs typeface="Open Sans"/>
              <a:sym typeface="Open Sans"/>
            </a:endParaRPr>
          </a:p>
        </p:txBody>
      </p:sp>
      <p:sp>
        <p:nvSpPr>
          <p:cNvPr id="97" name="Google Shape;97;p1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400">
              <a:latin typeface="Open Sans"/>
              <a:ea typeface="Open Sans"/>
              <a:cs typeface="Open Sans"/>
              <a:sym typeface="Open Sans"/>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solidFill>
                  <a:srgbClr val="231F20"/>
                </a:solidFill>
                <a:latin typeface="Open Sans"/>
                <a:ea typeface="Open Sans"/>
                <a:cs typeface="Open Sans"/>
                <a:sym typeface="Open Sans"/>
              </a:rPr>
              <a:t>Observations</a:t>
            </a:r>
            <a:endParaRPr>
              <a:solidFill>
                <a:srgbClr val="231F20"/>
              </a:solidFill>
              <a:latin typeface="Open Sans"/>
              <a:ea typeface="Open Sans"/>
              <a:cs typeface="Open Sans"/>
              <a:sym typeface="Open Sans"/>
            </a:endParaRPr>
          </a:p>
        </p:txBody>
      </p:sp>
      <p:sp>
        <p:nvSpPr>
          <p:cNvPr id="270" name="Google Shape;270;p4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Font typeface="Open Sans"/>
              <a:buAutoNum type="arabicPeriod"/>
            </a:pPr>
            <a:r>
              <a:rPr lang="en-US" sz="2800">
                <a:latin typeface="Open Sans"/>
                <a:ea typeface="Open Sans"/>
                <a:cs typeface="Open Sans"/>
                <a:sym typeface="Open Sans"/>
              </a:rPr>
              <a:t>The soul at rest is humble.</a:t>
            </a:r>
            <a:endParaRPr sz="2800">
              <a:latin typeface="Open Sans"/>
              <a:ea typeface="Open Sans"/>
              <a:cs typeface="Open Sans"/>
              <a:sym typeface="Open Sans"/>
            </a:endParaRPr>
          </a:p>
          <a:p>
            <a:pPr marL="457200" lvl="0" indent="-406400" algn="l" rtl="0">
              <a:lnSpc>
                <a:spcPct val="115000"/>
              </a:lnSpc>
              <a:spcBef>
                <a:spcPts val="0"/>
              </a:spcBef>
              <a:spcAft>
                <a:spcPts val="0"/>
              </a:spcAft>
              <a:buSzPts val="2800"/>
              <a:buFont typeface="Open Sans"/>
              <a:buAutoNum type="arabicPeriod"/>
            </a:pPr>
            <a:r>
              <a:rPr lang="en-US" sz="2800">
                <a:latin typeface="Open Sans"/>
                <a:ea typeface="Open Sans"/>
                <a:cs typeface="Open Sans"/>
                <a:sym typeface="Open Sans"/>
              </a:rPr>
              <a:t>The soul at rest is comforted in God and His works, and not in self.</a:t>
            </a:r>
            <a:endParaRPr sz="2800">
              <a:latin typeface="Open Sans"/>
              <a:ea typeface="Open Sans"/>
              <a:cs typeface="Open Sans"/>
              <a:sym typeface="Open Sans"/>
            </a:endParaRPr>
          </a:p>
          <a:p>
            <a:pPr marL="457200" lvl="0" indent="-406400" algn="l" rtl="0">
              <a:lnSpc>
                <a:spcPct val="115000"/>
              </a:lnSpc>
              <a:spcBef>
                <a:spcPts val="0"/>
              </a:spcBef>
              <a:spcAft>
                <a:spcPts val="0"/>
              </a:spcAft>
              <a:buSzPts val="2800"/>
              <a:buFont typeface="Open Sans"/>
              <a:buAutoNum type="arabicPeriod"/>
            </a:pPr>
            <a:r>
              <a:rPr lang="en-US" sz="2800">
                <a:latin typeface="Open Sans"/>
                <a:ea typeface="Open Sans"/>
                <a:cs typeface="Open Sans"/>
                <a:sym typeface="Open Sans"/>
              </a:rPr>
              <a:t>The soul at rest lives by faith, and calls others to the same. </a:t>
            </a:r>
            <a:endParaRPr sz="2800">
              <a:latin typeface="Open Sans"/>
              <a:ea typeface="Open Sans"/>
              <a:cs typeface="Open Sans"/>
              <a:sym typeface="Open Sans"/>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4"/>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2800">
                <a:latin typeface="Open Sans"/>
                <a:ea typeface="Open Sans"/>
                <a:cs typeface="Open Sans"/>
                <a:sym typeface="Open Sans"/>
              </a:rPr>
              <a:t>“I can be at rest because </a:t>
            </a:r>
            <a:br>
              <a:rPr lang="en-US" sz="2800">
                <a:latin typeface="Open Sans"/>
                <a:ea typeface="Open Sans"/>
                <a:cs typeface="Open Sans"/>
                <a:sym typeface="Open Sans"/>
              </a:rPr>
            </a:br>
            <a:r>
              <a:rPr lang="en-US" sz="2800">
                <a:latin typeface="Open Sans"/>
                <a:ea typeface="Open Sans"/>
                <a:cs typeface="Open Sans"/>
                <a:sym typeface="Open Sans"/>
              </a:rPr>
              <a:t>God the Father works on my behalf.”</a:t>
            </a:r>
            <a:endParaRPr sz="2800">
              <a:solidFill>
                <a:srgbClr val="231F20"/>
              </a:solidFill>
              <a:latin typeface="Open Sans"/>
              <a:ea typeface="Open Sans"/>
              <a:cs typeface="Open Sans"/>
              <a:sym typeface="Open Sans"/>
            </a:endParaRPr>
          </a:p>
        </p:txBody>
      </p:sp>
      <p:sp>
        <p:nvSpPr>
          <p:cNvPr id="277" name="Google Shape;277;p44"/>
          <p:cNvSpPr txBox="1">
            <a:spLocks noGrp="1"/>
          </p:cNvSpPr>
          <p:nvPr>
            <p:ph type="subTitle" idx="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800">
                <a:latin typeface="Open Sans"/>
                <a:ea typeface="Open Sans"/>
                <a:cs typeface="Open Sans"/>
                <a:sym typeface="Open Sans"/>
              </a:rPr>
              <a:t>The Big Idea</a:t>
            </a:r>
            <a:endParaRPr sz="2800">
              <a:latin typeface="Open Sans"/>
              <a:ea typeface="Open Sans"/>
              <a:cs typeface="Open Sans"/>
              <a:sym typeface="Open Sans"/>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solidFill>
                  <a:srgbClr val="231F20"/>
                </a:solidFill>
                <a:latin typeface="Open Sans"/>
                <a:ea typeface="Open Sans"/>
                <a:cs typeface="Open Sans"/>
                <a:sym typeface="Open Sans"/>
              </a:rPr>
              <a:t>Application and Reflection?</a:t>
            </a:r>
            <a:endParaRPr>
              <a:solidFill>
                <a:srgbClr val="231F20"/>
              </a:solidFill>
              <a:latin typeface="Open Sans"/>
              <a:ea typeface="Open Sans"/>
              <a:cs typeface="Open Sans"/>
              <a:sym typeface="Open Sans"/>
            </a:endParaRPr>
          </a:p>
        </p:txBody>
      </p:sp>
      <p:sp>
        <p:nvSpPr>
          <p:cNvPr id="284" name="Google Shape;284;p4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endParaRPr>
              <a:latin typeface="Open Sans"/>
              <a:ea typeface="Open Sans"/>
              <a:cs typeface="Open Sans"/>
              <a:sym typeface="Open Sans"/>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solidFill>
                  <a:srgbClr val="231F20"/>
                </a:solidFill>
                <a:latin typeface="Open Sans"/>
                <a:ea typeface="Open Sans"/>
                <a:cs typeface="Open Sans"/>
                <a:sym typeface="Open Sans"/>
              </a:rPr>
              <a:t>Application and Reflection?</a:t>
            </a:r>
            <a:endParaRPr>
              <a:solidFill>
                <a:srgbClr val="231F20"/>
              </a:solidFill>
              <a:latin typeface="Open Sans"/>
              <a:ea typeface="Open Sans"/>
              <a:cs typeface="Open Sans"/>
              <a:sym typeface="Open Sans"/>
            </a:endParaRPr>
          </a:p>
        </p:txBody>
      </p:sp>
      <p:sp>
        <p:nvSpPr>
          <p:cNvPr id="291" name="Google Shape;291;p4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Font typeface="Open Sans"/>
              <a:buAutoNum type="arabicPeriod"/>
            </a:pPr>
            <a:r>
              <a:rPr lang="en-US" sz="2800">
                <a:latin typeface="Open Sans"/>
                <a:ea typeface="Open Sans"/>
                <a:cs typeface="Open Sans"/>
                <a:sym typeface="Open Sans"/>
              </a:rPr>
              <a:t>In what ways am I trying find rest by comparison and control?</a:t>
            </a:r>
            <a:endParaRPr sz="2800">
              <a:latin typeface="Open Sans"/>
              <a:ea typeface="Open Sans"/>
              <a:cs typeface="Open Sans"/>
              <a:sym typeface="Open Sans"/>
            </a:endParaRPr>
          </a:p>
          <a:p>
            <a:pPr marL="0" lvl="0" indent="0" algn="l" rtl="0">
              <a:lnSpc>
                <a:spcPct val="115000"/>
              </a:lnSpc>
              <a:spcBef>
                <a:spcPts val="0"/>
              </a:spcBef>
              <a:spcAft>
                <a:spcPts val="0"/>
              </a:spcAft>
              <a:buSzPts val="1800"/>
              <a:buNone/>
            </a:pPr>
            <a:endParaRPr sz="2800">
              <a:latin typeface="Open Sans"/>
              <a:ea typeface="Open Sans"/>
              <a:cs typeface="Open Sans"/>
              <a:sym typeface="Open Sans"/>
            </a:endParaRPr>
          </a:p>
          <a:p>
            <a:pPr marL="0" lvl="0" indent="0" algn="l" rtl="0">
              <a:lnSpc>
                <a:spcPct val="115000"/>
              </a:lnSpc>
              <a:spcBef>
                <a:spcPts val="0"/>
              </a:spcBef>
              <a:spcAft>
                <a:spcPts val="0"/>
              </a:spcAft>
              <a:buSzPts val="1800"/>
              <a:buNone/>
            </a:pPr>
            <a:endParaRPr>
              <a:latin typeface="Open Sans"/>
              <a:ea typeface="Open Sans"/>
              <a:cs typeface="Open Sans"/>
              <a:sym typeface="Open Sans"/>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solidFill>
                  <a:srgbClr val="231F20"/>
                </a:solidFill>
                <a:latin typeface="Open Sans"/>
                <a:ea typeface="Open Sans"/>
                <a:cs typeface="Open Sans"/>
                <a:sym typeface="Open Sans"/>
              </a:rPr>
              <a:t>Application and Reflection?</a:t>
            </a:r>
            <a:endParaRPr>
              <a:solidFill>
                <a:srgbClr val="231F20"/>
              </a:solidFill>
              <a:latin typeface="Open Sans"/>
              <a:ea typeface="Open Sans"/>
              <a:cs typeface="Open Sans"/>
              <a:sym typeface="Open Sans"/>
            </a:endParaRPr>
          </a:p>
        </p:txBody>
      </p:sp>
      <p:sp>
        <p:nvSpPr>
          <p:cNvPr id="298" name="Google Shape;298;p4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Font typeface="Open Sans"/>
              <a:buAutoNum type="arabicPeriod"/>
            </a:pPr>
            <a:r>
              <a:rPr lang="en-US" sz="2800">
                <a:latin typeface="Open Sans"/>
                <a:ea typeface="Open Sans"/>
                <a:cs typeface="Open Sans"/>
                <a:sym typeface="Open Sans"/>
              </a:rPr>
              <a:t>In what ways am I trying find rest by comparison and control?</a:t>
            </a:r>
            <a:endParaRPr sz="2800">
              <a:latin typeface="Open Sans"/>
              <a:ea typeface="Open Sans"/>
              <a:cs typeface="Open Sans"/>
              <a:sym typeface="Open Sans"/>
            </a:endParaRPr>
          </a:p>
          <a:p>
            <a:pPr marL="457200" lvl="0" indent="-406400" algn="l" rtl="0">
              <a:lnSpc>
                <a:spcPct val="115000"/>
              </a:lnSpc>
              <a:spcBef>
                <a:spcPts val="0"/>
              </a:spcBef>
              <a:spcAft>
                <a:spcPts val="0"/>
              </a:spcAft>
              <a:buSzPts val="2800"/>
              <a:buFont typeface="Open Sans"/>
              <a:buAutoNum type="arabicPeriod"/>
            </a:pPr>
            <a:r>
              <a:rPr lang="en-US" sz="2800">
                <a:latin typeface="Open Sans"/>
                <a:ea typeface="Open Sans"/>
                <a:cs typeface="Open Sans"/>
                <a:sym typeface="Open Sans"/>
              </a:rPr>
              <a:t>In what ways am I trying to find rest by trusting in myself, instead of in God?</a:t>
            </a:r>
            <a:endParaRPr sz="2800">
              <a:latin typeface="Open Sans"/>
              <a:ea typeface="Open Sans"/>
              <a:cs typeface="Open Sans"/>
              <a:sym typeface="Open Sans"/>
            </a:endParaRPr>
          </a:p>
          <a:p>
            <a:pPr marL="0" lvl="0" indent="0" algn="l" rtl="0">
              <a:lnSpc>
                <a:spcPct val="115000"/>
              </a:lnSpc>
              <a:spcBef>
                <a:spcPts val="0"/>
              </a:spcBef>
              <a:spcAft>
                <a:spcPts val="0"/>
              </a:spcAft>
              <a:buSzPts val="1800"/>
              <a:buNone/>
            </a:pPr>
            <a:endParaRPr>
              <a:latin typeface="Open Sans"/>
              <a:ea typeface="Open Sans"/>
              <a:cs typeface="Open Sans"/>
              <a:sym typeface="Open Sans"/>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US">
                <a:solidFill>
                  <a:srgbClr val="231F20"/>
                </a:solidFill>
                <a:latin typeface="Open Sans"/>
                <a:ea typeface="Open Sans"/>
                <a:cs typeface="Open Sans"/>
                <a:sym typeface="Open Sans"/>
              </a:rPr>
              <a:t>Application and Reflection?</a:t>
            </a:r>
            <a:endParaRPr>
              <a:solidFill>
                <a:srgbClr val="231F20"/>
              </a:solidFill>
              <a:latin typeface="Open Sans"/>
              <a:ea typeface="Open Sans"/>
              <a:cs typeface="Open Sans"/>
              <a:sym typeface="Open Sans"/>
            </a:endParaRPr>
          </a:p>
        </p:txBody>
      </p:sp>
      <p:sp>
        <p:nvSpPr>
          <p:cNvPr id="305" name="Google Shape;305;p48"/>
          <p:cNvSpPr txBox="1">
            <a:spLocks noGrp="1"/>
          </p:cNvSpPr>
          <p:nvPr>
            <p:ph idx="1"/>
          </p:nvPr>
        </p:nvSpPr>
        <p:spPr>
          <a:xfrm>
            <a:off x="1028700" y="1714500"/>
            <a:ext cx="7932420" cy="268605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Font typeface="Open Sans"/>
              <a:buAutoNum type="arabicPeriod"/>
            </a:pPr>
            <a:r>
              <a:rPr lang="en-US" sz="2800" dirty="0">
                <a:latin typeface="Open Sans"/>
                <a:ea typeface="Open Sans"/>
                <a:cs typeface="Open Sans"/>
                <a:sym typeface="Open Sans"/>
              </a:rPr>
              <a:t>In what ways am I trying find rest by comparison and control?</a:t>
            </a:r>
            <a:endParaRPr sz="2800" dirty="0">
              <a:latin typeface="Open Sans"/>
              <a:ea typeface="Open Sans"/>
              <a:cs typeface="Open Sans"/>
              <a:sym typeface="Open Sans"/>
            </a:endParaRPr>
          </a:p>
          <a:p>
            <a:pPr marL="457200" lvl="0" indent="-406400" algn="l" rtl="0">
              <a:lnSpc>
                <a:spcPct val="115000"/>
              </a:lnSpc>
              <a:spcBef>
                <a:spcPts val="0"/>
              </a:spcBef>
              <a:spcAft>
                <a:spcPts val="0"/>
              </a:spcAft>
              <a:buSzPts val="2800"/>
              <a:buFont typeface="Open Sans"/>
              <a:buAutoNum type="arabicPeriod"/>
            </a:pPr>
            <a:r>
              <a:rPr lang="en-US" sz="2800" dirty="0">
                <a:latin typeface="Open Sans"/>
                <a:ea typeface="Open Sans"/>
                <a:cs typeface="Open Sans"/>
                <a:sym typeface="Open Sans"/>
              </a:rPr>
              <a:t>In what ways am I trying to find rest by trusting in myself, instead of in God?</a:t>
            </a:r>
            <a:endParaRPr sz="2800" dirty="0">
              <a:latin typeface="Open Sans"/>
              <a:ea typeface="Open Sans"/>
              <a:cs typeface="Open Sans"/>
              <a:sym typeface="Open Sans"/>
            </a:endParaRPr>
          </a:p>
          <a:p>
            <a:pPr marL="457200" lvl="0" indent="-406400" algn="l" rtl="0">
              <a:lnSpc>
                <a:spcPct val="115000"/>
              </a:lnSpc>
              <a:spcBef>
                <a:spcPts val="0"/>
              </a:spcBef>
              <a:spcAft>
                <a:spcPts val="0"/>
              </a:spcAft>
              <a:buSzPts val="2800"/>
              <a:buFont typeface="Open Sans"/>
              <a:buAutoNum type="arabicPeriod"/>
            </a:pPr>
            <a:r>
              <a:rPr lang="en-US" sz="2800" dirty="0">
                <a:latin typeface="Open Sans"/>
                <a:ea typeface="Open Sans"/>
                <a:cs typeface="Open Sans"/>
                <a:sym typeface="Open Sans"/>
              </a:rPr>
              <a:t>What is the “next step” of faith I can take so that I can genuinely live by faith?</a:t>
            </a:r>
            <a:endParaRPr sz="2800" dirty="0">
              <a:latin typeface="Open Sans"/>
              <a:ea typeface="Open Sans"/>
              <a:cs typeface="Open Sans"/>
              <a:sym typeface="Open Sans"/>
            </a:endParaRPr>
          </a:p>
          <a:p>
            <a:pPr marL="0" lvl="0" indent="0" algn="l" rtl="0">
              <a:lnSpc>
                <a:spcPct val="115000"/>
              </a:lnSpc>
              <a:spcBef>
                <a:spcPts val="0"/>
              </a:spcBef>
              <a:spcAft>
                <a:spcPts val="0"/>
              </a:spcAft>
              <a:buSzPts val="1800"/>
              <a:buNone/>
            </a:pPr>
            <a:endParaRPr sz="2800" dirty="0">
              <a:latin typeface="Open Sans"/>
              <a:ea typeface="Open Sans"/>
              <a:cs typeface="Open Sans"/>
              <a:sym typeface="Open Sans"/>
            </a:endParaRPr>
          </a:p>
          <a:p>
            <a:pPr marL="0" lvl="0" indent="0" algn="l" rtl="0">
              <a:lnSpc>
                <a:spcPct val="115000"/>
              </a:lnSpc>
              <a:spcBef>
                <a:spcPts val="0"/>
              </a:spcBef>
              <a:spcAft>
                <a:spcPts val="0"/>
              </a:spcAft>
              <a:buSzPts val="1800"/>
              <a:buNone/>
            </a:pPr>
            <a:endParaRPr dirty="0">
              <a:latin typeface="Open Sans"/>
              <a:ea typeface="Open Sans"/>
              <a:cs typeface="Open Sans"/>
              <a:sym typeface="Open Sans"/>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9"/>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2800">
                <a:latin typeface="Open Sans"/>
                <a:ea typeface="Open Sans"/>
                <a:cs typeface="Open Sans"/>
                <a:sym typeface="Open Sans"/>
              </a:rPr>
              <a:t>“I can be at rest because </a:t>
            </a:r>
            <a:br>
              <a:rPr lang="en-US" sz="2800">
                <a:latin typeface="Open Sans"/>
                <a:ea typeface="Open Sans"/>
                <a:cs typeface="Open Sans"/>
                <a:sym typeface="Open Sans"/>
              </a:rPr>
            </a:br>
            <a:r>
              <a:rPr lang="en-US" sz="2800">
                <a:latin typeface="Open Sans"/>
                <a:ea typeface="Open Sans"/>
                <a:cs typeface="Open Sans"/>
                <a:sym typeface="Open Sans"/>
              </a:rPr>
              <a:t>God the Father works on my behalf.”</a:t>
            </a:r>
            <a:endParaRPr sz="2800">
              <a:solidFill>
                <a:srgbClr val="231F20"/>
              </a:solidFill>
              <a:latin typeface="Open Sans"/>
              <a:ea typeface="Open Sans"/>
              <a:cs typeface="Open Sans"/>
              <a:sym typeface="Open Sans"/>
            </a:endParaRPr>
          </a:p>
        </p:txBody>
      </p:sp>
      <p:sp>
        <p:nvSpPr>
          <p:cNvPr id="312" name="Google Shape;312;p49"/>
          <p:cNvSpPr txBox="1">
            <a:spLocks noGrp="1"/>
          </p:cNvSpPr>
          <p:nvPr>
            <p:ph type="subTitle" idx="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800">
                <a:latin typeface="Open Sans"/>
                <a:ea typeface="Open Sans"/>
                <a:cs typeface="Open Sans"/>
                <a:sym typeface="Open Sans"/>
              </a:rPr>
              <a:t>The Big Idea</a:t>
            </a:r>
            <a:endParaRPr sz="2800">
              <a:latin typeface="Open Sans"/>
              <a:ea typeface="Open Sans"/>
              <a:cs typeface="Open Sans"/>
              <a:sym typeface="Open Sans"/>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063230"/>
            <a:ext cx="2678874" cy="1891613"/>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4629150"/>
            <a:ext cx="9144000" cy="514350"/>
          </a:xfrm>
        </p:spPr>
        <p:txBody>
          <a:bodyPr/>
          <a:lstStyle/>
          <a:p>
            <a:pPr eaLnBrk="1" hangingPunct="1">
              <a:defRPr/>
            </a:pPr>
            <a:r>
              <a:rPr lang="en-US" sz="2800" b="1" dirty="0">
                <a:solidFill>
                  <a:srgbClr val="FFFFFF"/>
                </a:solidFill>
                <a:latin typeface="Arial" charset="0"/>
                <a:ea typeface="ＭＳ Ｐゴシック" charset="0"/>
              </a:rPr>
              <a:t>OT Preaching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51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78" eaLnBrk="1" fontAlgn="base" hangingPunct="1">
              <a:spcBef>
                <a:spcPct val="0"/>
              </a:spcBef>
              <a:spcAft>
                <a:spcPct val="0"/>
              </a:spcAft>
            </a:pPr>
            <a:r>
              <a:rPr lang="en-US" sz="3200" b="1" dirty="0">
                <a:solidFill>
                  <a:srgbClr val="FFFFFF"/>
                </a:solidFill>
                <a:latin typeface="Arial" charset="0"/>
                <a:cs typeface="Arial" charset="0"/>
              </a:rPr>
              <a:t>Get this presentation and notes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477737"/>
            <a:ext cx="9232347" cy="423753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4" y="1666756"/>
            <a:ext cx="6153212" cy="2612696"/>
          </a:xfrm>
          <a:prstGeom prst="rect">
            <a:avLst/>
          </a:prstGeom>
        </p:spPr>
      </p:pic>
    </p:spTree>
    <p:extLst>
      <p:ext uri="{BB962C8B-B14F-4D97-AF65-F5344CB8AC3E}">
        <p14:creationId xmlns:p14="http://schemas.microsoft.com/office/powerpoint/2010/main" val="3892440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solidFill>
                  <a:srgbClr val="231F20"/>
                </a:solidFill>
                <a:latin typeface="Open Sans"/>
                <a:ea typeface="Open Sans"/>
                <a:cs typeface="Open Sans"/>
                <a:sym typeface="Open Sans"/>
              </a:rPr>
              <a:t>About Psalm 131</a:t>
            </a:r>
            <a:endParaRPr>
              <a:solidFill>
                <a:srgbClr val="231F20"/>
              </a:solidFill>
              <a:latin typeface="Open Sans"/>
              <a:ea typeface="Open Sans"/>
              <a:cs typeface="Open Sans"/>
              <a:sym typeface="Open Sans"/>
            </a:endParaRPr>
          </a:p>
        </p:txBody>
      </p:sp>
      <p:sp>
        <p:nvSpPr>
          <p:cNvPr id="104" name="Google Shape;104;p1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endParaRPr sz="2800">
              <a:latin typeface="Open Sans"/>
              <a:ea typeface="Open Sans"/>
              <a:cs typeface="Open Sans"/>
              <a:sym typeface="Open Sans"/>
            </a:endParaRPr>
          </a:p>
          <a:p>
            <a:pPr marL="0" lvl="0" indent="0" algn="ctr" rtl="0">
              <a:lnSpc>
                <a:spcPct val="115000"/>
              </a:lnSpc>
              <a:spcBef>
                <a:spcPts val="0"/>
              </a:spcBef>
              <a:spcAft>
                <a:spcPts val="0"/>
              </a:spcAft>
              <a:buNone/>
            </a:pPr>
            <a:r>
              <a:rPr lang="en-US" sz="3200">
                <a:latin typeface="Open Sans"/>
                <a:ea typeface="Open Sans"/>
                <a:cs typeface="Open Sans"/>
                <a:sym typeface="Open Sans"/>
              </a:rPr>
              <a:t>Psalm 131 “is one of the shortest psalms to read, but one of the longest to learn.” </a:t>
            </a:r>
            <a:endParaRPr sz="3200">
              <a:latin typeface="Open Sans"/>
              <a:ea typeface="Open Sans"/>
              <a:cs typeface="Open Sans"/>
              <a:sym typeface="Open Sans"/>
            </a:endParaRPr>
          </a:p>
          <a:p>
            <a:pPr marL="0" lvl="0" indent="0" algn="ctr" rtl="0">
              <a:lnSpc>
                <a:spcPct val="115000"/>
              </a:lnSpc>
              <a:spcBef>
                <a:spcPts val="0"/>
              </a:spcBef>
              <a:spcAft>
                <a:spcPts val="0"/>
              </a:spcAft>
              <a:buNone/>
            </a:pPr>
            <a:endParaRPr sz="2800">
              <a:latin typeface="Open Sans"/>
              <a:ea typeface="Open Sans"/>
              <a:cs typeface="Open Sans"/>
              <a:sym typeface="Open Sans"/>
            </a:endParaRPr>
          </a:p>
          <a:p>
            <a:pPr marL="0" lvl="0" indent="0" algn="ctr" rtl="0">
              <a:lnSpc>
                <a:spcPct val="115000"/>
              </a:lnSpc>
              <a:spcBef>
                <a:spcPts val="0"/>
              </a:spcBef>
              <a:spcAft>
                <a:spcPts val="0"/>
              </a:spcAft>
              <a:buNone/>
            </a:pPr>
            <a:r>
              <a:rPr lang="en-US" sz="2400">
                <a:latin typeface="Open Sans"/>
                <a:ea typeface="Open Sans"/>
                <a:cs typeface="Open Sans"/>
                <a:sym typeface="Open Sans"/>
              </a:rPr>
              <a:t>(C.H. Spurgeon, </a:t>
            </a:r>
            <a:r>
              <a:rPr lang="en-US" sz="2400" i="1">
                <a:latin typeface="Open Sans"/>
                <a:ea typeface="Open Sans"/>
                <a:cs typeface="Open Sans"/>
                <a:sym typeface="Open Sans"/>
              </a:rPr>
              <a:t>The Treasury of David</a:t>
            </a:r>
            <a:r>
              <a:rPr lang="en-US" sz="2400">
                <a:latin typeface="Open Sans"/>
                <a:ea typeface="Open Sans"/>
                <a:cs typeface="Open Sans"/>
                <a:sym typeface="Open Sans"/>
              </a:rPr>
              <a:t>, vol. 3, 136)</a:t>
            </a:r>
            <a:endParaRPr sz="2400">
              <a:latin typeface="Open Sans"/>
              <a:ea typeface="Open Sans"/>
              <a:cs typeface="Open Sans"/>
              <a:sym typeface="Open Sans"/>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solidFill>
                  <a:srgbClr val="231F20"/>
                </a:solidFill>
                <a:latin typeface="Open Sans"/>
                <a:ea typeface="Open Sans"/>
                <a:cs typeface="Open Sans"/>
                <a:sym typeface="Open Sans"/>
              </a:rPr>
              <a:t>About Psalm 131</a:t>
            </a:r>
            <a:endParaRPr>
              <a:solidFill>
                <a:srgbClr val="231F20"/>
              </a:solidFill>
              <a:latin typeface="Open Sans"/>
              <a:ea typeface="Open Sans"/>
              <a:cs typeface="Open Sans"/>
              <a:sym typeface="Open Sans"/>
            </a:endParaRPr>
          </a:p>
        </p:txBody>
      </p:sp>
      <p:sp>
        <p:nvSpPr>
          <p:cNvPr id="111" name="Google Shape;111;p2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400">
              <a:latin typeface="Open Sans"/>
              <a:ea typeface="Open Sans"/>
              <a:cs typeface="Open Sans"/>
              <a:sym typeface="Open Sans"/>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solidFill>
                  <a:srgbClr val="231F20"/>
                </a:solidFill>
                <a:latin typeface="Open Sans"/>
                <a:ea typeface="Open Sans"/>
                <a:cs typeface="Open Sans"/>
                <a:sym typeface="Open Sans"/>
              </a:rPr>
              <a:t>About Psalm 131</a:t>
            </a:r>
            <a:endParaRPr>
              <a:solidFill>
                <a:srgbClr val="231F20"/>
              </a:solidFill>
              <a:latin typeface="Open Sans"/>
              <a:ea typeface="Open Sans"/>
              <a:cs typeface="Open Sans"/>
              <a:sym typeface="Open Sans"/>
            </a:endParaRPr>
          </a:p>
        </p:txBody>
      </p:sp>
      <p:sp>
        <p:nvSpPr>
          <p:cNvPr id="118" name="Google Shape;118;p2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Font typeface="Open Sans"/>
              <a:buChar char="•"/>
            </a:pPr>
            <a:r>
              <a:rPr lang="en-US" sz="2800">
                <a:latin typeface="Open Sans"/>
                <a:ea typeface="Open Sans"/>
                <a:cs typeface="Open Sans"/>
                <a:sym typeface="Open Sans"/>
              </a:rPr>
              <a:t>Context: the “Psalms of Ascent” (120-134)</a:t>
            </a:r>
            <a:endParaRPr sz="2800">
              <a:latin typeface="Open Sans"/>
              <a:ea typeface="Open Sans"/>
              <a:cs typeface="Open Sans"/>
              <a:sym typeface="Open Sans"/>
            </a:endParaRPr>
          </a:p>
          <a:p>
            <a:pPr marL="457200" lvl="0" indent="-406400" algn="l" rtl="0">
              <a:lnSpc>
                <a:spcPct val="115000"/>
              </a:lnSpc>
              <a:spcBef>
                <a:spcPts val="0"/>
              </a:spcBef>
              <a:spcAft>
                <a:spcPts val="0"/>
              </a:spcAft>
              <a:buSzPts val="2800"/>
              <a:buFont typeface="Open Sans"/>
              <a:buChar char="•"/>
            </a:pPr>
            <a:r>
              <a:rPr lang="en-US" sz="2800">
                <a:latin typeface="Open Sans"/>
                <a:ea typeface="Open Sans"/>
                <a:cs typeface="Open Sans"/>
                <a:sym typeface="Open Sans"/>
              </a:rPr>
              <a:t>A “liturgy” that pilgrims sang as they made their journey and ascended to Jerusalem  </a:t>
            </a:r>
            <a:endParaRPr sz="2800">
              <a:latin typeface="Open Sans"/>
              <a:ea typeface="Open Sans"/>
              <a:cs typeface="Open Sans"/>
              <a:sym typeface="Open Sans"/>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ctr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2800">
                <a:latin typeface="Open Sans"/>
                <a:ea typeface="Open Sans"/>
                <a:cs typeface="Open Sans"/>
                <a:sym typeface="Open Sans"/>
              </a:rPr>
              <a:t>“I can be at rest because </a:t>
            </a:r>
            <a:br>
              <a:rPr lang="en-US" sz="2800">
                <a:latin typeface="Open Sans"/>
                <a:ea typeface="Open Sans"/>
                <a:cs typeface="Open Sans"/>
                <a:sym typeface="Open Sans"/>
              </a:rPr>
            </a:br>
            <a:r>
              <a:rPr lang="en-US" sz="2800">
                <a:latin typeface="Open Sans"/>
                <a:ea typeface="Open Sans"/>
                <a:cs typeface="Open Sans"/>
                <a:sym typeface="Open Sans"/>
              </a:rPr>
              <a:t>God the Father works on my behalf.”</a:t>
            </a:r>
            <a:endParaRPr sz="2800">
              <a:solidFill>
                <a:srgbClr val="231F20"/>
              </a:solidFill>
              <a:latin typeface="Open Sans"/>
              <a:ea typeface="Open Sans"/>
              <a:cs typeface="Open Sans"/>
              <a:sym typeface="Open Sans"/>
            </a:endParaRPr>
          </a:p>
        </p:txBody>
      </p:sp>
      <p:sp>
        <p:nvSpPr>
          <p:cNvPr id="90" name="Google Shape;90;p17"/>
          <p:cNvSpPr txBox="1">
            <a:spLocks noGrp="1"/>
          </p:cNvSpPr>
          <p:nvPr>
            <p:ph type="subTitle" idx="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800">
                <a:latin typeface="Open Sans"/>
                <a:ea typeface="Open Sans"/>
                <a:cs typeface="Open Sans"/>
                <a:sym typeface="Open Sans"/>
              </a:rPr>
              <a:t>The Big Idea</a:t>
            </a:r>
            <a:endParaRPr sz="2800">
              <a:latin typeface="Open Sans"/>
              <a:ea typeface="Open Sans"/>
              <a:cs typeface="Open Sans"/>
              <a:sym typeface="Open Sans"/>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solidFill>
                  <a:srgbClr val="231F20"/>
                </a:solidFill>
                <a:latin typeface="Open Sans"/>
                <a:ea typeface="Open Sans"/>
                <a:cs typeface="Open Sans"/>
                <a:sym typeface="Open Sans"/>
              </a:rPr>
              <a:t>Psalm 131</a:t>
            </a:r>
            <a:endParaRPr>
              <a:solidFill>
                <a:srgbClr val="231F20"/>
              </a:solidFill>
              <a:latin typeface="Open Sans"/>
              <a:ea typeface="Open Sans"/>
              <a:cs typeface="Open Sans"/>
              <a:sym typeface="Open Sans"/>
            </a:endParaRPr>
          </a:p>
        </p:txBody>
      </p:sp>
      <p:sp>
        <p:nvSpPr>
          <p:cNvPr id="83" name="Google Shape;83;p1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2400">
                <a:latin typeface="Open Sans"/>
                <a:ea typeface="Open Sans"/>
                <a:cs typeface="Open Sans"/>
                <a:sym typeface="Open Sans"/>
              </a:rPr>
              <a:t>“O LORD, my heart is not proud, nor my eyes haughty; nor do I involve myself in great matters, </a:t>
            </a:r>
            <a:endParaRPr sz="2400">
              <a:latin typeface="Open Sans"/>
              <a:ea typeface="Open Sans"/>
              <a:cs typeface="Open Sans"/>
              <a:sym typeface="Open Sans"/>
            </a:endParaRPr>
          </a:p>
          <a:p>
            <a:pPr marL="0" lvl="0" indent="0" algn="ctr" rtl="0">
              <a:lnSpc>
                <a:spcPct val="115000"/>
              </a:lnSpc>
              <a:spcBef>
                <a:spcPts val="0"/>
              </a:spcBef>
              <a:spcAft>
                <a:spcPts val="0"/>
              </a:spcAft>
              <a:buNone/>
            </a:pPr>
            <a:r>
              <a:rPr lang="en-US" sz="2400">
                <a:latin typeface="Open Sans"/>
                <a:ea typeface="Open Sans"/>
                <a:cs typeface="Open Sans"/>
                <a:sym typeface="Open Sans"/>
              </a:rPr>
              <a:t>or in things too difficult for me.</a:t>
            </a:r>
            <a:endParaRPr sz="2400">
              <a:latin typeface="Open Sans"/>
              <a:ea typeface="Open Sans"/>
              <a:cs typeface="Open Sans"/>
              <a:sym typeface="Open Sans"/>
            </a:endParaRPr>
          </a:p>
          <a:p>
            <a:pPr marL="0" lvl="0" indent="0" algn="ctr" rtl="0">
              <a:lnSpc>
                <a:spcPct val="115000"/>
              </a:lnSpc>
              <a:spcBef>
                <a:spcPts val="0"/>
              </a:spcBef>
              <a:spcAft>
                <a:spcPts val="0"/>
              </a:spcAft>
              <a:buNone/>
            </a:pPr>
            <a:r>
              <a:rPr lang="en-US" sz="2400">
                <a:latin typeface="Open Sans"/>
                <a:ea typeface="Open Sans"/>
                <a:cs typeface="Open Sans"/>
                <a:sym typeface="Open Sans"/>
              </a:rPr>
              <a:t>Surely I have composed and quieted my soul; </a:t>
            </a:r>
            <a:endParaRPr sz="2400">
              <a:latin typeface="Open Sans"/>
              <a:ea typeface="Open Sans"/>
              <a:cs typeface="Open Sans"/>
              <a:sym typeface="Open Sans"/>
            </a:endParaRPr>
          </a:p>
          <a:p>
            <a:pPr marL="0" lvl="0" indent="0" algn="ctr" rtl="0">
              <a:lnSpc>
                <a:spcPct val="115000"/>
              </a:lnSpc>
              <a:spcBef>
                <a:spcPts val="0"/>
              </a:spcBef>
              <a:spcAft>
                <a:spcPts val="0"/>
              </a:spcAft>
              <a:buNone/>
            </a:pPr>
            <a:r>
              <a:rPr lang="en-US" sz="2400">
                <a:latin typeface="Open Sans"/>
                <a:ea typeface="Open Sans"/>
                <a:cs typeface="Open Sans"/>
                <a:sym typeface="Open Sans"/>
              </a:rPr>
              <a:t>like a weaned child rests against his mother, </a:t>
            </a:r>
            <a:endParaRPr sz="2400">
              <a:latin typeface="Open Sans"/>
              <a:ea typeface="Open Sans"/>
              <a:cs typeface="Open Sans"/>
              <a:sym typeface="Open Sans"/>
            </a:endParaRPr>
          </a:p>
          <a:p>
            <a:pPr marL="0" lvl="0" indent="0" algn="ctr" rtl="0">
              <a:lnSpc>
                <a:spcPct val="115000"/>
              </a:lnSpc>
              <a:spcBef>
                <a:spcPts val="0"/>
              </a:spcBef>
              <a:spcAft>
                <a:spcPts val="0"/>
              </a:spcAft>
              <a:buNone/>
            </a:pPr>
            <a:r>
              <a:rPr lang="en-US" sz="2400">
                <a:latin typeface="Open Sans"/>
                <a:ea typeface="Open Sans"/>
                <a:cs typeface="Open Sans"/>
                <a:sym typeface="Open Sans"/>
              </a:rPr>
              <a:t>my soul is like a weaned child within me.</a:t>
            </a:r>
            <a:endParaRPr sz="2400">
              <a:latin typeface="Open Sans"/>
              <a:ea typeface="Open Sans"/>
              <a:cs typeface="Open Sans"/>
              <a:sym typeface="Open Sans"/>
            </a:endParaRPr>
          </a:p>
          <a:p>
            <a:pPr marL="0" lvl="0" indent="0" algn="ctr" rtl="0">
              <a:lnSpc>
                <a:spcPct val="115000"/>
              </a:lnSpc>
              <a:spcBef>
                <a:spcPts val="0"/>
              </a:spcBef>
              <a:spcAft>
                <a:spcPts val="0"/>
              </a:spcAft>
              <a:buNone/>
            </a:pPr>
            <a:r>
              <a:rPr lang="en-US" sz="2400">
                <a:latin typeface="Open Sans"/>
                <a:ea typeface="Open Sans"/>
                <a:cs typeface="Open Sans"/>
                <a:sym typeface="Open Sans"/>
              </a:rPr>
              <a:t>O Israel, hope in the LORD, </a:t>
            </a:r>
            <a:endParaRPr sz="2400">
              <a:latin typeface="Open Sans"/>
              <a:ea typeface="Open Sans"/>
              <a:cs typeface="Open Sans"/>
              <a:sym typeface="Open Sans"/>
            </a:endParaRPr>
          </a:p>
          <a:p>
            <a:pPr marL="0" lvl="0" indent="0" algn="ctr" rtl="0">
              <a:lnSpc>
                <a:spcPct val="115000"/>
              </a:lnSpc>
              <a:spcBef>
                <a:spcPts val="0"/>
              </a:spcBef>
              <a:spcAft>
                <a:spcPts val="0"/>
              </a:spcAft>
              <a:buNone/>
            </a:pPr>
            <a:r>
              <a:rPr lang="en-US" sz="2400">
                <a:latin typeface="Open Sans"/>
                <a:ea typeface="Open Sans"/>
                <a:cs typeface="Open Sans"/>
                <a:sym typeface="Open Sans"/>
              </a:rPr>
              <a:t>from this time forth and forever.”</a:t>
            </a:r>
            <a:endParaRPr sz="2400">
              <a:latin typeface="Open Sans"/>
              <a:ea typeface="Open Sans"/>
              <a:cs typeface="Open Sans"/>
              <a:sym typeface="Open Sans"/>
            </a:endParaRPr>
          </a:p>
        </p:txBody>
      </p:sp>
    </p:spTree>
    <p:custDataLst>
      <p:tags r:id="rId1"/>
    </p:custDataLst>
    <p:extLst>
      <p:ext uri="{BB962C8B-B14F-4D97-AF65-F5344CB8AC3E}">
        <p14:creationId xmlns:p14="http://schemas.microsoft.com/office/powerpoint/2010/main" val="2524831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solidFill>
                  <a:srgbClr val="231F20"/>
                </a:solidFill>
                <a:latin typeface="Open Sans"/>
                <a:ea typeface="Open Sans"/>
                <a:cs typeface="Open Sans"/>
                <a:sym typeface="Open Sans"/>
              </a:rPr>
              <a:t>David’s Observation</a:t>
            </a:r>
            <a:endParaRPr dirty="0">
              <a:solidFill>
                <a:srgbClr val="231F20"/>
              </a:solidFill>
              <a:latin typeface="Open Sans"/>
              <a:ea typeface="Open Sans"/>
              <a:cs typeface="Open Sans"/>
              <a:sym typeface="Open Sans"/>
            </a:endParaRPr>
          </a:p>
        </p:txBody>
      </p:sp>
      <p:sp>
        <p:nvSpPr>
          <p:cNvPr id="160" name="Google Shape;160;p2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SzPts val="2800"/>
              <a:buFont typeface="Open Sans"/>
              <a:buChar char="•"/>
            </a:pPr>
            <a:r>
              <a:rPr lang="en-US" sz="2800" dirty="0">
                <a:latin typeface="Open Sans"/>
                <a:ea typeface="Open Sans"/>
                <a:cs typeface="Open Sans"/>
                <a:sym typeface="Open Sans"/>
              </a:rPr>
              <a:t>The primary threat to our rest is not </a:t>
            </a:r>
            <a:r>
              <a:rPr lang="en-US" sz="2800" i="1" dirty="0">
                <a:latin typeface="Open Sans"/>
                <a:ea typeface="Open Sans"/>
                <a:cs typeface="Open Sans"/>
                <a:sym typeface="Open Sans"/>
              </a:rPr>
              <a:t>outside</a:t>
            </a:r>
            <a:r>
              <a:rPr lang="en-US" sz="2800" dirty="0">
                <a:latin typeface="Open Sans"/>
                <a:ea typeface="Open Sans"/>
                <a:cs typeface="Open Sans"/>
                <a:sym typeface="Open Sans"/>
              </a:rPr>
              <a:t> of us—e.g. a person, our circumstances, etc. </a:t>
            </a:r>
            <a:endParaRPr sz="2800" dirty="0">
              <a:latin typeface="Open Sans"/>
              <a:ea typeface="Open Sans"/>
              <a:cs typeface="Open Sans"/>
              <a:sym typeface="Open Sans"/>
            </a:endParaRPr>
          </a:p>
          <a:p>
            <a:pPr marL="457200" lvl="0" indent="-406400" algn="l" rtl="0">
              <a:lnSpc>
                <a:spcPct val="115000"/>
              </a:lnSpc>
              <a:spcBef>
                <a:spcPts val="0"/>
              </a:spcBef>
              <a:spcAft>
                <a:spcPts val="0"/>
              </a:spcAft>
              <a:buSzPts val="2800"/>
              <a:buFont typeface="Open Sans"/>
              <a:buChar char="•"/>
            </a:pPr>
            <a:r>
              <a:rPr lang="en-US" sz="2800" dirty="0">
                <a:latin typeface="Open Sans"/>
                <a:ea typeface="Open Sans"/>
                <a:cs typeface="Open Sans"/>
                <a:sym typeface="Open Sans"/>
              </a:rPr>
              <a:t>It is </a:t>
            </a:r>
            <a:r>
              <a:rPr lang="en-US" sz="2800" i="1" dirty="0">
                <a:latin typeface="Open Sans"/>
                <a:ea typeface="Open Sans"/>
                <a:cs typeface="Open Sans"/>
                <a:sym typeface="Open Sans"/>
              </a:rPr>
              <a:t>inside</a:t>
            </a:r>
            <a:r>
              <a:rPr lang="en-US" sz="2800" dirty="0">
                <a:latin typeface="Open Sans"/>
                <a:ea typeface="Open Sans"/>
                <a:cs typeface="Open Sans"/>
                <a:sym typeface="Open Sans"/>
              </a:rPr>
              <a:t> of us. It come from our hearts.</a:t>
            </a:r>
            <a:endParaRPr sz="2800" dirty="0">
              <a:latin typeface="Open Sans"/>
              <a:ea typeface="Open Sans"/>
              <a:cs typeface="Open Sans"/>
              <a:sym typeface="Open San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0">
                                            <p:txEl>
                                              <p:pRg st="1" end="1"/>
                                            </p:txEl>
                                          </p:spTgt>
                                        </p:tgtEl>
                                        <p:attrNameLst>
                                          <p:attrName>style.visibility</p:attrName>
                                        </p:attrNameLst>
                                      </p:cBhvr>
                                      <p:to>
                                        <p:strVal val="visible"/>
                                      </p:to>
                                    </p:set>
                                    <p:animEffect transition="in" filter="barn(inVertical)">
                                      <p:cBhvr>
                                        <p:cTn id="7" dur="500"/>
                                        <p:tgtEl>
                                          <p:spTgt spid="1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4C324AE3-B64E-42E3-B04A-23D28856B87D}"/>
  <p:tag name="ISPRING_RESOURCE_FOLDER" val="C:\Users\dlbri\OneDrive\Documents\DanHome\AIC Pastoring\Messages\Misc Messages\Psalm 131\Psalm 131 - Keith Ferguson\"/>
  <p:tag name="ISPRING_PRESENTATION_PATH" val="C:\Users\dlbri\OneDrive\Documents\DanHome\AIC Pastoring\Messages\Misc Messages\Psalm 131\Psalm 131 - Keith Ferguson.pptx"/>
  <p:tag name="ISPRING_PROJECT_VERSION" val="9.3"/>
  <p:tag name="ISPRING_PROJECT_FOLDER_UPDATED" val="1"/>
  <p:tag name="ISPRING_SCREEN_RECS_UPDATED" val="C:\Users\dlbri\OneDrive\Documents\DanHome\AIC Pastoring\Messages\Misc Messages\Psalm 131\Psalm 131 - Keith Ferguson\"/>
  <p:tag name="FLASHSPRING_ZOOM_TAG" val="100"/>
  <p:tag name="ISPRING_PRESENTATION_INFO_2" val="&lt;?xml version=&quot;1.0&quot; encoding=&quot;UTF-8&quot; standalone=&quot;no&quot; ?&gt;&#10;&lt;presentation2&gt;&#10;&#10;  &lt;slides&gt;&#10;    &lt;slide id=&quot;{50B4DF29-1699-4FFE-8582-A4F36CF36CFF}&quot; pptId=&quot;256&quot;/&gt;&#10;    &lt;slide id=&quot;{BA1503A2-9DB6-4B4C-84BB-651A5278AF38}&quot; pptId=&quot;258&quot;/&gt;&#10;    &lt;slide id=&quot;{99DD94E5-D6E2-44F2-9193-2416CB931098}&quot; pptId=&quot;260&quot;/&gt;&#10;    &lt;slide id=&quot;{F775DD28-DC36-420C-A40C-3AC2284FE11C}&quot; pptId=&quot;261&quot;/&gt;&#10;    &lt;slide id=&quot;{7BEB9603-7BD6-457A-9806-9C96B78B61B4}&quot; pptId=&quot;262&quot;/&gt;&#10;    &lt;slide id=&quot;{BBB4A684-DD5C-495D-9D6B-7BD1428476BC}&quot; pptId=&quot;263&quot;/&gt;&#10;    &lt;slide id=&quot;{A3342E50-7D95-46F3-AD8F-ECD6C61E2DC0}&quot; pptId=&quot;259&quot;/&gt;&#10;    &lt;slide id=&quot;{2FD37085-34C8-42A4-9B6E-9CFC4771B765}&quot; pptId=&quot;301&quot;/&gt;&#10;    &lt;slide id=&quot;{4803B1F6-5D27-4D12-9D08-7EDE2DADCFA9}&quot; pptId=&quot;269&quot;/&gt;&#10;    &lt;slide id=&quot;{5F450DD5-5E9B-4F87-8564-6C218FB9B34E}&quot; pptId=&quot;264&quot;/&gt;&#10;    &lt;slide id=&quot;{8EA7422B-EF88-4A0D-A013-CC26AB77A17E}&quot; pptId=&quot;265&quot;/&gt;&#10;    &lt;slide id=&quot;{B33EDD46-53D8-47F0-9834-ACE89E70F6C0}&quot; pptId=&quot;266&quot;/&gt;&#10;    &lt;slide id=&quot;{C332659B-F5D9-4741-BB85-FD1858205F01}&quot; pptId=&quot;268&quot;/&gt;&#10;    &lt;slide id=&quot;{C81C7FE2-3CC7-4B15-B361-3F50DFB44DA3}&quot; pptId=&quot;302&quot;/&gt;&#10;    &lt;slide id=&quot;{C0030A5C-03B1-4FFF-AA71-B6168BCD4441}&quot; pptId=&quot;270&quot;/&gt;&#10;    &lt;slide id=&quot;{7DE83644-CCA7-4274-88EB-333BEF64C4C6}&quot; pptId=&quot;271&quot;/&gt;&#10;    &lt;slide id=&quot;{BCD9B5D0-F8BF-4629-8E44-39A8F02C6EA8}&quot; pptId=&quot;272&quot;/&gt;&#10;    &lt;slide id=&quot;{F7CEAEB2-DB85-4A10-A094-86DA77B4B96D}&quot; pptId=&quot;273&quot;/&gt;&#10;    &lt;slide id=&quot;{B3178F9B-FA07-41C2-BC6B-88A15D3CAA8F}&quot; pptId=&quot;274&quot;/&gt;&#10;    &lt;slide id=&quot;{32D98D3A-B712-43D7-A073-19F376B5891F}&quot; pptId=&quot;275&quot;/&gt;&#10;    &lt;slide id=&quot;{CA71571D-1900-4156-A90F-1D27D9178384}&quot; pptId=&quot;276&quot;/&gt;&#10;    &lt;slide id=&quot;{474E854B-56B9-4C4D-9A91-05B0AB3689E7}&quot; pptId=&quot;277&quot;/&gt;&#10;    &lt;slide id=&quot;{24D7110E-746F-4C73-98CA-FB44E972B56E}&quot; pptId=&quot;278&quot;/&gt;&#10;    &lt;slide id=&quot;{2ED1A57A-3FF8-4352-9CD1-41CE8C581D97}&quot; pptId=&quot;279&quot;/&gt;&#10;    &lt;slide id=&quot;{E804C0EF-C565-449B-88A4-7EA3B8E7498D}&quot; pptId=&quot;280&quot;/&gt;&#10;    &lt;slide id=&quot;{765E593F-C8C4-4A6F-B3EF-D530F27242B7}&quot; pptId=&quot;281&quot;/&gt;&#10;    &lt;slide id=&quot;{F7C39220-44BF-4411-8C33-61715FFCACD6}&quot; pptId=&quot;282&quot;/&gt;&#10;    &lt;slide id=&quot;{9C5217C4-6779-43D6-BC62-B64DC34AE098}&quot; pptId=&quot;283&quot;/&gt;&#10;    &lt;slide id=&quot;{DE06E9A3-1565-4EF7-B02F-051968CDA5F4}&quot; pptId=&quot;284&quot;/&gt;&#10;    &lt;slide id=&quot;{132320E6-F905-4905-9750-B32A6224A8DA}&quot; pptId=&quot;285&quot;/&gt;&#10;    &lt;slide id=&quot;{3813AD95-2BE4-4523-B1BC-78DB67413760}&quot; pptId=&quot;286&quot;/&gt;&#10;    &lt;slide id=&quot;{4F730E3D-D117-420A-A9BB-FD35CAA6E962}&quot; pptId=&quot;287&quot;/&gt;&#10;    &lt;slide id=&quot;{72EC4060-F622-4EE4-809F-DEB5521F1E07}&quot; pptId=&quot;288&quot;/&gt;&#10;    &lt;slide id=&quot;{1CEB6F09-6175-40D9-99C7-905F43C9B916}&quot; pptId=&quot;289&quot;/&gt;&#10;    &lt;slide id=&quot;{56730226-96C9-4430-8957-0474026369C5}&quot; pptId=&quot;290&quot;/&gt;&#10;    &lt;slide id=&quot;{8B33127B-DB84-4B99-A87F-4CEB0D82FF7E}&quot; pptId=&quot;291&quot;/&gt;&#10;    &lt;slide id=&quot;{5AC1F8D4-D0C1-4DD4-A918-06FA0C992221}&quot; pptId=&quot;300&quot;/&gt;&#10;  &lt;/slides&gt;&#10;&#10;  &lt;narration&gt;&#10;    &lt;audioTracks&gt;&#10;      &lt;audioTrack muted=&quot;false&quot; name=&quot;Psalm 131 Keith Ferguson - Edited Sound Board Recording&quot; resource=&quot;3dcd231c&quot; slideId=&quot;{50B4DF29-1699-4FFE-8582-A4F36CF36CFF}&quot; startTime=&quot;0&quot; stepIndex=&quot;0&quot; volume=&quot;1&quot;&gt;&#10;        &lt;audio channels=&quot;2&quot; format=&quot;fltp&quot; sampleRate=&quot;48000&quot;/&gt;&#10;      &lt;/audioTrack&gt;&#10;    &lt;/audioTracks&gt;&#10;    &lt;videoTracks/&gt;&#10;  &lt;/narration&gt;&#10;&#10;&lt;/presentation2&gt;&#10;"/>
  <p:tag name="ISPRING_LMS_API_VERSION" val="SCORM 2004 (4th edition)"/>
  <p:tag name="ISPRING_ULTRA_SCORM_COURSE_ID" val="F086CF35-0DB6-4FBE-8137-4560B8E08AEB"/>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uFFFD\/\bP{52F60523-431F-4090-BD6D-7A152C603D33}&quot;,&quot;C:\\Users\\dlbri\\OneDrive\\Documents\\DanHome\\AIC Pastoring\\Messages\\Misc Messages\\Psalm 131\\Psalm 131 - Keith Ferguson&quot;]]"/>
  <p:tag name="ISPRING_SCORM_RATE_SLIDES" val="0"/>
  <p:tag name="ISPRING_SCORM_PASSING_SCORE" val="0.000000"/>
  <p:tag name="ISPRING_PRESENTATION_TITLE" val="Psalm 131 - Keith Ferguson"/>
  <p:tag name="ISPRING_FIRST_PUBLISH" val="1"/>
  <p:tag name="ISPRING_PUBLISH_SETTINGS" val="{&quot;commonSettings&quot;:{&quot;webSettings&quot;:{&quot;useMobileViewer&quot;:&quot;T_FALSE&quot;,&quot;format&quot;:&quot;OF_VIDEO&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31.051"/>
  <p:tag name="TIMING" val="|23.454"/>
  <p:tag name="ISPRING_CUSTOM_TIMING_USED" val="1"/>
  <p:tag name="ISPRING_SLIDE_ID_2" val="{4803B1F6-5D27-4D12-9D08-7EDE2DADCFA9}"/>
  <p:tag name="GENSWF_SLIDE_UID" val="{631A24D0-7A4D-4325-9A8F-51A016FA3252}:269"/>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0.949"/>
  <p:tag name="ISPRING_CUSTOM_TIMING_USED" val="1"/>
  <p:tag name="ISPRING_SLIDE_ID_2" val="{5F450DD5-5E9B-4F87-8564-6C218FB9B34E}"/>
  <p:tag name="GENSWF_SLIDE_UID" val="{C722B035-C1E8-4802-87A0-57D2FCF7DC82}:264"/>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27.352"/>
  <p:tag name="ISPRING_CUSTOM_TIMING_USED" val="1"/>
  <p:tag name="ISPRING_SLIDE_ID_2" val="{8EA7422B-EF88-4A0D-A013-CC26AB77A17E}"/>
  <p:tag name="GENSWF_SLIDE_UID" val="{02CD5379-1273-4E39-B064-61ADBB12E8DD}:265"/>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2.067"/>
  <p:tag name="ISPRING_CUSTOM_TIMING_USED" val="1"/>
  <p:tag name="ISPRING_SLIDE_ID_2" val="{B33EDD46-53D8-47F0-9834-ACE89E70F6C0}"/>
  <p:tag name="GENSWF_SLIDE_UID" val="{D3098EC3-D884-4973-AFE7-6735F0C4C27A}:266"/>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1.781"/>
  <p:tag name="ISPRING_CUSTOM_TIMING_USED" val="1"/>
  <p:tag name="ISPRING_SLIDE_ID_2" val="{C332659B-F5D9-4741-BB85-FD1858205F01}"/>
  <p:tag name="GENSWF_SLIDE_UID" val="{84D72230-6E90-419C-A8C6-BDAD579A6DD1}:268"/>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359.345"/>
  <p:tag name="ISPRING_CUSTOM_TIMING_USED" val="1"/>
  <p:tag name="ISPRING_SLIDE_ID_2" val="{C81C7FE2-3CC7-4B15-B361-3F50DFB44DA3}"/>
  <p:tag name="GENSWF_SLIDE_UID" val="{FD4AEF6E-4BD6-4328-A8E7-A39904261084}:302"/>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34.985"/>
  <p:tag name="ISPRING_CUSTOM_TIMING_USED" val="1"/>
  <p:tag name="ISPRING_SLIDE_ID_2" val="{C0030A5C-03B1-4FFF-AA71-B6168BCD4441}"/>
  <p:tag name="GENSWF_SLIDE_UID" val="{B7F9CBAC-542D-4AED-8532-A2FFC6FBFF7A}:270"/>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10.594"/>
  <p:tag name="ISPRING_CUSTOM_TIMING_USED" val="1"/>
  <p:tag name="ISPRING_SLIDE_ID_2" val="{7DE83644-CCA7-4274-88EB-333BEF64C4C6}"/>
  <p:tag name="GENSWF_SLIDE_UID" val="{E67EA1B6-99C1-44C6-8488-DD32CAAC37B6}:271"/>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4.249"/>
  <p:tag name="ISPRING_CUSTOM_TIMING_USED" val="1"/>
  <p:tag name="ISPRING_SLIDE_ID_2" val="{BCD9B5D0-F8BF-4629-8E44-39A8F02C6EA8}"/>
  <p:tag name="GENSWF_SLIDE_UID" val="{51D72407-292B-4457-815D-A41A7ABCAD75}:272"/>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506.653"/>
  <p:tag name="ISPRING_CUSTOM_TIMING_USED" val="1"/>
  <p:tag name="ISPRING_SLIDE_ID_2" val="{F7CEAEB2-DB85-4A10-A094-86DA77B4B96D}"/>
  <p:tag name="GENSWF_SLIDE_UID" val="{59C8F979-3681-4985-89DA-657C30BEC539}:273"/>
</p:tagLst>
</file>

<file path=ppt/tags/tag2.xml><?xml version="1.0" encoding="utf-8"?>
<p:tagLst xmlns:a="http://schemas.openxmlformats.org/drawingml/2006/main" xmlns:r="http://schemas.openxmlformats.org/officeDocument/2006/relationships" xmlns:p="http://schemas.openxmlformats.org/presentationml/2006/main">
  <p:tag name="GENSWF_ADVANCE_TIME" val="49.035"/>
  <p:tag name="ISPRING_CUSTOM_TIMING_USED" val="1"/>
  <p:tag name="ISPRING_SLIDE_ID_2" val="{50B4DF29-1699-4FFE-8582-A4F36CF36CFF}"/>
  <p:tag name="GENSWF_SLIDE_UID" val="{8339AE9A-1057-420A-8280-CD6ED96A19C7}:256"/>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80.070"/>
  <p:tag name="ISPRING_CUSTOM_TIMING_USED" val="1"/>
  <p:tag name="ISPRING_SLIDE_ID_2" val="{B3178F9B-FA07-41C2-BC6B-88A15D3CAA8F}"/>
  <p:tag name="GENSWF_SLIDE_UID" val="{88C66F1C-2FAC-40E6-92F8-6D7BA132EDF6}:274"/>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113.908"/>
  <p:tag name="ISPRING_CUSTOM_TIMING_USED" val="1"/>
  <p:tag name="ISPRING_SLIDE_ID_2" val="{32D98D3A-B712-43D7-A073-19F376B5891F}"/>
  <p:tag name="GENSWF_SLIDE_UID" val="{B604A148-BC56-4BB2-A0FC-E18858C6B66C}:275"/>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136.662"/>
  <p:tag name="ISPRING_CUSTOM_TIMING_USED" val="1"/>
  <p:tag name="ISPRING_SLIDE_ID_2" val="{CA71571D-1900-4156-A90F-1D27D9178384}"/>
  <p:tag name="GENSWF_SLIDE_UID" val="{9AC6CB7F-2A19-4D9E-B2B3-5A49ACB8FE61}:276"/>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21.785"/>
  <p:tag name="ISPRING_CUSTOM_TIMING_USED" val="1"/>
  <p:tag name="ISPRING_SLIDE_ID_2" val="{474E854B-56B9-4C4D-9A91-05B0AB3689E7}"/>
  <p:tag name="GENSWF_SLIDE_UID" val="{512EE193-3675-4D0E-B2D2-A5010134B747}:277"/>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60.737"/>
  <p:tag name="ISPRING_CUSTOM_TIMING_USED" val="1"/>
  <p:tag name="ISPRING_SLIDE_ID_2" val="{24D7110E-746F-4C73-98CA-FB44E972B56E}"/>
  <p:tag name="GENSWF_SLIDE_UID" val="{25A5C9FB-B45B-455E-80F2-A07FF5552DCE}:278"/>
</p:tagLst>
</file>

<file path=ppt/tags/tag25.xml><?xml version="1.0" encoding="utf-8"?>
<p:tagLst xmlns:a="http://schemas.openxmlformats.org/drawingml/2006/main" xmlns:r="http://schemas.openxmlformats.org/officeDocument/2006/relationships" xmlns:p="http://schemas.openxmlformats.org/presentationml/2006/main">
  <p:tag name="GENSWF_ADVANCE_TIME" val="0.868"/>
  <p:tag name="ISPRING_CUSTOM_TIMING_USED" val="1"/>
  <p:tag name="ISPRING_SLIDE_ID_2" val="{2ED1A57A-3FF8-4352-9CD1-41CE8C581D97}"/>
  <p:tag name="GENSWF_SLIDE_UID" val="{4FD2D249-3C59-4ED5-9E75-81C68F1BE6E9}:279"/>
</p:tagLst>
</file>

<file path=ppt/tags/tag26.xml><?xml version="1.0" encoding="utf-8"?>
<p:tagLst xmlns:a="http://schemas.openxmlformats.org/drawingml/2006/main" xmlns:r="http://schemas.openxmlformats.org/officeDocument/2006/relationships" xmlns:p="http://schemas.openxmlformats.org/presentationml/2006/main">
  <p:tag name="GENSWF_ADVANCE_TIME" val="15.598"/>
  <p:tag name="ISPRING_CUSTOM_TIMING_USED" val="1"/>
  <p:tag name="ISPRING_SLIDE_ID_2" val="{E804C0EF-C565-449B-88A4-7EA3B8E7498D}"/>
  <p:tag name="GENSWF_SLIDE_UID" val="{62351281-C96C-46FA-A8EB-57DE69DC950B}:280"/>
</p:tagLst>
</file>

<file path=ppt/tags/tag27.xml><?xml version="1.0" encoding="utf-8"?>
<p:tagLst xmlns:a="http://schemas.openxmlformats.org/drawingml/2006/main" xmlns:r="http://schemas.openxmlformats.org/officeDocument/2006/relationships" xmlns:p="http://schemas.openxmlformats.org/presentationml/2006/main">
  <p:tag name="GENSWF_ADVANCE_TIME" val="107.096"/>
  <p:tag name="ISPRING_CUSTOM_TIMING_USED" val="1"/>
  <p:tag name="ISPRING_SLIDE_ID_2" val="{765E593F-C8C4-4A6F-B3EF-D530F27242B7}"/>
  <p:tag name="GENSWF_SLIDE_UID" val="{8140807E-A09A-4BA3-A834-F081A365DEDB}:281"/>
</p:tagLst>
</file>

<file path=ppt/tags/tag28.xml><?xml version="1.0" encoding="utf-8"?>
<p:tagLst xmlns:a="http://schemas.openxmlformats.org/drawingml/2006/main" xmlns:r="http://schemas.openxmlformats.org/officeDocument/2006/relationships" xmlns:p="http://schemas.openxmlformats.org/presentationml/2006/main">
  <p:tag name="GENSWF_ADVANCE_TIME" val="31.230"/>
  <p:tag name="ISPRING_CUSTOM_TIMING_USED" val="1"/>
  <p:tag name="ISPRING_SLIDE_ID_2" val="{F7C39220-44BF-4411-8C33-61715FFCACD6}"/>
  <p:tag name="GENSWF_SLIDE_UID" val="{67F7587F-44B6-4038-9E88-8DD33A23143D}:282"/>
</p:tagLst>
</file>

<file path=ppt/tags/tag29.xml><?xml version="1.0" encoding="utf-8"?>
<p:tagLst xmlns:a="http://schemas.openxmlformats.org/drawingml/2006/main" xmlns:r="http://schemas.openxmlformats.org/officeDocument/2006/relationships" xmlns:p="http://schemas.openxmlformats.org/presentationml/2006/main">
  <p:tag name="GENSWF_ADVANCE_TIME" val="64.260"/>
  <p:tag name="ISPRING_CUSTOM_TIMING_USED" val="1"/>
  <p:tag name="ISPRING_SLIDE_ID_2" val="{9C5217C4-6779-43D6-BC62-B64DC34AE098}"/>
  <p:tag name="GENSWF_SLIDE_UID" val="{292F7084-990C-49C1-8E35-BC00B3D3516B}:283"/>
</p:tagLst>
</file>

<file path=ppt/tags/tag3.xml><?xml version="1.0" encoding="utf-8"?>
<p:tagLst xmlns:a="http://schemas.openxmlformats.org/drawingml/2006/main" xmlns:r="http://schemas.openxmlformats.org/officeDocument/2006/relationships" xmlns:p="http://schemas.openxmlformats.org/presentationml/2006/main">
  <p:tag name="GENSWF_ADVANCE_TIME" val="109.269"/>
  <p:tag name="ISPRING_CUSTOM_TIMING_USED" val="1"/>
  <p:tag name="ISPRING_SLIDE_ID_2" val="{BA1503A2-9DB6-4B4C-84BB-651A5278AF38}"/>
  <p:tag name="GENSWF_SLIDE_UID" val="{75F3CDBF-C0E6-4FA5-9CC0-C342A2C62B6B}:258"/>
</p:tagLst>
</file>

<file path=ppt/tags/tag30.xml><?xml version="1.0" encoding="utf-8"?>
<p:tagLst xmlns:a="http://schemas.openxmlformats.org/drawingml/2006/main" xmlns:r="http://schemas.openxmlformats.org/officeDocument/2006/relationships" xmlns:p="http://schemas.openxmlformats.org/presentationml/2006/main">
  <p:tag name="GENSWF_ADVANCE_TIME" val="0.014"/>
  <p:tag name="ISPRING_CUSTOM_TIMING_USED" val="1"/>
  <p:tag name="ISPRING_SLIDE_ID_2" val="{DE06E9A3-1565-4EF7-B02F-051968CDA5F4}"/>
  <p:tag name="GENSWF_SLIDE_UID" val="{80ECFF1B-DADD-4C31-A1B5-A2E669F4F953}:284"/>
</p:tagLst>
</file>

<file path=ppt/tags/tag31.xml><?xml version="1.0" encoding="utf-8"?>
<p:tagLst xmlns:a="http://schemas.openxmlformats.org/drawingml/2006/main" xmlns:r="http://schemas.openxmlformats.org/officeDocument/2006/relationships" xmlns:p="http://schemas.openxmlformats.org/presentationml/2006/main">
  <p:tag name="GENSWF_ADVANCE_TIME" val="12.166"/>
  <p:tag name="ISPRING_CUSTOM_TIMING_USED" val="1"/>
  <p:tag name="ISPRING_SLIDE_ID_2" val="{132320E6-F905-4905-9750-B32A6224A8DA}"/>
  <p:tag name="GENSWF_SLIDE_UID" val="{69FD48F0-6968-4DBC-B49E-F407F70CEE0C}:285"/>
</p:tagLst>
</file>

<file path=ppt/tags/tag32.xml><?xml version="1.0" encoding="utf-8"?>
<p:tagLst xmlns:a="http://schemas.openxmlformats.org/drawingml/2006/main" xmlns:r="http://schemas.openxmlformats.org/officeDocument/2006/relationships" xmlns:p="http://schemas.openxmlformats.org/presentationml/2006/main">
  <p:tag name="GENSWF_ADVANCE_TIME" val="82.040"/>
  <p:tag name="ISPRING_CUSTOM_TIMING_USED" val="1"/>
  <p:tag name="ISPRING_SLIDE_ID_2" val="{3813AD95-2BE4-4523-B1BC-78DB67413760}"/>
  <p:tag name="GENSWF_SLIDE_UID" val="{A598C1DE-120B-47E5-B22C-D056AE3842CD}:286"/>
</p:tagLst>
</file>

<file path=ppt/tags/tag33.xml><?xml version="1.0" encoding="utf-8"?>
<p:tagLst xmlns:a="http://schemas.openxmlformats.org/drawingml/2006/main" xmlns:r="http://schemas.openxmlformats.org/officeDocument/2006/relationships" xmlns:p="http://schemas.openxmlformats.org/presentationml/2006/main">
  <p:tag name="GENSWF_ADVANCE_TIME" val="4.941"/>
  <p:tag name="ISPRING_CUSTOM_TIMING_USED" val="1"/>
  <p:tag name="ISPRING_SLIDE_ID_2" val="{4F730E3D-D117-420A-A9BB-FD35CAA6E962}"/>
  <p:tag name="GENSWF_SLIDE_UID" val="{198746F0-1A27-41CD-A1A0-DFEB2CC0220E}:287"/>
</p:tagLst>
</file>

<file path=ppt/tags/tag34.xml><?xml version="1.0" encoding="utf-8"?>
<p:tagLst xmlns:a="http://schemas.openxmlformats.org/drawingml/2006/main" xmlns:r="http://schemas.openxmlformats.org/officeDocument/2006/relationships" xmlns:p="http://schemas.openxmlformats.org/presentationml/2006/main">
  <p:tag name="GENSWF_ADVANCE_TIME" val="20.908"/>
  <p:tag name="ISPRING_CUSTOM_TIMING_USED" val="1"/>
  <p:tag name="ISPRING_SLIDE_ID_2" val="{72EC4060-F622-4EE4-809F-DEB5521F1E07}"/>
  <p:tag name="GENSWF_SLIDE_UID" val="{22561A3F-283B-4F88-A2A3-ED21F4043550}:288"/>
</p:tagLst>
</file>

<file path=ppt/tags/tag35.xml><?xml version="1.0" encoding="utf-8"?>
<p:tagLst xmlns:a="http://schemas.openxmlformats.org/drawingml/2006/main" xmlns:r="http://schemas.openxmlformats.org/officeDocument/2006/relationships" xmlns:p="http://schemas.openxmlformats.org/presentationml/2006/main">
  <p:tag name="GENSWF_ADVANCE_TIME" val="10.924"/>
  <p:tag name="ISPRING_CUSTOM_TIMING_USED" val="1"/>
  <p:tag name="ISPRING_SLIDE_ID_2" val="{1CEB6F09-6175-40D9-99C7-905F43C9B916}"/>
  <p:tag name="GENSWF_SLIDE_UID" val="{1404259F-3156-4099-AAAA-A2E3F0FD6E7B}:289"/>
</p:tagLst>
</file>

<file path=ppt/tags/tag36.xml><?xml version="1.0" encoding="utf-8"?>
<p:tagLst xmlns:a="http://schemas.openxmlformats.org/drawingml/2006/main" xmlns:r="http://schemas.openxmlformats.org/officeDocument/2006/relationships" xmlns:p="http://schemas.openxmlformats.org/presentationml/2006/main">
  <p:tag name="GENSWF_ADVANCE_TIME" val="37.608"/>
  <p:tag name="ISPRING_CUSTOM_TIMING_USED" val="1"/>
  <p:tag name="ISPRING_SLIDE_ID_2" val="{56730226-96C9-4430-8957-0474026369C5}"/>
  <p:tag name="GENSWF_SLIDE_UID" val="{FD6C19CE-7696-4949-B800-1FE75F044E34}:290"/>
</p:tagLst>
</file>

<file path=ppt/tags/tag37.xml><?xml version="1.0" encoding="utf-8"?>
<p:tagLst xmlns:a="http://schemas.openxmlformats.org/drawingml/2006/main" xmlns:r="http://schemas.openxmlformats.org/officeDocument/2006/relationships" xmlns:p="http://schemas.openxmlformats.org/presentationml/2006/main">
  <p:tag name="GENSWF_ADVANCE_TIME" val="7.931"/>
  <p:tag name="ISPRING_CUSTOM_TIMING_USED" val="1"/>
  <p:tag name="ISPRING_SLIDE_ID_2" val="{8B33127B-DB84-4B99-A87F-4CEB0D82FF7E}"/>
  <p:tag name="GENSWF_SLIDE_UID" val="{827443C0-6215-4116-B16F-94A361F139B3}:291"/>
</p:tagLst>
</file>

<file path=ppt/tags/tag4.xml><?xml version="1.0" encoding="utf-8"?>
<p:tagLst xmlns:a="http://schemas.openxmlformats.org/drawingml/2006/main" xmlns:r="http://schemas.openxmlformats.org/officeDocument/2006/relationships" xmlns:p="http://schemas.openxmlformats.org/presentationml/2006/main">
  <p:tag name="GENSWF_ADVANCE_TIME" val="20.024"/>
  <p:tag name="ISPRING_CUSTOM_TIMING_USED" val="1"/>
  <p:tag name="ISPRING_SLIDE_ID_2" val="{99DD94E5-D6E2-44F2-9193-2416CB931098}"/>
  <p:tag name="GENSWF_SLIDE_UID" val="{9ED97107-4D89-4C40-9D58-090498231F1E}:260"/>
</p:tagLst>
</file>

<file path=ppt/tags/tag5.xml><?xml version="1.0" encoding="utf-8"?>
<p:tagLst xmlns:a="http://schemas.openxmlformats.org/drawingml/2006/main" xmlns:r="http://schemas.openxmlformats.org/officeDocument/2006/relationships" xmlns:p="http://schemas.openxmlformats.org/presentationml/2006/main">
  <p:tag name="GENSWF_ADVANCE_TIME" val="32.437"/>
  <p:tag name="ISPRING_CUSTOM_TIMING_USED" val="1"/>
  <p:tag name="ISPRING_SLIDE_ID_2" val="{F775DD28-DC36-420C-A40C-3AC2284FE11C}"/>
  <p:tag name="GENSWF_SLIDE_UID" val="{D72971BE-B294-4577-956D-4E7686290568}:261"/>
</p:tagLst>
</file>

<file path=ppt/tags/tag6.xml><?xml version="1.0" encoding="utf-8"?>
<p:tagLst xmlns:a="http://schemas.openxmlformats.org/drawingml/2006/main" xmlns:r="http://schemas.openxmlformats.org/officeDocument/2006/relationships" xmlns:p="http://schemas.openxmlformats.org/presentationml/2006/main">
  <p:tag name="GENSWF_ADVANCE_TIME" val="1.372"/>
  <p:tag name="ISPRING_CUSTOM_TIMING_USED" val="1"/>
  <p:tag name="ISPRING_SLIDE_ID_2" val="{7BEB9603-7BD6-457A-9806-9C96B78B61B4}"/>
  <p:tag name="GENSWF_SLIDE_UID" val="{DB4B0AC0-8111-4892-A465-2AF06B4FBF90}:262"/>
</p:tagLst>
</file>

<file path=ppt/tags/tag7.xml><?xml version="1.0" encoding="utf-8"?>
<p:tagLst xmlns:a="http://schemas.openxmlformats.org/drawingml/2006/main" xmlns:r="http://schemas.openxmlformats.org/officeDocument/2006/relationships" xmlns:p="http://schemas.openxmlformats.org/presentationml/2006/main">
  <p:tag name="GENSWF_ADVANCE_TIME" val="60.442"/>
  <p:tag name="ISPRING_CUSTOM_TIMING_USED" val="1"/>
  <p:tag name="ISPRING_SLIDE_ID_2" val="{BBB4A684-DD5C-495D-9D6B-7BD1428476BC}"/>
  <p:tag name="GENSWF_SLIDE_UID" val="{93D475E2-DFD6-4D48-B2E0-FD5C63BD9DC9}:263"/>
</p:tagLst>
</file>

<file path=ppt/tags/tag8.xml><?xml version="1.0" encoding="utf-8"?>
<p:tagLst xmlns:a="http://schemas.openxmlformats.org/drawingml/2006/main" xmlns:r="http://schemas.openxmlformats.org/officeDocument/2006/relationships" xmlns:p="http://schemas.openxmlformats.org/presentationml/2006/main">
  <p:tag name="GENSWF_ADVANCE_TIME" val="22.037"/>
  <p:tag name="ISPRING_CUSTOM_TIMING_USED" val="1"/>
  <p:tag name="ISPRING_SLIDE_ID_2" val="{A3342E50-7D95-46F3-AD8F-ECD6C61E2DC0}"/>
  <p:tag name="GENSWF_SLIDE_UID" val="{AE2D813C-F31F-4870-8EFD-1AA431D0536D}:259"/>
</p:tagLst>
</file>

<file path=ppt/tags/tag9.xml><?xml version="1.0" encoding="utf-8"?>
<p:tagLst xmlns:a="http://schemas.openxmlformats.org/drawingml/2006/main" xmlns:r="http://schemas.openxmlformats.org/officeDocument/2006/relationships" xmlns:p="http://schemas.openxmlformats.org/presentationml/2006/main">
  <p:tag name="GENSWF_ADVANCE_TIME" val="38.834"/>
  <p:tag name="ISPRING_CUSTOM_TIMING_USED" val="1"/>
  <p:tag name="ISPRING_SLIDE_ID_2" val="{2FD37085-34C8-42A4-9B6E-9CFC4771B765}"/>
  <p:tag name="GENSWF_SLIDE_UID" val="{20C5B727-160A-4705-AE2F-8F5529B29D37}:301"/>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{84397368-6889-574D-82EE-AFF3F9D45228}tf10001072</Template>
  <TotalTime>438</TotalTime>
  <Words>1827</Words>
  <Application>Microsoft Macintosh PowerPoint</Application>
  <PresentationFormat>On-screen Show (16:9)</PresentationFormat>
  <Paragraphs>251</Paragraphs>
  <Slides>38</Slides>
  <Notes>37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Times New Roman</vt:lpstr>
      <vt:lpstr>Open Sans</vt:lpstr>
      <vt:lpstr>Calibri</vt:lpstr>
      <vt:lpstr>Franklin Gothic Book</vt:lpstr>
      <vt:lpstr>Wingdings</vt:lpstr>
      <vt:lpstr>Crop</vt:lpstr>
      <vt:lpstr>Orbit</vt:lpstr>
      <vt:lpstr>PowerPoint Presentation</vt:lpstr>
      <vt:lpstr>Psalm 131</vt:lpstr>
      <vt:lpstr>About Psalm 131</vt:lpstr>
      <vt:lpstr>About Psalm 131</vt:lpstr>
      <vt:lpstr>About Psalm 131</vt:lpstr>
      <vt:lpstr>About Psalm 131</vt:lpstr>
      <vt:lpstr>“I can be at rest because  God the Father works on my behalf.”</vt:lpstr>
      <vt:lpstr>Psalm 131</vt:lpstr>
      <vt:lpstr>David’s Observation</vt:lpstr>
      <vt:lpstr>Observations</vt:lpstr>
      <vt:lpstr>Observations</vt:lpstr>
      <vt:lpstr>Embrace humility.</vt:lpstr>
      <vt:lpstr>Embrace humility.</vt:lpstr>
      <vt:lpstr>Embrace humility.</vt:lpstr>
      <vt:lpstr>Observations</vt:lpstr>
      <vt:lpstr>Observations</vt:lpstr>
      <vt:lpstr>Find comfort in God and not in yourself.</vt:lpstr>
      <vt:lpstr>Find comfort in God and not in yourself.</vt:lpstr>
      <vt:lpstr>Find comfort in God and not in yourself.</vt:lpstr>
      <vt:lpstr>Find comfort in God and not in yourself.</vt:lpstr>
      <vt:lpstr>PowerPoint Presentation</vt:lpstr>
      <vt:lpstr>Observations</vt:lpstr>
      <vt:lpstr>Observations</vt:lpstr>
      <vt:lpstr>Walk by faith, and call others to faith.</vt:lpstr>
      <vt:lpstr>Walk by faith, and call others to faith.</vt:lpstr>
      <vt:lpstr>PowerPoint Presentation</vt:lpstr>
      <vt:lpstr>Walk by faith, and call others to faith.</vt:lpstr>
      <vt:lpstr>Walk by faith, and call others to faith.</vt:lpstr>
      <vt:lpstr>PowerPoint Presentation</vt:lpstr>
      <vt:lpstr>Observations</vt:lpstr>
      <vt:lpstr>“I can be at rest because  God the Father works on my behalf.”</vt:lpstr>
      <vt:lpstr>Application and Reflection?</vt:lpstr>
      <vt:lpstr>Application and Reflection?</vt:lpstr>
      <vt:lpstr>Application and Reflection?</vt:lpstr>
      <vt:lpstr>Application and Reflection?</vt:lpstr>
      <vt:lpstr>“I can be at rest because  God the Father works on my behalf.”</vt:lpstr>
      <vt:lpstr>Black</vt:lpstr>
      <vt:lpstr>OT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Psalm 131 - Keith Ferguson</dc:title>
  <cp:lastModifiedBy>Rick Griffith</cp:lastModifiedBy>
  <cp:revision>5</cp:revision>
  <dcterms:modified xsi:type="dcterms:W3CDTF">2023-04-10T17:51:40Z</dcterms:modified>
</cp:coreProperties>
</file>