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01FA7-5FC5-1E4C-B404-6ECC0734A6A8}" type="datetimeFigureOut">
              <a:rPr lang="en-US" smtClean="0"/>
              <a:t>1/9/13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739A1-605E-7247-B6FD-60DE71793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0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5D1A608D-F7AA-3448-97B9-47290FF008FE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48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2BDC0686-C91B-2A4B-84CA-CA056041AE9B}" type="slidenum">
              <a:rPr lang="en-US" sz="1200">
                <a:solidFill>
                  <a:srgbClr val="000000"/>
                </a:solidFill>
                <a:cs typeface="Arial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400">
                <a:latin typeface="Calibri" charset="0"/>
              </a:rPr>
              <a:t>Map Has Settlements of the Persian Province of Judah According to Ezra and Nehemiah (Logos Libronix Bible Maps, Mac edition, 2008)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/>
              </a:endParaRPr>
            </a:p>
          </p:txBody>
        </p:sp>
      </p:grpSp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SG" noProof="0" smtClean="0"/>
              <a:t>Click to edit Master title style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SG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fld id="{A784479A-4E85-BB42-B54C-329065BA2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157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fld id="{4AAEF51D-8788-754D-80E2-F4F8DDF14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687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fld id="{9736B9C0-439E-0742-BB95-A160F3FCC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937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fld id="{7FB459F7-E6E0-B145-B607-5E76EBF9F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2806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fld id="{C17A0776-7EBF-CF4A-8B18-9D8A68943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1633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fld id="{ACAD17D6-7214-D643-80FE-6969D5142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4900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fld id="{C7532CFB-3B6B-874D-9E0F-6B989497A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2790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fld id="{8A8F3013-1D15-2A44-A07B-82DE18A2F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539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fld id="{48EC5D07-0135-2248-B6A3-50C606F7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5449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fld id="{D1C37CDA-52C9-9A47-9CF4-8EEC2B6D7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849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fld id="{C7FBC005-C94F-164D-8C0A-F167B491A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18635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458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2056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57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58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/>
              </a:endParaRPr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914400">
              <a:buClrTx/>
              <a:buSzTx/>
              <a:buFontTx/>
              <a:buNone/>
              <a:defRPr sz="1000">
                <a:solidFill>
                  <a:srgbClr val="FFFFFF"/>
                </a:solidFill>
                <a:ea typeface="+mn-ea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SG">
              <a:latin typeface="Arial" charset="0"/>
            </a:endParaRP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>
              <a:buClrTx/>
              <a:buSzTx/>
              <a:buFontTx/>
              <a:buNone/>
              <a:defRPr sz="1000">
                <a:solidFill>
                  <a:srgbClr val="FFFFFF"/>
                </a:solidFill>
                <a:ea typeface="+mn-ea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SG">
              <a:latin typeface="Arial" charset="0"/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4400">
              <a:buClrTx/>
              <a:buSzTx/>
              <a:buFontTx/>
              <a:buNone/>
              <a:defRPr sz="1000">
                <a:solidFill>
                  <a:srgbClr val="FFFFFF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FF9C13-42F2-E54B-B115-A3C5EAFB6774}" type="slidenum">
              <a:rPr lang="en-US"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08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charset="0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666633"/>
                  </a:outerShdw>
                </a:effectLst>
                <a:latin typeface="+mn-lt"/>
                <a:ea typeface="+mj-ea"/>
              </a:rPr>
              <a:t>Living Above Reproach</a:t>
            </a:r>
            <a:endParaRPr lang="en-SG" b="1" dirty="0" smtClean="0">
              <a:effectLst>
                <a:outerShdw blurRad="38100" dist="38100" dir="2700000" algn="tl">
                  <a:srgbClr val="666633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666633"/>
                  </a:outerShdw>
                </a:effectLst>
                <a:ea typeface="+mn-ea"/>
              </a:rPr>
              <a:t>Nehemiah 6:1-</a:t>
            </a:r>
            <a:r>
              <a:rPr lang="en-US" b="1" dirty="0" smtClean="0">
                <a:effectLst>
                  <a:outerShdw blurRad="38100" dist="38100" dir="2700000" algn="tl">
                    <a:srgbClr val="666633"/>
                  </a:outerShdw>
                </a:effectLst>
                <a:ea typeface="+mn-ea"/>
              </a:rPr>
              <a:t>14</a:t>
            </a:r>
          </a:p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666633"/>
                  </a:outerShdw>
                </a:effectLst>
                <a:ea typeface="+mn-ea"/>
              </a:rPr>
              <a:t>Lewis Winkler</a:t>
            </a:r>
            <a:endParaRPr lang="en-SG" b="1" dirty="0" smtClean="0">
              <a:effectLst>
                <a:outerShdw blurRad="38100" dist="38100" dir="2700000" algn="tl">
                  <a:srgbClr val="666633"/>
                </a:outerShdw>
              </a:effectLst>
              <a:ea typeface="+mn-ea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-36513" y="6026150"/>
            <a:ext cx="9180513" cy="8636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ea typeface="Osaka" charset="0"/>
                <a:cs typeface="Osaka" charset="0"/>
              </a:rPr>
              <a:t>Rick Griffith, Crossroads International Church</a:t>
            </a:r>
            <a:br>
              <a:rPr lang="en-US" b="1" smtClean="0">
                <a:solidFill>
                  <a:srgbClr val="FFFFFF"/>
                </a:solidFill>
                <a:ea typeface="Osaka" charset="0"/>
                <a:cs typeface="Osaka" charset="0"/>
              </a:rPr>
            </a:br>
            <a:r>
              <a:rPr lang="en-US" b="1" smtClean="0">
                <a:solidFill>
                  <a:srgbClr val="FFFFFF"/>
                </a:solidFill>
                <a:ea typeface="Osaka" charset="0"/>
                <a:cs typeface="Osaka" charset="0"/>
              </a:rPr>
              <a:t>www.biblestudydownloads.com</a:t>
            </a:r>
            <a:endParaRPr lang="en-US" smtClean="0">
              <a:solidFill>
                <a:srgbClr val="FFFFFF"/>
              </a:solidFill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217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5"/>
          <a:stretch>
            <a:fillRect/>
          </a:stretch>
        </p:blipFill>
        <p:spPr bwMode="auto">
          <a:xfrm>
            <a:off x="1295400" y="1808163"/>
            <a:ext cx="65087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97075" y="990600"/>
            <a:ext cx="4784725" cy="6858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An </a:t>
            </a:r>
            <a:r>
              <a:rPr lang="ja-JP" altLang="en-US" sz="4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“</a:t>
            </a:r>
            <a:r>
              <a:rPr lang="en-US" sz="4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Open Letter</a:t>
            </a:r>
            <a:r>
              <a:rPr lang="ja-JP" altLang="en-US" sz="4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”</a:t>
            </a:r>
            <a:endParaRPr lang="en-US" sz="4400" b="1" smtClean="0">
              <a:solidFill>
                <a:srgbClr val="FFFFFF"/>
              </a:solidFill>
              <a:effectLst>
                <a:outerShdw blurRad="38100" dist="38100" dir="2700000" algn="tl">
                  <a:srgbClr val="666633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787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5585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3438"/>
            <a:ext cx="7772400" cy="60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85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0175"/>
            <a:ext cx="6096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8532" name="Picture 1" descr="prayer&amp;vision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3" r="21667" b="52222"/>
          <a:stretch>
            <a:fillRect/>
          </a:stretch>
        </p:blipFill>
        <p:spPr bwMode="auto">
          <a:xfrm>
            <a:off x="4724400" y="1524000"/>
            <a:ext cx="238125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1535113"/>
            <a:ext cx="2438400" cy="3667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latin typeface="Arial Black" charset="0"/>
                <a:cs typeface="Arial" charset="0"/>
              </a:rPr>
              <a:t>REBEL LEADER?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3211513"/>
            <a:ext cx="1524000" cy="366712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cs typeface="Arial" charset="0"/>
              </a:rPr>
              <a:t>Nehemiah</a:t>
            </a:r>
          </a:p>
        </p:txBody>
      </p:sp>
      <p:sp>
        <p:nvSpPr>
          <p:cNvPr id="1558535" name="TextBox 5"/>
          <p:cNvSpPr txBox="1">
            <a:spLocks noChangeArrowheads="1"/>
          </p:cNvSpPr>
          <p:nvPr/>
        </p:nvSpPr>
        <p:spPr bwMode="auto">
          <a:xfrm>
            <a:off x="304800" y="533400"/>
            <a:ext cx="853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>
                <a:solidFill>
                  <a:srgbClr val="000000"/>
                </a:solidFill>
                <a:cs typeface="Arial" charset="0"/>
              </a:rPr>
              <a:t>“</a:t>
            </a:r>
            <a:r>
              <a:rPr lang="en-US" altLang="ja-JP" sz="2000" b="1">
                <a:solidFill>
                  <a:srgbClr val="000000"/>
                </a:solidFill>
                <a:cs typeface="Arial" charset="0"/>
              </a:rPr>
              <a:t>It has been reported that Nehemiah plans to rebel against the King.</a:t>
            </a:r>
            <a:r>
              <a:rPr lang="ja-JP" altLang="en-US" sz="2000" b="1">
                <a:solidFill>
                  <a:srgbClr val="000000"/>
                </a:solidFill>
                <a:cs typeface="Arial" charset="0"/>
              </a:rPr>
              <a:t>”</a:t>
            </a:r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405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50825" y="2514600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Nehemiah</a:t>
            </a:r>
            <a:r>
              <a:rPr lang="fr-FR" altLang="ja-JP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'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s Second Response:</a:t>
            </a:r>
            <a:endParaRPr lang="en-US" sz="4000" b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666633"/>
                </a:outerShdw>
              </a:effectLst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3222625"/>
            <a:ext cx="647700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Courageous Candor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 (8-9)</a:t>
            </a:r>
            <a:endParaRPr lang="en-US" sz="40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0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9700" y="4953000"/>
            <a:ext cx="6477000" cy="984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The rumor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wouldn</a:t>
            </a:r>
            <a:r>
              <a:rPr lang="fr-FR" altLang="ja-JP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'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t stick!</a:t>
            </a:r>
            <a:endParaRPr lang="en-US" sz="4000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77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16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125" y="2254250"/>
            <a:ext cx="4232275" cy="17557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But I prayed, </a:t>
            </a:r>
            <a:r>
              <a:rPr lang="ja-JP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“</a:t>
            </a:r>
            <a:r>
              <a: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Now strengthen my hands.</a:t>
            </a:r>
            <a:r>
              <a:rPr lang="ja-JP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”</a:t>
            </a:r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545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33400" y="990600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Some Food for Thought:</a:t>
            </a:r>
            <a:endParaRPr lang="en-US" sz="4000" b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828800"/>
            <a:ext cx="8153400" cy="403860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charset="0"/>
              <a:buChar char="n"/>
              <a:defRPr/>
            </a:pPr>
            <a:r>
              <a:rPr lang="en-US" sz="3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Have you ever been defamed and slandered?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charset="0"/>
              <a:buChar char="n"/>
              <a:defRPr/>
            </a:pPr>
            <a:endParaRPr lang="en-US" sz="3000" b="1" smtClean="0">
              <a:solidFill>
                <a:srgbClr val="FFFFFF"/>
              </a:solidFill>
              <a:effectLst>
                <a:outerShdw blurRad="38100" dist="38100" dir="2700000" algn="tl">
                  <a:srgbClr val="666633"/>
                </a:outerShdw>
              </a:effectLst>
              <a:cs typeface="Arial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charset="0"/>
              <a:buChar char="n"/>
              <a:defRPr/>
            </a:pPr>
            <a:r>
              <a:rPr lang="en-US" sz="3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Was there any truth to the accusation?</a:t>
            </a:r>
          </a:p>
        </p:txBody>
      </p:sp>
    </p:spTree>
    <p:extLst>
      <p:ext uri="{BB962C8B-B14F-4D97-AF65-F5344CB8AC3E}">
        <p14:creationId xmlns:p14="http://schemas.microsoft.com/office/powerpoint/2010/main" val="24187255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36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58775"/>
            <a:ext cx="83312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0987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33400" y="990600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Some Food for Thought:</a:t>
            </a:r>
            <a:endParaRPr lang="en-US" sz="4000" b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828800"/>
            <a:ext cx="8153400" cy="274320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charset="0"/>
              <a:buChar char="n"/>
              <a:defRPr/>
            </a:pP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If you have been slandered unjustly, how did you respond to the challenge?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charset="0"/>
              <a:buChar char="n"/>
              <a:defRPr/>
            </a:pPr>
            <a:endParaRPr lang="en-US" sz="3000" b="1" dirty="0" smtClean="0">
              <a:solidFill>
                <a:srgbClr val="FFFFFF"/>
              </a:solidFill>
              <a:effectLst>
                <a:outerShdw blurRad="38100" dist="38100" dir="2700000" algn="tl">
                  <a:srgbClr val="666633"/>
                </a:outerShdw>
              </a:effectLst>
              <a:cs typeface="Arial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charset="0"/>
              <a:buChar char="n"/>
              <a:defRPr/>
            </a:pP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What might you do differently in light of Nehemiah</a:t>
            </a:r>
            <a:r>
              <a:rPr lang="fr-FR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'</a:t>
            </a: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s example?</a:t>
            </a:r>
          </a:p>
        </p:txBody>
      </p:sp>
    </p:spTree>
    <p:extLst>
      <p:ext uri="{BB962C8B-B14F-4D97-AF65-F5344CB8AC3E}">
        <p14:creationId xmlns:p14="http://schemas.microsoft.com/office/powerpoint/2010/main" val="8103174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33400" y="990600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Some More Food for Thought:</a:t>
            </a:r>
            <a:endParaRPr lang="en-US" sz="4000" b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828800"/>
            <a:ext cx="8153400" cy="403860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charset="0"/>
              <a:buChar char="n"/>
              <a:defRPr/>
            </a:pPr>
            <a:r>
              <a:rPr lang="en-US" sz="3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Have you ever defamed or slandered someone else?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charset="0"/>
              <a:buChar char="n"/>
              <a:defRPr/>
            </a:pPr>
            <a:endParaRPr lang="en-US" sz="3000" b="1" smtClean="0">
              <a:solidFill>
                <a:srgbClr val="FFFFFF"/>
              </a:solidFill>
              <a:effectLst>
                <a:outerShdw blurRad="38100" dist="38100" dir="2700000" algn="tl">
                  <a:srgbClr val="666633"/>
                </a:outerShdw>
              </a:effectLst>
              <a:cs typeface="Arial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charset="0"/>
              <a:buChar char="n"/>
              <a:defRPr/>
            </a:pPr>
            <a:r>
              <a:rPr lang="en-US" sz="3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Have you ever passed on a rumor about someone else to others?</a:t>
            </a:r>
          </a:p>
        </p:txBody>
      </p:sp>
    </p:spTree>
    <p:extLst>
      <p:ext uri="{BB962C8B-B14F-4D97-AF65-F5344CB8AC3E}">
        <p14:creationId xmlns:p14="http://schemas.microsoft.com/office/powerpoint/2010/main" val="38891966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600200" y="2492375"/>
            <a:ext cx="601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The Third Challenge to Living above Reproach: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3733800"/>
            <a:ext cx="601980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Deceitful Deception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 (10)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9461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62000" y="2481263"/>
            <a:ext cx="754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Nehemiah</a:t>
            </a:r>
            <a:r>
              <a:rPr lang="fr-FR" altLang="ja-JP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'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s Third Response:</a:t>
            </a:r>
            <a:endParaRPr lang="en-US" sz="4000" b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666633"/>
                </a:outerShdw>
              </a:effectLst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3189288"/>
            <a:ext cx="746760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Confident Clarity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 (11-14)</a:t>
            </a:r>
            <a:endParaRPr lang="en-US" sz="40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0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90063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666633"/>
                  </a:outerShdw>
                </a:effectLst>
                <a:latin typeface="Arial" charset="0"/>
                <a:cs typeface="Arial" charset="0"/>
              </a:rPr>
              <a:t>By Way of Review: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900" b="1">
                <a:effectLst>
                  <a:outerShdw blurRad="38100" dist="38100" dir="2700000" algn="tl">
                    <a:srgbClr val="666633"/>
                  </a:outerShdw>
                </a:effectLst>
                <a:latin typeface="Arial" charset="0"/>
                <a:cs typeface="Arial" charset="0"/>
              </a:rPr>
              <a:t>Nehemiah was burdened by God to help rebuild the wall around Jerusalem.</a:t>
            </a:r>
          </a:p>
          <a:p>
            <a:pPr>
              <a:defRPr/>
            </a:pPr>
            <a:r>
              <a:rPr lang="en-US" sz="2900" b="1">
                <a:effectLst>
                  <a:outerShdw blurRad="38100" dist="38100" dir="2700000" algn="tl">
                    <a:srgbClr val="666633"/>
                  </a:outerShdw>
                </a:effectLst>
                <a:latin typeface="Arial" charset="0"/>
                <a:cs typeface="Arial" charset="0"/>
              </a:rPr>
              <a:t>He was given favor by the king to return to Jerusalem and start the work.</a:t>
            </a:r>
          </a:p>
          <a:p>
            <a:pPr>
              <a:defRPr/>
            </a:pPr>
            <a:r>
              <a:rPr lang="en-US" sz="2900" b="1">
                <a:effectLst>
                  <a:outerShdw blurRad="38100" dist="38100" dir="2700000" algn="tl">
                    <a:srgbClr val="666633"/>
                  </a:outerShdw>
                </a:effectLst>
                <a:latin typeface="Arial" charset="0"/>
                <a:cs typeface="Arial" charset="0"/>
              </a:rPr>
              <a:t>He trusted God in the midst of much opposition and many challenges both external and internal.</a:t>
            </a:r>
          </a:p>
          <a:p>
            <a:pPr>
              <a:defRPr/>
            </a:pPr>
            <a:r>
              <a:rPr lang="en-US" sz="2900" b="1">
                <a:effectLst>
                  <a:outerShdw blurRad="38100" dist="38100" dir="2700000" algn="tl">
                    <a:srgbClr val="666633"/>
                  </a:outerShdw>
                </a:effectLst>
                <a:latin typeface="Arial" charset="0"/>
                <a:cs typeface="Arial" charset="0"/>
              </a:rPr>
              <a:t>As a result, the work began and proceeded.</a:t>
            </a:r>
          </a:p>
        </p:txBody>
      </p:sp>
    </p:spTree>
    <p:extLst>
      <p:ext uri="{BB962C8B-B14F-4D97-AF65-F5344CB8AC3E}">
        <p14:creationId xmlns:p14="http://schemas.microsoft.com/office/powerpoint/2010/main" val="20658905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7" name="TextBox 1"/>
          <p:cNvSpPr txBox="1">
            <a:spLocks noChangeArrowheads="1"/>
          </p:cNvSpPr>
          <p:nvPr/>
        </p:nvSpPr>
        <p:spPr bwMode="auto">
          <a:xfrm>
            <a:off x="609600" y="1828800"/>
            <a:ext cx="8001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FFFF"/>
                </a:solidFill>
                <a:cs typeface="Arial" charset="0"/>
              </a:rPr>
              <a:t>“But you [Aaron] and your sons with you shall attend to your priesthood for everything concerning the altar and inside the veil, and you are to perform service.  I am giving you the priesthood as a bestowed service, </a:t>
            </a:r>
            <a:r>
              <a:rPr lang="en-US" sz="3000" b="1" i="1">
                <a:solidFill>
                  <a:srgbClr val="FF0000"/>
                </a:solidFill>
                <a:cs typeface="Arial" charset="0"/>
              </a:rPr>
              <a:t>the outsider who comes near shall be put to death</a:t>
            </a:r>
            <a:r>
              <a:rPr lang="en-US" sz="3000" b="1">
                <a:solidFill>
                  <a:srgbClr val="FFFFFF"/>
                </a:solidFill>
                <a:cs typeface="Arial" charset="0"/>
              </a:rPr>
              <a:t>.”</a:t>
            </a:r>
            <a:endParaRPr lang="en-US" altLang="ja-JP" sz="1800">
              <a:solidFill>
                <a:srgbClr val="FFFFFF"/>
              </a:solidFill>
              <a:cs typeface="Arial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  <a:cs typeface="Arial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FF"/>
                </a:solidFill>
                <a:cs typeface="Arial" charset="0"/>
              </a:rPr>
              <a:t>					—Numbers 18:7</a:t>
            </a:r>
          </a:p>
        </p:txBody>
      </p:sp>
    </p:spTree>
    <p:extLst>
      <p:ext uri="{BB962C8B-B14F-4D97-AF65-F5344CB8AC3E}">
        <p14:creationId xmlns:p14="http://schemas.microsoft.com/office/powerpoint/2010/main" val="38593863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18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463" y="1916113"/>
            <a:ext cx="3995737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“</a:t>
            </a:r>
            <a:r>
              <a:rPr lang="en-US" altLang="ja-JP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Remember, O my God, because of what they have done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. . . .</a:t>
            </a:r>
            <a:r>
              <a:rPr lang="ja-JP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”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703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33400" y="990600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Some Food for Thought:</a:t>
            </a:r>
            <a:endParaRPr lang="en-US" sz="4000" b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828800"/>
            <a:ext cx="8153400" cy="403860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charset="0"/>
              <a:buChar char="n"/>
              <a:defRPr/>
            </a:pP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Have you ever been encouraged to do something by someone you trusted or thought was godly that you knew was wrong?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charset="0"/>
              <a:buChar char="n"/>
              <a:defRPr/>
            </a:pPr>
            <a:endParaRPr lang="en-US" sz="3000" b="1" dirty="0" smtClean="0">
              <a:solidFill>
                <a:srgbClr val="FFFFFF"/>
              </a:solidFill>
              <a:effectLst>
                <a:outerShdw blurRad="38100" dist="38100" dir="2700000" algn="tl">
                  <a:srgbClr val="666633"/>
                </a:outerShdw>
              </a:effectLst>
              <a:cs typeface="Arial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charset="0"/>
              <a:buChar char="n"/>
              <a:defRPr/>
            </a:pP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What did you do and what might you do differently in light of Nehemiah</a:t>
            </a:r>
            <a:r>
              <a:rPr lang="fr-FR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'</a:t>
            </a: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s example?</a:t>
            </a:r>
          </a:p>
        </p:txBody>
      </p:sp>
    </p:spTree>
    <p:extLst>
      <p:ext uri="{BB962C8B-B14F-4D97-AF65-F5344CB8AC3E}">
        <p14:creationId xmlns:p14="http://schemas.microsoft.com/office/powerpoint/2010/main" val="40834741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525463" y="914400"/>
            <a:ext cx="822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Conclusion and Application</a:t>
            </a:r>
            <a:endParaRPr lang="en-US" sz="4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463" y="1905000"/>
            <a:ext cx="82296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Arial"/>
              </a:rPr>
              <a:t>Main Idea: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Arial"/>
              </a:rPr>
              <a:t>When faced with challenges to your personal integrity, live above reproach by responding with God-centered </a:t>
            </a:r>
            <a:r>
              <a:rPr lang="en-US" sz="3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Arial"/>
              </a:rPr>
              <a:t>concentration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Arial"/>
              </a:rPr>
              <a:t>, </a:t>
            </a:r>
            <a:r>
              <a:rPr lang="en-US" sz="3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Arial"/>
              </a:rPr>
              <a:t>courage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Arial"/>
              </a:rPr>
              <a:t>,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Arial"/>
              </a:rPr>
              <a:t> and </a:t>
            </a:r>
            <a:r>
              <a:rPr lang="en-US" sz="3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Arial"/>
              </a:rPr>
              <a:t>clarity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Arial"/>
              </a:rPr>
              <a:t>.</a:t>
            </a:r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33779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5463" y="914400"/>
            <a:ext cx="822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Conclusion and Application</a:t>
            </a:r>
            <a:endParaRPr lang="en-US" sz="4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828800"/>
            <a:ext cx="8153400" cy="419100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charset="0"/>
              <a:buChar char="n"/>
              <a:defRPr/>
            </a:pP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Assess your personal life and honestly ask: Is my life truly above reproach?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charset="0"/>
              <a:buChar char="n"/>
              <a:defRPr/>
            </a:pPr>
            <a:endParaRPr lang="en-US" sz="3000" b="1" dirty="0" smtClean="0">
              <a:solidFill>
                <a:srgbClr val="FFFFFF"/>
              </a:solidFill>
              <a:effectLst>
                <a:outerShdw blurRad="38100" dist="38100" dir="2700000" algn="tl">
                  <a:srgbClr val="666633"/>
                </a:outerShdw>
              </a:effectLst>
              <a:cs typeface="Arial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charset="0"/>
              <a:buChar char="n"/>
              <a:defRPr/>
            </a:pP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If not, what specific area or areas of your life might others use against you?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charset="0"/>
              <a:buChar char="n"/>
              <a:defRPr/>
            </a:pPr>
            <a:endParaRPr lang="en-US" sz="3000" b="1" dirty="0" smtClean="0">
              <a:solidFill>
                <a:srgbClr val="FFFFFF"/>
              </a:solidFill>
              <a:effectLst>
                <a:outerShdw blurRad="38100" dist="38100" dir="2700000" algn="tl">
                  <a:srgbClr val="666633"/>
                </a:outerShdw>
              </a:effectLst>
              <a:cs typeface="Arial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charset="0"/>
              <a:buChar char="n"/>
              <a:defRPr/>
            </a:pP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How might Nehemiah</a:t>
            </a:r>
            <a:r>
              <a:rPr lang="fr-FR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'</a:t>
            </a: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s example help you become a person of greater integrity?</a:t>
            </a:r>
          </a:p>
        </p:txBody>
      </p:sp>
    </p:spTree>
    <p:extLst>
      <p:ext uri="{BB962C8B-B14F-4D97-AF65-F5344CB8AC3E}">
        <p14:creationId xmlns:p14="http://schemas.microsoft.com/office/powerpoint/2010/main" val="29981019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381000"/>
            <a:ext cx="8153400" cy="12954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charset="0"/>
              <a:buNone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The Story of Joseph</a:t>
            </a:r>
            <a:r>
              <a:rPr lang="fr-FR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'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s Brothers: Genesis 37, 42-44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715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6176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9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828800"/>
            <a:ext cx="55753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1000"/>
            <a:ext cx="8153400" cy="12954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charset="0"/>
              <a:buNone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The Story of Joseph</a:t>
            </a:r>
            <a:r>
              <a:rPr lang="fr-FR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'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s Brothers: Genesis 37, 42-44</a:t>
            </a:r>
          </a:p>
        </p:txBody>
      </p:sp>
    </p:spTree>
    <p:extLst>
      <p:ext uri="{BB962C8B-B14F-4D97-AF65-F5344CB8AC3E}">
        <p14:creationId xmlns:p14="http://schemas.microsoft.com/office/powerpoint/2010/main" val="20819324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666633"/>
                  </a:outerShdw>
                </a:effectLst>
                <a:latin typeface="Arial" charset="0"/>
                <a:cs typeface="Arial" charset="0"/>
              </a:rPr>
              <a:t>Past Challenges Overcome: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267200"/>
          </a:xfrm>
        </p:spPr>
        <p:txBody>
          <a:bodyPr/>
          <a:lstStyle/>
          <a:p>
            <a:pPr>
              <a:defRPr/>
            </a:pPr>
            <a:r>
              <a:rPr lang="en-US" sz="2300" b="1">
                <a:effectLst>
                  <a:outerShdw blurRad="38100" dist="38100" dir="2700000" algn="tl">
                    <a:srgbClr val="666633"/>
                  </a:outerShdw>
                </a:effectLst>
                <a:latin typeface="Arial" charset="0"/>
                <a:cs typeface="Arial" charset="0"/>
              </a:rPr>
              <a:t>Obtaining permission to begin the rebuilding process </a:t>
            </a:r>
          </a:p>
          <a:p>
            <a:pPr>
              <a:defRPr/>
            </a:pPr>
            <a:r>
              <a:rPr lang="en-US" sz="2300" b="1">
                <a:effectLst>
                  <a:outerShdw blurRad="38100" dist="38100" dir="2700000" algn="tl">
                    <a:srgbClr val="666633"/>
                  </a:outerShdw>
                </a:effectLst>
                <a:latin typeface="Arial" charset="0"/>
                <a:cs typeface="Arial" charset="0"/>
              </a:rPr>
              <a:t>Obtaining the necessary protection and resources to rebuild</a:t>
            </a:r>
          </a:p>
          <a:p>
            <a:pPr>
              <a:defRPr/>
            </a:pPr>
            <a:r>
              <a:rPr lang="en-US" sz="2300" b="1">
                <a:effectLst>
                  <a:outerShdw blurRad="38100" dist="38100" dir="2700000" algn="tl">
                    <a:srgbClr val="666633"/>
                  </a:outerShdw>
                </a:effectLst>
                <a:latin typeface="Arial" charset="0"/>
                <a:cs typeface="Arial" charset="0"/>
              </a:rPr>
              <a:t>Organizing and motivating a disorganized and discouraged people</a:t>
            </a:r>
          </a:p>
          <a:p>
            <a:pPr>
              <a:defRPr/>
            </a:pPr>
            <a:r>
              <a:rPr lang="en-US" sz="2300" b="1">
                <a:effectLst>
                  <a:outerShdw blurRad="38100" dist="38100" dir="2700000" algn="tl">
                    <a:srgbClr val="666633"/>
                  </a:outerShdw>
                </a:effectLst>
                <a:latin typeface="Arial" charset="0"/>
                <a:cs typeface="Arial" charset="0"/>
              </a:rPr>
              <a:t>Encouraging the builders in the face of ridicule and discouragement from foreigners</a:t>
            </a:r>
          </a:p>
          <a:p>
            <a:pPr>
              <a:defRPr/>
            </a:pPr>
            <a:r>
              <a:rPr lang="en-US" sz="2300" b="1">
                <a:effectLst>
                  <a:outerShdw blurRad="38100" dist="38100" dir="2700000" algn="tl">
                    <a:srgbClr val="666633"/>
                  </a:outerShdw>
                </a:effectLst>
                <a:latin typeface="Arial" charset="0"/>
                <a:cs typeface="Arial" charset="0"/>
              </a:rPr>
              <a:t>Protecting the builders from threats of bodily harm and death from these same foreigners</a:t>
            </a:r>
          </a:p>
          <a:p>
            <a:pPr>
              <a:defRPr/>
            </a:pPr>
            <a:r>
              <a:rPr lang="en-US" sz="2300" b="1">
                <a:effectLst>
                  <a:outerShdw blurRad="38100" dist="38100" dir="2700000" algn="tl">
                    <a:srgbClr val="666633"/>
                  </a:outerShdw>
                </a:effectLst>
                <a:latin typeface="Arial" charset="0"/>
                <a:cs typeface="Arial" charset="0"/>
              </a:rPr>
              <a:t>Reversing unjust oppression of poor Jews by fellow Jews</a:t>
            </a:r>
          </a:p>
        </p:txBody>
      </p:sp>
    </p:spTree>
    <p:extLst>
      <p:ext uri="{BB962C8B-B14F-4D97-AF65-F5344CB8AC3E}">
        <p14:creationId xmlns:p14="http://schemas.microsoft.com/office/powerpoint/2010/main" val="4441015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72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191000" cy="1447800"/>
          </a:xfrm>
          <a:solidFill>
            <a:srgbClr val="00000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latin typeface="Arial" charset="0"/>
                <a:cs typeface="Arial" charset="0"/>
              </a:rPr>
              <a:t>Enemies in </a:t>
            </a: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latin typeface="Arial" charset="0"/>
                <a:cs typeface="Arial" charset="0"/>
              </a:rPr>
              <a:t>Nehemiah</a:t>
            </a:r>
            <a:r>
              <a:rPr lang="fr-FR" altLang="ja-JP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latin typeface="Arial" charset="0"/>
                <a:cs typeface="Arial" charset="0"/>
              </a:rPr>
              <a:t>'</a:t>
            </a: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latin typeface="Arial" charset="0"/>
                <a:cs typeface="Arial" charset="0"/>
              </a:rPr>
              <a:t>s 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latin typeface="Arial" charset="0"/>
                <a:cs typeface="Arial" charset="0"/>
              </a:rPr>
              <a:t>Time</a:t>
            </a:r>
            <a:endParaRPr lang="en-US" sz="4000" dirty="0">
              <a:effectLst>
                <a:outerShdw blurRad="38100" dist="38100" dir="2700000" algn="tl">
                  <a:srgbClr val="666633"/>
                </a:outerShdw>
              </a:effectLst>
              <a:latin typeface="Times New Roman" charset="0"/>
              <a:cs typeface="Arial" charset="0"/>
            </a:endParaRPr>
          </a:p>
        </p:txBody>
      </p:sp>
      <p:sp>
        <p:nvSpPr>
          <p:cNvPr id="187397" name="AutoShape 5"/>
          <p:cNvSpPr>
            <a:spLocks noChangeArrowheads="1"/>
          </p:cNvSpPr>
          <p:nvPr/>
        </p:nvSpPr>
        <p:spPr bwMode="auto">
          <a:xfrm>
            <a:off x="2339975" y="4221163"/>
            <a:ext cx="3124200" cy="24384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y="50000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/>
              </a:rPr>
              <a:t>Geshom </a:t>
            </a:r>
            <a:br>
              <a:rPr kumimoji="1"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/>
              </a:rPr>
            </a:br>
            <a:r>
              <a:rPr kumimoji="1"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/>
              </a:rPr>
              <a:t>the Arab</a:t>
            </a:r>
            <a:endParaRPr kumimoji="1" lang="en-US" sz="320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/>
            </a:endParaRPr>
          </a:p>
        </p:txBody>
      </p:sp>
      <p:sp>
        <p:nvSpPr>
          <p:cNvPr id="187399" name="AutoShape 7"/>
          <p:cNvSpPr>
            <a:spLocks noChangeArrowheads="1"/>
          </p:cNvSpPr>
          <p:nvPr/>
        </p:nvSpPr>
        <p:spPr bwMode="auto">
          <a:xfrm>
            <a:off x="5076825" y="188913"/>
            <a:ext cx="3124200" cy="24384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y="50000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/>
              </a:rPr>
              <a:t>Sanballat </a:t>
            </a:r>
            <a:br>
              <a:rPr kumimoji="1"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/>
              </a:rPr>
            </a:br>
            <a:r>
              <a:rPr kumimoji="1"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/>
              </a:rPr>
              <a:t>the Samaritan</a:t>
            </a:r>
            <a:endParaRPr kumimoji="1" lang="en-US" sz="320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/>
            </a:endParaRPr>
          </a:p>
        </p:txBody>
      </p:sp>
      <p:sp>
        <p:nvSpPr>
          <p:cNvPr id="187400" name="AutoShape 8"/>
          <p:cNvSpPr>
            <a:spLocks noChangeArrowheads="1"/>
          </p:cNvSpPr>
          <p:nvPr/>
        </p:nvSpPr>
        <p:spPr bwMode="auto">
          <a:xfrm>
            <a:off x="5651500" y="2636838"/>
            <a:ext cx="3124200" cy="24384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y="50000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/>
              </a:rPr>
              <a:t>Tobiah </a:t>
            </a:r>
            <a:br>
              <a:rPr kumimoji="1"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/>
              </a:rPr>
            </a:br>
            <a:r>
              <a:rPr kumimoji="1"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/>
              </a:rPr>
              <a:t>the Ammonite</a:t>
            </a:r>
            <a:endParaRPr kumimoji="1" lang="en-US" sz="320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/>
            </a:endParaRPr>
          </a:p>
        </p:txBody>
      </p:sp>
      <p:pic>
        <p:nvPicPr>
          <p:cNvPr id="1547270" name="Picture 1" descr="titlestonewall50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21717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7271" name="Text Box 10"/>
          <p:cNvSpPr txBox="1">
            <a:spLocks noChangeArrowheads="1"/>
          </p:cNvSpPr>
          <p:nvPr/>
        </p:nvSpPr>
        <p:spPr bwMode="auto">
          <a:xfrm>
            <a:off x="4837113" y="2743200"/>
            <a:ext cx="179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charset="0"/>
              </a:rPr>
              <a:t>NEHEMIAH</a:t>
            </a:r>
          </a:p>
        </p:txBody>
      </p:sp>
    </p:spTree>
    <p:extLst>
      <p:ext uri="{BB962C8B-B14F-4D97-AF65-F5344CB8AC3E}">
        <p14:creationId xmlns:p14="http://schemas.microsoft.com/office/powerpoint/2010/main" val="35813593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7" grpId="0" animBg="1"/>
      <p:bldP spid="187399" grpId="0" animBg="1"/>
      <p:bldP spid="1874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600200" y="2492375"/>
            <a:ext cx="6629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The First Challenge to Living above Reproach:</a:t>
            </a:r>
            <a:endParaRPr lang="en-US" sz="4000" b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8300" y="3816350"/>
            <a:ext cx="6553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Arial"/>
              </a:rPr>
              <a:t>Dangerous Diversion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Arial"/>
              </a:rPr>
              <a:t> (1-4)</a:t>
            </a:r>
            <a:endParaRPr lang="en-US" sz="40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0132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13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92794"/>
            <a:ext cx="1295400" cy="850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The Plain of Ono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905000" y="431800"/>
            <a:ext cx="3200400" cy="414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67400" y="2133600"/>
            <a:ext cx="1676400" cy="762000"/>
          </a:xfrm>
          <a:prstGeom prst="ellipse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0181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62000" y="2481263"/>
            <a:ext cx="754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Nehemiah</a:t>
            </a:r>
            <a:r>
              <a:rPr lang="fr-FR" altLang="ja-JP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'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66633"/>
                  </a:outerShdw>
                </a:effectLst>
                <a:cs typeface="Arial" charset="0"/>
              </a:rPr>
              <a:t>s First Response:</a:t>
            </a:r>
            <a:endParaRPr lang="en-US" sz="4000" b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666633"/>
                </a:outerShdw>
              </a:effectLst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900" y="3189288"/>
            <a:ext cx="762000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Continued Concentration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 (3-4)</a:t>
            </a:r>
            <a:endParaRPr lang="en-US" sz="40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0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4135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33400" y="990600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Some Food for Thought:</a:t>
            </a:r>
            <a:endParaRPr lang="en-US" sz="4000" b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828800"/>
            <a:ext cx="8153400" cy="403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buClr>
                <a:srgbClr val="990000"/>
              </a:buClr>
              <a:defRPr/>
            </a:pPr>
            <a:r>
              <a:rPr lang="en-SG" sz="3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What is God calling you to do at this stage in your life?</a:t>
            </a:r>
          </a:p>
          <a:p>
            <a:pPr defTabSz="914400">
              <a:buClr>
                <a:srgbClr val="990000"/>
              </a:buClr>
              <a:defRPr/>
            </a:pPr>
            <a:endParaRPr lang="en-SG" sz="3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defTabSz="914400">
              <a:buClr>
                <a:srgbClr val="990000"/>
              </a:buClr>
              <a:defRPr/>
            </a:pPr>
            <a:r>
              <a:rPr lang="en-SG" sz="3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What people and/or things are distracting you from fulfilling that divine calling?</a:t>
            </a:r>
          </a:p>
          <a:p>
            <a:pPr defTabSz="914400">
              <a:buClr>
                <a:srgbClr val="990000"/>
              </a:buClr>
              <a:defRPr/>
            </a:pPr>
            <a:endParaRPr lang="en-SG" sz="3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defTabSz="914400">
              <a:buClr>
                <a:srgbClr val="990000"/>
              </a:buClr>
              <a:defRPr/>
            </a:pPr>
            <a:r>
              <a:rPr lang="en-SG" sz="3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How will you trust God to help you avoid and eliminate those distractions?</a:t>
            </a:r>
            <a:endParaRPr lang="en-US" sz="3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3571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219200" y="2492375"/>
            <a:ext cx="6781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The Second Challenge to Living above Reproach:</a:t>
            </a:r>
            <a:endParaRPr lang="en-US" sz="4000" b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3816350"/>
            <a:ext cx="678180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Dishonest Defamation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 (5-7)</a:t>
            </a:r>
            <a:endParaRPr lang="en-US" sz="40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0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9003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592</Words>
  <Application>Microsoft Macintosh PowerPoint</Application>
  <PresentationFormat>On-screen Show (4:3)</PresentationFormat>
  <Paragraphs>81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1_Refined</vt:lpstr>
      <vt:lpstr>Living Above Reproach</vt:lpstr>
      <vt:lpstr>By Way of Review:</vt:lpstr>
      <vt:lpstr>Past Challenges Overcome:</vt:lpstr>
      <vt:lpstr>Enemies in Nehemiah's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Above Reproach</dc:title>
  <dc:creator>Dr Rick Griffith</dc:creator>
  <cp:lastModifiedBy>Dr Rick Griffith</cp:lastModifiedBy>
  <cp:revision>1</cp:revision>
  <dcterms:created xsi:type="dcterms:W3CDTF">2013-09-01T12:43:13Z</dcterms:created>
  <dcterms:modified xsi:type="dcterms:W3CDTF">2013-09-01T12:44:57Z</dcterms:modified>
</cp:coreProperties>
</file>