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 id="2147483697" r:id="rId4"/>
    <p:sldMasterId id="2147483722" r:id="rId5"/>
    <p:sldMasterId id="2147483724" r:id="rId6"/>
    <p:sldMasterId id="2147483772" r:id="rId7"/>
    <p:sldMasterId id="2147483784" r:id="rId8"/>
  </p:sldMasterIdLst>
  <p:notesMasterIdLst>
    <p:notesMasterId r:id="rId57"/>
  </p:notesMasterIdLst>
  <p:sldIdLst>
    <p:sldId id="286" r:id="rId9"/>
    <p:sldId id="350" r:id="rId10"/>
    <p:sldId id="311" r:id="rId11"/>
    <p:sldId id="302" r:id="rId12"/>
    <p:sldId id="306" r:id="rId13"/>
    <p:sldId id="373" r:id="rId14"/>
    <p:sldId id="318" r:id="rId15"/>
    <p:sldId id="307" r:id="rId16"/>
    <p:sldId id="330" r:id="rId17"/>
    <p:sldId id="335" r:id="rId18"/>
    <p:sldId id="341" r:id="rId19"/>
    <p:sldId id="347" r:id="rId20"/>
    <p:sldId id="259" r:id="rId21"/>
    <p:sldId id="344" r:id="rId22"/>
    <p:sldId id="353" r:id="rId23"/>
    <p:sldId id="304" r:id="rId24"/>
    <p:sldId id="354" r:id="rId25"/>
    <p:sldId id="260" r:id="rId26"/>
    <p:sldId id="343" r:id="rId27"/>
    <p:sldId id="345" r:id="rId28"/>
    <p:sldId id="327" r:id="rId29"/>
    <p:sldId id="368" r:id="rId30"/>
    <p:sldId id="257" r:id="rId31"/>
    <p:sldId id="342" r:id="rId32"/>
    <p:sldId id="261" r:id="rId33"/>
    <p:sldId id="339" r:id="rId34"/>
    <p:sldId id="369" r:id="rId35"/>
    <p:sldId id="370" r:id="rId36"/>
    <p:sldId id="371" r:id="rId37"/>
    <p:sldId id="355" r:id="rId38"/>
    <p:sldId id="356" r:id="rId39"/>
    <p:sldId id="346" r:id="rId40"/>
    <p:sldId id="357" r:id="rId41"/>
    <p:sldId id="362" r:id="rId42"/>
    <p:sldId id="361" r:id="rId43"/>
    <p:sldId id="359" r:id="rId44"/>
    <p:sldId id="360" r:id="rId45"/>
    <p:sldId id="363" r:id="rId46"/>
    <p:sldId id="348" r:id="rId47"/>
    <p:sldId id="364" r:id="rId48"/>
    <p:sldId id="365" r:id="rId49"/>
    <p:sldId id="351" r:id="rId50"/>
    <p:sldId id="366" r:id="rId51"/>
    <p:sldId id="367" r:id="rId52"/>
    <p:sldId id="281" r:id="rId53"/>
    <p:sldId id="374" r:id="rId54"/>
    <p:sldId id="375" r:id="rId55"/>
    <p:sldId id="37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00"/>
    <a:srgbClr val="003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84840" autoAdjust="0"/>
  </p:normalViewPr>
  <p:slideViewPr>
    <p:cSldViewPr snapToGrid="0" snapToObjects="1">
      <p:cViewPr varScale="1">
        <p:scale>
          <a:sx n="68" d="100"/>
          <a:sy n="68" d="100"/>
        </p:scale>
        <p:origin x="-112"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9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notesMaster" Target="notesMasters/notes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5E80A1-095D-024A-8D9E-E69982E09E04}" type="datetimeFigureOut">
              <a:rPr lang="en-US" smtClean="0"/>
              <a:t>27/7/13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CB7CF4-7658-C44D-B095-225B9F0EF1DD}" type="slidenum">
              <a:rPr lang="en-US" smtClean="0"/>
              <a:t>‹#›</a:t>
            </a:fld>
            <a:endParaRPr lang="en-US"/>
          </a:p>
        </p:txBody>
      </p:sp>
    </p:spTree>
    <p:extLst>
      <p:ext uri="{BB962C8B-B14F-4D97-AF65-F5344CB8AC3E}">
        <p14:creationId xmlns:p14="http://schemas.microsoft.com/office/powerpoint/2010/main" val="20292399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ChangeArrowheads="1"/>
          </p:cNvSpPr>
          <p:nvPr>
            <p:ph type="sldImg"/>
          </p:nvPr>
        </p:nvSpPr>
        <p:spPr>
          <a:solidFill>
            <a:srgbClr val="FFFFFF"/>
          </a:solidFill>
          <a:ln/>
        </p:spPr>
      </p:sp>
      <p:sp>
        <p:nvSpPr>
          <p:cNvPr id="107522"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26"/>
          <p:cNvSpPr>
            <a:spLocks noChangeArrowheads="1"/>
          </p:cNvSpPr>
          <p:nvPr>
            <p:ph type="sldImg"/>
          </p:nvPr>
        </p:nvSpPr>
        <p:spPr>
          <a:solidFill>
            <a:srgbClr val="FFFFFF"/>
          </a:solidFill>
          <a:ln/>
        </p:spPr>
      </p:sp>
      <p:sp>
        <p:nvSpPr>
          <p:cNvPr id="141314"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57021B-C2A5-0343-84B2-CFCC6DA91AD0}" type="slidenum">
              <a:rPr lang="nl-NL" sz="1200">
                <a:solidFill>
                  <a:prstClr val="black"/>
                </a:solidFill>
              </a:rPr>
              <a:pPr eaLnBrk="1" hangingPunct="1"/>
              <a:t>14</a:t>
            </a:fld>
            <a:endParaRPr lang="nl-NL" sz="1200">
              <a:solidFill>
                <a:prstClr val="black"/>
              </a:solidFill>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ph type="sldImg"/>
          </p:nvPr>
        </p:nvSpPr>
        <p:spPr>
          <a:solidFill>
            <a:srgbClr val="FFFFFF"/>
          </a:solidFill>
          <a:ln/>
        </p:spPr>
      </p:sp>
      <p:sp>
        <p:nvSpPr>
          <p:cNvPr id="157698"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ChangeArrowheads="1"/>
          </p:cNvSpPr>
          <p:nvPr>
            <p:ph type="sldImg"/>
          </p:nvPr>
        </p:nvSpPr>
        <p:spPr>
          <a:solidFill>
            <a:srgbClr val="FFFFFF"/>
          </a:solidFill>
          <a:ln/>
        </p:spPr>
      </p:sp>
      <p:sp>
        <p:nvSpPr>
          <p:cNvPr id="143362"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ChangeArrowheads="1"/>
          </p:cNvSpPr>
          <p:nvPr>
            <p:ph type="sldImg"/>
          </p:nvPr>
        </p:nvSpPr>
        <p:spPr>
          <a:solidFill>
            <a:srgbClr val="FFFFFF"/>
          </a:solidFill>
          <a:ln/>
        </p:spPr>
      </p:sp>
      <p:sp>
        <p:nvSpPr>
          <p:cNvPr id="143362"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26"/>
          <p:cNvSpPr>
            <a:spLocks noChangeArrowheads="1"/>
          </p:cNvSpPr>
          <p:nvPr>
            <p:ph type="sldImg"/>
          </p:nvPr>
        </p:nvSpPr>
        <p:spPr>
          <a:solidFill>
            <a:srgbClr val="FFFFFF"/>
          </a:solidFill>
          <a:ln/>
        </p:spPr>
      </p:sp>
      <p:sp>
        <p:nvSpPr>
          <p:cNvPr id="190466"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ChangeArrowheads="1"/>
          </p:cNvSpPr>
          <p:nvPr>
            <p:ph type="sldImg"/>
          </p:nvPr>
        </p:nvSpPr>
        <p:spPr>
          <a:solidFill>
            <a:srgbClr val="FFFFFF"/>
          </a:solidFill>
          <a:ln/>
        </p:spPr>
      </p:sp>
      <p:sp>
        <p:nvSpPr>
          <p:cNvPr id="143362"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26"/>
          <p:cNvSpPr>
            <a:spLocks noChangeArrowheads="1"/>
          </p:cNvSpPr>
          <p:nvPr>
            <p:ph type="sldImg"/>
          </p:nvPr>
        </p:nvSpPr>
        <p:spPr>
          <a:solidFill>
            <a:srgbClr val="FFFFFF"/>
          </a:solidFill>
          <a:ln/>
        </p:spPr>
      </p:sp>
      <p:sp>
        <p:nvSpPr>
          <p:cNvPr id="215042"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knowledge, faith, and place of influence has He given </a:t>
            </a:r>
            <a:r>
              <a:rPr lang="en-US" i="1">
                <a:latin typeface="Times New Roman" charset="0"/>
                <a:ea typeface="ＭＳ Ｐゴシック" charset="0"/>
                <a:cs typeface="ＭＳ Ｐゴシック" charset="0"/>
              </a:rPr>
              <a:t>you</a:t>
            </a:r>
            <a:r>
              <a:rPr lang="en-US">
                <a:latin typeface="Times New Roman" charset="0"/>
                <a:ea typeface="ＭＳ Ｐゴシック" charset="0"/>
                <a:cs typeface="ＭＳ Ｐゴシック" charset="0"/>
              </a:rPr>
              <a:t>?  What does God want you to do with it?  What burden has the Lord placed on your heart?  Soul care?  How can we help you achieve this vision so you have all you need to do His will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ChangeArrowheads="1"/>
          </p:cNvSpPr>
          <p:nvPr>
            <p:ph type="sldImg"/>
          </p:nvPr>
        </p:nvSpPr>
        <p:spPr>
          <a:solidFill>
            <a:srgbClr val="FFFFFF"/>
          </a:solidFill>
          <a:ln/>
        </p:spPr>
      </p:sp>
      <p:sp>
        <p:nvSpPr>
          <p:cNvPr id="143362"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ChangeArrowheads="1"/>
          </p:cNvSpPr>
          <p:nvPr>
            <p:ph type="sldImg"/>
          </p:nvPr>
        </p:nvSpPr>
        <p:spPr>
          <a:solidFill>
            <a:srgbClr val="FFFFFF"/>
          </a:solidFill>
          <a:ln/>
        </p:spPr>
      </p:sp>
      <p:sp>
        <p:nvSpPr>
          <p:cNvPr id="17203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ph type="sldImg"/>
          </p:nvPr>
        </p:nvSpPr>
        <p:spPr>
          <a:solidFill>
            <a:srgbClr val="FFFFFF"/>
          </a:solidFill>
          <a:ln/>
        </p:spPr>
      </p:sp>
      <p:sp>
        <p:nvSpPr>
          <p:cNvPr id="157698"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Life Cycle of Salmon (Discovery Channel)</a:t>
            </a:r>
          </a:p>
          <a:p>
            <a:r>
              <a:rPr lang="en-US" dirty="0" smtClean="0"/>
              <a:t>http://</a:t>
            </a:r>
            <a:r>
              <a:rPr lang="en-US" dirty="0" err="1" smtClean="0"/>
              <a:t>www.youtube.com</a:t>
            </a:r>
            <a:r>
              <a:rPr lang="en-US" dirty="0" smtClean="0"/>
              <a:t>/</a:t>
            </a:r>
            <a:r>
              <a:rPr lang="en-US" dirty="0" err="1" smtClean="0"/>
              <a:t>watch?v</a:t>
            </a:r>
            <a:r>
              <a:rPr lang="en-US" dirty="0" smtClean="0"/>
              <a:t>=5DqjsWsY8-g</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33</a:t>
            </a:fld>
            <a:endParaRPr lang="en-US"/>
          </a:p>
        </p:txBody>
      </p:sp>
    </p:spTree>
    <p:extLst>
      <p:ext uri="{BB962C8B-B14F-4D97-AF65-F5344CB8AC3E}">
        <p14:creationId xmlns:p14="http://schemas.microsoft.com/office/powerpoint/2010/main" val="4485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have started the journey with us at our church…</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34</a:t>
            </a:fld>
            <a:endParaRPr lang="en-US"/>
          </a:p>
        </p:txBody>
      </p:sp>
    </p:spTree>
    <p:extLst>
      <p:ext uri="{BB962C8B-B14F-4D97-AF65-F5344CB8AC3E}">
        <p14:creationId xmlns:p14="http://schemas.microsoft.com/office/powerpoint/2010/main" val="109477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establishing a church is no small task––an upstream swim!</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35</a:t>
            </a:fld>
            <a:endParaRPr lang="en-US"/>
          </a:p>
        </p:txBody>
      </p:sp>
    </p:spTree>
    <p:extLst>
      <p:ext uri="{BB962C8B-B14F-4D97-AF65-F5344CB8AC3E}">
        <p14:creationId xmlns:p14="http://schemas.microsoft.com/office/powerpoint/2010/main" val="301534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a:t>
            </a:r>
            <a:r>
              <a:rPr lang="en-US" baseline="0" dirty="0" smtClean="0"/>
              <a:t> we come across lean times financially and in personnel and morale</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36</a:t>
            </a:fld>
            <a:endParaRPr lang="en-US"/>
          </a:p>
        </p:txBody>
      </p:sp>
    </p:spTree>
    <p:extLst>
      <p:ext uri="{BB962C8B-B14F-4D97-AF65-F5344CB8AC3E}">
        <p14:creationId xmlns:p14="http://schemas.microsoft.com/office/powerpoint/2010/main" val="1494893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enemies sometimes snatch members who leave as they marry outside the faith or become disillusioned</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37</a:t>
            </a:fld>
            <a:endParaRPr lang="en-US"/>
          </a:p>
        </p:txBody>
      </p:sp>
    </p:spTree>
    <p:extLst>
      <p:ext uri="{BB962C8B-B14F-4D97-AF65-F5344CB8AC3E}">
        <p14:creationId xmlns:p14="http://schemas.microsoft.com/office/powerpoint/2010/main" val="1167320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those predators are well-meaning people</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38</a:t>
            </a:fld>
            <a:endParaRPr lang="en-US"/>
          </a:p>
        </p:txBody>
      </p:sp>
    </p:spTree>
    <p:extLst>
      <p:ext uri="{BB962C8B-B14F-4D97-AF65-F5344CB8AC3E}">
        <p14:creationId xmlns:p14="http://schemas.microsoft.com/office/powerpoint/2010/main" val="3518299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did</a:t>
            </a:r>
            <a:r>
              <a:rPr lang="en-US" baseline="0" dirty="0" smtClean="0"/>
              <a:t> we get the idea that God lays out the red carpet for us?</a:t>
            </a:r>
            <a:endParaRPr lang="en-US" dirty="0"/>
          </a:p>
        </p:txBody>
      </p:sp>
      <p:sp>
        <p:nvSpPr>
          <p:cNvPr id="4" name="Slide Number Placeholder 3"/>
          <p:cNvSpPr>
            <a:spLocks noGrp="1"/>
          </p:cNvSpPr>
          <p:nvPr>
            <p:ph type="sldNum" sz="quarter" idx="10"/>
          </p:nvPr>
        </p:nvSpPr>
        <p:spPr/>
        <p:txBody>
          <a:bodyPr/>
          <a:lstStyle/>
          <a:p>
            <a:fld id="{DBCB7CF4-7658-C44D-B095-225B9F0EF1DD}" type="slidenum">
              <a:rPr lang="en-US" smtClean="0"/>
              <a:t>39</a:t>
            </a:fld>
            <a:endParaRPr lang="en-US"/>
          </a:p>
        </p:txBody>
      </p:sp>
    </p:spTree>
    <p:extLst>
      <p:ext uri="{BB962C8B-B14F-4D97-AF65-F5344CB8AC3E}">
        <p14:creationId xmlns:p14="http://schemas.microsoft.com/office/powerpoint/2010/main" val="671023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58E344-B506-A744-A4A1-B53E352F295D}" type="slidenum">
              <a:rPr lang="en-US" sz="1200">
                <a:solidFill>
                  <a:prstClr val="black"/>
                </a:solidFill>
              </a:rPr>
              <a:pPr/>
              <a:t>40</a:t>
            </a:fld>
            <a:endParaRPr lang="en-US" sz="1200">
              <a:solidFill>
                <a:prstClr val="black"/>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ph type="sldImg"/>
          </p:nvPr>
        </p:nvSpPr>
        <p:spPr>
          <a:solidFill>
            <a:srgbClr val="FFFFFF"/>
          </a:solidFill>
          <a:ln/>
        </p:spPr>
      </p:sp>
      <p:sp>
        <p:nvSpPr>
          <p:cNvPr id="157698"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26"/>
          <p:cNvSpPr>
            <a:spLocks noChangeArrowheads="1"/>
          </p:cNvSpPr>
          <p:nvPr>
            <p:ph type="sldImg"/>
          </p:nvPr>
        </p:nvSpPr>
        <p:spPr>
          <a:solidFill>
            <a:srgbClr val="FFFFFF"/>
          </a:solidFill>
          <a:ln/>
        </p:spPr>
      </p:sp>
      <p:sp>
        <p:nvSpPr>
          <p:cNvPr id="147458"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ChangeArrowheads="1"/>
          </p:cNvSpPr>
          <p:nvPr>
            <p:ph type="sldImg"/>
          </p:nvPr>
        </p:nvSpPr>
        <p:spPr>
          <a:solidFill>
            <a:srgbClr val="FFFFFF"/>
          </a:solidFill>
          <a:ln/>
        </p:spPr>
      </p:sp>
      <p:sp>
        <p:nvSpPr>
          <p:cNvPr id="17203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ChangeArrowheads="1"/>
          </p:cNvSpPr>
          <p:nvPr>
            <p:ph type="sldImg"/>
          </p:nvPr>
        </p:nvSpPr>
        <p:spPr>
          <a:solidFill>
            <a:srgbClr val="FFFFFF"/>
          </a:solidFill>
          <a:ln/>
        </p:spPr>
      </p:sp>
      <p:sp>
        <p:nvSpPr>
          <p:cNvPr id="172034"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r>
              <a:rPr lang="en-US" baseline="30000">
                <a:latin typeface="Times New Roman" charset="0"/>
                <a:ea typeface="ＭＳ Ｐゴシック" charset="0"/>
                <a:cs typeface="ＭＳ Ｐゴシック" charset="0"/>
              </a:rPr>
              <a:t>4</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When I heard this, I sat down and wept. In fact, for days I mourned, fasted, and prayed to the God of heaven. </a:t>
            </a:r>
            <a:r>
              <a:rPr lang="en-US" baseline="30000">
                <a:latin typeface="Times New Roman" charset="0"/>
                <a:ea typeface="ＭＳ Ｐゴシック" charset="0"/>
                <a:cs typeface="ＭＳ Ｐゴシック" charset="0"/>
              </a:rPr>
              <a:t>5</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said,</a:t>
            </a:r>
          </a:p>
          <a:p>
            <a:pPr lvl="2">
              <a:spcBef>
                <a:spcPts val="900"/>
              </a:spcBef>
            </a:pPr>
            <a:r>
              <a:rPr lang="ja-JP" altLang="en-US">
                <a:latin typeface="Times New Roman" charset="0"/>
                <a:ea typeface="ＭＳ Ｐゴシック" charset="0"/>
              </a:rPr>
              <a:t>“</a:t>
            </a:r>
            <a:r>
              <a:rPr lang="en-US" altLang="ja-JP">
                <a:latin typeface="Times New Roman" charset="0"/>
                <a:ea typeface="ＭＳ Ｐゴシック" charset="0"/>
              </a:rPr>
              <a:t>O Lord, God of heaven, the great and awesome God who keeps his covenant of unfailing love with those who love him and obey his commands, </a:t>
            </a:r>
            <a:r>
              <a:rPr lang="en-US" altLang="ja-JP" baseline="30000">
                <a:latin typeface="Times New Roman" charset="0"/>
                <a:ea typeface="ＭＳ Ｐゴシック" charset="0"/>
              </a:rPr>
              <a:t>6</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listen to my prayer! Look down and see me praying night and day for your people Israel. I confess that we have sinned against you. Yes, even my own family and I have sinned! </a:t>
            </a:r>
            <a:r>
              <a:rPr lang="en-US" altLang="ja-JP" baseline="30000">
                <a:latin typeface="Times New Roman" charset="0"/>
                <a:ea typeface="ＭＳ Ｐゴシック" charset="0"/>
              </a:rPr>
              <a:t>7</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We have sinned terribly by not obeying the commands, decrees, and regulations that you gave us through your servant Moses.</a:t>
            </a:r>
          </a:p>
          <a:p>
            <a:pPr lvl="2"/>
            <a:r>
              <a:rPr lang="en-US" baseline="30000">
                <a:latin typeface="Times New Roman" charset="0"/>
                <a:ea typeface="ＭＳ Ｐゴシック" charset="0"/>
              </a:rPr>
              <a:t>8</a:t>
            </a:r>
            <a:r>
              <a:rPr lang="en-US" baseline="30000">
                <a:latin typeface="Lucida Grande" charset="0"/>
                <a:ea typeface="ＭＳ Ｐゴシック" charset="0"/>
              </a:rPr>
              <a:t>�</a:t>
            </a:r>
            <a:r>
              <a:rPr lang="en-US" baseline="30000">
                <a:latin typeface="Times New Roman" charset="0"/>
                <a:ea typeface="ＭＳ Ｐゴシック" charset="0"/>
              </a:rPr>
              <a:t> </a:t>
            </a:r>
            <a:r>
              <a:rPr lang="ja-JP" altLang="en-US">
                <a:latin typeface="Times New Roman" charset="0"/>
                <a:ea typeface="ＭＳ Ｐゴシック" charset="0"/>
              </a:rPr>
              <a:t>“</a:t>
            </a:r>
            <a:r>
              <a:rPr lang="en-US" altLang="ja-JP">
                <a:latin typeface="Times New Roman" charset="0"/>
                <a:ea typeface="ＭＳ Ｐゴシック" charset="0"/>
              </a:rPr>
              <a:t>Please remember what you told your servant Moses: </a:t>
            </a:r>
            <a:r>
              <a:rPr lang="fr-FR" altLang="ja-JP">
                <a:latin typeface="Times New Roman" charset="0"/>
                <a:ea typeface="ＭＳ Ｐゴシック" charset="0"/>
              </a:rPr>
              <a:t>'</a:t>
            </a:r>
            <a:r>
              <a:rPr lang="en-US" altLang="ja-JP">
                <a:latin typeface="Times New Roman" charset="0"/>
                <a:ea typeface="ＭＳ Ｐゴシック" charset="0"/>
              </a:rPr>
              <a:t>If you are unfaithful to me, I will scatter you among the nations. </a:t>
            </a:r>
            <a:r>
              <a:rPr lang="en-US" altLang="ja-JP" baseline="30000">
                <a:latin typeface="Times New Roman" charset="0"/>
                <a:ea typeface="ＭＳ Ｐゴシック" charset="0"/>
              </a:rPr>
              <a:t>9</a:t>
            </a:r>
            <a:r>
              <a:rPr lang="en-US" altLang="ja-JP" baseline="30000">
                <a:latin typeface="Lucida Grande" charset="0"/>
                <a:ea typeface="ＭＳ Ｐゴシック" charset="0"/>
              </a:rPr>
              <a:t>�</a:t>
            </a:r>
            <a:r>
              <a:rPr lang="en-US" altLang="ja-JP" baseline="30000">
                <a:latin typeface="Times New Roman" charset="0"/>
                <a:ea typeface="ＭＳ Ｐゴシック" charset="0"/>
              </a:rPr>
              <a:t> </a:t>
            </a:r>
            <a:r>
              <a:rPr lang="en-US" altLang="ja-JP">
                <a:latin typeface="Times New Roman" charset="0"/>
                <a:ea typeface="ＭＳ Ｐゴシック" charset="0"/>
              </a:rPr>
              <a:t>But if you return to me and obey my commands and live by them, then even if you are exiled to the ends of the earth, I will bring you back to the place I have chosen for my name to be honored.</a:t>
            </a:r>
            <a:r>
              <a:rPr lang="fr-FR" altLang="ja-JP">
                <a:latin typeface="Times New Roman" charset="0"/>
                <a:ea typeface="ＭＳ Ｐゴシック" charset="0"/>
              </a:rPr>
              <a:t>'</a:t>
            </a:r>
            <a:endParaRPr lang="en-US" altLang="ja-JP">
              <a:latin typeface="Times New Roman" charset="0"/>
              <a:ea typeface="ＭＳ Ｐゴシック" charset="0"/>
            </a:endParaRPr>
          </a:p>
          <a:p>
            <a:r>
              <a:rPr lang="en-US" baseline="30000">
                <a:latin typeface="Times New Roman" charset="0"/>
                <a:ea typeface="ＭＳ Ｐゴシック" charset="0"/>
                <a:cs typeface="ＭＳ Ｐゴシック" charset="0"/>
              </a:rPr>
              <a:t>10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The people you rescued by your great power and strong hand are your servants. </a:t>
            </a:r>
            <a:r>
              <a:rPr lang="en-US" altLang="ja-JP" baseline="30000">
                <a:latin typeface="Times New Roman" charset="0"/>
                <a:ea typeface="ＭＳ Ｐゴシック" charset="0"/>
                <a:cs typeface="ＭＳ Ｐゴシック" charset="0"/>
              </a:rPr>
              <a:t>11</a:t>
            </a:r>
            <a:r>
              <a:rPr lang="en-US" altLang="ja-JP" baseline="30000">
                <a:latin typeface="Lucida Grande" charset="0"/>
                <a:ea typeface="ＭＳ Ｐゴシック" charset="0"/>
                <a:cs typeface="ＭＳ Ｐゴシック" charset="0"/>
              </a:rPr>
              <a:t>�</a:t>
            </a:r>
            <a:r>
              <a:rPr lang="en-US" altLang="ja-JP" baseline="30000">
                <a:latin typeface="Times New Roman" charset="0"/>
                <a:ea typeface="ＭＳ Ｐゴシック" charset="0"/>
                <a:cs typeface="ＭＳ Ｐゴシック" charset="0"/>
              </a:rPr>
              <a:t> </a:t>
            </a:r>
            <a:r>
              <a:rPr lang="en-US" altLang="ja-JP">
                <a:latin typeface="Times New Roman" charset="0"/>
                <a:ea typeface="ＭＳ Ｐゴシック" charset="0"/>
                <a:cs typeface="ＭＳ Ｐゴシック" charset="0"/>
              </a:rPr>
              <a:t>O Lord, please hear my prayer! Listen to the prayers of those of us who delight in honoring you. Please grant me success today by making the king favorable to me.</a:t>
            </a:r>
            <a:r>
              <a:rPr lang="en-US" altLang="ja-JP" baseline="30000">
                <a:solidFill>
                  <a:srgbClr val="008000"/>
                </a:solidFill>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Put it into his heart to be kind to me.</a:t>
            </a:r>
            <a:r>
              <a:rPr lang="ja-JP" altLang="en-US">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26"/>
          <p:cNvSpPr>
            <a:spLocks noChangeArrowheads="1"/>
          </p:cNvSpPr>
          <p:nvPr>
            <p:ph type="sldImg"/>
          </p:nvPr>
        </p:nvSpPr>
        <p:spPr>
          <a:solidFill>
            <a:srgbClr val="FFFFFF"/>
          </a:solidFill>
          <a:ln/>
        </p:spPr>
      </p:sp>
      <p:sp>
        <p:nvSpPr>
          <p:cNvPr id="149506"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26"/>
          <p:cNvSpPr>
            <a:spLocks noChangeArrowheads="1"/>
          </p:cNvSpPr>
          <p:nvPr>
            <p:ph type="sldImg"/>
          </p:nvPr>
        </p:nvSpPr>
        <p:spPr>
          <a:solidFill>
            <a:srgbClr val="FFFFFF"/>
          </a:solidFill>
          <a:ln/>
        </p:spPr>
      </p:sp>
      <p:sp>
        <p:nvSpPr>
          <p:cNvPr id="196610" name="Rectangle 1027"/>
          <p:cNvSpPr>
            <a:spLocks noChangeArrowheads="1"/>
          </p:cNvSpPr>
          <p:nvPr>
            <p:ph type="body" idx="1"/>
          </p:nvPr>
        </p:nvSpPr>
        <p:spPr>
          <a:xfrm>
            <a:off x="914400" y="4343400"/>
            <a:ext cx="5029200" cy="4114800"/>
          </a:xfrm>
          <a:solidFill>
            <a:srgbClr val="FFFFFF"/>
          </a:solidFill>
          <a:ln>
            <a:solidFill>
              <a:srgbClr val="000000"/>
            </a:solidFill>
          </a:ln>
        </p:spPr>
        <p:txBody>
          <a:bodyPr/>
          <a:lstStyle/>
          <a:p>
            <a:pPr>
              <a:spcBef>
                <a:spcPts val="900"/>
              </a:spcBef>
            </a:pPr>
            <a:r>
              <a:rPr lang="en-US">
                <a:latin typeface="Times New Roman" charset="0"/>
                <a:ea typeface="ＭＳ Ｐゴシック" charset="0"/>
                <a:cs typeface="ＭＳ Ｐゴシック" charset="0"/>
              </a:rPr>
              <a:t>I</a:t>
            </a:r>
            <a:r>
              <a:rPr lang="en-US">
                <a:latin typeface="Times" charset="0"/>
                <a:ea typeface="ＭＳ Ｐゴシック" charset="0"/>
                <a:cs typeface="ＭＳ Ｐゴシック" charset="0"/>
              </a:rPr>
              <a:t>Wiersbe also notes,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A cupbearer was much more than our modern </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butler</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(see Gen. </a:t>
            </a:r>
            <a:r>
              <a:rPr lang="en-US" altLang="ja-JP">
                <a:solidFill>
                  <a:srgbClr val="000080"/>
                </a:solidFill>
                <a:latin typeface="Times" charset="0"/>
                <a:ea typeface="ＭＳ Ｐゴシック" charset="0"/>
                <a:cs typeface="ＭＳ Ｐゴシック" charset="0"/>
              </a:rPr>
              <a:t>40</a:t>
            </a:r>
            <a:r>
              <a:rPr lang="en-US" altLang="ja-JP">
                <a:latin typeface="Times" charset="0"/>
                <a:ea typeface="ＭＳ Ｐゴシック" charset="0"/>
                <a:cs typeface="ＭＳ Ｐゴシック" charset="0"/>
              </a:rPr>
              <a:t>). It was a position of great responsibility and privilege. At each meal, he tested the king</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wine to make sure it wasn</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Times" charset="0"/>
                <a:ea typeface="ＭＳ Ｐゴシック" charset="0"/>
                <a:cs typeface="ＭＳ Ｐゴシック" charset="0"/>
              </a:rPr>
              <a:t>41:1–13</a:t>
            </a:r>
            <a:r>
              <a:rPr lang="en-US" altLang="ja-JP">
                <a:latin typeface="Times" charset="0"/>
                <a:ea typeface="ＭＳ Ｐゴシック" charset="0"/>
                <a:cs typeface="ＭＳ Ｐゴシック" charset="0"/>
              </a:rPr>
              <a:t>). Because he had access to the king, the cupbearer was a man of great influence, which he could use for good or for evil.</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That Nehemiah, a Jew, held such an important position in the palace speaks well of his character and ability (</a:t>
            </a:r>
            <a:r>
              <a:rPr lang="en-US" altLang="ja-JP">
                <a:solidFill>
                  <a:srgbClr val="000080"/>
                </a:solidFill>
                <a:latin typeface="Times" charset="0"/>
                <a:ea typeface="ＭＳ Ｐゴシック" charset="0"/>
                <a:cs typeface="ＭＳ Ｐゴシック" charset="0"/>
              </a:rPr>
              <a:t>Dan. 1:1–4</a:t>
            </a:r>
            <a:r>
              <a:rPr lang="en-US" altLang="ja-JP">
                <a:latin typeface="Times" charset="0"/>
                <a:ea typeface="ＭＳ Ｐゴシック" charset="0"/>
                <a:cs typeface="ＭＳ Ｐゴシック" charset="0"/>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ja-JP" altLang="en-US">
                <a:latin typeface="Times" charset="0"/>
                <a:ea typeface="ＭＳ Ｐゴシック" charset="0"/>
                <a:cs typeface="ＭＳ Ｐゴシック" charset="0"/>
              </a:rPr>
              <a:t>”</a:t>
            </a:r>
            <a:endParaRPr lang="en-US" altLang="ja-JP">
              <a:latin typeface="Times" charset="0"/>
              <a:ea typeface="ＭＳ Ｐゴシック" charset="0"/>
              <a:cs typeface="ＭＳ Ｐゴシック" charset="0"/>
            </a:endParaRPr>
          </a:p>
          <a:p>
            <a:pPr lvl="3" algn="just">
              <a:spcBef>
                <a:spcPts val="1200"/>
              </a:spcBef>
              <a:spcAft>
                <a:spcPts val="300"/>
              </a:spcAft>
            </a:pPr>
            <a:r>
              <a:rPr lang="en-US">
                <a:latin typeface="Times New Roman" charset="0"/>
                <a:ea typeface="ＭＳ Ｐゴシック" charset="0"/>
              </a:rPr>
              <a:t>Ibid.</a:t>
            </a:r>
          </a:p>
          <a:p>
            <a:pPr>
              <a:spcBef>
                <a:spcPts val="90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26"/>
          <p:cNvSpPr>
            <a:spLocks noChangeArrowheads="1"/>
          </p:cNvSpPr>
          <p:nvPr>
            <p:ph type="sldImg"/>
          </p:nvPr>
        </p:nvSpPr>
        <p:spPr>
          <a:solidFill>
            <a:srgbClr val="FFFFFF"/>
          </a:solidFill>
          <a:ln/>
        </p:spPr>
      </p:sp>
      <p:sp>
        <p:nvSpPr>
          <p:cNvPr id="206850" name="Rectangle 1027"/>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26"/>
          <p:cNvSpPr>
            <a:spLocks noChangeArrowheads="1"/>
          </p:cNvSpPr>
          <p:nvPr>
            <p:ph type="sldImg"/>
          </p:nvPr>
        </p:nvSpPr>
        <p:spPr>
          <a:solidFill>
            <a:srgbClr val="FFFFFF"/>
          </a:solidFill>
          <a:ln/>
        </p:spPr>
      </p:sp>
      <p:sp>
        <p:nvSpPr>
          <p:cNvPr id="141314" name="Rectangle 1027"/>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7D94074-56FF-D240-8066-6A9F6FF39209}"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021621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1E6BDCA-B56D-7649-A63A-2A8C0DF98DE0}"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164734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9F8095E3-5F38-1E4E-8A5A-C61AFBAD219F}"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326918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mtClean="0">
              <a:solidFill>
                <a:srgbClr val="333333"/>
              </a:solidFill>
              <a:latin typeface="Times New Roman" charset="0"/>
              <a:ea typeface="ＭＳ Ｐゴシック" charset="0"/>
              <a:cs typeface="ＭＳ Ｐゴシック" charset="0"/>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fld id="{B84C5D03-C210-BD44-8A16-9A171D147DCB}" type="datetime1">
              <a:rPr lang="en-US"/>
              <a:pPr>
                <a:defRPr/>
              </a:pPr>
              <a:t>26/7/13</a:t>
            </a:fld>
            <a:endParaRPr lang="en-US"/>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8C746115-6892-B346-A6F0-1AE954071CB3}" type="slidenum">
              <a:rPr lang="en-US"/>
              <a:pPr>
                <a:defRPr/>
              </a:pPr>
              <a:t>‹#›</a:t>
            </a:fld>
            <a:endParaRPr lang="en-US"/>
          </a:p>
        </p:txBody>
      </p:sp>
    </p:spTree>
    <p:extLst>
      <p:ext uri="{BB962C8B-B14F-4D97-AF65-F5344CB8AC3E}">
        <p14:creationId xmlns:p14="http://schemas.microsoft.com/office/powerpoint/2010/main" val="2278428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4227FF0B-4A60-5343-BC59-FD5D77A372EC}" type="datetime1">
              <a:rPr lang="en-US">
                <a:solidFill>
                  <a:srgbClr val="578963"/>
                </a:solidFill>
              </a:rPr>
              <a:pPr>
                <a:defRPr/>
              </a:pPr>
              <a:t>26/7/13</a:t>
            </a:fld>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C3C70DC-5A0B-0B44-85FD-DAEDF00EA191}"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833194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98B2BBAD-98E0-2749-B1CC-FC5F70B5DE11}" type="datetime1">
              <a:rPr lang="en-US">
                <a:solidFill>
                  <a:srgbClr val="578963"/>
                </a:solidFill>
              </a:rPr>
              <a:pPr>
                <a:defRPr/>
              </a:pPr>
              <a:t>26/7/13</a:t>
            </a:fld>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5F0B81-5060-8E4F-A989-ADE542D9D69B}"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1040088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fld id="{088C4216-33EE-674B-967D-A753C316DC83}" type="datetime1">
              <a:rPr lang="en-US">
                <a:solidFill>
                  <a:srgbClr val="578963"/>
                </a:solidFill>
              </a:rPr>
              <a:pPr>
                <a:defRPr/>
              </a:pPr>
              <a:t>26/7/13</a:t>
            </a:fld>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4FA8458-FA2F-0243-A884-A53DC1D2B8C8}"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2366161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fld id="{2DB9D385-FD16-5544-9B75-691C325C2BA8}" type="datetime1">
              <a:rPr lang="en-US">
                <a:solidFill>
                  <a:srgbClr val="578963"/>
                </a:solidFill>
              </a:rPr>
              <a:pPr>
                <a:defRPr/>
              </a:pPr>
              <a:t>26/7/13</a:t>
            </a:fld>
            <a:endParaRPr lang="en-US">
              <a:solidFill>
                <a:srgbClr val="578963"/>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A27E1FC-2832-6A47-9656-9C7BEF8AAF9E}"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3309083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fld id="{732E7EC1-43B5-CB47-983C-B2B8E77F723A}" type="datetime1">
              <a:rPr lang="en-US">
                <a:solidFill>
                  <a:srgbClr val="578963"/>
                </a:solidFill>
              </a:rPr>
              <a:pPr>
                <a:defRPr/>
              </a:pPr>
              <a:t>26/7/13</a:t>
            </a:fld>
            <a:endParaRPr lang="en-US">
              <a:solidFill>
                <a:srgbClr val="578963"/>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256367B-15BD-794D-8155-1233DA467916}"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4080863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0C56CFF9-70E5-FF44-B461-BCD206B0A7A9}" type="datetime1">
              <a:rPr lang="en-US">
                <a:solidFill>
                  <a:srgbClr val="578963"/>
                </a:solidFill>
              </a:rPr>
              <a:pPr>
                <a:defRPr/>
              </a:pPr>
              <a:t>26/7/13</a:t>
            </a:fld>
            <a:endParaRPr lang="en-US">
              <a:solidFill>
                <a:srgbClr val="578963"/>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B97FA3-EC78-B44A-9382-ECE34493C1E5}"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4123793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69E49009-D5C1-F943-AC1F-E4678F238B98}" type="datetime1">
              <a:rPr lang="en-US">
                <a:solidFill>
                  <a:srgbClr val="578963"/>
                </a:solidFill>
              </a:rPr>
              <a:pPr>
                <a:defRPr/>
              </a:pPr>
              <a:t>26/7/13</a:t>
            </a:fld>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3762162-10E7-294A-B02A-93D612601192}"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323753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4FA99B2D-B259-E843-9EF1-EF6315FA978D}"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305676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1B7A33DA-1D08-DB44-B7A7-6172B26F7C03}" type="datetime1">
              <a:rPr lang="en-US">
                <a:solidFill>
                  <a:srgbClr val="578963"/>
                </a:solidFill>
              </a:rPr>
              <a:pPr>
                <a:defRPr/>
              </a:pPr>
              <a:t>26/7/13</a:t>
            </a:fld>
            <a:endParaRPr lang="en-US">
              <a:solidFill>
                <a:srgbClr val="578963"/>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D415727-9A2E-124D-9A1F-E8D7958F72C2}"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50818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287FEAB0-6797-C94F-A0FC-09F20DCD6C02}" type="datetime1">
              <a:rPr lang="en-US">
                <a:solidFill>
                  <a:srgbClr val="578963"/>
                </a:solidFill>
              </a:rPr>
              <a:pPr>
                <a:defRPr/>
              </a:pPr>
              <a:t>26/7/13</a:t>
            </a:fld>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44FA1D-7C1E-DD4A-AABE-65419C799F43}"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2049424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0F4A3B0A-61F9-D54C-A823-6B1BFA86C0E7}" type="datetime1">
              <a:rPr lang="en-US">
                <a:solidFill>
                  <a:srgbClr val="578963"/>
                </a:solidFill>
              </a:rPr>
              <a:pPr>
                <a:defRPr/>
              </a:pPr>
              <a:t>26/7/13</a:t>
            </a:fld>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44E282A-62DE-9540-AA4C-707F673B74A6}"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1959359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fld id="{943DFCDE-F36A-EB49-907E-F6D296655EC9}" type="datetime1">
              <a:rPr lang="en-US">
                <a:solidFill>
                  <a:srgbClr val="578963"/>
                </a:solidFill>
              </a:rPr>
              <a:pPr>
                <a:defRPr/>
              </a:pPr>
              <a:t>26/7/13</a:t>
            </a:fld>
            <a:endParaRPr lang="en-US">
              <a:solidFill>
                <a:srgbClr val="578963"/>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DF19E0-BFA0-E245-B159-F1666AE3E4F3}" type="slidenum">
              <a:rPr lang="en-US">
                <a:solidFill>
                  <a:srgbClr val="578963"/>
                </a:solidFill>
              </a:rPr>
              <a:pPr>
                <a:defRPr/>
              </a:pPr>
              <a:t>‹#›</a:t>
            </a:fld>
            <a:endParaRPr lang="en-US">
              <a:solidFill>
                <a:srgbClr val="578963"/>
              </a:solidFill>
            </a:endParaRPr>
          </a:p>
        </p:txBody>
      </p:sp>
    </p:spTree>
    <p:extLst>
      <p:ext uri="{BB962C8B-B14F-4D97-AF65-F5344CB8AC3E}">
        <p14:creationId xmlns:p14="http://schemas.microsoft.com/office/powerpoint/2010/main" val="576084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a:extLst>
                <a:ext uri="{28A0092B-C50C-407E-A947-70E740481C1C}">
                  <a14:useLocalDpi xmlns:a14="http://schemas.microsoft.com/office/drawing/2010/main" val="0"/>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C5A04336-7602-1746-811B-BEA23337E258}" type="datetime1">
              <a:rPr lang="en-US">
                <a:solidFill>
                  <a:srgbClr val="EAE8E2"/>
                </a:solidFill>
              </a:rPr>
              <a:pPr>
                <a:defRPr/>
              </a:pPr>
              <a:t>26/7/13</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1B868634-3ACA-DE41-9AEB-B5497F7C26D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457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8AEEDA0F-10B8-644F-9B20-C052EFD6AE09}" type="datetime1">
              <a:rPr lang="en-US">
                <a:solidFill>
                  <a:srgbClr val="EAE8E2"/>
                </a:solidFill>
              </a:rPr>
              <a:pPr>
                <a:defRPr/>
              </a:pPr>
              <a:t>26/7/13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0638E67-9480-8347-B022-4C0008C358E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9207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03A9BF30-A672-DD4B-95FC-F4A381C0AE0F}" type="datetime1">
              <a:rPr lang="en-US">
                <a:solidFill>
                  <a:srgbClr val="EAE8E2"/>
                </a:solidFill>
              </a:rPr>
              <a:pPr>
                <a:defRPr/>
              </a:pPr>
              <a:t>26/7/13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D4BB1E3B-6327-9A40-B855-9CA083DA641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25603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a:ln/>
        </p:spPr>
        <p:txBody>
          <a:bodyPr/>
          <a:lstStyle>
            <a:lvl1pPr>
              <a:defRPr/>
            </a:lvl1pPr>
          </a:lstStyle>
          <a:p>
            <a:pPr>
              <a:defRPr/>
            </a:pPr>
            <a:fld id="{FF4BC252-AE55-6C4F-813C-D4E1DCF9950A}" type="datetime1">
              <a:rPr lang="en-US">
                <a:solidFill>
                  <a:srgbClr val="EAE8E2"/>
                </a:solidFill>
              </a:rPr>
              <a:pPr>
                <a:defRPr/>
              </a:pPr>
              <a:t>26/7/13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FC064009-2826-A640-800B-78E839213D6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30690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2"/>
          <p:cNvSpPr>
            <a:spLocks noGrp="1" noChangeArrowheads="1"/>
          </p:cNvSpPr>
          <p:nvPr>
            <p:ph type="dt" sz="half" idx="10"/>
          </p:nvPr>
        </p:nvSpPr>
        <p:spPr>
          <a:ln/>
        </p:spPr>
        <p:txBody>
          <a:bodyPr/>
          <a:lstStyle>
            <a:lvl1pPr>
              <a:defRPr/>
            </a:lvl1pPr>
          </a:lstStyle>
          <a:p>
            <a:pPr>
              <a:defRPr/>
            </a:pPr>
            <a:fld id="{8109E3B4-B272-E84E-B6A8-B63FA4143CE1}" type="datetime1">
              <a:rPr lang="en-US">
                <a:solidFill>
                  <a:srgbClr val="EAE8E2"/>
                </a:solidFill>
              </a:rPr>
              <a:pPr>
                <a:defRPr/>
              </a:pPr>
              <a:t>26/7/13</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FF2544D5-B28B-EF45-A760-A1748C2F3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18137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2"/>
          <p:cNvSpPr>
            <a:spLocks noGrp="1" noChangeArrowheads="1"/>
          </p:cNvSpPr>
          <p:nvPr>
            <p:ph type="dt" sz="half" idx="10"/>
          </p:nvPr>
        </p:nvSpPr>
        <p:spPr>
          <a:ln/>
        </p:spPr>
        <p:txBody>
          <a:bodyPr/>
          <a:lstStyle>
            <a:lvl1pPr>
              <a:defRPr/>
            </a:lvl1pPr>
          </a:lstStyle>
          <a:p>
            <a:pPr>
              <a:defRPr/>
            </a:pPr>
            <a:fld id="{2E9D1B4F-90AF-7C45-BE37-AB319980ADBC}" type="datetime1">
              <a:rPr lang="en-US">
                <a:solidFill>
                  <a:srgbClr val="EAE8E2"/>
                </a:solidFill>
              </a:rPr>
              <a:pPr>
                <a:defRPr/>
              </a:pPr>
              <a:t>26/7/13</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B22C491A-0519-0345-8B81-98FE8AAC4B4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48415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4CF06C8-8053-E642-B702-DC8C0F0A57E5}"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741974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FF8CD532-7AB8-2841-A722-136A70FD13E2}" type="datetime1">
              <a:rPr lang="en-US">
                <a:solidFill>
                  <a:srgbClr val="EAE8E2"/>
                </a:solidFill>
              </a:rPr>
              <a:pPr>
                <a:defRPr/>
              </a:pPr>
              <a:t>26/7/13</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D5B26284-6188-684C-8BD0-80486F90CAB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5325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DEBCF2C2-B356-AA47-A015-3EA6941EB5AB}" type="datetime1">
              <a:rPr lang="en-US">
                <a:solidFill>
                  <a:srgbClr val="EAE8E2"/>
                </a:solidFill>
              </a:rPr>
              <a:pPr>
                <a:defRPr/>
              </a:pPr>
              <a:t>26/7/13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6FB3FD29-E1C7-1248-BE82-4B42908EC80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23130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7509D936-95E6-1A49-BFDB-389495DCE8A5}" type="datetime1">
              <a:rPr lang="en-US">
                <a:solidFill>
                  <a:srgbClr val="EAE8E2"/>
                </a:solidFill>
              </a:rPr>
              <a:pPr>
                <a:defRPr/>
              </a:pPr>
              <a:t>26/7/13</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8F9B2FC-D7CD-DC46-87EB-AE8618EF711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17898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610D99F3-D890-514F-B415-E5FC5260D5FB}" type="datetime1">
              <a:rPr lang="en-US">
                <a:solidFill>
                  <a:srgbClr val="EAE8E2"/>
                </a:solidFill>
              </a:rPr>
              <a:pPr>
                <a:defRPr/>
              </a:pPr>
              <a:t>26/7/13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EF7A658-C613-C84A-A63C-6FA0387BFAF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25751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2"/>
          <p:cNvSpPr>
            <a:spLocks noGrp="1" noChangeArrowheads="1"/>
          </p:cNvSpPr>
          <p:nvPr>
            <p:ph type="dt" sz="half" idx="10"/>
          </p:nvPr>
        </p:nvSpPr>
        <p:spPr>
          <a:ln/>
        </p:spPr>
        <p:txBody>
          <a:bodyPr/>
          <a:lstStyle>
            <a:lvl1pPr>
              <a:defRPr/>
            </a:lvl1pPr>
          </a:lstStyle>
          <a:p>
            <a:pPr>
              <a:defRPr/>
            </a:pPr>
            <a:fld id="{B532441E-386D-3147-92C7-D9A5B3061A46}" type="datetime1">
              <a:rPr lang="en-US">
                <a:solidFill>
                  <a:srgbClr val="EAE8E2"/>
                </a:solidFill>
              </a:rPr>
              <a:pPr>
                <a:defRPr/>
              </a:pPr>
              <a:t>26/7/13</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25AB942A-224B-0146-839F-7B2E5A7E4E6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54680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AAF515-645C-0D4D-A7DC-3CE9B100A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824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FC8BF-2E4E-2C4C-BAF8-DF7C88B011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03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9414A5-8123-0F4E-9BB4-6D61D4FD1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307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27B02E-3981-4B49-B665-322FE0D20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772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8E974A0-385F-0F4D-A1F9-50644D085A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55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1755526-702B-0E4D-88F8-2A2670B01AE7}"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504014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84326F-A13A-594D-A2DE-7F4A7B22A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704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D6AEE7-2545-FB41-A882-485E027B55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21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70375-1049-A047-BF96-B76DAF778A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762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992A2E-B9AF-AC47-8C13-D4F7057AE7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549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7895DE-68D7-674B-87C5-86577F8A4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48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C434DF-D72A-BC47-84BE-5732DAA01D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692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E5830D-C241-D04B-8314-4F0670133A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3705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2"/>
          <p:cNvSpPr>
            <a:spLocks noGrp="1" noChangeArrowheads="1"/>
          </p:cNvSpPr>
          <p:nvPr>
            <p:ph type="dt" sz="half" idx="10"/>
          </p:nvPr>
        </p:nvSpPr>
        <p:spPr/>
        <p:txBody>
          <a:bodyPr/>
          <a:lstStyle>
            <a:lvl1pPr>
              <a:defRPr/>
            </a:lvl1pPr>
          </a:lstStyle>
          <a:p>
            <a:pPr>
              <a:defRPr/>
            </a:pPr>
            <a:fld id="{7F53F164-37C0-7E43-99D4-2507713C88AF}" type="datetime1">
              <a:rPr lang="en-US"/>
              <a:pPr>
                <a:defRPr/>
              </a:pPr>
              <a:t>26/7/13</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7D6DF0C3-3CE5-5546-8D96-C0EB5CA591C8}" type="slidenum">
              <a:rPr lang="en-US"/>
              <a:pPr>
                <a:defRPr/>
              </a:pPr>
              <a:t>‹#›</a:t>
            </a:fld>
            <a:endParaRPr lang="en-US"/>
          </a:p>
        </p:txBody>
      </p:sp>
    </p:spTree>
    <p:extLst>
      <p:ext uri="{BB962C8B-B14F-4D97-AF65-F5344CB8AC3E}">
        <p14:creationId xmlns:p14="http://schemas.microsoft.com/office/powerpoint/2010/main" val="3647857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fld id="{601C34C1-3C5A-7543-869B-923D3204ECD9}" type="datetime1">
              <a:rPr lang="en-US">
                <a:solidFill>
                  <a:srgbClr val="FFFF66"/>
                </a:solidFill>
              </a:rPr>
              <a:pPr>
                <a:defRPr/>
              </a:pPr>
              <a:t>26/7/13</a:t>
            </a:fld>
            <a:endParaRPr lang="en-US">
              <a:solidFill>
                <a:srgbClr val="FFFF66"/>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1EBD99-F105-FA4F-A4B6-9DA3531F5B9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43019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A2CE9850-2B9D-644B-A978-A34EB233F829}" type="datetime1">
              <a:rPr lang="en-US">
                <a:solidFill>
                  <a:srgbClr val="FFFF66"/>
                </a:solidFill>
              </a:rPr>
              <a:pPr>
                <a:defRPr/>
              </a:pPr>
              <a:t>26/7/13</a:t>
            </a:fld>
            <a:endParaRPr lang="en-US">
              <a:solidFill>
                <a:srgbClr val="FFFF66"/>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10CEEC-F36F-E140-91FB-46D72E95A48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848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1E26B72C-FA91-0748-BF14-D1A241A53DDB}"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38733519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97DDC611-641C-7842-9AF0-17CBDDE891A8}" type="datetime1">
              <a:rPr lang="en-US">
                <a:solidFill>
                  <a:srgbClr val="FFFF66"/>
                </a:solidFill>
              </a:rPr>
              <a:pPr>
                <a:defRPr/>
              </a:pPr>
              <a:t>26/7/13</a:t>
            </a:fld>
            <a:endParaRPr lang="en-US">
              <a:solidFill>
                <a:srgbClr val="FFFF66"/>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8F2F018-ECBB-6C41-AE82-AA3B2F47B34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4420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fld id="{9E4B0F53-1014-524D-B217-36953FBF1FC7}" type="datetime1">
              <a:rPr lang="en-US">
                <a:solidFill>
                  <a:srgbClr val="FFFF66"/>
                </a:solidFill>
              </a:rPr>
              <a:pPr>
                <a:defRPr/>
              </a:pPr>
              <a:t>26/7/13</a:t>
            </a:fld>
            <a:endParaRPr lang="en-US">
              <a:solidFill>
                <a:srgbClr val="FFFF66"/>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76E8BABF-620F-4F47-9C38-49BC828A37C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33049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fld id="{9BE0CD99-E961-0246-AA96-6DB7C7AE2C5E}" type="datetime1">
              <a:rPr lang="en-US">
                <a:solidFill>
                  <a:srgbClr val="FFFF66"/>
                </a:solidFill>
              </a:rPr>
              <a:pPr>
                <a:defRPr/>
              </a:pPr>
              <a:t>26/7/13</a:t>
            </a:fld>
            <a:endParaRPr lang="en-US">
              <a:solidFill>
                <a:srgbClr val="FFFF66"/>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3361CA-A332-904C-9948-D495922AA9D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8816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fld id="{C4BE7D38-25AC-7144-B4D7-D2AAD7AEC0F1}" type="datetime1">
              <a:rPr lang="en-US">
                <a:solidFill>
                  <a:srgbClr val="FFFF66"/>
                </a:solidFill>
              </a:rPr>
              <a:pPr>
                <a:defRPr/>
              </a:pPr>
              <a:t>26/7/13</a:t>
            </a:fld>
            <a:endParaRPr lang="en-US">
              <a:solidFill>
                <a:srgbClr val="FFFF66"/>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75EE4BD-E91A-A841-A8C3-C7D18B33F1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7342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2A699EE9-01F3-4348-9C96-56A05D797BCE}" type="datetime1">
              <a:rPr lang="en-US">
                <a:solidFill>
                  <a:srgbClr val="FFFF66"/>
                </a:solidFill>
              </a:rPr>
              <a:pPr>
                <a:defRPr/>
              </a:pPr>
              <a:t>26/7/13</a:t>
            </a:fld>
            <a:endParaRPr lang="en-US">
              <a:solidFill>
                <a:srgbClr val="FFFF66"/>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4C52D15E-5211-4D49-AD6D-3B05F998C12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63272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DD8E99C4-E33F-334D-BF95-AD80FA625DF4}" type="datetime1">
              <a:rPr lang="en-US">
                <a:solidFill>
                  <a:srgbClr val="FFFF66"/>
                </a:solidFill>
              </a:rPr>
              <a:pPr>
                <a:defRPr/>
              </a:pPr>
              <a:t>26/7/13</a:t>
            </a:fld>
            <a:endParaRPr lang="en-US">
              <a:solidFill>
                <a:srgbClr val="FFFF66"/>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8F06B0D-3F26-E548-93E0-DCBED359896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16695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89531742-D919-3545-9D61-D5782DBE1A0D}" type="datetime1">
              <a:rPr lang="en-US">
                <a:solidFill>
                  <a:srgbClr val="FFFF66"/>
                </a:solidFill>
              </a:rPr>
              <a:pPr>
                <a:defRPr/>
              </a:pPr>
              <a:t>26/7/13</a:t>
            </a:fld>
            <a:endParaRPr lang="en-US">
              <a:solidFill>
                <a:srgbClr val="FFFF66"/>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77171C1-5B85-5A48-BB9F-95236FD92F7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93884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3F950110-65EB-994A-8F46-4949DC67D589}" type="datetime1">
              <a:rPr lang="en-US">
                <a:solidFill>
                  <a:srgbClr val="FFFF66"/>
                </a:solidFill>
              </a:rPr>
              <a:pPr>
                <a:defRPr/>
              </a:pPr>
              <a:t>26/7/13</a:t>
            </a:fld>
            <a:endParaRPr lang="en-US">
              <a:solidFill>
                <a:srgbClr val="FFFF66"/>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77C68B-BC9C-0C4C-A09E-A8D0F05BB46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513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fld id="{D5B30A2E-2B62-884B-A138-59D991F96F9D}" type="datetime1">
              <a:rPr lang="en-US">
                <a:solidFill>
                  <a:srgbClr val="FFFF66"/>
                </a:solidFill>
              </a:rPr>
              <a:pPr>
                <a:defRPr/>
              </a:pPr>
              <a:t>26/7/13</a:t>
            </a:fld>
            <a:endParaRPr lang="en-US">
              <a:solidFill>
                <a:srgbClr val="FFFF66"/>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AB81A08-C416-EA47-89D8-A6EEB0DB19C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47286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7D94074-56FF-D240-8066-6A9F6FF39209}"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168065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056D3D3-BB0C-DE4B-BD12-493AC7F9A439}"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3436114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4FA99B2D-B259-E843-9EF1-EF6315FA978D}"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419861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4CF06C8-8053-E642-B702-DC8C0F0A57E5}"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2932752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1755526-702B-0E4D-88F8-2A2670B01AE7}"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2208944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1E26B72C-FA91-0748-BF14-D1A241A53DDB}"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1332089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056D3D3-BB0C-DE4B-BD12-493AC7F9A439}"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765606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D647A3F-26EA-354B-BF9D-D45102D54B03}"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406948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A89DC9EE-0DF1-BA45-8385-02A1429788E7}"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341619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5F3BA3A-AD2C-124C-9690-BFCC88E1C221}"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2873333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1E6BDCA-B56D-7649-A63A-2A8C0DF98DE0}"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28741945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9F8095E3-5F38-1E4E-8A5A-C61AFBAD219F}" type="slidenum">
              <a:rPr lang="nl-NL">
                <a:solidFill>
                  <a:srgbClr val="000000"/>
                </a:solidFill>
                <a:latin typeface="Times New Roman"/>
              </a:rPr>
              <a:pPr/>
              <a:t>‹#›</a:t>
            </a:fld>
            <a:endParaRPr lang="nl-NL">
              <a:solidFill>
                <a:srgbClr val="000000"/>
              </a:solidFill>
              <a:latin typeface="Times New Roman"/>
            </a:endParaRPr>
          </a:p>
        </p:txBody>
      </p:sp>
    </p:spTree>
    <p:extLst>
      <p:ext uri="{BB962C8B-B14F-4D97-AF65-F5344CB8AC3E}">
        <p14:creationId xmlns:p14="http://schemas.microsoft.com/office/powerpoint/2010/main" val="73698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D647A3F-26EA-354B-BF9D-D45102D54B03}"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442790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731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800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365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91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72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3389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7374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8110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9167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27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A89DC9EE-0DF1-BA45-8385-02A1429788E7}"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16376522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20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5F3BA3A-AD2C-124C-9690-BFCC88E1C221}" type="slidenum">
              <a:rPr lang="nl-NL">
                <a:solidFill>
                  <a:srgbClr val="000000"/>
                </a:solidFill>
              </a:rPr>
              <a:pPr/>
              <a:t>‹#›</a:t>
            </a:fld>
            <a:endParaRPr lang="nl-NL">
              <a:solidFill>
                <a:srgbClr val="000000"/>
              </a:solidFill>
            </a:endParaRPr>
          </a:p>
        </p:txBody>
      </p:sp>
    </p:spTree>
    <p:extLst>
      <p:ext uri="{BB962C8B-B14F-4D97-AF65-F5344CB8AC3E}">
        <p14:creationId xmlns:p14="http://schemas.microsoft.com/office/powerpoint/2010/main" val="29343373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6.xml"/><Relationship Id="rId13" Type="http://schemas.openxmlformats.org/officeDocument/2006/relationships/image" Target="../media/image4.jpe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8.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dirty="0" smtClean="0"/>
              <a:t>Click </a:t>
            </a:r>
            <a:r>
              <a:rPr lang="nl-NL" dirty="0" err="1" smtClean="0"/>
              <a:t>here</a:t>
            </a:r>
            <a:endParaRPr lang="nl-NL" dirty="0"/>
          </a:p>
        </p:txBody>
      </p:sp>
    </p:spTree>
    <p:extLst>
      <p:ext uri="{BB962C8B-B14F-4D97-AF65-F5344CB8AC3E}">
        <p14:creationId xmlns:p14="http://schemas.microsoft.com/office/powerpoint/2010/main" val="706253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defTabSz="914400" eaLnBrk="0" fontAlgn="base" hangingPunct="0">
              <a:spcAft>
                <a:spcPct val="0"/>
              </a:spcAft>
              <a:defRPr/>
            </a:pPr>
            <a:fld id="{9263AE23-79A8-7E43-9801-EC838D997D65}" type="datetime1">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26/7/13</a:t>
            </a:fld>
            <a:endParaRPr lang="en-US">
              <a:solidFill>
                <a:srgbClr val="578963"/>
              </a:solidFill>
              <a:latin typeface="Times New Roman" charset="0"/>
              <a:ea typeface="ＭＳ Ｐゴシック" charset="0"/>
              <a:cs typeface="ＭＳ Ｐゴシック" charset="0"/>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ea typeface="+mn-ea"/>
                <a:cs typeface="+mn-cs"/>
              </a:defRPr>
            </a:lvl1pPr>
          </a:lstStyle>
          <a:p>
            <a:pPr defTabSz="914400" eaLnBrk="0" fontAlgn="base" hangingPunct="0">
              <a:spcAft>
                <a:spcPct val="0"/>
              </a:spcAft>
              <a:defRPr/>
            </a:pPr>
            <a:endParaRPr lang="en-US">
              <a:solidFill>
                <a:srgbClr val="578963"/>
              </a:solidFill>
              <a:latin typeface="Times New Roman" charset="0"/>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defTabSz="914400" eaLnBrk="0" fontAlgn="base" hangingPunct="0">
              <a:spcAft>
                <a:spcPct val="0"/>
              </a:spcAft>
              <a:defRPr/>
            </a:pPr>
            <a:fld id="{D3BFC08A-F9C6-0C42-AE0F-82DB1BC50D25}" type="slidenum">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a:t>
            </a:fld>
            <a:endParaRPr lang="en-US">
              <a:solidFill>
                <a:srgbClr val="578963"/>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2305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4CF0954B-69E9-C84A-9D33-83AE0CD1232C}" type="datetime1">
              <a:rPr lang="en-US">
                <a:solidFill>
                  <a:srgbClr val="EAE8E2"/>
                </a:solidFill>
                <a:ea typeface="ＭＳ Ｐゴシック" charset="0"/>
                <a:cs typeface="ＭＳ Ｐゴシック" charset="0"/>
              </a:rPr>
              <a:pPr defTabSz="914400" fontAlgn="base">
                <a:spcBef>
                  <a:spcPct val="0"/>
                </a:spcBef>
                <a:spcAft>
                  <a:spcPct val="0"/>
                </a:spcAft>
                <a:defRPr/>
              </a:pPr>
              <a:t>26/7/13</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2A86F0B6-A181-C14F-BFCA-0451071CFF76}"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655365272"/>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C5268FA-0D60-5B43-939C-8696A9CBAAD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337006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1026"/>
          <p:cNvGrpSpPr>
            <a:grpSpLocks/>
          </p:cNvGrpSpPr>
          <p:nvPr/>
        </p:nvGrpSpPr>
        <p:grpSpPr bwMode="auto">
          <a:xfrm>
            <a:off x="0" y="0"/>
            <a:ext cx="9144000" cy="6858000"/>
            <a:chOff x="0" y="0"/>
            <a:chExt cx="5760" cy="4320"/>
          </a:xfrm>
        </p:grpSpPr>
        <p:sp>
          <p:nvSpPr>
            <p:cNvPr id="90120"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sp>
          <p:nvSpPr>
            <p:cNvPr id="90121"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pic>
          <p:nvPicPr>
            <p:cNvPr id="90122" name="Picture 1029" descr="URBBANND"/>
            <p:cNvPicPr>
              <a:picLocks noChangeAspect="1" noChangeArrowheads="1"/>
            </p:cNvPicPr>
            <p:nvPr/>
          </p:nvPicPr>
          <p:blipFill>
            <a:blip r:embed="rId3">
              <a:extLst>
                <a:ext uri="{28A0092B-C50C-407E-A947-70E740481C1C}">
                  <a14:useLocalDpi xmlns:a14="http://schemas.microsoft.com/office/drawing/2010/main" val="0"/>
                </a:ext>
              </a:extLst>
            </a:blip>
            <a:srcRect t="66667"/>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6"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defTabSz="914400" fontAlgn="base">
              <a:spcBef>
                <a:spcPct val="0"/>
              </a:spcBef>
              <a:spcAft>
                <a:spcPct val="0"/>
              </a:spcAft>
              <a:defRPr/>
            </a:pPr>
            <a:fld id="{73C35956-C89F-E04F-825B-41579D34E3DE}" type="datetime1">
              <a:rPr lang="en-US">
                <a:ea typeface="ＭＳ Ｐゴシック" charset="0"/>
                <a:cs typeface="ＭＳ Ｐゴシック" charset="0"/>
              </a:rPr>
              <a:pPr defTabSz="914400" fontAlgn="base">
                <a:spcBef>
                  <a:spcPct val="0"/>
                </a:spcBef>
                <a:spcAft>
                  <a:spcPct val="0"/>
                </a:spcAft>
                <a:defRPr/>
              </a:pPr>
              <a:t>26/7/13</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defTabSz="914400" fontAlgn="base">
              <a:spcBef>
                <a:spcPct val="0"/>
              </a:spcBef>
              <a:spcAft>
                <a:spcPct val="0"/>
              </a:spcAft>
              <a:defRPr/>
            </a:pPr>
            <a:fld id="{3E5D54F0-1729-A947-951D-E2F47E43AF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1234565"/>
      </p:ext>
    </p:extLst>
  </p:cSld>
  <p:clrMap bg1="dk2" tx1="lt1" bg2="dk1" tx2="lt2" accent1="accent1" accent2="accent2" accent3="accent3" accent4="accent4" accent5="accent5" accent6="accent6" hlink="hlink" folHlink="folHlink"/>
  <p:sldLayoutIdLst>
    <p:sldLayoutId id="2147483723"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Osaka" charset="0"/>
                <a:cs typeface="Osaka" charset="0"/>
              </a:defRPr>
            </a:lvl1pPr>
          </a:lstStyle>
          <a:p>
            <a:pPr defTabSz="914400" eaLnBrk="0" fontAlgn="base" hangingPunct="0">
              <a:spcBef>
                <a:spcPct val="0"/>
              </a:spcBef>
              <a:spcAft>
                <a:spcPct val="0"/>
              </a:spcAft>
              <a:defRPr/>
            </a:pPr>
            <a:fld id="{589AFD6E-66F6-374F-AEAD-9F642F3E97E8}" type="datetime1">
              <a:rPr lang="en-US">
                <a:solidFill>
                  <a:srgbClr val="FFFF66"/>
                </a:solidFill>
              </a:rPr>
              <a:pPr defTabSz="914400" eaLnBrk="0" fontAlgn="base" hangingPunct="0">
                <a:spcBef>
                  <a:spcPct val="0"/>
                </a:spcBef>
                <a:spcAft>
                  <a:spcPct val="0"/>
                </a:spcAft>
                <a:defRPr/>
              </a:pPr>
              <a:t>26/7/13</a:t>
            </a:fld>
            <a:endParaRPr lang="en-US">
              <a:solidFill>
                <a:srgbClr val="FFFF66"/>
              </a:solidFill>
            </a:endParaRPr>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7E805182-6680-BD49-B57E-2374572EAC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977907209"/>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dirty="0" smtClean="0"/>
              <a:t>Click </a:t>
            </a:r>
            <a:r>
              <a:rPr lang="nl-NL" dirty="0" err="1" smtClean="0"/>
              <a:t>here</a:t>
            </a:r>
            <a:endParaRPr lang="nl-NL" dirty="0"/>
          </a:p>
        </p:txBody>
      </p:sp>
    </p:spTree>
    <p:extLst>
      <p:ext uri="{BB962C8B-B14F-4D97-AF65-F5344CB8AC3E}">
        <p14:creationId xmlns:p14="http://schemas.microsoft.com/office/powerpoint/2010/main" val="16677378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C057-4540-7946-A9A2-FA6E8049A1E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05352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4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6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70.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4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1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48.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g"/><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ow of nehemiah.jpg"/>
          <p:cNvPicPr>
            <a:picLocks noChangeAspect="1"/>
          </p:cNvPicPr>
          <p:nvPr/>
        </p:nvPicPr>
        <p:blipFill rotWithShape="1">
          <a:blip r:embed="rId3">
            <a:extLst>
              <a:ext uri="{28A0092B-C50C-407E-A947-70E740481C1C}">
                <a14:useLocalDpi xmlns:a14="http://schemas.microsoft.com/office/drawing/2010/main" val="0"/>
              </a:ext>
            </a:extLst>
          </a:blip>
          <a:srcRect t="2869" b="4156"/>
          <a:stretch/>
        </p:blipFill>
        <p:spPr>
          <a:xfrm>
            <a:off x="0" y="0"/>
            <a:ext cx="9144000" cy="6858000"/>
          </a:xfrm>
          <a:prstGeom prst="rect">
            <a:avLst/>
          </a:prstGeom>
        </p:spPr>
      </p:pic>
      <p:sp>
        <p:nvSpPr>
          <p:cNvPr id="106497" name="Rectangle 1026"/>
          <p:cNvSpPr>
            <a:spLocks noGrp="1" noChangeArrowheads="1"/>
          </p:cNvSpPr>
          <p:nvPr>
            <p:ph type="ctrTitle"/>
          </p:nvPr>
        </p:nvSpPr>
        <p:spPr>
          <a:xfrm>
            <a:off x="4655889" y="405902"/>
            <a:ext cx="4262438" cy="1536625"/>
          </a:xfrm>
          <a:solidFill>
            <a:srgbClr val="000000"/>
          </a:solidFill>
        </p:spPr>
        <p:txBody>
          <a:bodyPr anchor="ctr" anchorCtr="1"/>
          <a:lstStyle/>
          <a:p>
            <a:pPr algn="ctr"/>
            <a:r>
              <a:rPr kumimoji="0" lang="en-US" b="1" dirty="0">
                <a:solidFill>
                  <a:srgbClr val="FFFFFF"/>
                </a:solidFill>
                <a:latin typeface="Arial Black" charset="0"/>
                <a:ea typeface="ＭＳ Ｐゴシック" charset="0"/>
                <a:cs typeface="ＭＳ Ｐゴシック" charset="0"/>
              </a:rPr>
              <a:t>Nehemiah </a:t>
            </a:r>
            <a:r>
              <a:rPr kumimoji="0" lang="en-US" b="1" dirty="0" smtClean="0">
                <a:solidFill>
                  <a:srgbClr val="FFFFFF"/>
                </a:solidFill>
                <a:latin typeface="Arial Black" charset="0"/>
                <a:ea typeface="ＭＳ Ｐゴシック" charset="0"/>
                <a:cs typeface="ＭＳ Ｐゴシック" charset="0"/>
              </a:rPr>
              <a:t>2:11-20</a:t>
            </a:r>
            <a:endParaRPr kumimoji="0" lang="en-US" b="1" dirty="0">
              <a:solidFill>
                <a:srgbClr val="FFFFFF"/>
              </a:solidFill>
              <a:latin typeface="Arial Black" charset="0"/>
              <a:ea typeface="ＭＳ Ｐゴシック" charset="0"/>
              <a:cs typeface="ＭＳ Ｐゴシック" charset="0"/>
            </a:endParaRPr>
          </a:p>
        </p:txBody>
      </p:sp>
      <p:sp>
        <p:nvSpPr>
          <p:cNvPr id="106499" name="Rectangle 1028"/>
          <p:cNvSpPr>
            <a:spLocks noChangeArrowheads="1"/>
          </p:cNvSpPr>
          <p:nvPr/>
        </p:nvSpPr>
        <p:spPr bwMode="auto">
          <a:xfrm>
            <a:off x="4767808" y="2924175"/>
            <a:ext cx="4038600" cy="2514600"/>
          </a:xfrm>
          <a:prstGeom prst="rect">
            <a:avLst/>
          </a:prstGeom>
          <a:solidFill>
            <a:srgbClr val="FFFFFF"/>
          </a:solidFill>
          <a:ln w="9525">
            <a:solidFill>
              <a:schemeClr val="tx1"/>
            </a:solidFill>
            <a:miter lim="800000"/>
            <a:headEnd/>
            <a:tailEnd/>
          </a:ln>
        </p:spPr>
        <p:txBody>
          <a:bodyPr anchor="ctr" anchorCtr="1"/>
          <a:lstStyle/>
          <a:p>
            <a:pPr algn="ctr" defTabSz="914400" eaLnBrk="0" fontAlgn="base" hangingPunct="0">
              <a:spcBef>
                <a:spcPct val="20000"/>
              </a:spcBef>
              <a:spcAft>
                <a:spcPct val="0"/>
              </a:spcAft>
              <a:buClr>
                <a:srgbClr val="578963"/>
              </a:buClr>
              <a:buFont typeface="Monotype Sorts" charset="0"/>
              <a:buNone/>
            </a:pPr>
            <a:r>
              <a:rPr kumimoji="1" lang="en-US" altLang="zh-CN" sz="4400" b="1" dirty="0" smtClean="0">
                <a:solidFill>
                  <a:srgbClr val="000000"/>
                </a:solidFill>
                <a:latin typeface="Arial Black" charset="0"/>
                <a:ea typeface="ＭＳ Ｐゴシック" charset="0"/>
                <a:cs typeface="Times New Roman" charset="0"/>
              </a:rPr>
              <a:t>Restoring God's Honor</a:t>
            </a:r>
            <a:endParaRPr kumimoji="1" lang="en-US" sz="4400" b="1" dirty="0" smtClean="0">
              <a:solidFill>
                <a:srgbClr val="000000"/>
              </a:solidFill>
              <a:latin typeface="Arial Black" charset="0"/>
              <a:ea typeface="ＭＳ Ｐゴシック" charset="0"/>
              <a:cs typeface="Times New Roman" charset="0"/>
            </a:endParaRPr>
          </a:p>
        </p:txBody>
      </p:sp>
      <p:sp>
        <p:nvSpPr>
          <p:cNvPr id="106500" name="Rectangle 4"/>
          <p:cNvSpPr txBox="1">
            <a:spLocks noChangeArrowheads="1"/>
          </p:cNvSpPr>
          <p:nvPr/>
        </p:nvSpPr>
        <p:spPr bwMode="auto">
          <a:xfrm>
            <a:off x="-36513" y="5988794"/>
            <a:ext cx="9180513" cy="863600"/>
          </a:xfrm>
          <a:prstGeom prst="rect">
            <a:avLst/>
          </a:prstGeom>
          <a:noFill/>
          <a:ln>
            <a:noFill/>
          </a:ln>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ea typeface="Osaka" charset="0"/>
                <a:cs typeface="Osaka" charset="0"/>
              </a:rPr>
              <a:t>Rick Griffith, Crossroads International Church</a:t>
            </a:r>
            <a:br>
              <a:rPr lang="en-US" b="1" smtClean="0">
                <a:solidFill>
                  <a:srgbClr val="FFFFFF"/>
                </a:solidFill>
                <a:latin typeface="Arial" charset="0"/>
                <a:ea typeface="Osaka" charset="0"/>
                <a:cs typeface="Osaka" charset="0"/>
              </a:rPr>
            </a:br>
            <a:r>
              <a:rPr lang="en-US" b="1" smtClean="0">
                <a:solidFill>
                  <a:srgbClr val="FFFFFF"/>
                </a:solidFill>
                <a:latin typeface="Arial" charset="0"/>
                <a:ea typeface="Osaka" charset="0"/>
                <a:cs typeface="Osaka" charset="0"/>
              </a:rPr>
              <a:t>www.biblestudydownloads.com</a:t>
            </a:r>
            <a:endParaRPr lang="en-US" smtClean="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7861955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en-US" sz="3600" b="1" dirty="0">
                <a:solidFill>
                  <a:schemeClr val="tx1"/>
                </a:solidFill>
                <a:latin typeface="Arial Black" charset="0"/>
                <a:ea typeface="ＭＳ Ｐゴシック" charset="0"/>
                <a:cs typeface="ＭＳ Ｐゴシック" charset="0"/>
              </a:rPr>
              <a:t>Key </a:t>
            </a:r>
            <a:r>
              <a:rPr lang="en-US" sz="3600" b="1" dirty="0" smtClean="0">
                <a:solidFill>
                  <a:schemeClr val="tx1"/>
                </a:solidFill>
                <a:latin typeface="Arial Black" charset="0"/>
                <a:ea typeface="ＭＳ Ｐゴシック" charset="0"/>
                <a:cs typeface="ＭＳ Ｐゴシック" charset="0"/>
              </a:rPr>
              <a:t>Idea of Nehemiah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6497638" y="2209800"/>
            <a:ext cx="234156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EAE8E2"/>
                </a:solidFill>
                <a:latin typeface="Arial Black" charset="0"/>
                <a:ea typeface="ＭＳ Ｐゴシック" charset="0"/>
                <a:cs typeface="ＭＳ Ｐゴシック" charset="0"/>
              </a:rPr>
              <a:t>God gives you the</a:t>
            </a: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information</a:t>
            </a:r>
            <a:r>
              <a:rPr lang="en-US" sz="3600" b="1" dirty="0">
                <a:solidFill>
                  <a:srgbClr val="EAE8E2"/>
                </a:solidFill>
                <a:latin typeface="Arial Black" charset="0"/>
                <a:ea typeface="ＭＳ Ｐゴシック" charset="0"/>
                <a:cs typeface="ＭＳ Ｐゴシック" charset="0"/>
              </a:rPr>
              <a:t>,    </a:t>
            </a:r>
            <a:r>
              <a:rPr lang="en-US" sz="3600" b="1" dirty="0">
                <a:solidFill>
                  <a:srgbClr val="FFFF00"/>
                </a:solidFill>
                <a:latin typeface="Arial Black" charset="0"/>
                <a:ea typeface="ＭＳ Ｐゴシック" charset="0"/>
                <a:cs typeface="ＭＳ Ｐゴシック" charset="0"/>
              </a:rPr>
              <a:t>vision</a:t>
            </a:r>
            <a:r>
              <a:rPr lang="en-US" sz="3600" b="1" dirty="0">
                <a:solidFill>
                  <a:srgbClr val="EAE8E2"/>
                </a:solidFill>
                <a:latin typeface="Arial Black" charset="0"/>
                <a:ea typeface="ＭＳ Ｐゴシック" charset="0"/>
                <a:cs typeface="ＭＳ Ｐゴシック" charset="0"/>
              </a:rPr>
              <a:t>, &amp; </a:t>
            </a:r>
            <a:r>
              <a:rPr lang="en-US" sz="3600" b="1" dirty="0">
                <a:solidFill>
                  <a:srgbClr val="FFFF00"/>
                </a:solidFill>
                <a:latin typeface="Arial Black" charset="0"/>
                <a:ea typeface="ＭＳ Ｐゴシック" charset="0"/>
                <a:cs typeface="ＭＳ Ｐゴシック" charset="0"/>
              </a:rPr>
              <a:t>position</a:t>
            </a:r>
            <a:endParaRPr lang="en-US" sz="3600" b="1" dirty="0">
              <a:solidFill>
                <a:srgbClr val="EAE8E2"/>
              </a:solidFill>
              <a:latin typeface="Arial Black" charset="0"/>
              <a:ea typeface="ＭＳ Ｐゴシック" charset="0"/>
              <a:cs typeface="ＭＳ Ｐゴシック"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a:solidFill>
                  <a:srgbClr val="EAE8E2"/>
                </a:solidFill>
                <a:latin typeface="Arial Black" charset="0"/>
                <a:ea typeface="ＭＳ Ｐゴシック" charset="0"/>
                <a:cs typeface="ＭＳ Ｐゴシック" charset="0"/>
              </a:rPr>
              <a:t>you need to do His will.</a:t>
            </a:r>
          </a:p>
        </p:txBody>
      </p:sp>
      <p:grpSp>
        <p:nvGrpSpPr>
          <p:cNvPr id="2" name="Group 1"/>
          <p:cNvGrpSpPr>
            <a:grpSpLocks/>
          </p:cNvGrpSpPr>
          <p:nvPr/>
        </p:nvGrpSpPr>
        <p:grpSpPr bwMode="auto">
          <a:xfrm>
            <a:off x="3492500" y="2590800"/>
            <a:ext cx="2519363" cy="2819400"/>
            <a:chOff x="3491880" y="2590800"/>
            <a:chExt cx="2520280" cy="2820144"/>
          </a:xfrm>
        </p:grpSpPr>
        <p:pic>
          <p:nvPicPr>
            <p:cNvPr id="205835" name="Picture 1031" descr="vision2010_index_01_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590800"/>
              <a:ext cx="222408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vision</a:t>
              </a: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205833" name="Picture 1032" descr="infoknow the facts full 640x4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7338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algn="ctr" defTabSz="914400" fontAlgn="base">
                <a:spcBef>
                  <a:spcPct val="0"/>
                </a:spcBef>
                <a:spcAft>
                  <a:spcPct val="0"/>
                </a:spcAft>
                <a:defRPr/>
              </a:pPr>
              <a:r>
                <a:rPr lang="en-US" sz="2000" b="1" dirty="0">
                  <a:solidFill>
                    <a:srgbClr val="EAE8E2"/>
                  </a:solidFill>
                  <a:latin typeface="Arial Black" charset="0"/>
                  <a:ea typeface="ＭＳ Ｐゴシック" charset="0"/>
                  <a:cs typeface="ＭＳ Ｐゴシック" charset="0"/>
                </a:rPr>
                <a:t>KNOW THE FACTS</a:t>
              </a:r>
            </a:p>
          </p:txBody>
        </p:sp>
      </p:grpSp>
    </p:spTree>
    <p:extLst>
      <p:ext uri="{BB962C8B-B14F-4D97-AF65-F5344CB8AC3E}">
        <p14:creationId xmlns:p14="http://schemas.microsoft.com/office/powerpoint/2010/main" val="3109325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7074" name="Rectangle 1026"/>
          <p:cNvSpPr>
            <a:spLocks noGrp="1" noChangeArrowheads="1"/>
          </p:cNvSpPr>
          <p:nvPr>
            <p:ph type="title"/>
          </p:nvPr>
        </p:nvSpPr>
        <p:spPr>
          <a:xfrm>
            <a:off x="0" y="0"/>
            <a:ext cx="9031937" cy="958813"/>
          </a:xfrm>
          <a:noFill/>
        </p:spPr>
        <p:txBody>
          <a:bodyPr/>
          <a:lstStyle/>
          <a:p>
            <a:pPr eaLnBrk="1" hangingPunct="1">
              <a:defRPr/>
            </a:pPr>
            <a:r>
              <a:rPr lang="en-US" sz="4000" b="1" dirty="0" smtClean="0">
                <a:solidFill>
                  <a:srgbClr val="FFFFFF"/>
                </a:solidFill>
                <a:latin typeface="Arial"/>
                <a:ea typeface="Arial"/>
                <a:cs typeface="Arial"/>
              </a:rPr>
              <a:t>Nehemiah 2:1-10 Key Idea</a:t>
            </a:r>
            <a:endParaRPr lang="en-US" sz="4800" b="1" dirty="0">
              <a:solidFill>
                <a:srgbClr val="FFFFFF"/>
              </a:solidFill>
              <a:latin typeface="Arial Black" charset="0"/>
              <a:ea typeface="ＭＳ Ｐゴシック" charset="0"/>
              <a:cs typeface="ＭＳ Ｐゴシック" charset="0"/>
            </a:endParaRPr>
          </a:p>
        </p:txBody>
      </p:sp>
      <p:sp>
        <p:nvSpPr>
          <p:cNvPr id="5" name="Rectangle 1026"/>
          <p:cNvSpPr txBox="1">
            <a:spLocks noChangeArrowheads="1"/>
          </p:cNvSpPr>
          <p:nvPr/>
        </p:nvSpPr>
        <p:spPr bwMode="auto">
          <a:xfrm>
            <a:off x="2577427" y="4800600"/>
            <a:ext cx="5416372" cy="20574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eaLnBrk="1" hangingPunct="1">
              <a:defRPr/>
            </a:pPr>
            <a:r>
              <a:rPr lang="en-US" sz="3600" b="1" dirty="0" smtClean="0">
                <a:solidFill>
                  <a:schemeClr val="bg2">
                    <a:lumMod val="95000"/>
                    <a:lumOff val="5000"/>
                  </a:schemeClr>
                </a:solidFill>
                <a:latin typeface="Arial"/>
                <a:ea typeface="Arial"/>
                <a:cs typeface="Arial"/>
              </a:rPr>
              <a:t>God gives us a burden to make unconventional requests.</a:t>
            </a:r>
            <a:endParaRPr lang="en-US" b="1" dirty="0">
              <a:solidFill>
                <a:schemeClr val="bg2">
                  <a:lumMod val="95000"/>
                  <a:lumOff val="5000"/>
                </a:schemeClr>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9597832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37586" y="1095976"/>
            <a:ext cx="6007100" cy="5562600"/>
          </a:xfrm>
          <a:prstGeom prst="rect">
            <a:avLst/>
          </a:prstGeom>
        </p:spPr>
      </p:pic>
      <p:sp>
        <p:nvSpPr>
          <p:cNvPr id="387074" name="Rectangle 1026"/>
          <p:cNvSpPr>
            <a:spLocks noGrp="1" noChangeArrowheads="1"/>
          </p:cNvSpPr>
          <p:nvPr>
            <p:ph type="title"/>
          </p:nvPr>
        </p:nvSpPr>
        <p:spPr>
          <a:xfrm>
            <a:off x="0" y="0"/>
            <a:ext cx="9031937" cy="958813"/>
          </a:xfrm>
          <a:noFill/>
        </p:spPr>
        <p:txBody>
          <a:bodyPr/>
          <a:lstStyle/>
          <a:p>
            <a:pPr eaLnBrk="1" hangingPunct="1">
              <a:defRPr/>
            </a:pPr>
            <a:r>
              <a:rPr lang="en-US" sz="4000" b="1" dirty="0" smtClean="0">
                <a:solidFill>
                  <a:srgbClr val="FFFFFF"/>
                </a:solidFill>
                <a:latin typeface="Arial"/>
                <a:ea typeface="Arial"/>
                <a:cs typeface="Arial"/>
              </a:rPr>
              <a:t>Nehemiah 2:1-10 Key Idea</a:t>
            </a:r>
            <a:endParaRPr lang="en-US" sz="4800" b="1" dirty="0">
              <a:solidFill>
                <a:srgbClr val="FFFFFF"/>
              </a:solidFill>
              <a:latin typeface="Arial Black" charset="0"/>
              <a:ea typeface="ＭＳ Ｐゴシック" charset="0"/>
              <a:cs typeface="ＭＳ Ｐゴシック" charset="0"/>
            </a:endParaRPr>
          </a:p>
        </p:txBody>
      </p:sp>
      <p:sp>
        <p:nvSpPr>
          <p:cNvPr id="5" name="Rectangle 1026"/>
          <p:cNvSpPr txBox="1">
            <a:spLocks noChangeArrowheads="1"/>
          </p:cNvSpPr>
          <p:nvPr/>
        </p:nvSpPr>
        <p:spPr bwMode="auto">
          <a:xfrm>
            <a:off x="0" y="4800600"/>
            <a:ext cx="9144000" cy="20574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3600" b="1" dirty="0" smtClean="0">
                <a:solidFill>
                  <a:srgbClr val="FFFFFF"/>
                </a:solidFill>
                <a:effectLst>
                  <a:glow rad="228600">
                    <a:schemeClr val="bg2"/>
                  </a:glow>
                </a:effectLst>
                <a:latin typeface="Arial"/>
                <a:ea typeface="Arial"/>
                <a:cs typeface="Arial"/>
              </a:rPr>
              <a:t>God also prepares others </a:t>
            </a:r>
            <a:br>
              <a:rPr lang="en-US" sz="3600" b="1" dirty="0" smtClean="0">
                <a:solidFill>
                  <a:srgbClr val="FFFFFF"/>
                </a:solidFill>
                <a:effectLst>
                  <a:glow rad="228600">
                    <a:schemeClr val="bg2"/>
                  </a:glow>
                </a:effectLst>
                <a:latin typeface="Arial"/>
                <a:ea typeface="Arial"/>
                <a:cs typeface="Arial"/>
              </a:rPr>
            </a:br>
            <a:r>
              <a:rPr lang="en-US" sz="3600" b="1" dirty="0" smtClean="0">
                <a:solidFill>
                  <a:srgbClr val="FFFFFF"/>
                </a:solidFill>
                <a:effectLst>
                  <a:glow rad="228600">
                    <a:schemeClr val="bg2"/>
                  </a:glow>
                </a:effectLst>
                <a:latin typeface="Arial"/>
                <a:ea typeface="Arial"/>
                <a:cs typeface="Arial"/>
              </a:rPr>
              <a:t>to grant our requests.</a:t>
            </a:r>
            <a:endParaRPr lang="en-US" b="1" dirty="0">
              <a:solidFill>
                <a:srgbClr val="FFFFFF"/>
              </a:solidFill>
              <a:effectLst>
                <a:glow rad="228600">
                  <a:schemeClr val="bg2"/>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825061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713"/>
            <a:ext cx="9144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0" y="38100"/>
            <a:ext cx="4699000" cy="787400"/>
          </a:xfrm>
          <a:solidFill>
            <a:schemeClr val="tx1"/>
          </a:solidFill>
        </p:spPr>
        <p:txBody>
          <a:bodyPr/>
          <a:lstStyle/>
          <a:p>
            <a:pPr eaLnBrk="1" hangingPunct="1"/>
            <a:r>
              <a:rPr lang="nl-NL" sz="3600" dirty="0" smtClean="0"/>
              <a:t>Nehemiah's Journey</a:t>
            </a:r>
            <a:endParaRPr lang="nl-NL" sz="3600" dirty="0"/>
          </a:p>
        </p:txBody>
      </p:sp>
    </p:spTree>
    <p:extLst>
      <p:ext uri="{BB962C8B-B14F-4D97-AF65-F5344CB8AC3E}">
        <p14:creationId xmlns:p14="http://schemas.microsoft.com/office/powerpoint/2010/main" val="29356310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8305800" cy="1600200"/>
          </a:xfrm>
          <a:solidFill>
            <a:schemeClr val="accent1"/>
          </a:solidFill>
          <a:ln>
            <a:solidFill>
              <a:srgbClr val="000000"/>
            </a:solidFill>
            <a:miter lim="800000"/>
            <a:headEnd/>
            <a:tailEnd/>
          </a:ln>
        </p:spPr>
        <p:txBody>
          <a:bodyPr anchorCtr="1"/>
          <a:lstStyle/>
          <a:p>
            <a:pPr eaLnBrk="1" hangingPunct="1"/>
            <a:r>
              <a:rPr lang="en-US" altLang="zh-CN" sz="3200" b="1">
                <a:solidFill>
                  <a:srgbClr val="000000"/>
                </a:solidFill>
                <a:latin typeface="Arial Black" charset="0"/>
                <a:cs typeface="Times New Roman" charset="0"/>
              </a:rPr>
              <a:t>Jerusalem of the Returning Exiles</a:t>
            </a:r>
            <a:endParaRPr lang="en-US" sz="2000" b="1">
              <a:solidFill>
                <a:srgbClr val="000000"/>
              </a:solidFill>
              <a:latin typeface="Arial Narrow" charset="0"/>
              <a:cs typeface="Times New Roman" charset="0"/>
            </a:endParaRPr>
          </a:p>
        </p:txBody>
      </p:sp>
      <p:pic>
        <p:nvPicPr>
          <p:cNvPr id="11673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676400"/>
            <a:ext cx="9144000" cy="5226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6740" name="Text Box 5"/>
          <p:cNvSpPr txBox="1">
            <a:spLocks noChangeArrowheads="1"/>
          </p:cNvSpPr>
          <p:nvPr/>
        </p:nvSpPr>
        <p:spPr bwMode="auto">
          <a:xfrm>
            <a:off x="0" y="1187450"/>
            <a:ext cx="815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kumimoji="1" lang="en-US" altLang="zh-CN" sz="1600" b="1" i="1">
                <a:solidFill>
                  <a:srgbClr val="000000"/>
                </a:solidFill>
                <a:latin typeface="Arial Narrow" charset="0"/>
                <a:cs typeface="Times New Roman" charset="0"/>
              </a:rPr>
              <a:t>Bible Visual Resource Book</a:t>
            </a:r>
            <a:r>
              <a:rPr kumimoji="1" lang="en-US" altLang="zh-CN" sz="1600" b="1">
                <a:solidFill>
                  <a:srgbClr val="000000"/>
                </a:solidFill>
                <a:latin typeface="Arial Narrow" charset="0"/>
                <a:cs typeface="Times New Roman" charset="0"/>
              </a:rPr>
              <a:t>, 99; Gene Getz, Nehemiah,” in </a:t>
            </a:r>
            <a:r>
              <a:rPr kumimoji="1" lang="en-US" altLang="zh-CN" sz="1600" b="1" i="1">
                <a:solidFill>
                  <a:srgbClr val="000000"/>
                </a:solidFill>
                <a:latin typeface="Arial Narrow" charset="0"/>
                <a:cs typeface="Times New Roman" charset="0"/>
              </a:rPr>
              <a:t>Bible Knowledge Commentary</a:t>
            </a:r>
            <a:r>
              <a:rPr kumimoji="1" lang="en-US" altLang="zh-CN" sz="1600" b="1">
                <a:solidFill>
                  <a:srgbClr val="000000"/>
                </a:solidFill>
                <a:latin typeface="Arial Narrow" charset="0"/>
                <a:cs typeface="Times New Roman" charset="0"/>
              </a:rPr>
              <a:t>, 1:679</a:t>
            </a:r>
            <a:endParaRPr kumimoji="1" lang="en-US" sz="1600" b="1">
              <a:solidFill>
                <a:srgbClr val="000000"/>
              </a:solidFill>
              <a:latin typeface="Arial Narrow" charset="0"/>
              <a:cs typeface="Times New Roman" charset="0"/>
            </a:endParaRPr>
          </a:p>
        </p:txBody>
      </p:sp>
    </p:spTree>
    <p:extLst>
      <p:ext uri="{BB962C8B-B14F-4D97-AF65-F5344CB8AC3E}">
        <p14:creationId xmlns:p14="http://schemas.microsoft.com/office/powerpoint/2010/main" val="254620545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bricks-250wi.jpg"/>
          <p:cNvPicPr>
            <a:picLocks noChangeAspect="1"/>
          </p:cNvPicPr>
          <p:nvPr/>
        </p:nvPicPr>
        <p:blipFill rotWithShape="1">
          <a:blip r:embed="rId3">
            <a:extLst>
              <a:ext uri="{28A0092B-C50C-407E-A947-70E740481C1C}">
                <a14:useLocalDpi xmlns:a14="http://schemas.microsoft.com/office/drawing/2010/main" val="0"/>
              </a:ext>
            </a:extLst>
          </a:blip>
          <a:srcRect r="12673"/>
          <a:stretch/>
        </p:blipFill>
        <p:spPr>
          <a:xfrm>
            <a:off x="-48659" y="2667"/>
            <a:ext cx="9192659" cy="6947598"/>
          </a:xfrm>
          <a:prstGeom prst="rect">
            <a:avLst/>
          </a:prstGeom>
        </p:spPr>
      </p:pic>
      <p:sp>
        <p:nvSpPr>
          <p:cNvPr id="406530" name="Rectangle 1026"/>
          <p:cNvSpPr>
            <a:spLocks noGrp="1" noChangeArrowheads="1"/>
          </p:cNvSpPr>
          <p:nvPr>
            <p:ph type="title"/>
          </p:nvPr>
        </p:nvSpPr>
        <p:spPr>
          <a:xfrm>
            <a:off x="-48659" y="1109867"/>
            <a:ext cx="9144000" cy="4290063"/>
          </a:xfrm>
          <a:noFill/>
        </p:spPr>
        <p:txBody>
          <a:bodyPr anchor="ctr"/>
          <a:lstStyle/>
          <a:p>
            <a:pPr algn="ctr" eaLnBrk="1" hangingPunct="1">
              <a:defRPr/>
            </a:pPr>
            <a:r>
              <a:rPr lang="en-US" sz="8000" b="1" dirty="0">
                <a:solidFill>
                  <a:schemeClr val="tx1"/>
                </a:solidFill>
                <a:effectLst>
                  <a:glow rad="215900">
                    <a:schemeClr val="bg2"/>
                  </a:glow>
                </a:effectLst>
                <a:latin typeface="Arial Black" charset="0"/>
                <a:ea typeface="ＭＳ Ｐゴシック" charset="0"/>
                <a:cs typeface="ＭＳ Ｐゴシック" charset="0"/>
              </a:rPr>
              <a:t>How does God </a:t>
            </a:r>
            <a:r>
              <a:rPr lang="en-US" sz="8000" b="1" dirty="0">
                <a:solidFill>
                  <a:srgbClr val="FFFF00"/>
                </a:solidFill>
                <a:effectLst>
                  <a:glow rad="215900">
                    <a:schemeClr val="bg2"/>
                  </a:glow>
                </a:effectLst>
                <a:latin typeface="Arial Black" charset="0"/>
                <a:ea typeface="ＭＳ Ｐゴシック" charset="0"/>
                <a:cs typeface="ＭＳ Ｐゴシック" charset="0"/>
              </a:rPr>
              <a:t>restore</a:t>
            </a:r>
            <a:r>
              <a:rPr lang="en-US" sz="8000" b="1" dirty="0">
                <a:solidFill>
                  <a:schemeClr val="tx1"/>
                </a:solidFill>
                <a:effectLst>
                  <a:glow rad="215900">
                    <a:schemeClr val="bg2"/>
                  </a:glow>
                </a:effectLst>
                <a:latin typeface="Arial Black" charset="0"/>
                <a:ea typeface="ＭＳ Ｐゴシック" charset="0"/>
                <a:cs typeface="ＭＳ Ｐゴシック" charset="0"/>
              </a:rPr>
              <a:t> us?</a:t>
            </a:r>
            <a:endParaRPr lang="en-US" sz="9600" dirty="0">
              <a:solidFill>
                <a:schemeClr val="tx1"/>
              </a:solidFill>
              <a:effectLst>
                <a:glow rad="215900">
                  <a:schemeClr val="bg2"/>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8659" y="4313603"/>
            <a:ext cx="9144000" cy="2636662"/>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8000" b="1" dirty="0" smtClean="0">
                <a:solidFill>
                  <a:schemeClr val="tx1"/>
                </a:solidFill>
                <a:effectLst>
                  <a:glow rad="215900">
                    <a:schemeClr val="bg2"/>
                  </a:glow>
                </a:effectLst>
                <a:latin typeface="Arial Black" charset="0"/>
                <a:ea typeface="ＭＳ Ｐゴシック" charset="0"/>
                <a:cs typeface="ＭＳ Ｐゴシック" charset="0"/>
              </a:rPr>
              <a:t>(3 ways)</a:t>
            </a:r>
            <a:endParaRPr lang="en-US" sz="9600" dirty="0">
              <a:solidFill>
                <a:schemeClr val="tx1"/>
              </a:solidFill>
              <a:effectLst>
                <a:glow rad="215900">
                  <a:schemeClr val="bg2"/>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68922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540122" y="39368"/>
            <a:ext cx="6603878" cy="1830592"/>
          </a:xfrm>
        </p:spPr>
        <p:txBody>
          <a:bodyPr/>
          <a:lstStyle/>
          <a:p>
            <a:pPr marL="719138" indent="-719138" eaLnBrk="1" hangingPunct="1">
              <a:defRPr/>
            </a:pPr>
            <a:r>
              <a:rPr lang="en-US" sz="3600" b="1" dirty="0">
                <a:solidFill>
                  <a:schemeClr val="bg2"/>
                </a:solidFill>
                <a:latin typeface="Arial Black" charset="0"/>
                <a:ea typeface="ＭＳ Ｐゴシック" charset="0"/>
                <a:cs typeface="ＭＳ Ｐゴシック" charset="0"/>
              </a:rPr>
              <a:t>I.	God </a:t>
            </a:r>
            <a:r>
              <a:rPr lang="en-US" sz="3600" b="1" dirty="0">
                <a:solidFill>
                  <a:srgbClr val="0000FF"/>
                </a:solidFill>
                <a:latin typeface="Arial Black" charset="0"/>
                <a:ea typeface="ＭＳ Ｐゴシック" charset="0"/>
                <a:cs typeface="ＭＳ Ｐゴシック" charset="0"/>
              </a:rPr>
              <a:t>informs</a:t>
            </a:r>
            <a:r>
              <a:rPr lang="en-US" sz="3600" b="1" dirty="0">
                <a:solidFill>
                  <a:schemeClr val="bg2"/>
                </a:solidFill>
                <a:latin typeface="Arial Black" charset="0"/>
                <a:ea typeface="ＭＳ Ｐゴシック" charset="0"/>
                <a:cs typeface="ＭＳ Ｐゴシック" charset="0"/>
              </a:rPr>
              <a:t> us of our sad state of affairs (2:11-15).</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8296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algn="ctr" eaLnBrk="1" hangingPunct="1">
              <a:defRPr/>
            </a:pPr>
            <a:r>
              <a:rPr lang="en-US" sz="3600" b="1" dirty="0" smtClean="0">
                <a:solidFill>
                  <a:schemeClr val="tx1"/>
                </a:solidFill>
                <a:latin typeface="Arial Black" charset="0"/>
                <a:ea typeface="ＭＳ Ｐゴシック" charset="0"/>
                <a:cs typeface="ＭＳ Ｐゴシック" charset="0"/>
              </a:rPr>
              <a:t>God </a:t>
            </a:r>
            <a:r>
              <a:rPr lang="en-US" sz="3600" b="1" dirty="0">
                <a:solidFill>
                  <a:schemeClr val="tx1"/>
                </a:solidFill>
                <a:latin typeface="Arial Black" charset="0"/>
                <a:ea typeface="ＭＳ Ｐゴシック" charset="0"/>
                <a:cs typeface="ＭＳ Ｐゴシック" charset="0"/>
              </a:rPr>
              <a:t>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a:t>
            </a:r>
            <a:r>
              <a:rPr lang="en-US" sz="3600" b="1" dirty="0" smtClean="0">
                <a:solidFill>
                  <a:schemeClr val="tx1"/>
                </a:solidFill>
                <a:latin typeface="Arial Black" charset="0"/>
                <a:ea typeface="ＭＳ Ｐゴシック" charset="0"/>
                <a:cs typeface="ＭＳ Ｐゴシック" charset="0"/>
              </a:rPr>
              <a:t>will (1:1-3).</a:t>
            </a:r>
            <a:endParaRPr lang="en-US" dirty="0">
              <a:solidFill>
                <a:schemeClr val="tx1"/>
              </a:solidFill>
              <a:latin typeface="Times New Roman" charset="0"/>
              <a:ea typeface="ＭＳ Ｐゴシック" charset="0"/>
              <a:cs typeface="ＭＳ Ｐゴシック" charset="0"/>
            </a:endParaRPr>
          </a:p>
        </p:txBody>
      </p:sp>
      <p:pic>
        <p:nvPicPr>
          <p:cNvPr id="142339" name="Picture 1027" descr="infocgon319l"/>
          <p:cNvPicPr>
            <a:picLocks noChangeAspect="1" noChangeArrowheads="1"/>
          </p:cNvPicPr>
          <p:nvPr/>
        </p:nvPicPr>
        <p:blipFill>
          <a:blip r:embed="rId3">
            <a:extLst>
              <a:ext uri="{28A0092B-C50C-407E-A947-70E740481C1C}">
                <a14:useLocalDpi xmlns:a14="http://schemas.microsoft.com/office/drawing/2010/main" val="0"/>
              </a:ext>
            </a:extLst>
          </a:blip>
          <a:srcRect b="13750"/>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5"/>
          <p:cNvSpPr txBox="1">
            <a:spLocks noChangeArrowheads="1"/>
          </p:cNvSpPr>
          <p:nvPr/>
        </p:nvSpPr>
        <p:spPr bwMode="auto">
          <a:xfrm>
            <a:off x="3419475" y="1628775"/>
            <a:ext cx="2089150" cy="132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b="1" smtClean="0">
                <a:solidFill>
                  <a:srgbClr val="000000"/>
                </a:solidFill>
                <a:latin typeface="Arial" charset="0"/>
                <a:cs typeface="Arial" charset="0"/>
              </a:rPr>
              <a:t>Word has it we</a:t>
            </a:r>
            <a:r>
              <a:rPr lang="fr-FR" sz="2000" b="1" smtClean="0">
                <a:solidFill>
                  <a:srgbClr val="000000"/>
                </a:solidFill>
                <a:latin typeface="Arial" charset="0"/>
                <a:cs typeface="Arial" charset="0"/>
              </a:rPr>
              <a:t>'</a:t>
            </a:r>
            <a:r>
              <a:rPr lang="en-US" sz="2000" b="1" smtClean="0">
                <a:solidFill>
                  <a:srgbClr val="000000"/>
                </a:solidFill>
                <a:latin typeface="Arial" charset="0"/>
                <a:cs typeface="Arial" charset="0"/>
              </a:rPr>
              <a:t>re in for a serious spot of rain</a:t>
            </a:r>
          </a:p>
        </p:txBody>
      </p:sp>
    </p:spTree>
    <p:extLst>
      <p:ext uri="{BB962C8B-B14F-4D97-AF65-F5344CB8AC3E}">
        <p14:creationId xmlns:p14="http://schemas.microsoft.com/office/powerpoint/2010/main" val="19638296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5117531" y="0"/>
            <a:ext cx="3978159" cy="6858000"/>
          </a:xfrm>
        </p:spPr>
        <p:txBody>
          <a:bodyPr/>
          <a:lstStyle/>
          <a:p>
            <a:pPr algn="l" eaLnBrk="1" hangingPunct="1"/>
            <a:r>
              <a:rPr lang="nl-NL" sz="2600" baseline="30000" dirty="0">
                <a:solidFill>
                  <a:schemeClr val="bg1"/>
                </a:solidFill>
                <a:latin typeface="Arial" charset="0"/>
                <a:cs typeface="Arial" charset="0"/>
              </a:rPr>
              <a:t>11</a:t>
            </a:r>
            <a:r>
              <a:rPr lang="nl-NL" sz="2600" b="1" dirty="0">
                <a:solidFill>
                  <a:schemeClr val="bg1"/>
                </a:solidFill>
                <a:latin typeface="Arial" charset="0"/>
                <a:cs typeface="Arial" charset="0"/>
              </a:rPr>
              <a:t>I went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after</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staying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three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days</a:t>
            </a:r>
            <a:r>
              <a:rPr lang="nl-NL" sz="2600" b="1" dirty="0">
                <a:solidFill>
                  <a:schemeClr val="bg1"/>
                </a:solidFill>
                <a:latin typeface="Arial" charset="0"/>
                <a:cs typeface="Arial" charset="0"/>
              </a:rPr>
              <a:t> </a:t>
            </a:r>
            <a:r>
              <a:rPr lang="nl-NL" sz="2600" baseline="30000" dirty="0">
                <a:solidFill>
                  <a:schemeClr val="bg1"/>
                </a:solidFill>
                <a:latin typeface="Arial" charset="0"/>
                <a:cs typeface="Arial" charset="0"/>
              </a:rPr>
              <a:t>12</a:t>
            </a:r>
            <a:r>
              <a:rPr lang="nl-NL" sz="2600" b="1" dirty="0">
                <a:solidFill>
                  <a:schemeClr val="bg1"/>
                </a:solidFill>
                <a:latin typeface="Arial" charset="0"/>
                <a:cs typeface="Arial" charset="0"/>
              </a:rPr>
              <a:t>I set out </a:t>
            </a:r>
            <a:r>
              <a:rPr lang="nl-NL" sz="2600" b="1" dirty="0" err="1">
                <a:solidFill>
                  <a:schemeClr val="bg1"/>
                </a:solidFill>
                <a:latin typeface="Arial" charset="0"/>
                <a:cs typeface="Arial" charset="0"/>
              </a:rPr>
              <a:t>during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a few men. I had </a:t>
            </a:r>
            <a:r>
              <a:rPr lang="nl-NL" sz="2600" b="1" dirty="0" err="1">
                <a:solidFill>
                  <a:schemeClr val="bg1"/>
                </a:solidFill>
                <a:latin typeface="Arial" charset="0"/>
                <a:cs typeface="Arial" charset="0"/>
              </a:rPr>
              <a:t>not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told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anyone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God had put in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heart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do </a:t>
            </a:r>
            <a:r>
              <a:rPr lang="nl-NL" sz="2600" b="1" dirty="0" err="1">
                <a:solidFill>
                  <a:schemeClr val="bg1"/>
                </a:solidFill>
                <a:latin typeface="Arial" charset="0"/>
                <a:cs typeface="Arial" charset="0"/>
              </a:rPr>
              <a:t>for</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were</a:t>
            </a:r>
            <a:r>
              <a:rPr lang="nl-NL" sz="2600" b="1" dirty="0">
                <a:solidFill>
                  <a:schemeClr val="bg1"/>
                </a:solidFill>
                <a:latin typeface="Arial" charset="0"/>
                <a:cs typeface="Arial" charset="0"/>
              </a:rPr>
              <a:t> no </a:t>
            </a:r>
            <a:r>
              <a:rPr lang="nl-NL" sz="2600" b="1" dirty="0" err="1">
                <a:solidFill>
                  <a:schemeClr val="bg1"/>
                </a:solidFill>
                <a:latin typeface="Arial" charset="0"/>
                <a:cs typeface="Arial" charset="0"/>
              </a:rPr>
              <a:t>mounts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me </a:t>
            </a:r>
            <a:r>
              <a:rPr lang="nl-NL" sz="2600" b="1" dirty="0" err="1">
                <a:solidFill>
                  <a:schemeClr val="bg1"/>
                </a:solidFill>
                <a:latin typeface="Arial" charset="0"/>
                <a:cs typeface="Arial" charset="0"/>
              </a:rPr>
              <a:t>except</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one</a:t>
            </a:r>
            <a:r>
              <a:rPr lang="nl-NL" sz="2600" b="1" dirty="0">
                <a:solidFill>
                  <a:schemeClr val="bg1"/>
                </a:solidFill>
                <a:latin typeface="Arial" charset="0"/>
                <a:cs typeface="Arial" charset="0"/>
              </a:rPr>
              <a:t> I was </a:t>
            </a:r>
            <a:r>
              <a:rPr lang="nl-NL" sz="2600" b="1" dirty="0" err="1">
                <a:solidFill>
                  <a:schemeClr val="bg1"/>
                </a:solidFill>
                <a:latin typeface="Arial" charset="0"/>
                <a:cs typeface="Arial" charset="0"/>
              </a:rPr>
              <a:t>riding</a:t>
            </a:r>
            <a:r>
              <a:rPr lang="nl-NL" sz="2600" b="1" dirty="0">
                <a:solidFill>
                  <a:schemeClr val="bg1"/>
                </a:solidFill>
                <a:latin typeface="Arial" charset="0"/>
                <a:cs typeface="Arial" charset="0"/>
              </a:rPr>
              <a:t> on. </a:t>
            </a:r>
          </a:p>
        </p:txBody>
      </p:sp>
      <p:pic>
        <p:nvPicPr>
          <p:cNvPr id="2" name="Picture 1"/>
          <p:cNvPicPr>
            <a:picLocks noChangeAspect="1"/>
          </p:cNvPicPr>
          <p:nvPr/>
        </p:nvPicPr>
        <p:blipFill>
          <a:blip r:embed="rId2"/>
          <a:stretch>
            <a:fillRect/>
          </a:stretch>
        </p:blipFill>
        <p:spPr>
          <a:xfrm>
            <a:off x="-1" y="0"/>
            <a:ext cx="5042819" cy="6898576"/>
          </a:xfrm>
          <a:prstGeom prst="rect">
            <a:avLst/>
          </a:prstGeom>
        </p:spPr>
      </p:pic>
    </p:spTree>
    <p:extLst>
      <p:ext uri="{BB962C8B-B14F-4D97-AF65-F5344CB8AC3E}">
        <p14:creationId xmlns:p14="http://schemas.microsoft.com/office/powerpoint/2010/main" val="18363578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323736" y="0"/>
            <a:ext cx="2838921" cy="6858000"/>
          </a:xfrm>
        </p:spPr>
        <p:txBody>
          <a:bodyPr anchor="t"/>
          <a:lstStyle/>
          <a:p>
            <a:pPr algn="l" eaLnBrk="1" hangingPunct="1"/>
            <a:r>
              <a:rPr lang="nl-NL" sz="2600" baseline="30000" dirty="0" smtClean="0">
                <a:solidFill>
                  <a:schemeClr val="bg1"/>
                </a:solidFill>
                <a:latin typeface="Arial" charset="0"/>
                <a:cs typeface="Arial" charset="0"/>
              </a:rPr>
              <a:t>13</a:t>
            </a:r>
            <a:r>
              <a:rPr lang="nl-NL" sz="2600" b="1" dirty="0" smtClean="0">
                <a:solidFill>
                  <a:schemeClr val="bg1"/>
                </a:solidFill>
                <a:latin typeface="Arial" charset="0"/>
                <a:cs typeface="Arial" charset="0"/>
              </a:rPr>
              <a:t>By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I went out </a:t>
            </a:r>
            <a:r>
              <a:rPr lang="nl-NL" sz="2600" b="1" dirty="0" err="1">
                <a:solidFill>
                  <a:schemeClr val="bg1"/>
                </a:solidFill>
                <a:latin typeface="Arial" charset="0"/>
                <a:cs typeface="Arial" charset="0"/>
              </a:rPr>
              <a:t>through</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Valley</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toward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Jackal</a:t>
            </a:r>
            <a:r>
              <a:rPr lang="nl-NL" sz="2600" b="1" dirty="0">
                <a:solidFill>
                  <a:schemeClr val="bg1"/>
                </a:solidFill>
                <a:latin typeface="Arial" charset="0"/>
                <a:cs typeface="Arial" charset="0"/>
              </a:rPr>
              <a:t> Well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Dung</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examining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walls</a:t>
            </a:r>
            <a:r>
              <a:rPr lang="nl-NL" sz="2600" b="1" dirty="0">
                <a:solidFill>
                  <a:schemeClr val="bg1"/>
                </a:solidFill>
                <a:latin typeface="Arial" charset="0"/>
                <a:cs typeface="Arial" charset="0"/>
              </a:rPr>
              <a:t> of Jerusalem,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broken</a:t>
            </a:r>
            <a:r>
              <a:rPr lang="nl-NL" sz="2600" b="1" dirty="0">
                <a:solidFill>
                  <a:schemeClr val="bg1"/>
                </a:solidFill>
                <a:latin typeface="Arial" charset="0"/>
                <a:cs typeface="Arial" charset="0"/>
              </a:rPr>
              <a:t> down,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its</a:t>
            </a:r>
            <a:r>
              <a:rPr lang="nl-NL" sz="2600" b="1" dirty="0">
                <a:solidFill>
                  <a:schemeClr val="bg1"/>
                </a:solidFill>
                <a:latin typeface="Arial" charset="0"/>
                <a:cs typeface="Arial" charset="0"/>
              </a:rPr>
              <a:t> gates,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destroyed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fire</a:t>
            </a:r>
            <a:r>
              <a:rPr lang="nl-NL" sz="2600" b="1" dirty="0">
                <a:solidFill>
                  <a:schemeClr val="bg1"/>
                </a:solidFill>
                <a:latin typeface="Arial" charset="0"/>
                <a:cs typeface="Arial" charset="0"/>
              </a:rPr>
              <a:t>. </a:t>
            </a:r>
          </a:p>
        </p:txBody>
      </p:sp>
      <p:pic>
        <p:nvPicPr>
          <p:cNvPr id="2" name="Picture 1"/>
          <p:cNvPicPr>
            <a:picLocks noChangeAspect="1"/>
          </p:cNvPicPr>
          <p:nvPr/>
        </p:nvPicPr>
        <p:blipFill>
          <a:blip r:embed="rId2"/>
          <a:stretch>
            <a:fillRect/>
          </a:stretch>
        </p:blipFill>
        <p:spPr>
          <a:xfrm>
            <a:off x="3314700" y="0"/>
            <a:ext cx="5829300" cy="6858000"/>
          </a:xfrm>
          <a:prstGeom prst="rect">
            <a:avLst/>
          </a:prstGeom>
        </p:spPr>
      </p:pic>
    </p:spTree>
    <p:extLst>
      <p:ext uri="{BB962C8B-B14F-4D97-AF65-F5344CB8AC3E}">
        <p14:creationId xmlns:p14="http://schemas.microsoft.com/office/powerpoint/2010/main" val="5156122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ness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882" name="Rectangle 2"/>
          <p:cNvSpPr>
            <a:spLocks noGrp="1" noChangeArrowheads="1"/>
          </p:cNvSpPr>
          <p:nvPr>
            <p:ph type="title"/>
          </p:nvPr>
        </p:nvSpPr>
        <p:spPr>
          <a:xfrm>
            <a:off x="5427135" y="152399"/>
            <a:ext cx="3632200" cy="2048933"/>
          </a:xfrm>
        </p:spPr>
        <p:txBody>
          <a:bodyPr/>
          <a:lstStyle/>
          <a:p>
            <a:pPr eaLnBrk="1" hangingPunct="1"/>
            <a:r>
              <a:rPr lang="nl-NL" b="1" dirty="0" smtClean="0"/>
              <a:t>God </a:t>
            </a:r>
            <a:r>
              <a:rPr lang="nl-NL" b="1" dirty="0" err="1" smtClean="0"/>
              <a:t>Dishonored</a:t>
            </a:r>
            <a:endParaRPr lang="nl-NL" b="1" dirty="0"/>
          </a:p>
        </p:txBody>
      </p:sp>
      <p:sp>
        <p:nvSpPr>
          <p:cNvPr id="4" name="Rectangle 2"/>
          <p:cNvSpPr txBox="1">
            <a:spLocks noChangeArrowheads="1"/>
          </p:cNvSpPr>
          <p:nvPr/>
        </p:nvSpPr>
        <p:spPr bwMode="auto">
          <a:xfrm>
            <a:off x="286932" y="152399"/>
            <a:ext cx="3632200" cy="98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5400" b="1" dirty="0" smtClean="0"/>
              <a:t>OMG</a:t>
            </a:r>
            <a:endParaRPr lang="nl-NL" sz="5400" b="1" dirty="0"/>
          </a:p>
        </p:txBody>
      </p:sp>
      <p:sp>
        <p:nvSpPr>
          <p:cNvPr id="5" name="Rectangle 2"/>
          <p:cNvSpPr txBox="1">
            <a:spLocks noChangeArrowheads="1"/>
          </p:cNvSpPr>
          <p:nvPr/>
        </p:nvSpPr>
        <p:spPr bwMode="auto">
          <a:xfrm>
            <a:off x="286932" y="1287388"/>
            <a:ext cx="3632200" cy="98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5400" b="1" dirty="0" smtClean="0"/>
              <a:t>"</a:t>
            </a:r>
            <a:r>
              <a:rPr lang="nl-NL" sz="5400" b="1" dirty="0" err="1" smtClean="0"/>
              <a:t>Jesus</a:t>
            </a:r>
            <a:r>
              <a:rPr lang="nl-NL" sz="5400" b="1" dirty="0" smtClean="0"/>
              <a:t>"</a:t>
            </a:r>
            <a:endParaRPr lang="nl-NL" sz="5400" b="1" dirty="0"/>
          </a:p>
        </p:txBody>
      </p:sp>
      <p:sp>
        <p:nvSpPr>
          <p:cNvPr id="6" name="Rectangle 2"/>
          <p:cNvSpPr txBox="1">
            <a:spLocks noChangeArrowheads="1"/>
          </p:cNvSpPr>
          <p:nvPr/>
        </p:nvSpPr>
        <p:spPr bwMode="auto">
          <a:xfrm>
            <a:off x="286932" y="2542466"/>
            <a:ext cx="3632200" cy="98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5400" b="1" dirty="0" smtClean="0"/>
              <a:t>Marriage</a:t>
            </a:r>
            <a:endParaRPr lang="nl-NL" sz="5400" b="1" dirty="0"/>
          </a:p>
        </p:txBody>
      </p:sp>
      <p:sp>
        <p:nvSpPr>
          <p:cNvPr id="7" name="Rectangle 2"/>
          <p:cNvSpPr txBox="1">
            <a:spLocks noChangeArrowheads="1"/>
          </p:cNvSpPr>
          <p:nvPr/>
        </p:nvSpPr>
        <p:spPr bwMode="auto">
          <a:xfrm>
            <a:off x="398006" y="3962511"/>
            <a:ext cx="3632200" cy="98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5400" b="1" dirty="0" smtClean="0"/>
              <a:t>Pastors</a:t>
            </a:r>
            <a:endParaRPr lang="nl-NL" sz="5400" b="1" dirty="0"/>
          </a:p>
        </p:txBody>
      </p:sp>
      <p:pic>
        <p:nvPicPr>
          <p:cNvPr id="8" name="Picture 7" descr="Crossroads-Logo-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078" y="2542466"/>
            <a:ext cx="2642305" cy="2642305"/>
          </a:xfrm>
          <a:prstGeom prst="rect">
            <a:avLst/>
          </a:prstGeom>
        </p:spPr>
      </p:pic>
      <p:pic>
        <p:nvPicPr>
          <p:cNvPr id="9" name="Picture 8"/>
          <p:cNvPicPr>
            <a:picLocks noChangeAspect="1"/>
          </p:cNvPicPr>
          <p:nvPr/>
        </p:nvPicPr>
        <p:blipFill>
          <a:blip r:embed="rId4"/>
          <a:stretch>
            <a:fillRect/>
          </a:stretch>
        </p:blipFill>
        <p:spPr>
          <a:xfrm>
            <a:off x="758424" y="3679577"/>
            <a:ext cx="7620000" cy="3175000"/>
          </a:xfrm>
          <a:prstGeom prst="rect">
            <a:avLst/>
          </a:prstGeom>
        </p:spPr>
      </p:pic>
    </p:spTree>
    <p:extLst>
      <p:ext uri="{BB962C8B-B14F-4D97-AF65-F5344CB8AC3E}">
        <p14:creationId xmlns:p14="http://schemas.microsoft.com/office/powerpoint/2010/main" val="3774670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rot="16200000">
            <a:off x="-3030014" y="2968836"/>
            <a:ext cx="6858000" cy="920328"/>
          </a:xfrm>
        </p:spPr>
        <p:txBody>
          <a:bodyPr/>
          <a:lstStyle/>
          <a:p>
            <a:pPr eaLnBrk="1" hangingPunct="1"/>
            <a:r>
              <a:rPr lang="nl-NL" sz="3600" b="1" dirty="0" err="1" smtClean="0">
                <a:solidFill>
                  <a:schemeClr val="bg1"/>
                </a:solidFill>
              </a:rPr>
              <a:t>Surveying</a:t>
            </a:r>
            <a:r>
              <a:rPr lang="nl-NL" sz="3600" b="1" dirty="0" smtClean="0">
                <a:solidFill>
                  <a:schemeClr val="bg1"/>
                </a:solidFill>
              </a:rPr>
              <a:t> the </a:t>
            </a:r>
            <a:r>
              <a:rPr lang="nl-NL" sz="3600" b="1" dirty="0" err="1" smtClean="0">
                <a:solidFill>
                  <a:schemeClr val="bg1"/>
                </a:solidFill>
              </a:rPr>
              <a:t>wall</a:t>
            </a:r>
            <a:r>
              <a:rPr lang="nl-NL" sz="3600" b="1" dirty="0" smtClean="0">
                <a:solidFill>
                  <a:schemeClr val="bg1"/>
                </a:solidFill>
              </a:rPr>
              <a:t> at </a:t>
            </a:r>
            <a:r>
              <a:rPr lang="nl-NL" sz="3600" b="1" dirty="0" err="1" smtClean="0">
                <a:solidFill>
                  <a:schemeClr val="bg1"/>
                </a:solidFill>
              </a:rPr>
              <a:t>night</a:t>
            </a:r>
            <a:endParaRPr lang="nl-NL" sz="3600" b="1" dirty="0">
              <a:solidFill>
                <a:schemeClr val="bg1"/>
              </a:solidFill>
            </a:endParaRPr>
          </a:p>
        </p:txBody>
      </p:sp>
      <p:pic>
        <p:nvPicPr>
          <p:cNvPr id="11878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892"/>
          <a:stretch/>
        </p:blipFill>
        <p:spPr bwMode="auto">
          <a:xfrm>
            <a:off x="896508" y="0"/>
            <a:ext cx="51243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Oval 6"/>
          <p:cNvSpPr>
            <a:spLocks noChangeArrowheads="1"/>
          </p:cNvSpPr>
          <p:nvPr/>
        </p:nvSpPr>
        <p:spPr bwMode="auto">
          <a:xfrm>
            <a:off x="1802900" y="3581400"/>
            <a:ext cx="16002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295" name="Oval 7"/>
          <p:cNvSpPr>
            <a:spLocks noChangeArrowheads="1"/>
          </p:cNvSpPr>
          <p:nvPr/>
        </p:nvSpPr>
        <p:spPr bwMode="auto">
          <a:xfrm>
            <a:off x="1802900" y="5334000"/>
            <a:ext cx="16002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296" name="Oval 8"/>
          <p:cNvSpPr>
            <a:spLocks noChangeArrowheads="1"/>
          </p:cNvSpPr>
          <p:nvPr/>
        </p:nvSpPr>
        <p:spPr bwMode="auto">
          <a:xfrm>
            <a:off x="3403100" y="5029200"/>
            <a:ext cx="2057400" cy="4572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7" name="Rectangle 3"/>
          <p:cNvSpPr txBox="1">
            <a:spLocks noChangeArrowheads="1"/>
          </p:cNvSpPr>
          <p:nvPr/>
        </p:nvSpPr>
        <p:spPr bwMode="auto">
          <a:xfrm>
            <a:off x="6020888" y="0"/>
            <a:ext cx="30640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l" eaLnBrk="1" hangingPunct="1"/>
            <a:r>
              <a:rPr lang="nl-NL" sz="2600" baseline="30000" dirty="0" smtClean="0">
                <a:solidFill>
                  <a:schemeClr val="bg1"/>
                </a:solidFill>
                <a:latin typeface="Arial" charset="0"/>
                <a:cs typeface="Arial" charset="0"/>
              </a:rPr>
              <a:t>14</a:t>
            </a:r>
            <a:r>
              <a:rPr lang="nl-NL" sz="2600" b="1" dirty="0" smtClean="0">
                <a:solidFill>
                  <a:schemeClr val="bg1"/>
                </a:solidFill>
                <a:latin typeface="Arial" charset="0"/>
                <a:cs typeface="Arial" charset="0"/>
              </a:rPr>
              <a:t>Then I </a:t>
            </a:r>
            <a:r>
              <a:rPr lang="nl-NL" sz="2600" b="1" dirty="0" err="1" smtClean="0">
                <a:solidFill>
                  <a:schemeClr val="bg1"/>
                </a:solidFill>
                <a:latin typeface="Arial" charset="0"/>
                <a:cs typeface="Arial" charset="0"/>
              </a:rPr>
              <a:t>moved</a:t>
            </a:r>
            <a:r>
              <a:rPr lang="nl-NL" sz="2600" b="1" dirty="0" smtClean="0">
                <a:solidFill>
                  <a:schemeClr val="bg1"/>
                </a:solidFill>
                <a:latin typeface="Arial" charset="0"/>
                <a:cs typeface="Arial" charset="0"/>
              </a:rPr>
              <a:t> on </a:t>
            </a:r>
            <a:r>
              <a:rPr lang="nl-NL" sz="2600" b="1" dirty="0" err="1" smtClean="0">
                <a:solidFill>
                  <a:schemeClr val="bg1"/>
                </a:solidFill>
                <a:latin typeface="Arial" charset="0"/>
                <a:cs typeface="Arial" charset="0"/>
              </a:rPr>
              <a:t>toward</a:t>
            </a:r>
            <a:r>
              <a:rPr lang="nl-NL" sz="2600" b="1" dirty="0" smtClean="0">
                <a:solidFill>
                  <a:schemeClr val="bg1"/>
                </a:solidFill>
                <a:latin typeface="Arial" charset="0"/>
                <a:cs typeface="Arial" charset="0"/>
              </a:rPr>
              <a:t> the </a:t>
            </a:r>
            <a:r>
              <a:rPr lang="nl-NL" sz="2600" b="1" dirty="0" err="1" smtClean="0">
                <a:solidFill>
                  <a:schemeClr val="bg1"/>
                </a:solidFill>
                <a:latin typeface="Arial" charset="0"/>
                <a:cs typeface="Arial" charset="0"/>
              </a:rPr>
              <a:t>Fountain</a:t>
            </a:r>
            <a:r>
              <a:rPr lang="nl-NL" sz="2600" b="1" dirty="0" smtClean="0">
                <a:solidFill>
                  <a:schemeClr val="bg1"/>
                </a:solidFill>
                <a:latin typeface="Arial" charset="0"/>
                <a:cs typeface="Arial" charset="0"/>
              </a:rPr>
              <a:t> Gate </a:t>
            </a:r>
            <a:r>
              <a:rPr lang="nl-NL" sz="2600" b="1" dirty="0" err="1" smtClean="0">
                <a:solidFill>
                  <a:schemeClr val="bg1"/>
                </a:solidFill>
                <a:latin typeface="Arial" charset="0"/>
                <a:cs typeface="Arial" charset="0"/>
              </a:rPr>
              <a:t>and</a:t>
            </a:r>
            <a:r>
              <a:rPr lang="nl-NL" sz="2600" b="1" dirty="0" smtClean="0">
                <a:solidFill>
                  <a:schemeClr val="bg1"/>
                </a:solidFill>
                <a:latin typeface="Arial" charset="0"/>
                <a:cs typeface="Arial" charset="0"/>
              </a:rPr>
              <a:t> the </a:t>
            </a:r>
            <a:r>
              <a:rPr lang="nl-NL" sz="2600" b="1" dirty="0" err="1" smtClean="0">
                <a:solidFill>
                  <a:schemeClr val="bg1"/>
                </a:solidFill>
                <a:latin typeface="Arial" charset="0"/>
                <a:cs typeface="Arial" charset="0"/>
              </a:rPr>
              <a:t>King's</a:t>
            </a:r>
            <a:r>
              <a:rPr lang="nl-NL" sz="2600" b="1" dirty="0" smtClean="0">
                <a:solidFill>
                  <a:schemeClr val="bg1"/>
                </a:solidFill>
                <a:latin typeface="Arial" charset="0"/>
                <a:cs typeface="Arial" charset="0"/>
              </a:rPr>
              <a:t> Pool, but </a:t>
            </a:r>
            <a:r>
              <a:rPr lang="nl-NL" sz="2600" b="1" dirty="0" err="1" smtClean="0">
                <a:solidFill>
                  <a:schemeClr val="bg1"/>
                </a:solidFill>
                <a:latin typeface="Arial" charset="0"/>
                <a:cs typeface="Arial" charset="0"/>
              </a:rPr>
              <a:t>there</a:t>
            </a:r>
            <a:r>
              <a:rPr lang="nl-NL" sz="2600" b="1" dirty="0" smtClean="0">
                <a:solidFill>
                  <a:schemeClr val="bg1"/>
                </a:solidFill>
                <a:latin typeface="Arial" charset="0"/>
                <a:cs typeface="Arial" charset="0"/>
              </a:rPr>
              <a:t> was </a:t>
            </a:r>
            <a:r>
              <a:rPr lang="nl-NL" sz="2600" b="1" dirty="0" err="1" smtClean="0">
                <a:solidFill>
                  <a:schemeClr val="bg1"/>
                </a:solidFill>
                <a:latin typeface="Arial" charset="0"/>
                <a:cs typeface="Arial" charset="0"/>
              </a:rPr>
              <a:t>not</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enough</a:t>
            </a:r>
            <a:r>
              <a:rPr lang="nl-NL" sz="2600" b="1" dirty="0" smtClean="0">
                <a:solidFill>
                  <a:schemeClr val="bg1"/>
                </a:solidFill>
                <a:latin typeface="Arial" charset="0"/>
                <a:cs typeface="Arial" charset="0"/>
              </a:rPr>
              <a:t> room </a:t>
            </a:r>
            <a:r>
              <a:rPr lang="nl-NL" sz="2600" b="1" dirty="0" err="1" smtClean="0">
                <a:solidFill>
                  <a:schemeClr val="bg1"/>
                </a:solidFill>
                <a:latin typeface="Arial" charset="0"/>
                <a:cs typeface="Arial" charset="0"/>
              </a:rPr>
              <a:t>for</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my</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mount</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to</a:t>
            </a:r>
            <a:r>
              <a:rPr lang="nl-NL" sz="2600" b="1" dirty="0" smtClean="0">
                <a:solidFill>
                  <a:schemeClr val="bg1"/>
                </a:solidFill>
                <a:latin typeface="Arial" charset="0"/>
                <a:cs typeface="Arial" charset="0"/>
              </a:rPr>
              <a:t> get </a:t>
            </a:r>
            <a:r>
              <a:rPr lang="nl-NL" sz="2600" b="1" dirty="0" err="1" smtClean="0">
                <a:solidFill>
                  <a:schemeClr val="bg1"/>
                </a:solidFill>
                <a:latin typeface="Arial" charset="0"/>
                <a:cs typeface="Arial" charset="0"/>
              </a:rPr>
              <a:t>through</a:t>
            </a:r>
            <a:r>
              <a:rPr lang="nl-NL" sz="2600" b="1" dirty="0" smtClean="0">
                <a:solidFill>
                  <a:schemeClr val="bg1"/>
                </a:solidFill>
                <a:latin typeface="Arial" charset="0"/>
                <a:cs typeface="Arial" charset="0"/>
              </a:rPr>
              <a:t>; </a:t>
            </a:r>
            <a:r>
              <a:rPr lang="nl-NL" sz="2600" baseline="30000" dirty="0" smtClean="0">
                <a:solidFill>
                  <a:schemeClr val="bg1"/>
                </a:solidFill>
                <a:latin typeface="Arial" charset="0"/>
                <a:cs typeface="Arial" charset="0"/>
              </a:rPr>
              <a:t>15</a:t>
            </a:r>
            <a:r>
              <a:rPr lang="nl-NL" sz="2600" b="1" dirty="0" smtClean="0">
                <a:solidFill>
                  <a:schemeClr val="bg1"/>
                </a:solidFill>
                <a:latin typeface="Arial" charset="0"/>
                <a:cs typeface="Arial" charset="0"/>
              </a:rPr>
              <a:t>so I went up the </a:t>
            </a:r>
            <a:r>
              <a:rPr lang="nl-NL" sz="2600" b="1" dirty="0" err="1" smtClean="0">
                <a:solidFill>
                  <a:schemeClr val="bg1"/>
                </a:solidFill>
                <a:latin typeface="Arial" charset="0"/>
                <a:cs typeface="Arial" charset="0"/>
              </a:rPr>
              <a:t>valley</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by</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night</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examining</a:t>
            </a:r>
            <a:r>
              <a:rPr lang="nl-NL" sz="2600" b="1" dirty="0" smtClean="0">
                <a:solidFill>
                  <a:schemeClr val="bg1"/>
                </a:solidFill>
                <a:latin typeface="Arial" charset="0"/>
                <a:cs typeface="Arial" charset="0"/>
              </a:rPr>
              <a:t> the </a:t>
            </a:r>
            <a:r>
              <a:rPr lang="nl-NL" sz="2600" b="1" dirty="0" err="1" smtClean="0">
                <a:solidFill>
                  <a:schemeClr val="bg1"/>
                </a:solidFill>
                <a:latin typeface="Arial" charset="0"/>
                <a:cs typeface="Arial" charset="0"/>
              </a:rPr>
              <a:t>wall</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Finally</a:t>
            </a:r>
            <a:r>
              <a:rPr lang="nl-NL" sz="2600" b="1" dirty="0" smtClean="0">
                <a:solidFill>
                  <a:schemeClr val="bg1"/>
                </a:solidFill>
                <a:latin typeface="Arial" charset="0"/>
                <a:cs typeface="Arial" charset="0"/>
              </a:rPr>
              <a:t>, I </a:t>
            </a:r>
            <a:r>
              <a:rPr lang="nl-NL" sz="2600" b="1" dirty="0" err="1" smtClean="0">
                <a:solidFill>
                  <a:schemeClr val="bg1"/>
                </a:solidFill>
                <a:latin typeface="Arial" charset="0"/>
                <a:cs typeface="Arial" charset="0"/>
              </a:rPr>
              <a:t>turned</a:t>
            </a:r>
            <a:r>
              <a:rPr lang="nl-NL" sz="2600" b="1" dirty="0" smtClean="0">
                <a:solidFill>
                  <a:schemeClr val="bg1"/>
                </a:solidFill>
                <a:latin typeface="Arial" charset="0"/>
                <a:cs typeface="Arial" charset="0"/>
              </a:rPr>
              <a:t> back </a:t>
            </a:r>
            <a:r>
              <a:rPr lang="nl-NL" sz="2600" b="1" dirty="0" err="1" smtClean="0">
                <a:solidFill>
                  <a:schemeClr val="bg1"/>
                </a:solidFill>
                <a:latin typeface="Arial" charset="0"/>
                <a:cs typeface="Arial" charset="0"/>
              </a:rPr>
              <a:t>and</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reentered</a:t>
            </a:r>
            <a:r>
              <a:rPr lang="nl-NL" sz="2600" b="1" dirty="0" smtClean="0">
                <a:solidFill>
                  <a:schemeClr val="bg1"/>
                </a:solidFill>
                <a:latin typeface="Arial" charset="0"/>
                <a:cs typeface="Arial" charset="0"/>
              </a:rPr>
              <a:t> </a:t>
            </a:r>
            <a:r>
              <a:rPr lang="nl-NL" sz="2600" b="1" dirty="0" err="1" smtClean="0">
                <a:solidFill>
                  <a:schemeClr val="bg1"/>
                </a:solidFill>
                <a:latin typeface="Arial" charset="0"/>
                <a:cs typeface="Arial" charset="0"/>
              </a:rPr>
              <a:t>through</a:t>
            </a:r>
            <a:r>
              <a:rPr lang="nl-NL" sz="2600" b="1" dirty="0" smtClean="0">
                <a:solidFill>
                  <a:schemeClr val="bg1"/>
                </a:solidFill>
                <a:latin typeface="Arial" charset="0"/>
                <a:cs typeface="Arial" charset="0"/>
              </a:rPr>
              <a:t> the </a:t>
            </a:r>
            <a:r>
              <a:rPr lang="nl-NL" sz="2600" b="1" dirty="0" err="1" smtClean="0">
                <a:solidFill>
                  <a:schemeClr val="bg1"/>
                </a:solidFill>
                <a:latin typeface="Arial" charset="0"/>
                <a:cs typeface="Arial" charset="0"/>
              </a:rPr>
              <a:t>Valley</a:t>
            </a:r>
            <a:r>
              <a:rPr lang="nl-NL" sz="2600" b="1" dirty="0" smtClean="0">
                <a:solidFill>
                  <a:schemeClr val="bg1"/>
                </a:solidFill>
                <a:latin typeface="Arial" charset="0"/>
                <a:cs typeface="Arial" charset="0"/>
              </a:rPr>
              <a:t> Gate. </a:t>
            </a:r>
            <a:endParaRPr lang="nl-NL" sz="2600" b="1" dirty="0">
              <a:solidFill>
                <a:schemeClr val="bg1"/>
              </a:solidFill>
              <a:latin typeface="Arial" charset="0"/>
              <a:cs typeface="Arial" charset="0"/>
            </a:endParaRPr>
          </a:p>
        </p:txBody>
      </p:sp>
    </p:spTree>
    <p:extLst>
      <p:ext uri="{BB962C8B-B14F-4D97-AF65-F5344CB8AC3E}">
        <p14:creationId xmlns:p14="http://schemas.microsoft.com/office/powerpoint/2010/main" val="228317073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P spid="1229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0"/>
            <a:ext cx="9144000" cy="1632235"/>
          </a:xfrm>
        </p:spPr>
        <p:txBody>
          <a:bodyPr/>
          <a:lstStyle/>
          <a:p>
            <a:pPr algn="ctr" eaLnBrk="1" hangingPunct="1">
              <a:defRPr/>
            </a:pPr>
            <a:r>
              <a:rPr lang="en-US" sz="3600" b="1" dirty="0">
                <a:solidFill>
                  <a:schemeClr val="tx1"/>
                </a:solidFill>
                <a:latin typeface="Arial Black" charset="0"/>
                <a:ea typeface="ＭＳ Ｐゴシック" charset="0"/>
                <a:cs typeface="ＭＳ Ｐゴシック" charset="0"/>
              </a:rPr>
              <a:t>God is beginning to restore us by showing us our true situation at Crossroads </a:t>
            </a:r>
            <a:endParaRPr lang="en-US" dirty="0">
              <a:solidFill>
                <a:schemeClr val="tx1"/>
              </a:solidFill>
              <a:latin typeface="Times New Roman" charset="0"/>
              <a:ea typeface="ＭＳ Ｐゴシック" charset="0"/>
              <a:cs typeface="ＭＳ Ｐゴシック" charset="0"/>
            </a:endParaRPr>
          </a:p>
        </p:txBody>
      </p:sp>
      <p:pic>
        <p:nvPicPr>
          <p:cNvPr id="4" name="Picture 3" descr="Ruined w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34" y="1534781"/>
            <a:ext cx="7097625" cy="5323219"/>
          </a:xfrm>
          <a:prstGeom prst="rect">
            <a:avLst/>
          </a:prstGeom>
        </p:spPr>
      </p:pic>
      <p:sp>
        <p:nvSpPr>
          <p:cNvPr id="8" name="Rectangle 1026"/>
          <p:cNvSpPr txBox="1">
            <a:spLocks noChangeArrowheads="1"/>
          </p:cNvSpPr>
          <p:nvPr/>
        </p:nvSpPr>
        <p:spPr bwMode="auto">
          <a:xfrm>
            <a:off x="3380270" y="1658512"/>
            <a:ext cx="4793489" cy="2487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marL="355600" indent="-355600" algn="ctr" eaLnBrk="1" hangingPunct="1">
              <a:buFont typeface="Arial"/>
              <a:buChar char="•"/>
              <a:defRPr/>
            </a:pPr>
            <a:r>
              <a:rPr lang="en-US" sz="3600" b="1" dirty="0" smtClean="0">
                <a:solidFill>
                  <a:schemeClr val="bg2"/>
                </a:solidFill>
                <a:latin typeface="Arial Black" charset="0"/>
                <a:ea typeface="ＭＳ Ｐゴシック" charset="0"/>
                <a:cs typeface="ＭＳ Ｐゴシック" charset="0"/>
              </a:rPr>
              <a:t>Revolving door</a:t>
            </a:r>
          </a:p>
          <a:p>
            <a:pPr marL="355600" indent="-355600" algn="ctr" eaLnBrk="1" hangingPunct="1">
              <a:buFont typeface="Arial"/>
              <a:buChar char="•"/>
              <a:defRPr/>
            </a:pPr>
            <a:r>
              <a:rPr lang="en-US" sz="3600" b="1" dirty="0" smtClean="0">
                <a:solidFill>
                  <a:schemeClr val="bg2"/>
                </a:solidFill>
                <a:latin typeface="Arial Black" charset="0"/>
                <a:ea typeface="ＭＳ Ｐゴシック" charset="0"/>
                <a:cs typeface="ＭＳ Ｐゴシック" charset="0"/>
              </a:rPr>
              <a:t>Busy folks</a:t>
            </a:r>
          </a:p>
          <a:p>
            <a:pPr marL="355600" indent="-355600" algn="ctr" eaLnBrk="1" hangingPunct="1">
              <a:buFont typeface="Arial"/>
              <a:buChar char="•"/>
              <a:defRPr/>
            </a:pPr>
            <a:r>
              <a:rPr lang="en-US" sz="3600" b="1" dirty="0" smtClean="0">
                <a:solidFill>
                  <a:schemeClr val="bg2"/>
                </a:solidFill>
                <a:latin typeface="Arial Black" charset="0"/>
                <a:ea typeface="ＭＳ Ｐゴシック" charset="0"/>
                <a:cs typeface="ＭＳ Ｐゴシック" charset="0"/>
              </a:rPr>
              <a:t>Part-time</a:t>
            </a:r>
          </a:p>
          <a:p>
            <a:pPr marL="355600" indent="-355600" algn="ctr" eaLnBrk="1" hangingPunct="1">
              <a:buFont typeface="Arial"/>
              <a:buChar char="•"/>
              <a:defRPr/>
            </a:pPr>
            <a:r>
              <a:rPr lang="en-US" sz="3600" b="1" dirty="0" smtClean="0">
                <a:solidFill>
                  <a:schemeClr val="bg2"/>
                </a:solidFill>
                <a:latin typeface="Arial Black" charset="0"/>
                <a:ea typeface="ＭＳ Ｐゴシック" charset="0"/>
                <a:cs typeface="ＭＳ Ｐゴシック" charset="0"/>
              </a:rPr>
              <a:t>Separations</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589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540122" y="39368"/>
            <a:ext cx="6603878" cy="1830592"/>
          </a:xfrm>
        </p:spPr>
        <p:txBody>
          <a:bodyPr/>
          <a:lstStyle/>
          <a:p>
            <a:pPr marL="719138" indent="-719138" eaLnBrk="1" hangingPunct="1">
              <a:defRPr/>
            </a:pPr>
            <a:r>
              <a:rPr lang="en-US" sz="3600" b="1" dirty="0">
                <a:solidFill>
                  <a:schemeClr val="bg2"/>
                </a:solidFill>
                <a:latin typeface="Arial Black" charset="0"/>
                <a:ea typeface="ＭＳ Ｐゴシック" charset="0"/>
                <a:cs typeface="ＭＳ Ｐゴシック" charset="0"/>
              </a:rPr>
              <a:t>I.	God </a:t>
            </a:r>
            <a:r>
              <a:rPr lang="en-US" sz="3600" b="1" dirty="0">
                <a:solidFill>
                  <a:srgbClr val="0000FF"/>
                </a:solidFill>
                <a:latin typeface="Arial Black" charset="0"/>
                <a:ea typeface="ＭＳ Ｐゴシック" charset="0"/>
                <a:cs typeface="ＭＳ Ｐゴシック" charset="0"/>
              </a:rPr>
              <a:t>informs</a:t>
            </a:r>
            <a:r>
              <a:rPr lang="en-US" sz="3600" b="1" dirty="0">
                <a:solidFill>
                  <a:schemeClr val="bg2"/>
                </a:solidFill>
                <a:latin typeface="Arial Black" charset="0"/>
                <a:ea typeface="ＭＳ Ｐゴシック" charset="0"/>
                <a:cs typeface="ＭＳ Ｐゴシック" charset="0"/>
              </a:rPr>
              <a:t> us of our sad state of affairs (2:11-15).</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9433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C:\Documents and Settings\Enrico\Bureaublad\sbc\crossroads\sermons\nehemiah\Hands_and_F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p:cNvSpPr>
            <a:spLocks noGrp="1" noChangeArrowheads="1"/>
          </p:cNvSpPr>
          <p:nvPr>
            <p:ph type="ctrTitle"/>
          </p:nvPr>
        </p:nvSpPr>
        <p:spPr>
          <a:xfrm>
            <a:off x="0" y="142876"/>
            <a:ext cx="9144000" cy="1424667"/>
          </a:xfr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719138" indent="-719138" algn="l" eaLnBrk="1" hangingPunct="1"/>
            <a:r>
              <a:rPr lang="nl-NL" sz="3600" b="1" dirty="0">
                <a:effectLst>
                  <a:glow rad="177800">
                    <a:schemeClr val="tx1"/>
                  </a:glow>
                </a:effectLst>
                <a:latin typeface="Arial Black" charset="0"/>
                <a:cs typeface="ＭＳ Ｐゴシック" charset="0"/>
              </a:rPr>
              <a:t>II. God </a:t>
            </a:r>
            <a:r>
              <a:rPr lang="nl-NL" sz="3600" b="1" dirty="0" err="1">
                <a:solidFill>
                  <a:srgbClr val="FFFF00"/>
                </a:solidFill>
                <a:effectLst>
                  <a:glow rad="177800">
                    <a:schemeClr val="tx1"/>
                  </a:glow>
                </a:effectLst>
                <a:latin typeface="Arial Black" charset="0"/>
                <a:cs typeface="ＭＳ Ｐゴシック" charset="0"/>
              </a:rPr>
              <a:t>rallies</a:t>
            </a:r>
            <a:r>
              <a:rPr lang="nl-NL" sz="3600" b="1" dirty="0">
                <a:solidFill>
                  <a:srgbClr val="FFFF00"/>
                </a:solidFill>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us</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to</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honor</a:t>
            </a:r>
            <a:r>
              <a:rPr lang="nl-NL" sz="3600" b="1" dirty="0">
                <a:effectLst>
                  <a:glow rad="177800">
                    <a:schemeClr val="tx1"/>
                  </a:glow>
                </a:effectLst>
                <a:latin typeface="Arial Black" charset="0"/>
                <a:cs typeface="ＭＳ Ｐゴシック" charset="0"/>
              </a:rPr>
              <a:t> his name </a:t>
            </a:r>
            <a:r>
              <a:rPr lang="nl-NL" sz="3600" b="1" dirty="0" err="1">
                <a:effectLst>
                  <a:glow rad="177800">
                    <a:schemeClr val="tx1"/>
                  </a:glow>
                </a:effectLst>
                <a:latin typeface="Arial Black" charset="0"/>
                <a:cs typeface="ＭＳ Ｐゴシック" charset="0"/>
              </a:rPr>
              <a:t>once</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again</a:t>
            </a:r>
            <a:r>
              <a:rPr lang="nl-NL" sz="3600" b="1" dirty="0">
                <a:effectLst>
                  <a:glow rad="177800">
                    <a:schemeClr val="tx1"/>
                  </a:glow>
                </a:effectLst>
                <a:latin typeface="Arial Black" charset="0"/>
                <a:cs typeface="ＭＳ Ｐゴシック" charset="0"/>
              </a:rPr>
              <a:t>  (2:16-18).</a:t>
            </a:r>
            <a:endParaRPr lang="nl-NL" sz="3600" b="1" dirty="0">
              <a:effectLst>
                <a:glow rad="177800">
                  <a:schemeClr val="tx1"/>
                </a:glow>
              </a:effectLst>
              <a:latin typeface="Arial Black" charset="0"/>
              <a:cs typeface="ＭＳ Ｐゴシック" charset="0"/>
            </a:endParaRPr>
          </a:p>
        </p:txBody>
      </p:sp>
      <p:sp>
        <p:nvSpPr>
          <p:cNvPr id="4" name="Rectangle 2"/>
          <p:cNvSpPr txBox="1">
            <a:spLocks noChangeArrowheads="1"/>
          </p:cNvSpPr>
          <p:nvPr/>
        </p:nvSpPr>
        <p:spPr bwMode="auto">
          <a:xfrm>
            <a:off x="0" y="5422900"/>
            <a:ext cx="9144000" cy="13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4800" b="1" dirty="0" smtClean="0">
                <a:solidFill>
                  <a:schemeClr val="bg1"/>
                </a:solidFill>
                <a:effectLst>
                  <a:glow rad="165100">
                    <a:schemeClr val="tx1"/>
                  </a:glow>
                </a:effectLst>
                <a:latin typeface="Lucida Handwriting" charset="0"/>
              </a:rPr>
              <a:t>HANDS &amp; FEET</a:t>
            </a:r>
            <a:endParaRPr lang="nl-NL" sz="4800" b="1" dirty="0">
              <a:solidFill>
                <a:schemeClr val="bg1"/>
              </a:solidFill>
              <a:effectLst>
                <a:glow rad="165100">
                  <a:schemeClr val="tx1"/>
                </a:glow>
              </a:effectLst>
              <a:latin typeface="Lucida Handwriting" charset="0"/>
            </a:endParaRPr>
          </a:p>
        </p:txBody>
      </p:sp>
    </p:spTree>
    <p:extLst>
      <p:ext uri="{BB962C8B-B14F-4D97-AF65-F5344CB8AC3E}">
        <p14:creationId xmlns:p14="http://schemas.microsoft.com/office/powerpoint/2010/main" val="4149063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76199" y="0"/>
            <a:ext cx="8963519" cy="1727200"/>
          </a:xfrm>
        </p:spPr>
        <p:txBody>
          <a:bodyPr anchor="t"/>
          <a:lstStyle/>
          <a:p>
            <a:pPr algn="l" eaLnBrk="1" hangingPunct="1"/>
            <a:r>
              <a:rPr lang="nl-NL" sz="2600" baseline="30000" dirty="0" smtClean="0">
                <a:solidFill>
                  <a:schemeClr val="bg1"/>
                </a:solidFill>
                <a:latin typeface="Arial" charset="0"/>
                <a:cs typeface="Arial" charset="0"/>
              </a:rPr>
              <a:t>16</a:t>
            </a:r>
            <a:r>
              <a:rPr lang="nl-NL" sz="2600" b="1" dirty="0" smtClean="0">
                <a:solidFill>
                  <a:schemeClr val="bg1"/>
                </a:solidFill>
                <a:latin typeface="Arial" charset="0"/>
                <a:cs typeface="Arial" charset="0"/>
              </a:rPr>
              <a:t>The </a:t>
            </a:r>
            <a:r>
              <a:rPr lang="nl-NL" sz="2600" b="1" dirty="0">
                <a:solidFill>
                  <a:schemeClr val="bg1"/>
                </a:solidFill>
                <a:latin typeface="Arial" charset="0"/>
                <a:cs typeface="Arial" charset="0"/>
              </a:rPr>
              <a:t>officials </a:t>
            </a:r>
            <a:r>
              <a:rPr lang="nl-NL" sz="2600" b="1" dirty="0" err="1">
                <a:solidFill>
                  <a:schemeClr val="bg1"/>
                </a:solidFill>
                <a:latin typeface="Arial" charset="0"/>
                <a:cs typeface="Arial" charset="0"/>
              </a:rPr>
              <a:t>did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not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know</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where</a:t>
            </a:r>
            <a:r>
              <a:rPr lang="nl-NL" sz="2600" b="1" dirty="0">
                <a:solidFill>
                  <a:schemeClr val="bg1"/>
                </a:solidFill>
                <a:latin typeface="Arial" charset="0"/>
                <a:cs typeface="Arial" charset="0"/>
              </a:rPr>
              <a:t> I had </a:t>
            </a:r>
            <a:r>
              <a:rPr lang="nl-NL" sz="2600" b="1" dirty="0" err="1">
                <a:solidFill>
                  <a:schemeClr val="bg1"/>
                </a:solidFill>
                <a:latin typeface="Arial" charset="0"/>
                <a:cs typeface="Arial" charset="0"/>
              </a:rPr>
              <a:t>gone</a:t>
            </a:r>
            <a:r>
              <a:rPr lang="nl-NL" sz="2600" b="1" dirty="0">
                <a:solidFill>
                  <a:schemeClr val="bg1"/>
                </a:solidFill>
                <a:latin typeface="Arial" charset="0"/>
                <a:cs typeface="Arial" charset="0"/>
              </a:rPr>
              <a:t> or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I was </a:t>
            </a:r>
            <a:r>
              <a:rPr lang="nl-NL" sz="2600" b="1" dirty="0" err="1">
                <a:solidFill>
                  <a:schemeClr val="bg1"/>
                </a:solidFill>
                <a:latin typeface="Arial" charset="0"/>
                <a:cs typeface="Arial" charset="0"/>
              </a:rPr>
              <a:t>doing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because</a:t>
            </a:r>
            <a:r>
              <a:rPr lang="nl-NL" sz="2600" b="1" dirty="0">
                <a:solidFill>
                  <a:schemeClr val="bg1"/>
                </a:solidFill>
                <a:latin typeface="Arial" charset="0"/>
                <a:cs typeface="Arial" charset="0"/>
              </a:rPr>
              <a:t> as </a:t>
            </a:r>
            <a:r>
              <a:rPr lang="nl-NL" sz="2600" b="1" dirty="0" err="1">
                <a:solidFill>
                  <a:schemeClr val="bg1"/>
                </a:solidFill>
                <a:latin typeface="Arial" charset="0"/>
                <a:cs typeface="Arial" charset="0"/>
              </a:rPr>
              <a:t>yet</a:t>
            </a:r>
            <a:r>
              <a:rPr lang="nl-NL" sz="2600" b="1" dirty="0">
                <a:solidFill>
                  <a:schemeClr val="bg1"/>
                </a:solidFill>
                <a:latin typeface="Arial" charset="0"/>
                <a:cs typeface="Arial" charset="0"/>
              </a:rPr>
              <a:t> I had </a:t>
            </a:r>
            <a:r>
              <a:rPr lang="nl-NL" sz="2600" b="1" dirty="0" err="1">
                <a:solidFill>
                  <a:schemeClr val="bg1"/>
                </a:solidFill>
                <a:latin typeface="Arial" charset="0"/>
                <a:cs typeface="Arial" charset="0"/>
              </a:rPr>
              <a:t>said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nothing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Jews</a:t>
            </a:r>
            <a:r>
              <a:rPr lang="nl-NL" sz="2600" b="1" dirty="0">
                <a:solidFill>
                  <a:schemeClr val="bg1"/>
                </a:solidFill>
                <a:latin typeface="Arial" charset="0"/>
                <a:cs typeface="Arial" charset="0"/>
              </a:rPr>
              <a:t> or the </a:t>
            </a:r>
            <a:r>
              <a:rPr lang="nl-NL" sz="2600" b="1" dirty="0" err="1">
                <a:solidFill>
                  <a:schemeClr val="bg1"/>
                </a:solidFill>
                <a:latin typeface="Arial" charset="0"/>
                <a:cs typeface="Arial" charset="0"/>
              </a:rPr>
              <a:t>priests</a:t>
            </a:r>
            <a:r>
              <a:rPr lang="nl-NL" sz="2600" b="1" dirty="0">
                <a:solidFill>
                  <a:schemeClr val="bg1"/>
                </a:solidFill>
                <a:latin typeface="Arial" charset="0"/>
                <a:cs typeface="Arial" charset="0"/>
              </a:rPr>
              <a:t> or </a:t>
            </a:r>
            <a:r>
              <a:rPr lang="nl-NL" sz="2600" b="1" dirty="0" err="1">
                <a:solidFill>
                  <a:schemeClr val="bg1"/>
                </a:solidFill>
                <a:latin typeface="Arial" charset="0"/>
                <a:cs typeface="Arial" charset="0"/>
              </a:rPr>
              <a:t>nobles</a:t>
            </a:r>
            <a:r>
              <a:rPr lang="nl-NL" sz="2600" b="1" dirty="0">
                <a:solidFill>
                  <a:schemeClr val="bg1"/>
                </a:solidFill>
                <a:latin typeface="Arial" charset="0"/>
                <a:cs typeface="Arial" charset="0"/>
              </a:rPr>
              <a:t> or officials or </a:t>
            </a:r>
            <a:r>
              <a:rPr lang="nl-NL" sz="2600" b="1" dirty="0" err="1">
                <a:solidFill>
                  <a:schemeClr val="bg1"/>
                </a:solidFill>
                <a:latin typeface="Arial" charset="0"/>
                <a:cs typeface="Arial" charset="0"/>
              </a:rPr>
              <a:t>any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others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who</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would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doing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work</a:t>
            </a:r>
            <a:r>
              <a:rPr lang="nl-NL" sz="2600" b="1" dirty="0">
                <a:solidFill>
                  <a:schemeClr val="bg1"/>
                </a:solidFill>
                <a:latin typeface="Arial" charset="0"/>
                <a:cs typeface="Arial" charset="0"/>
              </a:rPr>
              <a:t>.</a:t>
            </a:r>
          </a:p>
        </p:txBody>
      </p:sp>
      <p:pic>
        <p:nvPicPr>
          <p:cNvPr id="3" name="Picture 2"/>
          <p:cNvPicPr>
            <a:picLocks noChangeAspect="1"/>
          </p:cNvPicPr>
          <p:nvPr/>
        </p:nvPicPr>
        <p:blipFill>
          <a:blip r:embed="rId2"/>
          <a:stretch>
            <a:fillRect/>
          </a:stretch>
        </p:blipFill>
        <p:spPr>
          <a:xfrm>
            <a:off x="395937" y="1727200"/>
            <a:ext cx="8128000" cy="5130800"/>
          </a:xfrm>
          <a:prstGeom prst="rect">
            <a:avLst/>
          </a:prstGeom>
        </p:spPr>
      </p:pic>
    </p:spTree>
    <p:extLst>
      <p:ext uri="{BB962C8B-B14F-4D97-AF65-F5344CB8AC3E}">
        <p14:creationId xmlns:p14="http://schemas.microsoft.com/office/powerpoint/2010/main" val="34139600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28600" y="0"/>
            <a:ext cx="8915400" cy="3365500"/>
          </a:xfrm>
        </p:spPr>
        <p:txBody>
          <a:bodyPr/>
          <a:lstStyle/>
          <a:p>
            <a:pPr algn="l" eaLnBrk="1" hangingPunct="1"/>
            <a:r>
              <a:rPr lang="nl-NL" sz="2600" baseline="30000" dirty="0">
                <a:solidFill>
                  <a:schemeClr val="bg1"/>
                </a:solidFill>
                <a:latin typeface="Arial" charset="0"/>
                <a:cs typeface="Arial" charset="0"/>
              </a:rPr>
              <a:t>	17</a:t>
            </a:r>
            <a:r>
              <a:rPr lang="nl-NL" sz="2600" b="1" dirty="0">
                <a:solidFill>
                  <a:schemeClr val="bg1"/>
                </a:solidFill>
                <a:latin typeface="Arial" charset="0"/>
                <a:cs typeface="Arial" charset="0"/>
              </a:rPr>
              <a:t>Then I </a:t>
            </a:r>
            <a:r>
              <a:rPr lang="nl-NL" sz="2600" b="1" dirty="0" err="1">
                <a:solidFill>
                  <a:schemeClr val="bg1"/>
                </a:solidFill>
                <a:latin typeface="Arial" charset="0"/>
                <a:cs typeface="Arial" charset="0"/>
              </a:rPr>
              <a:t>said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them</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You</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see</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trouble</a:t>
            </a:r>
            <a:r>
              <a:rPr lang="nl-NL" sz="2600" b="1" dirty="0">
                <a:solidFill>
                  <a:schemeClr val="bg1"/>
                </a:solidFill>
                <a:latin typeface="Arial" charset="0"/>
                <a:cs typeface="Arial" charset="0"/>
              </a:rPr>
              <a:t> we are in: Jerusalem lies in </a:t>
            </a:r>
            <a:r>
              <a:rPr lang="nl-NL" sz="2600" b="1" dirty="0" err="1">
                <a:solidFill>
                  <a:schemeClr val="bg1"/>
                </a:solidFill>
                <a:latin typeface="Arial" charset="0"/>
                <a:cs typeface="Arial" charset="0"/>
              </a:rPr>
              <a:t>ruins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its</a:t>
            </a:r>
            <a:r>
              <a:rPr lang="nl-NL" sz="2600" b="1" dirty="0">
                <a:solidFill>
                  <a:schemeClr val="bg1"/>
                </a:solidFill>
                <a:latin typeface="Arial" charset="0"/>
                <a:cs typeface="Arial" charset="0"/>
              </a:rPr>
              <a:t> gates have been </a:t>
            </a:r>
            <a:r>
              <a:rPr lang="nl-NL" sz="2600" b="1" dirty="0" err="1">
                <a:solidFill>
                  <a:schemeClr val="bg1"/>
                </a:solidFill>
                <a:latin typeface="Arial" charset="0"/>
                <a:cs typeface="Arial" charset="0"/>
              </a:rPr>
              <a:t>burned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fire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Come</a:t>
            </a:r>
            <a:r>
              <a:rPr lang="nl-NL" sz="2600" b="1" dirty="0">
                <a:solidFill>
                  <a:schemeClr val="bg1"/>
                </a:solidFill>
                <a:latin typeface="Arial" charset="0"/>
                <a:cs typeface="Arial" charset="0"/>
              </a:rPr>
              <a:t>, let </a:t>
            </a:r>
            <a:r>
              <a:rPr lang="nl-NL" sz="2600" b="1" dirty="0" err="1">
                <a:solidFill>
                  <a:schemeClr val="bg1"/>
                </a:solidFill>
                <a:latin typeface="Arial" charset="0"/>
                <a:cs typeface="Arial" charset="0"/>
              </a:rPr>
              <a:t>us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rebuild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wall</a:t>
            </a:r>
            <a:r>
              <a:rPr lang="nl-NL" sz="2600" b="1" dirty="0">
                <a:solidFill>
                  <a:schemeClr val="bg1"/>
                </a:solidFill>
                <a:latin typeface="Arial" charset="0"/>
                <a:cs typeface="Arial" charset="0"/>
              </a:rPr>
              <a:t> of Jerusalem,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we </a:t>
            </a:r>
            <a:r>
              <a:rPr lang="nl-NL" sz="2600" b="1" dirty="0" err="1">
                <a:solidFill>
                  <a:schemeClr val="bg1"/>
                </a:solidFill>
                <a:latin typeface="Arial" charset="0"/>
                <a:cs typeface="Arial" charset="0"/>
              </a:rPr>
              <a:t>will</a:t>
            </a:r>
            <a:r>
              <a:rPr lang="nl-NL" sz="2600" b="1" dirty="0">
                <a:solidFill>
                  <a:schemeClr val="bg1"/>
                </a:solidFill>
                <a:latin typeface="Arial" charset="0"/>
                <a:cs typeface="Arial" charset="0"/>
              </a:rPr>
              <a:t> no </a:t>
            </a:r>
            <a:r>
              <a:rPr lang="nl-NL" sz="2600" b="1" dirty="0" err="1">
                <a:solidFill>
                  <a:schemeClr val="bg1"/>
                </a:solidFill>
                <a:latin typeface="Arial" charset="0"/>
                <a:cs typeface="Arial" charset="0"/>
              </a:rPr>
              <a:t>longer</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be</a:t>
            </a:r>
            <a:r>
              <a:rPr lang="nl-NL" sz="2600" b="1" dirty="0">
                <a:solidFill>
                  <a:schemeClr val="bg1"/>
                </a:solidFill>
                <a:latin typeface="Arial" charset="0"/>
                <a:cs typeface="Arial" charset="0"/>
              </a:rPr>
              <a:t> in </a:t>
            </a:r>
            <a:r>
              <a:rPr lang="nl-NL" sz="2600" b="1" dirty="0" err="1">
                <a:solidFill>
                  <a:schemeClr val="bg1"/>
                </a:solidFill>
                <a:latin typeface="Arial" charset="0"/>
                <a:cs typeface="Arial" charset="0"/>
              </a:rPr>
              <a:t>disgrace</a:t>
            </a:r>
            <a:r>
              <a:rPr lang="nl-NL" sz="2600" b="1" dirty="0">
                <a:solidFill>
                  <a:schemeClr val="bg1"/>
                </a:solidFill>
                <a:latin typeface="Arial" charset="0"/>
                <a:cs typeface="Arial" charset="0"/>
              </a:rPr>
              <a:t>." </a:t>
            </a:r>
            <a:r>
              <a:rPr lang="nl-NL" sz="2600" b="1" dirty="0" smtClean="0">
                <a:solidFill>
                  <a:schemeClr val="bg1"/>
                </a:solidFill>
                <a:latin typeface="Arial" charset="0"/>
                <a:cs typeface="Arial" charset="0"/>
              </a:rPr>
              <a:t/>
            </a:r>
            <a:br>
              <a:rPr lang="nl-NL" sz="2600" b="1" dirty="0" smtClean="0">
                <a:solidFill>
                  <a:schemeClr val="bg1"/>
                </a:solidFill>
                <a:latin typeface="Arial" charset="0"/>
                <a:cs typeface="Arial" charset="0"/>
              </a:rPr>
            </a:br>
            <a:r>
              <a:rPr lang="nl-NL" sz="2600" baseline="30000" dirty="0" smtClean="0">
                <a:solidFill>
                  <a:schemeClr val="bg1"/>
                </a:solidFill>
                <a:latin typeface="Arial" charset="0"/>
                <a:cs typeface="Arial" charset="0"/>
              </a:rPr>
              <a:t>18</a:t>
            </a:r>
            <a:r>
              <a:rPr lang="nl-NL" sz="2600" b="1" dirty="0" smtClean="0">
                <a:solidFill>
                  <a:schemeClr val="bg1"/>
                </a:solidFill>
                <a:latin typeface="Arial" charset="0"/>
                <a:cs typeface="Arial" charset="0"/>
              </a:rPr>
              <a:t>I </a:t>
            </a:r>
            <a:r>
              <a:rPr lang="nl-NL" sz="2600" b="1" dirty="0" err="1">
                <a:solidFill>
                  <a:schemeClr val="bg1"/>
                </a:solidFill>
                <a:latin typeface="Arial" charset="0"/>
                <a:cs typeface="Arial" charset="0"/>
              </a:rPr>
              <a:t>also</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told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them</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about</a:t>
            </a:r>
            <a:r>
              <a:rPr lang="nl-NL" sz="2600" b="1" dirty="0">
                <a:solidFill>
                  <a:schemeClr val="bg1"/>
                </a:solidFill>
                <a:latin typeface="Arial" charset="0"/>
                <a:cs typeface="Arial" charset="0"/>
              </a:rPr>
              <a:t> </a:t>
            </a:r>
            <a:r>
              <a:rPr lang="nl-NL" sz="2600" b="1" dirty="0">
                <a:solidFill>
                  <a:srgbClr val="FFFF00"/>
                </a:solidFill>
                <a:latin typeface="Arial" charset="0"/>
                <a:cs typeface="Arial" charset="0"/>
              </a:rPr>
              <a:t>the </a:t>
            </a:r>
            <a:r>
              <a:rPr lang="nl-NL" sz="2600" b="1" dirty="0" err="1">
                <a:solidFill>
                  <a:srgbClr val="FFFF00"/>
                </a:solidFill>
                <a:latin typeface="Arial" charset="0"/>
                <a:cs typeface="Arial" charset="0"/>
              </a:rPr>
              <a:t>gracious</a:t>
            </a:r>
            <a:r>
              <a:rPr lang="nl-NL" sz="2600" b="1" dirty="0">
                <a:solidFill>
                  <a:srgbClr val="FFFF00"/>
                </a:solidFill>
                <a:latin typeface="Arial" charset="0"/>
                <a:cs typeface="Arial" charset="0"/>
              </a:rPr>
              <a:t> hand of </a:t>
            </a:r>
            <a:r>
              <a:rPr lang="nl-NL" sz="2600" b="1" dirty="0" err="1">
                <a:solidFill>
                  <a:srgbClr val="FFFF00"/>
                </a:solidFill>
                <a:latin typeface="Arial" charset="0"/>
                <a:cs typeface="Arial" charset="0"/>
              </a:rPr>
              <a:t>my</a:t>
            </a:r>
            <a:r>
              <a:rPr lang="nl-NL" sz="2600" b="1" dirty="0">
                <a:solidFill>
                  <a:srgbClr val="FFFF00"/>
                </a:solidFill>
                <a:latin typeface="Arial" charset="0"/>
                <a:cs typeface="Arial" charset="0"/>
              </a:rPr>
              <a:t> God </a:t>
            </a:r>
            <a:r>
              <a:rPr lang="nl-NL" sz="2600" b="1" dirty="0" err="1">
                <a:solidFill>
                  <a:schemeClr val="bg1"/>
                </a:solidFill>
                <a:latin typeface="Arial" charset="0"/>
                <a:cs typeface="Arial" charset="0"/>
              </a:rPr>
              <a:t>upon</a:t>
            </a:r>
            <a:r>
              <a:rPr lang="nl-NL" sz="2600" b="1" dirty="0">
                <a:solidFill>
                  <a:schemeClr val="bg1"/>
                </a:solidFill>
                <a:latin typeface="Arial" charset="0"/>
                <a:cs typeface="Arial" charset="0"/>
              </a:rPr>
              <a:t> me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king</a:t>
            </a:r>
            <a:r>
              <a:rPr lang="nl-NL" sz="2600" b="1" dirty="0">
                <a:solidFill>
                  <a:schemeClr val="bg1"/>
                </a:solidFill>
                <a:latin typeface="Arial" charset="0"/>
                <a:cs typeface="Arial" charset="0"/>
              </a:rPr>
              <a:t> had </a:t>
            </a:r>
            <a:r>
              <a:rPr lang="nl-NL" sz="2600" b="1" dirty="0" err="1">
                <a:solidFill>
                  <a:schemeClr val="bg1"/>
                </a:solidFill>
                <a:latin typeface="Arial" charset="0"/>
                <a:cs typeface="Arial" charset="0"/>
              </a:rPr>
              <a:t>said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me.</a:t>
            </a:r>
            <a:br>
              <a:rPr lang="nl-NL" sz="2600" b="1" dirty="0">
                <a:solidFill>
                  <a:schemeClr val="bg1"/>
                </a:solidFill>
                <a:latin typeface="Arial" charset="0"/>
                <a:cs typeface="Arial" charset="0"/>
              </a:rPr>
            </a:b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replied</a:t>
            </a:r>
            <a:r>
              <a:rPr lang="nl-NL" sz="2600" b="1" dirty="0">
                <a:solidFill>
                  <a:schemeClr val="bg1"/>
                </a:solidFill>
                <a:latin typeface="Arial" charset="0"/>
                <a:cs typeface="Arial" charset="0"/>
              </a:rPr>
              <a:t>, "</a:t>
            </a:r>
            <a:r>
              <a:rPr lang="nl-NL" sz="2600" b="1" dirty="0">
                <a:solidFill>
                  <a:srgbClr val="FFFF00"/>
                </a:solidFill>
                <a:latin typeface="Arial" charset="0"/>
                <a:cs typeface="Arial" charset="0"/>
              </a:rPr>
              <a:t>Let </a:t>
            </a:r>
            <a:r>
              <a:rPr lang="nl-NL" sz="2600" b="1" dirty="0" err="1">
                <a:solidFill>
                  <a:srgbClr val="FFFF00"/>
                </a:solidFill>
                <a:latin typeface="Arial" charset="0"/>
                <a:cs typeface="Arial" charset="0"/>
              </a:rPr>
              <a:t>us</a:t>
            </a:r>
            <a:r>
              <a:rPr lang="nl-NL" sz="2600" b="1" dirty="0">
                <a:solidFill>
                  <a:srgbClr val="FFFF00"/>
                </a:solidFill>
                <a:latin typeface="Arial" charset="0"/>
                <a:cs typeface="Arial" charset="0"/>
              </a:rPr>
              <a:t> start </a:t>
            </a:r>
            <a:r>
              <a:rPr lang="nl-NL" sz="2600" b="1" dirty="0" err="1">
                <a:solidFill>
                  <a:srgbClr val="FFFF00"/>
                </a:solidFill>
                <a:latin typeface="Arial" charset="0"/>
                <a:cs typeface="Arial" charset="0"/>
              </a:rPr>
              <a:t>rebuilding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So</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began</a:t>
            </a:r>
            <a:r>
              <a:rPr lang="nl-NL" sz="2600" b="1" dirty="0">
                <a:solidFill>
                  <a:schemeClr val="bg1"/>
                </a:solidFill>
                <a:latin typeface="Arial" charset="0"/>
                <a:cs typeface="Arial" charset="0"/>
              </a:rPr>
              <a:t> this </a:t>
            </a:r>
            <a:r>
              <a:rPr lang="nl-NL" sz="2600" b="1" dirty="0" err="1">
                <a:solidFill>
                  <a:schemeClr val="bg1"/>
                </a:solidFill>
                <a:latin typeface="Arial" charset="0"/>
                <a:cs typeface="Arial" charset="0"/>
              </a:rPr>
              <a:t>good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work</a:t>
            </a:r>
            <a:r>
              <a:rPr lang="nl-NL" sz="2600" b="1" dirty="0">
                <a:solidFill>
                  <a:schemeClr val="bg1"/>
                </a:solidFill>
                <a:latin typeface="Arial" charset="0"/>
                <a:cs typeface="Arial" charset="0"/>
              </a:rPr>
              <a:t>. </a:t>
            </a:r>
          </a:p>
        </p:txBody>
      </p:sp>
      <p:pic>
        <p:nvPicPr>
          <p:cNvPr id="3" name="Picture 2" descr="rise up and build_vision 2013_bricklaying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3365500"/>
            <a:ext cx="7048500" cy="3492500"/>
          </a:xfrm>
          <a:prstGeom prst="rect">
            <a:avLst/>
          </a:prstGeom>
        </p:spPr>
      </p:pic>
    </p:spTree>
    <p:extLst>
      <p:ext uri="{BB962C8B-B14F-4D97-AF65-F5344CB8AC3E}">
        <p14:creationId xmlns:p14="http://schemas.microsoft.com/office/powerpoint/2010/main" val="33175264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14018" name="Rectangle 1027"/>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sp>
        <p:nvSpPr>
          <p:cNvPr id="440322" name="Rectangle 1026"/>
          <p:cNvSpPr>
            <a:spLocks noGrp="1" noChangeArrowheads="1"/>
          </p:cNvSpPr>
          <p:nvPr>
            <p:ph type="title"/>
          </p:nvPr>
        </p:nvSpPr>
        <p:spPr>
          <a:xfrm>
            <a:off x="37349" y="342148"/>
            <a:ext cx="6376295" cy="2197506"/>
          </a:xfrm>
          <a:solidFill>
            <a:srgbClr val="CCFFCC"/>
          </a:solidFill>
          <a:effectLst/>
        </p:spPr>
        <p:txBody>
          <a:bodyPr/>
          <a:lstStyle/>
          <a:p>
            <a:pPr algn="ctr" eaLnBrk="1" hangingPunct="1">
              <a:defRPr/>
            </a:pPr>
            <a:r>
              <a:rPr lang="en-US" b="1" dirty="0">
                <a:solidFill>
                  <a:srgbClr val="005000"/>
                </a:solidFill>
                <a:latin typeface="Arial Black" charset="0"/>
                <a:ea typeface="ＭＳ Ｐゴシック" charset="0"/>
                <a:cs typeface="ＭＳ Ｐゴシック" charset="0"/>
              </a:rPr>
              <a:t>God is raising up new leaders among us to honor </a:t>
            </a:r>
            <a:r>
              <a:rPr lang="en-US" b="1" dirty="0" smtClean="0">
                <a:solidFill>
                  <a:srgbClr val="005000"/>
                </a:solidFill>
                <a:latin typeface="Arial Black" charset="0"/>
                <a:ea typeface="ＭＳ Ｐゴシック" charset="0"/>
                <a:cs typeface="ＭＳ Ｐゴシック" charset="0"/>
              </a:rPr>
              <a:t>him</a:t>
            </a:r>
            <a:endParaRPr lang="en-US" sz="5400" b="1" dirty="0">
              <a:solidFill>
                <a:srgbClr val="005000"/>
              </a:solidFill>
              <a:latin typeface="Arial Black" charset="0"/>
              <a:ea typeface="ＭＳ Ｐゴシック" charset="0"/>
              <a:cs typeface="ＭＳ Ｐゴシック" charset="0"/>
            </a:endParaRPr>
          </a:p>
        </p:txBody>
      </p:sp>
      <p:sp>
        <p:nvSpPr>
          <p:cNvPr id="5" name="Rectangle 1026"/>
          <p:cNvSpPr txBox="1">
            <a:spLocks noChangeArrowheads="1"/>
          </p:cNvSpPr>
          <p:nvPr/>
        </p:nvSpPr>
        <p:spPr bwMode="auto">
          <a:xfrm>
            <a:off x="93377" y="2809108"/>
            <a:ext cx="9050623" cy="4048892"/>
          </a:xfrm>
          <a:prstGeom prst="rect">
            <a:avLst/>
          </a:prstGeom>
          <a:noFill/>
          <a:ln w="9525">
            <a:noFill/>
            <a:miter lim="800000"/>
            <a:headEnd/>
            <a:tailEnd/>
          </a:ln>
          <a:effectLst/>
        </p:spPr>
        <p:txBody>
          <a:bodyPr anchor="t"/>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Lewis––central home group</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Leland––Man2Man director</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David—Worship (+</a:t>
            </a:r>
            <a:r>
              <a:rPr lang="en-US" sz="3600" b="1" dirty="0" err="1" smtClean="0">
                <a:solidFill>
                  <a:srgbClr val="005000"/>
                </a:solidFill>
                <a:latin typeface="Arial Black" charset="0"/>
                <a:ea typeface="ＭＳ Ｐゴシック" charset="0"/>
                <a:cs typeface="ＭＳ Ｐゴシック" charset="0"/>
              </a:rPr>
              <a:t>Athan+Singpu</a:t>
            </a:r>
            <a:r>
              <a:rPr lang="en-US" sz="3600" b="1" dirty="0" smtClean="0">
                <a:solidFill>
                  <a:srgbClr val="005000"/>
                </a:solidFill>
                <a:latin typeface="Arial Black" charset="0"/>
                <a:ea typeface="ＭＳ Ｐゴシック" charset="0"/>
                <a:cs typeface="ＭＳ Ｐゴシック" charset="0"/>
              </a:rPr>
              <a:t>)</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Susan—Ladies Bible Study</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Linda—Retreat (+</a:t>
            </a:r>
            <a:r>
              <a:rPr lang="en-US" sz="3600" b="1" dirty="0" err="1" smtClean="0">
                <a:solidFill>
                  <a:srgbClr val="005000"/>
                </a:solidFill>
                <a:latin typeface="Arial Black" charset="0"/>
                <a:ea typeface="ＭＳ Ｐゴシック" charset="0"/>
                <a:cs typeface="ＭＳ Ｐゴシック" charset="0"/>
              </a:rPr>
              <a:t>S</a:t>
            </a:r>
            <a:r>
              <a:rPr lang="en-US" sz="3600" b="1" dirty="0" err="1" smtClean="0">
                <a:solidFill>
                  <a:srgbClr val="005000"/>
                </a:solidFill>
                <a:latin typeface="Arial Black" charset="0"/>
                <a:ea typeface="ＭＳ Ｐゴシック" charset="0"/>
                <a:cs typeface="ＭＳ Ｐゴシック" charset="0"/>
              </a:rPr>
              <a:t>é</a:t>
            </a:r>
            <a:r>
              <a:rPr lang="en-US" sz="3600" b="1" dirty="0" err="1" smtClean="0">
                <a:solidFill>
                  <a:srgbClr val="005000"/>
                </a:solidFill>
                <a:latin typeface="Arial Black" charset="0"/>
                <a:ea typeface="ＭＳ Ｐゴシック" charset="0"/>
                <a:cs typeface="ＭＳ Ｐゴシック" charset="0"/>
              </a:rPr>
              <a:t>n</a:t>
            </a:r>
            <a:r>
              <a:rPr lang="en-US" sz="3600" b="1" dirty="0" err="1" smtClean="0">
                <a:solidFill>
                  <a:srgbClr val="005000"/>
                </a:solidFill>
                <a:latin typeface="Arial Black" charset="0"/>
                <a:ea typeface="ＭＳ Ｐゴシック" charset="0"/>
                <a:cs typeface="ＭＳ Ｐゴシック" charset="0"/>
              </a:rPr>
              <a:t>é</a:t>
            </a:r>
            <a:r>
              <a:rPr lang="en-US" sz="3600" b="1" dirty="0" err="1" smtClean="0">
                <a:solidFill>
                  <a:srgbClr val="005000"/>
                </a:solidFill>
                <a:latin typeface="Arial Black" charset="0"/>
                <a:ea typeface="ＭＳ Ｐゴシック" charset="0"/>
                <a:cs typeface="ＭＳ Ｐゴシック" charset="0"/>
              </a:rPr>
              <a:t>chals</a:t>
            </a:r>
            <a:r>
              <a:rPr lang="en-US" sz="3600" b="1" dirty="0" smtClean="0">
                <a:solidFill>
                  <a:srgbClr val="005000"/>
                </a:solidFill>
                <a:latin typeface="Arial Black" charset="0"/>
                <a:ea typeface="ＭＳ Ｐゴシック" charset="0"/>
                <a:cs typeface="ＭＳ Ｐゴシック" charset="0"/>
              </a:rPr>
              <a:t>)</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Valentin—treasurer</a:t>
            </a:r>
          </a:p>
          <a:p>
            <a:pPr marL="742950" indent="-742950" defTabSz="914400" eaLnBrk="1" hangingPunct="1">
              <a:buFont typeface="+mj-lt"/>
              <a:buAutoNum type="arabicPeriod"/>
              <a:defRPr/>
            </a:pPr>
            <a:r>
              <a:rPr lang="en-US" sz="3600" b="1" dirty="0" smtClean="0">
                <a:solidFill>
                  <a:srgbClr val="005000"/>
                </a:solidFill>
                <a:latin typeface="Arial Black" charset="0"/>
                <a:ea typeface="ＭＳ Ｐゴシック" charset="0"/>
                <a:cs typeface="ＭＳ Ｐゴシック" charset="0"/>
              </a:rPr>
              <a:t>Kim, Chanchan, </a:t>
            </a:r>
            <a:r>
              <a:rPr lang="en-US" sz="3600" b="1" dirty="0" err="1" smtClean="0">
                <a:solidFill>
                  <a:srgbClr val="005000"/>
                </a:solidFill>
                <a:latin typeface="Arial Black" charset="0"/>
                <a:ea typeface="ＭＳ Ｐゴシック" charset="0"/>
                <a:cs typeface="ＭＳ Ｐゴシック" charset="0"/>
              </a:rPr>
              <a:t>Yaopei</a:t>
            </a:r>
            <a:r>
              <a:rPr lang="en-US" sz="3600" b="1" dirty="0" smtClean="0">
                <a:solidFill>
                  <a:srgbClr val="005000"/>
                </a:solidFill>
                <a:latin typeface="Arial Black" charset="0"/>
                <a:ea typeface="ＭＳ Ｐゴシック" charset="0"/>
                <a:cs typeface="ＭＳ Ｐゴシック" charset="0"/>
              </a:rPr>
              <a:t>—kids</a:t>
            </a:r>
            <a:endParaRPr lang="en-US" sz="3600" b="1" dirty="0">
              <a:solidFill>
                <a:srgbClr val="005000"/>
              </a:solidFill>
              <a:latin typeface="Arial Black" charset="0"/>
              <a:ea typeface="ＭＳ Ｐゴシック" charset="0"/>
              <a:cs typeface="ＭＳ Ｐゴシック" charset="0"/>
            </a:endParaRPr>
          </a:p>
        </p:txBody>
      </p:sp>
      <p:pic>
        <p:nvPicPr>
          <p:cNvPr id="6" name="Picture 5" descr="Crossroads-Logo-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644" y="152203"/>
            <a:ext cx="2642305" cy="2642305"/>
          </a:xfrm>
          <a:prstGeom prst="rect">
            <a:avLst/>
          </a:prstGeom>
          <a:effectLst/>
        </p:spPr>
      </p:pic>
    </p:spTree>
    <p:extLst>
      <p:ext uri="{BB962C8B-B14F-4D97-AF65-F5344CB8AC3E}">
        <p14:creationId xmlns:p14="http://schemas.microsoft.com/office/powerpoint/2010/main" val="132935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540122" y="39368"/>
            <a:ext cx="6603878" cy="1830592"/>
          </a:xfrm>
        </p:spPr>
        <p:txBody>
          <a:bodyPr/>
          <a:lstStyle/>
          <a:p>
            <a:pPr marL="719138" indent="-719138" eaLnBrk="1" hangingPunct="1">
              <a:defRPr/>
            </a:pPr>
            <a:r>
              <a:rPr lang="en-US" sz="3600" b="1" dirty="0">
                <a:solidFill>
                  <a:schemeClr val="bg2"/>
                </a:solidFill>
                <a:latin typeface="Arial Black" charset="0"/>
                <a:ea typeface="ＭＳ Ｐゴシック" charset="0"/>
                <a:cs typeface="ＭＳ Ｐゴシック" charset="0"/>
              </a:rPr>
              <a:t>I.	God </a:t>
            </a:r>
            <a:r>
              <a:rPr lang="en-US" sz="3600" b="1" dirty="0">
                <a:solidFill>
                  <a:srgbClr val="0000FF"/>
                </a:solidFill>
                <a:latin typeface="Arial Black" charset="0"/>
                <a:ea typeface="ＭＳ Ｐゴシック" charset="0"/>
                <a:cs typeface="ＭＳ Ｐゴシック" charset="0"/>
              </a:rPr>
              <a:t>informs</a:t>
            </a:r>
            <a:r>
              <a:rPr lang="en-US" sz="3600" b="1" dirty="0">
                <a:solidFill>
                  <a:schemeClr val="bg2"/>
                </a:solidFill>
                <a:latin typeface="Arial Black" charset="0"/>
                <a:ea typeface="ＭＳ Ｐゴシック" charset="0"/>
                <a:cs typeface="ＭＳ Ｐゴシック" charset="0"/>
              </a:rPr>
              <a:t> us of our sad state of affairs (2:11-15).</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04044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C:\Documents and Settings\Enrico\Bureaublad\sbc\crossroads\sermons\nehemiah\Hands_and_F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p:cNvSpPr>
            <a:spLocks noGrp="1" noChangeArrowheads="1"/>
          </p:cNvSpPr>
          <p:nvPr>
            <p:ph type="ctrTitle"/>
          </p:nvPr>
        </p:nvSpPr>
        <p:spPr>
          <a:xfrm>
            <a:off x="0" y="142876"/>
            <a:ext cx="9144000" cy="1424667"/>
          </a:xfr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719138" indent="-719138" algn="l" eaLnBrk="1" hangingPunct="1"/>
            <a:r>
              <a:rPr lang="nl-NL" sz="3600" b="1" dirty="0">
                <a:effectLst>
                  <a:glow rad="177800">
                    <a:schemeClr val="tx1"/>
                  </a:glow>
                </a:effectLst>
                <a:latin typeface="Arial Black" charset="0"/>
                <a:cs typeface="ＭＳ Ｐゴシック" charset="0"/>
              </a:rPr>
              <a:t>II. God </a:t>
            </a:r>
            <a:r>
              <a:rPr lang="nl-NL" sz="3600" b="1" dirty="0" err="1">
                <a:solidFill>
                  <a:srgbClr val="FFFF00"/>
                </a:solidFill>
                <a:effectLst>
                  <a:glow rad="177800">
                    <a:schemeClr val="tx1"/>
                  </a:glow>
                </a:effectLst>
                <a:latin typeface="Arial Black" charset="0"/>
                <a:cs typeface="ＭＳ Ｐゴシック" charset="0"/>
              </a:rPr>
              <a:t>rallies</a:t>
            </a:r>
            <a:r>
              <a:rPr lang="nl-NL" sz="3600" b="1" dirty="0">
                <a:solidFill>
                  <a:srgbClr val="FFFF00"/>
                </a:solidFill>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us</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to</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honor</a:t>
            </a:r>
            <a:r>
              <a:rPr lang="nl-NL" sz="3600" b="1" dirty="0">
                <a:effectLst>
                  <a:glow rad="177800">
                    <a:schemeClr val="tx1"/>
                  </a:glow>
                </a:effectLst>
                <a:latin typeface="Arial Black" charset="0"/>
                <a:cs typeface="ＭＳ Ｐゴシック" charset="0"/>
              </a:rPr>
              <a:t> his name </a:t>
            </a:r>
            <a:r>
              <a:rPr lang="nl-NL" sz="3600" b="1" dirty="0" err="1">
                <a:effectLst>
                  <a:glow rad="177800">
                    <a:schemeClr val="tx1"/>
                  </a:glow>
                </a:effectLst>
                <a:latin typeface="Arial Black" charset="0"/>
                <a:cs typeface="ＭＳ Ｐゴシック" charset="0"/>
              </a:rPr>
              <a:t>once</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again</a:t>
            </a:r>
            <a:r>
              <a:rPr lang="nl-NL" sz="3600" b="1" dirty="0">
                <a:effectLst>
                  <a:glow rad="177800">
                    <a:schemeClr val="tx1"/>
                  </a:glow>
                </a:effectLst>
                <a:latin typeface="Arial Black" charset="0"/>
                <a:cs typeface="ＭＳ Ｐゴシック" charset="0"/>
              </a:rPr>
              <a:t>  (2:16-18).</a:t>
            </a:r>
            <a:endParaRPr lang="nl-NL" sz="3600" b="1" dirty="0">
              <a:effectLst>
                <a:glow rad="177800">
                  <a:schemeClr val="tx1"/>
                </a:glow>
              </a:effectLst>
              <a:latin typeface="Arial Black" charset="0"/>
              <a:cs typeface="ＭＳ Ｐゴシック" charset="0"/>
            </a:endParaRPr>
          </a:p>
        </p:txBody>
      </p:sp>
      <p:sp>
        <p:nvSpPr>
          <p:cNvPr id="4" name="Rectangle 2"/>
          <p:cNvSpPr txBox="1">
            <a:spLocks noChangeArrowheads="1"/>
          </p:cNvSpPr>
          <p:nvPr/>
        </p:nvSpPr>
        <p:spPr bwMode="auto">
          <a:xfrm>
            <a:off x="0" y="5422900"/>
            <a:ext cx="9144000" cy="13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4800" b="1" dirty="0" smtClean="0">
                <a:solidFill>
                  <a:schemeClr val="bg1"/>
                </a:solidFill>
                <a:effectLst>
                  <a:glow rad="165100">
                    <a:schemeClr val="tx1"/>
                  </a:glow>
                </a:effectLst>
                <a:latin typeface="Lucida Handwriting" charset="0"/>
              </a:rPr>
              <a:t>HANDS &amp; FEET</a:t>
            </a:r>
            <a:endParaRPr lang="nl-NL" sz="4800" b="1" dirty="0">
              <a:solidFill>
                <a:schemeClr val="bg1"/>
              </a:solidFill>
              <a:effectLst>
                <a:glow rad="165100">
                  <a:schemeClr val="tx1"/>
                </a:glow>
              </a:effectLst>
              <a:latin typeface="Lucida Handwriting" charset="0"/>
            </a:endParaRPr>
          </a:p>
        </p:txBody>
      </p:sp>
    </p:spTree>
    <p:extLst>
      <p:ext uri="{BB962C8B-B14F-4D97-AF65-F5344CB8AC3E}">
        <p14:creationId xmlns:p14="http://schemas.microsoft.com/office/powerpoint/2010/main" val="12506821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9343"/>
          <a:stretch/>
        </p:blipFill>
        <p:spPr>
          <a:xfrm>
            <a:off x="0" y="640752"/>
            <a:ext cx="9144000" cy="6217248"/>
          </a:xfrm>
          <a:prstGeom prst="rect">
            <a:avLst/>
          </a:prstGeom>
        </p:spPr>
      </p:pic>
      <p:sp>
        <p:nvSpPr>
          <p:cNvPr id="217091" name="TextBox 13"/>
          <p:cNvSpPr txBox="1">
            <a:spLocks noChangeArrowheads="1"/>
          </p:cNvSpPr>
          <p:nvPr/>
        </p:nvSpPr>
        <p:spPr bwMode="auto">
          <a:xfrm>
            <a:off x="0" y="752"/>
            <a:ext cx="9144000" cy="1200329"/>
          </a:xfrm>
          <a:prstGeom prst="rect">
            <a:avLst/>
          </a:prstGeom>
          <a:noFill/>
          <a:ln w="9525">
            <a:noFill/>
            <a:miter lim="800000"/>
            <a:headEnd/>
            <a:tailEnd/>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19138" indent="-719138" fontAlgn="base">
              <a:spcBef>
                <a:spcPct val="0"/>
              </a:spcBef>
              <a:spcAft>
                <a:spcPct val="0"/>
              </a:spcAft>
              <a:defRPr sz="3600" b="1">
                <a:solidFill>
                  <a:srgbClr val="FFFFFF"/>
                </a:solidFill>
                <a:effectLst>
                  <a:glow rad="177800">
                    <a:schemeClr val="tx1"/>
                  </a:glow>
                </a:effectLst>
                <a:latin typeface="Arial 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1017588" indent="-1017588"/>
            <a:r>
              <a:rPr lang="en-US" dirty="0" smtClean="0"/>
              <a:t>III.</a:t>
            </a:r>
            <a:r>
              <a:rPr lang="en-US" dirty="0"/>
              <a:t>	God </a:t>
            </a:r>
            <a:r>
              <a:rPr lang="en-US" dirty="0">
                <a:solidFill>
                  <a:srgbClr val="FFFF00"/>
                </a:solidFill>
              </a:rPr>
              <a:t>defends</a:t>
            </a:r>
            <a:r>
              <a:rPr lang="en-US" dirty="0"/>
              <a:t> us against potential </a:t>
            </a:r>
            <a:r>
              <a:rPr lang="en-US" dirty="0" smtClean="0"/>
              <a:t>setbacks (2:19-20).</a:t>
            </a:r>
            <a:endParaRPr lang="en-US" dirty="0"/>
          </a:p>
        </p:txBody>
      </p:sp>
    </p:spTree>
    <p:extLst>
      <p:ext uri="{BB962C8B-B14F-4D97-AF65-F5344CB8AC3E}">
        <p14:creationId xmlns:p14="http://schemas.microsoft.com/office/powerpoint/2010/main" val="1881731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descr="another logo over bri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406530" name="Rectangle 1026"/>
          <p:cNvSpPr>
            <a:spLocks noGrp="1" noChangeArrowheads="1"/>
          </p:cNvSpPr>
          <p:nvPr>
            <p:ph type="title"/>
          </p:nvPr>
        </p:nvSpPr>
        <p:spPr>
          <a:xfrm>
            <a:off x="0" y="5404556"/>
            <a:ext cx="9144000" cy="1185333"/>
          </a:xfrm>
          <a:noFill/>
        </p:spPr>
        <p:txBody>
          <a:bodyPr anchor="ctr"/>
          <a:lstStyle/>
          <a:p>
            <a:pPr eaLnBrk="1" hangingPunct="1">
              <a:defRPr/>
            </a:pPr>
            <a:r>
              <a:rPr lang="en-US" sz="6000" b="1" dirty="0" smtClean="0">
                <a:solidFill>
                  <a:schemeClr val="tx1"/>
                </a:solidFill>
                <a:effectLst>
                  <a:glow rad="215900">
                    <a:schemeClr val="bg2"/>
                  </a:glow>
                </a:effectLst>
                <a:latin typeface="Arial Black" charset="0"/>
                <a:ea typeface="ＭＳ Ｐゴシック" charset="0"/>
                <a:cs typeface="ＭＳ Ｐゴシック" charset="0"/>
              </a:rPr>
              <a:t>Our Need</a:t>
            </a:r>
            <a:endParaRPr lang="en-US" sz="7200" dirty="0">
              <a:solidFill>
                <a:schemeClr val="tx1"/>
              </a:solidFill>
              <a:effectLst>
                <a:glow rad="215900">
                  <a:schemeClr val="bg2"/>
                </a:glow>
              </a:effectLst>
              <a:latin typeface="Times New Roman" charset="0"/>
              <a:ea typeface="ＭＳ Ｐゴシック" charset="0"/>
              <a:cs typeface="ＭＳ Ｐゴシック" charset="0"/>
            </a:endParaRPr>
          </a:p>
        </p:txBody>
      </p:sp>
      <p:pic>
        <p:nvPicPr>
          <p:cNvPr id="3" name="Picture 2" descr="bricks-25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185" y="14110"/>
            <a:ext cx="5452022" cy="3598334"/>
          </a:xfrm>
          <a:prstGeom prst="rect">
            <a:avLst/>
          </a:prstGeom>
        </p:spPr>
      </p:pic>
      <p:sp>
        <p:nvSpPr>
          <p:cNvPr id="5" name="Rectangle 1026"/>
          <p:cNvSpPr txBox="1">
            <a:spLocks noChangeArrowheads="1"/>
          </p:cNvSpPr>
          <p:nvPr/>
        </p:nvSpPr>
        <p:spPr bwMode="auto">
          <a:xfrm>
            <a:off x="4071055" y="579085"/>
            <a:ext cx="5107151" cy="28194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smtClean="0">
                <a:solidFill>
                  <a:schemeClr val="tx1"/>
                </a:solidFill>
                <a:effectLst>
                  <a:glow rad="215900">
                    <a:schemeClr val="bg2"/>
                  </a:glow>
                </a:effectLst>
                <a:latin typeface="Arial Black" charset="0"/>
                <a:ea typeface="ＭＳ Ｐゴシック" charset="0"/>
                <a:cs typeface="ＭＳ Ｐゴシック" charset="0"/>
              </a:rPr>
              <a:t>How does God </a:t>
            </a:r>
            <a:r>
              <a:rPr lang="en-US" sz="6000" b="1" dirty="0" smtClean="0">
                <a:solidFill>
                  <a:srgbClr val="FFFF00"/>
                </a:solidFill>
                <a:effectLst>
                  <a:glow rad="215900">
                    <a:schemeClr val="bg2"/>
                  </a:glow>
                </a:effectLst>
                <a:latin typeface="Arial Black" charset="0"/>
                <a:ea typeface="ＭＳ Ｐゴシック" charset="0"/>
                <a:cs typeface="ＭＳ Ｐゴシック" charset="0"/>
              </a:rPr>
              <a:t>restore</a:t>
            </a:r>
            <a:r>
              <a:rPr lang="en-US" sz="6000" b="1" dirty="0" smtClean="0">
                <a:solidFill>
                  <a:schemeClr val="tx1"/>
                </a:solidFill>
                <a:effectLst>
                  <a:glow rad="215900">
                    <a:schemeClr val="bg2"/>
                  </a:glow>
                </a:effectLst>
                <a:latin typeface="Arial Black" charset="0"/>
                <a:ea typeface="ＭＳ Ｐゴシック" charset="0"/>
                <a:cs typeface="ＭＳ Ｐゴシック" charset="0"/>
              </a:rPr>
              <a:t> us?</a:t>
            </a:r>
            <a:endParaRPr lang="en-US" sz="7200" dirty="0">
              <a:solidFill>
                <a:schemeClr val="tx1"/>
              </a:solidFill>
              <a:effectLst>
                <a:glow rad="215900">
                  <a:schemeClr val="bg2"/>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1864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building-the-wall-text.jpg"/>
          <p:cNvPicPr>
            <a:picLocks noChangeAspect="1"/>
          </p:cNvPicPr>
          <p:nvPr/>
        </p:nvPicPr>
        <p:blipFill rotWithShape="1">
          <a:blip r:embed="rId2">
            <a:extLst>
              <a:ext uri="{28A0092B-C50C-407E-A947-70E740481C1C}">
                <a14:useLocalDpi xmlns:a14="http://schemas.microsoft.com/office/drawing/2010/main" val="0"/>
              </a:ext>
            </a:extLst>
          </a:blip>
          <a:srcRect b="21280"/>
          <a:stretch/>
        </p:blipFill>
        <p:spPr>
          <a:xfrm>
            <a:off x="0" y="2059228"/>
            <a:ext cx="9144000" cy="4798772"/>
          </a:xfrm>
          <a:prstGeom prst="rect">
            <a:avLst/>
          </a:prstGeom>
        </p:spPr>
      </p:pic>
      <p:sp>
        <p:nvSpPr>
          <p:cNvPr id="111618" name="Rectangle 2"/>
          <p:cNvSpPr>
            <a:spLocks noGrp="1" noChangeArrowheads="1"/>
          </p:cNvSpPr>
          <p:nvPr>
            <p:ph type="ctrTitle"/>
          </p:nvPr>
        </p:nvSpPr>
        <p:spPr>
          <a:xfrm>
            <a:off x="0" y="0"/>
            <a:ext cx="9244106" cy="2059228"/>
          </a:xfrm>
        </p:spPr>
        <p:txBody>
          <a:bodyPr/>
          <a:lstStyle/>
          <a:p>
            <a:pPr algn="l" eaLnBrk="1" hangingPunct="1"/>
            <a:r>
              <a:rPr lang="nl-NL" sz="2600" baseline="30000" dirty="0">
                <a:solidFill>
                  <a:schemeClr val="bg1"/>
                </a:solidFill>
                <a:latin typeface="Arial" charset="0"/>
                <a:cs typeface="Arial" charset="0"/>
              </a:rPr>
              <a:t>	</a:t>
            </a:r>
            <a:r>
              <a:rPr lang="nl-NL" sz="2600" baseline="30000" dirty="0" smtClean="0">
                <a:solidFill>
                  <a:schemeClr val="bg1"/>
                </a:solidFill>
                <a:latin typeface="Arial" charset="0"/>
                <a:cs typeface="Arial" charset="0"/>
              </a:rPr>
              <a:t>19</a:t>
            </a:r>
            <a:r>
              <a:rPr lang="nl-NL" sz="2600" b="1" dirty="0" smtClean="0">
                <a:solidFill>
                  <a:schemeClr val="bg1"/>
                </a:solidFill>
                <a:latin typeface="Arial" charset="0"/>
                <a:cs typeface="Arial" charset="0"/>
              </a:rPr>
              <a:t>But </a:t>
            </a:r>
            <a:r>
              <a:rPr lang="nl-NL" sz="2600" b="1" dirty="0" err="1">
                <a:solidFill>
                  <a:schemeClr val="bg1"/>
                </a:solidFill>
                <a:latin typeface="Arial" charset="0"/>
                <a:cs typeface="Arial" charset="0"/>
              </a:rPr>
              <a:t>when</a:t>
            </a:r>
            <a:r>
              <a:rPr lang="nl-NL" sz="2600" b="1" dirty="0">
                <a:solidFill>
                  <a:schemeClr val="bg1"/>
                </a:solidFill>
                <a:latin typeface="Arial" charset="0"/>
                <a:cs typeface="Arial" charset="0"/>
              </a:rPr>
              <a:t> Sanballat the </a:t>
            </a:r>
            <a:r>
              <a:rPr lang="nl-NL" sz="2600" b="1" dirty="0" err="1">
                <a:solidFill>
                  <a:schemeClr val="bg1"/>
                </a:solidFill>
                <a:latin typeface="Arial" charset="0"/>
                <a:cs typeface="Arial" charset="0"/>
              </a:rPr>
              <a:t>Horonite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Tobiah</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Ammonite</a:t>
            </a:r>
            <a:r>
              <a:rPr lang="nl-NL" sz="2600" b="1" dirty="0">
                <a:solidFill>
                  <a:schemeClr val="bg1"/>
                </a:solidFill>
                <a:latin typeface="Arial" charset="0"/>
                <a:cs typeface="Arial" charset="0"/>
              </a:rPr>
              <a:t> official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Geshem</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Arab</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heard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about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it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mocked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ridiculed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us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is this </a:t>
            </a:r>
            <a:r>
              <a:rPr lang="nl-NL" sz="2600" b="1" dirty="0" err="1">
                <a:solidFill>
                  <a:schemeClr val="bg1"/>
                </a:solidFill>
                <a:latin typeface="Arial" charset="0"/>
                <a:cs typeface="Arial" charset="0"/>
              </a:rPr>
              <a:t>you</a:t>
            </a:r>
            <a:r>
              <a:rPr lang="nl-NL" sz="2600" b="1" dirty="0">
                <a:solidFill>
                  <a:schemeClr val="bg1"/>
                </a:solidFill>
                <a:latin typeface="Arial" charset="0"/>
                <a:cs typeface="Arial" charset="0"/>
              </a:rPr>
              <a:t> are </a:t>
            </a:r>
            <a:r>
              <a:rPr lang="nl-NL" sz="2600" b="1" dirty="0" err="1">
                <a:solidFill>
                  <a:schemeClr val="bg1"/>
                </a:solidFill>
                <a:latin typeface="Arial" charset="0"/>
                <a:cs typeface="Arial" charset="0"/>
              </a:rPr>
              <a:t>doing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asked</a:t>
            </a:r>
            <a:r>
              <a:rPr lang="nl-NL" sz="2600" b="1" dirty="0">
                <a:solidFill>
                  <a:schemeClr val="bg1"/>
                </a:solidFill>
                <a:latin typeface="Arial" charset="0"/>
                <a:cs typeface="Arial" charset="0"/>
              </a:rPr>
              <a:t>. "Are </a:t>
            </a:r>
            <a:r>
              <a:rPr lang="nl-NL" sz="2600" b="1" dirty="0" err="1">
                <a:solidFill>
                  <a:schemeClr val="bg1"/>
                </a:solidFill>
                <a:latin typeface="Arial" charset="0"/>
                <a:cs typeface="Arial" charset="0"/>
              </a:rPr>
              <a:t>you</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rebelling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against</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king</a:t>
            </a:r>
            <a:r>
              <a:rPr lang="nl-NL" sz="2600" b="1" dirty="0" smtClean="0">
                <a:solidFill>
                  <a:schemeClr val="bg1"/>
                </a:solidFill>
                <a:latin typeface="Arial" charset="0"/>
                <a:cs typeface="Arial" charset="0"/>
              </a:rPr>
              <a:t>?</a:t>
            </a:r>
            <a:endParaRPr lang="nl-NL" sz="2600" b="1" dirty="0">
              <a:solidFill>
                <a:schemeClr val="bg1"/>
              </a:solidFill>
              <a:latin typeface="Arial" charset="0"/>
              <a:cs typeface="Arial" charset="0"/>
            </a:endParaRPr>
          </a:p>
        </p:txBody>
      </p:sp>
    </p:spTree>
    <p:extLst>
      <p:ext uri="{BB962C8B-B14F-4D97-AF65-F5344CB8AC3E}">
        <p14:creationId xmlns:p14="http://schemas.microsoft.com/office/powerpoint/2010/main" val="22425275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h 2.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79787"/>
          </a:xfrm>
          <a:prstGeom prst="rect">
            <a:avLst/>
          </a:prstGeom>
        </p:spPr>
      </p:pic>
      <p:sp>
        <p:nvSpPr>
          <p:cNvPr id="111618" name="Rectangle 2"/>
          <p:cNvSpPr>
            <a:spLocks noGrp="1" noChangeArrowheads="1"/>
          </p:cNvSpPr>
          <p:nvPr>
            <p:ph type="ctrTitle"/>
          </p:nvPr>
        </p:nvSpPr>
        <p:spPr>
          <a:xfrm>
            <a:off x="0" y="4615384"/>
            <a:ext cx="9244106" cy="2242616"/>
          </a:xfrm>
          <a:solidFill>
            <a:srgbClr val="000000"/>
          </a:solidFill>
        </p:spPr>
        <p:txBody>
          <a:bodyPr/>
          <a:lstStyle/>
          <a:p>
            <a:pPr algn="l" eaLnBrk="1" hangingPunct="1"/>
            <a:r>
              <a:rPr lang="nl-NL" sz="2600" baseline="30000" dirty="0">
                <a:solidFill>
                  <a:schemeClr val="bg1"/>
                </a:solidFill>
                <a:latin typeface="Arial" charset="0"/>
                <a:cs typeface="Arial" charset="0"/>
              </a:rPr>
              <a:t>	</a:t>
            </a:r>
            <a:r>
              <a:rPr lang="nl-NL" sz="2600" baseline="30000" dirty="0" smtClean="0">
                <a:solidFill>
                  <a:schemeClr val="bg1"/>
                </a:solidFill>
                <a:latin typeface="Arial" charset="0"/>
                <a:cs typeface="Arial" charset="0"/>
              </a:rPr>
              <a:t>20</a:t>
            </a:r>
            <a:r>
              <a:rPr lang="nl-NL" sz="2600" b="1" dirty="0" smtClean="0">
                <a:solidFill>
                  <a:schemeClr val="bg1"/>
                </a:solidFill>
                <a:latin typeface="Arial" charset="0"/>
                <a:cs typeface="Arial" charset="0"/>
              </a:rPr>
              <a:t>I </a:t>
            </a:r>
            <a:r>
              <a:rPr lang="nl-NL" sz="2600" b="1" dirty="0" err="1">
                <a:solidFill>
                  <a:schemeClr val="bg1"/>
                </a:solidFill>
                <a:latin typeface="Arial" charset="0"/>
                <a:cs typeface="Arial" charset="0"/>
              </a:rPr>
              <a:t>answered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them</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saying</a:t>
            </a:r>
            <a:r>
              <a:rPr lang="nl-NL" sz="2600" b="1" dirty="0">
                <a:solidFill>
                  <a:schemeClr val="bg1"/>
                </a:solidFill>
                <a:latin typeface="Arial" charset="0"/>
                <a:cs typeface="Arial" charset="0"/>
              </a:rPr>
              <a:t>, "The God of </a:t>
            </a:r>
            <a:r>
              <a:rPr lang="nl-NL" sz="2600" b="1" dirty="0" err="1">
                <a:solidFill>
                  <a:schemeClr val="bg1"/>
                </a:solidFill>
                <a:latin typeface="Arial" charset="0"/>
                <a:cs typeface="Arial" charset="0"/>
              </a:rPr>
              <a:t>heaven</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will</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give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us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success</a:t>
            </a:r>
            <a:r>
              <a:rPr lang="nl-NL" sz="2600" b="1" dirty="0">
                <a:solidFill>
                  <a:schemeClr val="bg1"/>
                </a:solidFill>
                <a:latin typeface="Arial" charset="0"/>
                <a:cs typeface="Arial" charset="0"/>
              </a:rPr>
              <a:t>. We his </a:t>
            </a:r>
            <a:r>
              <a:rPr lang="nl-NL" sz="2600" b="1" dirty="0" err="1">
                <a:solidFill>
                  <a:schemeClr val="bg1"/>
                </a:solidFill>
                <a:latin typeface="Arial" charset="0"/>
                <a:cs typeface="Arial" charset="0"/>
              </a:rPr>
              <a:t>servants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will</a:t>
            </a:r>
            <a:r>
              <a:rPr lang="nl-NL" sz="2600" b="1" dirty="0">
                <a:solidFill>
                  <a:schemeClr val="bg1"/>
                </a:solidFill>
                <a:latin typeface="Arial" charset="0"/>
                <a:cs typeface="Arial" charset="0"/>
              </a:rPr>
              <a:t> start </a:t>
            </a:r>
            <a:r>
              <a:rPr lang="nl-NL" sz="2600" b="1" dirty="0" err="1">
                <a:solidFill>
                  <a:schemeClr val="bg1"/>
                </a:solidFill>
                <a:latin typeface="Arial" charset="0"/>
                <a:cs typeface="Arial" charset="0"/>
              </a:rPr>
              <a:t>rebuilding</a:t>
            </a:r>
            <a:r>
              <a:rPr lang="nl-NL" sz="2600" b="1" dirty="0">
                <a:solidFill>
                  <a:schemeClr val="bg1"/>
                </a:solidFill>
                <a:latin typeface="Arial" charset="0"/>
                <a:cs typeface="Arial" charset="0"/>
              </a:rPr>
              <a:t>, but as </a:t>
            </a:r>
            <a:r>
              <a:rPr lang="nl-NL" sz="2600" b="1" dirty="0" err="1">
                <a:solidFill>
                  <a:schemeClr val="bg1"/>
                </a:solidFill>
                <a:latin typeface="Arial" charset="0"/>
                <a:cs typeface="Arial" charset="0"/>
              </a:rPr>
              <a:t>for</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you</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you</a:t>
            </a:r>
            <a:r>
              <a:rPr lang="nl-NL" sz="2600" b="1" dirty="0">
                <a:solidFill>
                  <a:schemeClr val="bg1"/>
                </a:solidFill>
                <a:latin typeface="Arial" charset="0"/>
                <a:cs typeface="Arial" charset="0"/>
              </a:rPr>
              <a:t> have no share in Jerusalem or </a:t>
            </a:r>
            <a:r>
              <a:rPr lang="nl-NL" sz="2600" b="1" dirty="0" err="1">
                <a:solidFill>
                  <a:schemeClr val="bg1"/>
                </a:solidFill>
                <a:latin typeface="Arial" charset="0"/>
                <a:cs typeface="Arial" charset="0"/>
              </a:rPr>
              <a:t>any</a:t>
            </a:r>
            <a:r>
              <a:rPr lang="nl-NL" sz="2600" b="1" dirty="0">
                <a:solidFill>
                  <a:schemeClr val="bg1"/>
                </a:solidFill>
                <a:latin typeface="Arial" charset="0"/>
                <a:cs typeface="Arial" charset="0"/>
              </a:rPr>
              <a:t> claim or </a:t>
            </a:r>
            <a:r>
              <a:rPr lang="nl-NL" sz="2600" b="1" dirty="0" err="1">
                <a:solidFill>
                  <a:schemeClr val="bg1"/>
                </a:solidFill>
                <a:latin typeface="Arial" charset="0"/>
                <a:cs typeface="Arial" charset="0"/>
              </a:rPr>
              <a:t>historic</a:t>
            </a:r>
            <a:r>
              <a:rPr lang="nl-NL" sz="2600" b="1" dirty="0">
                <a:solidFill>
                  <a:schemeClr val="bg1"/>
                </a:solidFill>
                <a:latin typeface="Arial" charset="0"/>
                <a:cs typeface="Arial" charset="0"/>
              </a:rPr>
              <a:t> right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it." </a:t>
            </a:r>
          </a:p>
        </p:txBody>
      </p:sp>
    </p:spTree>
    <p:extLst>
      <p:ext uri="{BB962C8B-B14F-4D97-AF65-F5344CB8AC3E}">
        <p14:creationId xmlns:p14="http://schemas.microsoft.com/office/powerpoint/2010/main" val="10130839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247"/>
          <a:stretch/>
        </p:blipFill>
        <p:spPr>
          <a:xfrm>
            <a:off x="24901" y="22883"/>
            <a:ext cx="9076975" cy="6779927"/>
          </a:xfrm>
          <a:prstGeom prst="rect">
            <a:avLst/>
          </a:prstGeom>
        </p:spPr>
      </p:pic>
      <p:sp>
        <p:nvSpPr>
          <p:cNvPr id="416770" name="Rectangle 1026"/>
          <p:cNvSpPr>
            <a:spLocks noGrp="1" noChangeArrowheads="1"/>
          </p:cNvSpPr>
          <p:nvPr>
            <p:ph type="title"/>
          </p:nvPr>
        </p:nvSpPr>
        <p:spPr>
          <a:xfrm>
            <a:off x="-17223" y="6345195"/>
            <a:ext cx="9119099" cy="482520"/>
          </a:xfrm>
          <a:solidFill>
            <a:srgbClr val="000000"/>
          </a:solidFill>
        </p:spPr>
        <p:txBody>
          <a:bodyPr anchor="ctr"/>
          <a:lstStyle/>
          <a:p>
            <a:pPr algn="ctr" eaLnBrk="1" hangingPunct="1">
              <a:defRPr/>
            </a:pPr>
            <a:r>
              <a:rPr lang="en-US" sz="3200" b="1" dirty="0" smtClean="0">
                <a:solidFill>
                  <a:srgbClr val="FFFFFF"/>
                </a:solidFill>
                <a:latin typeface="Arial"/>
                <a:ea typeface="ＭＳ Ｐゴシック" charset="0"/>
                <a:cs typeface="Arial"/>
              </a:rPr>
              <a:t>The Historical Context of Opposition</a:t>
            </a:r>
            <a:endParaRPr lang="en-US" sz="4000" b="1" dirty="0">
              <a:solidFill>
                <a:srgbClr val="FFFFFF"/>
              </a:solidFill>
              <a:latin typeface="Arial"/>
              <a:ea typeface="ＭＳ Ｐゴシック" charset="0"/>
              <a:cs typeface="Arial"/>
            </a:endParaRPr>
          </a:p>
        </p:txBody>
      </p:sp>
    </p:spTree>
    <p:extLst>
      <p:ext uri="{BB962C8B-B14F-4D97-AF65-F5344CB8AC3E}">
        <p14:creationId xmlns:p14="http://schemas.microsoft.com/office/powerpoint/2010/main" val="34769201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140003"/>
            <a:ext cx="9144000" cy="1143000"/>
          </a:xfrm>
        </p:spPr>
        <p:txBody>
          <a:bodyPr/>
          <a:lstStyle/>
          <a:p>
            <a:pPr eaLnBrk="1" hangingPunct="1"/>
            <a:r>
              <a:rPr lang="nl-NL" sz="4800" b="1" dirty="0" err="1" smtClean="0">
                <a:solidFill>
                  <a:schemeClr val="bg1"/>
                </a:solidFill>
              </a:rPr>
              <a:t>Salmon</a:t>
            </a:r>
            <a:r>
              <a:rPr lang="nl-NL" sz="4800" b="1" dirty="0" smtClean="0">
                <a:solidFill>
                  <a:schemeClr val="bg1"/>
                </a:solidFill>
              </a:rPr>
              <a:t> </a:t>
            </a:r>
            <a:r>
              <a:rPr lang="nl-NL" sz="4800" b="1" dirty="0" err="1" smtClean="0">
                <a:solidFill>
                  <a:schemeClr val="bg1"/>
                </a:solidFill>
              </a:rPr>
              <a:t>Seek</a:t>
            </a:r>
            <a:r>
              <a:rPr lang="nl-NL" sz="4800" b="1" dirty="0" smtClean="0">
                <a:solidFill>
                  <a:schemeClr val="bg1"/>
                </a:solidFill>
              </a:rPr>
              <a:t> </a:t>
            </a:r>
            <a:r>
              <a:rPr lang="nl-NL" sz="4800" b="1" dirty="0" err="1" smtClean="0">
                <a:solidFill>
                  <a:schemeClr val="bg1"/>
                </a:solidFill>
              </a:rPr>
              <a:t>to</a:t>
            </a:r>
            <a:r>
              <a:rPr lang="nl-NL" sz="4800" b="1" dirty="0" smtClean="0">
                <a:solidFill>
                  <a:schemeClr val="bg1"/>
                </a:solidFill>
              </a:rPr>
              <a:t> </a:t>
            </a:r>
            <a:r>
              <a:rPr lang="nl-NL" sz="4800" b="1" dirty="0" err="1" smtClean="0">
                <a:solidFill>
                  <a:schemeClr val="bg1"/>
                </a:solidFill>
              </a:rPr>
              <a:t>Spawn</a:t>
            </a:r>
            <a:endParaRPr lang="nl-NL" sz="4800" b="1" dirty="0">
              <a:solidFill>
                <a:schemeClr val="bg1"/>
              </a:solidFill>
            </a:endParaRPr>
          </a:p>
        </p:txBody>
      </p:sp>
      <p:pic>
        <p:nvPicPr>
          <p:cNvPr id="3" name="Picture 2"/>
          <p:cNvPicPr>
            <a:picLocks noChangeAspect="1"/>
          </p:cNvPicPr>
          <p:nvPr/>
        </p:nvPicPr>
        <p:blipFill>
          <a:blip r:embed="rId3"/>
          <a:stretch>
            <a:fillRect/>
          </a:stretch>
        </p:blipFill>
        <p:spPr>
          <a:xfrm>
            <a:off x="669641" y="1305886"/>
            <a:ext cx="7680881" cy="5125242"/>
          </a:xfrm>
          <a:prstGeom prst="rect">
            <a:avLst/>
          </a:prstGeom>
        </p:spPr>
      </p:pic>
    </p:spTree>
    <p:extLst>
      <p:ext uri="{BB962C8B-B14F-4D97-AF65-F5344CB8AC3E}">
        <p14:creationId xmlns:p14="http://schemas.microsoft.com/office/powerpoint/2010/main" val="202063743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231"/>
          <a:stretch/>
        </p:blipFill>
        <p:spPr>
          <a:xfrm>
            <a:off x="0" y="-25137"/>
            <a:ext cx="9314454" cy="6983293"/>
          </a:xfrm>
          <a:prstGeom prst="rect">
            <a:avLst/>
          </a:prstGeom>
        </p:spPr>
      </p:pic>
      <p:sp>
        <p:nvSpPr>
          <p:cNvPr id="133122" name="Rectangle 2"/>
          <p:cNvSpPr>
            <a:spLocks noGrp="1" noChangeArrowheads="1"/>
          </p:cNvSpPr>
          <p:nvPr>
            <p:ph type="title"/>
          </p:nvPr>
        </p:nvSpPr>
        <p:spPr>
          <a:xfrm>
            <a:off x="0" y="140003"/>
            <a:ext cx="9144000" cy="1143000"/>
          </a:xfrm>
        </p:spPr>
        <p:txBody>
          <a:bodyPr/>
          <a:lstStyle/>
          <a:p>
            <a:pPr eaLnBrk="1" hangingPunct="1"/>
            <a:r>
              <a:rPr lang="nl-NL" sz="5400" b="1" dirty="0" err="1" smtClean="0">
                <a:solidFill>
                  <a:schemeClr val="bg1"/>
                </a:solidFill>
                <a:effectLst>
                  <a:glow rad="152400">
                    <a:schemeClr val="tx1"/>
                  </a:glow>
                </a:effectLst>
              </a:rPr>
              <a:t>Millions</a:t>
            </a:r>
            <a:r>
              <a:rPr lang="nl-NL" sz="5400" b="1" dirty="0" smtClean="0">
                <a:solidFill>
                  <a:schemeClr val="bg1"/>
                </a:solidFill>
                <a:effectLst>
                  <a:glow rad="152400">
                    <a:schemeClr val="tx1"/>
                  </a:glow>
                </a:effectLst>
              </a:rPr>
              <a:t> start the </a:t>
            </a:r>
            <a:r>
              <a:rPr lang="nl-NL" sz="5400" b="1" dirty="0" err="1" smtClean="0">
                <a:solidFill>
                  <a:schemeClr val="bg1"/>
                </a:solidFill>
                <a:effectLst>
                  <a:glow rad="152400">
                    <a:schemeClr val="tx1"/>
                  </a:glow>
                </a:effectLst>
              </a:rPr>
              <a:t>journey</a:t>
            </a:r>
            <a:endParaRPr lang="nl-NL" sz="5400" b="1" dirty="0">
              <a:solidFill>
                <a:schemeClr val="bg1"/>
              </a:solidFill>
              <a:effectLst>
                <a:glow rad="152400">
                  <a:schemeClr val="tx1"/>
                </a:glow>
              </a:effectLst>
            </a:endParaRPr>
          </a:p>
        </p:txBody>
      </p:sp>
    </p:spTree>
    <p:extLst>
      <p:ext uri="{BB962C8B-B14F-4D97-AF65-F5344CB8AC3E}">
        <p14:creationId xmlns:p14="http://schemas.microsoft.com/office/powerpoint/2010/main" val="26062469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199230"/>
          </a:xfrm>
          <a:prstGeom prst="rect">
            <a:avLst/>
          </a:prstGeom>
        </p:spPr>
      </p:pic>
      <p:sp>
        <p:nvSpPr>
          <p:cNvPr id="133122" name="Rectangle 2"/>
          <p:cNvSpPr>
            <a:spLocks noGrp="1" noChangeArrowheads="1"/>
          </p:cNvSpPr>
          <p:nvPr>
            <p:ph type="title"/>
          </p:nvPr>
        </p:nvSpPr>
        <p:spPr>
          <a:xfrm>
            <a:off x="0" y="140003"/>
            <a:ext cx="9144000" cy="1143000"/>
          </a:xfrm>
        </p:spPr>
        <p:txBody>
          <a:bodyPr/>
          <a:lstStyle/>
          <a:p>
            <a:pPr eaLnBrk="1" hangingPunct="1"/>
            <a:r>
              <a:rPr lang="nl-NL" sz="5400" b="1" dirty="0" smtClean="0">
                <a:solidFill>
                  <a:schemeClr val="bg1"/>
                </a:solidFill>
                <a:effectLst>
                  <a:glow rad="152400">
                    <a:schemeClr val="tx1"/>
                  </a:glow>
                </a:effectLst>
              </a:rPr>
              <a:t>Upstream </a:t>
            </a:r>
            <a:r>
              <a:rPr lang="nl-NL" sz="5400" b="1" dirty="0" err="1" smtClean="0">
                <a:solidFill>
                  <a:schemeClr val="bg1"/>
                </a:solidFill>
                <a:effectLst>
                  <a:glow rad="152400">
                    <a:schemeClr val="tx1"/>
                  </a:glow>
                </a:effectLst>
              </a:rPr>
              <a:t>swim</a:t>
            </a:r>
            <a:endParaRPr lang="nl-NL" sz="5400" b="1" dirty="0">
              <a:solidFill>
                <a:schemeClr val="bg1"/>
              </a:solidFill>
              <a:effectLst>
                <a:glow rad="152400">
                  <a:schemeClr val="tx1"/>
                </a:glow>
              </a:effectLst>
            </a:endParaRPr>
          </a:p>
        </p:txBody>
      </p:sp>
    </p:spTree>
    <p:extLst>
      <p:ext uri="{BB962C8B-B14F-4D97-AF65-F5344CB8AC3E}">
        <p14:creationId xmlns:p14="http://schemas.microsoft.com/office/powerpoint/2010/main" val="258065250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133122" name="Rectangle 2"/>
          <p:cNvSpPr>
            <a:spLocks noGrp="1" noChangeArrowheads="1"/>
          </p:cNvSpPr>
          <p:nvPr>
            <p:ph type="title"/>
          </p:nvPr>
        </p:nvSpPr>
        <p:spPr>
          <a:xfrm>
            <a:off x="0" y="140003"/>
            <a:ext cx="9144000" cy="1143000"/>
          </a:xfrm>
        </p:spPr>
        <p:txBody>
          <a:bodyPr/>
          <a:lstStyle/>
          <a:p>
            <a:pPr eaLnBrk="1" hangingPunct="1"/>
            <a:r>
              <a:rPr lang="nl-NL" sz="5400" b="1" dirty="0" err="1" smtClean="0">
                <a:solidFill>
                  <a:schemeClr val="bg1"/>
                </a:solidFill>
                <a:effectLst>
                  <a:glow rad="152400">
                    <a:schemeClr val="tx1"/>
                  </a:glow>
                </a:effectLst>
              </a:rPr>
              <a:t>Shallow</a:t>
            </a:r>
            <a:r>
              <a:rPr lang="nl-NL" sz="5400" b="1" dirty="0" smtClean="0">
                <a:solidFill>
                  <a:schemeClr val="bg1"/>
                </a:solidFill>
                <a:effectLst>
                  <a:glow rad="152400">
                    <a:schemeClr val="tx1"/>
                  </a:glow>
                </a:effectLst>
              </a:rPr>
              <a:t> waters</a:t>
            </a:r>
            <a:endParaRPr lang="nl-NL" sz="5400" b="1" dirty="0">
              <a:solidFill>
                <a:schemeClr val="bg1"/>
              </a:solidFill>
              <a:effectLst>
                <a:glow rad="152400">
                  <a:schemeClr val="tx1"/>
                </a:glow>
              </a:effectLst>
            </a:endParaRPr>
          </a:p>
        </p:txBody>
      </p:sp>
    </p:spTree>
    <p:extLst>
      <p:ext uri="{BB962C8B-B14F-4D97-AF65-F5344CB8AC3E}">
        <p14:creationId xmlns:p14="http://schemas.microsoft.com/office/powerpoint/2010/main" val="13536391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256"/>
          <a:stretch/>
        </p:blipFill>
        <p:spPr>
          <a:xfrm>
            <a:off x="0" y="1"/>
            <a:ext cx="9231934" cy="6858000"/>
          </a:xfrm>
          <a:prstGeom prst="rect">
            <a:avLst/>
          </a:prstGeom>
        </p:spPr>
      </p:pic>
      <p:sp>
        <p:nvSpPr>
          <p:cNvPr id="133122" name="Rectangle 2"/>
          <p:cNvSpPr>
            <a:spLocks noGrp="1" noChangeArrowheads="1"/>
          </p:cNvSpPr>
          <p:nvPr>
            <p:ph type="title"/>
          </p:nvPr>
        </p:nvSpPr>
        <p:spPr>
          <a:xfrm>
            <a:off x="0" y="140003"/>
            <a:ext cx="9144000" cy="1143000"/>
          </a:xfrm>
        </p:spPr>
        <p:txBody>
          <a:bodyPr/>
          <a:lstStyle/>
          <a:p>
            <a:pPr eaLnBrk="1" hangingPunct="1"/>
            <a:r>
              <a:rPr lang="nl-NL" sz="5400" b="1" dirty="0" smtClean="0">
                <a:solidFill>
                  <a:schemeClr val="bg1"/>
                </a:solidFill>
                <a:effectLst>
                  <a:glow rad="152400">
                    <a:schemeClr val="tx1"/>
                  </a:glow>
                </a:effectLst>
              </a:rPr>
              <a:t>Predators</a:t>
            </a:r>
            <a:endParaRPr lang="nl-NL" sz="5400" b="1" dirty="0">
              <a:solidFill>
                <a:schemeClr val="bg1"/>
              </a:solidFill>
              <a:effectLst>
                <a:glow rad="152400">
                  <a:schemeClr val="tx1"/>
                </a:glow>
              </a:effectLst>
            </a:endParaRPr>
          </a:p>
        </p:txBody>
      </p:sp>
    </p:spTree>
    <p:extLst>
      <p:ext uri="{BB962C8B-B14F-4D97-AF65-F5344CB8AC3E}">
        <p14:creationId xmlns:p14="http://schemas.microsoft.com/office/powerpoint/2010/main" val="23627479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1" y="0"/>
            <a:ext cx="9072563" cy="6858000"/>
          </a:xfrm>
          <a:prstGeom prst="rect">
            <a:avLst/>
          </a:prstGeom>
        </p:spPr>
      </p:pic>
      <p:sp>
        <p:nvSpPr>
          <p:cNvPr id="133122" name="Rectangle 2"/>
          <p:cNvSpPr>
            <a:spLocks noGrp="1" noChangeArrowheads="1"/>
          </p:cNvSpPr>
          <p:nvPr>
            <p:ph type="title"/>
          </p:nvPr>
        </p:nvSpPr>
        <p:spPr>
          <a:xfrm>
            <a:off x="0" y="140003"/>
            <a:ext cx="9144000" cy="1143000"/>
          </a:xfrm>
        </p:spPr>
        <p:txBody>
          <a:bodyPr/>
          <a:lstStyle/>
          <a:p>
            <a:pPr eaLnBrk="1" hangingPunct="1"/>
            <a:r>
              <a:rPr lang="nl-NL" sz="5400" b="1" dirty="0" smtClean="0">
                <a:solidFill>
                  <a:schemeClr val="bg1"/>
                </a:solidFill>
                <a:effectLst>
                  <a:glow rad="152400">
                    <a:schemeClr val="tx1"/>
                  </a:glow>
                </a:effectLst>
              </a:rPr>
              <a:t>Predators</a:t>
            </a:r>
            <a:endParaRPr lang="nl-NL" sz="5400" b="1" dirty="0">
              <a:solidFill>
                <a:schemeClr val="bg1"/>
              </a:solidFill>
              <a:effectLst>
                <a:glow rad="152400">
                  <a:schemeClr val="tx1"/>
                </a:glow>
              </a:effectLst>
            </a:endParaRPr>
          </a:p>
        </p:txBody>
      </p:sp>
    </p:spTree>
    <p:extLst>
      <p:ext uri="{BB962C8B-B14F-4D97-AF65-F5344CB8AC3E}">
        <p14:creationId xmlns:p14="http://schemas.microsoft.com/office/powerpoint/2010/main" val="39386241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teps2Succ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2882" name="Rectangle 2"/>
          <p:cNvSpPr>
            <a:spLocks noGrp="1" noChangeArrowheads="1"/>
          </p:cNvSpPr>
          <p:nvPr>
            <p:ph type="title"/>
          </p:nvPr>
        </p:nvSpPr>
        <p:spPr>
          <a:xfrm>
            <a:off x="0" y="0"/>
            <a:ext cx="9144000" cy="1587284"/>
          </a:xfrm>
        </p:spPr>
        <p:txBody>
          <a:bodyPr/>
          <a:lstStyle/>
          <a:p>
            <a:pPr eaLnBrk="1" hangingPunct="1"/>
            <a:r>
              <a:rPr lang="nl-NL" sz="5400" b="1" dirty="0" smtClean="0">
                <a:solidFill>
                  <a:srgbClr val="800000"/>
                </a:solidFill>
              </a:rPr>
              <a:t>Does God </a:t>
            </a:r>
            <a:r>
              <a:rPr lang="nl-NL" sz="5400" b="1" dirty="0" err="1" smtClean="0">
                <a:solidFill>
                  <a:srgbClr val="800000"/>
                </a:solidFill>
              </a:rPr>
              <a:t>lay</a:t>
            </a:r>
            <a:r>
              <a:rPr lang="nl-NL" sz="5400" b="1" dirty="0" smtClean="0">
                <a:solidFill>
                  <a:srgbClr val="800000"/>
                </a:solidFill>
              </a:rPr>
              <a:t> out the red </a:t>
            </a:r>
            <a:r>
              <a:rPr lang="nl-NL" sz="5400" b="1" dirty="0" err="1" smtClean="0">
                <a:solidFill>
                  <a:srgbClr val="800000"/>
                </a:solidFill>
              </a:rPr>
              <a:t>carpet</a:t>
            </a:r>
            <a:r>
              <a:rPr lang="nl-NL" sz="5400" b="1" dirty="0" smtClean="0">
                <a:solidFill>
                  <a:srgbClr val="800000"/>
                </a:solidFill>
              </a:rPr>
              <a:t> </a:t>
            </a:r>
            <a:r>
              <a:rPr lang="nl-NL" sz="5400" b="1" dirty="0" err="1" smtClean="0">
                <a:solidFill>
                  <a:srgbClr val="800000"/>
                </a:solidFill>
              </a:rPr>
              <a:t>for</a:t>
            </a:r>
            <a:r>
              <a:rPr lang="nl-NL" sz="5400" b="1" dirty="0" smtClean="0">
                <a:solidFill>
                  <a:srgbClr val="800000"/>
                </a:solidFill>
              </a:rPr>
              <a:t> </a:t>
            </a:r>
            <a:r>
              <a:rPr lang="nl-NL" sz="5400" b="1" dirty="0" err="1" smtClean="0">
                <a:solidFill>
                  <a:srgbClr val="800000"/>
                </a:solidFill>
              </a:rPr>
              <a:t>us</a:t>
            </a:r>
            <a:r>
              <a:rPr lang="nl-NL" sz="5400" b="1" dirty="0" smtClean="0">
                <a:solidFill>
                  <a:srgbClr val="800000"/>
                </a:solidFill>
              </a:rPr>
              <a:t>?</a:t>
            </a:r>
            <a:endParaRPr lang="nl-NL" sz="5400" b="1" dirty="0">
              <a:solidFill>
                <a:srgbClr val="800000"/>
              </a:solidFill>
            </a:endParaRPr>
          </a:p>
        </p:txBody>
      </p:sp>
      <p:sp>
        <p:nvSpPr>
          <p:cNvPr id="5" name="Rectangle 2"/>
          <p:cNvSpPr txBox="1">
            <a:spLocks noChangeArrowheads="1"/>
          </p:cNvSpPr>
          <p:nvPr/>
        </p:nvSpPr>
        <p:spPr bwMode="auto">
          <a:xfrm>
            <a:off x="0" y="5695548"/>
            <a:ext cx="9144000" cy="116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5400" b="1" dirty="0" smtClean="0">
                <a:solidFill>
                  <a:srgbClr val="800000"/>
                </a:solidFill>
              </a:rPr>
              <a:t>Ah, no…</a:t>
            </a:r>
            <a:endParaRPr lang="nl-NL" sz="5400" b="1" dirty="0">
              <a:solidFill>
                <a:srgbClr val="800000"/>
              </a:solidFill>
            </a:endParaRPr>
          </a:p>
        </p:txBody>
      </p:sp>
    </p:spTree>
    <p:extLst>
      <p:ext uri="{BB962C8B-B14F-4D97-AF65-F5344CB8AC3E}">
        <p14:creationId xmlns:p14="http://schemas.microsoft.com/office/powerpoint/2010/main" val="450380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Our Present Sermon Series</a:t>
            </a:r>
          </a:p>
        </p:txBody>
      </p:sp>
      <p:sp>
        <p:nvSpPr>
          <p:cNvPr id="139268"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smtClean="0">
                <a:solidFill>
                  <a:srgbClr val="FFFFFF"/>
                </a:solidFill>
                <a:latin typeface="Arial" charset="0"/>
              </a:rPr>
              <a:t>July-October 2013</a:t>
            </a:r>
          </a:p>
        </p:txBody>
      </p:sp>
    </p:spTree>
    <p:extLst>
      <p:ext uri="{BB962C8B-B14F-4D97-AF65-F5344CB8AC3E}">
        <p14:creationId xmlns:p14="http://schemas.microsoft.com/office/powerpoint/2010/main" val="3306998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38594" name="Rectangle 4"/>
          <p:cNvSpPr>
            <a:spLocks noGrp="1" noChangeArrowheads="1"/>
          </p:cNvSpPr>
          <p:nvPr>
            <p:ph type="ctrTitle"/>
          </p:nvPr>
        </p:nvSpPr>
        <p:spPr>
          <a:xfrm>
            <a:off x="0" y="914400"/>
            <a:ext cx="4876800" cy="838200"/>
          </a:xfrm>
        </p:spPr>
        <p:txBody>
          <a:bodyPr/>
          <a:lstStyle/>
          <a:p>
            <a:pPr eaLnBrk="1" hangingPunct="1"/>
            <a:r>
              <a:rPr lang="en-US" sz="2800" b="1" i="1">
                <a:latin typeface="Arial" charset="0"/>
                <a:ea typeface="ＭＳ Ｐゴシック" charset="0"/>
                <a:cs typeface="ＭＳ Ｐゴシック" charset="0"/>
              </a:rPr>
              <a:t>First Worship Service</a:t>
            </a:r>
            <a:br>
              <a:rPr lang="en-US" sz="2800" b="1" i="1">
                <a:latin typeface="Arial" charset="0"/>
                <a:ea typeface="ＭＳ Ｐゴシック" charset="0"/>
                <a:cs typeface="ＭＳ Ｐゴシック" charset="0"/>
              </a:rPr>
            </a:br>
            <a:r>
              <a:rPr lang="en-US" sz="2800" b="1" i="1">
                <a:latin typeface="Arial" charset="0"/>
                <a:ea typeface="ＭＳ Ｐゴシック" charset="0"/>
                <a:cs typeface="ＭＳ Ｐゴシック" charset="0"/>
              </a:rPr>
              <a:t>19 November 2006</a:t>
            </a:r>
          </a:p>
        </p:txBody>
      </p:sp>
      <p:pic>
        <p:nvPicPr>
          <p:cNvPr id="5" name="Picture 3" descr="CIC launch 1"/>
          <p:cNvPicPr>
            <a:picLocks noChangeAspect="1" noChangeArrowheads="1"/>
          </p:cNvPicPr>
          <p:nvPr/>
        </p:nvPicPr>
        <p:blipFill>
          <a:blip r:embed="rId3">
            <a:extLst>
              <a:ext uri="{28A0092B-C50C-407E-A947-70E740481C1C}">
                <a14:useLocalDpi xmlns:a14="http://schemas.microsoft.com/office/drawing/2010/main" val="0"/>
              </a:ext>
            </a:extLst>
          </a:blip>
          <a:srcRect t="17870"/>
          <a:stretch>
            <a:fillRect/>
          </a:stretch>
        </p:blipFill>
        <p:spPr bwMode="auto">
          <a:xfrm>
            <a:off x="0" y="1828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Picture 2" descr="Crossroads-Logo-H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42195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254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9 new members Feb 20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TextBox 13"/>
          <p:cNvSpPr txBox="1">
            <a:spLocks noChangeArrowheads="1"/>
          </p:cNvSpPr>
          <p:nvPr/>
        </p:nvSpPr>
        <p:spPr bwMode="auto">
          <a:xfrm>
            <a:off x="0" y="38100"/>
            <a:ext cx="9144000" cy="7064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ctr"/>
            <a:r>
              <a:rPr lang="en-US" sz="4000" b="1" dirty="0">
                <a:solidFill>
                  <a:srgbClr val="FFFFFF"/>
                </a:solidFill>
              </a:rPr>
              <a:t>9 New Members on 24 Feb 2013</a:t>
            </a:r>
          </a:p>
        </p:txBody>
      </p:sp>
    </p:spTree>
    <p:extLst>
      <p:ext uri="{BB962C8B-B14F-4D97-AF65-F5344CB8AC3E}">
        <p14:creationId xmlns:p14="http://schemas.microsoft.com/office/powerpoint/2010/main" val="2784173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nl-NL" dirty="0" err="1" smtClean="0"/>
              <a:t>Find</a:t>
            </a:r>
            <a:r>
              <a:rPr lang="nl-NL" dirty="0" smtClean="0"/>
              <a:t> </a:t>
            </a:r>
            <a:r>
              <a:rPr lang="nl-NL" dirty="0" err="1" smtClean="0"/>
              <a:t>Your</a:t>
            </a:r>
            <a:r>
              <a:rPr lang="nl-NL" dirty="0" smtClean="0"/>
              <a:t> </a:t>
            </a:r>
            <a:r>
              <a:rPr lang="nl-NL" dirty="0" err="1" smtClean="0"/>
              <a:t>Place</a:t>
            </a:r>
            <a:endParaRPr lang="nl-NL" dirty="0"/>
          </a:p>
        </p:txBody>
      </p:sp>
      <p:pic>
        <p:nvPicPr>
          <p:cNvPr id="2" name="Picture 1"/>
          <p:cNvPicPr>
            <a:picLocks noChangeAspect="1"/>
          </p:cNvPicPr>
          <p:nvPr/>
        </p:nvPicPr>
        <p:blipFill>
          <a:blip r:embed="rId2"/>
          <a:stretch>
            <a:fillRect/>
          </a:stretch>
        </p:blipFill>
        <p:spPr>
          <a:xfrm>
            <a:off x="0" y="-1"/>
            <a:ext cx="9144000" cy="3325091"/>
          </a:xfrm>
          <a:prstGeom prst="rect">
            <a:avLst/>
          </a:prstGeom>
        </p:spPr>
      </p:pic>
      <p:sp>
        <p:nvSpPr>
          <p:cNvPr id="4" name="TextBox 13"/>
          <p:cNvSpPr txBox="1">
            <a:spLocks noChangeArrowheads="1"/>
          </p:cNvSpPr>
          <p:nvPr/>
        </p:nvSpPr>
        <p:spPr bwMode="auto">
          <a:xfrm>
            <a:off x="0" y="3360019"/>
            <a:ext cx="9144000" cy="707886"/>
          </a:xfrm>
          <a:prstGeom prst="rect">
            <a:avLst/>
          </a:prstGeom>
          <a:noFill/>
          <a:ln>
            <a:noFill/>
          </a:ln>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ctr"/>
            <a:r>
              <a:rPr lang="en-US" sz="4000" b="1" i="1" dirty="0" smtClean="0">
                <a:solidFill>
                  <a:srgbClr val="FFFF00"/>
                </a:solidFill>
              </a:rPr>
              <a:t>These 16 b</a:t>
            </a:r>
            <a:r>
              <a:rPr lang="en-US" sz="4000" b="1" i="1" dirty="0" smtClean="0">
                <a:solidFill>
                  <a:srgbClr val="FFFF00"/>
                </a:solidFill>
              </a:rPr>
              <a:t>egan attending in 2013…</a:t>
            </a:r>
            <a:endParaRPr lang="en-US" sz="4000" b="1" i="1" dirty="0">
              <a:solidFill>
                <a:srgbClr val="FFFF00"/>
              </a:solidFill>
            </a:endParaRPr>
          </a:p>
        </p:txBody>
      </p:sp>
      <p:sp>
        <p:nvSpPr>
          <p:cNvPr id="5" name="TextBox 13"/>
          <p:cNvSpPr txBox="1">
            <a:spLocks noChangeArrowheads="1"/>
          </p:cNvSpPr>
          <p:nvPr/>
        </p:nvSpPr>
        <p:spPr bwMode="auto">
          <a:xfrm>
            <a:off x="0" y="4181671"/>
            <a:ext cx="9144000" cy="2554545"/>
          </a:xfrm>
          <a:prstGeom prst="rect">
            <a:avLst/>
          </a:prstGeom>
          <a:noFill/>
          <a:ln>
            <a:noFill/>
          </a:ln>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ctr"/>
            <a:r>
              <a:rPr lang="en-US" sz="4000" b="1" dirty="0">
                <a:solidFill>
                  <a:srgbClr val="FFFFFF"/>
                </a:solidFill>
              </a:rPr>
              <a:t>Leland and Linda, Robert &amp; Geeta, Athan &amp; Chanchan, </a:t>
            </a:r>
            <a:r>
              <a:rPr lang="en-US" sz="4000" b="1" dirty="0" smtClean="0">
                <a:solidFill>
                  <a:srgbClr val="FFFFFF"/>
                </a:solidFill>
              </a:rPr>
              <a:t>Samuel </a:t>
            </a:r>
            <a:r>
              <a:rPr lang="en-US" sz="4000" b="1" dirty="0">
                <a:solidFill>
                  <a:srgbClr val="FFFFFF"/>
                </a:solidFill>
              </a:rPr>
              <a:t>&amp; Eunice, Brad &amp; </a:t>
            </a:r>
            <a:r>
              <a:rPr lang="en-US" sz="4000" b="1" dirty="0" smtClean="0">
                <a:solidFill>
                  <a:srgbClr val="FFFFFF"/>
                </a:solidFill>
              </a:rPr>
              <a:t>Veronica, Christina, </a:t>
            </a:r>
            <a:r>
              <a:rPr lang="en-US" sz="4000" b="1" dirty="0">
                <a:solidFill>
                  <a:srgbClr val="FFFFFF"/>
                </a:solidFill>
              </a:rPr>
              <a:t>Kim, </a:t>
            </a:r>
            <a:r>
              <a:rPr lang="en-US" sz="4000" b="1" dirty="0" smtClean="0">
                <a:solidFill>
                  <a:srgbClr val="FFFFFF"/>
                </a:solidFill>
              </a:rPr>
              <a:t>Amos, </a:t>
            </a:r>
            <a:r>
              <a:rPr lang="en-US" sz="4000" b="1" dirty="0" err="1" smtClean="0">
                <a:solidFill>
                  <a:srgbClr val="FFFFFF"/>
                </a:solidFill>
              </a:rPr>
              <a:t>Yaopei</a:t>
            </a:r>
            <a:r>
              <a:rPr lang="en-US" sz="4000" b="1" dirty="0" smtClean="0">
                <a:solidFill>
                  <a:srgbClr val="FFFFFF"/>
                </a:solidFill>
              </a:rPr>
              <a:t>, Doris, David</a:t>
            </a:r>
            <a:endParaRPr lang="en-US" sz="4000" b="1" dirty="0">
              <a:solidFill>
                <a:srgbClr val="FFFFFF"/>
              </a:solidFill>
            </a:endParaRPr>
          </a:p>
        </p:txBody>
      </p:sp>
    </p:spTree>
    <p:extLst>
      <p:ext uri="{BB962C8B-B14F-4D97-AF65-F5344CB8AC3E}">
        <p14:creationId xmlns:p14="http://schemas.microsoft.com/office/powerpoint/2010/main" val="25032228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TextBox 13"/>
          <p:cNvSpPr txBox="1">
            <a:spLocks noChangeArrowheads="1"/>
          </p:cNvSpPr>
          <p:nvPr/>
        </p:nvSpPr>
        <p:spPr bwMode="auto">
          <a:xfrm>
            <a:off x="0" y="109538"/>
            <a:ext cx="91440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b="1">
                <a:solidFill>
                  <a:srgbClr val="FFFFFF"/>
                </a:solidFill>
              </a:rPr>
              <a:t>Home Group THIS Friday 7:30 PM!</a:t>
            </a:r>
          </a:p>
        </p:txBody>
      </p:sp>
      <p:pic>
        <p:nvPicPr>
          <p:cNvPr id="547843" name="Picture 2" descr="IMG_03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25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Box 13"/>
          <p:cNvSpPr txBox="1">
            <a:spLocks noChangeArrowheads="1"/>
          </p:cNvSpPr>
          <p:nvPr/>
        </p:nvSpPr>
        <p:spPr bwMode="auto">
          <a:xfrm>
            <a:off x="0" y="752"/>
            <a:ext cx="9144000" cy="144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ctr"/>
            <a:r>
              <a:rPr lang="en-US" sz="4400" b="1" dirty="0" smtClean="0">
                <a:solidFill>
                  <a:srgbClr val="FFFFFF"/>
                </a:solidFill>
              </a:rPr>
              <a:t>God </a:t>
            </a:r>
            <a:r>
              <a:rPr lang="en-US" sz="4400" b="1" dirty="0" smtClean="0">
                <a:solidFill>
                  <a:srgbClr val="FFFF00"/>
                </a:solidFill>
              </a:rPr>
              <a:t>provides</a:t>
            </a:r>
            <a:r>
              <a:rPr lang="en-US" sz="4400" b="1" dirty="0" smtClean="0">
                <a:solidFill>
                  <a:srgbClr val="FFFFFF"/>
                </a:solidFill>
              </a:rPr>
              <a:t> all we need to honor Him (Main Idea)</a:t>
            </a:r>
            <a:endParaRPr lang="en-US" sz="4400" b="1" dirty="0">
              <a:solidFill>
                <a:srgbClr val="FFFFFF"/>
              </a:solidFill>
            </a:endParaRPr>
          </a:p>
        </p:txBody>
      </p:sp>
      <p:pic>
        <p:nvPicPr>
          <p:cNvPr id="2" name="Picture 1" descr="tools for buil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8638"/>
            <a:ext cx="9151495" cy="6091464"/>
          </a:xfrm>
          <a:prstGeom prst="rect">
            <a:avLst/>
          </a:prstGeom>
        </p:spPr>
      </p:pic>
    </p:spTree>
    <p:extLst>
      <p:ext uri="{BB962C8B-B14F-4D97-AF65-F5344CB8AC3E}">
        <p14:creationId xmlns:p14="http://schemas.microsoft.com/office/powerpoint/2010/main" val="1773458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495799" y="766609"/>
            <a:ext cx="4648201" cy="5283742"/>
          </a:xfrm>
        </p:spPr>
        <p:txBody>
          <a:bodyPr/>
          <a:lstStyle/>
          <a:p>
            <a:pPr eaLnBrk="1" hangingPunct="1"/>
            <a:r>
              <a:rPr lang="nl-NL" b="1" dirty="0" smtClean="0">
                <a:solidFill>
                  <a:schemeClr val="bg1"/>
                </a:solidFill>
              </a:rPr>
              <a:t>"The </a:t>
            </a:r>
            <a:r>
              <a:rPr lang="nl-NL" b="1" dirty="0">
                <a:solidFill>
                  <a:schemeClr val="bg1"/>
                </a:solidFill>
              </a:rPr>
              <a:t>world has </a:t>
            </a:r>
            <a:r>
              <a:rPr lang="nl-NL" b="1" dirty="0" err="1">
                <a:solidFill>
                  <a:schemeClr val="bg1"/>
                </a:solidFill>
              </a:rPr>
              <a:t>yet</a:t>
            </a:r>
            <a:r>
              <a:rPr lang="nl-NL" b="1" dirty="0">
                <a:solidFill>
                  <a:schemeClr val="bg1"/>
                </a:solidFill>
              </a:rPr>
              <a:t> </a:t>
            </a:r>
            <a:r>
              <a:rPr lang="nl-NL" b="1" dirty="0" err="1">
                <a:solidFill>
                  <a:schemeClr val="bg1"/>
                </a:solidFill>
              </a:rPr>
              <a:t>to</a:t>
            </a:r>
            <a:r>
              <a:rPr lang="nl-NL" b="1" dirty="0">
                <a:solidFill>
                  <a:schemeClr val="bg1"/>
                </a:solidFill>
              </a:rPr>
              <a:t> </a:t>
            </a:r>
            <a:r>
              <a:rPr lang="nl-NL" b="1" dirty="0" err="1">
                <a:solidFill>
                  <a:schemeClr val="bg1"/>
                </a:solidFill>
              </a:rPr>
              <a:t>see</a:t>
            </a:r>
            <a:r>
              <a:rPr lang="nl-NL" b="1" dirty="0">
                <a:solidFill>
                  <a:schemeClr val="bg1"/>
                </a:solidFill>
              </a:rPr>
              <a:t> </a:t>
            </a:r>
            <a:r>
              <a:rPr lang="nl-NL" b="1" dirty="0" err="1">
                <a:solidFill>
                  <a:schemeClr val="bg1"/>
                </a:solidFill>
              </a:rPr>
              <a:t>what</a:t>
            </a:r>
            <a:r>
              <a:rPr lang="nl-NL" b="1" dirty="0">
                <a:solidFill>
                  <a:schemeClr val="bg1"/>
                </a:solidFill>
              </a:rPr>
              <a:t> God </a:t>
            </a:r>
            <a:r>
              <a:rPr lang="nl-NL" b="1" dirty="0" err="1">
                <a:solidFill>
                  <a:schemeClr val="bg1"/>
                </a:solidFill>
              </a:rPr>
              <a:t>can</a:t>
            </a:r>
            <a:r>
              <a:rPr lang="nl-NL" b="1" dirty="0">
                <a:solidFill>
                  <a:schemeClr val="bg1"/>
                </a:solidFill>
              </a:rPr>
              <a:t> do </a:t>
            </a:r>
            <a:r>
              <a:rPr lang="nl-NL" b="1" dirty="0" err="1">
                <a:solidFill>
                  <a:schemeClr val="bg1"/>
                </a:solidFill>
              </a:rPr>
              <a:t>with</a:t>
            </a:r>
            <a:r>
              <a:rPr lang="nl-NL" b="1" dirty="0">
                <a:solidFill>
                  <a:schemeClr val="bg1"/>
                </a:solidFill>
              </a:rPr>
              <a:t> a man </a:t>
            </a:r>
            <a:r>
              <a:rPr lang="nl-NL" b="1" dirty="0" err="1" smtClean="0">
                <a:solidFill>
                  <a:schemeClr val="bg1"/>
                </a:solidFill>
              </a:rPr>
              <a:t>fully</a:t>
            </a:r>
            <a:r>
              <a:rPr lang="nl-NL" b="1" dirty="0" smtClean="0">
                <a:solidFill>
                  <a:schemeClr val="bg1"/>
                </a:solidFill>
              </a:rPr>
              <a:t> </a:t>
            </a:r>
            <a:r>
              <a:rPr lang="nl-NL" b="1" dirty="0" err="1" smtClean="0">
                <a:solidFill>
                  <a:schemeClr val="bg1"/>
                </a:solidFill>
              </a:rPr>
              <a:t>surrendered</a:t>
            </a:r>
            <a:r>
              <a:rPr lang="nl-NL" b="1" dirty="0" smtClean="0">
                <a:solidFill>
                  <a:schemeClr val="bg1"/>
                </a:solidFill>
              </a:rPr>
              <a:t>"</a:t>
            </a:r>
            <a:br>
              <a:rPr lang="nl-NL" b="1" dirty="0" smtClean="0">
                <a:solidFill>
                  <a:schemeClr val="bg1"/>
                </a:solidFill>
              </a:rPr>
            </a:br>
            <a:r>
              <a:rPr lang="nl-NL" b="1" dirty="0">
                <a:solidFill>
                  <a:schemeClr val="bg1"/>
                </a:solidFill>
              </a:rPr>
              <a:t/>
            </a:r>
            <a:br>
              <a:rPr lang="nl-NL" b="1" dirty="0">
                <a:solidFill>
                  <a:schemeClr val="bg1"/>
                </a:solidFill>
              </a:rPr>
            </a:br>
            <a:r>
              <a:rPr lang="nl-NL" b="1" dirty="0" smtClean="0">
                <a:solidFill>
                  <a:schemeClr val="bg1"/>
                </a:solidFill>
              </a:rPr>
              <a:t>– </a:t>
            </a:r>
            <a:r>
              <a:rPr lang="nl-NL" b="1" dirty="0" err="1" smtClean="0">
                <a:solidFill>
                  <a:schemeClr val="bg1"/>
                </a:solidFill>
              </a:rPr>
              <a:t>Jim</a:t>
            </a:r>
            <a:r>
              <a:rPr lang="nl-NL" b="1" dirty="0" smtClean="0">
                <a:solidFill>
                  <a:schemeClr val="bg1"/>
                </a:solidFill>
              </a:rPr>
              <a:t> </a:t>
            </a:r>
            <a:r>
              <a:rPr lang="nl-NL" b="1" dirty="0" err="1" smtClean="0">
                <a:solidFill>
                  <a:schemeClr val="bg1"/>
                </a:solidFill>
              </a:rPr>
              <a:t>Elliot</a:t>
            </a:r>
            <a:r>
              <a:rPr lang="nl-NL" b="1" dirty="0" smtClean="0">
                <a:solidFill>
                  <a:schemeClr val="bg1"/>
                </a:solidFill>
              </a:rPr>
              <a:t> –</a:t>
            </a:r>
            <a:endParaRPr lang="nl-NL" b="1" dirty="0">
              <a:solidFill>
                <a:schemeClr val="bg1"/>
              </a:solidFill>
            </a:endParaRPr>
          </a:p>
        </p:txBody>
      </p:sp>
      <p:pic>
        <p:nvPicPr>
          <p:cNvPr id="2" name="Picture 1"/>
          <p:cNvPicPr>
            <a:picLocks noChangeAspect="1"/>
          </p:cNvPicPr>
          <p:nvPr/>
        </p:nvPicPr>
        <p:blipFill>
          <a:blip r:embed="rId2"/>
          <a:stretch>
            <a:fillRect/>
          </a:stretch>
        </p:blipFill>
        <p:spPr>
          <a:xfrm>
            <a:off x="0" y="241300"/>
            <a:ext cx="4495800" cy="6375400"/>
          </a:xfrm>
          <a:prstGeom prst="rect">
            <a:avLst/>
          </a:prstGeom>
        </p:spPr>
      </p:pic>
    </p:spTree>
    <p:extLst>
      <p:ext uri="{BB962C8B-B14F-4D97-AF65-F5344CB8AC3E}">
        <p14:creationId xmlns:p14="http://schemas.microsoft.com/office/powerpoint/2010/main" val="9567896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bricks-250wi.jpg"/>
          <p:cNvPicPr>
            <a:picLocks noChangeAspect="1"/>
          </p:cNvPicPr>
          <p:nvPr/>
        </p:nvPicPr>
        <p:blipFill rotWithShape="1">
          <a:blip r:embed="rId3">
            <a:extLst>
              <a:ext uri="{28A0092B-C50C-407E-A947-70E740481C1C}">
                <a14:useLocalDpi xmlns:a14="http://schemas.microsoft.com/office/drawing/2010/main" val="0"/>
              </a:ext>
            </a:extLst>
          </a:blip>
          <a:srcRect r="12673"/>
          <a:stretch/>
        </p:blipFill>
        <p:spPr>
          <a:xfrm>
            <a:off x="-48659" y="2667"/>
            <a:ext cx="9192659" cy="6947598"/>
          </a:xfrm>
          <a:prstGeom prst="rect">
            <a:avLst/>
          </a:prstGeom>
        </p:spPr>
      </p:pic>
      <p:sp>
        <p:nvSpPr>
          <p:cNvPr id="406530" name="Rectangle 1026"/>
          <p:cNvSpPr>
            <a:spLocks noGrp="1" noChangeArrowheads="1"/>
          </p:cNvSpPr>
          <p:nvPr>
            <p:ph type="title"/>
          </p:nvPr>
        </p:nvSpPr>
        <p:spPr>
          <a:xfrm>
            <a:off x="-48659" y="773735"/>
            <a:ext cx="9144000" cy="2550223"/>
          </a:xfrm>
          <a:noFill/>
        </p:spPr>
        <p:txBody>
          <a:bodyPr anchor="ctr"/>
          <a:lstStyle/>
          <a:p>
            <a:pPr algn="ctr" eaLnBrk="1" hangingPunct="1">
              <a:defRPr/>
            </a:pPr>
            <a:r>
              <a:rPr lang="en-US" sz="8000" b="1" dirty="0">
                <a:solidFill>
                  <a:schemeClr val="tx1"/>
                </a:solidFill>
                <a:effectLst>
                  <a:glow rad="215900">
                    <a:schemeClr val="bg2"/>
                  </a:glow>
                </a:effectLst>
                <a:latin typeface="Arial Black" charset="0"/>
                <a:ea typeface="ＭＳ Ｐゴシック" charset="0"/>
                <a:cs typeface="ＭＳ Ｐゴシック" charset="0"/>
              </a:rPr>
              <a:t>How does God </a:t>
            </a:r>
            <a:r>
              <a:rPr lang="en-US" sz="8000" b="1" dirty="0">
                <a:solidFill>
                  <a:srgbClr val="FFFFFF"/>
                </a:solidFill>
                <a:effectLst>
                  <a:glow rad="215900">
                    <a:schemeClr val="bg2"/>
                  </a:glow>
                </a:effectLst>
                <a:latin typeface="Arial Black" charset="0"/>
                <a:ea typeface="ＭＳ Ｐゴシック" charset="0"/>
                <a:cs typeface="ＭＳ Ｐゴシック" charset="0"/>
              </a:rPr>
              <a:t>restore </a:t>
            </a:r>
            <a:r>
              <a:rPr lang="en-US" sz="8000" b="1" dirty="0">
                <a:solidFill>
                  <a:schemeClr val="tx1"/>
                </a:solidFill>
                <a:effectLst>
                  <a:glow rad="215900">
                    <a:schemeClr val="bg2"/>
                  </a:glow>
                </a:effectLst>
                <a:latin typeface="Arial Black" charset="0"/>
                <a:ea typeface="ＭＳ Ｐゴシック" charset="0"/>
                <a:cs typeface="ＭＳ Ｐゴシック" charset="0"/>
              </a:rPr>
              <a:t>us?</a:t>
            </a:r>
            <a:endParaRPr lang="en-US" sz="9600" dirty="0">
              <a:solidFill>
                <a:schemeClr val="tx1"/>
              </a:solidFill>
              <a:effectLst>
                <a:glow rad="215900">
                  <a:schemeClr val="bg2"/>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8659" y="4313603"/>
            <a:ext cx="9144000" cy="915097"/>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4000" b="1" dirty="0" smtClean="0">
                <a:solidFill>
                  <a:srgbClr val="EAE8E2"/>
                </a:solidFill>
                <a:effectLst>
                  <a:glow rad="215900">
                    <a:srgbClr val="000000"/>
                  </a:glow>
                </a:effectLst>
                <a:latin typeface="Arial Black" charset="0"/>
                <a:ea typeface="ＭＳ Ｐゴシック" charset="0"/>
                <a:cs typeface="ＭＳ Ｐゴシック" charset="0"/>
              </a:rPr>
              <a:t>He informs • rallies </a:t>
            </a:r>
            <a:r>
              <a:rPr lang="en-US" sz="4000" b="1" dirty="0">
                <a:solidFill>
                  <a:srgbClr val="EAE8E2"/>
                </a:solidFill>
                <a:effectLst>
                  <a:glow rad="215900">
                    <a:srgbClr val="000000"/>
                  </a:glow>
                </a:effectLst>
                <a:latin typeface="Arial Black" charset="0"/>
                <a:ea typeface="ＭＳ Ｐゴシック" charset="0"/>
                <a:cs typeface="ＭＳ Ｐゴシック" charset="0"/>
              </a:rPr>
              <a:t>•</a:t>
            </a:r>
            <a:r>
              <a:rPr lang="en-US" sz="4000" b="1" dirty="0" smtClean="0">
                <a:solidFill>
                  <a:srgbClr val="EAE8E2"/>
                </a:solidFill>
                <a:effectLst>
                  <a:glow rad="215900">
                    <a:srgbClr val="000000"/>
                  </a:glow>
                </a:effectLst>
                <a:latin typeface="Arial Black" charset="0"/>
                <a:ea typeface="ＭＳ Ｐゴシック" charset="0"/>
                <a:cs typeface="ＭＳ Ｐゴシック" charset="0"/>
              </a:rPr>
              <a:t> defends us</a:t>
            </a:r>
            <a:endParaRPr lang="en-US" sz="4800" dirty="0">
              <a:solidFill>
                <a:srgbClr val="EAE8E2"/>
              </a:solidFill>
              <a:effectLst>
                <a:glow rad="2159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8441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Box 13"/>
          <p:cNvSpPr txBox="1">
            <a:spLocks noChangeArrowheads="1"/>
          </p:cNvSpPr>
          <p:nvPr/>
        </p:nvSpPr>
        <p:spPr bwMode="auto">
          <a:xfrm>
            <a:off x="0" y="752"/>
            <a:ext cx="9144000" cy="144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ctr"/>
            <a:r>
              <a:rPr lang="en-US" sz="4400" b="1" dirty="0" smtClean="0">
                <a:solidFill>
                  <a:srgbClr val="FFFFFF"/>
                </a:solidFill>
              </a:rPr>
              <a:t>What tools has God given you to restore our church?</a:t>
            </a:r>
            <a:endParaRPr lang="en-US" sz="4400" b="1" dirty="0">
              <a:solidFill>
                <a:srgbClr val="FFFFFF"/>
              </a:solidFill>
            </a:endParaRPr>
          </a:p>
        </p:txBody>
      </p:sp>
      <p:pic>
        <p:nvPicPr>
          <p:cNvPr id="2" name="Picture 1" descr="tools for buil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8638"/>
            <a:ext cx="9151495" cy="6091464"/>
          </a:xfrm>
          <a:prstGeom prst="rect">
            <a:avLst/>
          </a:prstGeom>
        </p:spPr>
      </p:pic>
    </p:spTree>
    <p:extLst>
      <p:ext uri="{BB962C8B-B14F-4D97-AF65-F5344CB8AC3E}">
        <p14:creationId xmlns:p14="http://schemas.microsoft.com/office/powerpoint/2010/main" val="4287514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3925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1600">
              <a:solidFill>
                <a:srgbClr val="FFFF66"/>
              </a:solidFill>
              <a:latin typeface="Arial"/>
              <a:ea typeface="Osak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1600">
              <a:solidFill>
                <a:srgbClr val="FFFF66"/>
              </a:solidFill>
              <a:latin typeface="Arial"/>
              <a:ea typeface="Osaka"/>
              <a:cs typeface="Arial"/>
            </a:endParaRPr>
          </a:p>
        </p:txBody>
      </p:sp>
      <p:sp>
        <p:nvSpPr>
          <p:cNvPr id="395269" name="Text Box 5"/>
          <p:cNvSpPr txBox="1">
            <a:spLocks noChangeArrowheads="1"/>
          </p:cNvSpPr>
          <p:nvPr/>
        </p:nvSpPr>
        <p:spPr bwMode="auto">
          <a:xfrm>
            <a:off x="8382000" y="76200"/>
            <a:ext cx="612775" cy="4000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000" b="1">
                <a:solidFill>
                  <a:srgbClr val="FFFFFF"/>
                </a:solidFill>
                <a:latin typeface="Arial"/>
                <a:ea typeface="Osaka"/>
                <a:cs typeface="Arial"/>
              </a:rPr>
              <a:t>560</a:t>
            </a: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586</a:t>
            </a:r>
          </a:p>
        </p:txBody>
      </p:sp>
      <p:sp>
        <p:nvSpPr>
          <p:cNvPr id="146439"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smtClean="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539</a:t>
            </a: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536</a:t>
            </a: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516</a:t>
            </a: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605</a:t>
            </a: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Haggai</a:t>
            </a: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Zechariah</a:t>
            </a: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Malachi</a:t>
            </a: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520</a:t>
            </a: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Temple work</a:t>
            </a: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Ezra</a:t>
            </a: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dirty="0">
                <a:solidFill>
                  <a:srgbClr val="FFFFFF"/>
                </a:solidFill>
                <a:latin typeface="Arial"/>
                <a:ea typeface="Osaka"/>
                <a:cs typeface="Arial"/>
              </a:rPr>
              <a:t>Nehemiah</a:t>
            </a: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408000"/>
              </a:solidFill>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408000"/>
              </a:solidFill>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408000"/>
              </a:solidFill>
              <a:latin typeface="Arial"/>
              <a:ea typeface="Osak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Zerubbabel</a:t>
            </a: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444-425</a:t>
            </a: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Esther</a:t>
            </a: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800">
                <a:solidFill>
                  <a:srgbClr val="FFFFFF"/>
                </a:solidFill>
                <a:latin typeface="Arial"/>
                <a:ea typeface="Osaka"/>
                <a:cs typeface="Arial"/>
              </a:rPr>
              <a:t>483-473</a:t>
            </a: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b="1" i="1">
                <a:solidFill>
                  <a:srgbClr val="FFFFFF"/>
                </a:solidFill>
                <a:latin typeface="Arial"/>
                <a:ea typeface="Osaka"/>
                <a:cs typeface="Arial"/>
              </a:rPr>
              <a:t>Prophets:</a:t>
            </a: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b="1" i="1">
                <a:solidFill>
                  <a:srgbClr val="FFFFFF"/>
                </a:solidFill>
                <a:latin typeface="Arial"/>
                <a:ea typeface="Osaka"/>
                <a:cs typeface="Arial"/>
              </a:rPr>
              <a:t>Others:</a:t>
            </a: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408000"/>
              </a:buClr>
              <a:buSzPct val="110000"/>
              <a:defRPr/>
            </a:pPr>
            <a:r>
              <a:rPr lang="en-US" sz="2400" b="1" i="1">
                <a:solidFill>
                  <a:srgbClr val="FFFFFF"/>
                </a:solidFill>
                <a:latin typeface="Arial"/>
                <a:ea typeface="Osaka"/>
                <a:cs typeface="Arial"/>
              </a:rPr>
              <a:t>Persian Kings:</a:t>
            </a: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Cyrus</a:t>
            </a: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Darius</a:t>
            </a: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Xerxes</a:t>
            </a: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408000"/>
              </a:buClr>
              <a:buSzPct val="110000"/>
              <a:defRPr/>
            </a:pPr>
            <a:r>
              <a:rPr lang="en-US" sz="2400">
                <a:solidFill>
                  <a:srgbClr val="FFFFFF"/>
                </a:solidFill>
                <a:latin typeface="Arial"/>
                <a:ea typeface="Osaka"/>
                <a:cs typeface="Arial"/>
              </a:rPr>
              <a:t>Artaxerxes</a:t>
            </a:r>
          </a:p>
        </p:txBody>
      </p:sp>
      <p:pic>
        <p:nvPicPr>
          <p:cNvPr id="146465" name="Picture 33" descr="1Temple"/>
          <p:cNvPicPr>
            <a:picLocks noChangeAspect="1" noChangeArrowheads="1"/>
          </p:cNvPicPr>
          <p:nvPr/>
        </p:nvPicPr>
        <p:blipFill>
          <a:blip r:embed="rId3">
            <a:extLst>
              <a:ext uri="{28A0092B-C50C-407E-A947-70E740481C1C}">
                <a14:useLocalDpi xmlns:a14="http://schemas.microsoft.com/office/drawing/2010/main" val="0"/>
              </a:ext>
            </a:extLst>
          </a:blip>
          <a:srcRect l="21739"/>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6" name="Picture 34" descr="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Right Arrow 1"/>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D0D0D"/>
                </a:solidFill>
              </a:rPr>
              <a:t>72 years</a:t>
            </a:r>
            <a:endParaRPr lang="en-US" sz="2400" b="1" dirty="0">
              <a:solidFill>
                <a:srgbClr val="0D0D0D"/>
              </a:solidFill>
            </a:endParaRPr>
          </a:p>
        </p:txBody>
      </p:sp>
    </p:spTree>
    <p:extLst>
      <p:ext uri="{BB962C8B-B14F-4D97-AF65-F5344CB8AC3E}">
        <p14:creationId xmlns:p14="http://schemas.microsoft.com/office/powerpoint/2010/main" val="2470167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95282"/>
                                        </p:tgtEl>
                                        <p:attrNameLst>
                                          <p:attrName>style.visibility</p:attrName>
                                        </p:attrNameLst>
                                      </p:cBhvr>
                                      <p:to>
                                        <p:strVal val="visible"/>
                                      </p:to>
                                    </p:set>
                                    <p:anim calcmode="lin" valueType="num">
                                      <p:cBhvr additive="base">
                                        <p:cTn id="27" dur="500" fill="hold"/>
                                        <p:tgtEl>
                                          <p:spTgt spid="395282"/>
                                        </p:tgtEl>
                                        <p:attrNameLst>
                                          <p:attrName>ppt_x</p:attrName>
                                        </p:attrNameLst>
                                      </p:cBhvr>
                                      <p:tavLst>
                                        <p:tav tm="0">
                                          <p:val>
                                            <p:strVal val="0-#ppt_w/2"/>
                                          </p:val>
                                        </p:tav>
                                        <p:tav tm="100000">
                                          <p:val>
                                            <p:strVal val="#ppt_x"/>
                                          </p:val>
                                        </p:tav>
                                      </p:tavLst>
                                    </p:anim>
                                    <p:anim calcmode="lin" valueType="num">
                                      <p:cBhvr additive="base">
                                        <p:cTn id="28"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95293"/>
                                        </p:tgtEl>
                                        <p:attrNameLst>
                                          <p:attrName>style.visibility</p:attrName>
                                        </p:attrNameLst>
                                      </p:cBhvr>
                                      <p:to>
                                        <p:strVal val="visible"/>
                                      </p:to>
                                    </p:set>
                                    <p:anim calcmode="lin" valueType="num">
                                      <p:cBhvr additive="base">
                                        <p:cTn id="33" dur="500" fill="hold"/>
                                        <p:tgtEl>
                                          <p:spTgt spid="395293"/>
                                        </p:tgtEl>
                                        <p:attrNameLst>
                                          <p:attrName>ppt_x</p:attrName>
                                        </p:attrNameLst>
                                      </p:cBhvr>
                                      <p:tavLst>
                                        <p:tav tm="0">
                                          <p:val>
                                            <p:strVal val="0-#ppt_w/2"/>
                                          </p:val>
                                        </p:tav>
                                        <p:tav tm="100000">
                                          <p:val>
                                            <p:strVal val="#ppt_x"/>
                                          </p:val>
                                        </p:tav>
                                      </p:tavLst>
                                    </p:anim>
                                    <p:anim calcmode="lin" valueType="num">
                                      <p:cBhvr additive="base">
                                        <p:cTn id="34" dur="500" fill="hold"/>
                                        <p:tgtEl>
                                          <p:spTgt spid="395293"/>
                                        </p:tgtEl>
                                        <p:attrNameLst>
                                          <p:attrName>ppt_y</p:attrName>
                                        </p:attrNameLst>
                                      </p:cBhvr>
                                      <p:tavLst>
                                        <p:tav tm="0">
                                          <p:val>
                                            <p:strVal val="#ppt_y"/>
                                          </p:val>
                                        </p:tav>
                                        <p:tav tm="100000">
                                          <p:val>
                                            <p:strVal val="#ppt_y"/>
                                          </p:val>
                                        </p:tav>
                                      </p:tavLst>
                                    </p:anim>
                                  </p:childTnLst>
                                </p:cTn>
                              </p:par>
                            </p:childTnLst>
                          </p:cTn>
                        </p:par>
                        <p:par>
                          <p:cTn id="35" fill="hold" nodeType="withGroup">
                            <p:stCondLst>
                              <p:cond delay="500"/>
                            </p:stCondLst>
                            <p:childTnLst>
                              <p:par>
                                <p:cTn id="36" presetID="2" presetClass="entr" presetSubtype="8" fill="hold" grpId="0" nodeType="afterEffect">
                                  <p:stCondLst>
                                    <p:cond delay="0"/>
                                  </p:stCondLst>
                                  <p:childTnLst>
                                    <p:set>
                                      <p:cBhvr>
                                        <p:cTn id="37" dur="1" fill="hold">
                                          <p:stCondLst>
                                            <p:cond delay="0"/>
                                          </p:stCondLst>
                                        </p:cTn>
                                        <p:tgtEl>
                                          <p:spTgt spid="395294"/>
                                        </p:tgtEl>
                                        <p:attrNameLst>
                                          <p:attrName>style.visibility</p:attrName>
                                        </p:attrNameLst>
                                      </p:cBhvr>
                                      <p:to>
                                        <p:strVal val="visible"/>
                                      </p:to>
                                    </p:set>
                                    <p:anim calcmode="lin" valueType="num">
                                      <p:cBhvr additive="base">
                                        <p:cTn id="38" dur="500" fill="hold"/>
                                        <p:tgtEl>
                                          <p:spTgt spid="395294"/>
                                        </p:tgtEl>
                                        <p:attrNameLst>
                                          <p:attrName>ppt_x</p:attrName>
                                        </p:attrNameLst>
                                      </p:cBhvr>
                                      <p:tavLst>
                                        <p:tav tm="0">
                                          <p:val>
                                            <p:strVal val="0-#ppt_w/2"/>
                                          </p:val>
                                        </p:tav>
                                        <p:tav tm="100000">
                                          <p:val>
                                            <p:strVal val="#ppt_x"/>
                                          </p:val>
                                        </p:tav>
                                      </p:tavLst>
                                    </p:anim>
                                    <p:anim calcmode="lin" valueType="num">
                                      <p:cBhvr additive="base">
                                        <p:cTn id="39" dur="500" fill="hold"/>
                                        <p:tgtEl>
                                          <p:spTgt spid="395294"/>
                                        </p:tgtEl>
                                        <p:attrNameLst>
                                          <p:attrName>ppt_y</p:attrName>
                                        </p:attrNameLst>
                                      </p:cBhvr>
                                      <p:tavLst>
                                        <p:tav tm="0">
                                          <p:val>
                                            <p:strVal val="#ppt_y"/>
                                          </p:val>
                                        </p:tav>
                                        <p:tav tm="100000">
                                          <p:val>
                                            <p:strVal val="#ppt_y"/>
                                          </p:val>
                                        </p:tav>
                                      </p:tavLst>
                                    </p:anim>
                                  </p:childTnLst>
                                </p:cTn>
                              </p:par>
                            </p:childTnLst>
                          </p:cTn>
                        </p:par>
                        <p:par>
                          <p:cTn id="40" fill="hold" nodeType="withGroup">
                            <p:stCondLst>
                              <p:cond delay="1000"/>
                            </p:stCondLst>
                            <p:childTnLst>
                              <p:par>
                                <p:cTn id="41" presetID="2" presetClass="entr" presetSubtype="8" fill="hold" grpId="0" nodeType="afterEffect">
                                  <p:stCondLst>
                                    <p:cond delay="0"/>
                                  </p:stCondLst>
                                  <p:childTnLst>
                                    <p:set>
                                      <p:cBhvr>
                                        <p:cTn id="42" dur="1" fill="hold">
                                          <p:stCondLst>
                                            <p:cond delay="0"/>
                                          </p:stCondLst>
                                        </p:cTn>
                                        <p:tgtEl>
                                          <p:spTgt spid="395295"/>
                                        </p:tgtEl>
                                        <p:attrNameLst>
                                          <p:attrName>style.visibility</p:attrName>
                                        </p:attrNameLst>
                                      </p:cBhvr>
                                      <p:to>
                                        <p:strVal val="visible"/>
                                      </p:to>
                                    </p:set>
                                    <p:anim calcmode="lin" valueType="num">
                                      <p:cBhvr additive="base">
                                        <p:cTn id="43" dur="500" fill="hold"/>
                                        <p:tgtEl>
                                          <p:spTgt spid="395295"/>
                                        </p:tgtEl>
                                        <p:attrNameLst>
                                          <p:attrName>ppt_x</p:attrName>
                                        </p:attrNameLst>
                                      </p:cBhvr>
                                      <p:tavLst>
                                        <p:tav tm="0">
                                          <p:val>
                                            <p:strVal val="0-#ppt_w/2"/>
                                          </p:val>
                                        </p:tav>
                                        <p:tav tm="100000">
                                          <p:val>
                                            <p:strVal val="#ppt_x"/>
                                          </p:val>
                                        </p:tav>
                                      </p:tavLst>
                                    </p:anim>
                                    <p:anim calcmode="lin" valueType="num">
                                      <p:cBhvr additive="base">
                                        <p:cTn id="4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95296"/>
                                        </p:tgtEl>
                                        <p:attrNameLst>
                                          <p:attrName>style.visibility</p:attrName>
                                        </p:attrNameLst>
                                      </p:cBhvr>
                                      <p:to>
                                        <p:strVal val="visible"/>
                                      </p:to>
                                    </p:set>
                                    <p:anim calcmode="lin" valueType="num">
                                      <p:cBhvr additive="base">
                                        <p:cTn id="49" dur="500" fill="hold"/>
                                        <p:tgtEl>
                                          <p:spTgt spid="395296"/>
                                        </p:tgtEl>
                                        <p:attrNameLst>
                                          <p:attrName>ppt_x</p:attrName>
                                        </p:attrNameLst>
                                      </p:cBhvr>
                                      <p:tavLst>
                                        <p:tav tm="0">
                                          <p:val>
                                            <p:strVal val="0-#ppt_w/2"/>
                                          </p:val>
                                        </p:tav>
                                        <p:tav tm="100000">
                                          <p:val>
                                            <p:strVal val="#ppt_x"/>
                                          </p:val>
                                        </p:tav>
                                      </p:tavLst>
                                    </p:anim>
                                    <p:anim calcmode="lin" valueType="num">
                                      <p:cBhvr additive="base">
                                        <p:cTn id="5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55600"/>
            <a:ext cx="9144000" cy="6143625"/>
          </a:xfrm>
          <a:prstGeom prst="rect">
            <a:avLst/>
          </a:prstGeom>
        </p:spPr>
      </p:pic>
      <p:sp>
        <p:nvSpPr>
          <p:cNvPr id="416770" name="Rectangle 1026"/>
          <p:cNvSpPr>
            <a:spLocks noGrp="1" noChangeArrowheads="1"/>
          </p:cNvSpPr>
          <p:nvPr>
            <p:ph type="title"/>
          </p:nvPr>
        </p:nvSpPr>
        <p:spPr>
          <a:xfrm>
            <a:off x="0" y="230103"/>
            <a:ext cx="9144000" cy="1170441"/>
          </a:xfrm>
          <a:noFill/>
        </p:spPr>
        <p:txBody>
          <a:bodyPr anchor="ctr"/>
          <a:lstStyle/>
          <a:p>
            <a:pPr algn="ctr" eaLnBrk="1" hangingPunct="1">
              <a:defRPr/>
            </a:pPr>
            <a:r>
              <a:rPr lang="en-US" sz="4800" b="1" dirty="0" smtClean="0">
                <a:solidFill>
                  <a:srgbClr val="FFFFFF"/>
                </a:solidFill>
                <a:latin typeface="Arial Black" charset="0"/>
                <a:ea typeface="ＭＳ Ｐゴシック" charset="0"/>
                <a:cs typeface="ＭＳ Ｐゴシック" charset="0"/>
              </a:rPr>
              <a:t>Temple But No Walls</a:t>
            </a:r>
            <a:endParaRPr lang="en-US" sz="6000" b="1" dirty="0">
              <a:solidFill>
                <a:srgbClr val="FFFFFF"/>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8357557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71010"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smtClean="0">
              <a:solidFill>
                <a:srgbClr val="EAE8E2"/>
              </a:solidFill>
              <a:latin typeface="Times New Roman" charset="0"/>
              <a:ea typeface="ＭＳ Ｐゴシック" charset="0"/>
              <a:cs typeface="ＭＳ Ｐゴシック" charset="0"/>
            </a:endParaRPr>
          </a:p>
        </p:txBody>
      </p:sp>
      <p:sp>
        <p:nvSpPr>
          <p:cNvPr id="416770" name="Rectangle 1026"/>
          <p:cNvSpPr>
            <a:spLocks noGrp="1" noChangeArrowheads="1"/>
          </p:cNvSpPr>
          <p:nvPr>
            <p:ph type="title"/>
          </p:nvPr>
        </p:nvSpPr>
        <p:spPr>
          <a:xfrm>
            <a:off x="838200" y="304799"/>
            <a:ext cx="7162800" cy="1587921"/>
          </a:xfrm>
          <a:solidFill>
            <a:srgbClr val="000000"/>
          </a:solidFill>
        </p:spPr>
        <p:txBody>
          <a:bodyPr anchor="ctr"/>
          <a:lstStyle/>
          <a:p>
            <a:pPr algn="ctr" eaLnBrk="1" hangingPunct="1">
              <a:defRPr/>
            </a:pPr>
            <a:r>
              <a:rPr lang="en-US" sz="4800" b="1" dirty="0" smtClean="0">
                <a:solidFill>
                  <a:srgbClr val="FFFFFF"/>
                </a:solidFill>
                <a:latin typeface="Arial Black" charset="0"/>
                <a:ea typeface="ＭＳ Ｐゴシック" charset="0"/>
                <a:cs typeface="ＭＳ Ｐゴシック" charset="0"/>
              </a:rPr>
              <a:t>Nehemiah 1</a:t>
            </a:r>
            <a:r>
              <a:rPr lang="en-US" sz="4800" b="1" dirty="0" smtClean="0">
                <a:solidFill>
                  <a:srgbClr val="FFFFFF"/>
                </a:solidFill>
                <a:latin typeface="Arial Black" charset="0"/>
                <a:ea typeface="ＭＳ Ｐゴシック" charset="0"/>
                <a:cs typeface="ＭＳ Ｐゴシック" charset="0"/>
              </a:rPr>
              <a:t>:1–2:10 Summary</a:t>
            </a:r>
            <a:endParaRPr lang="en-US" sz="6000" b="1" dirty="0">
              <a:solidFill>
                <a:srgbClr val="FFFFFF"/>
              </a:solidFill>
              <a:latin typeface="Arial Black" charset="0"/>
              <a:ea typeface="ＭＳ Ｐゴシック" charset="0"/>
              <a:cs typeface="ＭＳ Ｐゴシック" charset="0"/>
            </a:endParaRPr>
          </a:p>
        </p:txBody>
      </p:sp>
      <p:pic>
        <p:nvPicPr>
          <p:cNvPr id="2" name="Picture 1" descr="broken-wall-silout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16194"/>
            <a:ext cx="9144000" cy="2341084"/>
          </a:xfrm>
          <a:prstGeom prst="rect">
            <a:avLst/>
          </a:prstGeom>
        </p:spPr>
      </p:pic>
      <p:sp>
        <p:nvSpPr>
          <p:cNvPr id="6" name="Rectangle 1026"/>
          <p:cNvSpPr txBox="1">
            <a:spLocks noChangeArrowheads="1"/>
          </p:cNvSpPr>
          <p:nvPr/>
        </p:nvSpPr>
        <p:spPr bwMode="auto">
          <a:xfrm rot="20886181">
            <a:off x="1008928" y="2332710"/>
            <a:ext cx="7162800" cy="2402647"/>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a:solidFill>
                  <a:srgbClr val="FFFFFF"/>
                </a:solidFill>
                <a:latin typeface="Chalkduster"/>
                <a:ea typeface="ＭＳ Ｐゴシック" charset="0"/>
                <a:cs typeface="Chalkduster"/>
              </a:rPr>
              <a:t>God </a:t>
            </a:r>
            <a:r>
              <a:rPr lang="en-US" sz="6000" b="1" dirty="0" smtClean="0">
                <a:solidFill>
                  <a:srgbClr val="FFFFFF"/>
                </a:solidFill>
                <a:latin typeface="Chalkduster"/>
                <a:ea typeface="ＭＳ Ｐゴシック" charset="0"/>
                <a:cs typeface="Chalkduster"/>
              </a:rPr>
              <a:t>reproached!</a:t>
            </a:r>
            <a:endParaRPr lang="en-US" sz="6000" b="1" dirty="0">
              <a:solidFill>
                <a:srgbClr val="FFFFFF"/>
              </a:solidFill>
              <a:latin typeface="Chalkduster"/>
              <a:ea typeface="ＭＳ Ｐゴシック" charset="0"/>
              <a:cs typeface="Chalkduster"/>
            </a:endParaRPr>
          </a:p>
        </p:txBody>
      </p:sp>
    </p:spTree>
    <p:extLst>
      <p:ext uri="{BB962C8B-B14F-4D97-AF65-F5344CB8AC3E}">
        <p14:creationId xmlns:p14="http://schemas.microsoft.com/office/powerpoint/2010/main" val="3888667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smtClean="0">
              <a:solidFill>
                <a:srgbClr val="000000"/>
              </a:solidFill>
              <a:latin typeface="Times New Roman" charset="0"/>
              <a:ea typeface="ＭＳ Ｐゴシック" charset="0"/>
              <a:cs typeface="ＭＳ Ｐゴシック" charset="0"/>
            </a:endParaRPr>
          </a:p>
        </p:txBody>
      </p:sp>
      <p:pic>
        <p:nvPicPr>
          <p:cNvPr id="148482"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1028"/>
          <p:cNvSpPr>
            <a:spLocks noChangeArrowheads="1"/>
          </p:cNvSpPr>
          <p:nvPr/>
        </p:nvSpPr>
        <p:spPr bwMode="auto">
          <a:xfrm>
            <a:off x="0" y="576580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400" b="1" smtClean="0">
                <a:solidFill>
                  <a:srgbClr val="FFFFFF"/>
                </a:solidFill>
                <a:latin typeface="Arial" charset="0"/>
                <a:ea typeface="ＭＳ Ｐゴシック" charset="0"/>
                <a:cs typeface="Arial" charset="0"/>
              </a:rPr>
              <a:t>The boundaries of the empire that Cyrus II initiated </a:t>
            </a:r>
          </a:p>
          <a:p>
            <a:pPr algn="ctr" defTabSz="914400" fontAlgn="base">
              <a:spcBef>
                <a:spcPct val="0"/>
              </a:spcBef>
              <a:spcAft>
                <a:spcPct val="0"/>
              </a:spcAft>
            </a:pPr>
            <a:r>
              <a:rPr lang="en-US" sz="2400" b="1" smtClean="0">
                <a:solidFill>
                  <a:srgbClr val="FFFFFF"/>
                </a:solidFill>
                <a:latin typeface="Arial" charset="0"/>
                <a:ea typeface="ＭＳ Ｐゴシック" charset="0"/>
                <a:cs typeface="Arial" charset="0"/>
              </a:rPr>
              <a:t>and Darius I consolidated stretched from Greece to India</a:t>
            </a:r>
          </a:p>
        </p:txBody>
      </p:sp>
      <p:sp>
        <p:nvSpPr>
          <p:cNvPr id="148484"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ＭＳ Ｐゴシック" charset="0"/>
              </a:rPr>
              <a:t>The Persian Empire</a:t>
            </a:r>
          </a:p>
        </p:txBody>
      </p:sp>
      <p:grpSp>
        <p:nvGrpSpPr>
          <p:cNvPr id="148485" name="Group 1030"/>
          <p:cNvGrpSpPr>
            <a:grpSpLocks/>
          </p:cNvGrpSpPr>
          <p:nvPr/>
        </p:nvGrpSpPr>
        <p:grpSpPr bwMode="auto">
          <a:xfrm>
            <a:off x="4267200" y="2514600"/>
            <a:ext cx="685800" cy="685800"/>
            <a:chOff x="2976" y="1728"/>
            <a:chExt cx="432" cy="432"/>
          </a:xfrm>
        </p:grpSpPr>
        <p:sp>
          <p:nvSpPr>
            <p:cNvPr id="148486"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mtClean="0">
                <a:solidFill>
                  <a:srgbClr val="000000"/>
                </a:solidFill>
                <a:latin typeface="Times New Roman" charset="0"/>
                <a:ea typeface="ＭＳ Ｐゴシック" charset="0"/>
                <a:cs typeface="ＭＳ Ｐゴシック" charset="0"/>
              </a:endParaRPr>
            </a:p>
          </p:txBody>
        </p:sp>
        <p:sp>
          <p:nvSpPr>
            <p:cNvPr id="148487"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aseline="30000" smtClean="0">
                  <a:solidFill>
                    <a:srgbClr val="FFFFFF"/>
                  </a:solidFill>
                  <a:latin typeface="Arial" charset="0"/>
                </a:rPr>
                <a:t>Susa</a:t>
              </a:r>
            </a:p>
          </p:txBody>
        </p:sp>
      </p:grpSp>
    </p:spTree>
    <p:extLst>
      <p:ext uri="{BB962C8B-B14F-4D97-AF65-F5344CB8AC3E}">
        <p14:creationId xmlns:p14="http://schemas.microsoft.com/office/powerpoint/2010/main" val="208432569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5586" name="Picture 1026" descr="cupbearervino-ross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24525" cy="33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3854823" y="304800"/>
            <a:ext cx="4724400" cy="1981200"/>
          </a:xfrm>
        </p:spPr>
        <p:txBody>
          <a:bodyPr/>
          <a:lstStyle/>
          <a:p>
            <a:pPr algn="ctr" eaLnBrk="1" hangingPunct="1">
              <a:defRPr/>
            </a:pPr>
            <a:r>
              <a:rPr lang="en-US" sz="4800" b="1" dirty="0">
                <a:solidFill>
                  <a:schemeClr val="tx1"/>
                </a:solidFill>
                <a:latin typeface="Arial Black" charset="0"/>
                <a:ea typeface="ＭＳ Ｐゴシック" charset="0"/>
                <a:cs typeface="ＭＳ Ｐゴシック" charset="0"/>
              </a:rPr>
              <a:t>The Cupbearer</a:t>
            </a:r>
            <a:endParaRPr lang="en-US" sz="4800"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a:extLst>
              <a:ext uri="{28A0092B-C50C-407E-A947-70E740481C1C}">
                <a14:useLocalDpi xmlns:a14="http://schemas.microsoft.com/office/drawing/2010/main" val="0"/>
              </a:ext>
            </a:extLst>
          </a:blip>
          <a:srcRect t="1830" b="1183"/>
          <a:stretch>
            <a:fillRect/>
          </a:stretch>
        </p:blipFill>
        <p:spPr bwMode="auto">
          <a:xfrm>
            <a:off x="1837" y="2980515"/>
            <a:ext cx="3322688" cy="387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7"/>
          <p:cNvSpPr txBox="1">
            <a:spLocks noChangeArrowheads="1"/>
          </p:cNvSpPr>
          <p:nvPr/>
        </p:nvSpPr>
        <p:spPr bwMode="auto">
          <a:xfrm>
            <a:off x="3324525" y="5232008"/>
            <a:ext cx="5819475" cy="1625992"/>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sz="4800" b="1" dirty="0" smtClean="0">
                <a:solidFill>
                  <a:srgbClr val="EAE8E2"/>
                </a:solidFill>
                <a:latin typeface="Arial"/>
                <a:ea typeface="ＭＳ Ｐゴシック" charset="0"/>
                <a:cs typeface="Arial"/>
              </a:rPr>
              <a:t>Willing to be a foreman</a:t>
            </a:r>
            <a:endParaRPr lang="en-US" sz="4800" b="1" dirty="0">
              <a:solidFill>
                <a:srgbClr val="FDBC03"/>
              </a:solidFill>
              <a:latin typeface="Arial"/>
              <a:ea typeface="ＭＳ Ｐゴシック" charset="0"/>
              <a:cs typeface="Arial"/>
            </a:endParaRPr>
          </a:p>
        </p:txBody>
      </p:sp>
      <p:pic>
        <p:nvPicPr>
          <p:cNvPr id="2" name="Picture 1" descr="hard-ha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920" y="2951152"/>
            <a:ext cx="3130826" cy="2280856"/>
          </a:xfrm>
          <a:prstGeom prst="rect">
            <a:avLst/>
          </a:prstGeom>
        </p:spPr>
      </p:pic>
      <p:sp>
        <p:nvSpPr>
          <p:cNvPr id="3" name="Right Arrow 2"/>
          <p:cNvSpPr/>
          <p:nvPr/>
        </p:nvSpPr>
        <p:spPr>
          <a:xfrm>
            <a:off x="3411036" y="3324716"/>
            <a:ext cx="1780550" cy="16159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919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429060"/>
                                        </p:tgtEl>
                                        <p:attrNameLst>
                                          <p:attrName>style.visibility</p:attrName>
                                        </p:attrNameLst>
                                      </p:cBhvr>
                                      <p:to>
                                        <p:strVal val="visible"/>
                                      </p:to>
                                    </p:set>
                                    <p:animEffect transition="in" filter="dissolve">
                                      <p:cBhvr>
                                        <p:cTn id="7" dur="500"/>
                                        <p:tgtEl>
                                          <p:spTgt spid="429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1575</TotalTime>
  <Words>1144</Words>
  <Application>Microsoft Macintosh PowerPoint</Application>
  <PresentationFormat>On-screen Show (4:3)</PresentationFormat>
  <Paragraphs>138</Paragraphs>
  <Slides>48</Slides>
  <Notes>28</Notes>
  <HiddenSlides>0</HiddenSlides>
  <MMClips>0</MMClips>
  <ScaleCrop>false</ScaleCrop>
  <HeadingPairs>
    <vt:vector size="4" baseType="variant">
      <vt:variant>
        <vt:lpstr>Theme</vt:lpstr>
      </vt:variant>
      <vt:variant>
        <vt:i4>8</vt:i4>
      </vt:variant>
      <vt:variant>
        <vt:lpstr>Slide Titles</vt:lpstr>
      </vt:variant>
      <vt:variant>
        <vt:i4>48</vt:i4>
      </vt:variant>
    </vt:vector>
  </HeadingPairs>
  <TitlesOfParts>
    <vt:vector size="56" baseType="lpstr">
      <vt:lpstr>Standaardontwerp</vt:lpstr>
      <vt:lpstr>SERENE</vt:lpstr>
      <vt:lpstr>Construction</vt:lpstr>
      <vt:lpstr>Default Design</vt:lpstr>
      <vt:lpstr>1_Construction</vt:lpstr>
      <vt:lpstr>Crumple</vt:lpstr>
      <vt:lpstr>1_Standaardontwerp</vt:lpstr>
      <vt:lpstr>Blank Presentation</vt:lpstr>
      <vt:lpstr>Nehemiah 2:11-20</vt:lpstr>
      <vt:lpstr>God Dishonored</vt:lpstr>
      <vt:lpstr>Our Need</vt:lpstr>
      <vt:lpstr>Our Present Sermon Series</vt:lpstr>
      <vt:lpstr>The Postexilic Era</vt:lpstr>
      <vt:lpstr>Temple But No Walls</vt:lpstr>
      <vt:lpstr>Nehemiah 1:1–2:10 Summary</vt:lpstr>
      <vt:lpstr>The Persian Empire</vt:lpstr>
      <vt:lpstr>The Cupbearer</vt:lpstr>
      <vt:lpstr>Key Idea of Nehemiah 1</vt:lpstr>
      <vt:lpstr>Nehemiah 2:1-10 Key Idea</vt:lpstr>
      <vt:lpstr>Nehemiah 2:1-10 Key Idea</vt:lpstr>
      <vt:lpstr>Nehemiah's Journey</vt:lpstr>
      <vt:lpstr>Jerusalem of the Returning Exiles</vt:lpstr>
      <vt:lpstr>How does God restore us?</vt:lpstr>
      <vt:lpstr>I. God informs us of our sad state of affairs (2:11-15).</vt:lpstr>
      <vt:lpstr>God gives us the information we need to do His will (1:1-3).</vt:lpstr>
      <vt:lpstr>11I went to Jerusalem, and after staying there three days 12I set out during the night with a few men. I had not told anyone what my God had put in my heart to do for Jerusalem. There were no mounts with me except the one I was riding on. </vt:lpstr>
      <vt:lpstr>13By night I went out through the Valley Gate toward the Jackal Well and the Dung Gate, examining the walls of Jerusalem, which had been broken down, and its gates, which had been destroyed by fire. </vt:lpstr>
      <vt:lpstr>Surveying the wall at night</vt:lpstr>
      <vt:lpstr>God is beginning to restore us by showing us our true situation at Crossroads </vt:lpstr>
      <vt:lpstr>I. God informs us of our sad state of affairs (2:11-15).</vt:lpstr>
      <vt:lpstr>II. God rallies us to honor his name once again  (2:16-18).</vt:lpstr>
      <vt:lpstr>16The officials did not know where I had gone or what I was doing, because as yet I had said nothing to the Jews or the priests or nobles or officials or any others who would be doing the work.</vt:lpstr>
      <vt:lpstr> 17Then I said to them, "You see the trouble we are in: Jerusalem lies in ruins, and its gates have been burned with fire. Come, let us rebuild the wall of Jerusalem, and we will no longer be in disgrace."  18I also told them about the gracious hand of my God upon me and what the king had said to me.  They replied, "Let us start rebuilding." So they began this good work. </vt:lpstr>
      <vt:lpstr>God is raising up new leaders among us to honor him</vt:lpstr>
      <vt:lpstr>I. God informs us of our sad state of affairs (2:11-15).</vt:lpstr>
      <vt:lpstr>II. God rallies us to honor his name once again  (2:16-18).</vt:lpstr>
      <vt:lpstr>PowerPoint Presentation</vt:lpstr>
      <vt:lpstr> 19But when Sanballat the Horonite, Tobiah the Ammonite official and Geshem the Arab heard about it, they mocked and ridiculed us. "What is this you are doing?" they asked. "Are you rebelling against the king?</vt:lpstr>
      <vt:lpstr> 20I answered them by saying, "The God of heaven will give us success. We his servants will start rebuilding, but as for you, you have no share in Jerusalem or any claim or historic right to it." </vt:lpstr>
      <vt:lpstr>The Historical Context of Opposition</vt:lpstr>
      <vt:lpstr>Salmon Seek to Spawn</vt:lpstr>
      <vt:lpstr>Millions start the journey</vt:lpstr>
      <vt:lpstr>Upstream swim</vt:lpstr>
      <vt:lpstr>Shallow waters</vt:lpstr>
      <vt:lpstr>Predators</vt:lpstr>
      <vt:lpstr>Predators</vt:lpstr>
      <vt:lpstr>Does God lay out the red carpet for us?</vt:lpstr>
      <vt:lpstr>First Worship Service 19 November 2006</vt:lpstr>
      <vt:lpstr>PowerPoint Presentation</vt:lpstr>
      <vt:lpstr>Find Your Place</vt:lpstr>
      <vt:lpstr>PowerPoint Presentation</vt:lpstr>
      <vt:lpstr>PowerPoint Presentation</vt:lpstr>
      <vt:lpstr>"The world has yet to see what God can do with a man fully surrendered"  – Jim Elliot –</vt:lpstr>
      <vt:lpstr>How does God restore us?</vt:lpstr>
      <vt:lpstr>PowerPoint Presentation</vt:lpstr>
      <vt:lpstr>PowerPoint Presentation</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 AND FEET</dc:title>
  <dc:creator>Dr Rick Griffith</dc:creator>
  <cp:lastModifiedBy>Dr Rick Griffith</cp:lastModifiedBy>
  <cp:revision>55</cp:revision>
  <dcterms:created xsi:type="dcterms:W3CDTF">2013-07-23T13:36:51Z</dcterms:created>
  <dcterms:modified xsi:type="dcterms:W3CDTF">2013-07-28T05:18:43Z</dcterms:modified>
</cp:coreProperties>
</file>