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theme/themeOverride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9.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1.xml" ContentType="application/vnd.openxmlformats-officedocument.themeOverride+xml"/>
  <Override PartName="/ppt/notesSlides/notesSlide62.xml" ContentType="application/vnd.openxmlformats-officedocument.presentationml.notesSlide+xml"/>
  <Override PartName="/ppt/theme/themeOverride12.xml" ContentType="application/vnd.openxmlformats-officedocument.themeOverride+xml"/>
  <Override PartName="/ppt/notesSlides/notesSlide63.xml" ContentType="application/vnd.openxmlformats-officedocument.presentationml.notesSlide+xml"/>
  <Override PartName="/ppt/theme/themeOverride13.xml" ContentType="application/vnd.openxmlformats-officedocument.themeOverr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3" r:id="rId3"/>
    <p:sldMasterId id="2147483735" r:id="rId4"/>
    <p:sldMasterId id="2147483747" r:id="rId5"/>
    <p:sldMasterId id="2147483749" r:id="rId6"/>
    <p:sldMasterId id="2147483761" r:id="rId7"/>
    <p:sldMasterId id="2147483773" r:id="rId8"/>
    <p:sldMasterId id="2147483809" r:id="rId9"/>
    <p:sldMasterId id="2147483821" r:id="rId10"/>
    <p:sldMasterId id="2147483833" r:id="rId11"/>
    <p:sldMasterId id="2147483888" r:id="rId12"/>
    <p:sldMasterId id="2147483924" r:id="rId13"/>
    <p:sldMasterId id="2147483936" r:id="rId14"/>
    <p:sldMasterId id="2147483949" r:id="rId15"/>
    <p:sldMasterId id="2147483951" r:id="rId16"/>
    <p:sldMasterId id="2147483953" r:id="rId17"/>
  </p:sldMasterIdLst>
  <p:notesMasterIdLst>
    <p:notesMasterId r:id="rId117"/>
  </p:notesMasterIdLst>
  <p:sldIdLst>
    <p:sldId id="435" r:id="rId18"/>
    <p:sldId id="490" r:id="rId19"/>
    <p:sldId id="427" r:id="rId20"/>
    <p:sldId id="475" r:id="rId21"/>
    <p:sldId id="628" r:id="rId22"/>
    <p:sldId id="486" r:id="rId23"/>
    <p:sldId id="487" r:id="rId24"/>
    <p:sldId id="488" r:id="rId25"/>
    <p:sldId id="489" r:id="rId26"/>
    <p:sldId id="476" r:id="rId27"/>
    <p:sldId id="495" r:id="rId28"/>
    <p:sldId id="501" r:id="rId29"/>
    <p:sldId id="477" r:id="rId30"/>
    <p:sldId id="622" r:id="rId31"/>
    <p:sldId id="414" r:id="rId32"/>
    <p:sldId id="491" r:id="rId33"/>
    <p:sldId id="503" r:id="rId34"/>
    <p:sldId id="492" r:id="rId35"/>
    <p:sldId id="630" r:id="rId36"/>
    <p:sldId id="632" r:id="rId37"/>
    <p:sldId id="513" r:id="rId38"/>
    <p:sldId id="514" r:id="rId39"/>
    <p:sldId id="515" r:id="rId40"/>
    <p:sldId id="516" r:id="rId41"/>
    <p:sldId id="517" r:id="rId42"/>
    <p:sldId id="518" r:id="rId43"/>
    <p:sldId id="519" r:id="rId44"/>
    <p:sldId id="520" r:id="rId45"/>
    <p:sldId id="521" r:id="rId46"/>
    <p:sldId id="618" r:id="rId47"/>
    <p:sldId id="522" r:id="rId48"/>
    <p:sldId id="523" r:id="rId49"/>
    <p:sldId id="524" r:id="rId50"/>
    <p:sldId id="619" r:id="rId51"/>
    <p:sldId id="626" r:id="rId52"/>
    <p:sldId id="627" r:id="rId53"/>
    <p:sldId id="631" r:id="rId54"/>
    <p:sldId id="526" r:id="rId55"/>
    <p:sldId id="639" r:id="rId56"/>
    <p:sldId id="640" r:id="rId57"/>
    <p:sldId id="528" r:id="rId58"/>
    <p:sldId id="529" r:id="rId59"/>
    <p:sldId id="530" r:id="rId60"/>
    <p:sldId id="633" r:id="rId61"/>
    <p:sldId id="531" r:id="rId62"/>
    <p:sldId id="532" r:id="rId63"/>
    <p:sldId id="533" r:id="rId64"/>
    <p:sldId id="534" r:id="rId65"/>
    <p:sldId id="535" r:id="rId66"/>
    <p:sldId id="536" r:id="rId67"/>
    <p:sldId id="537" r:id="rId68"/>
    <p:sldId id="559" r:id="rId69"/>
    <p:sldId id="538" r:id="rId70"/>
    <p:sldId id="539" r:id="rId71"/>
    <p:sldId id="540" r:id="rId72"/>
    <p:sldId id="643" r:id="rId73"/>
    <p:sldId id="541" r:id="rId74"/>
    <p:sldId id="542" r:id="rId75"/>
    <p:sldId id="659" r:id="rId76"/>
    <p:sldId id="641" r:id="rId77"/>
    <p:sldId id="642" r:id="rId78"/>
    <p:sldId id="585" r:id="rId79"/>
    <p:sldId id="586" r:id="rId80"/>
    <p:sldId id="587" r:id="rId81"/>
    <p:sldId id="588" r:id="rId82"/>
    <p:sldId id="589" r:id="rId83"/>
    <p:sldId id="544" r:id="rId84"/>
    <p:sldId id="545" r:id="rId85"/>
    <p:sldId id="550" r:id="rId86"/>
    <p:sldId id="546" r:id="rId87"/>
    <p:sldId id="547" r:id="rId88"/>
    <p:sldId id="548" r:id="rId89"/>
    <p:sldId id="549" r:id="rId90"/>
    <p:sldId id="623" r:id="rId91"/>
    <p:sldId id="621" r:id="rId92"/>
    <p:sldId id="620" r:id="rId93"/>
    <p:sldId id="551" r:id="rId94"/>
    <p:sldId id="658" r:id="rId95"/>
    <p:sldId id="553" r:id="rId96"/>
    <p:sldId id="554" r:id="rId97"/>
    <p:sldId id="555" r:id="rId98"/>
    <p:sldId id="556" r:id="rId99"/>
    <p:sldId id="557" r:id="rId100"/>
    <p:sldId id="657" r:id="rId101"/>
    <p:sldId id="646" r:id="rId102"/>
    <p:sldId id="647" r:id="rId103"/>
    <p:sldId id="648" r:id="rId104"/>
    <p:sldId id="649" r:id="rId105"/>
    <p:sldId id="650" r:id="rId106"/>
    <p:sldId id="652" r:id="rId107"/>
    <p:sldId id="651" r:id="rId108"/>
    <p:sldId id="616" r:id="rId109"/>
    <p:sldId id="624" r:id="rId110"/>
    <p:sldId id="655" r:id="rId111"/>
    <p:sldId id="653" r:id="rId112"/>
    <p:sldId id="625" r:id="rId113"/>
    <p:sldId id="592" r:id="rId114"/>
    <p:sldId id="644" r:id="rId115"/>
    <p:sldId id="645"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72" autoAdjust="0"/>
    <p:restoredTop sz="96405" autoAdjust="0"/>
  </p:normalViewPr>
  <p:slideViewPr>
    <p:cSldViewPr snapToGrid="0" snapToObjects="1">
      <p:cViewPr varScale="1">
        <p:scale>
          <a:sx n="131" d="100"/>
          <a:sy n="131" d="100"/>
        </p:scale>
        <p:origin x="164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90" d="100"/>
        <a:sy n="90" d="100"/>
      </p:scale>
      <p:origin x="0" y="4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notesMaster" Target="notesMasters/notesMaster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viewProps" Target="viewProps.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23ixzz4LcEZWyuW"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23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But what happened to Nineveh? The Bible does tell us where the city was at spiritually 100 years later—</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D126E1-0912-894D-A2FA-187761A5931D}" type="slidenum">
              <a:rPr lang="en-US" sz="1200">
                <a:solidFill>
                  <a:srgbClr val="000000"/>
                </a:solidFill>
              </a:rPr>
              <a:pPr/>
              <a:t>11</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Four other prophets had preached</a:t>
            </a:r>
            <a:r>
              <a:rPr lang="en-US" sz="1200" kern="1200" baseline="0">
                <a:solidFill>
                  <a:schemeClr val="tx1"/>
                </a:solidFill>
                <a:effectLst/>
                <a:latin typeface="+mn-lt"/>
                <a:ea typeface="+mn-ea"/>
                <a:cs typeface="+mn-cs"/>
              </a:rPr>
              <a:t> but</a:t>
            </a:r>
            <a:r>
              <a:rPr lang="mr-IN" sz="1200" kern="1200" baseline="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008796E-BF59-CD44-83A2-AB2C15E54510}" type="slidenum">
              <a:rPr lang="en-US" sz="1200">
                <a:solidFill>
                  <a:srgbClr val="000000"/>
                </a:solidFill>
                <a:latin typeface="Calibri" charset="0"/>
              </a:rPr>
              <a:pPr eaLnBrk="1" hangingPunct="1"/>
              <a:t>12</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a:solidFill>
                  <a:schemeClr val="tx1"/>
                </a:solidFill>
                <a:effectLst/>
                <a:latin typeface="+mn-lt"/>
                <a:ea typeface="+mn-ea"/>
                <a:cs typeface="+mn-cs"/>
              </a:rPr>
              <a:t>Nineveh repented 100 years earlier under Jonah, but then went back to its sin</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Assyrians invaded Israel 60 years earlier and scattered the people</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Then they destroyed 46 towns of Judah—all but Jerusalem!</a:t>
            </a:r>
            <a:r>
              <a:rPr lang="en-SG">
                <a:effectLst/>
              </a:rPr>
              <a:t> </a:t>
            </a: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Would God do anything about this? What happens when repentance is short-lived?</a:t>
            </a:r>
            <a:r>
              <a:rPr lang="en-SG">
                <a:effectLst/>
              </a:rPr>
              <a:t> </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Today we will study the incredible patience of God, which is the title of a book by Charles Stanley.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We’ll answer this question: what mistake do we too often make about God’s </a:t>
            </a:r>
            <a:r>
              <a:rPr lang="en-US" sz="1200" u="sng" kern="1200">
                <a:solidFill>
                  <a:schemeClr val="tx1"/>
                </a:solidFill>
                <a:effectLst/>
                <a:latin typeface="+mn-lt"/>
                <a:ea typeface="+mn-ea"/>
                <a:cs typeface="+mn-cs"/>
              </a:rPr>
              <a:t>patience</a:t>
            </a:r>
            <a:r>
              <a:rPr lang="en-US" sz="1200" kern="1200">
                <a:solidFill>
                  <a:schemeClr val="tx1"/>
                </a:solidFill>
                <a:effectLst/>
                <a:latin typeface="+mn-lt"/>
                <a:ea typeface="+mn-ea"/>
                <a:cs typeface="+mn-cs"/>
              </a:rPr>
              <a:t>?</a:t>
            </a:r>
            <a:r>
              <a:rPr lang="en-SG">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Our text is the sequel to Jonah called Nahum. It tells us Nineveh’s fate</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317465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17</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a:p>
            <a:pPr>
              <a:spcBef>
                <a:spcPct val="0"/>
              </a:spcBef>
            </a:pPr>
            <a:r>
              <a:rPr lang="en-US" sz="1200" kern="1200">
                <a:solidFill>
                  <a:schemeClr val="tx1"/>
                </a:solidFill>
                <a:effectLst/>
                <a:latin typeface="+mn-lt"/>
                <a:ea typeface="+mn-ea"/>
                <a:cs typeface="+mn-cs"/>
              </a:rPr>
              <a:t>Nineveh was weak in Jonah’s time, but then grew incredibly strong 100 years later once again</a:t>
            </a:r>
            <a:r>
              <a:rPr lang="en-SG" sz="2400" kern="1200">
                <a:solidFill>
                  <a:schemeClr val="tx1"/>
                </a:solidFill>
                <a:effectLst/>
                <a:latin typeface="+mn-lt"/>
                <a:ea typeface="+mn-ea"/>
                <a:cs typeface="+mn-cs"/>
              </a:rPr>
              <a:t>.</a:t>
            </a:r>
            <a:br>
              <a:rPr lang="en-SG" sz="2400" kern="1200">
                <a:solidFill>
                  <a:schemeClr val="tx1"/>
                </a:solidFill>
                <a:effectLst/>
                <a:latin typeface="+mn-lt"/>
                <a:ea typeface="+mn-ea"/>
                <a:cs typeface="+mn-cs"/>
              </a:rPr>
            </a:br>
            <a:r>
              <a:rPr lang="en-US" sz="1200" kern="1200">
                <a:solidFill>
                  <a:schemeClr val="tx1"/>
                </a:solidFill>
                <a:effectLst/>
                <a:latin typeface="+mn-lt"/>
                <a:ea typeface="+mn-ea"/>
                <a:cs typeface="+mn-cs"/>
              </a:rPr>
              <a:t>But how strong? What was next on God’s calendar?</a:t>
            </a:r>
            <a:r>
              <a:rPr lang="en-SG" sz="2400">
                <a:effectLst/>
              </a:rPr>
              <a:t> </a:t>
            </a: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Today we will see what would happen to Nineveh, then what will happen in our future too</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And what is that fate?  Nahum tells us that…</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170485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capital of Assyria would have capital punishment</a:t>
            </a:r>
            <a:r>
              <a:rPr lang="en-US" baseline="0">
                <a:latin typeface="Arial"/>
                <a:cs typeface="Arial"/>
              </a:rPr>
              <a:t> for its capital </a:t>
            </a:r>
            <a:r>
              <a:rPr lang="en-US">
                <a:latin typeface="Arial"/>
                <a:cs typeface="Arial"/>
              </a:rPr>
              <a:t>crimes, yet the southern kingdom of</a:t>
            </a:r>
            <a:r>
              <a:rPr lang="en-US" baseline="0">
                <a:latin typeface="Arial"/>
                <a:cs typeface="Arial"/>
              </a:rPr>
              <a:t> Israel could gain comfort from this as the LORD would preserve them.</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308962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Sequels are great as they finish stories that we’ve heard</a:t>
            </a:r>
            <a:r>
              <a:rPr lang="en-SG" sz="1200" kern="1200">
                <a:solidFill>
                  <a:schemeClr val="tx1"/>
                </a:solidFill>
                <a:effectLst/>
                <a:latin typeface="+mn-lt"/>
                <a:ea typeface="+mn-ea"/>
                <a:cs typeface="+mn-cs"/>
              </a:rPr>
              <a:t>.</a:t>
            </a:r>
            <a:endParaRPr lang="en-US"/>
          </a:p>
          <a:p>
            <a:r>
              <a:rPr lang="en-US"/>
              <a:t>Hollywood has us hooked—a movie always ends without a real ending, which makes you want to see what happens next, right?  So it continues into parts 2 and then 3. </a:t>
            </a:r>
          </a:p>
          <a:p>
            <a:r>
              <a:rPr lang="en-US" sz="1200" kern="1200">
                <a:solidFill>
                  <a:schemeClr val="tx1"/>
                </a:solidFill>
                <a:effectLst/>
                <a:latin typeface="+mn-lt"/>
                <a:ea typeface="+mn-ea"/>
                <a:cs typeface="+mn-cs"/>
              </a:rPr>
              <a:t>• The </a:t>
            </a:r>
            <a:r>
              <a:rPr lang="en-US" sz="1200" i="1" kern="1200">
                <a:solidFill>
                  <a:schemeClr val="tx1"/>
                </a:solidFill>
                <a:effectLst/>
                <a:latin typeface="+mn-lt"/>
                <a:ea typeface="+mn-ea"/>
                <a:cs typeface="+mn-cs"/>
              </a:rPr>
              <a:t>Bourne</a:t>
            </a:r>
            <a:r>
              <a:rPr lang="en-US" sz="1200" kern="1200">
                <a:solidFill>
                  <a:schemeClr val="tx1"/>
                </a:solidFill>
                <a:effectLst/>
                <a:latin typeface="+mn-lt"/>
                <a:ea typeface="+mn-ea"/>
                <a:cs typeface="+mn-cs"/>
              </a:rPr>
              <a:t> series has three movies. Ice Age had a sequel in </a:t>
            </a:r>
            <a:r>
              <a:rPr lang="en-US" sz="1200" i="1" kern="1200">
                <a:solidFill>
                  <a:schemeClr val="tx1"/>
                </a:solidFill>
                <a:effectLst/>
                <a:latin typeface="+mn-lt"/>
                <a:ea typeface="+mn-ea"/>
                <a:cs typeface="+mn-cs"/>
              </a:rPr>
              <a:t>Ice Age 2</a:t>
            </a:r>
            <a:r>
              <a:rPr lang="en-US" sz="1200" kern="1200">
                <a:solidFill>
                  <a:schemeClr val="tx1"/>
                </a:solidFill>
                <a:effectLst/>
                <a:latin typeface="+mn-lt"/>
                <a:ea typeface="+mn-ea"/>
                <a:cs typeface="+mn-cs"/>
              </a:rPr>
              <a:t>, followed by a sequel-to-the-sequel in </a:t>
            </a:r>
            <a:r>
              <a:rPr lang="en-US" sz="1200" i="1" kern="1200">
                <a:solidFill>
                  <a:schemeClr val="tx1"/>
                </a:solidFill>
                <a:effectLst/>
                <a:latin typeface="+mn-lt"/>
                <a:ea typeface="+mn-ea"/>
                <a:cs typeface="+mn-cs"/>
              </a:rPr>
              <a:t>Ice Age 3</a:t>
            </a:r>
            <a:r>
              <a:rPr lang="en-US" sz="1200" kern="1200">
                <a:solidFill>
                  <a:schemeClr val="tx1"/>
                </a:solidFill>
                <a:effectLst/>
                <a:latin typeface="+mn-lt"/>
                <a:ea typeface="+mn-ea"/>
                <a:cs typeface="+mn-cs"/>
              </a:rPr>
              <a:t>. The same was true for the </a:t>
            </a:r>
            <a:r>
              <a:rPr lang="en-US" sz="1200" i="1" kern="1200">
                <a:solidFill>
                  <a:schemeClr val="tx1"/>
                </a:solidFill>
                <a:effectLst/>
                <a:latin typeface="+mn-lt"/>
                <a:ea typeface="+mn-ea"/>
                <a:cs typeface="+mn-cs"/>
              </a:rPr>
              <a:t>Star Wars</a:t>
            </a:r>
            <a:r>
              <a:rPr lang="en-US" sz="1200" kern="1200">
                <a:solidFill>
                  <a:schemeClr val="tx1"/>
                </a:solidFill>
                <a:effectLst/>
                <a:latin typeface="+mn-lt"/>
                <a:ea typeface="+mn-ea"/>
                <a:cs typeface="+mn-cs"/>
              </a:rPr>
              <a:t> Trilogy, </a:t>
            </a:r>
            <a:r>
              <a:rPr lang="en-US" sz="1200" i="1" kern="1200">
                <a:solidFill>
                  <a:schemeClr val="tx1"/>
                </a:solidFill>
                <a:effectLst/>
                <a:latin typeface="+mn-lt"/>
                <a:ea typeface="+mn-ea"/>
                <a:cs typeface="+mn-cs"/>
              </a:rPr>
              <a:t>Jaws</a:t>
            </a:r>
            <a:r>
              <a:rPr lang="en-US" sz="1200" kern="1200">
                <a:solidFill>
                  <a:schemeClr val="tx1"/>
                </a:solidFill>
                <a:effectLst/>
                <a:latin typeface="+mn-lt"/>
                <a:ea typeface="+mn-ea"/>
                <a:cs typeface="+mn-cs"/>
              </a:rPr>
              <a:t>, and many others</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111505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5FBE8-09D4-3C49-BBCD-DF3F4BD02984}" type="slidenum">
              <a:rPr lang="en-US" sz="1200">
                <a:solidFill>
                  <a:prstClr val="black"/>
                </a:solidFill>
                <a:latin typeface="Tahoma" charset="0"/>
              </a:rPr>
              <a:pPr/>
              <a:t>20</a:t>
            </a:fld>
            <a:endParaRPr lang="en-US" sz="1200">
              <a:solidFill>
                <a:prstClr val="black"/>
              </a:solidFill>
              <a:latin typeface="Tahoma"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a:solidFill>
                <a:schemeClr val="tx1"/>
              </a:solidFill>
              <a:effectLst/>
              <a:latin typeface="+mn-lt"/>
              <a:ea typeface="+mn-ea"/>
              <a:cs typeface="+mn-cs"/>
            </a:endParaRPr>
          </a:p>
          <a:p>
            <a:pPr eaLnBrk="1" hangingPunct="1"/>
            <a:r>
              <a:rPr lang="en-US" sz="1200" kern="1200">
                <a:solidFill>
                  <a:schemeClr val="tx1"/>
                </a:solidFill>
                <a:effectLst/>
                <a:latin typeface="+mn-lt"/>
                <a:ea typeface="+mn-ea"/>
                <a:cs typeface="+mn-cs"/>
              </a:rPr>
              <a:t>Nineveh’s judgment is </a:t>
            </a:r>
            <a:r>
              <a:rPr lang="en-US" sz="1200" u="sng" kern="1200">
                <a:solidFill>
                  <a:schemeClr val="tx1"/>
                </a:solidFill>
                <a:effectLst/>
                <a:latin typeface="+mn-lt"/>
                <a:ea typeface="+mn-ea"/>
                <a:cs typeface="+mn-cs"/>
              </a:rPr>
              <a:t>certain</a:t>
            </a:r>
            <a:r>
              <a:rPr lang="en-US" sz="1200" kern="1200">
                <a:solidFill>
                  <a:schemeClr val="tx1"/>
                </a:solidFill>
                <a:effectLst/>
                <a:latin typeface="+mn-lt"/>
                <a:ea typeface="+mn-ea"/>
                <a:cs typeface="+mn-cs"/>
              </a:rPr>
              <a:t>, so Judah could feel secure (Ch. 1).</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God’s attributes assure Judah (1:2-8).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15198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B0CE57-BCC5-5E46-B850-00203B468DE3}" type="slidenum">
              <a:rPr lang="en-US" sz="1200">
                <a:solidFill>
                  <a:srgbClr val="000000"/>
                </a:solidFill>
                <a:latin typeface="Times New Roman" charset="0"/>
              </a:rPr>
              <a:pPr eaLnBrk="1" hangingPunct="1"/>
              <a:t>22</a:t>
            </a:fld>
            <a:endParaRPr lang="en-US" sz="1200">
              <a:solidFill>
                <a:srgbClr val="000000"/>
              </a:solidFill>
              <a:latin typeface="Times New Roman"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D64C5E-0D80-B34E-83CC-A3C500899EA5}"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just</a:t>
            </a:r>
            <a:r>
              <a:rPr lang="en-US" sz="1200" kern="1200">
                <a:solidFill>
                  <a:schemeClr val="tx1"/>
                </a:solidFill>
                <a:effectLst/>
                <a:latin typeface="+mn-lt"/>
                <a:ea typeface="+mn-ea"/>
                <a:cs typeface="+mn-cs"/>
              </a:rPr>
              <a:t>—so Nineveh won’t go unpunished (1:2-3).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30089F-5B11-564C-A665-2D326EA0BDDC}"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4CCF6-7A7C-1A4C-B1AE-F7FC7D3F57E7}"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good</a:t>
            </a:r>
            <a:r>
              <a:rPr lang="en-US" sz="1200" kern="1200">
                <a:solidFill>
                  <a:schemeClr val="tx1"/>
                </a:solidFill>
                <a:effectLst/>
                <a:latin typeface="+mn-lt"/>
                <a:ea typeface="+mn-ea"/>
                <a:cs typeface="+mn-cs"/>
              </a:rPr>
              <a:t>—so he will be loyal to Judah (1:7-8).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05625B-4E5D-FA43-9564-5E47969ADE4A}"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Nineveh will plot against God the last time (1:9-11).</a:t>
            </a:r>
            <a:r>
              <a:rPr lang="en-SG">
                <a:effectLst/>
              </a:rPr>
              <a:t> </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In recent weeks, we have covered five of the 12 Minor Prophets.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1:9 "</a:t>
            </a:r>
            <a:r>
              <a:rPr lang="en-SG" sz="1200" b="0" i="0" u="none" strike="noStrike" kern="1200" baseline="0">
                <a:solidFill>
                  <a:schemeClr val="tx1"/>
                </a:solidFill>
                <a:latin typeface="+mn-lt"/>
                <a:ea typeface="+mn-ea"/>
                <a:cs typeface="+mn-cs"/>
              </a:rPr>
              <a:t>Whatever they plot against the </a:t>
            </a:r>
            <a:r>
              <a:rPr lang="en-SG" sz="1400" b="0" i="0" u="none" strike="noStrike" kern="1200" baseline="0">
                <a:solidFill>
                  <a:schemeClr val="tx1"/>
                </a:solidFill>
                <a:latin typeface="Arial"/>
                <a:ea typeface="+mn-ea"/>
                <a:cs typeface="Arial"/>
              </a:rPr>
              <a:t>L</a:t>
            </a:r>
            <a:r>
              <a:rPr lang="en-SG" sz="1200" b="0" i="0" u="none" strike="noStrike" kern="1200" baseline="0">
                <a:solidFill>
                  <a:schemeClr val="tx1"/>
                </a:solidFill>
                <a:latin typeface="Arial"/>
                <a:ea typeface="+mn-ea"/>
                <a:cs typeface="Arial"/>
              </a:rPr>
              <a:t>ORD</a:t>
            </a:r>
            <a:r>
              <a:rPr lang="en-SG" sz="1400" b="0" i="0" u="none" strike="noStrike" kern="1200" baseline="0">
                <a:solidFill>
                  <a:schemeClr val="tx1"/>
                </a:solidFill>
                <a:latin typeface="Arial"/>
                <a:ea typeface="+mn-ea"/>
                <a:cs typeface="Arial"/>
              </a:rPr>
              <a:t> </a:t>
            </a:r>
            <a:endParaRPr lang="en-SG" sz="1200" b="0" i="0" u="none" strike="noStrike" kern="1200" baseline="0">
              <a:solidFill>
                <a:schemeClr val="tx1"/>
              </a:solidFill>
              <a:latin typeface="+mn-lt"/>
              <a:ea typeface="+mn-ea"/>
              <a:cs typeface="+mn-cs"/>
            </a:endParaRPr>
          </a:p>
          <a:p>
            <a:r>
              <a:rPr lang="en-SG" sz="1200" b="0" i="0" u="none" strike="noStrike" kern="1200" baseline="0">
                <a:solidFill>
                  <a:schemeClr val="tx1"/>
                </a:solidFill>
                <a:latin typeface="+mn-lt"/>
                <a:ea typeface="+mn-ea"/>
                <a:cs typeface="+mn-cs"/>
              </a:rPr>
              <a:t>he will bring to an end;</a:t>
            </a:r>
          </a:p>
          <a:p>
            <a:r>
              <a:rPr lang="en-SG" sz="1200" b="0" i="0" u="none" strike="noStrike" kern="1200" baseline="0">
                <a:solidFill>
                  <a:schemeClr val="tx1"/>
                </a:solidFill>
                <a:latin typeface="+mn-lt"/>
                <a:ea typeface="+mn-ea"/>
                <a:cs typeface="+mn-cs"/>
              </a:rPr>
              <a:t>trouble will not come a second time" (NIV)</a:t>
            </a: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Nineveh's destruction will bring peace to Judah (1:12-15).</a:t>
            </a:r>
            <a:r>
              <a:rPr lang="en-SG">
                <a:effectLst/>
              </a:rPr>
              <a:t> </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8BC6-F6A4-5547-BDAB-38394145095E}" type="slidenum">
              <a:rPr lang="en-US" sz="1200">
                <a:solidFill>
                  <a:prstClr val="black"/>
                </a:solidFill>
              </a:rPr>
              <a:pPr/>
              <a:t>35</a:t>
            </a:fld>
            <a:endParaRPr lang="en-US" sz="1200">
              <a:solidFill>
                <a:prstClr val="black"/>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152F10-89BC-3D4A-87AD-A6F7A1748427}" type="slidenum">
              <a:rPr lang="en-US" sz="1200">
                <a:solidFill>
                  <a:prstClr val="black"/>
                </a:solidFill>
              </a:rPr>
              <a:pPr/>
              <a:t>36</a:t>
            </a:fld>
            <a:endParaRPr lang="en-US" sz="1200">
              <a:solidFill>
                <a:prstClr val="black"/>
              </a:solidFill>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5FBE8-09D4-3C49-BBCD-DF3F4BD02984}" type="slidenum">
              <a:rPr lang="en-US" sz="1200">
                <a:solidFill>
                  <a:prstClr val="black"/>
                </a:solidFill>
                <a:latin typeface="Tahoma" charset="0"/>
              </a:rPr>
              <a:pPr/>
              <a:t>37</a:t>
            </a:fld>
            <a:endParaRPr lang="en-US" sz="1200">
              <a:solidFill>
                <a:prstClr val="black"/>
              </a:solidFill>
              <a:latin typeface="Tahoma"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Nineveh’s judgment is </a:t>
            </a:r>
            <a:r>
              <a:rPr lang="en-US" sz="1200" u="sng" kern="1200">
                <a:solidFill>
                  <a:schemeClr val="tx1"/>
                </a:solidFill>
                <a:effectLst/>
                <a:latin typeface="+mn-lt"/>
                <a:ea typeface="+mn-ea"/>
                <a:cs typeface="+mn-cs"/>
              </a:rPr>
              <a:t>detailed</a:t>
            </a:r>
            <a:r>
              <a:rPr lang="en-US" sz="1200" kern="1200">
                <a:solidFill>
                  <a:schemeClr val="tx1"/>
                </a:solidFill>
                <a:effectLst/>
                <a:latin typeface="+mn-lt"/>
                <a:ea typeface="+mn-ea"/>
                <a:cs typeface="+mn-cs"/>
              </a:rPr>
              <a:t> to show Judah that God will protect them (Ch. 2).</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u="sng" kern="1200">
                <a:solidFill>
                  <a:schemeClr val="tx1"/>
                </a:solidFill>
                <a:effectLst/>
                <a:latin typeface="+mn-lt"/>
                <a:ea typeface="+mn-ea"/>
                <a:cs typeface="+mn-cs"/>
              </a:rPr>
              <a:t>Attacked</a:t>
            </a:r>
            <a:r>
              <a:rPr lang="en-US" sz="1200" kern="1200">
                <a:solidFill>
                  <a:schemeClr val="tx1"/>
                </a:solidFill>
                <a:effectLst/>
                <a:latin typeface="+mn-lt"/>
                <a:ea typeface="+mn-ea"/>
                <a:cs typeface="+mn-cs"/>
              </a:rPr>
              <a:t>: Nineveh should prepare for battle because God considers Judah's splendor a “done deal” (2:1-2).</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p>
          <a:p>
            <a:endParaRPr lang="en-SG">
              <a:effectLst/>
            </a:endParaRPr>
          </a:p>
          <a:p>
            <a:r>
              <a:rPr lang="en-US"/>
              <a:t>"</a:t>
            </a:r>
            <a:r>
              <a:rPr lang="en-SG" sz="1200" b="1" i="0" u="none" strike="noStrike" kern="1200" baseline="0">
                <a:solidFill>
                  <a:schemeClr val="tx1"/>
                </a:solidFill>
                <a:latin typeface="+mn-lt"/>
                <a:ea typeface="+mn-ea"/>
                <a:cs typeface="+mn-cs"/>
              </a:rPr>
              <a:t>2:3-4</a:t>
            </a:r>
            <a:r>
              <a:rPr lang="en-SG" sz="1200" b="0" i="0" u="none" strike="noStrike" kern="1200" baseline="0">
                <a:solidFill>
                  <a:schemeClr val="tx1"/>
                </a:solidFill>
                <a:latin typeface="+mn-lt"/>
                <a:ea typeface="+mn-ea"/>
                <a:cs typeface="+mn-cs"/>
              </a:rPr>
              <a:t>. Nahum spoke of the equipment and speed of the “attacker” (v. 1) and his soldiers and chariots. </a:t>
            </a:r>
            <a:r>
              <a:rPr lang="en-SG" sz="1200" b="1" i="0" u="none" strike="noStrike" kern="1200" baseline="0">
                <a:solidFill>
                  <a:schemeClr val="tx1"/>
                </a:solidFill>
                <a:latin typeface="+mn-lt"/>
                <a:ea typeface="+mn-ea"/>
                <a:cs typeface="+mn-cs"/>
              </a:rPr>
              <a:t>His</a:t>
            </a:r>
            <a:r>
              <a:rPr lang="en-SG" sz="1200" b="0" i="0" u="none" strike="noStrike" kern="1200" baseline="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a:solidFill>
                  <a:schemeClr val="tx1"/>
                </a:solidFill>
                <a:latin typeface="+mn-lt"/>
                <a:ea typeface="+mn-ea"/>
                <a:cs typeface="+mn-cs"/>
              </a:rPr>
              <a:t>The shields of</a:t>
            </a:r>
            <a:r>
              <a:rPr lang="en-SG" sz="1200" b="0" i="0" u="none" strike="noStrike" kern="1200" baseline="0">
                <a:solidFill>
                  <a:schemeClr val="tx1"/>
                </a:solidFill>
                <a:latin typeface="+mn-lt"/>
                <a:ea typeface="+mn-ea"/>
                <a:cs typeface="+mn-cs"/>
              </a:rPr>
              <a:t> the Medes and Babylonians were </a:t>
            </a:r>
            <a:r>
              <a:rPr lang="en-SG" sz="1200" b="1" i="0" u="none" strike="noStrike" kern="1200" baseline="0">
                <a:solidFill>
                  <a:schemeClr val="tx1"/>
                </a:solidFill>
                <a:latin typeface="+mn-lt"/>
                <a:ea typeface="+mn-ea"/>
                <a:cs typeface="+mn-cs"/>
              </a:rPr>
              <a:t>red</a:t>
            </a:r>
            <a:r>
              <a:rPr lang="en-SG" sz="1200" b="0" i="0" u="none" strike="noStrike" kern="1200" baseline="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a:solidFill>
                  <a:schemeClr val="tx1"/>
                </a:solidFill>
                <a:latin typeface="+mn-lt"/>
                <a:ea typeface="+mn-ea"/>
                <a:cs typeface="+mn-cs"/>
              </a:rPr>
              <a:t>scarlet-</a:t>
            </a:r>
            <a:r>
              <a:rPr lang="en-SG" sz="1200" b="0" i="0" u="none" strike="noStrike" kern="1200" baseline="0">
                <a:solidFill>
                  <a:schemeClr val="tx1"/>
                </a:solidFill>
                <a:latin typeface="+mn-lt"/>
                <a:ea typeface="+mn-ea"/>
                <a:cs typeface="+mn-cs"/>
              </a:rPr>
              <a:t> colored attire (cf. “red” in Ezek. 23:14) would make them awesome in appearance. (Xenophon wrote about the Persians in Cyrus’ army being dressed in scarlet, </a:t>
            </a:r>
            <a:r>
              <a:rPr lang="en-SG" sz="1200" b="0" i="1" u="none" strike="noStrike" kern="1200" baseline="0">
                <a:solidFill>
                  <a:schemeClr val="tx1"/>
                </a:solidFill>
                <a:latin typeface="+mn-lt"/>
                <a:ea typeface="+mn-ea"/>
                <a:cs typeface="+mn-cs"/>
              </a:rPr>
              <a:t>Cyropaedia</a:t>
            </a:r>
            <a:r>
              <a:rPr lang="en-SG" sz="1200" b="0" i="0" u="none" strike="noStrike" kern="1200" baseline="0">
                <a:solidFill>
                  <a:schemeClr val="tx1"/>
                </a:solidFill>
                <a:latin typeface="+mn-lt"/>
                <a:ea typeface="+mn-ea"/>
                <a:cs typeface="+mn-cs"/>
              </a:rPr>
              <a:t> 6. 4. 1.) </a:t>
            </a:r>
            <a:r>
              <a:rPr lang="en-SG" sz="1200" b="1" i="0" u="none" strike="noStrike" kern="1200" baseline="0">
                <a:solidFill>
                  <a:schemeClr val="tx1"/>
                </a:solidFill>
                <a:latin typeface="+mn-lt"/>
                <a:ea typeface="+mn-ea"/>
                <a:cs typeface="+mn-cs"/>
              </a:rPr>
              <a:t>The metal on the chariots</a:t>
            </a:r>
            <a:r>
              <a:rPr lang="en-SG" sz="1200" b="0" i="0" u="none" strike="noStrike" kern="1200" baseline="0">
                <a:solidFill>
                  <a:schemeClr val="tx1"/>
                </a:solidFill>
                <a:latin typeface="+mn-lt"/>
                <a:ea typeface="+mn-ea"/>
                <a:cs typeface="+mn-cs"/>
              </a:rPr>
              <a:t> glistened in the sun, as the soldiers’ wooden </a:t>
            </a:r>
            <a:r>
              <a:rPr lang="en-SG" sz="1200" b="1" i="0" u="none" strike="noStrike" kern="1200" baseline="0">
                <a:solidFill>
                  <a:schemeClr val="tx1"/>
                </a:solidFill>
                <a:latin typeface="+mn-lt"/>
                <a:ea typeface="+mn-ea"/>
                <a:cs typeface="+mn-cs"/>
              </a:rPr>
              <a:t>spears</a:t>
            </a:r>
            <a:r>
              <a:rPr lang="en-SG" sz="1200" b="0" i="0" u="none" strike="noStrike" kern="1200" baseline="0">
                <a:solidFill>
                  <a:schemeClr val="tx1"/>
                </a:solidFill>
                <a:latin typeface="+mn-lt"/>
                <a:ea typeface="+mn-ea"/>
                <a:cs typeface="+mn-cs"/>
              </a:rPr>
              <a:t> were </a:t>
            </a:r>
            <a:r>
              <a:rPr lang="en-SG" sz="1200" b="1" i="0" u="none" strike="noStrike" kern="1200" baseline="0">
                <a:solidFill>
                  <a:schemeClr val="tx1"/>
                </a:solidFill>
                <a:latin typeface="+mn-lt"/>
                <a:ea typeface="+mn-ea"/>
                <a:cs typeface="+mn-cs"/>
              </a:rPr>
              <a:t>brandished</a:t>
            </a:r>
            <a:r>
              <a:rPr lang="en-SG" sz="1200" b="0" i="0" u="none" strike="noStrike" kern="1200" baseline="0">
                <a:solidFill>
                  <a:schemeClr val="tx1"/>
                </a:solidFill>
                <a:latin typeface="+mn-lt"/>
                <a:ea typeface="+mn-ea"/>
                <a:cs typeface="+mn-cs"/>
              </a:rPr>
              <a:t> (swung) in their wild attack" (Johnson, "Nahum," BKC).</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41</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So far we have seen 5 “Be” titles</a:t>
            </a:r>
            <a:r>
              <a:rPr lang="en-SG" sz="1200" kern="1200">
                <a:solidFill>
                  <a:schemeClr val="tx1"/>
                </a:solidFill>
                <a:effectLst/>
                <a:latin typeface="+mn-lt"/>
                <a:ea typeface="+mn-ea"/>
                <a:cs typeface="+mn-cs"/>
              </a:rPr>
              <a:t>:</a:t>
            </a:r>
          </a:p>
          <a:p>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Humble</a:t>
            </a:r>
            <a:r>
              <a:rPr lang="en-SG" sz="1200" kern="1200">
                <a:solidFill>
                  <a:schemeClr val="tx1"/>
                </a:solidFill>
                <a:effectLst/>
                <a:latin typeface="+mn-lt"/>
                <a:ea typeface="+mn-ea"/>
                <a:cs typeface="+mn-cs"/>
              </a:rPr>
              <a:t>—</a:t>
            </a:r>
            <a:r>
              <a:rPr lang="en-US">
                <a:effectLst/>
              </a:rPr>
              <a:t>Obadiah taught us not to be proud like the Edomites. Instead, </a:t>
            </a:r>
            <a:r>
              <a:rPr lang="en-US" i="1">
                <a:effectLst/>
              </a:rPr>
              <a:t>be humble</a:t>
            </a:r>
            <a:r>
              <a:rPr lang="en-US">
                <a:effectLst/>
              </a:rPr>
              <a:t>.</a:t>
            </a:r>
            <a:r>
              <a:rPr lang="en-SG">
                <a:effectLst/>
              </a:rPr>
              <a:t> </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Caring—</a:t>
            </a:r>
            <a:r>
              <a:rPr lang="en-US">
                <a:effectLst/>
              </a:rPr>
              <a:t>Jonah warned that God cared for Nineveh, so we also should </a:t>
            </a:r>
            <a:r>
              <a:rPr lang="en-US" i="1">
                <a:effectLst/>
              </a:rPr>
              <a:t>be caring</a:t>
            </a:r>
            <a:r>
              <a:rPr lang="en-US">
                <a:effectLst/>
              </a:rPr>
              <a:t>.</a:t>
            </a:r>
            <a:r>
              <a:rPr lang="en-SG">
                <a:effectLst/>
              </a:rPr>
              <a:t> </a:t>
            </a:r>
            <a:endParaRPr lang="en-SG"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Just</a:t>
            </a:r>
            <a:r>
              <a:rPr lang="en-SG" sz="1200" kern="1200">
                <a:solidFill>
                  <a:schemeClr val="tx1"/>
                </a:solidFill>
                <a:effectLst/>
                <a:latin typeface="+mn-lt"/>
                <a:ea typeface="+mn-ea"/>
                <a:cs typeface="+mn-cs"/>
              </a:rPr>
              <a:t>—</a:t>
            </a:r>
            <a:r>
              <a:rPr lang="en-US">
                <a:effectLst/>
              </a:rPr>
              <a:t>Amos said that God was just, so we should </a:t>
            </a:r>
            <a:r>
              <a:rPr lang="en-US" i="1">
                <a:effectLst/>
              </a:rPr>
              <a:t>be just</a:t>
            </a:r>
            <a:r>
              <a:rPr lang="en-US">
                <a:effectLst/>
              </a:rPr>
              <a:t>.</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Loyal</a:t>
            </a:r>
            <a:r>
              <a:rPr lang="en-SG"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Hosea was a great example of God’s loyalty to Israel, so we should </a:t>
            </a:r>
            <a:r>
              <a:rPr lang="en-US" sz="1200" i="1" kern="1200">
                <a:solidFill>
                  <a:schemeClr val="tx1"/>
                </a:solidFill>
                <a:effectLst/>
                <a:latin typeface="+mn-lt"/>
                <a:ea typeface="+mn-ea"/>
                <a:cs typeface="+mn-cs"/>
              </a:rPr>
              <a:t>be loyal</a:t>
            </a:r>
            <a:r>
              <a:rPr lang="en-US" sz="1200" kern="1200">
                <a:solidFill>
                  <a:schemeClr val="tx1"/>
                </a:solidFill>
                <a:effectLst/>
                <a:latin typeface="+mn-lt"/>
                <a:ea typeface="+mn-ea"/>
                <a:cs typeface="+mn-cs"/>
              </a:rPr>
              <a:t> to him.</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Generous—Micah defended the poor as God does, so we also should </a:t>
            </a:r>
            <a:r>
              <a:rPr lang="en-US" sz="1200" i="1" kern="1200">
                <a:solidFill>
                  <a:schemeClr val="tx1"/>
                </a:solidFill>
                <a:effectLst/>
                <a:latin typeface="+mn-lt"/>
                <a:ea typeface="+mn-ea"/>
                <a:cs typeface="+mn-cs"/>
              </a:rPr>
              <a:t>be generous.</a:t>
            </a:r>
            <a:r>
              <a:rPr lang="en-SG">
                <a:effectLst/>
              </a:rPr>
              <a:t>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BE756F-8C0A-334F-8357-606E1DBA8C9E}" type="slidenum">
              <a:rPr lang="en-US" sz="1200">
                <a:solidFill>
                  <a:srgbClr val="000000"/>
                </a:solidFill>
                <a:latin typeface="Times New Roman" charset="0"/>
              </a:rPr>
              <a:pPr/>
              <a:t>44</a:t>
            </a:fld>
            <a:endParaRPr lang="en-US" sz="1200">
              <a:solidFill>
                <a:srgbClr val="000000"/>
              </a:solidFill>
              <a:latin typeface="Times New Roman"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45</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Pillaged</a:t>
            </a:r>
            <a:r>
              <a:rPr lang="en-US" sz="1200" kern="1200">
                <a:solidFill>
                  <a:schemeClr val="tx1"/>
                </a:solidFill>
                <a:effectLst/>
                <a:latin typeface="+mn-lt"/>
                <a:ea typeface="+mn-ea"/>
                <a:cs typeface="+mn-cs"/>
              </a:rPr>
              <a:t>: The plundering of the city shows how God will humble the proud city (2:9-10).</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D3D431-A0D8-6A46-B69A-97C41EDFCD12}" type="slidenum">
              <a:rPr lang="en-US" sz="1200">
                <a:solidFill>
                  <a:prstClr val="black"/>
                </a:solidFill>
              </a:rPr>
              <a:pPr/>
              <a:t>46</a:t>
            </a:fld>
            <a:endParaRPr lang="en-US" sz="1200">
              <a:solidFill>
                <a:prstClr val="black"/>
              </a:solidFill>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Illustrated</a:t>
            </a:r>
            <a:r>
              <a:rPr lang="en-US" sz="1200" kern="1200">
                <a:solidFill>
                  <a:schemeClr val="tx1"/>
                </a:solidFill>
                <a:effectLst/>
                <a:latin typeface="+mn-lt"/>
                <a:ea typeface="+mn-ea"/>
                <a:cs typeface="+mn-cs"/>
              </a:rPr>
              <a:t>: God would destroy the powerful Ninevites like destroying a fearless lion in its den (2:11-13).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99431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48</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49</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50</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51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400" b="0" dirty="0">
              <a:latin typeface="Arial"/>
              <a:ea typeface="ＭＳ Ｐゴシック" charset="0"/>
              <a:cs typeface="Arial"/>
            </a:endParaRPr>
          </a:p>
          <a:p>
            <a:pPr eaLnBrk="1" hangingPunct="1"/>
            <a:r>
              <a:rPr lang="en-US" sz="1200" kern="1200">
                <a:solidFill>
                  <a:schemeClr val="tx1"/>
                </a:solidFill>
                <a:effectLst/>
                <a:latin typeface="+mn-lt"/>
                <a:ea typeface="+mn-ea"/>
                <a:cs typeface="+mn-cs"/>
              </a:rPr>
              <a:t>That second study was on Jonah. Nineveh was the super-city of antiquity, composed of four cities combined (cf. Gen. 10:11-12). </a:t>
            </a:r>
            <a:endParaRPr lang="en-US" sz="1200" b="0" kern="1200">
              <a:solidFill>
                <a:schemeClr val="tx1"/>
              </a:solidFill>
              <a:effectLst/>
              <a:latin typeface="+mn-lt"/>
              <a:ea typeface="+mn-ea"/>
              <a:cs typeface="+mn-cs"/>
            </a:endParaRPr>
          </a:p>
          <a:p>
            <a:pPr eaLnBrk="1" hangingPunct="1"/>
            <a:r>
              <a:rPr lang="en-US" sz="1200" b="0" kern="1200">
                <a:solidFill>
                  <a:schemeClr val="tx1"/>
                </a:solidFill>
                <a:effectLst/>
                <a:latin typeface="+mn-lt"/>
                <a:ea typeface="+mn-ea"/>
                <a:cs typeface="+mn-cs"/>
              </a:rPr>
              <a:t>____________</a:t>
            </a:r>
          </a:p>
          <a:p>
            <a:pPr eaLnBrk="1" hangingPunct="1"/>
            <a:endParaRPr lang="en-US" sz="1200" b="0" kern="1200">
              <a:solidFill>
                <a:schemeClr val="tx1"/>
              </a:solidFill>
              <a:effectLst/>
              <a:latin typeface="+mn-lt"/>
              <a:ea typeface="+mn-ea"/>
              <a:cs typeface="+mn-cs"/>
            </a:endParaRPr>
          </a:p>
          <a:p>
            <a:pPr eaLnBrk="1" hangingPunct="1"/>
            <a:r>
              <a:rPr lang="en-US" sz="1400" b="0" dirty="0">
                <a:latin typeface="Arial"/>
                <a:ea typeface="ＭＳ Ｐゴシック" charset="0"/>
                <a:cs typeface="Arial"/>
              </a:rPr>
              <a:t>There</a:t>
            </a:r>
            <a:r>
              <a:rPr lang="fr-FR" altLang="ja-JP" sz="1400" b="0" dirty="0">
                <a:latin typeface="Arial"/>
                <a:ea typeface="ＭＳ Ｐゴシック" charset="0"/>
                <a:cs typeface="Arial"/>
              </a:rPr>
              <a:t>'</a:t>
            </a:r>
            <a:r>
              <a:rPr lang="en-US" sz="1400" b="0" dirty="0">
                <a:latin typeface="Arial"/>
                <a:ea typeface="ＭＳ Ｐゴシック" charset="0"/>
                <a:cs typeface="Arial"/>
              </a:rPr>
              <a:t>s a problem here regarding the three-day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(cf. OTS, 602).  Nineveh</a:t>
            </a:r>
            <a:r>
              <a:rPr lang="fr-FR" altLang="ja-JP" sz="1400" b="0" dirty="0">
                <a:latin typeface="Arial"/>
                <a:ea typeface="ＭＳ Ｐゴシック" charset="0"/>
                <a:cs typeface="Arial"/>
              </a:rPr>
              <a:t>'</a:t>
            </a:r>
            <a:r>
              <a:rPr lang="en-US" sz="1400" b="0" dirty="0">
                <a:latin typeface="Arial"/>
                <a:ea typeface="ＭＳ Ｐゴシック" charset="0"/>
                <a:cs typeface="Arial"/>
              </a:rPr>
              <a:t>s inner wall was less than eight miles, so the diameter of the city was only two miles—hardly a three-day journey.  One 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in the open was usually 15-20 miles (Hannah, </a:t>
            </a:r>
            <a:r>
              <a:rPr lang="en-US" sz="1400" b="0" i="1" dirty="0">
                <a:latin typeface="Arial"/>
                <a:ea typeface="ＭＳ Ｐゴシック" charset="0"/>
                <a:cs typeface="Arial"/>
              </a:rPr>
              <a:t>BKC</a:t>
            </a:r>
            <a:r>
              <a:rPr lang="en-US" sz="1400" b="0" dirty="0">
                <a:latin typeface="Arial"/>
                <a:ea typeface="ＭＳ Ｐゴシック" charset="0"/>
                <a:cs typeface="Arial"/>
              </a:rPr>
              <a:t>, 1:1463).  </a:t>
            </a:r>
          </a:p>
          <a:p>
            <a:pPr eaLnBrk="1" hangingPunct="1"/>
            <a:r>
              <a:rPr lang="en-US" sz="1400" b="0" dirty="0">
                <a:latin typeface="Arial"/>
                <a:ea typeface="ＭＳ Ｐゴシック" charset="0"/>
                <a:cs typeface="Arial"/>
              </a:rPr>
              <a:t>But this isn</a:t>
            </a:r>
            <a:r>
              <a:rPr lang="fr-FR" altLang="ja-JP" sz="1400" b="0" dirty="0">
                <a:latin typeface="Arial"/>
                <a:ea typeface="ＭＳ Ｐゴシック" charset="0"/>
                <a:cs typeface="Arial"/>
              </a:rPr>
              <a:t>'</a:t>
            </a:r>
            <a:r>
              <a:rPr lang="en-US" sz="1400" b="0" dirty="0">
                <a:latin typeface="Arial"/>
                <a:ea typeface="ＭＳ Ｐゴシック" charset="0"/>
                <a:cs typeface="Arial"/>
              </a:rPr>
              <a:t>t really a problem in either of two ways: </a:t>
            </a:r>
          </a:p>
          <a:p>
            <a:pPr eaLnBrk="1" hangingPunct="1"/>
            <a:r>
              <a:rPr lang="en-US" altLang="ja-JP" sz="1400" b="0" dirty="0">
                <a:latin typeface="Arial"/>
                <a:ea typeface="ＭＳ Ｐゴシック" charset="0"/>
                <a:cs typeface="Arial"/>
              </a:rPr>
              <a:t>"The great city of Nineveh" (1:2; 3:2; cf. 4:11) almost surely included three other towns in the vicinity as well.  Four cities (Nineveh, Rehoboth </a:t>
            </a:r>
            <a:r>
              <a:rPr lang="en-US" altLang="ja-JP" sz="1400" b="0" dirty="0" err="1">
                <a:latin typeface="Arial"/>
                <a:ea typeface="ＭＳ Ｐゴシック" charset="0"/>
                <a:cs typeface="Arial"/>
              </a:rPr>
              <a:t>Ir</a:t>
            </a:r>
            <a:r>
              <a:rPr lang="en-US" altLang="ja-JP" sz="1400" b="0" dirty="0">
                <a:latin typeface="Arial"/>
                <a:ea typeface="ＭＳ Ｐゴシック" charset="0"/>
                <a:cs typeface="Arial"/>
              </a:rPr>
              <a:t>, Calah, and </a:t>
            </a:r>
            <a:r>
              <a:rPr lang="en-US" altLang="ja-JP" sz="1400" b="0" dirty="0" err="1">
                <a:latin typeface="Arial"/>
                <a:ea typeface="ＭＳ Ｐゴシック" charset="0"/>
                <a:cs typeface="Arial"/>
              </a:rPr>
              <a:t>Resen</a:t>
            </a:r>
            <a:r>
              <a:rPr lang="en-US" altLang="ja-JP" sz="1400" b="0" dirty="0">
                <a:latin typeface="Arial"/>
                <a:ea typeface="ＭＳ Ｐゴシック" charset="0"/>
                <a:cs typeface="Arial"/>
              </a:rPr>
              <a:t>) are mentioned in Genesis 10:11-12 as "the great city" and they still exist today with different names (</a:t>
            </a:r>
            <a:r>
              <a:rPr lang="en-US" altLang="ja-JP" sz="1400" b="0" dirty="0" err="1">
                <a:latin typeface="Arial"/>
                <a:ea typeface="ＭＳ Ｐゴシック" charset="0"/>
                <a:cs typeface="Arial"/>
              </a:rPr>
              <a:t>Kouyunjik</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Khorsbad</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Nimroud</a:t>
            </a:r>
            <a:r>
              <a:rPr lang="en-US" altLang="ja-JP" sz="1400" b="0" dirty="0">
                <a:latin typeface="Arial"/>
                <a:ea typeface="ＭＳ Ｐゴシック" charset="0"/>
                <a:cs typeface="Arial"/>
              </a:rPr>
              <a:t>, and </a:t>
            </a:r>
            <a:r>
              <a:rPr lang="en-US" altLang="ja-JP" sz="1400" b="0" dirty="0" err="1">
                <a:latin typeface="Arial"/>
                <a:ea typeface="ＭＳ Ｐゴシック" charset="0"/>
                <a:cs typeface="Arial"/>
              </a:rPr>
              <a:t>Karamles</a:t>
            </a:r>
            <a:r>
              <a:rPr lang="en-US" altLang="ja-JP" sz="1400" b="0" dirty="0">
                <a:latin typeface="Arial"/>
                <a:ea typeface="ＭＳ Ｐゴシック" charset="0"/>
                <a:cs typeface="Arial"/>
              </a:rPr>
              <a:t>). This can be observed on this</a:t>
            </a:r>
            <a:r>
              <a:rPr lang="en-US" altLang="ja-JP" sz="1400" b="0" baseline="0" dirty="0">
                <a:latin typeface="Arial"/>
                <a:ea typeface="ＭＳ Ｐゴシック" charset="0"/>
                <a:cs typeface="Arial"/>
              </a:rPr>
              <a:t> </a:t>
            </a:r>
            <a:r>
              <a:rPr lang="en-US" altLang="ja-JP" sz="1400" b="0" dirty="0">
                <a:latin typeface="Arial"/>
                <a:ea typeface="ＭＳ Ｐゴシック" charset="0"/>
                <a:cs typeface="Arial"/>
              </a:rPr>
              <a:t>map by Austin Henry Layard, </a:t>
            </a:r>
            <a:r>
              <a:rPr lang="en-US" altLang="ja-JP" sz="1400" b="0" i="1" dirty="0">
                <a:latin typeface="Arial"/>
                <a:ea typeface="ＭＳ Ｐゴシック" charset="0"/>
                <a:cs typeface="Arial"/>
              </a:rPr>
              <a:t>Nineveh and Its Remains</a:t>
            </a:r>
            <a:r>
              <a:rPr lang="en-US" altLang="ja-JP" sz="1400" b="0" dirty="0">
                <a:latin typeface="Arial"/>
                <a:ea typeface="ＭＳ Ｐゴシック" charset="0"/>
                <a:cs typeface="Arial"/>
              </a:rPr>
              <a:t>, 2:40.</a:t>
            </a:r>
          </a:p>
          <a:p>
            <a:pPr eaLnBrk="1" hangingPunct="1"/>
            <a:r>
              <a:rPr lang="en-US" sz="1400" b="0" dirty="0">
                <a:latin typeface="Arial"/>
                <a:ea typeface="ＭＳ Ｐゴシック" charset="0"/>
                <a:cs typeface="Arial"/>
              </a:rPr>
              <a:t>If we superimpose a map of Singapore over it, we can see that walking through Nineveh would be like walking in Singapore from the far north in </a:t>
            </a:r>
            <a:r>
              <a:rPr lang="en-US" sz="1400" b="0" dirty="0" err="1">
                <a:latin typeface="Arial"/>
                <a:ea typeface="ＭＳ Ｐゴシック" charset="0"/>
                <a:cs typeface="Arial"/>
              </a:rPr>
              <a:t>Yishun</a:t>
            </a:r>
            <a:r>
              <a:rPr lang="en-US" sz="1400" b="0" dirty="0">
                <a:latin typeface="Arial"/>
                <a:ea typeface="ＭＳ Ｐゴシック" charset="0"/>
                <a:cs typeface="Arial"/>
              </a:rPr>
              <a:t> to </a:t>
            </a:r>
            <a:r>
              <a:rPr lang="en-US" sz="1400" b="0" dirty="0" err="1">
                <a:latin typeface="Arial"/>
                <a:ea typeface="ＭＳ Ｐゴシック" charset="0"/>
                <a:cs typeface="Arial"/>
              </a:rPr>
              <a:t>Harbourfront</a:t>
            </a:r>
            <a:r>
              <a:rPr lang="en-US" sz="1400" b="0" dirty="0">
                <a:latin typeface="Arial"/>
                <a:ea typeface="ＭＳ Ｐゴシック" charset="0"/>
                <a:cs typeface="Arial"/>
              </a:rPr>
              <a:t> in the south. That could take 3 days easily—especially</a:t>
            </a:r>
            <a:r>
              <a:rPr lang="en-US" sz="1400" b="0" baseline="0" dirty="0">
                <a:latin typeface="Arial"/>
                <a:ea typeface="ＭＳ Ｐゴシック" charset="0"/>
                <a:cs typeface="Arial"/>
              </a:rPr>
              <a:t> when stopping to preach along the way.</a:t>
            </a:r>
            <a:endParaRPr lang="en-US" sz="1400" b="0" dirty="0">
              <a:latin typeface="Arial"/>
              <a:ea typeface="ＭＳ Ｐゴシック" charset="0"/>
              <a:cs typeface="Arial"/>
            </a:endParaRP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defTabSz="914400" eaLnBrk="0" fontAlgn="base" hangingPunct="0">
              <a:spcBef>
                <a:spcPct val="0"/>
              </a:spcBef>
              <a:spcAft>
                <a:spcPct val="0"/>
              </a:spcAft>
            </a:pPr>
            <a:fld id="{0C491DD5-83CD-314E-83EE-8D7FCA8F9380}" type="slidenum">
              <a:rPr lang="en-US" sz="1200">
                <a:solidFill>
                  <a:srgbClr val="000000"/>
                </a:solidFill>
                <a:ea typeface="ＭＳ Ｐゴシック" charset="0"/>
                <a:cs typeface="ＭＳ Ｐゴシック" charset="0"/>
              </a:rPr>
              <a:pPr algn="r" defTabSz="914400" eaLnBrk="0" fontAlgn="base" hangingPunct="0">
                <a:spcBef>
                  <a:spcPct val="0"/>
                </a:spcBef>
                <a:spcAft>
                  <a:spcPct val="0"/>
                </a:spcAft>
              </a:pPr>
              <a:t>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5FBE8-09D4-3C49-BBCD-DF3F4BD02984}" type="slidenum">
              <a:rPr lang="en-US" sz="1200">
                <a:solidFill>
                  <a:prstClr val="black"/>
                </a:solidFill>
                <a:latin typeface="Tahoma" charset="0"/>
              </a:rPr>
              <a:pPr/>
              <a:t>52</a:t>
            </a:fld>
            <a:endParaRPr lang="en-US" sz="1200">
              <a:solidFill>
                <a:prstClr val="black"/>
              </a:solidFill>
              <a:latin typeface="Tahoma"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Nineveh’s judgment is </a:t>
            </a:r>
            <a:r>
              <a:rPr lang="en-US" sz="1200" u="sng" kern="1200">
                <a:solidFill>
                  <a:schemeClr val="tx1"/>
                </a:solidFill>
                <a:effectLst/>
                <a:latin typeface="+mn-lt"/>
                <a:ea typeface="+mn-ea"/>
                <a:cs typeface="+mn-cs"/>
              </a:rPr>
              <a:t>justified</a:t>
            </a:r>
            <a:r>
              <a:rPr lang="en-US" sz="1200" kern="1200">
                <a:solidFill>
                  <a:schemeClr val="tx1"/>
                </a:solidFill>
                <a:effectLst/>
                <a:latin typeface="+mn-lt"/>
                <a:ea typeface="+mn-ea"/>
                <a:cs typeface="+mn-cs"/>
              </a:rPr>
              <a:t> because God's justice had to punish them (Ch. 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54</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Nineveh’s bloodshed, lying and greed </a:t>
            </a:r>
            <a:r>
              <a:rPr lang="en-US" sz="1200" i="1" kern="1200">
                <a:solidFill>
                  <a:schemeClr val="tx1"/>
                </a:solidFill>
                <a:effectLst/>
                <a:latin typeface="+mn-lt"/>
                <a:ea typeface="+mn-ea"/>
                <a:cs typeface="+mn-cs"/>
              </a:rPr>
              <a:t>humiliated enemies</a:t>
            </a:r>
            <a:r>
              <a:rPr lang="en-US" sz="1200" kern="1200">
                <a:solidFill>
                  <a:schemeClr val="tx1"/>
                </a:solidFill>
                <a:effectLst/>
                <a:latin typeface="+mn-lt"/>
                <a:ea typeface="+mn-ea"/>
                <a:cs typeface="+mn-cs"/>
              </a:rPr>
              <a:t> (3:1-4).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58</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The Babylonians will publicly </a:t>
            </a:r>
            <a:r>
              <a:rPr lang="en-US" sz="1200" i="1" kern="1200">
                <a:solidFill>
                  <a:schemeClr val="tx1"/>
                </a:solidFill>
                <a:effectLst/>
                <a:latin typeface="+mn-lt"/>
                <a:ea typeface="+mn-ea"/>
                <a:cs typeface="+mn-cs"/>
              </a:rPr>
              <a:t>humiliate Nineveh</a:t>
            </a:r>
            <a:r>
              <a:rPr lang="en-US" sz="1200" kern="1200">
                <a:solidFill>
                  <a:schemeClr val="tx1"/>
                </a:solidFill>
                <a:effectLst/>
                <a:latin typeface="+mn-lt"/>
                <a:ea typeface="+mn-ea"/>
                <a:cs typeface="+mn-cs"/>
              </a:rPr>
              <a:t> (3:5-7).</a:t>
            </a:r>
            <a:r>
              <a:rPr lang="en-SG">
                <a:effectLst/>
              </a:rPr>
              <a:t> </a:t>
            </a:r>
            <a:endParaRPr lang="en-US"/>
          </a:p>
          <a:p>
            <a:r>
              <a:rPr lang="en-SG" sz="1200" b="0" i="0" u="none" strike="noStrike" kern="1200" baseline="0">
                <a:solidFill>
                  <a:schemeClr val="tx1"/>
                </a:solidFill>
                <a:latin typeface="+mn-lt"/>
                <a:ea typeface="+mn-ea"/>
                <a:cs typeface="+mn-cs"/>
              </a:rPr>
              <a:t>3:5-7 Shame</a:t>
            </a:r>
          </a:p>
          <a:p>
            <a:r>
              <a:rPr lang="en-SG" sz="1200" b="0" i="0" u="none" strike="noStrike" kern="1200" baseline="0">
                <a:solidFill>
                  <a:schemeClr val="tx1"/>
                </a:solidFill>
                <a:latin typeface="+mn-lt"/>
                <a:ea typeface="+mn-ea"/>
                <a:cs typeface="+mn-cs"/>
              </a:rPr>
              <a:t>“I am your enemy!” </a:t>
            </a:r>
          </a:p>
          <a:p>
            <a:r>
              <a:rPr lang="en-SG" sz="1200" b="0" i="0" u="none" strike="noStrike" kern="1200" baseline="0">
                <a:solidFill>
                  <a:schemeClr val="tx1"/>
                </a:solidFill>
                <a:latin typeface="+mn-lt"/>
                <a:ea typeface="+mn-ea"/>
                <a:cs typeface="+mn-cs"/>
              </a:rPr>
              <a:t>		 says the Lord of Heaven’s Armies. </a:t>
            </a:r>
          </a:p>
          <a:p>
            <a:r>
              <a:rPr lang="en-SG" sz="1200" b="0" i="0" u="none" strike="noStrike" kern="1200" baseline="0">
                <a:solidFill>
                  <a:schemeClr val="tx1"/>
                </a:solidFill>
                <a:latin typeface="+mn-lt"/>
                <a:ea typeface="+mn-ea"/>
                <a:cs typeface="+mn-cs"/>
              </a:rPr>
              <a:t>	 “And now I will lift your skirts </a:t>
            </a:r>
          </a:p>
          <a:p>
            <a:r>
              <a:rPr lang="en-SG" sz="1200" b="0" i="0" u="none" strike="noStrike" kern="1200" baseline="0">
                <a:solidFill>
                  <a:schemeClr val="tx1"/>
                </a:solidFill>
                <a:latin typeface="+mn-lt"/>
                <a:ea typeface="+mn-ea"/>
                <a:cs typeface="+mn-cs"/>
              </a:rPr>
              <a:t>		 and show all the earth your nakedness and shame. </a:t>
            </a:r>
          </a:p>
          <a:p>
            <a:r>
              <a:rPr lang="en-SG" sz="1200" b="1" i="0" u="none" strike="noStrike" kern="1200" baseline="30000">
                <a:solidFill>
                  <a:schemeClr val="tx1"/>
                </a:solidFill>
                <a:latin typeface="+mn-lt"/>
                <a:ea typeface="+mn-ea"/>
                <a:cs typeface="+mn-cs"/>
              </a:rPr>
              <a:t>6</a:t>
            </a:r>
            <a:r>
              <a:rPr lang="en-SG" sz="1200" b="0" i="0" u="none" strike="noStrike" kern="1200" baseline="0">
                <a:solidFill>
                  <a:schemeClr val="tx1"/>
                </a:solidFill>
                <a:latin typeface="+mn-lt"/>
                <a:ea typeface="+mn-ea"/>
                <a:cs typeface="+mn-cs"/>
              </a:rPr>
              <a:t> 	 I will cover you with filth </a:t>
            </a:r>
          </a:p>
          <a:p>
            <a:r>
              <a:rPr lang="en-SG" sz="1200" b="0" i="0" u="none" strike="noStrike" kern="1200" baseline="0">
                <a:solidFill>
                  <a:schemeClr val="tx1"/>
                </a:solidFill>
                <a:latin typeface="+mn-lt"/>
                <a:ea typeface="+mn-ea"/>
                <a:cs typeface="+mn-cs"/>
              </a:rPr>
              <a:t>		 and show the world how vile you really are. </a:t>
            </a:r>
          </a:p>
          <a:p>
            <a:r>
              <a:rPr lang="en-SG" sz="1200" b="1" i="0" u="none" strike="noStrike" kern="1200" baseline="30000">
                <a:solidFill>
                  <a:schemeClr val="tx1"/>
                </a:solidFill>
                <a:latin typeface="+mn-lt"/>
                <a:ea typeface="+mn-ea"/>
                <a:cs typeface="+mn-cs"/>
              </a:rPr>
              <a:t>7</a:t>
            </a:r>
            <a:r>
              <a:rPr lang="en-SG" sz="1200" b="0" i="0" u="none" strike="noStrike" kern="1200" baseline="0">
                <a:solidFill>
                  <a:schemeClr val="tx1"/>
                </a:solidFill>
                <a:latin typeface="+mn-lt"/>
                <a:ea typeface="+mn-ea"/>
                <a:cs typeface="+mn-cs"/>
              </a:rPr>
              <a:t> 	 All who see you will shrink back and say, </a:t>
            </a:r>
          </a:p>
          <a:p>
            <a:r>
              <a:rPr lang="en-SG" sz="1200" b="0" i="0" u="none" strike="noStrike" kern="1200" baseline="0">
                <a:solidFill>
                  <a:schemeClr val="tx1"/>
                </a:solidFill>
                <a:latin typeface="+mn-lt"/>
                <a:ea typeface="+mn-ea"/>
                <a:cs typeface="+mn-cs"/>
              </a:rPr>
              <a:t>		 ‘Nineveh lies in ruins. </a:t>
            </a:r>
          </a:p>
          <a:p>
            <a:r>
              <a:rPr lang="en-SG" sz="1200" b="0" i="0" u="none" strike="noStrike" kern="1200" baseline="0">
                <a:solidFill>
                  <a:schemeClr val="tx1"/>
                </a:solidFill>
                <a:latin typeface="+mn-lt"/>
                <a:ea typeface="+mn-ea"/>
                <a:cs typeface="+mn-cs"/>
              </a:rPr>
              <a:t>	 Where are the mourners?’ </a:t>
            </a:r>
          </a:p>
          <a:p>
            <a:r>
              <a:rPr lang="en-SG" sz="1200" b="0" i="0" u="none" strike="noStrike" kern="1200" baseline="0">
                <a:solidFill>
                  <a:schemeClr val="tx1"/>
                </a:solidFill>
                <a:latin typeface="+mn-lt"/>
                <a:ea typeface="+mn-ea"/>
                <a:cs typeface="+mn-cs"/>
              </a:rPr>
              <a:t>		 Does anyone regret your destruction?”</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Nineveh will be drunk when destroyed and will go into hiding for its cruel treatment of Thebes in Egypt in 663 BC (3:8-11).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2967915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mn-lt"/>
                <a:ea typeface="+mn-ea"/>
                <a:cs typeface="+mn-cs"/>
              </a:rPr>
              <a:t>"Are you any better than the city of Thebes, </a:t>
            </a:r>
          </a:p>
          <a:p>
            <a:r>
              <a:rPr lang="en-SG" sz="1200" b="0" i="0" u="none" strike="noStrike" kern="1200" baseline="0">
                <a:solidFill>
                  <a:schemeClr val="tx1"/>
                </a:solidFill>
                <a:latin typeface="+mn-lt"/>
                <a:ea typeface="+mn-ea"/>
                <a:cs typeface="+mn-cs"/>
              </a:rPr>
              <a:t>		 situated on the Nile River, surrounded by water? </a:t>
            </a:r>
          </a:p>
          <a:p>
            <a:r>
              <a:rPr lang="en-SG" sz="1200" b="0" i="0" u="none" strike="noStrike" kern="1200" baseline="0">
                <a:solidFill>
                  <a:schemeClr val="tx1"/>
                </a:solidFill>
                <a:latin typeface="+mn-lt"/>
                <a:ea typeface="+mn-ea"/>
                <a:cs typeface="+mn-cs"/>
              </a:rPr>
              <a:t>	 She was protected by the river on all sides, </a:t>
            </a:r>
          </a:p>
          <a:p>
            <a:r>
              <a:rPr lang="en-SG" sz="1200" b="0" i="0" u="none" strike="noStrike" kern="1200" baseline="0">
                <a:solidFill>
                  <a:schemeClr val="tx1"/>
                </a:solidFill>
                <a:latin typeface="+mn-lt"/>
                <a:ea typeface="+mn-ea"/>
                <a:cs typeface="+mn-cs"/>
              </a:rPr>
              <a:t>		 walled in by water" (NLT).</a:t>
            </a:r>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353148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Jonah at first was</a:t>
            </a:r>
            <a:r>
              <a:rPr lang="en-US" baseline="0"/>
              <a:t> the reluctant prophet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3822063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9</a:t>
            </a:r>
            <a:r>
              <a:rPr lang="en-SG" sz="1200" b="0" i="0" u="none" strike="noStrike" kern="1200" baseline="0">
                <a:solidFill>
                  <a:schemeClr val="tx1"/>
                </a:solidFill>
                <a:latin typeface="+mn-lt"/>
                <a:ea typeface="+mn-ea"/>
                <a:cs typeface="+mn-cs"/>
              </a:rPr>
              <a:t> 	 Ethiopia and the land of Egypt </a:t>
            </a:r>
          </a:p>
          <a:p>
            <a:r>
              <a:rPr lang="en-SG" sz="1200" b="0" i="0" u="none" strike="noStrike" kern="1200" baseline="0">
                <a:solidFill>
                  <a:schemeClr val="tx1"/>
                </a:solidFill>
                <a:latin typeface="+mn-lt"/>
                <a:ea typeface="+mn-ea"/>
                <a:cs typeface="+mn-cs"/>
              </a:rPr>
              <a:t>		 gave unlimited assistance. </a:t>
            </a:r>
          </a:p>
          <a:p>
            <a:r>
              <a:rPr lang="en-SG" sz="1200" b="0" i="0" u="none" strike="noStrike" kern="1200" baseline="0">
                <a:solidFill>
                  <a:schemeClr val="tx1"/>
                </a:solidFill>
                <a:latin typeface="+mn-lt"/>
                <a:ea typeface="+mn-ea"/>
                <a:cs typeface="+mn-cs"/>
              </a:rPr>
              <a:t>	 The nations of Put and Libya </a:t>
            </a:r>
          </a:p>
          <a:p>
            <a:r>
              <a:rPr lang="en-SG" sz="1200" b="0" i="0" u="none" strike="noStrike" kern="1200" baseline="0">
                <a:solidFill>
                  <a:schemeClr val="tx1"/>
                </a:solidFill>
                <a:latin typeface="+mn-lt"/>
                <a:ea typeface="+mn-ea"/>
                <a:cs typeface="+mn-cs"/>
              </a:rPr>
              <a:t>		 were among her allies" (NLT).</a:t>
            </a:r>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3072644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10</a:t>
            </a:r>
            <a:r>
              <a:rPr lang="en-SG" sz="1200" b="0" i="0" u="none" strike="noStrike" kern="1200" baseline="0">
                <a:solidFill>
                  <a:schemeClr val="tx1"/>
                </a:solidFill>
                <a:latin typeface="+mn-lt"/>
                <a:ea typeface="+mn-ea"/>
                <a:cs typeface="+mn-cs"/>
              </a:rPr>
              <a:t> 	 Yet Thebes fell, </a:t>
            </a:r>
          </a:p>
          <a:p>
            <a:r>
              <a:rPr lang="en-SG" sz="1200" b="0" i="0" u="none" strike="noStrike" kern="1200" baseline="0">
                <a:solidFill>
                  <a:schemeClr val="tx1"/>
                </a:solidFill>
                <a:latin typeface="+mn-lt"/>
                <a:ea typeface="+mn-ea"/>
                <a:cs typeface="+mn-cs"/>
              </a:rPr>
              <a:t>		 and her people were led away as captives. </a:t>
            </a:r>
          </a:p>
          <a:p>
            <a:r>
              <a:rPr lang="en-SG" sz="1200" b="0" i="0" u="none" strike="noStrike" kern="1200" baseline="0">
                <a:solidFill>
                  <a:schemeClr val="tx1"/>
                </a:solidFill>
                <a:latin typeface="+mn-lt"/>
                <a:ea typeface="+mn-ea"/>
                <a:cs typeface="+mn-cs"/>
              </a:rPr>
              <a:t>	 Her babies were dashed to death </a:t>
            </a:r>
          </a:p>
          <a:p>
            <a:r>
              <a:rPr lang="en-SG" sz="1200" b="0" i="0" u="none" strike="noStrike" kern="1200" baseline="0">
                <a:solidFill>
                  <a:schemeClr val="tx1"/>
                </a:solidFill>
                <a:latin typeface="+mn-lt"/>
                <a:ea typeface="+mn-ea"/>
                <a:cs typeface="+mn-cs"/>
              </a:rPr>
              <a:t>		 against the stones of the streets. </a:t>
            </a:r>
          </a:p>
          <a:p>
            <a:r>
              <a:rPr lang="en-SG" sz="1200" b="0" i="0" u="none" strike="noStrike" kern="1200" baseline="0">
                <a:solidFill>
                  <a:schemeClr val="tx1"/>
                </a:solidFill>
                <a:latin typeface="+mn-lt"/>
                <a:ea typeface="+mn-ea"/>
                <a:cs typeface="+mn-cs"/>
              </a:rPr>
              <a:t>	 Soldiers threw dice to get Egyptian officers as servants. </a:t>
            </a:r>
          </a:p>
          <a:p>
            <a:r>
              <a:rPr lang="en-SG" sz="1200" b="0" i="0" u="none" strike="noStrike" kern="1200" baseline="0">
                <a:solidFill>
                  <a:schemeClr val="tx1"/>
                </a:solidFill>
                <a:latin typeface="+mn-lt"/>
                <a:ea typeface="+mn-ea"/>
                <a:cs typeface="+mn-cs"/>
              </a:rPr>
              <a:t>		 All their leaders were bound in chains" (NLT).</a:t>
            </a:r>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1614810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67</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68</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70</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73</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 LORD is watching over your future, including</a:t>
            </a:r>
            <a:r>
              <a:rPr lang="en-US" baseline="0"/>
              <a:t> his promise to punish all who reject him.</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God is a God of holiness who must judge sin—so just be patient</a:t>
            </a:r>
            <a:r>
              <a:rPr lang="en-SG" sz="1200" kern="1200">
                <a:solidFill>
                  <a:schemeClr val="tx1"/>
                </a:solidFill>
                <a:effectLst/>
                <a:latin typeface="+mn-lt"/>
                <a:ea typeface="+mn-ea"/>
                <a:cs typeface="+mn-cs"/>
              </a:rPr>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a:t>
            </a:r>
            <a:r>
              <a:rPr lang="en-US" baseline="0"/>
              <a:t> can't blame him, in that Nineveh was the epitome of idolaty, immorality, injustice, and torture!</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460026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Ancient: Ruins at the ancient Assyrian city of Nineveh, which Islamic State militants have vowed to destroy when the Iraqi army comes to try to liberate Mosul, Iraq</a:t>
            </a:r>
            <a:r>
              <a:rPr lang="uk-UA"/>
              <a:t>'</a:t>
            </a:r>
            <a:r>
              <a:rPr lang="en-US"/>
              <a:t>s second largest city</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a:p>
          <a:p>
            <a:r>
              <a:rPr lang="en-US">
                <a:effectLst/>
              </a:rPr>
              <a:t>Over the past month the Islamic State has seized hundreds of Assyrian relics from Mosul</a:t>
            </a:r>
            <a:r>
              <a:rPr lang="uk-UA">
                <a:effectLst/>
              </a:rPr>
              <a:t>'</a:t>
            </a:r>
            <a:r>
              <a:rPr lang="en-US">
                <a:effectLst/>
              </a:rPr>
              <a:t>s cultural museum as well as destroyed Assyrian monuments in the city, which it claims </a:t>
            </a:r>
            <a:r>
              <a:rPr lang="uk-UA">
                <a:effectLst/>
              </a:rPr>
              <a:t>'</a:t>
            </a:r>
            <a:r>
              <a:rPr lang="en-US">
                <a:effectLst/>
              </a:rPr>
              <a:t>distort Islam</a:t>
            </a:r>
            <a:r>
              <a:rPr lang="uk-UA">
                <a:effectLst/>
              </a:rPr>
              <a:t>'</a:t>
            </a:r>
            <a:r>
              <a:rPr lang="en-US">
                <a:effectLst/>
              </a:rPr>
              <a:t>, AINSA reported.</a:t>
            </a:r>
            <a:endParaRPr lang="en-US"/>
          </a:p>
          <a:p>
            <a:r>
              <a:rPr lang="en-US">
                <a:effectLst/>
              </a:rPr>
              <a:t>Assyrians believe themselves to be Iraq</a:t>
            </a:r>
            <a:r>
              <a:rPr lang="uk-UA">
                <a:effectLst/>
              </a:rPr>
              <a:t>'</a:t>
            </a:r>
            <a:r>
              <a:rPr lang="en-US">
                <a:effectLst/>
              </a:rPr>
              <a:t>s original indigenous people, with a documented history stretching back to 4750 BC. They now comprise 95 per cent of the country</a:t>
            </a:r>
            <a:r>
              <a:rPr lang="uk-UA">
                <a:effectLst/>
              </a:rPr>
              <a:t>'</a:t>
            </a:r>
            <a:r>
              <a:rPr lang="en-US">
                <a:effectLst/>
              </a:rPr>
              <a:t>s Christian population.</a:t>
            </a:r>
            <a:endParaRPr lang="en-US"/>
          </a:p>
          <a:p>
            <a:r>
              <a:rPr lang="en-US">
                <a:effectLst/>
              </a:rPr>
              <a:t>Nearly 200,000 were forced to flee their homes around the Nineveh plain last summer as Islamic State made its lightning advance across Iraq.</a:t>
            </a:r>
            <a:endParaRPr lang="en-US"/>
          </a:p>
          <a:p>
            <a:r>
              <a:rPr lang="en-US">
                <a:effectLst/>
              </a:rPr>
              <a:t>Most now live as refugees in Iraq</a:t>
            </a:r>
            <a:r>
              <a:rPr lang="uk-UA">
                <a:effectLst/>
              </a:rPr>
              <a:t>'</a:t>
            </a:r>
            <a:r>
              <a:rPr lang="en-US">
                <a:effectLst/>
              </a:rPr>
              <a:t>s Kurdish areas.</a:t>
            </a:r>
            <a:endParaRPr lang="en-US"/>
          </a:p>
          <a:p>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a:solidFill>
                <a:schemeClr val="tx1"/>
              </a:solidFill>
              <a:effectLst/>
              <a:latin typeface="Times New Roman" pitchFamily="24" charset="0"/>
              <a:ea typeface="ＭＳ Ｐゴシック" pitchFamily="-112" charset="-128"/>
              <a:cs typeface="ＭＳ Ｐゴシック" pitchFamily="-112" charset="-128"/>
            </a:endParaRP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704629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a:solidFill>
                  <a:schemeClr val="tx1"/>
                </a:solidFill>
                <a:effectLst/>
                <a:latin typeface="+mn-lt"/>
                <a:ea typeface="+mn-ea"/>
                <a:cs typeface="+mn-cs"/>
              </a:rPr>
              <a:t>Success</a:t>
            </a:r>
            <a:r>
              <a:rPr lang="en-US" sz="1200" kern="1200">
                <a:solidFill>
                  <a:schemeClr val="tx1"/>
                </a:solidFill>
                <a:effectLst/>
                <a:latin typeface="+mn-lt"/>
                <a:ea typeface="+mn-ea"/>
                <a:cs typeface="+mn-cs"/>
              </a:rPr>
              <a:t> magazine.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85</a:t>
            </a:fld>
            <a:endParaRPr lang="en-US"/>
          </a:p>
        </p:txBody>
      </p:sp>
    </p:spTree>
    <p:extLst>
      <p:ext uri="{BB962C8B-B14F-4D97-AF65-F5344CB8AC3E}">
        <p14:creationId xmlns:p14="http://schemas.microsoft.com/office/powerpoint/2010/main" val="16525848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One key rule in the pulpit there is: you </a:t>
            </a:r>
            <a:r>
              <a:rPr lang="en-US" sz="1200" i="1" kern="1200">
                <a:solidFill>
                  <a:schemeClr val="tx1"/>
                </a:solidFill>
                <a:effectLst/>
                <a:latin typeface="+mn-lt"/>
                <a:ea typeface="+mn-ea"/>
                <a:cs typeface="+mn-cs"/>
              </a:rPr>
              <a:t>cannot</a:t>
            </a:r>
            <a:r>
              <a:rPr lang="en-US" sz="1200" kern="1200">
                <a:solidFill>
                  <a:schemeClr val="tx1"/>
                </a:solidFill>
                <a:effectLst/>
                <a:latin typeface="+mn-lt"/>
                <a:ea typeface="+mn-ea"/>
                <a:cs typeface="+mn-cs"/>
              </a:rPr>
              <a:t> talk about </a:t>
            </a:r>
            <a:r>
              <a:rPr lang="en-US" sz="1200" i="1" kern="1200">
                <a:solidFill>
                  <a:schemeClr val="tx1"/>
                </a:solidFill>
                <a:effectLst/>
                <a:latin typeface="+mn-lt"/>
                <a:ea typeface="+mn-ea"/>
                <a:cs typeface="+mn-cs"/>
              </a:rPr>
              <a:t>sin or judgment</a:t>
            </a:r>
            <a:r>
              <a:rPr lang="en-SG" sz="120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86</a:t>
            </a:fld>
            <a:endParaRPr lang="en-US"/>
          </a:p>
        </p:txBody>
      </p:sp>
    </p:spTree>
    <p:extLst>
      <p:ext uri="{BB962C8B-B14F-4D97-AF65-F5344CB8AC3E}">
        <p14:creationId xmlns:p14="http://schemas.microsoft.com/office/powerpoint/2010/main" val="36219709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studied Jonah we saw at the end that Nineveh repented, God relented</a:t>
            </a:r>
            <a:r>
              <a:rPr lang="mr-IN"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917959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But at CIC we are not afraid to talk about what God warns us about—and judgment is all over the face of the Bible.</a:t>
            </a:r>
            <a:r>
              <a:rPr lang="en-SG">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7920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07A6F6C6-1E45-6148-B59D-9F47571D8BFD}" type="slidenum">
              <a:rPr lang="en-GB" sz="1200">
                <a:solidFill>
                  <a:srgbClr val="FFFFFF"/>
                </a:solidFill>
                <a:latin typeface="Calibri" charset="0"/>
              </a:rPr>
              <a:pPr eaLnBrk="1" hangingPunct="1"/>
              <a:t>89</a:t>
            </a:fld>
            <a:endParaRPr lang="en-GB" sz="1200">
              <a:solidFill>
                <a:srgbClr val="FFFFFF"/>
              </a:solidFill>
              <a:latin typeface="Calibri" charset="0"/>
            </a:endParaRPr>
          </a:p>
        </p:txBody>
      </p:sp>
      <p:sp>
        <p:nvSpPr>
          <p:cNvPr id="179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fontAlgn="base">
              <a:spcBef>
                <a:spcPct val="0"/>
              </a:spcBef>
              <a:spcAft>
                <a:spcPct val="0"/>
              </a:spcAft>
              <a:buClr>
                <a:srgbClr val="000000"/>
              </a:buClr>
              <a:buSzPct val="100000"/>
              <a:buFont typeface="Calibri" charset="0"/>
              <a:buNone/>
            </a:pPr>
            <a:fld id="{20DDD86B-8711-7040-A0D4-31FB65A425CD}" type="slidenum">
              <a:rPr lang="en-GB" sz="1200">
                <a:solidFill>
                  <a:srgbClr val="000000"/>
                </a:solidFill>
                <a:latin typeface="Calibri" charset="0"/>
              </a:rPr>
              <a:pPr algn="r" fontAlgn="base">
                <a:spcBef>
                  <a:spcPct val="0"/>
                </a:spcBef>
                <a:spcAft>
                  <a:spcPct val="0"/>
                </a:spcAft>
                <a:buClr>
                  <a:srgbClr val="000000"/>
                </a:buClr>
                <a:buSzPct val="100000"/>
                <a:buFont typeface="Calibri" charset="0"/>
                <a:buNone/>
              </a:pPr>
              <a:t>89</a:t>
            </a:fld>
            <a:endParaRPr lang="en-GB" sz="1200">
              <a:solidFill>
                <a:srgbClr val="000000"/>
              </a:solidFill>
              <a:latin typeface="Calibri" charset="0"/>
            </a:endParaRPr>
          </a:p>
        </p:txBody>
      </p:sp>
      <p:sp>
        <p:nvSpPr>
          <p:cNvPr id="179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17920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9114D7-611A-A14C-BBB2-DA4903B1D3B1}" type="slidenum">
              <a:rPr lang="en-US" sz="1200">
                <a:solidFill>
                  <a:srgbClr val="000000"/>
                </a:solidFill>
              </a:rPr>
              <a:pPr/>
              <a:t>90</a:t>
            </a:fld>
            <a:endParaRPr lang="en-US" sz="1200">
              <a:solidFill>
                <a:srgbClr val="000000"/>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a:effectLst/>
              </a:rPr>
              <a:t> </a:t>
            </a:r>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capital of Assyria would have capital punishment</a:t>
            </a:r>
            <a:r>
              <a:rPr lang="en-US" baseline="0">
                <a:latin typeface="Arial"/>
                <a:cs typeface="Arial"/>
              </a:rPr>
              <a:t> for its capital </a:t>
            </a:r>
            <a:r>
              <a:rPr lang="en-US">
                <a:latin typeface="Arial"/>
                <a:cs typeface="Arial"/>
              </a:rPr>
              <a:t>crimes, yet the southern kingdom of</a:t>
            </a:r>
            <a:r>
              <a:rPr lang="en-US" baseline="0">
                <a:latin typeface="Arial"/>
                <a:cs typeface="Arial"/>
              </a:rPr>
              <a:t> Israel could gain comfort from this as the LORD would preserve them.</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94</a:t>
            </a:fld>
            <a:endParaRPr lang="en-US"/>
          </a:p>
        </p:txBody>
      </p:sp>
    </p:spTree>
    <p:extLst>
      <p:ext uri="{BB962C8B-B14F-4D97-AF65-F5344CB8AC3E}">
        <p14:creationId xmlns:p14="http://schemas.microsoft.com/office/powerpoint/2010/main" val="3089624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 LORD is watching over your future, including</a:t>
            </a:r>
            <a:r>
              <a:rPr lang="en-US" baseline="0"/>
              <a:t> his promise to punish all who reject him.</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Are you heading the wrong direction—towards judgment?  </a:t>
            </a:r>
          </a:p>
          <a:p>
            <a:r>
              <a:rPr lang="en-US"/>
              <a:t>Once an older man was very offended by the preacher Vance Havner.  He complained, “Pastor, you are rubbing the cat the wrong way!” Havner replied, “Well, then turn the cat around!”</a:t>
            </a:r>
          </a:p>
          <a:p>
            <a:r>
              <a:rPr lang="en-US"/>
              <a:t>Are you offended by what I’ve said today?  I’ve only warned you as part of my responsibility before God.  It’s your responsibility to turn around and come towards God instead of away from him.</a:t>
            </a:r>
          </a:p>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mr-IN"/>
              <a:t>…</a:t>
            </a:r>
            <a:r>
              <a:rPr lang="en-US" sz="1200" kern="1200">
                <a:solidFill>
                  <a:schemeClr val="tx1"/>
                </a:solidFill>
                <a:effectLst/>
                <a:latin typeface="+mn-lt"/>
                <a:ea typeface="+mn-ea"/>
                <a:cs typeface="+mn-cs"/>
              </a:rPr>
              <a:t>and Jonah resented!  So whatever happened to Jonah and Nineveh?</a:t>
            </a:r>
            <a:r>
              <a:rPr lang="en-SG">
                <a:effectLst/>
              </a:rPr>
              <a:t> </a:t>
            </a:r>
          </a:p>
          <a:p>
            <a:r>
              <a:rPr lang="en-US" sz="1200" kern="1200">
                <a:solidFill>
                  <a:schemeClr val="tx1"/>
                </a:solidFill>
                <a:effectLst/>
                <a:latin typeface="+mn-lt"/>
                <a:ea typeface="+mn-ea"/>
                <a:cs typeface="+mn-cs"/>
              </a:rPr>
              <a:t>We left Jonah pouting—but what ever happened to him?  Well, we just don’t know!  The Bible doesn’t say.</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6785989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333674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79858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81437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2590118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30840695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4148207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4/08/21</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762086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4/08/21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615164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4/08/21</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36994777"/>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4/08/21</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6825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4/08/21</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9012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4/08/21</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39912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4/08/21</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54337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4/08/21</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116754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4/08/21</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629181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4/08/21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6484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4/08/21</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64295014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560614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4497431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343217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3780928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2036162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4671451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4690088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1552424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363342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2577244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1406396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877131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385255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285679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2099611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13348567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159314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2969057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11550621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31150784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18734000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16784826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172596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949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1342310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3102675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204179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1799152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94284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7987917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2988479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25378659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1929683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04872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03976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6129912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1387031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230752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941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467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008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98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1207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8358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461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189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018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9182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1514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2662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6356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4470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4768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0489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40061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3509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928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3987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4847216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260549815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227959984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54840672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284821711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81821048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9592079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68010685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361636665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20582006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331231642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9163CC3A-535B-8E40-8096-774EFF8E11DD}" type="slidenum">
              <a:rPr lang="en-US"/>
              <a:pPr>
                <a:defRPr/>
              </a:pPr>
              <a:t>‹#›</a:t>
            </a:fld>
            <a:endParaRPr lang="en-US"/>
          </a:p>
        </p:txBody>
      </p:sp>
    </p:spTree>
    <p:extLst>
      <p:ext uri="{BB962C8B-B14F-4D97-AF65-F5344CB8AC3E}">
        <p14:creationId xmlns:p14="http://schemas.microsoft.com/office/powerpoint/2010/main" val="4244130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28660833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3279100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40396174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428220355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1218448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3749251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17418171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17841898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22351492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4194216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21414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155973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2941820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1036210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2489614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2187240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3406625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226320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68714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1031698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4175961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49812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14333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66276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05426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08347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13142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89110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9498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179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31067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26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166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184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993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5209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4372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070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927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0830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2272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954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912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1611198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2927933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2297762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131959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81424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985980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888918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1859582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216737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11.xml"/><Relationship Id="rId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5.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28CB82EF-95DD-CE44-ABD2-D6B4B66BE2C7}"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527087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86FD2F2-B644-2E46-85B3-4C0C36E4737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741279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4/08/21</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93878263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fld id="{7428DFE3-FB2D-1B44-8888-34E1905159B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4498046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2D725F9B-58DD-5A47-ACF6-01D2BFF7FFB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89833242"/>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defTabSz="914400" fontAlgn="base">
              <a:spcBef>
                <a:spcPct val="0"/>
              </a:spcBef>
              <a:spcAft>
                <a:spcPct val="0"/>
              </a:spcAft>
              <a:defRPr/>
            </a:pPr>
            <a:fld id="{F977E131-AB2E-9647-87C5-FB4A0E16919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98281"/>
      </p:ext>
    </p:extLst>
  </p:cSld>
  <p:clrMap bg1="dk2" tx1="lt1" bg2="dk1" tx2="lt2" accent1="accent1" accent2="accent2" accent3="accent3" accent4="accent4" accent5="accent5" accent6="accent6" hlink="hlink" folHlink="folHlink"/>
  <p:sldLayoutIdLst>
    <p:sldLayoutId id="214748395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089997F2-88BE-AC41-BFA6-CEA22EF614D3}"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072635261"/>
      </p:ext>
    </p:extLst>
  </p:cSld>
  <p:clrMap bg1="lt1" tx1="dk1" bg2="lt2" tx2="dk2" accent1="accent1" accent2="accent2" accent3="accent3" accent4="accent4" accent5="accent5" accent6="accent6" hlink="hlink" folHlink="folHlink"/>
  <p:sldLayoutIdLst>
    <p:sldLayoutId id="214748395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D987311A-B911-6D48-8F13-5871492DFD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247249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5908511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273474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6521265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8839200" cy="6858000"/>
            <a:chOff x="0" y="0"/>
            <a:chExt cx="5568" cy="4320"/>
          </a:xfrm>
        </p:grpSpPr>
        <p:grpSp>
          <p:nvGrpSpPr>
            <p:cNvPr id="74760" name="Group 3"/>
            <p:cNvGrpSpPr>
              <a:grpSpLocks/>
            </p:cNvGrpSpPr>
            <p:nvPr userDrawn="1"/>
          </p:nvGrpSpPr>
          <p:grpSpPr bwMode="auto">
            <a:xfrm>
              <a:off x="0" y="0"/>
              <a:ext cx="3216" cy="3072"/>
              <a:chOff x="0" y="0"/>
              <a:chExt cx="2928" cy="2784"/>
            </a:xfrm>
          </p:grpSpPr>
          <p:sp>
            <p:nvSpPr>
              <p:cNvPr id="7477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1" name="Group 9"/>
            <p:cNvGrpSpPr>
              <a:grpSpLocks/>
            </p:cNvGrpSpPr>
            <p:nvPr userDrawn="1"/>
          </p:nvGrpSpPr>
          <p:grpSpPr bwMode="auto">
            <a:xfrm>
              <a:off x="2016" y="2016"/>
              <a:ext cx="2448" cy="2304"/>
              <a:chOff x="0" y="0"/>
              <a:chExt cx="2928" cy="2784"/>
            </a:xfrm>
          </p:grpSpPr>
          <p:sp>
            <p:nvSpPr>
              <p:cNvPr id="7476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2" name="Group 15"/>
            <p:cNvGrpSpPr>
              <a:grpSpLocks/>
            </p:cNvGrpSpPr>
            <p:nvPr userDrawn="1"/>
          </p:nvGrpSpPr>
          <p:grpSpPr bwMode="auto">
            <a:xfrm>
              <a:off x="2832" y="96"/>
              <a:ext cx="2736" cy="2592"/>
              <a:chOff x="0" y="0"/>
              <a:chExt cx="2928" cy="2784"/>
            </a:xfrm>
          </p:grpSpPr>
          <p:sp>
            <p:nvSpPr>
              <p:cNvPr id="7476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7475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F77E97CE-C27C-E448-A4A9-1965F1402C9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2249087"/>
      </p:ext>
    </p:extLst>
  </p:cSld>
  <p:clrMap bg1="dk2" tx1="lt1" bg2="dk1" tx2="lt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B864E62D-4DC5-4742-B7FA-F93E58FA6AB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90500558"/>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873534197"/>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38989010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73552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2.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2.xml"/><Relationship Id="rId1" Type="http://schemas.openxmlformats.org/officeDocument/2006/relationships/themeOverride" Target="../theme/themeOverr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2.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2.xml"/><Relationship Id="rId1" Type="http://schemas.openxmlformats.org/officeDocument/2006/relationships/themeOverride" Target="../theme/themeOverride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2.xml"/><Relationship Id="rId1" Type="http://schemas.openxmlformats.org/officeDocument/2006/relationships/themeOverride" Target="../theme/themeOverr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2.xml"/><Relationship Id="rId1" Type="http://schemas.openxmlformats.org/officeDocument/2006/relationships/themeOverride" Target="../theme/themeOverride1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1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2.xml"/><Relationship Id="rId1" Type="http://schemas.openxmlformats.org/officeDocument/2006/relationships/themeOverride" Target="../theme/themeOverride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2.xml"/><Relationship Id="rId1" Type="http://schemas.openxmlformats.org/officeDocument/2006/relationships/themeOverride" Target="../theme/themeOverride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2.xml"/><Relationship Id="rId1" Type="http://schemas.openxmlformats.org/officeDocument/2006/relationships/themeOverride" Target="../theme/themeOverride15.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140.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143.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Nahum</a:t>
            </a:r>
          </a:p>
        </p:txBody>
      </p:sp>
      <p:sp>
        <p:nvSpPr>
          <p:cNvPr id="900098" name="Rectangle 2"/>
          <p:cNvSpPr>
            <a:spLocks noGrp="1" noChangeArrowheads="1"/>
          </p:cNvSpPr>
          <p:nvPr>
            <p:ph type="ctrTitle"/>
          </p:nvPr>
        </p:nvSpPr>
        <p:spPr>
          <a:xfrm>
            <a:off x="0" y="1046826"/>
            <a:ext cx="516466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Patient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Tree>
    <p:extLst>
      <p:ext uri="{BB962C8B-B14F-4D97-AF65-F5344CB8AC3E}">
        <p14:creationId xmlns:p14="http://schemas.microsoft.com/office/powerpoint/2010/main" val="1808405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 Prophetic Word for a Day of Military Might</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41085949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1"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2"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3"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4"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5"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6"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822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342</a:t>
            </a:r>
            <a:endParaRPr lang="en-US" sz="2000" b="1">
              <a:solidFill>
                <a:srgbClr val="FFFFFF"/>
              </a:solidFill>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931</a:t>
            </a: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722</a:t>
            </a: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Obadiah</a:t>
            </a: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a:t>
            </a:r>
            <a:r>
              <a:rPr lang="en-US" sz="2800" dirty="0">
                <a:solidFill>
                  <a:srgbClr val="FFFF00"/>
                </a:solidFill>
                <a:latin typeface="Arial"/>
                <a:ea typeface="ＭＳ Ｐゴシック" charset="0"/>
                <a:cs typeface="Arial"/>
              </a:rPr>
              <a:t>nah</a:t>
            </a: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Amos</a:t>
            </a: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Hosea</a:t>
            </a: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Isaiah</a:t>
            </a: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Micah</a:t>
            </a: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00"/>
                </a:solidFill>
                <a:latin typeface="Arial"/>
                <a:ea typeface="ＭＳ Ｐゴシック" charset="0"/>
                <a:cs typeface="Arial"/>
              </a:rPr>
              <a:t>Nah</a:t>
            </a:r>
            <a:r>
              <a:rPr lang="en-US" sz="2800" dirty="0">
                <a:solidFill>
                  <a:srgbClr val="FFFFFF"/>
                </a:solidFill>
                <a:latin typeface="Arial"/>
                <a:ea typeface="ＭＳ Ｐゴシック" charset="0"/>
                <a:cs typeface="Arial"/>
              </a:rPr>
              <a:t>um</a:t>
            </a:r>
          </a:p>
        </p:txBody>
      </p:sp>
      <p:sp>
        <p:nvSpPr>
          <p:cNvPr id="18229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35199" name="Rectangle 33"/>
          <p:cNvSpPr>
            <a:spLocks noChangeArrowheads="1"/>
          </p:cNvSpPr>
          <p:nvPr/>
        </p:nvSpPr>
        <p:spPr bwMode="auto">
          <a:xfrm>
            <a:off x="0" y="762000"/>
            <a:ext cx="2057400" cy="6096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kumimoji="1" lang="en-US" sz="2800">
                <a:solidFill>
                  <a:srgbClr val="EAEAEA"/>
                </a:solidFill>
                <a:latin typeface="Arial"/>
                <a:ea typeface="ＭＳ Ｐゴシック" charset="0"/>
                <a:cs typeface="Arial"/>
              </a:rPr>
              <a:t>Key Dates</a:t>
            </a:r>
          </a:p>
        </p:txBody>
      </p:sp>
      <p:sp>
        <p:nvSpPr>
          <p:cNvPr id="18229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eaLnBrk="0" fontAlgn="base" hangingPunct="0">
              <a:spcBef>
                <a:spcPct val="0"/>
              </a:spcBef>
              <a:spcAft>
                <a:spcPct val="0"/>
              </a:spcAft>
            </a:pP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extLst>
      <p:ext uri="{BB962C8B-B14F-4D97-AF65-F5344CB8AC3E}">
        <p14:creationId xmlns:p14="http://schemas.microsoft.com/office/powerpoint/2010/main" val="335974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7"/>
                                        </p:tgtEl>
                                        <p:attrNameLst>
                                          <p:attrName>style.visibility</p:attrName>
                                        </p:attrNameLst>
                                      </p:cBhvr>
                                      <p:to>
                                        <p:strVal val="visible"/>
                                      </p:to>
                                    </p:set>
                                    <p:anim calcmode="lin" valueType="num">
                                      <p:cBhvr additive="base">
                                        <p:cTn id="7" dur="500" fill="hold"/>
                                        <p:tgtEl>
                                          <p:spTgt spid="8207"/>
                                        </p:tgtEl>
                                        <p:attrNameLst>
                                          <p:attrName>ppt_x</p:attrName>
                                        </p:attrNameLst>
                                      </p:cBhvr>
                                      <p:tavLst>
                                        <p:tav tm="0">
                                          <p:val>
                                            <p:strVal val="0-#ppt_w/2"/>
                                          </p:val>
                                        </p:tav>
                                        <p:tav tm="100000">
                                          <p:val>
                                            <p:strVal val="#ppt_x"/>
                                          </p:val>
                                        </p:tav>
                                      </p:tavLst>
                                    </p:anim>
                                    <p:anim calcmode="lin" valueType="num">
                                      <p:cBhvr additive="base">
                                        <p:cTn id="8"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8"/>
                                        </p:tgtEl>
                                        <p:attrNameLst>
                                          <p:attrName>style.visibility</p:attrName>
                                        </p:attrNameLst>
                                      </p:cBhvr>
                                      <p:to>
                                        <p:strVal val="visible"/>
                                      </p:to>
                                    </p:set>
                                    <p:anim calcmode="lin" valueType="num">
                                      <p:cBhvr additive="base">
                                        <p:cTn id="13" dur="500" fill="hold"/>
                                        <p:tgtEl>
                                          <p:spTgt spid="8208"/>
                                        </p:tgtEl>
                                        <p:attrNameLst>
                                          <p:attrName>ppt_x</p:attrName>
                                        </p:attrNameLst>
                                      </p:cBhvr>
                                      <p:tavLst>
                                        <p:tav tm="0">
                                          <p:val>
                                            <p:strVal val="0-#ppt_w/2"/>
                                          </p:val>
                                        </p:tav>
                                        <p:tav tm="100000">
                                          <p:val>
                                            <p:strVal val="#ppt_x"/>
                                          </p:val>
                                        </p:tav>
                                      </p:tavLst>
                                    </p:anim>
                                    <p:anim calcmode="lin" valueType="num">
                                      <p:cBhvr additive="base">
                                        <p:cTn id="14"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9"/>
                                        </p:tgtEl>
                                        <p:attrNameLst>
                                          <p:attrName>style.visibility</p:attrName>
                                        </p:attrNameLst>
                                      </p:cBhvr>
                                      <p:to>
                                        <p:strVal val="visible"/>
                                      </p:to>
                                    </p:set>
                                    <p:anim calcmode="lin" valueType="num">
                                      <p:cBhvr additive="base">
                                        <p:cTn id="19" dur="500" fill="hold"/>
                                        <p:tgtEl>
                                          <p:spTgt spid="8209"/>
                                        </p:tgtEl>
                                        <p:attrNameLst>
                                          <p:attrName>ppt_x</p:attrName>
                                        </p:attrNameLst>
                                      </p:cBhvr>
                                      <p:tavLst>
                                        <p:tav tm="0">
                                          <p:val>
                                            <p:strVal val="0-#ppt_w/2"/>
                                          </p:val>
                                        </p:tav>
                                        <p:tav tm="100000">
                                          <p:val>
                                            <p:strVal val="#ppt_x"/>
                                          </p:val>
                                        </p:tav>
                                      </p:tavLst>
                                    </p:anim>
                                    <p:anim calcmode="lin" valueType="num">
                                      <p:cBhvr additive="base">
                                        <p:cTn id="20"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10"/>
                                        </p:tgtEl>
                                        <p:attrNameLst>
                                          <p:attrName>style.visibility</p:attrName>
                                        </p:attrNameLst>
                                      </p:cBhvr>
                                      <p:to>
                                        <p:strVal val="visible"/>
                                      </p:to>
                                    </p:set>
                                    <p:anim calcmode="lin" valueType="num">
                                      <p:cBhvr additive="base">
                                        <p:cTn id="25" dur="500" fill="hold"/>
                                        <p:tgtEl>
                                          <p:spTgt spid="8210"/>
                                        </p:tgtEl>
                                        <p:attrNameLst>
                                          <p:attrName>ppt_x</p:attrName>
                                        </p:attrNameLst>
                                      </p:cBhvr>
                                      <p:tavLst>
                                        <p:tav tm="0">
                                          <p:val>
                                            <p:strVal val="0-#ppt_w/2"/>
                                          </p:val>
                                        </p:tav>
                                        <p:tav tm="100000">
                                          <p:val>
                                            <p:strVal val="#ppt_x"/>
                                          </p:val>
                                        </p:tav>
                                      </p:tavLst>
                                    </p:anim>
                                    <p:anim calcmode="lin" valueType="num">
                                      <p:cBhvr additive="base">
                                        <p:cTn id="26"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11"/>
                                        </p:tgtEl>
                                        <p:attrNameLst>
                                          <p:attrName>style.visibility</p:attrName>
                                        </p:attrNameLst>
                                      </p:cBhvr>
                                      <p:to>
                                        <p:strVal val="visible"/>
                                      </p:to>
                                    </p:set>
                                    <p:anim calcmode="lin" valueType="num">
                                      <p:cBhvr additive="base">
                                        <p:cTn id="31" dur="500" fill="hold"/>
                                        <p:tgtEl>
                                          <p:spTgt spid="8211"/>
                                        </p:tgtEl>
                                        <p:attrNameLst>
                                          <p:attrName>ppt_x</p:attrName>
                                        </p:attrNameLst>
                                      </p:cBhvr>
                                      <p:tavLst>
                                        <p:tav tm="0">
                                          <p:val>
                                            <p:strVal val="0-#ppt_w/2"/>
                                          </p:val>
                                        </p:tav>
                                        <p:tav tm="100000">
                                          <p:val>
                                            <p:strVal val="#ppt_x"/>
                                          </p:val>
                                        </p:tav>
                                      </p:tavLst>
                                    </p:anim>
                                    <p:anim calcmode="lin" valueType="num">
                                      <p:cBhvr additive="base">
                                        <p:cTn id="32"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12"/>
                                        </p:tgtEl>
                                        <p:attrNameLst>
                                          <p:attrName>style.visibility</p:attrName>
                                        </p:attrNameLst>
                                      </p:cBhvr>
                                      <p:to>
                                        <p:strVal val="visible"/>
                                      </p:to>
                                    </p:set>
                                    <p:anim calcmode="lin" valueType="num">
                                      <p:cBhvr additive="base">
                                        <p:cTn id="37" dur="500" fill="hold"/>
                                        <p:tgtEl>
                                          <p:spTgt spid="8212"/>
                                        </p:tgtEl>
                                        <p:attrNameLst>
                                          <p:attrName>ppt_x</p:attrName>
                                        </p:attrNameLst>
                                      </p:cBhvr>
                                      <p:tavLst>
                                        <p:tav tm="0">
                                          <p:val>
                                            <p:strVal val="0-#ppt_w/2"/>
                                          </p:val>
                                        </p:tav>
                                        <p:tav tm="100000">
                                          <p:val>
                                            <p:strVal val="#ppt_x"/>
                                          </p:val>
                                        </p:tav>
                                      </p:tavLst>
                                    </p:anim>
                                    <p:anim calcmode="lin" valueType="num">
                                      <p:cBhvr additive="base">
                                        <p:cTn id="38"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utoUpdateAnimBg="0"/>
      <p:bldP spid="8208" grpId="0" autoUpdateAnimBg="0"/>
      <p:bldP spid="8209" grpId="0" autoUpdateAnimBg="0"/>
      <p:bldP spid="8210" grpId="0" autoUpdateAnimBg="0"/>
      <p:bldP spid="8211" grpId="0" autoUpdateAnimBg="0"/>
      <p:bldP spid="821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Mediterranean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Sea</a:t>
            </a:r>
            <a:endParaRPr lang="en-US" sz="2000" b="1">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Syria</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Judah</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Egypt</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44"/>
                </a:solidFill>
                <a:latin typeface="Arial"/>
                <a:ea typeface="ＭＳ Ｐゴシック" charset="0"/>
                <a:cs typeface="Arial"/>
              </a:rPr>
              <a:t>Assyrian Expansion</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Israel</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Persian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Gulf</a:t>
            </a:r>
            <a:endParaRPr lang="en-US" sz="2000" b="1">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416128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What would God do with short-lived repentance?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spTree>
    <p:extLst>
      <p:ext uri="{BB962C8B-B14F-4D97-AF65-F5344CB8AC3E}">
        <p14:creationId xmlns:p14="http://schemas.microsoft.com/office/powerpoint/2010/main" val="3799715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3681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Incredible Patience of God</a:t>
            </a: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3869644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mistake do we too often make about God’s </a:t>
            </a:r>
            <a:r>
              <a:rPr lang="en-US" sz="7200" b="1" i="1" dirty="0">
                <a:solidFill>
                  <a:srgbClr val="800000"/>
                </a:solidFill>
                <a:effectLst>
                  <a:glow rad="127000">
                    <a:schemeClr val="bg1"/>
                  </a:glow>
                </a:effectLst>
                <a:latin typeface="Arial" charset="0"/>
                <a:ea typeface="ＭＳ Ｐゴシック" charset="0"/>
                <a:cs typeface="ＭＳ Ｐゴシック" charset="0"/>
              </a:rPr>
              <a:t>patience</a:t>
            </a:r>
            <a:r>
              <a:rPr lang="en-US" sz="7200" b="1" i="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en-US" sz="6000" i="1">
                <a:solidFill>
                  <a:srgbClr val="FFFFFF"/>
                </a:solidFill>
                <a:latin typeface="Arial" charset="0"/>
                <a:ea typeface="ＭＳ Ｐゴシック" charset="0"/>
                <a:cs typeface="Arial" charset="0"/>
              </a:rPr>
              <a:t>The Sequel to Jonah</a:t>
            </a:r>
          </a:p>
        </p:txBody>
      </p:sp>
    </p:spTree>
    <p:extLst>
      <p:ext uri="{BB962C8B-B14F-4D97-AF65-F5344CB8AC3E}">
        <p14:creationId xmlns:p14="http://schemas.microsoft.com/office/powerpoint/2010/main" val="38282053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a:solidFill>
                  <a:srgbClr val="F1F7E9"/>
                </a:solidFill>
                <a:cs typeface="Arial" charset="0"/>
              </a:rPr>
              <a:t>ASSYRIA</a:t>
            </a:r>
            <a:endParaRPr lang="en-US" sz="3600" b="1">
              <a:solidFill>
                <a:srgbClr val="FFFF00"/>
              </a:solidFill>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Nineveh</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DFF5D"/>
                </a:solidFill>
                <a:latin typeface="Arial"/>
                <a:ea typeface="ＭＳ Ｐゴシック" pitchFamily="24" charset="-128"/>
                <a:cs typeface="Arial"/>
              </a:rPr>
              <a:t>Nineveh</a:t>
            </a:r>
            <a:r>
              <a:rPr lang="uk-UA" sz="2800" b="1" dirty="0">
                <a:solidFill>
                  <a:srgbClr val="FDFF5D"/>
                </a:solidFill>
                <a:latin typeface="Arial"/>
                <a:ea typeface="ＭＳ Ｐゴシック" pitchFamily="24" charset="-128"/>
                <a:cs typeface="Arial"/>
              </a:rPr>
              <a:t>'</a:t>
            </a:r>
            <a:r>
              <a:rPr lang="en-US" sz="2800" b="1" dirty="0">
                <a:solidFill>
                  <a:srgbClr val="FDFF5D"/>
                </a:solidFill>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DFF5D"/>
                </a:solidFill>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Israel</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Assyria Strong</a:t>
            </a:r>
            <a:endParaRPr lang="en-US" b="1" dirty="0">
              <a:solidFill>
                <a:srgbClr val="F1F7E9"/>
              </a:solidFill>
              <a:cs typeface="Arial" charset="0"/>
            </a:endParaRPr>
          </a:p>
        </p:txBody>
      </p:sp>
    </p:spTree>
    <p:extLst>
      <p:ext uri="{BB962C8B-B14F-4D97-AF65-F5344CB8AC3E}">
        <p14:creationId xmlns:p14="http://schemas.microsoft.com/office/powerpoint/2010/main" val="3490674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algn="ctr" defTabSz="914400" fontAlgn="base">
              <a:spcBef>
                <a:spcPct val="20000"/>
              </a:spcBef>
              <a:spcAft>
                <a:spcPct val="0"/>
              </a:spcAft>
              <a:defRPr/>
            </a:pPr>
            <a:r>
              <a:rPr lang="en-US" sz="2400">
                <a:solidFill>
                  <a:srgbClr val="000000"/>
                </a:solidFill>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en-US" sz="3600" b="1">
                <a:solidFill>
                  <a:srgbClr val="FFFFFF"/>
                </a:solidFill>
                <a:effectLst>
                  <a:glow rad="355600">
                    <a:schemeClr val="tx1"/>
                  </a:glow>
                </a:effectLst>
                <a:latin typeface="Arial"/>
                <a:cs typeface="Arial"/>
              </a:rPr>
              <a:t>Nahum</a:t>
            </a: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Nineveh</a:t>
            </a: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  Nineveh's Future</a:t>
            </a: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Today's Study:</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II. Our Future</a:t>
            </a:r>
          </a:p>
        </p:txBody>
      </p:sp>
    </p:spTree>
    <p:extLst>
      <p:ext uri="{BB962C8B-B14F-4D97-AF65-F5344CB8AC3E}">
        <p14:creationId xmlns:p14="http://schemas.microsoft.com/office/powerpoint/2010/main" val="1873823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ea typeface="ＭＳ Ｐゴシック" charset="0"/>
                <a:cs typeface="ＭＳ Ｐゴシック" charset="0"/>
              </a:rPr>
              <a:t> </a:t>
            </a:r>
            <a:endParaRPr lang="en-US">
              <a:solidFill>
                <a:prstClr val="black"/>
              </a:solidFill>
              <a:latin typeface="Tw Cen MT"/>
              <a:ea typeface="ＭＳ Ｐゴシック" charset="0"/>
              <a:cs typeface="ＭＳ Ｐゴシック" charset="0"/>
            </a:endParaRPr>
          </a:p>
        </p:txBody>
      </p:sp>
      <p:sp>
        <p:nvSpPr>
          <p:cNvPr id="16" name="TextBox 3"/>
          <p:cNvSpPr txBox="1">
            <a:spLocks noChangeArrowheads="1"/>
          </p:cNvSpPr>
          <p:nvPr/>
        </p:nvSpPr>
        <p:spPr bwMode="auto">
          <a:xfrm>
            <a:off x="4357786" y="2061954"/>
            <a:ext cx="4887814" cy="12003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prstClr val="black"/>
                </a:solidFill>
                <a:latin typeface="Arial"/>
                <a:cs typeface="Arial"/>
              </a:rPr>
              <a:t>1 </a:t>
            </a:r>
            <a:r>
              <a:rPr lang="en-US" b="1" dirty="0">
                <a:solidFill>
                  <a:prstClr val="black"/>
                </a:solidFill>
                <a:latin typeface="Arial"/>
                <a:cs typeface="Arial"/>
              </a:rPr>
              <a:t>G</a:t>
            </a:r>
            <a:r>
              <a:rPr lang="en-US" dirty="0">
                <a:solidFill>
                  <a:prstClr val="black"/>
                </a:solidFill>
                <a:latin typeface="Arial"/>
                <a:cs typeface="Arial"/>
              </a:rPr>
              <a:t>od’s character and judgment</a:t>
            </a:r>
          </a:p>
          <a:p>
            <a:r>
              <a:rPr lang="en-US" dirty="0">
                <a:solidFill>
                  <a:prstClr val="black"/>
                </a:solidFill>
                <a:latin typeface="Arial"/>
                <a:cs typeface="Arial"/>
              </a:rPr>
              <a:t>2 </a:t>
            </a:r>
            <a:r>
              <a:rPr lang="en-US" b="1" dirty="0">
                <a:solidFill>
                  <a:prstClr val="black"/>
                </a:solidFill>
                <a:latin typeface="Arial"/>
                <a:cs typeface="Arial"/>
              </a:rPr>
              <a:t>O</a:t>
            </a:r>
            <a:r>
              <a:rPr lang="en-US" dirty="0">
                <a:solidFill>
                  <a:prstClr val="black"/>
                </a:solidFill>
                <a:latin typeface="Arial"/>
                <a:cs typeface="Arial"/>
              </a:rPr>
              <a:t>verthrow of Nineveh imminent</a:t>
            </a:r>
          </a:p>
          <a:p>
            <a:r>
              <a:rPr lang="en-US" dirty="0">
                <a:solidFill>
                  <a:prstClr val="black"/>
                </a:solidFill>
                <a:latin typeface="Arial"/>
                <a:cs typeface="Arial"/>
              </a:rPr>
              <a:t>3 </a:t>
            </a:r>
            <a:r>
              <a:rPr lang="en-US" b="1" dirty="0">
                <a:solidFill>
                  <a:prstClr val="black"/>
                </a:solidFill>
                <a:latin typeface="Arial"/>
                <a:cs typeface="Arial"/>
              </a:rPr>
              <a:t>D</a:t>
            </a:r>
            <a:r>
              <a:rPr lang="en-US" dirty="0">
                <a:solidFill>
                  <a:prstClr val="black"/>
                </a:solidFill>
                <a:latin typeface="Arial"/>
                <a:cs typeface="Arial"/>
              </a:rPr>
              <a:t>etails of Nineveh’s judgment</a:t>
            </a: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indent="-812800" algn="ctr"/>
            <a:r>
              <a:rPr lang="en-US" sz="4000" b="1">
                <a:solidFill>
                  <a:prstClr val="white"/>
                </a:solidFill>
                <a:latin typeface="Arial"/>
                <a:cs typeface="Arial"/>
              </a:rPr>
              <a:t>I.  God would </a:t>
            </a:r>
            <a:r>
              <a:rPr lang="en-US" sz="4000" b="1">
                <a:solidFill>
                  <a:srgbClr val="FFFF00"/>
                </a:solidFill>
                <a:latin typeface="Arial"/>
                <a:cs typeface="Arial"/>
              </a:rPr>
              <a:t>destroy</a:t>
            </a:r>
            <a:r>
              <a:rPr lang="en-US" sz="4000" b="1">
                <a:solidFill>
                  <a:prstClr val="white"/>
                </a:solidFill>
                <a:latin typeface="Arial"/>
                <a:cs typeface="Arial"/>
              </a:rPr>
              <a:t> Nineveh </a:t>
            </a:r>
            <a:br>
              <a:rPr lang="en-US" sz="4000" b="1">
                <a:solidFill>
                  <a:prstClr val="white"/>
                </a:solidFill>
                <a:latin typeface="Arial"/>
                <a:cs typeface="Arial"/>
              </a:rPr>
            </a:br>
            <a:r>
              <a:rPr lang="en-US" sz="4000" b="1">
                <a:solidFill>
                  <a:prstClr val="white"/>
                </a:solidFill>
                <a:latin typeface="Arial"/>
                <a:cs typeface="Arial"/>
              </a:rPr>
              <a:t>but save Judah (Nahum 1–3).</a:t>
            </a: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Nahum</a:t>
            </a:r>
          </a:p>
        </p:txBody>
      </p:sp>
    </p:spTree>
    <p:extLst>
      <p:ext uri="{BB962C8B-B14F-4D97-AF65-F5344CB8AC3E}">
        <p14:creationId xmlns:p14="http://schemas.microsoft.com/office/powerpoint/2010/main" val="192285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Ice 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63833" y="-1"/>
            <a:ext cx="3880167" cy="5706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467" y="-111124"/>
            <a:ext cx="5399299" cy="710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ctrTitle"/>
          </p:nvPr>
        </p:nvSpPr>
        <p:spPr>
          <a:xfrm>
            <a:off x="2133600" y="2187575"/>
            <a:ext cx="4267200" cy="1470025"/>
          </a:xfrm>
        </p:spPr>
        <p:txBody>
          <a:bodyPr/>
          <a:lstStyle/>
          <a:p>
            <a:r>
              <a:rPr lang="en-US" sz="6600">
                <a:latin typeface="Times New Roman" charset="0"/>
                <a:ea typeface="ＭＳ Ｐゴシック" charset="0"/>
                <a:cs typeface="ＭＳ Ｐゴシック" charset="0"/>
              </a:rPr>
              <a:t>Sequels</a:t>
            </a:r>
          </a:p>
        </p:txBody>
      </p:sp>
      <p:pic>
        <p:nvPicPr>
          <p:cNvPr id="7" name="Picture 6" descr="ICE AG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48400" y="2743200"/>
            <a:ext cx="289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g829-310star-wars-trilogy-a-new-hope-poster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2571750"/>
            <a:ext cx="28956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924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1800">
                <a:effectLst/>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Nahum: Nineveh</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Nahum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Attributes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 660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621</a:t>
            </a:r>
          </a:p>
        </p:txBody>
      </p:sp>
      <p:sp>
        <p:nvSpPr>
          <p:cNvPr id="2" name="Rounded Rectangle 1"/>
          <p:cNvSpPr/>
          <p:nvPr/>
        </p:nvSpPr>
        <p:spPr bwMode="auto">
          <a:xfrm>
            <a:off x="16933" y="931333"/>
            <a:ext cx="3742267"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2728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Nahum 1</a:t>
            </a:r>
          </a:p>
        </p:txBody>
      </p:sp>
    </p:spTree>
    <p:extLst>
      <p:ext uri="{BB962C8B-B14F-4D97-AF65-F5344CB8AC3E}">
        <p14:creationId xmlns:p14="http://schemas.microsoft.com/office/powerpoint/2010/main" val="249391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This message concerning Nineveh came as a vision to Nahum, who lived in Elkosh</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788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Just: Nahum 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a jealous God, filled with vengeance and rage. He takes revenge on all who oppose him and continues to rage against his enemies!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3</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slow to get angry, but his power is great, and he never lets the guilty go unpunished. He displays his power in the whirlwind and the storm. The billowing clouds are the dust beneath his feet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87582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1:4</a:t>
            </a: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At his command the oceans dry up,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rivers disappear.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The lush pastures of Bashan and Carmel fade,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green forests of Lebanon wither</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047587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1:5-6</a:t>
            </a: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In his presence the mountains quake,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hills melt away;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the earth trembles,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its people are destroyed. </a:t>
            </a: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Who can stand before his fierce anger?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Who can survive his burning fury?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His rage blazes forth like fire,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mountains crumble to dust in his presence</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367695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1:7</a:t>
            </a: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good, a strong refuge when trouble comes. He is close to those who trust in him</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5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Assyrian Chariots</a:t>
            </a:r>
          </a:p>
        </p:txBody>
      </p:sp>
    </p:spTree>
    <p:extLst>
      <p:ext uri="{BB962C8B-B14F-4D97-AF65-F5344CB8AC3E}">
        <p14:creationId xmlns:p14="http://schemas.microsoft.com/office/powerpoint/2010/main" val="180962248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1:8</a:t>
            </a: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But he will sweep away his enemies in an overwhelming flood. He will pursue his foes into the darkness of night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1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Walk Through The Bible </a:t>
            </a:r>
            <a:r>
              <a:rPr lang="en-US" sz="2400" b="1">
                <a:solidFill>
                  <a:srgbClr val="FFFFFF"/>
                </a:solidFill>
                <a:latin typeface="Times New Roman" charset="0"/>
                <a:ea typeface="ＭＳ Ｐゴシック" charset="0"/>
                <a:cs typeface="Times New Roman" charset="0"/>
              </a:rPr>
              <a:t>©</a:t>
            </a:r>
            <a:r>
              <a:rPr lang="en-US" sz="2400" b="1">
                <a:solidFill>
                  <a:srgbClr val="FFFFFF"/>
                </a:solidFill>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defTabSz="914400" fontAlgn="base">
              <a:spcBef>
                <a:spcPct val="50000"/>
              </a:spcBef>
              <a:spcAft>
                <a:spcPct val="0"/>
              </a:spcAft>
              <a:defRPr/>
            </a:pPr>
            <a:r>
              <a:rPr lang="en-US" sz="4800" b="1" i="1">
                <a:solidFill>
                  <a:srgbClr val="FFFFFF"/>
                </a:solidFill>
                <a:latin typeface="Times New Roman" charset="0"/>
                <a:ea typeface="ＭＳ Ｐゴシック" charset="0"/>
                <a:cs typeface="ＭＳ Ｐゴシック" charset="0"/>
              </a:rPr>
              <a:t>Nahum</a:t>
            </a: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Nahum 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a:solidFill>
                  <a:srgbClr val="FFFFFF"/>
                </a:solidFill>
                <a:effectLst/>
                <a:latin typeface="Arial"/>
                <a:ea typeface="ＭＳ Ｐゴシック"/>
                <a:cs typeface="ＭＳ Ｐゴシック"/>
              </a:rPr>
              <a:t>"</a:t>
            </a:r>
            <a:r>
              <a:rPr lang="en-US" sz="4800" b="1" kern="1200">
                <a:solidFill>
                  <a:srgbClr val="FFFFFF"/>
                </a:solidFill>
                <a:effectLst/>
                <a:latin typeface="Times New Roman"/>
                <a:ea typeface="ＭＳ Ｐゴシック"/>
                <a:cs typeface="ＭＳ Ｐゴシック"/>
              </a:rPr>
              <a:t>Flood</a:t>
            </a:r>
            <a:r>
              <a:rPr lang="ru-RU" sz="4800" b="1" kern="1200">
                <a:solidFill>
                  <a:srgbClr val="FFFFFF"/>
                </a:solidFill>
                <a:effectLst/>
                <a:latin typeface="Arial"/>
                <a:ea typeface="ＭＳ Ｐゴシック"/>
                <a:cs typeface="ＭＳ Ｐゴシック"/>
              </a:rPr>
              <a:t>"</a:t>
            </a:r>
            <a:endParaRPr lang="en-US"/>
          </a:p>
        </p:txBody>
      </p:sp>
    </p:spTree>
    <p:extLst>
      <p:ext uri="{BB962C8B-B14F-4D97-AF65-F5344CB8AC3E}">
        <p14:creationId xmlns:p14="http://schemas.microsoft.com/office/powerpoint/2010/main" val="31144513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Major Messages, Minor Prophets</a:t>
            </a: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800000"/>
                </a:solidFill>
                <a:effectLst>
                  <a:glow rad="127000">
                    <a:schemeClr val="bg1"/>
                  </a:glow>
                </a:effectLst>
                <a:latin typeface="Arial" charset="0"/>
                <a:ea typeface="ＭＳ Ｐゴシック" charset="0"/>
                <a:cs typeface="ＭＳ Ｐゴシック" charset="0"/>
              </a:rPr>
              <a:t>God’s Old Message for Our New Day</a:t>
            </a:r>
          </a:p>
        </p:txBody>
      </p:sp>
    </p:spTree>
    <p:extLst>
      <p:ext uri="{BB962C8B-B14F-4D97-AF65-F5344CB8AC3E}">
        <p14:creationId xmlns:p14="http://schemas.microsoft.com/office/powerpoint/2010/main" val="25082528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are you scheming against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He will destroy you with one blow; he won’t need to strike twice!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a:t>
            </a:r>
            <a:r>
              <a:rPr lang="en-US" sz="3200" b="1" dirty="0">
                <a:effectLst>
                  <a:glow rad="127000">
                    <a:schemeClr val="tx1"/>
                  </a:glow>
                </a:effectLst>
                <a:latin typeface="Arial" charset="0"/>
                <a:ea typeface="ＭＳ Ｐゴシック" charset="0"/>
                <a:cs typeface="ＭＳ Ｐゴシック" charset="0"/>
              </a:rPr>
              <a:t>His enemies, tangled like thornbushes and staggering like drunks, will be burned up like dry stubble in a field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1:9-10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7857397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341376763"/>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en-US" altLang="ja-JP" sz="2800" b="1" dirty="0">
                          <a:latin typeface="Arial"/>
                          <a:cs typeface="Arial"/>
                        </a:rPr>
                        <a:t>From you, O Nineveh, has one come forth who plots evil against the L</a:t>
                      </a:r>
                      <a:r>
                        <a:rPr kumimoji="1" lang="en-US" altLang="ja-JP" sz="2400" b="1" dirty="0">
                          <a:latin typeface="Arial"/>
                          <a:cs typeface="Arial"/>
                        </a:rPr>
                        <a:t>ORD</a:t>
                      </a:r>
                      <a:r>
                        <a:rPr kumimoji="1" lang="en-US" altLang="ja-JP" sz="2800" b="1" dirty="0">
                          <a:latin typeface="Arial"/>
                          <a:cs typeface="Arial"/>
                        </a:rPr>
                        <a:t> and counsels wickedness…</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Sennacherib made arrogant threats in </a:t>
                      </a:r>
                      <a:br>
                        <a:rPr kumimoji="1" lang="en-US" altLang="ja-JP" sz="2800" b="1" dirty="0">
                          <a:latin typeface="Arial"/>
                          <a:cs typeface="Arial"/>
                        </a:rPr>
                      </a:br>
                      <a:r>
                        <a:rPr kumimoji="1" lang="en-US" altLang="ja-JP" sz="2800" b="1" dirty="0">
                          <a:latin typeface="Arial"/>
                          <a:cs typeface="Arial"/>
                        </a:rPr>
                        <a:t>701 BC against Judah and Jerusalem </a:t>
                      </a:r>
                      <a:br>
                        <a:rPr kumimoji="1" lang="en-US" altLang="ja-JP" sz="2800" b="1" dirty="0">
                          <a:latin typeface="Arial"/>
                          <a:cs typeface="Arial"/>
                        </a:rPr>
                      </a:b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en-US" altLang="ja-JP" sz="2800" b="1" dirty="0">
                          <a:latin typeface="Arial"/>
                          <a:cs typeface="Arial"/>
                        </a:rPr>
                        <a:t>Now I will break their yoke from your neck and tear your shackles away</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Judah</a:t>
                      </a:r>
                      <a:r>
                        <a:rPr kumimoji="1" lang="uk-UA" altLang="ja-JP" sz="2800" b="1" dirty="0">
                          <a:latin typeface="Arial"/>
                          <a:cs typeface="Arial"/>
                        </a:rPr>
                        <a:t>'</a:t>
                      </a:r>
                      <a:r>
                        <a:rPr kumimoji="1" lang="en-US" altLang="ja-JP" sz="2800" b="1" dirty="0">
                          <a:latin typeface="Arial"/>
                          <a:cs typeface="Arial"/>
                        </a:rPr>
                        <a:t>s service to Assyria ended at Nineveh</a:t>
                      </a:r>
                      <a:r>
                        <a:rPr kumimoji="1" lang="uk-UA" altLang="ja-JP" sz="2800" b="1" dirty="0">
                          <a:latin typeface="Arial"/>
                          <a:cs typeface="Arial"/>
                        </a:rPr>
                        <a:t>'</a:t>
                      </a:r>
                      <a:r>
                        <a:rPr kumimoji="1" lang="en-US" altLang="ja-JP" sz="2800" b="1" dirty="0">
                          <a:latin typeface="Arial"/>
                          <a:cs typeface="Arial"/>
                        </a:rPr>
                        <a:t>s demise </a:t>
                      </a:r>
                      <a:br>
                        <a:rPr kumimoji="1" lang="en-US" altLang="ja-JP" sz="2800" b="1" dirty="0">
                          <a:latin typeface="Arial"/>
                          <a:cs typeface="Arial"/>
                        </a:rPr>
                      </a:br>
                      <a:r>
                        <a:rPr kumimoji="1" lang="en-US" altLang="ja-JP" sz="2800" b="1" dirty="0">
                          <a:latin typeface="Arial"/>
                          <a:cs typeface="Arial"/>
                        </a:rPr>
                        <a:t>(2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Hobart E. Freeman, </a:t>
            </a:r>
            <a:r>
              <a:rPr kumimoji="1" lang="en-US" altLang="ja-JP" sz="1200" b="1" i="1">
                <a:solidFill>
                  <a:srgbClr val="FFFFFF"/>
                </a:solidFill>
                <a:cs typeface="Arial" charset="0"/>
              </a:rPr>
              <a:t>An Introduction to the Old Testament Prophets</a:t>
            </a:r>
            <a:r>
              <a:rPr kumimoji="1" lang="en-US" altLang="ja-JP" sz="1200" b="1">
                <a:solidFill>
                  <a:srgbClr val="FFFFFF"/>
                </a:solidFill>
                <a:cs typeface="Arial" charset="0"/>
              </a:rPr>
              <a:t> (Chicago: Moody Press, 1977).</a:t>
            </a:r>
          </a:p>
        </p:txBody>
      </p:sp>
    </p:spTree>
    <p:extLst>
      <p:ext uri="{BB962C8B-B14F-4D97-AF65-F5344CB8AC3E}">
        <p14:creationId xmlns:p14="http://schemas.microsoft.com/office/powerpoint/2010/main" val="3228074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34067615"/>
              </p:ext>
            </p:extLst>
          </p:nvPr>
        </p:nvGraphicFramePr>
        <p:xfrm>
          <a:off x="-36512" y="692696"/>
          <a:ext cx="9216008" cy="30784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Nineveh</a:t>
                      </a:r>
                      <a:r>
                        <a:rPr kumimoji="1" lang="uk-UA" altLang="ja-JP" sz="2800" b="1" dirty="0">
                          <a:latin typeface="Arial"/>
                          <a:cs typeface="Arial"/>
                        </a:rPr>
                        <a:t>'</a:t>
                      </a:r>
                      <a:r>
                        <a:rPr kumimoji="1" lang="en-US" altLang="ja-JP" sz="2800" b="1" dirty="0">
                          <a:latin typeface="Arial"/>
                          <a:cs typeface="Arial"/>
                        </a:rPr>
                        <a:t>s destruction would be final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88605026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849262270"/>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67977704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66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 messenger is coming over the mountains with good news!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is bringing a message of peace.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Celebrate your festivals, O people of Judah, and fulfill all your vows,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your wicked enemies will never invade your land again.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will be completely destroyed!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30211973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79" name="Text Box 3"/>
          <p:cNvSpPr txBox="1">
            <a:spLocks noChangeArrowheads="1"/>
          </p:cNvSpPr>
          <p:nvPr/>
        </p:nvSpPr>
        <p:spPr bwMode="auto">
          <a:xfrm>
            <a:off x="3556004" y="1617124"/>
            <a:ext cx="5575296" cy="5262980"/>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sz="2800" b="1" dirty="0">
                <a:solidFill>
                  <a:srgbClr val="FFFFFF"/>
                </a:solidFill>
                <a:ea typeface="Arial" charset="0"/>
                <a:cs typeface="Arial" charset="0"/>
              </a:rPr>
              <a:t>God rules the universe. He controls both nature and nations, judging them and using them as instruments of judgment by His will. Not even mighty Assyria, earth's superpower in Nahum</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day, could withstand the L</a:t>
            </a:r>
            <a:r>
              <a:rPr kumimoji="1" lang="en-US" altLang="ja-JP" b="1" dirty="0">
                <a:solidFill>
                  <a:srgbClr val="FFFFFF"/>
                </a:solidFill>
                <a:ea typeface="Arial" charset="0"/>
                <a:cs typeface="Arial" charset="0"/>
              </a:rPr>
              <a:t>ORD</a:t>
            </a:r>
            <a:r>
              <a:rPr kumimoji="1" lang="uk-UA" altLang="ja-JP" b="1" dirty="0">
                <a:solidFill>
                  <a:srgbClr val="FFFFFF"/>
                </a:solidFill>
                <a:ea typeface="Arial" charset="0"/>
                <a:cs typeface="Arial" charset="0"/>
              </a:rPr>
              <a:t>'</a:t>
            </a:r>
            <a:r>
              <a:rPr kumimoji="1" lang="en-US" altLang="ja-JP" b="1" dirty="0">
                <a:solidFill>
                  <a:srgbClr val="FFFFFF"/>
                </a:solidFill>
                <a:ea typeface="Arial" charset="0"/>
                <a:cs typeface="Arial" charset="0"/>
              </a:rPr>
              <a:t>s</a:t>
            </a:r>
            <a:r>
              <a:rPr kumimoji="1" lang="en-US" altLang="ja-JP" sz="2800" b="1" dirty="0">
                <a:solidFill>
                  <a:srgbClr val="FFFFFF"/>
                </a:solidFill>
                <a:ea typeface="Arial" charset="0"/>
                <a:cs typeface="Arial" charset="0"/>
              </a:rPr>
              <a:t> judgment. The L</a:t>
            </a:r>
            <a:r>
              <a:rPr kumimoji="1" lang="en-US" altLang="ja-JP" b="1" dirty="0">
                <a:solidFill>
                  <a:srgbClr val="FFFFFF"/>
                </a:solidFill>
                <a:ea typeface="Arial" charset="0"/>
                <a:cs typeface="Arial" charset="0"/>
              </a:rPr>
              <a:t>ORD</a:t>
            </a:r>
            <a:r>
              <a:rPr kumimoji="1" lang="en-US" altLang="ja-JP" sz="2800" b="1" dirty="0">
                <a:solidFill>
                  <a:srgbClr val="FFFFFF"/>
                </a:solidFill>
                <a:ea typeface="Arial" charset="0"/>
                <a:cs typeface="Arial" charset="0"/>
              </a:rPr>
              <a:t> would destroy Nineveh</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idols (1:14), showing His sovereignty over the Assyrian gods.  </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kumimoji="1" lang="en-US" altLang="ja-JP" sz="3600" b="1" i="1" dirty="0">
                <a:solidFill>
                  <a:srgbClr val="FFFFFF"/>
                </a:solidFill>
                <a:effectLst>
                  <a:outerShdw blurRad="38100" dist="38100" dir="2700000" algn="tl">
                    <a:srgbClr val="000000"/>
                  </a:outerShdw>
                </a:effectLst>
                <a:ea typeface="Arial" charset="0"/>
                <a:cs typeface="Arial" charset="0"/>
              </a:rPr>
              <a:t>God as Sovereign King</a:t>
            </a:r>
          </a:p>
        </p:txBody>
      </p:sp>
    </p:spTree>
    <p:extLst>
      <p:ext uri="{BB962C8B-B14F-4D97-AF65-F5344CB8AC3E}">
        <p14:creationId xmlns:p14="http://schemas.microsoft.com/office/powerpoint/2010/main" val="370726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80" name="Text Box 4"/>
          <p:cNvSpPr txBox="1">
            <a:spLocks noChangeArrowheads="1"/>
          </p:cNvSpPr>
          <p:nvPr/>
        </p:nvSpPr>
        <p:spPr bwMode="auto">
          <a:xfrm>
            <a:off x="0" y="3352800"/>
            <a:ext cx="9144000" cy="341632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b="1" dirty="0">
                <a:solidFill>
                  <a:srgbClr val="FFFFFF"/>
                </a:solidFill>
                <a:effectLst>
                  <a:outerShdw blurRad="38100" dist="38100" dir="2700000" algn="tl">
                    <a:srgbClr val="000000"/>
                  </a:outerShdw>
                </a:effectLst>
                <a:cs typeface="Arial" charset="0"/>
              </a:rPr>
              <a:t>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is Divine Warrior </a:t>
            </a:r>
            <a:r>
              <a:rPr kumimoji="1" lang="en-US" altLang="ja-JP" b="1" i="1" dirty="0">
                <a:solidFill>
                  <a:srgbClr val="FFFFFF"/>
                </a:solidFill>
                <a:effectLst>
                  <a:outerShdw blurRad="38100" dist="38100" dir="2700000" algn="tl">
                    <a:srgbClr val="000000"/>
                  </a:outerShdw>
                </a:effectLst>
                <a:cs typeface="Arial" charset="0"/>
              </a:rPr>
              <a:t>par excellence</a:t>
            </a:r>
            <a:r>
              <a:rPr kumimoji="1" lang="en-US" altLang="ja-JP" b="1" dirty="0">
                <a:solidFill>
                  <a:srgbClr val="FFFFFF"/>
                </a:solidFill>
                <a:effectLst>
                  <a:outerShdw blurRad="38100" dist="38100" dir="2700000" algn="tl">
                    <a:srgbClr val="000000"/>
                  </a:outerShdw>
                </a:effectLst>
                <a:cs typeface="Arial" charset="0"/>
              </a:rPr>
              <a:t>. The book begins with a terrifying portrayal of the angry, avenging warrior in a storm frightening all of nature with His battle cry (1:2-6). In these verses, Nahum used many of the same words used by Assyrian kings to describe their prowess and exploits in battle. This emphasized that 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not Assyria</a:t>
            </a:r>
            <a:r>
              <a:rPr kumimoji="1" lang="uk-UA"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s king, was the most powerful warrior. The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Almighty,</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or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of Armies,</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personally announced He would defeat Nineveh (2:13; 3:5). </a:t>
            </a:r>
            <a:endParaRPr kumimoji="1" lang="en-US" altLang="ja-JP" sz="5400" b="1" dirty="0">
              <a:solidFill>
                <a:srgbClr val="FFFFFF"/>
              </a:solidFill>
              <a:effectLst>
                <a:outerShdw blurRad="38100" dist="38100" dir="2700000" algn="tl">
                  <a:srgbClr val="000000"/>
                </a:outerShdw>
              </a:effectLst>
              <a:cs typeface="Arial" charset="0"/>
            </a:endParaRP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kumimoji="1" lang="en-US" altLang="ja-JP" sz="3600" b="1" i="1">
                <a:solidFill>
                  <a:srgbClr val="FFFFFF"/>
                </a:solidFill>
                <a:effectLst>
                  <a:outerShdw blurRad="38100" dist="38100" dir="2700000" algn="tl">
                    <a:srgbClr val="000000"/>
                  </a:outerShdw>
                </a:effectLst>
                <a:cs typeface="Arial" charset="0"/>
              </a:rPr>
              <a:t>God as Warrior</a:t>
            </a:r>
          </a:p>
        </p:txBody>
      </p:sp>
    </p:spTree>
    <p:extLst>
      <p:ext uri="{BB962C8B-B14F-4D97-AF65-F5344CB8AC3E}">
        <p14:creationId xmlns:p14="http://schemas.microsoft.com/office/powerpoint/2010/main" val="4148664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1800">
                <a:effectLst/>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Nahum: Nineveh</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Nahum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Attributes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 660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621</a:t>
            </a:r>
          </a:p>
        </p:txBody>
      </p:sp>
      <p:sp>
        <p:nvSpPr>
          <p:cNvPr id="2" name="Rounded Rectangle 1"/>
          <p:cNvSpPr/>
          <p:nvPr/>
        </p:nvSpPr>
        <p:spPr bwMode="auto">
          <a:xfrm>
            <a:off x="3810000" y="931333"/>
            <a:ext cx="2455333"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0937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6085857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Your enemy is coming to crush you, Nineveh.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Man the ramparts! Watch the roads! Prepare your defenses! Call out your forces! </a:t>
            </a:r>
            <a:r>
              <a:rPr lang="en-US" sz="3200" baseline="30000" dirty="0">
                <a:effectLst>
                  <a:glow rad="127000">
                    <a:schemeClr val="tx1"/>
                  </a:glow>
                </a:effectLst>
                <a:latin typeface="Arial" charset="0"/>
                <a:ea typeface="ＭＳ Ｐゴシック" charset="0"/>
                <a:cs typeface="ＭＳ Ｐゴシック" charset="0"/>
              </a:rPr>
              <a:t>2</a:t>
            </a:r>
            <a:r>
              <a:rPr lang="en-US" sz="3200" dirty="0">
                <a:effectLst>
                  <a:glow rad="127000">
                    <a:schemeClr val="tx1"/>
                  </a:glow>
                </a:effectLst>
                <a:latin typeface="Arial" charset="0"/>
                <a:ea typeface="ＭＳ Ｐゴシック" charset="0"/>
                <a:cs typeface="ＭＳ Ｐゴシック" charset="0"/>
              </a:rPr>
              <a:t>Even though the destroyer has destroyed Judah, the L</a:t>
            </a:r>
            <a:r>
              <a:rPr lang="en-US" sz="2800" dirty="0">
                <a:effectLst>
                  <a:glow rad="127000">
                    <a:schemeClr val="tx1"/>
                  </a:glow>
                </a:effectLst>
                <a:latin typeface="Arial" charset="0"/>
                <a:ea typeface="ＭＳ Ｐゴシック" charset="0"/>
                <a:cs typeface="ＭＳ Ｐゴシック" charset="0"/>
              </a:rPr>
              <a:t>ORD</a:t>
            </a:r>
            <a:r>
              <a:rPr lang="en-US" sz="3200" dirty="0">
                <a:effectLst>
                  <a:glow rad="127000">
                    <a:schemeClr val="tx1"/>
                  </a:glow>
                </a:effectLst>
                <a:latin typeface="Arial" charset="0"/>
                <a:ea typeface="ＭＳ Ｐゴシック" charset="0"/>
                <a:cs typeface="ＭＳ Ｐゴシック" charset="0"/>
              </a:rPr>
              <a:t> will restore its honor. Israel’s vine has been stripped of branches, but he will restore its splendor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87270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Caring</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Just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3811224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dirty="0">
                <a:effectLst>
                  <a:glow rad="127000">
                    <a:schemeClr val="tx1"/>
                  </a:glow>
                </a:effectLst>
                <a:latin typeface="Arial" charset="0"/>
                <a:ea typeface="ＭＳ Ｐゴシック" charset="0"/>
                <a:cs typeface="ＭＳ Ｐゴシック" charset="0"/>
              </a:rPr>
              <a:t>Shields flash red in the sunlight! See the scarlet uniforms of the valiant troops!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Watch as their glittering chariots move into position, with a forest of spears waving above them. </a:t>
            </a:r>
            <a:br>
              <a:rPr lang="en-US" sz="3600" dirty="0">
                <a:effectLst>
                  <a:glow rad="127000">
                    <a:schemeClr val="tx1"/>
                  </a:glow>
                </a:effectLst>
                <a:latin typeface="Arial" charset="0"/>
                <a:ea typeface="ＭＳ Ｐゴシック" charset="0"/>
                <a:cs typeface="ＭＳ Ｐゴシック" charset="0"/>
              </a:rPr>
            </a:br>
            <a:r>
              <a:rPr lang="en-US" sz="3600" baseline="30000" dirty="0">
                <a:effectLst>
                  <a:glow rad="127000">
                    <a:schemeClr val="tx1"/>
                  </a:glow>
                </a:effectLst>
                <a:latin typeface="Arial" charset="0"/>
                <a:ea typeface="ＭＳ Ｐゴシック" charset="0"/>
                <a:cs typeface="ＭＳ Ｐゴシック" charset="0"/>
              </a:rPr>
              <a:t>4</a:t>
            </a:r>
            <a:r>
              <a:rPr lang="en-US" sz="3600" dirty="0">
                <a:effectLst>
                  <a:glow rad="127000">
                    <a:schemeClr val="tx1"/>
                  </a:glow>
                </a:effectLst>
                <a:latin typeface="Arial" charset="0"/>
                <a:ea typeface="ＭＳ Ｐゴシック" charset="0"/>
                <a:cs typeface="ＭＳ Ｐゴシック" charset="0"/>
              </a:rPr>
              <a:t>The chariots race recklessly along the streets and rush wildly through the squares. They flash like firelight and move as swiftly as lightning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(Nahum 2:3-4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07297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king shouts to his officers; they stumble in their haste, rushing to the walls to set up their defenses. </a:t>
            </a: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The river gates have been torn open!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The palace is about to collapse!</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289387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487328691"/>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3084406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288666186"/>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16753741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FontTx/>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215900">
                    <a:srgbClr val="000000"/>
                  </a:glow>
                </a:effectLst>
                <a:latin typeface="Arial" charset="0"/>
                <a:cs typeface="Arial" charset="0"/>
              </a:rPr>
              <a:t>637</a:t>
            </a:r>
          </a:p>
        </p:txBody>
      </p:sp>
    </p:spTree>
    <p:extLst>
      <p:ext uri="{BB962C8B-B14F-4D97-AF65-F5344CB8AC3E}">
        <p14:creationId xmlns:p14="http://schemas.microsoft.com/office/powerpoint/2010/main" val="2328350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8042687"/>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5527596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819400" y="2590800"/>
            <a:ext cx="6115050" cy="461963"/>
          </a:xfrm>
          <a:prstGeom prst="rect">
            <a:avLst/>
          </a:prstGeom>
          <a:solidFill>
            <a:schemeClr val="accent4">
              <a:lumMod val="10000"/>
            </a:schemeClr>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defRPr/>
            </a:pPr>
            <a:endParaRPr lang="en-US" sz="2400" dirty="0">
              <a:solidFill>
                <a:srgbClr val="DADADA">
                  <a:lumMod val="10000"/>
                </a:srgbClr>
              </a:solidFill>
              <a:latin typeface="Arial"/>
              <a:ea typeface="ＭＳ Ｐゴシック" charset="-128"/>
              <a:cs typeface="Arial"/>
            </a:endParaRPr>
          </a:p>
        </p:txBody>
      </p:sp>
      <p:sp>
        <p:nvSpPr>
          <p:cNvPr id="235522" name="Text Box 4"/>
          <p:cNvSpPr txBox="1">
            <a:spLocks noChangeArrowheads="1"/>
          </p:cNvSpPr>
          <p:nvPr/>
        </p:nvSpPr>
        <p:spPr bwMode="auto">
          <a:xfrm>
            <a:off x="0" y="990600"/>
            <a:ext cx="9144000" cy="3687763"/>
          </a:xfrm>
          <a:prstGeom prst="rect">
            <a:avLst/>
          </a:prstGeom>
          <a:noFill/>
          <a:ln w="57150" cmpd="thinThick">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50000"/>
              </a:lnSpc>
              <a:spcBef>
                <a:spcPct val="50000"/>
              </a:spcBef>
              <a:spcAft>
                <a:spcPct val="0"/>
              </a:spcAft>
            </a:pPr>
            <a:endParaRPr kumimoji="1" lang="en-US" altLang="ja-JP" sz="2000" b="1">
              <a:solidFill>
                <a:srgbClr val="FFFFFF"/>
              </a:solidFill>
              <a:cs typeface="Arial" charset="0"/>
            </a:endParaRPr>
          </a:p>
          <a:p>
            <a:pPr defTabSz="914400" fontAlgn="base">
              <a:spcBef>
                <a:spcPct val="30000"/>
              </a:spcBef>
              <a:spcAft>
                <a:spcPct val="0"/>
              </a:spcAft>
            </a:pPr>
            <a:r>
              <a:rPr kumimoji="1" lang="en-US" altLang="ja-JP" sz="2000" b="1">
                <a:solidFill>
                  <a:srgbClr val="FFFFFF"/>
                </a:solidFill>
                <a:cs typeface="Arial" charset="0"/>
              </a:rPr>
              <a:t>  a Yahweh, like a terrible force of nature, avenges his enemies (1:2-10)</a:t>
            </a:r>
          </a:p>
          <a:p>
            <a:pPr defTabSz="914400" fontAlgn="base">
              <a:spcBef>
                <a:spcPct val="50000"/>
              </a:spcBef>
              <a:spcAft>
                <a:spcPct val="0"/>
              </a:spcAft>
            </a:pPr>
            <a:r>
              <a:rPr kumimoji="1" lang="en-US" altLang="ja-JP" sz="2000" b="1">
                <a:solidFill>
                  <a:srgbClr val="FFFFFF"/>
                </a:solidFill>
                <a:cs typeface="Arial" charset="0"/>
              </a:rPr>
              <a:t>	 b Yahweh will destroy Nineveh but restore Judah (1:11-15)</a:t>
            </a:r>
          </a:p>
          <a:p>
            <a:pPr defTabSz="914400" fontAlgn="base">
              <a:spcBef>
                <a:spcPct val="50000"/>
              </a:spcBef>
              <a:spcAft>
                <a:spcPct val="0"/>
              </a:spcAft>
            </a:pPr>
            <a:r>
              <a:rPr kumimoji="1" lang="en-US" altLang="ja-JP" sz="2000" b="1">
                <a:solidFill>
                  <a:srgbClr val="FFFFFF"/>
                </a:solidFill>
                <a:cs typeface="Arial" charset="0"/>
              </a:rPr>
              <a:t>		 c Vivid description of the attack upon Nineveh (2:1-10)</a:t>
            </a:r>
          </a:p>
          <a:p>
            <a:pPr defTabSz="914400" fontAlgn="base">
              <a:spcBef>
                <a:spcPct val="50000"/>
              </a:spcBef>
              <a:spcAft>
                <a:spcPct val="0"/>
              </a:spcAft>
            </a:pPr>
            <a:r>
              <a:rPr kumimoji="1" lang="en-US" altLang="ja-JP" sz="2000" b="1">
                <a:solidFill>
                  <a:srgbClr val="FFFFFF"/>
                </a:solidFill>
                <a:cs typeface="Arial" charset="0"/>
              </a:rPr>
              <a:t>			 d CENTER: Lament over fall of Nineveh (2:11-13)</a:t>
            </a:r>
          </a:p>
          <a:p>
            <a:pPr defTabSz="914400" fontAlgn="base">
              <a:spcBef>
                <a:spcPct val="50000"/>
              </a:spcBef>
              <a:spcAft>
                <a:spcPct val="0"/>
              </a:spcAft>
            </a:pPr>
            <a:r>
              <a:rPr kumimoji="1" lang="en-US" altLang="ja-JP" sz="2000" b="1">
                <a:solidFill>
                  <a:srgbClr val="FFFFFF"/>
                </a:solidFill>
                <a:cs typeface="Arial" charset="0"/>
              </a:rPr>
              <a:t>		 c</a:t>
            </a:r>
            <a:r>
              <a:rPr kumimoji="1" lang="uk-UA" altLang="ja-JP" sz="2000" b="1">
                <a:solidFill>
                  <a:srgbClr val="FFFFFF"/>
                </a:solidFill>
                <a:cs typeface="Arial" charset="0"/>
              </a:rPr>
              <a:t>'</a:t>
            </a:r>
            <a:r>
              <a:rPr kumimoji="1" lang="en-US" altLang="ja-JP" sz="2000" b="1">
                <a:solidFill>
                  <a:srgbClr val="FFFFFF"/>
                </a:solidFill>
                <a:cs typeface="Arial" charset="0"/>
              </a:rPr>
              <a:t> Vivid description of the looting of Nineveh (3:1-7)</a:t>
            </a:r>
          </a:p>
          <a:p>
            <a:pPr defTabSz="914400" fontAlgn="base">
              <a:spcBef>
                <a:spcPct val="50000"/>
              </a:spcBef>
              <a:spcAft>
                <a:spcPct val="0"/>
              </a:spcAft>
            </a:pPr>
            <a:r>
              <a:rPr kumimoji="1" lang="en-US" altLang="ja-JP" sz="2000" b="1">
                <a:solidFill>
                  <a:srgbClr val="FFFFFF"/>
                </a:solidFill>
                <a:cs typeface="Arial" charset="0"/>
              </a:rPr>
              <a:t>	 b</a:t>
            </a:r>
            <a:r>
              <a:rPr kumimoji="1" lang="uk-UA" altLang="ja-JP" sz="2000" b="1">
                <a:solidFill>
                  <a:srgbClr val="FFFFFF"/>
                </a:solidFill>
                <a:cs typeface="Arial" charset="0"/>
              </a:rPr>
              <a:t>'</a:t>
            </a:r>
            <a:r>
              <a:rPr kumimoji="1" lang="en-US" altLang="ja-JP" sz="2000" b="1">
                <a:solidFill>
                  <a:srgbClr val="FFFFFF"/>
                </a:solidFill>
                <a:cs typeface="Arial" charset="0"/>
              </a:rPr>
              <a:t> Nineveh will be destroyed: it is vulnerable, like Thebes (3:8-13)</a:t>
            </a:r>
          </a:p>
          <a:p>
            <a:pPr defTabSz="914400" fontAlgn="base">
              <a:spcBef>
                <a:spcPct val="50000"/>
              </a:spcBef>
              <a:spcAft>
                <a:spcPct val="0"/>
              </a:spcAft>
            </a:pPr>
            <a:r>
              <a:rPr kumimoji="1" lang="en-US" altLang="ja-JP" sz="2000" b="1">
                <a:solidFill>
                  <a:srgbClr val="FFFFFF"/>
                </a:solidFill>
                <a:cs typeface="Arial" charset="0"/>
              </a:rPr>
              <a:t>  a</a:t>
            </a:r>
            <a:r>
              <a:rPr kumimoji="1" lang="uk-UA" altLang="ja-JP" sz="2000" b="1">
                <a:solidFill>
                  <a:srgbClr val="FFFFFF"/>
                </a:solidFill>
                <a:cs typeface="Arial" charset="0"/>
              </a:rPr>
              <a:t>'</a:t>
            </a:r>
            <a:r>
              <a:rPr kumimoji="1" lang="en-US" altLang="ja-JP" sz="2000" b="1">
                <a:solidFill>
                  <a:srgbClr val="FFFFFF"/>
                </a:solidFill>
                <a:cs typeface="Arial" charset="0"/>
              </a:rPr>
              <a:t> Nineveh, likened to a force of nature, will be destroyed (3:14-19)</a:t>
            </a:r>
          </a:p>
          <a:p>
            <a:pPr defTabSz="914400" fontAlgn="base">
              <a:lnSpc>
                <a:spcPct val="50000"/>
              </a:lnSpc>
              <a:spcBef>
                <a:spcPct val="30000"/>
              </a:spcBef>
              <a:spcAft>
                <a:spcPct val="0"/>
              </a:spcAft>
            </a:pPr>
            <a:r>
              <a:rPr kumimoji="1" lang="en-US" altLang="ja-JP" sz="2000" b="1">
                <a:solidFill>
                  <a:srgbClr val="FFFFFF"/>
                </a:solidFill>
                <a:cs typeface="Arial" charset="0"/>
              </a:rPr>
              <a:t> </a:t>
            </a:r>
          </a:p>
        </p:txBody>
      </p:sp>
      <p:sp>
        <p:nvSpPr>
          <p:cNvPr id="235523" name="Text Box 5"/>
          <p:cNvSpPr txBox="1">
            <a:spLocks noChangeArrowheads="1"/>
          </p:cNvSpPr>
          <p:nvPr/>
        </p:nvSpPr>
        <p:spPr bwMode="auto">
          <a:xfrm>
            <a:off x="2209800" y="4800600"/>
            <a:ext cx="6629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kumimoji="1" lang="en-US" altLang="ja-JP" sz="1400" b="1">
                <a:solidFill>
                  <a:srgbClr val="FFFFFF"/>
                </a:solidFill>
                <a:cs typeface="Arial" charset="0"/>
              </a:rPr>
              <a:t>Adapted from David A. Dorsey, </a:t>
            </a:r>
            <a:r>
              <a:rPr kumimoji="1" lang="en-US" altLang="ja-JP" sz="1400" b="1" i="1">
                <a:solidFill>
                  <a:srgbClr val="FFFFFF"/>
                </a:solidFill>
                <a:cs typeface="Arial" charset="0"/>
              </a:rPr>
              <a:t>The Literary Structure of the Old Testament: A Commentary on Genesis – Malachi</a:t>
            </a:r>
            <a:r>
              <a:rPr kumimoji="1" lang="en-US" altLang="ja-JP" sz="1400" b="1">
                <a:solidFill>
                  <a:srgbClr val="FFFFFF"/>
                </a:solidFill>
                <a:cs typeface="Arial" charset="0"/>
              </a:rPr>
              <a:t> (Grand Rapids: Baker, 1999)</a:t>
            </a:r>
          </a:p>
        </p:txBody>
      </p:sp>
      <p:sp>
        <p:nvSpPr>
          <p:cNvPr id="235524" name="Text Box 6"/>
          <p:cNvSpPr txBox="1">
            <a:spLocks noChangeArrowheads="1"/>
          </p:cNvSpPr>
          <p:nvPr/>
        </p:nvSpPr>
        <p:spPr bwMode="auto">
          <a:xfrm>
            <a:off x="381000" y="5562600"/>
            <a:ext cx="8534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800" b="1" i="1">
                <a:solidFill>
                  <a:srgbClr val="FFFFFF"/>
                </a:solidFill>
                <a:cs typeface="Arial" charset="0"/>
              </a:rPr>
              <a:t>Dorsey reveals that the placement of the eulogy over the </a:t>
            </a:r>
            <a:r>
              <a:rPr kumimoji="1" lang="ru-RU" altLang="ja-JP" sz="1800" b="1" i="1">
                <a:solidFill>
                  <a:srgbClr val="FFFFFF"/>
                </a:solidFill>
                <a:cs typeface="Arial" charset="0"/>
              </a:rPr>
              <a:t>"</a:t>
            </a:r>
            <a:r>
              <a:rPr kumimoji="1" lang="en-US" altLang="ja-JP" sz="1800" b="1" i="1">
                <a:solidFill>
                  <a:srgbClr val="FFFFFF"/>
                </a:solidFill>
                <a:cs typeface="Arial" charset="0"/>
              </a:rPr>
              <a:t>lion</a:t>
            </a:r>
            <a:r>
              <a:rPr kumimoji="1" lang="uk-UA" altLang="ja-JP" sz="1800" b="1" i="1">
                <a:solidFill>
                  <a:srgbClr val="FFFFFF"/>
                </a:solidFill>
                <a:cs typeface="Arial" charset="0"/>
              </a:rPr>
              <a:t>'</a:t>
            </a:r>
            <a:r>
              <a:rPr kumimoji="1" lang="en-US" altLang="ja-JP" sz="1800" b="1" i="1">
                <a:solidFill>
                  <a:srgbClr val="FFFFFF"/>
                </a:solidFill>
                <a:cs typeface="Arial" charset="0"/>
              </a:rPr>
              <a:t>s den</a:t>
            </a:r>
            <a:r>
              <a:rPr kumimoji="1" lang="ru-RU" altLang="ja-JP" sz="1800" b="1" i="1">
                <a:solidFill>
                  <a:srgbClr val="FFFFFF"/>
                </a:solidFill>
                <a:cs typeface="Arial" charset="0"/>
              </a:rPr>
              <a:t>"</a:t>
            </a:r>
            <a:r>
              <a:rPr kumimoji="1" lang="en-US" altLang="ja-JP" sz="1800" b="1" i="1">
                <a:solidFill>
                  <a:srgbClr val="FFFFFF"/>
                </a:solidFill>
                <a:cs typeface="Arial" charset="0"/>
              </a:rPr>
              <a:t> in the book</a:t>
            </a:r>
            <a:r>
              <a:rPr kumimoji="1" lang="uk-UA" altLang="ja-JP" sz="1800" b="1" i="1">
                <a:solidFill>
                  <a:srgbClr val="FFFFFF"/>
                </a:solidFill>
                <a:cs typeface="Arial" charset="0"/>
              </a:rPr>
              <a:t>'</a:t>
            </a:r>
            <a:r>
              <a:rPr kumimoji="1" lang="en-US" altLang="ja-JP" sz="1800" b="1" i="1">
                <a:solidFill>
                  <a:srgbClr val="FFFFFF"/>
                </a:solidFill>
                <a:cs typeface="Arial" charset="0"/>
              </a:rPr>
              <a:t>s highlighted central position reinforces the sense of certainty of Nineveh</a:t>
            </a:r>
            <a:r>
              <a:rPr kumimoji="1" lang="uk-UA" altLang="ja-JP" sz="1800" b="1" i="1">
                <a:solidFill>
                  <a:srgbClr val="FFFFFF"/>
                </a:solidFill>
                <a:cs typeface="Arial" charset="0"/>
              </a:rPr>
              <a:t>'</a:t>
            </a:r>
            <a:r>
              <a:rPr kumimoji="1" lang="en-US" altLang="ja-JP" sz="1800" b="1" i="1">
                <a:solidFill>
                  <a:srgbClr val="FFFFFF"/>
                </a:solidFill>
                <a:cs typeface="Arial" charset="0"/>
              </a:rPr>
              <a:t>s fall.</a:t>
            </a:r>
          </a:p>
        </p:txBody>
      </p:sp>
      <p:sp>
        <p:nvSpPr>
          <p:cNvPr id="48135" name="Rectangle 7"/>
          <p:cNvSpPr>
            <a:spLocks noGrp="1" noChangeArrowheads="1"/>
          </p:cNvSpPr>
          <p:nvPr>
            <p:ph type="title" idx="4294967295"/>
          </p:nvPr>
        </p:nvSpPr>
        <p:spPr>
          <a:xfrm>
            <a:off x="0" y="0"/>
            <a:ext cx="9144000" cy="523875"/>
          </a:xfrm>
          <a:solidFill>
            <a:srgbClr val="161616"/>
          </a:solidFill>
        </p:spPr>
        <p:txBody>
          <a:bodyPr anchor="t">
            <a:spAutoFit/>
          </a:bodyPr>
          <a:lstStyle/>
          <a:p>
            <a:pPr eaLnBrk="1" hangingPunct="1">
              <a:defRPr/>
            </a:pPr>
            <a:r>
              <a:rPr kumimoji="1" lang="en-US" sz="2800" b="1">
                <a:solidFill>
                  <a:schemeClr val="tx1"/>
                </a:solidFill>
                <a:latin typeface="Arial" charset="0"/>
                <a:ea typeface="ＭＳ Ｐゴシック" charset="0"/>
                <a:cs typeface="Arial" charset="0"/>
              </a:rPr>
              <a:t>Chiastic Structure of Nahum</a:t>
            </a:r>
          </a:p>
        </p:txBody>
      </p:sp>
    </p:spTree>
    <p:extLst>
      <p:ext uri="{BB962C8B-B14F-4D97-AF65-F5344CB8AC3E}">
        <p14:creationId xmlns:p14="http://schemas.microsoft.com/office/powerpoint/2010/main" val="137157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en-US" sz="4000" b="1"/>
              <a:t>Lion Imagery (2:11-13)</a:t>
            </a:r>
          </a:p>
        </p:txBody>
      </p:sp>
    </p:spTree>
    <p:extLst>
      <p:ext uri="{BB962C8B-B14F-4D97-AF65-F5344CB8AC3E}">
        <p14:creationId xmlns:p14="http://schemas.microsoft.com/office/powerpoint/2010/main" val="16152706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Where now is that great Nineveh,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that den filled with young lions?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It was a place where people—like lions and their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walked freely and without fear.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849381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The lion tore up meat for his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and strangled prey for his mate.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He filled his den with prey,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his caverns with his plunder.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218845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00"/>
                </a:solidFill>
              </a:rPr>
              <a:t>The Nineveh Metropolis</a:t>
            </a:r>
          </a:p>
        </p:txBody>
      </p:sp>
      <p:sp>
        <p:nvSpPr>
          <p:cNvPr id="750605"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i="1">
                <a:solidFill>
                  <a:srgbClr val="000000"/>
                </a:solidFill>
              </a:rPr>
              <a:t>Genesis 10:11-12</a:t>
            </a:r>
          </a:p>
        </p:txBody>
      </p:sp>
      <p:sp>
        <p:nvSpPr>
          <p:cNvPr id="750606" name="Text Box 24"/>
          <p:cNvSpPr txBox="1">
            <a:spLocks noChangeArrowheads="1"/>
          </p:cNvSpPr>
          <p:nvPr/>
        </p:nvSpPr>
        <p:spPr bwMode="auto">
          <a:xfrm>
            <a:off x="8353586" y="7396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latin typeface="Arial"/>
                <a:cs typeface="Arial"/>
              </a:rPr>
              <a:t>602</a:t>
            </a:r>
            <a:endParaRPr lang="en-US">
              <a:solidFill>
                <a:srgbClr val="000000"/>
              </a:solidFill>
              <a:latin typeface="Arial"/>
              <a:cs typeface="Aria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sz="2800" b="1">
                <a:solidFill>
                  <a:srgbClr val="FF0000"/>
                </a:solidFill>
              </a:rPr>
              <a:t>Size of Singapore</a:t>
            </a: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0</a:t>
            </a: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20</a:t>
            </a: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90000"/>
              </a:lnSpc>
              <a:spcBef>
                <a:spcPct val="20000"/>
              </a:spcBef>
              <a:spcAft>
                <a:spcPct val="0"/>
              </a:spcAft>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extLst>
      <p:ext uri="{BB962C8B-B14F-4D97-AF65-F5344CB8AC3E}">
        <p14:creationId xmlns:p14="http://schemas.microsoft.com/office/powerpoint/2010/main" val="166863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uk-UA" sz="3200" b="1" dirty="0">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I am your enemy!</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says the L</a:t>
            </a:r>
            <a:r>
              <a:rPr lang="en-US" sz="2800" b="1">
                <a:solidFill>
                  <a:srgbClr val="FFFFFF"/>
                </a:solidFill>
                <a:effectLst>
                  <a:glow rad="152400">
                    <a:srgbClr val="000000"/>
                  </a:glow>
                </a:effectLst>
                <a:latin typeface="Arial" charset="0"/>
                <a:ea typeface="Times New Roman" charset="0"/>
                <a:cs typeface="ＭＳ Ｐゴシック" charset="0"/>
              </a:rPr>
              <a:t>ORD</a:t>
            </a:r>
            <a:r>
              <a:rPr lang="en-US" sz="3200" b="1">
                <a:solidFill>
                  <a:srgbClr val="FFFFFF"/>
                </a:solidFill>
                <a:effectLst>
                  <a:glow rad="152400">
                    <a:srgbClr val="000000"/>
                  </a:glow>
                </a:effectLst>
                <a:latin typeface="Arial" charset="0"/>
                <a:ea typeface="Times New Roman" charset="0"/>
                <a:cs typeface="ＭＳ Ｐゴシック" charset="0"/>
              </a:rPr>
              <a:t> of Heaven</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s Armies. </a:t>
            </a:r>
          </a:p>
          <a:p>
            <a:pPr defTabSz="914400" eaLnBrk="0" fontAlgn="base" hangingPunct="0">
              <a:spcBef>
                <a:spcPct val="0"/>
              </a:spcBef>
              <a:spcAft>
                <a:spcPct val="0"/>
              </a:spcAft>
            </a:pP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Your chariots will soon go up in smoke.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Your young men will be killed in battle.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Never again will you plunder conquered nations.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The voices of your proud messengers will be heard no more</a:t>
            </a:r>
            <a:r>
              <a:rPr lang="uk-UA" sz="3200" b="1">
                <a:solidFill>
                  <a:srgbClr val="FFFFFF"/>
                </a:solidFill>
                <a:effectLst>
                  <a:glow rad="152400">
                    <a:srgbClr val="000000"/>
                  </a:glow>
                </a:effectLst>
                <a:latin typeface="Arial" charset="0"/>
                <a:ea typeface="Times New Roman" charset="0"/>
                <a:cs typeface="ＭＳ Ｐゴシック" charset="0"/>
              </a:rPr>
              <a: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 (2:13).</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487139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98512259"/>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67056253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1800">
                <a:effectLst/>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572458062"/>
              </p:ext>
            </p:extLst>
          </p:nvPr>
        </p:nvGraphicFramePr>
        <p:xfrm>
          <a:off x="0" y="487363"/>
          <a:ext cx="9144000" cy="6729942"/>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Nahum: Nineveh</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1650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Nahum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Nahum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uk-UA"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Attributes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uk-UA"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uk-UA"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 660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621</a:t>
            </a:r>
          </a:p>
        </p:txBody>
      </p:sp>
      <p:sp>
        <p:nvSpPr>
          <p:cNvPr id="2" name="Rounded Rectangle 1"/>
          <p:cNvSpPr/>
          <p:nvPr/>
        </p:nvSpPr>
        <p:spPr bwMode="auto">
          <a:xfrm>
            <a:off x="6180667" y="948275"/>
            <a:ext cx="2929992" cy="5317058"/>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87985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7302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What sorrow awaits Nineveh, the city of murder and lies!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She is crammed with wealth and is never without victims</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431079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Interior of Sennacherib</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Palace</a:t>
            </a:r>
          </a:p>
        </p:txBody>
      </p:sp>
    </p:spTree>
    <p:extLst>
      <p:ext uri="{BB962C8B-B14F-4D97-AF65-F5344CB8AC3E}">
        <p14:creationId xmlns:p14="http://schemas.microsoft.com/office/powerpoint/2010/main" val="29670402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Hear the crack of whips,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the rumble of wheels!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Horses’ hooves pound,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and chariots clatter wildly. </a:t>
            </a:r>
            <a:br>
              <a:rPr lang="en-US" sz="3200" dirty="0">
                <a:effectLst>
                  <a:glow rad="127000">
                    <a:schemeClr val="tx1"/>
                  </a:glow>
                </a:effectLst>
                <a:latin typeface="Arial" charset="0"/>
                <a:ea typeface="ＭＳ Ｐゴシック" charset="0"/>
                <a:cs typeface="ＭＳ Ｐゴシック" charset="0"/>
              </a:rPr>
            </a:br>
            <a:r>
              <a:rPr lang="en-US" sz="3200" baseline="30000" dirty="0">
                <a:effectLst>
                  <a:glow rad="127000">
                    <a:schemeClr val="tx1"/>
                  </a:glow>
                </a:effectLst>
                <a:latin typeface="Arial" charset="0"/>
                <a:ea typeface="ＭＳ Ｐゴシック" charset="0"/>
                <a:cs typeface="ＭＳ Ｐゴシック" charset="0"/>
              </a:rPr>
              <a:t>3</a:t>
            </a:r>
            <a:r>
              <a:rPr lang="en-US" sz="3200" dirty="0">
                <a:effectLst>
                  <a:glow rad="127000">
                    <a:schemeClr val="tx1"/>
                  </a:glow>
                </a:effectLst>
                <a:latin typeface="Arial" charset="0"/>
                <a:ea typeface="ＭＳ Ｐゴシック" charset="0"/>
                <a:cs typeface="ＭＳ Ｐゴシック" charset="0"/>
              </a:rPr>
              <a:t>See the flashing swords and glittering spears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as the charioteers charge past! There are countless casualties, heaps of bodies—so many bodies </a:t>
            </a:r>
            <a:r>
              <a:rPr lang="en-US" sz="3200">
                <a:effectLst>
                  <a:glow rad="127000">
                    <a:schemeClr val="tx1"/>
                  </a:glow>
                </a:effectLst>
                <a:latin typeface="Arial" charset="0"/>
                <a:ea typeface="ＭＳ Ｐゴシック" charset="0"/>
                <a:cs typeface="ＭＳ Ｐゴシック" charset="0"/>
              </a:rPr>
              <a:t>that people </a:t>
            </a:r>
            <a:r>
              <a:rPr lang="en-US" sz="3200" dirty="0">
                <a:effectLst>
                  <a:glow rad="127000">
                    <a:schemeClr val="tx1"/>
                  </a:glow>
                </a:effectLst>
                <a:latin typeface="Arial" charset="0"/>
                <a:ea typeface="ＭＳ Ｐゴシック" charset="0"/>
                <a:cs typeface="ＭＳ Ｐゴシック" charset="0"/>
              </a:rPr>
              <a:t>stumble over them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3:2-3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5313592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Llamsu Guarded Nineveh</a:t>
            </a:r>
            <a:r>
              <a:rPr lang="uk-UA"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Gates</a:t>
            </a: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effectLst>
                  <a:glow rad="127000">
                    <a:schemeClr val="tx1"/>
                  </a:glow>
                </a:effectLst>
                <a:latin typeface="Arial" charset="0"/>
                <a:ea typeface="ＭＳ Ｐゴシック" charset="0"/>
                <a:cs typeface="ＭＳ Ｐゴシック" charset="0"/>
              </a:rPr>
              <a:t>British Museum</a:t>
            </a:r>
          </a:p>
        </p:txBody>
      </p:sp>
    </p:spTree>
    <p:extLst>
      <p:ext uri="{BB962C8B-B14F-4D97-AF65-F5344CB8AC3E}">
        <p14:creationId xmlns:p14="http://schemas.microsoft.com/office/powerpoint/2010/main" val="382696364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975021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96739694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All this because Nineveh,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the beautiful and faithless city,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mistress of deadly charms,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enticed the nations with her 				beauty.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She taught them all her magic,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enchanting people everywhere.</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27632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God</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Reluctant Prophet</a:t>
            </a: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57251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Assyrian Chariots Humbled (3:5-7)</a:t>
            </a:r>
          </a:p>
        </p:txBody>
      </p:sp>
    </p:spTree>
    <p:extLst>
      <p:ext uri="{BB962C8B-B14F-4D97-AF65-F5344CB8AC3E}">
        <p14:creationId xmlns:p14="http://schemas.microsoft.com/office/powerpoint/2010/main" val="28317298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Ishtar Gate of the Conquering Babylonians</a:t>
            </a:r>
          </a:p>
        </p:txBody>
      </p:sp>
    </p:spTree>
    <p:extLst>
      <p:ext uri="{BB962C8B-B14F-4D97-AF65-F5344CB8AC3E}">
        <p14:creationId xmlns:p14="http://schemas.microsoft.com/office/powerpoint/2010/main" val="11111291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en-US" b="1" dirty="0">
                <a:effectLst>
                  <a:glow rad="228600">
                    <a:schemeClr val="bg2"/>
                  </a:glow>
                  <a:outerShdw blurRad="38100" dist="38100" dir="2700000" algn="tl">
                    <a:srgbClr val="000000"/>
                  </a:outerShdw>
                </a:effectLst>
              </a:rPr>
              <a:t>The Benefit of Egyptian Chronology</a:t>
            </a: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79214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3600" b="1" dirty="0">
                <a:effectLst>
                  <a:glow rad="228600">
                    <a:schemeClr val="bg2"/>
                  </a:glow>
                  <a:outerShdw blurRad="38100" dist="38100" dir="2700000" algn="tl">
                    <a:srgbClr val="000000"/>
                  </a:outerShdw>
                </a:effectLst>
              </a:rPr>
              <a:t>Nahum 3:8-10</a:t>
            </a:r>
          </a:p>
        </p:txBody>
      </p:sp>
    </p:spTree>
    <p:extLst>
      <p:ext uri="{BB962C8B-B14F-4D97-AF65-F5344CB8AC3E}">
        <p14:creationId xmlns:p14="http://schemas.microsoft.com/office/powerpoint/2010/main" val="41115340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79329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Tree>
    <p:extLst>
      <p:ext uri="{BB962C8B-B14F-4D97-AF65-F5344CB8AC3E}">
        <p14:creationId xmlns:p14="http://schemas.microsoft.com/office/powerpoint/2010/main" val="24368636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en-US" sz="6000" b="1" i="1" dirty="0">
                <a:solidFill>
                  <a:srgbClr val="FFFF00"/>
                </a:solidFill>
                <a:effectLst>
                  <a:glow rad="355600">
                    <a:schemeClr val="tx1"/>
                  </a:glow>
                </a:effectLst>
                <a:latin typeface="Arial" charset="0"/>
                <a:ea typeface="ＭＳ Ｐゴシック" charset="0"/>
                <a:cs typeface="Arial" charset="0"/>
              </a:rPr>
              <a:t>Thebes</a:t>
            </a:r>
            <a:r>
              <a:rPr lang="en-US" sz="6000" b="1" i="1" dirty="0">
                <a:solidFill>
                  <a:srgbClr val="FF0000"/>
                </a:solidFill>
                <a:effectLst>
                  <a:glow rad="355600">
                    <a:schemeClr val="tx1"/>
                  </a:glow>
                </a:effectLst>
                <a:latin typeface="Arial" charset="0"/>
                <a:ea typeface="ＭＳ Ｐゴシック" charset="0"/>
                <a:cs typeface="Arial" charset="0"/>
              </a:rPr>
              <a:t> </a:t>
            </a:r>
            <a:br>
              <a:rPr lang="en-US" sz="3200" b="1" i="1" dirty="0">
                <a:solidFill>
                  <a:srgbClr val="FFFFFF"/>
                </a:solidFill>
                <a:effectLst>
                  <a:glow rad="355600">
                    <a:schemeClr val="tx1"/>
                  </a:glow>
                </a:effectLst>
                <a:latin typeface="Arial" charset="0"/>
                <a:ea typeface="ＭＳ Ｐゴシック" charset="0"/>
                <a:cs typeface="Arial" charset="0"/>
              </a:rPr>
            </a:br>
            <a:r>
              <a:rPr lang="en-US" sz="3200" b="1" i="1" dirty="0">
                <a:solidFill>
                  <a:srgbClr val="FFFFFF"/>
                </a:solidFill>
                <a:effectLst>
                  <a:glow rad="355600">
                    <a:schemeClr val="tx1"/>
                  </a:glow>
                </a:effectLst>
                <a:latin typeface="Arial" charset="0"/>
                <a:ea typeface="ＭＳ Ｐゴシック" charset="0"/>
                <a:cs typeface="Arial" charset="0"/>
              </a:rPr>
              <a:t>Conquered again by Alexander in 335 BC</a:t>
            </a: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7935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001583362"/>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54072677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512450876"/>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989257986"/>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(3:14) &amp; Fire (3:12)</a:t>
            </a:r>
          </a:p>
        </p:txBody>
      </p:sp>
    </p:spTree>
    <p:extLst>
      <p:ext uri="{BB962C8B-B14F-4D97-AF65-F5344CB8AC3E}">
        <p14:creationId xmlns:p14="http://schemas.microsoft.com/office/powerpoint/2010/main" val="29409967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Wicked Nineveh</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9070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901836674"/>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25582783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317348623"/>
              </p:ext>
            </p:extLst>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904428311"/>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77983542"/>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629491301"/>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3:19 Final Verse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algn="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There is no healing for your wound; </a:t>
            </a:r>
            <a:br>
              <a:rPr lang="en-SG" sz="3200" b="1" dirty="0">
                <a:solidFill>
                  <a:srgbClr val="FFFFFF"/>
                </a:solidFill>
                <a:effectLst>
                  <a:glow rad="152400">
                    <a:srgbClr val="000000"/>
                  </a:glow>
                </a:effectLst>
                <a:latin typeface="Arial" charset="0"/>
                <a:ea typeface="Times New Roman" charset="0"/>
                <a:cs typeface="ＭＳ Ｐゴシック" charset="0"/>
              </a:rPr>
            </a:br>
            <a:r>
              <a:rPr lang="en-SG" sz="3200" b="1" dirty="0">
                <a:solidFill>
                  <a:srgbClr val="FFFFFF"/>
                </a:solidFill>
                <a:effectLst>
                  <a:glow rad="152400">
                    <a:srgbClr val="000000"/>
                  </a:glow>
                </a:effectLst>
                <a:latin typeface="Arial" charset="0"/>
                <a:ea typeface="Times New Roman" charset="0"/>
                <a:cs typeface="ＭＳ Ｐゴシック" charset="0"/>
              </a:rPr>
              <a:t>your injury is fatal. </a:t>
            </a:r>
          </a:p>
          <a:p>
            <a:pPr algn="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All who hear of your destruction will clap their hands for joy. </a:t>
            </a: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Where can anyone be found who has not suffered from your continual cruelty?</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33873938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59067160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36370947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And more patient.</a:t>
            </a:r>
          </a:p>
        </p:txBody>
      </p:sp>
    </p:spTree>
    <p:extLst>
      <p:ext uri="{BB962C8B-B14F-4D97-AF65-F5344CB8AC3E}">
        <p14:creationId xmlns:p14="http://schemas.microsoft.com/office/powerpoint/2010/main" val="366342170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Some Nineveh Walls Remained</a:t>
            </a: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22666583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Mosul, Iraq, surrounds Nineveh’s ancient ruins</a:t>
            </a:r>
          </a:p>
        </p:txBody>
      </p:sp>
    </p:spTree>
    <p:extLst>
      <p:ext uri="{BB962C8B-B14F-4D97-AF65-F5344CB8AC3E}">
        <p14:creationId xmlns:p14="http://schemas.microsoft.com/office/powerpoint/2010/main" val="414352627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captured Modern-Day Mosul</a:t>
            </a: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2937794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Amazing Repentance of Nineveh</a:t>
            </a:r>
          </a:p>
        </p:txBody>
      </p:sp>
    </p:spTree>
    <p:extLst>
      <p:ext uri="{BB962C8B-B14F-4D97-AF65-F5344CB8AC3E}">
        <p14:creationId xmlns:p14="http://schemas.microsoft.com/office/powerpoint/2010/main" val="230005243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forced out 200,000 Christians</a:t>
            </a:r>
          </a:p>
        </p:txBody>
      </p:sp>
    </p:spTree>
    <p:extLst>
      <p:ext uri="{BB962C8B-B14F-4D97-AF65-F5344CB8AC3E}">
        <p14:creationId xmlns:p14="http://schemas.microsoft.com/office/powerpoint/2010/main" val="427322654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41322663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75515129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Jonah’s Tomb Destroyed by ISIS</a:t>
            </a:r>
          </a:p>
        </p:txBody>
      </p:sp>
    </p:spTree>
    <p:extLst>
      <p:ext uri="{BB962C8B-B14F-4D97-AF65-F5344CB8AC3E}">
        <p14:creationId xmlns:p14="http://schemas.microsoft.com/office/powerpoint/2010/main" val="139819887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2197100"/>
            <a:ext cx="8826500" cy="4660900"/>
          </a:xfrm>
          <a:prstGeom prst="rect">
            <a:avLst/>
          </a:prstGeom>
        </p:spPr>
      </p:pic>
      <p:grpSp>
        <p:nvGrpSpPr>
          <p:cNvPr id="4" name="Group 3">
            <a:extLst>
              <a:ext uri="{FF2B5EF4-FFF2-40B4-BE49-F238E27FC236}">
                <a16:creationId xmlns:a16="http://schemas.microsoft.com/office/drawing/2014/main" id="{C7C61FA8-3874-BA47-9477-C3861F974E70}"/>
              </a:ext>
            </a:extLst>
          </p:cNvPr>
          <p:cNvGrpSpPr/>
          <p:nvPr/>
        </p:nvGrpSpPr>
        <p:grpSpPr>
          <a:xfrm>
            <a:off x="0" y="2439805"/>
            <a:ext cx="4666268" cy="3178571"/>
            <a:chOff x="0" y="2439805"/>
            <a:chExt cx="4666268" cy="3178571"/>
          </a:xfrm>
        </p:grpSpPr>
        <p:sp>
          <p:nvSpPr>
            <p:cNvPr id="3" name="Rectangle 2">
              <a:extLst>
                <a:ext uri="{FF2B5EF4-FFF2-40B4-BE49-F238E27FC236}">
                  <a16:creationId xmlns:a16="http://schemas.microsoft.com/office/drawing/2014/main" id="{CA3B9463-B6F5-CF4C-BBB5-521E9D41E225}"/>
                </a:ext>
              </a:extLst>
            </p:cNvPr>
            <p:cNvSpPr/>
            <p:nvPr/>
          </p:nvSpPr>
          <p:spPr bwMode="auto">
            <a:xfrm>
              <a:off x="0" y="2439805"/>
              <a:ext cx="4666268" cy="17174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50F21E3F-8FBF-9940-9D1A-C01C7E57013A}"/>
                </a:ext>
              </a:extLst>
            </p:cNvPr>
            <p:cNvSpPr/>
            <p:nvPr/>
          </p:nvSpPr>
          <p:spPr bwMode="auto">
            <a:xfrm>
              <a:off x="128561" y="3976374"/>
              <a:ext cx="3421930" cy="164200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Recapture of Mosul (2017)</a:t>
            </a:r>
          </a:p>
        </p:txBody>
      </p:sp>
      <p:sp>
        <p:nvSpPr>
          <p:cNvPr id="5" name="Rectangle 2">
            <a:extLst>
              <a:ext uri="{FF2B5EF4-FFF2-40B4-BE49-F238E27FC236}">
                <a16:creationId xmlns:a16="http://schemas.microsoft.com/office/drawing/2014/main" id="{972CC874-66E7-974B-B74C-39E5EC5818E6}"/>
              </a:ext>
            </a:extLst>
          </p:cNvPr>
          <p:cNvSpPr txBox="1">
            <a:spLocks noChangeArrowheads="1"/>
          </p:cNvSpPr>
          <p:nvPr/>
        </p:nvSpPr>
        <p:spPr bwMode="auto">
          <a:xfrm>
            <a:off x="179512" y="2247130"/>
            <a:ext cx="4796672" cy="34749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Hey, </a:t>
            </a:r>
            <a:r>
              <a:rPr kumimoji="0" lang="en-US" sz="5400" b="1" i="0" u="none" strike="noStrike" kern="0" cap="none" spc="0" normalizeH="0" baseline="0" noProof="0" dirty="0">
                <a:ln>
                  <a:noFill/>
                </a:ln>
                <a:solidFill>
                  <a:srgbClr val="FF000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ISIS</a:t>
            </a: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Remember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We’re back!</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Support the NPU</a:t>
            </a:r>
            <a:endPar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8322294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35663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Led in prayer at gay </a:t>
            </a:r>
            <a:r>
              <a:rPr lang="ru-RU" sz="4000" dirty="0">
                <a:solidFill>
                  <a:srgbClr val="CCECFF"/>
                </a:solidFill>
              </a:rPr>
              <a:t>"</a:t>
            </a:r>
            <a:r>
              <a:rPr lang="en-US" sz="4000" dirty="0">
                <a:solidFill>
                  <a:srgbClr val="CCECFF"/>
                </a:solidFill>
              </a:rPr>
              <a:t>wedding</a:t>
            </a:r>
            <a:r>
              <a:rPr lang="ru-RU" sz="4000" dirty="0">
                <a:solidFill>
                  <a:srgbClr val="CCECFF"/>
                </a:solidFill>
              </a:rPr>
              <a:t>"</a:t>
            </a:r>
            <a:endParaRPr lang="en-US" sz="4000" dirty="0">
              <a:solidFill>
                <a:srgbClr val="CCECFF"/>
              </a:solidFill>
            </a:endParaRPr>
          </a:p>
        </p:txBody>
      </p:sp>
    </p:spTree>
    <p:extLst>
      <p:ext uri="{BB962C8B-B14F-4D97-AF65-F5344CB8AC3E}">
        <p14:creationId xmlns:p14="http://schemas.microsoft.com/office/powerpoint/2010/main" val="3366080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defTabSz="914400">
              <a:defRPr/>
            </a:pPr>
            <a:r>
              <a:rPr lang="en-US" sz="3200" dirty="0">
                <a:solidFill>
                  <a:srgbClr val="CCECFF"/>
                </a:solidFill>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defTabSz="914400">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38176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Judgment of God</a:t>
            </a:r>
          </a:p>
        </p:txBody>
      </p:sp>
      <p:pic>
        <p:nvPicPr>
          <p:cNvPr id="3" name="Picture 2"/>
          <p:cNvPicPr>
            <a:picLocks noChangeAspect="1"/>
          </p:cNvPicPr>
          <p:nvPr/>
        </p:nvPicPr>
        <p:blipFill>
          <a:blip r:embed="rId3"/>
          <a:stretch>
            <a:fillRect/>
          </a:stretch>
        </p:blipFill>
        <p:spPr>
          <a:xfrm>
            <a:off x="0" y="-1"/>
            <a:ext cx="9170792" cy="3369733"/>
          </a:xfrm>
          <a:prstGeom prst="rect">
            <a:avLst/>
          </a:prstGeom>
        </p:spPr>
      </p:pic>
    </p:spTree>
    <p:extLst>
      <p:ext uri="{BB962C8B-B14F-4D97-AF65-F5344CB8AC3E}">
        <p14:creationId xmlns:p14="http://schemas.microsoft.com/office/powerpoint/2010/main" val="31105108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Aft>
                <a:spcPct val="0"/>
              </a:spcAft>
              <a:defRPr/>
            </a:pPr>
            <a:r>
              <a:rPr lang="en-GB" dirty="0">
                <a:latin typeface="Arial" charset="0"/>
                <a:ea typeface="ＭＳ Ｐゴシック"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ts val="2750"/>
              </a:spcBef>
              <a:spcAft>
                <a:spcPct val="0"/>
              </a:spcAft>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We have a tremendous future ahead of us in Christ (Rev. 20:1-6).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783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Waiting for Judgment</a:t>
            </a:r>
          </a:p>
        </p:txBody>
      </p:sp>
      <p:sp>
        <p:nvSpPr>
          <p:cNvPr id="4" name="Title 1"/>
          <p:cNvSpPr txBox="1">
            <a:spLocks/>
          </p:cNvSpPr>
          <p:nvPr/>
        </p:nvSpPr>
        <p:spPr bwMode="auto">
          <a:xfrm rot="20692839">
            <a:off x="0" y="718985"/>
            <a:ext cx="7848600" cy="2002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So what happened afterwards?</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9161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461963" indent="-461963"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65093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4800" b="1" dirty="0">
                <a:solidFill>
                  <a:srgbClr val="FFFFFF"/>
                </a:solidFill>
                <a:effectLst>
                  <a:glow rad="127000">
                    <a:srgbClr val="000000"/>
                  </a:glow>
                </a:effectLst>
                <a:latin typeface="Arial" charset="0"/>
                <a:ea typeface="ＭＳ Ｐゴシック" charset="0"/>
                <a:cs typeface="ＭＳ Ｐゴシック" charset="0"/>
              </a:rPr>
              <a:t>Jesus will bring </a:t>
            </a:r>
            <a:r>
              <a:rPr lang="en-US" sz="4800" b="1" dirty="0">
                <a:effectLst>
                  <a:glow rad="127000">
                    <a:srgbClr val="000000"/>
                  </a:glow>
                </a:effectLst>
                <a:latin typeface="Arial" charset="0"/>
                <a:ea typeface="ＭＳ Ｐゴシック" charset="0"/>
                <a:cs typeface="ＭＳ Ｐゴシック" charset="0"/>
              </a:rPr>
              <a:t>worldwide </a:t>
            </a:r>
            <a:r>
              <a:rPr lang="en-US" sz="4800" b="1" dirty="0">
                <a:solidFill>
                  <a:srgbClr val="FFFFFF"/>
                </a:solidFill>
                <a:effectLst>
                  <a:glow rad="127000">
                    <a:srgbClr val="000000"/>
                  </a:glow>
                </a:effectLst>
                <a:latin typeface="Arial" charset="0"/>
                <a:ea typeface="ＭＳ Ｐゴシック" charset="0"/>
                <a:cs typeface="ＭＳ Ｐゴシック" charset="0"/>
              </a:rPr>
              <a:t>truth, peace, prosperity, holiness and protection </a:t>
            </a: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Future</a:t>
            </a:r>
          </a:p>
        </p:txBody>
      </p:sp>
    </p:spTree>
    <p:extLst>
      <p:ext uri="{BB962C8B-B14F-4D97-AF65-F5344CB8AC3E}">
        <p14:creationId xmlns:p14="http://schemas.microsoft.com/office/powerpoint/2010/main" val="307659962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Don’t mistake the </a:t>
            </a:r>
            <a:r>
              <a:rPr lang="en-US" sz="5400" b="1" dirty="0">
                <a:solidFill>
                  <a:srgbClr val="FFFF00"/>
                </a:solidFill>
                <a:effectLst>
                  <a:glow rad="127000">
                    <a:srgbClr val="000000"/>
                  </a:glow>
                </a:effectLst>
                <a:latin typeface="Arial" charset="0"/>
                <a:ea typeface="ＭＳ Ｐゴシック" charset="0"/>
                <a:cs typeface="ＭＳ Ｐゴシック" charset="0"/>
              </a:rPr>
              <a:t>patience</a:t>
            </a:r>
            <a:r>
              <a:rPr lang="en-US" sz="5400" b="1" dirty="0">
                <a:solidFill>
                  <a:srgbClr val="FFFFFF"/>
                </a:solidFill>
                <a:effectLst>
                  <a:glow rad="127000">
                    <a:srgbClr val="000000"/>
                  </a:glow>
                </a:effectLst>
                <a:latin typeface="Arial" charset="0"/>
                <a:ea typeface="ＭＳ Ｐゴシック" charset="0"/>
                <a:cs typeface="ＭＳ Ｐゴシック" charset="0"/>
              </a:rPr>
              <a:t> of God as the </a:t>
            </a:r>
            <a:r>
              <a:rPr lang="en-US" sz="5400" b="1" dirty="0">
                <a:solidFill>
                  <a:srgbClr val="FFFF00"/>
                </a:solidFill>
                <a:effectLst>
                  <a:glow rad="127000">
                    <a:srgbClr val="000000"/>
                  </a:glow>
                </a:effectLst>
                <a:latin typeface="Arial" charset="0"/>
                <a:ea typeface="ＭＳ Ｐゴシック" charset="0"/>
                <a:cs typeface="ＭＳ Ｐゴシック" charset="0"/>
              </a:rPr>
              <a:t>impotence</a:t>
            </a:r>
            <a:r>
              <a:rPr lang="en-US" sz="5400" b="1" dirty="0">
                <a:solidFill>
                  <a:srgbClr val="FFFFFF"/>
                </a:solidFill>
                <a:effectLst>
                  <a:glow rad="127000">
                    <a:srgbClr val="000000"/>
                  </a:glow>
                </a:effectLst>
                <a:latin typeface="Arial" charset="0"/>
                <a:ea typeface="ＭＳ Ｐゴシック" charset="0"/>
                <a:cs typeface="ＭＳ Ｐゴシック" charset="0"/>
              </a:rPr>
              <a:t> of God.</a:t>
            </a: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Tree>
    <p:extLst>
      <p:ext uri="{BB962C8B-B14F-4D97-AF65-F5344CB8AC3E}">
        <p14:creationId xmlns:p14="http://schemas.microsoft.com/office/powerpoint/2010/main" val="907351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It's biblical.</a:t>
            </a:r>
          </a:p>
        </p:txBody>
      </p:sp>
      <p:pic>
        <p:nvPicPr>
          <p:cNvPr id="2" name="Picture 1"/>
          <p:cNvPicPr>
            <a:picLocks noChangeAspect="1"/>
          </p:cNvPicPr>
          <p:nvPr/>
        </p:nvPicPr>
        <p:blipFill>
          <a:blip r:embed="rId3"/>
          <a:stretch>
            <a:fillRect/>
          </a:stretch>
        </p:blipFill>
        <p:spPr>
          <a:xfrm>
            <a:off x="1524000" y="1147236"/>
            <a:ext cx="7620000" cy="5715000"/>
          </a:xfrm>
          <a:prstGeom prst="rect">
            <a:avLst/>
          </a:prstGeom>
        </p:spPr>
      </p:pic>
    </p:spTree>
    <p:extLst>
      <p:ext uri="{BB962C8B-B14F-4D97-AF65-F5344CB8AC3E}">
        <p14:creationId xmlns:p14="http://schemas.microsoft.com/office/powerpoint/2010/main" val="1143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ea typeface="ＭＳ Ｐゴシック" charset="0"/>
                <a:cs typeface="ＭＳ Ｐゴシック" charset="0"/>
              </a:rPr>
              <a:t> </a:t>
            </a:r>
            <a:endParaRPr lang="en-US">
              <a:solidFill>
                <a:prstClr val="black"/>
              </a:solidFill>
              <a:latin typeface="Tw Cen MT"/>
              <a:ea typeface="ＭＳ Ｐゴシック" charset="0"/>
              <a:cs typeface="ＭＳ Ｐゴシック" charset="0"/>
            </a:endParaRPr>
          </a:p>
        </p:txBody>
      </p:sp>
      <p:sp>
        <p:nvSpPr>
          <p:cNvPr id="16" name="TextBox 3"/>
          <p:cNvSpPr txBox="1">
            <a:spLocks noChangeArrowheads="1"/>
          </p:cNvSpPr>
          <p:nvPr/>
        </p:nvSpPr>
        <p:spPr bwMode="auto">
          <a:xfrm>
            <a:off x="4357786" y="2061954"/>
            <a:ext cx="4887814" cy="12003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prstClr val="black"/>
                </a:solidFill>
                <a:latin typeface="Arial"/>
                <a:cs typeface="Arial"/>
              </a:rPr>
              <a:t>1 </a:t>
            </a:r>
            <a:r>
              <a:rPr lang="en-US" b="1" dirty="0">
                <a:solidFill>
                  <a:prstClr val="black"/>
                </a:solidFill>
                <a:latin typeface="Arial"/>
                <a:cs typeface="Arial"/>
              </a:rPr>
              <a:t>G</a:t>
            </a:r>
            <a:r>
              <a:rPr lang="en-US" dirty="0">
                <a:solidFill>
                  <a:prstClr val="black"/>
                </a:solidFill>
                <a:latin typeface="Arial"/>
                <a:cs typeface="Arial"/>
              </a:rPr>
              <a:t>od’s character and judgment</a:t>
            </a:r>
          </a:p>
          <a:p>
            <a:r>
              <a:rPr lang="en-US" dirty="0">
                <a:solidFill>
                  <a:prstClr val="black"/>
                </a:solidFill>
                <a:latin typeface="Arial"/>
                <a:cs typeface="Arial"/>
              </a:rPr>
              <a:t>2 </a:t>
            </a:r>
            <a:r>
              <a:rPr lang="en-US" b="1" dirty="0">
                <a:solidFill>
                  <a:prstClr val="black"/>
                </a:solidFill>
                <a:latin typeface="Arial"/>
                <a:cs typeface="Arial"/>
              </a:rPr>
              <a:t>O</a:t>
            </a:r>
            <a:r>
              <a:rPr lang="en-US" dirty="0">
                <a:solidFill>
                  <a:prstClr val="black"/>
                </a:solidFill>
                <a:latin typeface="Arial"/>
                <a:cs typeface="Arial"/>
              </a:rPr>
              <a:t>verthrow of Nineveh imminent</a:t>
            </a:r>
          </a:p>
          <a:p>
            <a:r>
              <a:rPr lang="en-US" dirty="0">
                <a:solidFill>
                  <a:prstClr val="black"/>
                </a:solidFill>
                <a:latin typeface="Arial"/>
                <a:cs typeface="Arial"/>
              </a:rPr>
              <a:t>3 </a:t>
            </a:r>
            <a:r>
              <a:rPr lang="en-US" b="1" dirty="0">
                <a:solidFill>
                  <a:prstClr val="black"/>
                </a:solidFill>
                <a:latin typeface="Arial"/>
                <a:cs typeface="Arial"/>
              </a:rPr>
              <a:t>D</a:t>
            </a:r>
            <a:r>
              <a:rPr lang="en-US" dirty="0">
                <a:solidFill>
                  <a:prstClr val="black"/>
                </a:solidFill>
                <a:latin typeface="Arial"/>
                <a:cs typeface="Arial"/>
              </a:rPr>
              <a:t>etails of Nineveh’s judgment</a:t>
            </a: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indent="-812800" algn="ctr"/>
            <a:r>
              <a:rPr lang="en-US" sz="4000" b="1">
                <a:solidFill>
                  <a:prstClr val="white"/>
                </a:solidFill>
                <a:latin typeface="Arial"/>
                <a:cs typeface="Arial"/>
              </a:rPr>
              <a:t>I.  God would </a:t>
            </a:r>
            <a:r>
              <a:rPr lang="en-US" sz="4000" b="1">
                <a:solidFill>
                  <a:srgbClr val="FFFF00"/>
                </a:solidFill>
                <a:latin typeface="Arial"/>
                <a:cs typeface="Arial"/>
              </a:rPr>
              <a:t>destroy</a:t>
            </a:r>
            <a:r>
              <a:rPr lang="en-US" sz="4000" b="1">
                <a:solidFill>
                  <a:prstClr val="white"/>
                </a:solidFill>
                <a:latin typeface="Arial"/>
                <a:cs typeface="Arial"/>
              </a:rPr>
              <a:t> Nineveh </a:t>
            </a:r>
            <a:br>
              <a:rPr lang="en-US" sz="4000" b="1">
                <a:solidFill>
                  <a:prstClr val="white"/>
                </a:solidFill>
                <a:latin typeface="Arial"/>
                <a:cs typeface="Arial"/>
              </a:rPr>
            </a:br>
            <a:r>
              <a:rPr lang="en-US" sz="4000" b="1">
                <a:solidFill>
                  <a:prstClr val="white"/>
                </a:solidFill>
                <a:latin typeface="Arial"/>
                <a:cs typeface="Arial"/>
              </a:rPr>
              <a:t>but save Judah (Nahum 1–3).</a:t>
            </a: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Nahum</a:t>
            </a:r>
          </a:p>
        </p:txBody>
      </p:sp>
    </p:spTree>
    <p:extLst>
      <p:ext uri="{BB962C8B-B14F-4D97-AF65-F5344CB8AC3E}">
        <p14:creationId xmlns:p14="http://schemas.microsoft.com/office/powerpoint/2010/main" val="9418697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381919456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is slow to anger and great in power; he will not leave the guilty unpunished</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(Nahum 1:3a).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Nahum</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p:txBody>
      </p:sp>
    </p:spTree>
    <p:extLst>
      <p:ext uri="{BB962C8B-B14F-4D97-AF65-F5344CB8AC3E}">
        <p14:creationId xmlns:p14="http://schemas.microsoft.com/office/powerpoint/2010/main" val="25946474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you waiting for?</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a:effectLst>
                  <a:glow rad="127000">
                    <a:schemeClr val="tx1"/>
                  </a:glow>
                </a:effectLst>
                <a:latin typeface="Arial" charset="0"/>
                <a:ea typeface="ＭＳ Ｐゴシック" charset="0"/>
                <a:cs typeface="ＭＳ Ｐゴシック" charset="0"/>
              </a:rPr>
              <a:t>God's 3 answers to your prayers:</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Yes.</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Not yet.</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I have something better in mind.</a:t>
            </a:r>
          </a:p>
        </p:txBody>
      </p:sp>
    </p:spTree>
    <p:extLst>
      <p:ext uri="{BB962C8B-B14F-4D97-AF65-F5344CB8AC3E}">
        <p14:creationId xmlns:p14="http://schemas.microsoft.com/office/powerpoint/2010/main" val="40244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22096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72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2043</TotalTime>
  <Words>6287</Words>
  <Application>Microsoft Macintosh PowerPoint</Application>
  <PresentationFormat>On-screen Show (4:3)</PresentationFormat>
  <Paragraphs>760</Paragraphs>
  <Slides>99</Slides>
  <Notes>90</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99</vt:i4>
      </vt:variant>
    </vt:vector>
  </HeadingPairs>
  <TitlesOfParts>
    <vt:vector size="128" baseType="lpstr">
      <vt:lpstr>Aril</vt:lpstr>
      <vt:lpstr>Arial</vt:lpstr>
      <vt:lpstr>Calibri</vt:lpstr>
      <vt:lpstr>Comic Sans MS</vt:lpstr>
      <vt:lpstr>Helvetica</vt:lpstr>
      <vt:lpstr>Tahoma</vt:lpstr>
      <vt:lpstr>Times</vt:lpstr>
      <vt:lpstr>Times New Roman</vt:lpstr>
      <vt:lpstr>Trebuchet MS</vt:lpstr>
      <vt:lpstr>Tw Cen MT</vt:lpstr>
      <vt:lpstr>Wingdings</vt:lpstr>
      <vt:lpstr>Wingdings 2</vt:lpstr>
      <vt:lpstr>49_Blank Presentation</vt:lpstr>
      <vt:lpstr>Slit</vt:lpstr>
      <vt:lpstr>Default Design</vt:lpstr>
      <vt:lpstr>3_Default Design</vt:lpstr>
      <vt:lpstr>1_Radar</vt:lpstr>
      <vt:lpstr>Orbit</vt:lpstr>
      <vt:lpstr>2_Pulse</vt:lpstr>
      <vt:lpstr>MEADOW</vt:lpstr>
      <vt:lpstr>Blank Presentation</vt:lpstr>
      <vt:lpstr>5_Default Design</vt:lpstr>
      <vt:lpstr>2_Default Design</vt:lpstr>
      <vt:lpstr>Median</vt:lpstr>
      <vt:lpstr>4_Desk Lamp</vt:lpstr>
      <vt:lpstr>2_Radar</vt:lpstr>
      <vt:lpstr>Compass</vt:lpstr>
      <vt:lpstr>24_Office Theme</vt:lpstr>
      <vt:lpstr>8_Default Design</vt:lpstr>
      <vt:lpstr>Be Patient</vt:lpstr>
      <vt:lpstr>Sequels</vt:lpstr>
      <vt:lpstr>Major Messages, Minor Prophets</vt:lpstr>
      <vt:lpstr>Be...</vt:lpstr>
      <vt:lpstr>The Nineveh Metropolis</vt:lpstr>
      <vt:lpstr>Jonah  God's Reluctant Prophet</vt:lpstr>
      <vt:lpstr>Jonah  Wicked Nineveh</vt:lpstr>
      <vt:lpstr>Jonah  Amazing Repentance of Nineveh</vt:lpstr>
      <vt:lpstr>Jonah  Waiting for Judgment</vt:lpstr>
      <vt:lpstr>A Prophetic Word for a Day of Military Might</vt:lpstr>
      <vt:lpstr>Placing the Prophets</vt:lpstr>
      <vt:lpstr>The Assyrian Threat</vt:lpstr>
      <vt:lpstr>What would God do with short-lived repentance?</vt:lpstr>
      <vt:lpstr>The Incredible Patience of God</vt:lpstr>
      <vt:lpstr>What mistake do we too often make about God’s patience?</vt:lpstr>
      <vt:lpstr>The Sequel to Jonah</vt:lpstr>
      <vt:lpstr>100 Years Later…</vt:lpstr>
      <vt:lpstr>Nahum</vt:lpstr>
      <vt:lpstr>Barry Huddleston, The Acrostic Summarized Bible (Grand Rapids: Baker, 1992)</vt:lpstr>
      <vt:lpstr>Book Chart</vt:lpstr>
      <vt:lpstr>Slides on  Nahum 1</vt:lpstr>
      <vt:lpstr>Nahum 1:1 (NLT)</vt:lpstr>
      <vt:lpstr>God is Just: Nahum 1:2-3</vt:lpstr>
      <vt:lpstr>God is All Powerful: Nahum 1:4</vt:lpstr>
      <vt:lpstr>God is All Powerful: Nahum 1:5-6</vt:lpstr>
      <vt:lpstr>God is Good: Nahum 1:7</vt:lpstr>
      <vt:lpstr>Assyrian Chariots</vt:lpstr>
      <vt:lpstr>God is Good: Nahum 1:8</vt:lpstr>
      <vt:lpstr>"Flood"</vt:lpstr>
      <vt:lpstr>"Why are you scheming against the LORD?  He will destroy you with one blow; he won’t need to strike twice!  10His enemies, tangled like thornbushes and staggering like drunks, will be burned up like dry stubble in a field"  (Nahum 1:9-10 NLT).</vt:lpstr>
      <vt:lpstr>Nahum's Prophecies Happened</vt:lpstr>
      <vt:lpstr>Nahum's Prophecies Happened</vt:lpstr>
      <vt:lpstr>Nahum's Prophecies Happened</vt:lpstr>
      <vt:lpstr>"Look! A messenger is coming over the mountains with good news!  He is bringing a message of peace.  Celebrate your festivals, O people of Judah, and fulfill all your vows,  for your wicked enemies will never invade your land again.  They will be completely destroyed!"  (Nahum 1:15 NLT).</vt:lpstr>
      <vt:lpstr>Theology of Nahum</vt:lpstr>
      <vt:lpstr>Theology of Nahum</vt:lpstr>
      <vt:lpstr>Book Chart</vt:lpstr>
      <vt:lpstr>Slides on  Nahum 2</vt:lpstr>
      <vt:lpstr>"Your enemy is coming to crush you, Nineveh.  Man the ramparts! Watch the roads! Prepare your defenses! Call out your forces! 2Even though the destroyer has destroyed Judah, the LORD will restore its honor. Israel’s vine has been stripped of branches, but he will restore its splendor"  (Nahum 2:1-2 NLT).</vt:lpstr>
      <vt:lpstr>"Shields flash red in the sunlight! See the scarlet uniforms of the valiant troops!  Watch as their glittering chariots move into position, with a forest of spears waving above them.  4The chariots race recklessly along the streets and rush wildly through the squares. They flash like firelight and move as swiftly as lightning"  (Nahum 2:3-4 NLT).</vt:lpstr>
      <vt:lpstr>Nahum 2:5-6 (NLT)</vt:lpstr>
      <vt:lpstr>Nahum's Prophecies Happened</vt:lpstr>
      <vt:lpstr>Nahum's Prophecies Happened</vt:lpstr>
      <vt:lpstr>Nineveh's Water System Destroyed </vt:lpstr>
      <vt:lpstr>Nahum's Prophecies Happened</vt:lpstr>
      <vt:lpstr>Chiastic Structure of Nahum</vt:lpstr>
      <vt:lpstr>Lion Imagery (2:11-13)</vt:lpstr>
      <vt:lpstr>Nahum 2:11-13 (NLT)</vt:lpstr>
      <vt:lpstr>Nahum 2:12 (NLT)</vt:lpstr>
      <vt:lpstr>Nahum 2:13 (NLT)</vt:lpstr>
      <vt:lpstr>Nahum's Prophecies Happened</vt:lpstr>
      <vt:lpstr>Book Chart</vt:lpstr>
      <vt:lpstr>Slides on  Nahum 3</vt:lpstr>
      <vt:lpstr>Nahum 3:1 (NLT)</vt:lpstr>
      <vt:lpstr>Nineveh Interior of Sennacherib's Palace</vt:lpstr>
      <vt:lpstr>"Hear the crack of whips,  the rumble of wheels!  Horses’ hooves pound,  and chariots clatter wildly.  3See the flashing swords and glittering spears  as the charioteers charge past! There are countless casualties, heaps of bodies—so many bodies that people stumble over them"  (Nahum 3:2-3 NLT).</vt:lpstr>
      <vt:lpstr>Llamsu Guarded Nineveh's Gates</vt:lpstr>
      <vt:lpstr>Nahum's Prophecies Happened</vt:lpstr>
      <vt:lpstr>Nahum 3:4 (NLT)</vt:lpstr>
      <vt:lpstr>Assyrian Chariots Humbled (3:5-7)</vt:lpstr>
      <vt:lpstr>Ishtar Gate of the Conquering Babylonians</vt:lpstr>
      <vt:lpstr>The Benefit of Egyptian Chronology</vt:lpstr>
      <vt:lpstr>Fall of Thebes (663 BC)</vt:lpstr>
      <vt:lpstr>Fall of Thebes (663 BC)</vt:lpstr>
      <vt:lpstr>Fall of Thebes (663 BC)</vt:lpstr>
      <vt:lpstr>Thebes  Conquered again by Alexander in 335 BC</vt:lpstr>
      <vt:lpstr>Nahum's Prophecies Happened</vt:lpstr>
      <vt:lpstr>Nahum's Prophecies Happened</vt:lpstr>
      <vt:lpstr>Nineveh  Destroyed by Flood (3:14) &amp; Fire (3:12)</vt:lpstr>
      <vt:lpstr>Nahum's Prophecies Happened</vt:lpstr>
      <vt:lpstr>Nahum's Prophecies Happened</vt:lpstr>
      <vt:lpstr>Nahum's Prophecies Happened</vt:lpstr>
      <vt:lpstr>Nahum 3:19 Final Verse (NLT)</vt:lpstr>
      <vt:lpstr>II. God will judge the wicked and deliver the righteous in the future too.</vt:lpstr>
      <vt:lpstr>Be patient.</vt:lpstr>
      <vt:lpstr>And more patient.</vt:lpstr>
      <vt:lpstr>Some Nineveh Walls Remained</vt:lpstr>
      <vt:lpstr>Modern Map</vt:lpstr>
      <vt:lpstr>Nineveh  ISIS captured Modern-Day Mosul</vt:lpstr>
      <vt:lpstr>Nineveh  ISIS forced out 200,000 Christians</vt:lpstr>
      <vt:lpstr>Nineveh  Walls destroyed by ISIS in 2015</vt:lpstr>
      <vt:lpstr>Nineveh  Walls destroyed by ISIS in 2015</vt:lpstr>
      <vt:lpstr>Nineveh  Jonah’s Tomb Destroyed by ISIS</vt:lpstr>
      <vt:lpstr>The Recapture of Mosul (2017)</vt:lpstr>
      <vt:lpstr>Oprah Winfrey</vt:lpstr>
      <vt:lpstr>Joel Osteen</vt:lpstr>
      <vt:lpstr>Motivational Speaking</vt:lpstr>
      <vt:lpstr>The Judgment of God</vt:lpstr>
      <vt:lpstr>We have a tremendous future ahead of us in Christ (Rev. 20:1-6). </vt:lpstr>
      <vt:lpstr>A Literal, Political Kingdom</vt:lpstr>
      <vt:lpstr>Our Future</vt:lpstr>
      <vt:lpstr>Main Idea</vt:lpstr>
      <vt:lpstr>Wait. It's biblical.</vt:lpstr>
      <vt:lpstr>Barry Huddleston, The Acrostic Summarized Bible (Grand Rapids: Baker, 1992)</vt:lpstr>
      <vt:lpstr>II. God will judge the wicked and deliver the righteous in the future too.</vt:lpstr>
      <vt:lpstr>Key Verse</vt:lpstr>
      <vt:lpstr>What are you waiting for?</vt:lpstr>
      <vt:lpstr>Black</vt:lpstr>
      <vt:lpstr>OT Sermons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163</cp:revision>
  <dcterms:created xsi:type="dcterms:W3CDTF">2014-08-02T06:39:19Z</dcterms:created>
  <dcterms:modified xsi:type="dcterms:W3CDTF">2021-08-04T17:01:59Z</dcterms:modified>
</cp:coreProperties>
</file>