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theme/themeOverride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7.xml" ContentType="application/vnd.openxmlformats-officedocument.themeOverride+xml"/>
  <Override PartName="/ppt/notesSlides/notesSlide51.xml" ContentType="application/vnd.openxmlformats-officedocument.presentationml.notesSlide+xml"/>
  <Override PartName="/ppt/theme/themeOverride8.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3" r:id="rId2"/>
    <p:sldMasterId id="2147483800" r:id="rId3"/>
    <p:sldMasterId id="2147483836" r:id="rId4"/>
    <p:sldMasterId id="2147484763" r:id="rId5"/>
    <p:sldMasterId id="2147484777" r:id="rId6"/>
    <p:sldMasterId id="2147484813" r:id="rId7"/>
    <p:sldMasterId id="2147484827" r:id="rId8"/>
    <p:sldMasterId id="2147484876" r:id="rId9"/>
    <p:sldMasterId id="2147484888" r:id="rId10"/>
    <p:sldMasterId id="2147484911" r:id="rId11"/>
    <p:sldMasterId id="2147484923" r:id="rId12"/>
    <p:sldMasterId id="2147484935" r:id="rId13"/>
    <p:sldMasterId id="2147484946" r:id="rId14"/>
  </p:sldMasterIdLst>
  <p:notesMasterIdLst>
    <p:notesMasterId r:id="rId85"/>
  </p:notesMasterIdLst>
  <p:sldIdLst>
    <p:sldId id="1160" r:id="rId15"/>
    <p:sldId id="2489" r:id="rId16"/>
    <p:sldId id="513" r:id="rId17"/>
    <p:sldId id="613" r:id="rId18"/>
    <p:sldId id="1165" r:id="rId19"/>
    <p:sldId id="1166" r:id="rId20"/>
    <p:sldId id="1162" r:id="rId21"/>
    <p:sldId id="1164" r:id="rId22"/>
    <p:sldId id="1146" r:id="rId23"/>
    <p:sldId id="704" r:id="rId24"/>
    <p:sldId id="1181" r:id="rId25"/>
    <p:sldId id="1182" r:id="rId26"/>
    <p:sldId id="1184" r:id="rId27"/>
    <p:sldId id="1185" r:id="rId28"/>
    <p:sldId id="1188" r:id="rId29"/>
    <p:sldId id="1199" r:id="rId30"/>
    <p:sldId id="439" r:id="rId31"/>
    <p:sldId id="498" r:id="rId32"/>
    <p:sldId id="440" r:id="rId33"/>
    <p:sldId id="1197" r:id="rId34"/>
    <p:sldId id="1195" r:id="rId35"/>
    <p:sldId id="1163" r:id="rId36"/>
    <p:sldId id="527" r:id="rId37"/>
    <p:sldId id="528" r:id="rId38"/>
    <p:sldId id="529" r:id="rId39"/>
    <p:sldId id="530" r:id="rId40"/>
    <p:sldId id="2486" r:id="rId41"/>
    <p:sldId id="526" r:id="rId42"/>
    <p:sldId id="1177" r:id="rId43"/>
    <p:sldId id="429" r:id="rId44"/>
    <p:sldId id="1176" r:id="rId45"/>
    <p:sldId id="532" r:id="rId46"/>
    <p:sldId id="531" r:id="rId47"/>
    <p:sldId id="1198" r:id="rId48"/>
    <p:sldId id="2488" r:id="rId49"/>
    <p:sldId id="1200" r:id="rId50"/>
    <p:sldId id="834" r:id="rId51"/>
    <p:sldId id="835" r:id="rId52"/>
    <p:sldId id="536" r:id="rId53"/>
    <p:sldId id="537" r:id="rId54"/>
    <p:sldId id="538" r:id="rId55"/>
    <p:sldId id="421" r:id="rId56"/>
    <p:sldId id="838" r:id="rId57"/>
    <p:sldId id="541" r:id="rId58"/>
    <p:sldId id="1192" r:id="rId59"/>
    <p:sldId id="1193" r:id="rId60"/>
    <p:sldId id="850" r:id="rId61"/>
    <p:sldId id="1190" r:id="rId62"/>
    <p:sldId id="1191" r:id="rId63"/>
    <p:sldId id="542" r:id="rId64"/>
    <p:sldId id="683" r:id="rId65"/>
    <p:sldId id="506" r:id="rId66"/>
    <p:sldId id="507" r:id="rId67"/>
    <p:sldId id="504" r:id="rId68"/>
    <p:sldId id="843" r:id="rId69"/>
    <p:sldId id="550" r:id="rId70"/>
    <p:sldId id="1196" r:id="rId71"/>
    <p:sldId id="471" r:id="rId72"/>
    <p:sldId id="472" r:id="rId73"/>
    <p:sldId id="430" r:id="rId74"/>
    <p:sldId id="1204" r:id="rId75"/>
    <p:sldId id="431" r:id="rId76"/>
    <p:sldId id="1203" r:id="rId77"/>
    <p:sldId id="1202" r:id="rId78"/>
    <p:sldId id="2485" r:id="rId79"/>
    <p:sldId id="1154" r:id="rId80"/>
    <p:sldId id="1170" r:id="rId81"/>
    <p:sldId id="1137" r:id="rId82"/>
    <p:sldId id="557" r:id="rId83"/>
    <p:sldId id="1175"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000"/>
    <a:srgbClr val="FF9300"/>
    <a:srgbClr val="A74000"/>
    <a:srgbClr val="BB383A"/>
    <a:srgbClr val="0972BF"/>
    <a:srgbClr val="01A0CD"/>
    <a:srgbClr val="4180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26" autoAdjust="0"/>
    <p:restoredTop sz="76367" autoAdjust="0"/>
  </p:normalViewPr>
  <p:slideViewPr>
    <p:cSldViewPr snapToGrid="0" snapToObjects="1">
      <p:cViewPr>
        <p:scale>
          <a:sx n="60" d="100"/>
          <a:sy n="60" d="100"/>
        </p:scale>
        <p:origin x="896" y="1296"/>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100" d="100"/>
        <a:sy n="100" d="100"/>
      </p:scale>
      <p:origin x="0" y="263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tableStyles" Target="tableStyle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60810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F60E32-1191-E043-BCA7-A0AB5AA7169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They shed the Passover lamb’s blood and put it on their doorposts. </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784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C9B671-86BD-DA4D-A0C2-BA4C90CDF5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Then God miraculously parted the Sea and led his people out of Egypt—a picture of salvation for the believers since each of those redeemed had been saved from death by the Passover lamb’s blood. In other words, they had a personal relationship with God.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1582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Israel invited God’s presence at Mt. Sinai and God was pleased to dwell with them (Exodus 39:34).</a:t>
            </a:r>
            <a:r>
              <a:rPr lang="en-SG" dirty="0">
                <a:effectLst/>
                <a:latin typeface="Arial"/>
                <a:cs typeface="Arial"/>
              </a:rPr>
              <a:t> </a:t>
            </a:r>
          </a:p>
          <a:p>
            <a:r>
              <a:rPr lang="en-US" sz="1200" kern="1200" dirty="0">
                <a:solidFill>
                  <a:schemeClr val="tx1"/>
                </a:solidFill>
                <a:effectLst/>
                <a:latin typeface="Arial"/>
                <a:ea typeface="+mn-ea"/>
                <a:cs typeface="Arial"/>
              </a:rPr>
              <a:t>Despite God’s awesome holiness at Sinai, they had come into a relationship with God though the Passover lamb at the Exodus.</a:t>
            </a:r>
            <a:endParaRPr lang="en-US" dirty="0">
              <a:latin typeface="Arial"/>
              <a:cs typeface="Arial"/>
            </a:endParaRPr>
          </a:p>
        </p:txBody>
      </p:sp>
    </p:spTree>
    <p:extLst>
      <p:ext uri="{BB962C8B-B14F-4D97-AF65-F5344CB8AC3E}">
        <p14:creationId xmlns:p14="http://schemas.microsoft.com/office/powerpoint/2010/main" val="158532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Now they stand there at the tabernacle wondering how long this will last. </a:t>
            </a:r>
            <a:r>
              <a:rPr lang="en-US" sz="1200" dirty="0">
                <a:effectLst/>
                <a:latin typeface="Arial" panose="020B0604020202020204" pitchFamily="34" charset="0"/>
                <a:ea typeface="Times New Roman"/>
                <a:cs typeface="Arial" panose="020B0604020202020204" pitchFamily="34" charset="0"/>
              </a:rPr>
              <a:t>How could they experience God’s blessing, guidance and reality continually?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2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CC2CCC-D217-3441-8193-C6ABD2F248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 tabernacle was finished but now they needed to know what to do with it!</a:t>
            </a:r>
            <a:endParaRPr lang="en-SG" sz="1200" b="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2657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(So what is the first way to maintain fellowship with your holy God?)</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8386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679452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Israel could continue to enjoy God’s presence by three sacrifices for consecration when in fellowship (Lev 1–3).</a:t>
            </a:r>
          </a:p>
          <a:p>
            <a:r>
              <a:rPr lang="en-US" sz="1200" kern="1200" dirty="0">
                <a:solidFill>
                  <a:schemeClr val="tx1"/>
                </a:solidFill>
                <a:effectLst/>
                <a:latin typeface="Arial" panose="020B0604020202020204" pitchFamily="34" charset="0"/>
                <a:ea typeface="+mn-ea"/>
                <a:cs typeface="Arial" panose="020B0604020202020204" pitchFamily="34" charset="0"/>
              </a:rPr>
              <a:t>We also should express our love to God in new ways.</a:t>
            </a:r>
            <a:r>
              <a:rPr lang="en-SG"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20191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burnt offering was a voluntary sacrifice that totally consumed the animal to draw near to God in total dedication (Lev 1).</a:t>
            </a:r>
          </a:p>
        </p:txBody>
      </p:sp>
    </p:spTree>
    <p:extLst>
      <p:ext uri="{BB962C8B-B14F-4D97-AF65-F5344CB8AC3E}">
        <p14:creationId xmlns:p14="http://schemas.microsoft.com/office/powerpoint/2010/main" val="1693596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aseline="0" dirty="0">
                <a:latin typeface="Arial" panose="020B0604020202020204" pitchFamily="34" charset="0"/>
                <a:ea typeface="ＭＳ Ｐゴシック" charset="0"/>
                <a:cs typeface="Arial" panose="020B0604020202020204" pitchFamily="34" charset="0"/>
              </a:rPr>
              <a:t>The burnt offering begins with instructions to offer a bull. Wow, what an expensive gift to God! This would be several months or even a year or more wages for people!</a:t>
            </a:r>
            <a:endParaRPr lang="en-US" dirty="0">
              <a:latin typeface="Arial"/>
              <a:cs typeface="Arial"/>
            </a:endParaRPr>
          </a:p>
        </p:txBody>
      </p:sp>
    </p:spTree>
    <p:extLst>
      <p:ext uri="{BB962C8B-B14F-4D97-AF65-F5344CB8AC3E}">
        <p14:creationId xmlns:p14="http://schemas.microsoft.com/office/powerpoint/2010/main" val="362523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Tell your answer to this question to the person next to you.</a:t>
            </a:r>
          </a:p>
        </p:txBody>
      </p:sp>
    </p:spTree>
    <p:extLst>
      <p:ext uri="{BB962C8B-B14F-4D97-AF65-F5344CB8AC3E}">
        <p14:creationId xmlns:p14="http://schemas.microsoft.com/office/powerpoint/2010/main" val="2731171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aseline="0" dirty="0">
                <a:latin typeface="Arial" panose="020B0604020202020204" pitchFamily="34" charset="0"/>
                <a:ea typeface="ＭＳ Ｐゴシック" charset="0"/>
                <a:cs typeface="Arial" panose="020B0604020202020204" pitchFamily="34" charset="0"/>
              </a:rPr>
              <a:t>But notice that God allowed various types of animals for the same offering.</a:t>
            </a:r>
          </a:p>
          <a:p>
            <a:r>
              <a:rPr lang="en-US" baseline="0" dirty="0">
                <a:latin typeface="Arial" panose="020B0604020202020204" pitchFamily="34" charset="0"/>
                <a:ea typeface="ＭＳ Ｐゴシック" charset="0"/>
                <a:cs typeface="Arial" panose="020B0604020202020204" pitchFamily="34" charset="0"/>
              </a:rPr>
              <a:t>“1:2. This verse forms a transition to the law of the burnt offering by referring to an offering (</a:t>
            </a:r>
            <a:r>
              <a:rPr lang="en-US" sz="1800" baseline="0" dirty="0" err="1">
                <a:latin typeface="Yehudit" pitchFamily="2" charset="77"/>
                <a:ea typeface="Yehudit" pitchFamily="2" charset="77"/>
                <a:cs typeface="Arial" panose="020B0604020202020204" pitchFamily="34" charset="0"/>
              </a:rPr>
              <a:t>NA;b√r∂q</a:t>
            </a:r>
            <a:r>
              <a:rPr lang="en-US" baseline="0" dirty="0">
                <a:latin typeface="Arial" panose="020B0604020202020204" pitchFamily="34" charset="0"/>
                <a:ea typeface="ＭＳ Ｐゴシック" charset="0"/>
                <a:cs typeface="Arial" panose="020B0604020202020204" pitchFamily="34" charset="0"/>
              </a:rPr>
              <a:t>, “that which is brought” to God—a general term covering all sacrifice) from either the herd (i.e., a bull, vv. 3-9) or the flock (i.e., a sheep or goat, vv. 10-13). With the addition of birds (vv. 14-17), this provides the formal outline of the law of burnt offering (see also 6:8-13), the animals of the offering being listed in a descending order of value” (BKC).</a:t>
            </a:r>
          </a:p>
          <a:p>
            <a:r>
              <a:rPr lang="en-US" baseline="0" dirty="0">
                <a:latin typeface="Arial" panose="020B0604020202020204" pitchFamily="34" charset="0"/>
                <a:ea typeface="ＭＳ Ｐゴシック" charset="0"/>
                <a:cs typeface="Arial" panose="020B0604020202020204" pitchFamily="34" charset="0"/>
              </a:rPr>
              <a:t>God allowed expensive offerings (bulls) for the wealthy, moderate animals for the middle class (lambs, goats), and the poor could offer as simple an animal as a bird. Likewise, he instituted the tithe because he made sure that even the poorest person could live on 90% of his income.</a:t>
            </a:r>
          </a:p>
        </p:txBody>
      </p:sp>
    </p:spTree>
    <p:extLst>
      <p:ext uri="{BB962C8B-B14F-4D97-AF65-F5344CB8AC3E}">
        <p14:creationId xmlns:p14="http://schemas.microsoft.com/office/powerpoint/2010/main" val="137906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But one thing that characterized all of these offerings is that they must be perfect animals without defect—just like our Lord Jesus Christ.</a:t>
            </a:r>
          </a:p>
        </p:txBody>
      </p:sp>
    </p:spTree>
    <p:extLst>
      <p:ext uri="{BB962C8B-B14F-4D97-AF65-F5344CB8AC3E}">
        <p14:creationId xmlns:p14="http://schemas.microsoft.com/office/powerpoint/2010/main" val="3798795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6631AD-D120-8849-BE19-E4B34E37C93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process was also clearly given.</a:t>
            </a:r>
          </a:p>
        </p:txBody>
      </p:sp>
    </p:spTree>
    <p:extLst>
      <p:ext uri="{BB962C8B-B14F-4D97-AF65-F5344CB8AC3E}">
        <p14:creationId xmlns:p14="http://schemas.microsoft.com/office/powerpoint/2010/main" val="3029351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01A08C-5F0C-D447-8939-6F15038D251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167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EB1B1D-83E9-DC4A-9212-DDE512F044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397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225A73-B596-C748-9AA9-F9B8188493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But for a burnt offering, the ENTIRE sacrifice was burned.</a:t>
            </a:r>
          </a:p>
        </p:txBody>
      </p:sp>
    </p:spTree>
    <p:extLst>
      <p:ext uri="{BB962C8B-B14F-4D97-AF65-F5344CB8AC3E}">
        <p14:creationId xmlns:p14="http://schemas.microsoft.com/office/powerpoint/2010/main" val="3511464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225A73-B596-C748-9AA9-F9B8188493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3196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staple of our diet comes from grain.</a:t>
            </a:r>
          </a:p>
        </p:txBody>
      </p:sp>
    </p:spTree>
    <p:extLst>
      <p:ext uri="{BB962C8B-B14F-4D97-AF65-F5344CB8AC3E}">
        <p14:creationId xmlns:p14="http://schemas.microsoft.com/office/powerpoint/2010/main" val="1297993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When God provided grain, Israelites could offer some back to God to say thank you.</a:t>
            </a:r>
          </a:p>
        </p:txBody>
      </p:sp>
    </p:spTree>
    <p:extLst>
      <p:ext uri="{BB962C8B-B14F-4D97-AF65-F5344CB8AC3E}">
        <p14:creationId xmlns:p14="http://schemas.microsoft.com/office/powerpoint/2010/main" val="3732199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Sometimes grain could be in the form of baked loaves.</a:t>
            </a:r>
          </a:p>
        </p:txBody>
      </p:sp>
    </p:spTree>
    <p:extLst>
      <p:ext uri="{BB962C8B-B14F-4D97-AF65-F5344CB8AC3E}">
        <p14:creationId xmlns:p14="http://schemas.microsoft.com/office/powerpoint/2010/main" val="307869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4227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72BC96-A4AF-ED46-820A-1695C222CD7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grain offering was a voluntary act of worship in recognition of God's goodness and provisions. It symbolized our devotion to God in response to his goodness to us.</a:t>
            </a:r>
          </a:p>
        </p:txBody>
      </p:sp>
    </p:spTree>
    <p:extLst>
      <p:ext uri="{BB962C8B-B14F-4D97-AF65-F5344CB8AC3E}">
        <p14:creationId xmlns:p14="http://schemas.microsoft.com/office/powerpoint/2010/main" val="1491621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 </a:t>
            </a:r>
            <a:r>
              <a:rPr lang="en-SG" sz="1200" i="1" kern="1200" dirty="0">
                <a:solidFill>
                  <a:schemeClr val="tx1"/>
                </a:solidFill>
                <a:effectLst/>
                <a:latin typeface="Arial" panose="020B0604020202020204" pitchFamily="34" charset="0"/>
                <a:ea typeface="+mn-ea"/>
                <a:cs typeface="Arial" panose="020B0604020202020204" pitchFamily="34" charset="0"/>
              </a:rPr>
              <a:t>distinctiveness</a:t>
            </a:r>
            <a:r>
              <a:rPr lang="en-SG" sz="1200" kern="1200" dirty="0">
                <a:solidFill>
                  <a:schemeClr val="tx1"/>
                </a:solidFill>
                <a:effectLst/>
                <a:latin typeface="Arial" panose="020B0604020202020204" pitchFamily="34" charset="0"/>
                <a:ea typeface="+mn-ea"/>
                <a:cs typeface="Arial" panose="020B0604020202020204" pitchFamily="34" charset="0"/>
              </a:rPr>
              <a:t> of the fellowship offering was in the communal meal which the worshiper and his family ate before the Lord (cf. 7:15). It was essentially a voluntary act in which the worshiper accepted the meat from God as a token of His covenant faithfulness and gave God acknowledgment or thankful praise for His past blessings bestowed, whether in answer to prayer, or granted unexpectedly, or the normal blessings [1:180] such as a good harvest” )” (Lindsey, </a:t>
            </a:r>
            <a:r>
              <a:rPr lang="en-SG" sz="1200" i="1" kern="1200" dirty="0">
                <a:solidFill>
                  <a:schemeClr val="tx1"/>
                </a:solidFill>
                <a:effectLst/>
                <a:latin typeface="Arial" panose="020B0604020202020204" pitchFamily="34" charset="0"/>
                <a:ea typeface="+mn-ea"/>
                <a:cs typeface="Arial" panose="020B0604020202020204" pitchFamily="34" charset="0"/>
              </a:rPr>
              <a:t>BKC</a:t>
            </a:r>
            <a:r>
              <a:rPr lang="en-SG" sz="1200" i="0" kern="1200" dirty="0">
                <a:solidFill>
                  <a:schemeClr val="tx1"/>
                </a:solidFill>
                <a:effectLst/>
                <a:latin typeface="Arial" panose="020B0604020202020204" pitchFamily="34" charset="0"/>
                <a:ea typeface="+mn-ea"/>
                <a:cs typeface="Arial" panose="020B0604020202020204" pitchFamily="34" charset="0"/>
              </a:rPr>
              <a:t>, 1:179-80). </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8802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Why are these offerings called “an aroma pleasing to the L</a:t>
            </a:r>
            <a:r>
              <a:rPr lang="en-SG" sz="1100" kern="1200" dirty="0">
                <a:solidFill>
                  <a:schemeClr val="tx1"/>
                </a:solidFill>
                <a:effectLst/>
                <a:latin typeface="Arial" panose="020B0604020202020204" pitchFamily="34" charset="0"/>
                <a:ea typeface="+mn-ea"/>
                <a:cs typeface="Arial" panose="020B0604020202020204" pitchFamily="34" charset="0"/>
              </a:rPr>
              <a:t>ORD</a:t>
            </a:r>
            <a:r>
              <a:rPr lang="en-SG" sz="1200" kern="1200" dirty="0">
                <a:solidFill>
                  <a:schemeClr val="tx1"/>
                </a:solidFill>
                <a:effectLst/>
                <a:latin typeface="Arial" panose="020B0604020202020204" pitchFamily="34" charset="0"/>
                <a:ea typeface="+mn-ea"/>
                <a:cs typeface="Arial" panose="020B0604020202020204" pitchFamily="34" charset="0"/>
              </a:rPr>
              <a:t>” (Lev. 1:9, 17; 2:2, 9, 12; 3:5, 16; 4:31)? </a:t>
            </a:r>
          </a:p>
          <a:p>
            <a:r>
              <a:rPr lang="en-SG" sz="1200" kern="1200" dirty="0">
                <a:solidFill>
                  <a:schemeClr val="tx1"/>
                </a:solidFill>
                <a:effectLst/>
                <a:latin typeface="Arial" panose="020B0604020202020204" pitchFamily="34" charset="0"/>
                <a:ea typeface="+mn-ea"/>
                <a:cs typeface="Arial" panose="020B0604020202020204" pitchFamily="34" charset="0"/>
              </a:rPr>
              <a:t>• Simply put, God likes BBQ!</a:t>
            </a:r>
            <a:r>
              <a:rPr lang="en-SG" dirty="0">
                <a:effectLst/>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More seriously, the Lord is pleased to see his people follow his ways. All obedience is like a sweet fragrance to God—especially sacrifices that express our love for him or restore our fellowship with him</a:t>
            </a:r>
          </a:p>
        </p:txBody>
      </p:sp>
    </p:spTree>
    <p:extLst>
      <p:ext uri="{BB962C8B-B14F-4D97-AF65-F5344CB8AC3E}">
        <p14:creationId xmlns:p14="http://schemas.microsoft.com/office/powerpoint/2010/main" val="3600050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690453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A820FC-3371-EB49-842B-4C4BBAC617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30819" name="Rectangle 2"/>
          <p:cNvSpPr>
            <a:spLocks noGrp="1" noRot="1" noChangeAspect="1" noChangeArrowheads="1"/>
          </p:cNvSpPr>
          <p:nvPr>
            <p:ph type="sldImg"/>
          </p:nvPr>
        </p:nvSpPr>
        <p:spPr>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SG" sz="1200" kern="1200" dirty="0">
                <a:solidFill>
                  <a:schemeClr val="tx1"/>
                </a:solidFill>
                <a:effectLst/>
                <a:latin typeface="Arial" panose="020B0604020202020204" pitchFamily="34" charset="0"/>
                <a:ea typeface="+mn-ea"/>
                <a:cs typeface="Arial" panose="020B0604020202020204" pitchFamily="34" charset="0"/>
              </a:rPr>
              <a:t>Offering our bodies continually is our counterpart to the whole burnt offering (Rom 12:1)—but staying alive on the altar is challenging.</a:t>
            </a:r>
            <a:endParaRPr lang="en-US"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14231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104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647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Thanking God for our food parallels the grain offering.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344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CDD4F-431B-C446-AB6F-9A6E15CC6F8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35939" name="Rectangle 2"/>
          <p:cNvSpPr>
            <a:spLocks noGrp="1" noRot="1" noChangeAspect="1" noChangeArrowheads="1"/>
          </p:cNvSpPr>
          <p:nvPr>
            <p:ph type="sldImg"/>
          </p:nvPr>
        </p:nvSpPr>
        <p:spPr>
          <a:solidFill>
            <a:srgbClr val="FFFFFF"/>
          </a:solidFill>
          <a:ln/>
        </p:spPr>
      </p:sp>
      <p:sp>
        <p:nvSpPr>
          <p:cNvPr id="9359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Community worship is also a fantastic privilege! Don’t look at church as a burden but as a blessing. That’s why the fellowship offering is also called the peace offering.  “The </a:t>
            </a:r>
            <a:r>
              <a:rPr lang="en-SG" sz="1200" b="0" i="1" kern="1200" dirty="0">
                <a:solidFill>
                  <a:schemeClr val="tx1"/>
                </a:solidFill>
                <a:effectLst/>
                <a:latin typeface="Arial" panose="020B0604020202020204" pitchFamily="34" charset="0"/>
                <a:ea typeface="+mn-ea"/>
                <a:cs typeface="Arial" panose="020B0604020202020204" pitchFamily="34" charset="0"/>
              </a:rPr>
              <a:t>typology</a:t>
            </a:r>
            <a:r>
              <a:rPr lang="en-SG" sz="1200" b="0" kern="1200" dirty="0">
                <a:solidFill>
                  <a:schemeClr val="tx1"/>
                </a:solidFill>
                <a:effectLst/>
                <a:latin typeface="Arial" panose="020B0604020202020204" pitchFamily="34" charset="0"/>
                <a:ea typeface="+mn-ea"/>
                <a:cs typeface="Arial" panose="020B0604020202020204" pitchFamily="34" charset="0"/>
              </a:rPr>
              <a:t> of the fellowship offering pictures the fellowship that the New Testament believer has with God and with other believers on the basis of Christ’s death on the cross (1 John 1:3). This is one phase of Christ’s ‘making peace through His blood, shed on the cross’ (Col. 1:20). In fact, ‘He Himself is our peace’ (Eph. 2:14)” (Lindsey, </a:t>
            </a:r>
            <a:r>
              <a:rPr lang="en-SG" sz="1200" b="0" i="1" kern="1200" dirty="0">
                <a:solidFill>
                  <a:schemeClr val="tx1"/>
                </a:solidFill>
                <a:effectLst/>
                <a:latin typeface="Arial" panose="020B0604020202020204" pitchFamily="34" charset="0"/>
                <a:ea typeface="+mn-ea"/>
                <a:cs typeface="Arial" panose="020B0604020202020204" pitchFamily="34" charset="0"/>
              </a:rPr>
              <a:t>BKC</a:t>
            </a:r>
            <a:r>
              <a:rPr lang="en-SG" sz="1200" b="0" kern="1200" dirty="0">
                <a:solidFill>
                  <a:schemeClr val="tx1"/>
                </a:solidFill>
                <a:effectLst/>
                <a:latin typeface="Arial" panose="020B0604020202020204" pitchFamily="34" charset="0"/>
                <a:ea typeface="+mn-ea"/>
                <a:cs typeface="Arial" panose="020B0604020202020204" pitchFamily="34" charset="0"/>
              </a:rPr>
              <a:t>, 1:180).</a:t>
            </a:r>
          </a:p>
          <a:p>
            <a:pPr eaLnBrk="1" hangingPunct="1"/>
            <a:endParaRPr lang="en-US" b="0"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56024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B32E75-8ED0-754B-A760-6C22B35533A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Peace and fellowship were experienced in a group meal.</a:t>
            </a:r>
          </a:p>
        </p:txBody>
      </p:sp>
    </p:spTree>
    <p:extLst>
      <p:ext uri="{BB962C8B-B14F-4D97-AF65-F5344CB8AC3E}">
        <p14:creationId xmlns:p14="http://schemas.microsoft.com/office/powerpoint/2010/main" val="1834746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 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 Occasionally the pipe gets a clog—like sin.</a:t>
            </a:r>
          </a:p>
          <a:p>
            <a:pPr eaLnBrk="1" hangingPunct="1"/>
            <a:r>
              <a:rPr lang="en-US" dirty="0">
                <a:latin typeface="Arial" panose="020B0604020202020204" pitchFamily="34" charset="0"/>
                <a:ea typeface="ＭＳ Ｐゴシック" charset="0"/>
                <a:cs typeface="Arial" panose="020B0604020202020204" pitchFamily="34" charset="0"/>
              </a:rPr>
              <a:t>• This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 But how do you unclog the pipe?</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0529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863350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Israel could continue to enjoy God’s presence by three sacrifices for consecration when in fellowship (Lev 1–3).</a:t>
            </a:r>
          </a:p>
          <a:p>
            <a:r>
              <a:rPr lang="en-US" sz="1200" kern="1200" dirty="0">
                <a:solidFill>
                  <a:schemeClr val="tx1"/>
                </a:solidFill>
                <a:effectLst/>
                <a:latin typeface="Arial" panose="020B0604020202020204" pitchFamily="34" charset="0"/>
                <a:ea typeface="+mn-ea"/>
                <a:cs typeface="Arial" panose="020B0604020202020204" pitchFamily="34" charset="0"/>
              </a:rPr>
              <a:t>We also should express our love to God in ways he does not specifically command.</a:t>
            </a:r>
          </a:p>
        </p:txBody>
      </p:sp>
    </p:spTree>
    <p:extLst>
      <p:ext uri="{BB962C8B-B14F-4D97-AF65-F5344CB8AC3E}">
        <p14:creationId xmlns:p14="http://schemas.microsoft.com/office/powerpoint/2010/main" val="1971595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109D5E-7BC8-5B42-8EF8-26646D4101E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 So the first group of three offerings tell us to do what is not required—</a:t>
            </a:r>
          </a:p>
          <a:p>
            <a:pPr eaLnBrk="1" hangingPunct="1"/>
            <a:r>
              <a:rPr lang="en-US" dirty="0">
                <a:latin typeface="Arial" panose="020B0604020202020204" pitchFamily="34" charset="0"/>
                <a:ea typeface="ＭＳ Ｐゴシック" charset="0"/>
                <a:cs typeface="Arial" panose="020B0604020202020204" pitchFamily="34" charset="0"/>
              </a:rPr>
              <a:t>• extra acts of worship from consecration to God. </a:t>
            </a:r>
          </a:p>
          <a:p>
            <a:pPr eaLnBrk="1" hangingPunct="1"/>
            <a:r>
              <a:rPr lang="en-US" dirty="0">
                <a:latin typeface="Arial" panose="020B0604020202020204" pitchFamily="34" charset="0"/>
                <a:ea typeface="ＭＳ Ｐゴシック" charset="0"/>
                <a:cs typeface="Arial" panose="020B0604020202020204" pitchFamily="34" charset="0"/>
              </a:rPr>
              <a:t>• But now we will see another group, so what is the difference between this group of sacrifices? Why have two different groups of offerings? The first three simply expressed thanks and worship of God.</a:t>
            </a:r>
          </a:p>
          <a:p>
            <a:pPr eaLnBrk="1" hangingPunct="1"/>
            <a:r>
              <a:rPr lang="en-US" dirty="0">
                <a:latin typeface="Arial" panose="020B0604020202020204" pitchFamily="34" charset="0"/>
                <a:ea typeface="ＭＳ Ｐゴシック" charset="0"/>
                <a:cs typeface="Arial" panose="020B0604020202020204" pitchFamily="34" charset="0"/>
              </a:rPr>
              <a:t>• But now the last two enabled worshippers to confess their sin in a very tangible way. </a:t>
            </a:r>
          </a:p>
          <a:p>
            <a:pPr eaLnBrk="1" hangingPunct="1"/>
            <a:r>
              <a:rPr lang="en-US" dirty="0">
                <a:latin typeface="Arial" panose="020B0604020202020204" pitchFamily="34" charset="0"/>
                <a:ea typeface="ＭＳ Ｐゴシック" charset="0"/>
                <a:cs typeface="Arial" panose="020B0604020202020204" pitchFamily="34" charset="0"/>
              </a:rPr>
              <a:t>• Sacrifices of consecration were voluntary.</a:t>
            </a:r>
          </a:p>
          <a:p>
            <a:pPr eaLnBrk="1" hangingPunct="1"/>
            <a:r>
              <a:rPr lang="en-US" dirty="0">
                <a:latin typeface="Arial" panose="020B0604020202020204" pitchFamily="34" charset="0"/>
                <a:ea typeface="ＭＳ Ｐゴシック" charset="0"/>
                <a:cs typeface="Arial" panose="020B0604020202020204" pitchFamily="34" charset="0"/>
              </a:rPr>
              <a:t>• But sacrifices of cleansing were obligatory.</a:t>
            </a:r>
          </a:p>
          <a:p>
            <a:pPr eaLnBrk="1" hangingPunct="1"/>
            <a:r>
              <a:rPr lang="en-US" dirty="0">
                <a:latin typeface="Arial" panose="020B0604020202020204" pitchFamily="34" charset="0"/>
                <a:ea typeface="ＭＳ Ｐゴシック" charset="0"/>
                <a:cs typeface="Arial" panose="020B0604020202020204" pitchFamily="34" charset="0"/>
              </a:rPr>
              <a:t>So what is the second way to maintain fellowship with your holy God? These last two offerings teach us to…</a:t>
            </a:r>
          </a:p>
        </p:txBody>
      </p:sp>
    </p:spTree>
    <p:extLst>
      <p:ext uri="{BB962C8B-B14F-4D97-AF65-F5344CB8AC3E}">
        <p14:creationId xmlns:p14="http://schemas.microsoft.com/office/powerpoint/2010/main" val="2050548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Do things that are compulsory to restore our walk the Lord. </a:t>
            </a:r>
          </a:p>
        </p:txBody>
      </p:sp>
    </p:spTree>
    <p:extLst>
      <p:ext uri="{BB962C8B-B14F-4D97-AF65-F5344CB8AC3E}">
        <p14:creationId xmlns:p14="http://schemas.microsoft.com/office/powerpoint/2010/main" val="1341070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Do things that are compulsory to restore our walk the Lord (Lev 4:1-6:7).</a:t>
            </a:r>
          </a:p>
          <a:p>
            <a:r>
              <a:rPr lang="en-US" dirty="0">
                <a:latin typeface="Arial" panose="020B0604020202020204" pitchFamily="34" charset="0"/>
                <a:cs typeface="Arial" panose="020B0604020202020204" pitchFamily="34" charset="0"/>
              </a:rPr>
              <a:t>Israel could continue to enjoy God’s presence by sacrifices for cleansing when out of fellowship (4:1–6:7).</a:t>
            </a:r>
          </a:p>
          <a:p>
            <a:r>
              <a:rPr lang="en-US" dirty="0">
                <a:latin typeface="Arial" panose="020B0604020202020204" pitchFamily="34" charset="0"/>
                <a:cs typeface="Arial" panose="020B0604020202020204" pitchFamily="34" charset="0"/>
              </a:rPr>
              <a:t>Give priority to take time to agree with God about your own sin.</a:t>
            </a:r>
          </a:p>
        </p:txBody>
      </p:sp>
    </p:spTree>
    <p:extLst>
      <p:ext uri="{BB962C8B-B14F-4D97-AF65-F5344CB8AC3E}">
        <p14:creationId xmlns:p14="http://schemas.microsoft.com/office/powerpoint/2010/main" val="1259770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Did these sacrifices forgive sin in the sense that they established a relationship with God? </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7848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The answer is NO, for Israel was already a saved community. </a:t>
            </a:r>
          </a:p>
        </p:txBody>
      </p:sp>
    </p:spTree>
    <p:extLst>
      <p:ext uri="{BB962C8B-B14F-4D97-AF65-F5344CB8AC3E}">
        <p14:creationId xmlns:p14="http://schemas.microsoft.com/office/powerpoint/2010/main" val="2400000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SG" sz="1200" b="0" kern="1200" dirty="0">
                <a:solidFill>
                  <a:schemeClr val="tx1"/>
                </a:solidFill>
                <a:effectLst/>
                <a:latin typeface="Arial" panose="020B0604020202020204" pitchFamily="34" charset="0"/>
                <a:ea typeface="+mn-ea"/>
                <a:cs typeface="Arial" panose="020B0604020202020204" pitchFamily="34" charset="0"/>
              </a:rPr>
              <a:t>They only needed to know how to maintain their fellowship with a holy God.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9544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Jews restored their fellowship with the Lord through sin and guilt sacrifices</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421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The guilt (trespass) offering was an obligatory sacrifice to make restitution for withholding proper due from God or man (5:14–6:7).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 </a:t>
            </a:r>
            <a:r>
              <a:rPr lang="en-SG" sz="1200" b="0" kern="1200" dirty="0">
                <a:solidFill>
                  <a:schemeClr val="tx1"/>
                </a:solidFill>
                <a:effectLst/>
                <a:latin typeface="Arial" panose="020B0604020202020204" pitchFamily="34" charset="0"/>
                <a:ea typeface="+mn-ea"/>
                <a:cs typeface="Arial" panose="020B0604020202020204" pitchFamily="34" charset="0"/>
              </a:rPr>
              <a:t>It required an additional 20% restitution for doing wrong to someone else.</a:t>
            </a:r>
          </a:p>
        </p:txBody>
      </p:sp>
    </p:spTree>
    <p:extLst>
      <p:ext uri="{BB962C8B-B14F-4D97-AF65-F5344CB8AC3E}">
        <p14:creationId xmlns:p14="http://schemas.microsoft.com/office/powerpoint/2010/main" val="288458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Some people make promises to God that they will go wherever he wants them to go.</a:t>
            </a:r>
          </a:p>
          <a:p>
            <a:r>
              <a:rPr lang="en-US" dirty="0">
                <a:latin typeface="Arial" panose="020B0604020202020204" pitchFamily="34" charset="0"/>
                <a:cs typeface="Arial" panose="020B0604020202020204" pitchFamily="34" charset="0"/>
              </a:rPr>
              <a:t>• Others vow that they will never miss a day of Bible reading the rest of their life. </a:t>
            </a:r>
          </a:p>
          <a:p>
            <a:r>
              <a:rPr lang="en-US" dirty="0">
                <a:latin typeface="Arial" panose="020B0604020202020204" pitchFamily="34" charset="0"/>
                <a:cs typeface="Arial" panose="020B0604020202020204" pitchFamily="34" charset="0"/>
              </a:rPr>
              <a:t>• Still others promise daily prayer.</a:t>
            </a:r>
          </a:p>
          <a:p>
            <a:r>
              <a:rPr lang="en-US" dirty="0">
                <a:latin typeface="Arial" panose="020B0604020202020204" pitchFamily="34" charset="0"/>
                <a:cs typeface="Arial" panose="020B0604020202020204" pitchFamily="34" charset="0"/>
              </a:rPr>
              <a:t>• How do you sustain your walk with God? What should you do?</a:t>
            </a:r>
          </a:p>
        </p:txBody>
      </p:sp>
    </p:spTree>
    <p:extLst>
      <p:ext uri="{BB962C8B-B14F-4D97-AF65-F5344CB8AC3E}">
        <p14:creationId xmlns:p14="http://schemas.microsoft.com/office/powerpoint/2010/main" val="4126196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aseline="0" dirty="0">
                <a:latin typeface="Arial" panose="020B0604020202020204" pitchFamily="34" charset="0"/>
                <a:ea typeface="ＭＳ Ｐゴシック" charset="0"/>
                <a:cs typeface="Arial" panose="020B0604020202020204" pitchFamily="34" charset="0"/>
              </a:rPr>
              <a:t>God made covering one’s guilt possible no matter his social status!</a:t>
            </a:r>
            <a:endParaRPr lang="en-US" dirty="0">
              <a:latin typeface="Arial"/>
              <a:cs typeface="Arial"/>
            </a:endParaRPr>
          </a:p>
        </p:txBody>
      </p:sp>
    </p:spTree>
    <p:extLst>
      <p:ext uri="{BB962C8B-B14F-4D97-AF65-F5344CB8AC3E}">
        <p14:creationId xmlns:p14="http://schemas.microsoft.com/office/powerpoint/2010/main" val="3620020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58611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p:txBody>
      </p:sp>
    </p:spTree>
    <p:extLst>
      <p:ext uri="{BB962C8B-B14F-4D97-AF65-F5344CB8AC3E}">
        <p14:creationId xmlns:p14="http://schemas.microsoft.com/office/powerpoint/2010/main" val="38185130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Imagine every sin costing you a month’s pay—would you sin less?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125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We began with this simple question.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We saw two ways it is answered.</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0096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Reverence Him and agree when you fail [restatement].</a:t>
            </a:r>
          </a:p>
        </p:txBody>
      </p:sp>
    </p:spTree>
    <p:extLst>
      <p:ext uri="{BB962C8B-B14F-4D97-AF65-F5344CB8AC3E}">
        <p14:creationId xmlns:p14="http://schemas.microsoft.com/office/powerpoint/2010/main" val="31117450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884753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Do things that are compulsory to restore our walk the Lord. </a:t>
            </a:r>
          </a:p>
        </p:txBody>
      </p:sp>
    </p:spTree>
    <p:extLst>
      <p:ext uri="{BB962C8B-B14F-4D97-AF65-F5344CB8AC3E}">
        <p14:creationId xmlns:p14="http://schemas.microsoft.com/office/powerpoint/2010/main" val="684291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Christ made the way for us. </a:t>
            </a:r>
          </a:p>
          <a:p>
            <a:r>
              <a:rPr lang="en-SG" sz="1200" kern="1200" dirty="0">
                <a:solidFill>
                  <a:schemeClr val="tx1"/>
                </a:solidFill>
                <a:effectLst/>
                <a:latin typeface="Arial" panose="020B0604020202020204" pitchFamily="34" charset="0"/>
                <a:ea typeface="+mn-ea"/>
                <a:cs typeface="Arial" panose="020B0604020202020204" pitchFamily="34" charset="0"/>
              </a:rPr>
              <a:t>Without the shedding of blood there is no forgiveness.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840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DF6879-5CBE-A947-ACAF-4267921C1B9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SG" sz="1200" kern="1200" dirty="0">
                <a:solidFill>
                  <a:schemeClr val="tx1"/>
                </a:solidFill>
                <a:effectLst/>
                <a:latin typeface="Arial" panose="020B0604020202020204" pitchFamily="34" charset="0"/>
                <a:ea typeface="+mn-ea"/>
                <a:cs typeface="Arial" panose="020B0604020202020204" pitchFamily="34" charset="0"/>
              </a:rPr>
              <a:t>We celebrate forgiveness at the Lord’s Supper.</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829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819017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Admit, like a turtle on a fencepost, “I didn’t get here by myself.” </a:t>
            </a:r>
          </a:p>
        </p:txBody>
      </p:sp>
    </p:spTree>
    <p:extLst>
      <p:ext uri="{BB962C8B-B14F-4D97-AF65-F5344CB8AC3E}">
        <p14:creationId xmlns:p14="http://schemas.microsoft.com/office/powerpoint/2010/main" val="2945046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issue do you need to address with God now?</a:t>
            </a:r>
          </a:p>
          <a:p>
            <a:r>
              <a:rPr lang="en-US" dirty="0">
                <a:latin typeface="Arial" panose="020B0604020202020204" pitchFamily="34" charset="0"/>
                <a:cs typeface="Arial" panose="020B0604020202020204" pitchFamily="34" charset="0"/>
              </a:rPr>
              <a:t>Telling the Lord that you love him?</a:t>
            </a:r>
          </a:p>
          <a:p>
            <a:r>
              <a:rPr lang="en-US" dirty="0">
                <a:latin typeface="Arial" panose="020B0604020202020204" pitchFamily="34" charset="0"/>
                <a:cs typeface="Arial" panose="020B0604020202020204" pitchFamily="34" charset="0"/>
              </a:rPr>
              <a:t>Neglecting community?</a:t>
            </a:r>
          </a:p>
          <a:p>
            <a:r>
              <a:rPr lang="en-US" dirty="0">
                <a:latin typeface="Arial" panose="020B0604020202020204" pitchFamily="34" charset="0"/>
                <a:cs typeface="Arial" panose="020B0604020202020204" pitchFamily="34" charset="0"/>
              </a:rPr>
              <a:t>Resisting his promptings?</a:t>
            </a:r>
          </a:p>
        </p:txBody>
      </p:sp>
    </p:spTree>
    <p:extLst>
      <p:ext uri="{BB962C8B-B14F-4D97-AF65-F5344CB8AC3E}">
        <p14:creationId xmlns:p14="http://schemas.microsoft.com/office/powerpoint/2010/main" val="5630736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7592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ea typeface="ＭＳ Ｐゴシック" charset="0"/>
                <a:cs typeface="Arial" panose="020B0604020202020204" pitchFamily="34" charset="0"/>
              </a:rPr>
              <a:t>We can gain insight today from studying the various offerings in the OT book of Leviticus.</a:t>
            </a:r>
          </a:p>
          <a:p>
            <a:r>
              <a:rPr lang="en-US" baseline="0" dirty="0">
                <a:latin typeface="Arial" panose="020B0604020202020204" pitchFamily="34" charset="0"/>
                <a:ea typeface="ＭＳ Ｐゴシック" charset="0"/>
                <a:cs typeface="Arial" panose="020B0604020202020204" pitchFamily="34" charset="0"/>
              </a:rPr>
              <a:t>How?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ea typeface="ＭＳ Ｐゴシック" charset="0"/>
                <a:cs typeface="Arial" panose="020B0604020202020204" pitchFamily="34" charset="0"/>
              </a:rPr>
              <a:t>OT sacrifices did not establish a </a:t>
            </a:r>
            <a:r>
              <a:rPr lang="en-US" i="1" baseline="0" dirty="0">
                <a:latin typeface="Arial" panose="020B0604020202020204" pitchFamily="34" charset="0"/>
                <a:ea typeface="ＭＳ Ｐゴシック" charset="0"/>
                <a:cs typeface="Arial" panose="020B0604020202020204" pitchFamily="34" charset="0"/>
              </a:rPr>
              <a:t>relationship</a:t>
            </a:r>
            <a:r>
              <a:rPr lang="en-US" baseline="0" dirty="0">
                <a:latin typeface="Arial" panose="020B0604020202020204" pitchFamily="34" charset="0"/>
                <a:ea typeface="ＭＳ Ｐゴシック" charset="0"/>
                <a:cs typeface="Arial" panose="020B0604020202020204" pitchFamily="34" charset="0"/>
              </a:rPr>
              <a:t> with God but rather they restored </a:t>
            </a:r>
            <a:r>
              <a:rPr lang="en-US" i="1" baseline="0" dirty="0">
                <a:latin typeface="Arial" panose="020B0604020202020204" pitchFamily="34" charset="0"/>
                <a:ea typeface="ＭＳ Ｐゴシック" charset="0"/>
                <a:cs typeface="Arial" panose="020B0604020202020204" pitchFamily="34" charset="0"/>
              </a:rPr>
              <a:t>fellowship</a:t>
            </a:r>
            <a:r>
              <a:rPr lang="en-US" baseline="0" dirty="0">
                <a:latin typeface="Arial" panose="020B0604020202020204" pitchFamily="34" charset="0"/>
                <a:ea typeface="ＭＳ Ｐゴシック" charset="0"/>
                <a:cs typeface="Arial" panose="020B0604020202020204" pitchFamily="34" charset="0"/>
              </a:rPr>
              <a:t> with God for Israelites .</a:t>
            </a:r>
            <a:endParaRPr lang="en-US" dirty="0">
              <a:latin typeface="Arial"/>
              <a:cs typeface="Arial"/>
            </a:endParaRPr>
          </a:p>
        </p:txBody>
      </p:sp>
    </p:spTree>
    <p:extLst>
      <p:ext uri="{BB962C8B-B14F-4D97-AF65-F5344CB8AC3E}">
        <p14:creationId xmlns:p14="http://schemas.microsoft.com/office/powerpoint/2010/main" val="3370714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Israel already had a </a:t>
            </a:r>
            <a:r>
              <a:rPr lang="en-US" i="1" dirty="0">
                <a:latin typeface="Arial"/>
                <a:cs typeface="Arial"/>
              </a:rPr>
              <a:t>relationship</a:t>
            </a:r>
            <a:r>
              <a:rPr lang="en-US" dirty="0">
                <a:latin typeface="Arial"/>
                <a:cs typeface="Arial"/>
              </a:rPr>
              <a:t> with God—the new nation just needed to know how to sustain their </a:t>
            </a:r>
            <a:r>
              <a:rPr lang="en-US" i="1" dirty="0">
                <a:latin typeface="Arial"/>
                <a:cs typeface="Arial"/>
              </a:rPr>
              <a:t>fellowship</a:t>
            </a:r>
            <a:r>
              <a:rPr lang="en-US" dirty="0">
                <a:latin typeface="Arial"/>
                <a:cs typeface="Arial"/>
              </a:rPr>
              <a:t> with God. </a:t>
            </a:r>
          </a:p>
        </p:txBody>
      </p:sp>
    </p:spTree>
    <p:extLst>
      <p:ext uri="{BB962C8B-B14F-4D97-AF65-F5344CB8AC3E}">
        <p14:creationId xmlns:p14="http://schemas.microsoft.com/office/powerpoint/2010/main" val="3971487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7BC120-92EF-8C40-A4CC-C4811D284E9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 year earlier, each Israelite had been saved from death by faith in an innocent lamb</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90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416299454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16215183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323208264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80484883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90549001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187867722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65911814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47823398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111324090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extLst>
      <p:ext uri="{BB962C8B-B14F-4D97-AF65-F5344CB8AC3E}">
        <p14:creationId xmlns:p14="http://schemas.microsoft.com/office/powerpoint/2010/main" val="42499568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extLst>
      <p:ext uri="{BB962C8B-B14F-4D97-AF65-F5344CB8AC3E}">
        <p14:creationId xmlns:p14="http://schemas.microsoft.com/office/powerpoint/2010/main" val="13221468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extLst>
      <p:ext uri="{BB962C8B-B14F-4D97-AF65-F5344CB8AC3E}">
        <p14:creationId xmlns:p14="http://schemas.microsoft.com/office/powerpoint/2010/main" val="137160557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extLst>
      <p:ext uri="{BB962C8B-B14F-4D97-AF65-F5344CB8AC3E}">
        <p14:creationId xmlns:p14="http://schemas.microsoft.com/office/powerpoint/2010/main" val="118298106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extLst>
      <p:ext uri="{BB962C8B-B14F-4D97-AF65-F5344CB8AC3E}">
        <p14:creationId xmlns:p14="http://schemas.microsoft.com/office/powerpoint/2010/main" val="58549342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extLst>
      <p:ext uri="{BB962C8B-B14F-4D97-AF65-F5344CB8AC3E}">
        <p14:creationId xmlns:p14="http://schemas.microsoft.com/office/powerpoint/2010/main" val="148970166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extLst>
      <p:ext uri="{BB962C8B-B14F-4D97-AF65-F5344CB8AC3E}">
        <p14:creationId xmlns:p14="http://schemas.microsoft.com/office/powerpoint/2010/main" val="64001064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extLst>
      <p:ext uri="{BB962C8B-B14F-4D97-AF65-F5344CB8AC3E}">
        <p14:creationId xmlns:p14="http://schemas.microsoft.com/office/powerpoint/2010/main" val="50454880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extLst>
      <p:ext uri="{BB962C8B-B14F-4D97-AF65-F5344CB8AC3E}">
        <p14:creationId xmlns:p14="http://schemas.microsoft.com/office/powerpoint/2010/main" val="1993530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extLst>
      <p:ext uri="{BB962C8B-B14F-4D97-AF65-F5344CB8AC3E}">
        <p14:creationId xmlns:p14="http://schemas.microsoft.com/office/powerpoint/2010/main" val="34149259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extLst>
      <p:ext uri="{BB962C8B-B14F-4D97-AF65-F5344CB8AC3E}">
        <p14:creationId xmlns:p14="http://schemas.microsoft.com/office/powerpoint/2010/main" val="327531425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extLst>
      <p:ext uri="{BB962C8B-B14F-4D97-AF65-F5344CB8AC3E}">
        <p14:creationId xmlns:p14="http://schemas.microsoft.com/office/powerpoint/2010/main" val="413114578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707331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872538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118366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738798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96640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55383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243354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53399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76906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701896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A4F4F5-DAFF-6447-AA78-2B9FAAA30742}" type="slidenum">
              <a:rPr lang="en-US"/>
              <a:pPr>
                <a:defRPr/>
              </a:pPr>
              <a:t>‹#›</a:t>
            </a:fld>
            <a:endParaRPr lang="en-US"/>
          </a:p>
        </p:txBody>
      </p:sp>
    </p:spTree>
    <p:extLst>
      <p:ext uri="{BB962C8B-B14F-4D97-AF65-F5344CB8AC3E}">
        <p14:creationId xmlns:p14="http://schemas.microsoft.com/office/powerpoint/2010/main" val="285944085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F8F288-886C-384A-A8AB-08E01DD83500}" type="slidenum">
              <a:rPr lang="en-US"/>
              <a:pPr>
                <a:defRPr/>
              </a:pPr>
              <a:t>‹#›</a:t>
            </a:fld>
            <a:endParaRPr lang="en-US"/>
          </a:p>
        </p:txBody>
      </p:sp>
    </p:spTree>
    <p:extLst>
      <p:ext uri="{BB962C8B-B14F-4D97-AF65-F5344CB8AC3E}">
        <p14:creationId xmlns:p14="http://schemas.microsoft.com/office/powerpoint/2010/main" val="254467169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4EA909-ABC3-AF46-8A98-7CC4D7EC19AE}" type="slidenum">
              <a:rPr lang="en-US"/>
              <a:pPr>
                <a:defRPr/>
              </a:pPr>
              <a:t>‹#›</a:t>
            </a:fld>
            <a:endParaRPr lang="en-US"/>
          </a:p>
        </p:txBody>
      </p:sp>
    </p:spTree>
    <p:extLst>
      <p:ext uri="{BB962C8B-B14F-4D97-AF65-F5344CB8AC3E}">
        <p14:creationId xmlns:p14="http://schemas.microsoft.com/office/powerpoint/2010/main" val="61743628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F3EB76-0C13-3846-80E7-6E6644712705}" type="slidenum">
              <a:rPr lang="en-US"/>
              <a:pPr>
                <a:defRPr/>
              </a:pPr>
              <a:t>‹#›</a:t>
            </a:fld>
            <a:endParaRPr lang="en-US"/>
          </a:p>
        </p:txBody>
      </p:sp>
    </p:spTree>
    <p:extLst>
      <p:ext uri="{BB962C8B-B14F-4D97-AF65-F5344CB8AC3E}">
        <p14:creationId xmlns:p14="http://schemas.microsoft.com/office/powerpoint/2010/main" val="41679471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D29FD13-B949-E14C-A221-9B2D9DD0CDC6}" type="slidenum">
              <a:rPr lang="en-US"/>
              <a:pPr>
                <a:defRPr/>
              </a:pPr>
              <a:t>‹#›</a:t>
            </a:fld>
            <a:endParaRPr lang="en-US"/>
          </a:p>
        </p:txBody>
      </p:sp>
    </p:spTree>
    <p:extLst>
      <p:ext uri="{BB962C8B-B14F-4D97-AF65-F5344CB8AC3E}">
        <p14:creationId xmlns:p14="http://schemas.microsoft.com/office/powerpoint/2010/main" val="110884510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CAA5D45-F669-7844-A60F-E7B9D88CEA99}" type="slidenum">
              <a:rPr lang="en-US"/>
              <a:pPr>
                <a:defRPr/>
              </a:pPr>
              <a:t>‹#›</a:t>
            </a:fld>
            <a:endParaRPr lang="en-US"/>
          </a:p>
        </p:txBody>
      </p:sp>
    </p:spTree>
    <p:extLst>
      <p:ext uri="{BB962C8B-B14F-4D97-AF65-F5344CB8AC3E}">
        <p14:creationId xmlns:p14="http://schemas.microsoft.com/office/powerpoint/2010/main" val="246542352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0A062E3-A661-5F4A-8D69-417079B819B4}" type="slidenum">
              <a:rPr lang="en-US"/>
              <a:pPr>
                <a:defRPr/>
              </a:pPr>
              <a:t>‹#›</a:t>
            </a:fld>
            <a:endParaRPr lang="en-US"/>
          </a:p>
        </p:txBody>
      </p:sp>
    </p:spTree>
    <p:extLst>
      <p:ext uri="{BB962C8B-B14F-4D97-AF65-F5344CB8AC3E}">
        <p14:creationId xmlns:p14="http://schemas.microsoft.com/office/powerpoint/2010/main" val="403160451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CA6EB2-9434-BB4A-B3F5-1A2BE5301762}" type="slidenum">
              <a:rPr lang="en-US"/>
              <a:pPr>
                <a:defRPr/>
              </a:pPr>
              <a:t>‹#›</a:t>
            </a:fld>
            <a:endParaRPr lang="en-US"/>
          </a:p>
        </p:txBody>
      </p:sp>
    </p:spTree>
    <p:extLst>
      <p:ext uri="{BB962C8B-B14F-4D97-AF65-F5344CB8AC3E}">
        <p14:creationId xmlns:p14="http://schemas.microsoft.com/office/powerpoint/2010/main" val="111389544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2D2A3BD-647F-974B-81BA-1B445E3A6BAF}" type="slidenum">
              <a:rPr lang="en-US"/>
              <a:pPr>
                <a:defRPr/>
              </a:pPr>
              <a:t>‹#›</a:t>
            </a:fld>
            <a:endParaRPr lang="en-US"/>
          </a:p>
        </p:txBody>
      </p:sp>
    </p:spTree>
    <p:extLst>
      <p:ext uri="{BB962C8B-B14F-4D97-AF65-F5344CB8AC3E}">
        <p14:creationId xmlns:p14="http://schemas.microsoft.com/office/powerpoint/2010/main" val="132719995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810490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CE01FD3-D6D9-6347-B317-AA20F009794D}" type="slidenum">
              <a:rPr lang="en-US"/>
              <a:pPr>
                <a:defRPr/>
              </a:pPr>
              <a:t>‹#›</a:t>
            </a:fld>
            <a:endParaRPr lang="en-US"/>
          </a:p>
        </p:txBody>
      </p:sp>
    </p:spTree>
    <p:extLst>
      <p:ext uri="{BB962C8B-B14F-4D97-AF65-F5344CB8AC3E}">
        <p14:creationId xmlns:p14="http://schemas.microsoft.com/office/powerpoint/2010/main" val="140381885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76C793E-EF41-574B-AA58-24279D8A0AF8}" type="slidenum">
              <a:rPr lang="en-US"/>
              <a:pPr>
                <a:defRPr/>
              </a:pPr>
              <a:t>‹#›</a:t>
            </a:fld>
            <a:endParaRPr lang="en-US"/>
          </a:p>
        </p:txBody>
      </p:sp>
    </p:spTree>
    <p:extLst>
      <p:ext uri="{BB962C8B-B14F-4D97-AF65-F5344CB8AC3E}">
        <p14:creationId xmlns:p14="http://schemas.microsoft.com/office/powerpoint/2010/main" val="10817411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D381C45C-BA30-4C49-9FCE-FFB1E180027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49823193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8212FE6F-6996-B346-B265-8053F5805AF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5139041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p:txBody>
          <a:bodyPr/>
          <a:lstStyle>
            <a:lvl1pPr>
              <a:defRPr/>
            </a:lvl1pPr>
          </a:lstStyle>
          <a:p>
            <a:pPr>
              <a:defRPr/>
            </a:pPr>
            <a:fld id="{D713D86C-78B5-B746-ACC9-8B247B278A7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78528740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p:txBody>
          <a:bodyPr/>
          <a:lstStyle>
            <a:lvl1pPr>
              <a:defRPr/>
            </a:lvl1pPr>
          </a:lstStyle>
          <a:p>
            <a:pPr>
              <a:defRPr/>
            </a:pPr>
            <a:fld id="{1BD97759-5967-614E-A555-1AC5421CC03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78685290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p:txBody>
          <a:bodyPr/>
          <a:lstStyle>
            <a:lvl1pPr>
              <a:defRPr/>
            </a:lvl1pPr>
          </a:lstStyle>
          <a:p>
            <a:pPr>
              <a:defRPr/>
            </a:pPr>
            <a:fld id="{7972664A-7D69-6B42-B38E-1E8DD3B9827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6755840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p:txBody>
          <a:bodyPr/>
          <a:lstStyle>
            <a:lvl1pPr>
              <a:defRPr/>
            </a:lvl1pPr>
          </a:lstStyle>
          <a:p>
            <a:pPr>
              <a:defRPr/>
            </a:pPr>
            <a:fld id="{0673DE45-ABD3-1647-86A1-8B7F718C1C71}"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1531632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p:txBody>
          <a:bodyPr/>
          <a:lstStyle>
            <a:lvl1pPr>
              <a:defRPr/>
            </a:lvl1pPr>
          </a:lstStyle>
          <a:p>
            <a:pPr>
              <a:defRPr/>
            </a:pPr>
            <a:fld id="{8F34BAA7-AF58-BC4C-8428-9BFD69A60E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1606061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p:txBody>
          <a:bodyPr/>
          <a:lstStyle>
            <a:lvl1pPr>
              <a:defRPr/>
            </a:lvl1pPr>
          </a:lstStyle>
          <a:p>
            <a:pPr>
              <a:defRPr/>
            </a:pPr>
            <a:fld id="{F45989A5-0C4C-8E4B-942F-7ACF8696B8C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72324938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14082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F125A3D8-451D-2A4C-BA2D-3F1A6DF02A8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981626741"/>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EA209A00-E77D-E74F-9AF3-8D04FD2FF18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048653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60A7C280-935D-E040-A6F2-F741E96CC787}" type="slidenum">
              <a:rPr lang="en-US"/>
              <a:pPr>
                <a:defRPr/>
              </a:pPr>
              <a:t>‹#›</a:t>
            </a:fld>
            <a:endParaRPr lang="en-US"/>
          </a:p>
        </p:txBody>
      </p:sp>
    </p:spTree>
    <p:extLst>
      <p:ext uri="{BB962C8B-B14F-4D97-AF65-F5344CB8AC3E}">
        <p14:creationId xmlns:p14="http://schemas.microsoft.com/office/powerpoint/2010/main" val="4610592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F30881E-447E-4E46-959F-DBBD3B6F38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6107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2D4962F-C387-C647-B30F-5C0302B7DA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16332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D826A7D1-9FAE-8E42-9768-4A0D92883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23906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FFB9CE52-E813-454C-A782-EA613C1BF9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83409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D0A071E-B629-D44E-8B40-B342F23901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39152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17581AB7-2D4F-E84C-96A6-06B451333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0805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188189A-7241-AD4D-A487-AB8FB67FDF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2544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70973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F2806726-764C-F844-824F-ADDF514791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19390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25598E94-BA9E-6F4B-A132-D62DC3F81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88762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67EF4183-C57F-6B4F-807F-781AC03502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99304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9C1BA81-AA8F-6640-B5DF-B1CD806248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5271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220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111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03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118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576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990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5140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2720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7263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889142"/>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97249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837640"/>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363993"/>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661748"/>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16453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88806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40120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36664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275262"/>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40613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1288811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760556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311976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1029114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075086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45837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202542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465878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3801289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2068411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1347935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4210682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8302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358299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791670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347223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4128227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17315541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34913280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1876176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3187134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1892969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57564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2374277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951467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875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6214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32252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0825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80730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5792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390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325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194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9074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140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049144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14606607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42325951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1333144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4054140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4051693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321293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1298177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19843998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32763130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17024553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434157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1732701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1673436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5034979"/>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81572605"/>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8373864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8642628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1165654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2489755"/>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99935205"/>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8146711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27889841"/>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784102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87258655"/>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63368692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347341894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3.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image" Target="../media/image2.emf"/><Relationship Id="rId2" Type="http://schemas.openxmlformats.org/officeDocument/2006/relationships/slideLayout" Target="../slideLayouts/slideLayout143.xml"/><Relationship Id="rId16" Type="http://schemas.openxmlformats.org/officeDocument/2006/relationships/image" Target="../media/image6.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13.xml"/><Relationship Id="rId5" Type="http://schemas.openxmlformats.org/officeDocument/2006/relationships/slideLayout" Target="../slideLayouts/slideLayout146.xml"/><Relationship Id="rId15" Type="http://schemas.openxmlformats.org/officeDocument/2006/relationships/image" Target="../media/image5.pn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1.jpe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952849059"/>
      </p:ext>
    </p:extLst>
  </p:cSld>
  <p:clrMap bg1="lt1" tx1="dk1" bg2="lt2" tx2="dk2" accent1="accent1" accent2="accent2" accent3="accent3" accent4="accent4" accent5="accent5" accent6="accent6" hlink="hlink" folHlink="folHlink"/>
  <p:sldLayoutIdLst>
    <p:sldLayoutId id="2147484889" r:id="rId1"/>
    <p:sldLayoutId id="2147484890" r:id="rId2"/>
    <p:sldLayoutId id="2147484891" r:id="rId3"/>
    <p:sldLayoutId id="2147484892" r:id="rId4"/>
    <p:sldLayoutId id="2147484893" r:id="rId5"/>
    <p:sldLayoutId id="2147484894" r:id="rId6"/>
    <p:sldLayoutId id="2147484895" r:id="rId7"/>
    <p:sldLayoutId id="2147484896" r:id="rId8"/>
    <p:sldLayoutId id="2147484897" r:id="rId9"/>
    <p:sldLayoutId id="2147484898" r:id="rId10"/>
    <p:sldLayoutId id="2147484899"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defTabSz="914400" fontAlgn="base">
              <a:spcAft>
                <a:spcPct val="0"/>
              </a:spcAft>
              <a:defRPr/>
            </a:pPr>
            <a:fld id="{CE478EC6-59A0-8B46-A209-7238C1E4A507}" type="slidenum">
              <a:rPr lang="en-US">
                <a:solidFill>
                  <a:srgbClr val="FFFFFF"/>
                </a:solidFill>
                <a:latin typeface="Times New Roman" charset="0"/>
                <a:ea typeface="ＭＳ Ｐゴシック" charset="-128"/>
                <a:cs typeface="ＭＳ Ｐゴシック" charset="-128"/>
              </a:rPr>
              <a:pPr defTabSz="914400" fontAlgn="base">
                <a:spcAft>
                  <a:spcPct val="0"/>
                </a:spcAft>
                <a:defRPr/>
              </a:pPr>
              <a:t>‹#›</a:t>
            </a:fld>
            <a:endParaRPr lang="en-US">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29759755"/>
      </p:ext>
    </p:extLst>
  </p:cSld>
  <p:clrMap bg1="dk2" tx1="lt1" bg2="dk1" tx2="lt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fld id="{C688EB4F-E169-2240-A34E-11F0C301D178}"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717611641"/>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59875" cy="6870700"/>
            <a:chOff x="0" y="0"/>
            <a:chExt cx="5770" cy="4328"/>
          </a:xfrm>
        </p:grpSpPr>
        <p:sp>
          <p:nvSpPr>
            <p:cNvPr id="14746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prstTxWarp prst="textNoShape">
                <a:avLst/>
              </a:prstTxWarp>
            </a:bodyPr>
            <a:lstStyle/>
            <a:p>
              <a:pPr algn="ctr" defTabSz="914400"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14746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lgn="ctr" defTabSz="914400"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18842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pitchFamily="-112" charset="0"/>
                <a:ea typeface="ＭＳ Ｐゴシック" charset="-128"/>
                <a:cs typeface="ＭＳ Ｐゴシック" charset="-128"/>
              </a:endParaRPr>
            </a:p>
          </p:txBody>
        </p:sp>
        <p:grpSp>
          <p:nvGrpSpPr>
            <p:cNvPr id="181259" name="Group 6"/>
            <p:cNvGrpSpPr>
              <a:grpSpLocks/>
            </p:cNvGrpSpPr>
            <p:nvPr/>
          </p:nvGrpSpPr>
          <p:grpSpPr bwMode="auto">
            <a:xfrm>
              <a:off x="4944" y="1"/>
              <a:ext cx="816" cy="3974"/>
              <a:chOff x="4944" y="1"/>
              <a:chExt cx="816" cy="3974"/>
            </a:xfrm>
          </p:grpSpPr>
          <p:grpSp>
            <p:nvGrpSpPr>
              <p:cNvPr id="181271" name="Group 7"/>
              <p:cNvGrpSpPr>
                <a:grpSpLocks/>
              </p:cNvGrpSpPr>
              <p:nvPr userDrawn="1"/>
            </p:nvGrpSpPr>
            <p:grpSpPr bwMode="auto">
              <a:xfrm>
                <a:off x="5280" y="1"/>
                <a:ext cx="480" cy="1430"/>
                <a:chOff x="5280" y="1"/>
                <a:chExt cx="480" cy="1430"/>
              </a:xfrm>
            </p:grpSpPr>
            <p:grpSp>
              <p:nvGrpSpPr>
                <p:cNvPr id="181292" name="Group 8"/>
                <p:cNvGrpSpPr>
                  <a:grpSpLocks/>
                </p:cNvGrpSpPr>
                <p:nvPr userDrawn="1"/>
              </p:nvGrpSpPr>
              <p:grpSpPr bwMode="auto">
                <a:xfrm rot="-5400000">
                  <a:off x="5484" y="0"/>
                  <a:ext cx="174" cy="176"/>
                  <a:chOff x="1657" y="323"/>
                  <a:chExt cx="1691" cy="2560"/>
                </a:xfrm>
              </p:grpSpPr>
              <p:grpSp>
                <p:nvGrpSpPr>
                  <p:cNvPr id="181301" name="Group 9"/>
                  <p:cNvGrpSpPr>
                    <a:grpSpLocks/>
                  </p:cNvGrpSpPr>
                  <p:nvPr/>
                </p:nvGrpSpPr>
                <p:grpSpPr bwMode="auto">
                  <a:xfrm>
                    <a:off x="1657" y="323"/>
                    <a:ext cx="1691" cy="2560"/>
                    <a:chOff x="1657" y="323"/>
                    <a:chExt cx="1691" cy="2560"/>
                  </a:xfrm>
                </p:grpSpPr>
                <p:sp>
                  <p:nvSpPr>
                    <p:cNvPr id="147516" name="Freeform 10"/>
                    <p:cNvSpPr>
                      <a:spLocks/>
                    </p:cNvSpPr>
                    <p:nvPr/>
                  </p:nvSpPr>
                  <p:spPr bwMode="auto">
                    <a:xfrm>
                      <a:off x="2580" y="323"/>
                      <a:ext cx="1234" cy="2560"/>
                    </a:xfrm>
                    <a:custGeom>
                      <a:avLst/>
                      <a:gdLst>
                        <a:gd name="T0" fmla="*/ 352 w 1231"/>
                        <a:gd name="T1" fmla="*/ 283 h 2560"/>
                        <a:gd name="T2" fmla="*/ 430 w 1231"/>
                        <a:gd name="T3" fmla="*/ 115 h 2560"/>
                        <a:gd name="T4" fmla="*/ 598 w 1231"/>
                        <a:gd name="T5" fmla="*/ 7 h 2560"/>
                        <a:gd name="T6" fmla="*/ 925 w 1231"/>
                        <a:gd name="T7" fmla="*/ 61 h 2560"/>
                        <a:gd name="T8" fmla="*/ 1096 w 1231"/>
                        <a:gd name="T9" fmla="*/ 349 h 2560"/>
                        <a:gd name="T10" fmla="*/ 1009 w 1231"/>
                        <a:gd name="T11" fmla="*/ 769 h 2560"/>
                        <a:gd name="T12" fmla="*/ 973 w 1231"/>
                        <a:gd name="T13" fmla="*/ 943 h 2560"/>
                        <a:gd name="T14" fmla="*/ 1150 w 1231"/>
                        <a:gd name="T15" fmla="*/ 1075 h 2560"/>
                        <a:gd name="T16" fmla="*/ 1276 w 1231"/>
                        <a:gd name="T17" fmla="*/ 1525 h 2560"/>
                        <a:gd name="T18" fmla="*/ 1168 w 1231"/>
                        <a:gd name="T19" fmla="*/ 1969 h 2560"/>
                        <a:gd name="T20" fmla="*/ 937 w 1231"/>
                        <a:gd name="T21" fmla="*/ 2077 h 2560"/>
                        <a:gd name="T22" fmla="*/ 751 w 1231"/>
                        <a:gd name="T23" fmla="*/ 2059 h 2560"/>
                        <a:gd name="T24" fmla="*/ 685 w 1231"/>
                        <a:gd name="T25" fmla="*/ 2251 h 2560"/>
                        <a:gd name="T26" fmla="*/ 544 w 1231"/>
                        <a:gd name="T27" fmla="*/ 2527 h 2560"/>
                        <a:gd name="T28" fmla="*/ 226 w 1231"/>
                        <a:gd name="T29" fmla="*/ 2509 h 2560"/>
                        <a:gd name="T30" fmla="*/ 31 w 1231"/>
                        <a:gd name="T31" fmla="*/ 2227 h 2560"/>
                        <a:gd name="T32" fmla="*/ 25 w 1231"/>
                        <a:gd name="T33" fmla="*/ 1969 h 2560"/>
                        <a:gd name="T34" fmla="*/ 145 w 1231"/>
                        <a:gd name="T35" fmla="*/ 1651 h 2560"/>
                        <a:gd name="T36" fmla="*/ 274 w 1231"/>
                        <a:gd name="T37" fmla="*/ 1513 h 2560"/>
                        <a:gd name="T38" fmla="*/ 232 w 1231"/>
                        <a:gd name="T39" fmla="*/ 1729 h 2560"/>
                        <a:gd name="T40" fmla="*/ 73 w 1231"/>
                        <a:gd name="T41" fmla="*/ 2023 h 2560"/>
                        <a:gd name="T42" fmla="*/ 169 w 1231"/>
                        <a:gd name="T43" fmla="*/ 2323 h 2560"/>
                        <a:gd name="T44" fmla="*/ 454 w 1231"/>
                        <a:gd name="T45" fmla="*/ 2431 h 2560"/>
                        <a:gd name="T46" fmla="*/ 610 w 1231"/>
                        <a:gd name="T47" fmla="*/ 2227 h 2560"/>
                        <a:gd name="T48" fmla="*/ 592 w 1231"/>
                        <a:gd name="T49" fmla="*/ 1807 h 2560"/>
                        <a:gd name="T50" fmla="*/ 508 w 1231"/>
                        <a:gd name="T51" fmla="*/ 1531 h 2560"/>
                        <a:gd name="T52" fmla="*/ 550 w 1231"/>
                        <a:gd name="T53" fmla="*/ 1459 h 2560"/>
                        <a:gd name="T54" fmla="*/ 655 w 1231"/>
                        <a:gd name="T55" fmla="*/ 1633 h 2560"/>
                        <a:gd name="T56" fmla="*/ 751 w 1231"/>
                        <a:gd name="T57" fmla="*/ 1933 h 2560"/>
                        <a:gd name="T58" fmla="*/ 997 w 1231"/>
                        <a:gd name="T59" fmla="*/ 1963 h 2560"/>
                        <a:gd name="T60" fmla="*/ 1180 w 1231"/>
                        <a:gd name="T61" fmla="*/ 1687 h 2560"/>
                        <a:gd name="T62" fmla="*/ 1162 w 1231"/>
                        <a:gd name="T63" fmla="*/ 1273 h 2560"/>
                        <a:gd name="T64" fmla="*/ 913 w 1231"/>
                        <a:gd name="T65" fmla="*/ 1057 h 2560"/>
                        <a:gd name="T66" fmla="*/ 709 w 1231"/>
                        <a:gd name="T67" fmla="*/ 1129 h 2560"/>
                        <a:gd name="T68" fmla="*/ 592 w 1231"/>
                        <a:gd name="T69" fmla="*/ 1117 h 2560"/>
                        <a:gd name="T70" fmla="*/ 649 w 1231"/>
                        <a:gd name="T71" fmla="*/ 1033 h 2560"/>
                        <a:gd name="T72" fmla="*/ 841 w 1231"/>
                        <a:gd name="T73" fmla="*/ 937 h 2560"/>
                        <a:gd name="T74" fmla="*/ 979 w 1231"/>
                        <a:gd name="T75" fmla="*/ 613 h 2560"/>
                        <a:gd name="T76" fmla="*/ 913 w 1231"/>
                        <a:gd name="T77" fmla="*/ 175 h 2560"/>
                        <a:gd name="T78" fmla="*/ 649 w 1231"/>
                        <a:gd name="T79" fmla="*/ 103 h 2560"/>
                        <a:gd name="T80" fmla="*/ 406 w 1231"/>
                        <a:gd name="T81" fmla="*/ 355 h 2560"/>
                        <a:gd name="T82" fmla="*/ 418 w 1231"/>
                        <a:gd name="T83" fmla="*/ 763 h 2560"/>
                        <a:gd name="T84" fmla="*/ 358 w 1231"/>
                        <a:gd name="T85" fmla="*/ 949 h 2560"/>
                        <a:gd name="T86" fmla="*/ 304 w 1231"/>
                        <a:gd name="T87" fmla="*/ 685 h 2560"/>
                        <a:gd name="T88" fmla="*/ 32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7" name="Freeform 11"/>
                    <p:cNvSpPr>
                      <a:spLocks/>
                    </p:cNvSpPr>
                    <p:nvPr/>
                  </p:nvSpPr>
                  <p:spPr bwMode="auto">
                    <a:xfrm>
                      <a:off x="1890" y="32"/>
                      <a:ext cx="865" cy="2065"/>
                    </a:xfrm>
                    <a:custGeom>
                      <a:avLst/>
                      <a:gdLst>
                        <a:gd name="T0" fmla="*/ 785 w 865"/>
                        <a:gd name="T1" fmla="*/ 508 h 2071"/>
                        <a:gd name="T2" fmla="*/ 797 w 865"/>
                        <a:gd name="T3" fmla="*/ 335 h 2071"/>
                        <a:gd name="T4" fmla="*/ 863 w 865"/>
                        <a:gd name="T5" fmla="*/ 191 h 2071"/>
                        <a:gd name="T6" fmla="*/ 809 w 865"/>
                        <a:gd name="T7" fmla="*/ 203 h 2071"/>
                        <a:gd name="T8" fmla="*/ 749 w 865"/>
                        <a:gd name="T9" fmla="*/ 20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1 h 2071"/>
                        <a:gd name="T22" fmla="*/ 119 w 865"/>
                        <a:gd name="T23" fmla="*/ 389 h 2071"/>
                        <a:gd name="T24" fmla="*/ 131 w 865"/>
                        <a:gd name="T25" fmla="*/ 560 h 2071"/>
                        <a:gd name="T26" fmla="*/ 173 w 865"/>
                        <a:gd name="T27" fmla="*/ 752 h 2071"/>
                        <a:gd name="T28" fmla="*/ 197 w 865"/>
                        <a:gd name="T29" fmla="*/ 846 h 2071"/>
                        <a:gd name="T30" fmla="*/ 167 w 865"/>
                        <a:gd name="T31" fmla="*/ 941 h 2071"/>
                        <a:gd name="T32" fmla="*/ 65 w 865"/>
                        <a:gd name="T33" fmla="*/ 1079 h 2071"/>
                        <a:gd name="T34" fmla="*/ 17 w 865"/>
                        <a:gd name="T35" fmla="*/ 1238 h 2071"/>
                        <a:gd name="T36" fmla="*/ 5 w 865"/>
                        <a:gd name="T37" fmla="*/ 1490 h 2071"/>
                        <a:gd name="T38" fmla="*/ 47 w 865"/>
                        <a:gd name="T39" fmla="*/ 1673 h 2071"/>
                        <a:gd name="T40" fmla="*/ 131 w 865"/>
                        <a:gd name="T41" fmla="*/ 1823 h 2071"/>
                        <a:gd name="T42" fmla="*/ 299 w 865"/>
                        <a:gd name="T43" fmla="*/ 1898 h 2071"/>
                        <a:gd name="T44" fmla="*/ 425 w 865"/>
                        <a:gd name="T45" fmla="*/ 1893 h 2071"/>
                        <a:gd name="T46" fmla="*/ 467 w 865"/>
                        <a:gd name="T47" fmla="*/ 1904 h 2071"/>
                        <a:gd name="T48" fmla="*/ 497 w 865"/>
                        <a:gd name="T49" fmla="*/ 1976 h 2071"/>
                        <a:gd name="T50" fmla="*/ 497 w 865"/>
                        <a:gd name="T51" fmla="*/ 1878 h 2071"/>
                        <a:gd name="T52" fmla="*/ 557 w 865"/>
                        <a:gd name="T53" fmla="*/ 1703 h 2071"/>
                        <a:gd name="T54" fmla="*/ 617 w 865"/>
                        <a:gd name="T55" fmla="*/ 1583 h 2071"/>
                        <a:gd name="T56" fmla="*/ 581 w 865"/>
                        <a:gd name="T57" fmla="*/ 1625 h 2071"/>
                        <a:gd name="T58" fmla="*/ 515 w 865"/>
                        <a:gd name="T59" fmla="*/ 1745 h 2071"/>
                        <a:gd name="T60" fmla="*/ 407 w 865"/>
                        <a:gd name="T61" fmla="*/ 1828 h 2071"/>
                        <a:gd name="T62" fmla="*/ 269 w 865"/>
                        <a:gd name="T63" fmla="*/ 1823 h 2071"/>
                        <a:gd name="T64" fmla="*/ 179 w 865"/>
                        <a:gd name="T65" fmla="*/ 1739 h 2071"/>
                        <a:gd name="T66" fmla="*/ 113 w 865"/>
                        <a:gd name="T67" fmla="*/ 1565 h 2071"/>
                        <a:gd name="T68" fmla="*/ 107 w 865"/>
                        <a:gd name="T69" fmla="*/ 1334 h 2071"/>
                        <a:gd name="T70" fmla="*/ 137 w 865"/>
                        <a:gd name="T71" fmla="*/ 1145 h 2071"/>
                        <a:gd name="T72" fmla="*/ 203 w 865"/>
                        <a:gd name="T73" fmla="*/ 1025 h 2071"/>
                        <a:gd name="T74" fmla="*/ 323 w 865"/>
                        <a:gd name="T75" fmla="*/ 977 h 2071"/>
                        <a:gd name="T76" fmla="*/ 509 w 865"/>
                        <a:gd name="T77" fmla="*/ 1031 h 2071"/>
                        <a:gd name="T78" fmla="*/ 611 w 865"/>
                        <a:gd name="T79" fmla="*/ 1079 h 2071"/>
                        <a:gd name="T80" fmla="*/ 665 w 865"/>
                        <a:gd name="T81" fmla="*/ 1055 h 2071"/>
                        <a:gd name="T82" fmla="*/ 659 w 865"/>
                        <a:gd name="T83" fmla="*/ 1001 h 2071"/>
                        <a:gd name="T84" fmla="*/ 611 w 865"/>
                        <a:gd name="T85" fmla="*/ 959 h 2071"/>
                        <a:gd name="T86" fmla="*/ 497 w 865"/>
                        <a:gd name="T87" fmla="*/ 935 h 2071"/>
                        <a:gd name="T88" fmla="*/ 323 w 865"/>
                        <a:gd name="T89" fmla="*/ 854 h 2071"/>
                        <a:gd name="T90" fmla="*/ 233 w 865"/>
                        <a:gd name="T91" fmla="*/ 650 h 2071"/>
                        <a:gd name="T92" fmla="*/ 209 w 865"/>
                        <a:gd name="T93" fmla="*/ 401 h 2071"/>
                        <a:gd name="T94" fmla="*/ 317 w 865"/>
                        <a:gd name="T95" fmla="*/ 170 h 2071"/>
                        <a:gd name="T96" fmla="*/ 485 w 865"/>
                        <a:gd name="T97" fmla="*/ 110 h 2071"/>
                        <a:gd name="T98" fmla="*/ 617 w 865"/>
                        <a:gd name="T99" fmla="*/ 164 h 2071"/>
                        <a:gd name="T100" fmla="*/ 707 w 865"/>
                        <a:gd name="T101" fmla="*/ 275 h 2071"/>
                        <a:gd name="T102" fmla="*/ 737 w 865"/>
                        <a:gd name="T103" fmla="*/ 413 h 2071"/>
                        <a:gd name="T104" fmla="*/ 773 w 865"/>
                        <a:gd name="T105" fmla="*/ 572 h 2071"/>
                        <a:gd name="T106" fmla="*/ 809 w 865"/>
                        <a:gd name="T107" fmla="*/ 554 h 2071"/>
                        <a:gd name="T108" fmla="*/ 785 w 865"/>
                        <a:gd name="T109" fmla="*/ 50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grpSp>
              <p:sp>
                <p:nvSpPr>
                  <p:cNvPr id="147510" name="Oval 12"/>
                  <p:cNvSpPr>
                    <a:spLocks noChangeArrowheads="1"/>
                  </p:cNvSpPr>
                  <p:nvPr/>
                </p:nvSpPr>
                <p:spPr bwMode="auto">
                  <a:xfrm>
                    <a:off x="2434" y="1079"/>
                    <a:ext cx="175" cy="247"/>
                  </a:xfrm>
                  <a:prstGeom prst="ellipse">
                    <a:avLst/>
                  </a:prstGeom>
                  <a:solidFill>
                    <a:srgbClr val="E7D6B7"/>
                  </a:soli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1" name="Freeform 13"/>
                  <p:cNvSpPr>
                    <a:spLocks/>
                  </p:cNvSpPr>
                  <p:nvPr/>
                </p:nvSpPr>
                <p:spPr bwMode="auto">
                  <a:xfrm>
                    <a:off x="3066" y="396"/>
                    <a:ext cx="262" cy="524"/>
                  </a:xfrm>
                  <a:custGeom>
                    <a:avLst/>
                    <a:gdLst>
                      <a:gd name="T0" fmla="*/ 3 w 266"/>
                      <a:gd name="T1" fmla="*/ 528 h 521"/>
                      <a:gd name="T2" fmla="*/ 27 w 266"/>
                      <a:gd name="T3" fmla="*/ 303 h 521"/>
                      <a:gd name="T4" fmla="*/ 90 w 266"/>
                      <a:gd name="T5" fmla="*/ 45 h 521"/>
                      <a:gd name="T6" fmla="*/ 147 w 266"/>
                      <a:gd name="T7" fmla="*/ 3 h 521"/>
                      <a:gd name="T8" fmla="*/ 190 w 266"/>
                      <a:gd name="T9" fmla="*/ 39 h 521"/>
                      <a:gd name="T10" fmla="*/ 208 w 266"/>
                      <a:gd name="T11" fmla="*/ 144 h 521"/>
                      <a:gd name="T12" fmla="*/ 163 w 266"/>
                      <a:gd name="T13" fmla="*/ 303 h 521"/>
                      <a:gd name="T14" fmla="*/ 87 w 266"/>
                      <a:gd name="T15" fmla="*/ 522 h 521"/>
                      <a:gd name="T16" fmla="*/ 33 w 266"/>
                      <a:gd name="T17" fmla="*/ 546 h 521"/>
                      <a:gd name="T18" fmla="*/ 3 w 266"/>
                      <a:gd name="T19" fmla="*/ 52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2" name="Freeform 14"/>
                  <p:cNvSpPr>
                    <a:spLocks/>
                  </p:cNvSpPr>
                  <p:nvPr/>
                </p:nvSpPr>
                <p:spPr bwMode="auto">
                  <a:xfrm>
                    <a:off x="3134" y="1588"/>
                    <a:ext cx="398" cy="349"/>
                  </a:xfrm>
                  <a:custGeom>
                    <a:avLst/>
                    <a:gdLst>
                      <a:gd name="T0" fmla="*/ 130 w 392"/>
                      <a:gd name="T1" fmla="*/ 297 h 340"/>
                      <a:gd name="T2" fmla="*/ 16 w 392"/>
                      <a:gd name="T3" fmla="*/ 128 h 340"/>
                      <a:gd name="T4" fmla="*/ 4 w 392"/>
                      <a:gd name="T5" fmla="*/ 63 h 340"/>
                      <a:gd name="T6" fmla="*/ 28 w 392"/>
                      <a:gd name="T7" fmla="*/ 3 h 340"/>
                      <a:gd name="T8" fmla="*/ 160 w 392"/>
                      <a:gd name="T9" fmla="*/ 42 h 340"/>
                      <a:gd name="T10" fmla="*/ 314 w 392"/>
                      <a:gd name="T11" fmla="*/ 110 h 340"/>
                      <a:gd name="T12" fmla="*/ 458 w 392"/>
                      <a:gd name="T13" fmla="*/ 235 h 340"/>
                      <a:gd name="T14" fmla="*/ 486 w 392"/>
                      <a:gd name="T15" fmla="*/ 403 h 340"/>
                      <a:gd name="T16" fmla="*/ 426 w 392"/>
                      <a:gd name="T17" fmla="*/ 493 h 340"/>
                      <a:gd name="T18" fmla="*/ 306 w 392"/>
                      <a:gd name="T19" fmla="*/ 467 h 340"/>
                      <a:gd name="T20" fmla="*/ 130 w 392"/>
                      <a:gd name="T21" fmla="*/ 29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3" name="Freeform 15"/>
                  <p:cNvSpPr>
                    <a:spLocks/>
                  </p:cNvSpPr>
                  <p:nvPr/>
                </p:nvSpPr>
                <p:spPr bwMode="auto">
                  <a:xfrm>
                    <a:off x="2833" y="1923"/>
                    <a:ext cx="146" cy="567"/>
                  </a:xfrm>
                  <a:custGeom>
                    <a:avLst/>
                    <a:gdLst>
                      <a:gd name="T0" fmla="*/ 15 w 151"/>
                      <a:gd name="T1" fmla="*/ 210 h 558"/>
                      <a:gd name="T2" fmla="*/ 27 w 151"/>
                      <a:gd name="T3" fmla="*/ 54 h 558"/>
                      <a:gd name="T4" fmla="*/ 40 w 151"/>
                      <a:gd name="T5" fmla="*/ 3 h 558"/>
                      <a:gd name="T6" fmla="*/ 66 w 151"/>
                      <a:gd name="T7" fmla="*/ 27 h 558"/>
                      <a:gd name="T8" fmla="*/ 84 w 151"/>
                      <a:gd name="T9" fmla="*/ 210 h 558"/>
                      <a:gd name="T10" fmla="*/ 87 w 151"/>
                      <a:gd name="T11" fmla="*/ 538 h 558"/>
                      <a:gd name="T12" fmla="*/ 59 w 151"/>
                      <a:gd name="T13" fmla="*/ 690 h 558"/>
                      <a:gd name="T14" fmla="*/ 15 w 151"/>
                      <a:gd name="T15" fmla="*/ 652 h 558"/>
                      <a:gd name="T16" fmla="*/ 0 w 151"/>
                      <a:gd name="T17" fmla="*/ 399 h 558"/>
                      <a:gd name="T18" fmla="*/ 15 w 151"/>
                      <a:gd name="T19" fmla="*/ 21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4" name="Freeform 16"/>
                  <p:cNvSpPr>
                    <a:spLocks/>
                  </p:cNvSpPr>
                  <p:nvPr/>
                </p:nvSpPr>
                <p:spPr bwMode="auto">
                  <a:xfrm>
                    <a:off x="1910" y="1588"/>
                    <a:ext cx="389" cy="247"/>
                  </a:xfrm>
                  <a:custGeom>
                    <a:avLst/>
                    <a:gdLst>
                      <a:gd name="T0" fmla="*/ 160 w 392"/>
                      <a:gd name="T1" fmla="*/ 46 h 253"/>
                      <a:gd name="T2" fmla="*/ 277 w 392"/>
                      <a:gd name="T3" fmla="*/ 19 h 253"/>
                      <a:gd name="T4" fmla="*/ 323 w 392"/>
                      <a:gd name="T5" fmla="*/ 7 h 253"/>
                      <a:gd name="T6" fmla="*/ 340 w 392"/>
                      <a:gd name="T7" fmla="*/ 46 h 253"/>
                      <a:gd name="T8" fmla="*/ 295 w 392"/>
                      <a:gd name="T9" fmla="*/ 93 h 253"/>
                      <a:gd name="T10" fmla="*/ 178 w 392"/>
                      <a:gd name="T11" fmla="*/ 156 h 253"/>
                      <a:gd name="T12" fmla="*/ 37 w 392"/>
                      <a:gd name="T13" fmla="*/ 173 h 253"/>
                      <a:gd name="T14" fmla="*/ 1 w 392"/>
                      <a:gd name="T15" fmla="*/ 132 h 253"/>
                      <a:gd name="T16" fmla="*/ 43 w 392"/>
                      <a:gd name="T17" fmla="*/ 81 h 253"/>
                      <a:gd name="T18" fmla="*/ 160 w 392"/>
                      <a:gd name="T19" fmla="*/ 4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5" name="Freeform 17"/>
                  <p:cNvSpPr>
                    <a:spLocks/>
                  </p:cNvSpPr>
                  <p:nvPr/>
                </p:nvSpPr>
                <p:spPr bwMode="auto">
                  <a:xfrm>
                    <a:off x="2094" y="585"/>
                    <a:ext cx="233" cy="378"/>
                  </a:xfrm>
                  <a:custGeom>
                    <a:avLst/>
                    <a:gdLst>
                      <a:gd name="T0" fmla="*/ 59 w 238"/>
                      <a:gd name="T1" fmla="*/ 198 h 386"/>
                      <a:gd name="T2" fmla="*/ 23 w 238"/>
                      <a:gd name="T3" fmla="*/ 141 h 386"/>
                      <a:gd name="T4" fmla="*/ 0 w 238"/>
                      <a:gd name="T5" fmla="*/ 69 h 386"/>
                      <a:gd name="T6" fmla="*/ 23 w 238"/>
                      <a:gd name="T7" fmla="*/ 12 h 386"/>
                      <a:gd name="T8" fmla="*/ 89 w 238"/>
                      <a:gd name="T9" fmla="*/ 24 h 386"/>
                      <a:gd name="T10" fmla="*/ 131 w 238"/>
                      <a:gd name="T11" fmla="*/ 98 h 386"/>
                      <a:gd name="T12" fmla="*/ 170 w 238"/>
                      <a:gd name="T13" fmla="*/ 224 h 386"/>
                      <a:gd name="T14" fmla="*/ 149 w 238"/>
                      <a:gd name="T15" fmla="*/ 276 h 386"/>
                      <a:gd name="T16" fmla="*/ 122 w 238"/>
                      <a:gd name="T17" fmla="*/ 259 h 386"/>
                      <a:gd name="T18" fmla="*/ 59 w 238"/>
                      <a:gd name="T19" fmla="*/ 198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grpSp>
            <p:pic>
              <p:nvPicPr>
                <p:cNvPr id="181293"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w="9525">
                  <a:noFill/>
                  <a:miter lim="800000"/>
                  <a:headEnd/>
                  <a:tailEnd/>
                </a:ln>
              </p:spPr>
            </p:pic>
            <p:pic>
              <p:nvPicPr>
                <p:cNvPr id="181294"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w="9525">
                  <a:noFill/>
                  <a:miter lim="800000"/>
                  <a:headEnd/>
                  <a:tailEnd/>
                </a:ln>
              </p:spPr>
            </p:pic>
            <p:pic>
              <p:nvPicPr>
                <p:cNvPr id="181295"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w="9525">
                  <a:noFill/>
                  <a:miter lim="800000"/>
                  <a:headEnd/>
                  <a:tailEnd/>
                </a:ln>
              </p:spPr>
            </p:pic>
            <p:pic>
              <p:nvPicPr>
                <p:cNvPr id="181296"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w="9525">
                  <a:noFill/>
                  <a:miter lim="800000"/>
                  <a:headEnd/>
                  <a:tailEnd/>
                </a:ln>
              </p:spPr>
            </p:pic>
            <p:pic>
              <p:nvPicPr>
                <p:cNvPr id="181297"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w="9525">
                  <a:noFill/>
                  <a:miter lim="800000"/>
                  <a:headEnd/>
                  <a:tailEnd/>
                </a:ln>
              </p:spPr>
            </p:pic>
            <p:pic>
              <p:nvPicPr>
                <p:cNvPr id="181298"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w="9525">
                  <a:noFill/>
                  <a:miter lim="800000"/>
                  <a:headEnd/>
                  <a:tailEnd/>
                </a:ln>
              </p:spPr>
            </p:pic>
            <p:pic>
              <p:nvPicPr>
                <p:cNvPr id="181299"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w="9525">
                  <a:noFill/>
                  <a:miter lim="800000"/>
                  <a:headEnd/>
                  <a:tailEnd/>
                </a:ln>
              </p:spPr>
            </p:pic>
            <p:pic>
              <p:nvPicPr>
                <p:cNvPr id="181300"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w="9525">
                  <a:noFill/>
                  <a:miter lim="800000"/>
                  <a:headEnd/>
                  <a:tailEnd/>
                </a:ln>
              </p:spPr>
            </p:pic>
          </p:grpSp>
          <p:grpSp>
            <p:nvGrpSpPr>
              <p:cNvPr id="181272" name="Group 26"/>
              <p:cNvGrpSpPr>
                <a:grpSpLocks/>
              </p:cNvGrpSpPr>
              <p:nvPr userDrawn="1"/>
            </p:nvGrpSpPr>
            <p:grpSpPr bwMode="auto">
              <a:xfrm>
                <a:off x="4944" y="1008"/>
                <a:ext cx="522" cy="2967"/>
                <a:chOff x="4944" y="1008"/>
                <a:chExt cx="522" cy="2967"/>
              </a:xfrm>
            </p:grpSpPr>
            <p:pic>
              <p:nvPicPr>
                <p:cNvPr id="181273"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w="9525">
                  <a:noFill/>
                  <a:miter lim="800000"/>
                  <a:headEnd/>
                  <a:tailEnd/>
                </a:ln>
              </p:spPr>
            </p:pic>
            <p:pic>
              <p:nvPicPr>
                <p:cNvPr id="181274"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w="9525">
                  <a:noFill/>
                  <a:miter lim="800000"/>
                  <a:headEnd/>
                  <a:tailEnd/>
                </a:ln>
              </p:spPr>
            </p:pic>
            <p:pic>
              <p:nvPicPr>
                <p:cNvPr id="181275"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w="9525">
                  <a:noFill/>
                  <a:miter lim="800000"/>
                  <a:headEnd/>
                  <a:tailEnd/>
                </a:ln>
              </p:spPr>
            </p:pic>
            <p:pic>
              <p:nvPicPr>
                <p:cNvPr id="181276"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w="9525">
                  <a:noFill/>
                  <a:miter lim="800000"/>
                  <a:headEnd/>
                  <a:tailEnd/>
                </a:ln>
              </p:spPr>
            </p:pic>
            <p:pic>
              <p:nvPicPr>
                <p:cNvPr id="181277"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w="9525">
                  <a:noFill/>
                  <a:miter lim="800000"/>
                  <a:headEnd/>
                  <a:tailEnd/>
                </a:ln>
              </p:spPr>
            </p:pic>
            <p:pic>
              <p:nvPicPr>
                <p:cNvPr id="181278"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w="9525">
                  <a:noFill/>
                  <a:miter lim="800000"/>
                  <a:headEnd/>
                  <a:tailEnd/>
                </a:ln>
              </p:spPr>
            </p:pic>
            <p:pic>
              <p:nvPicPr>
                <p:cNvPr id="181279"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w="9525">
                  <a:noFill/>
                  <a:miter lim="800000"/>
                  <a:headEnd/>
                  <a:tailEnd/>
                </a:ln>
              </p:spPr>
            </p:pic>
            <p:pic>
              <p:nvPicPr>
                <p:cNvPr id="181280"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w="9525">
                  <a:noFill/>
                  <a:miter lim="800000"/>
                  <a:headEnd/>
                  <a:tailEnd/>
                </a:ln>
              </p:spPr>
            </p:pic>
            <p:pic>
              <p:nvPicPr>
                <p:cNvPr id="181281"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w="9525">
                  <a:noFill/>
                  <a:miter lim="800000"/>
                  <a:headEnd/>
                  <a:tailEnd/>
                </a:ln>
              </p:spPr>
            </p:pic>
            <p:pic>
              <p:nvPicPr>
                <p:cNvPr id="181282"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w="9525">
                  <a:noFill/>
                  <a:miter lim="800000"/>
                  <a:headEnd/>
                  <a:tailEnd/>
                </a:ln>
              </p:spPr>
            </p:pic>
            <p:pic>
              <p:nvPicPr>
                <p:cNvPr id="181283"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w="9525">
                  <a:noFill/>
                  <a:miter lim="800000"/>
                  <a:headEnd/>
                  <a:tailEnd/>
                </a:ln>
              </p:spPr>
            </p:pic>
            <p:pic>
              <p:nvPicPr>
                <p:cNvPr id="181284"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w="9525">
                  <a:noFill/>
                  <a:miter lim="800000"/>
                  <a:headEnd/>
                  <a:tailEnd/>
                </a:ln>
              </p:spPr>
            </p:pic>
            <p:pic>
              <p:nvPicPr>
                <p:cNvPr id="181285"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w="9525">
                  <a:noFill/>
                  <a:miter lim="800000"/>
                  <a:headEnd/>
                  <a:tailEnd/>
                </a:ln>
              </p:spPr>
            </p:pic>
            <p:pic>
              <p:nvPicPr>
                <p:cNvPr id="181286"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w="9525">
                  <a:noFill/>
                  <a:miter lim="800000"/>
                  <a:headEnd/>
                  <a:tailEnd/>
                </a:ln>
              </p:spPr>
            </p:pic>
            <p:pic>
              <p:nvPicPr>
                <p:cNvPr id="181287"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w="9525">
                  <a:noFill/>
                  <a:miter lim="800000"/>
                  <a:headEnd/>
                  <a:tailEnd/>
                </a:ln>
              </p:spPr>
            </p:pic>
            <p:pic>
              <p:nvPicPr>
                <p:cNvPr id="181288"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w="9525">
                  <a:noFill/>
                  <a:miter lim="800000"/>
                  <a:headEnd/>
                  <a:tailEnd/>
                </a:ln>
              </p:spPr>
            </p:pic>
            <p:pic>
              <p:nvPicPr>
                <p:cNvPr id="181289"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w="9525">
                  <a:noFill/>
                  <a:miter lim="800000"/>
                  <a:headEnd/>
                  <a:tailEnd/>
                </a:ln>
              </p:spPr>
            </p:pic>
            <p:pic>
              <p:nvPicPr>
                <p:cNvPr id="181290"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w="9525">
                  <a:noFill/>
                  <a:miter lim="800000"/>
                  <a:headEnd/>
                  <a:tailEnd/>
                </a:ln>
              </p:spPr>
            </p:pic>
            <p:pic>
              <p:nvPicPr>
                <p:cNvPr id="181291"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w="9525">
                  <a:noFill/>
                  <a:miter lim="800000"/>
                  <a:headEnd/>
                  <a:tailEnd/>
                </a:ln>
              </p:spPr>
            </p:pic>
          </p:grpSp>
        </p:grpSp>
        <p:sp>
          <p:nvSpPr>
            <p:cNvPr id="14746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8846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2400">
                <a:solidFill>
                  <a:srgbClr val="2F1311"/>
                </a:solidFill>
                <a:latin typeface="Times New Roman" pitchFamily="-112" charset="0"/>
                <a:ea typeface="ＭＳ Ｐゴシック" charset="-128"/>
                <a:cs typeface="ＭＳ Ｐゴシック" charset="-128"/>
              </a:endParaRPr>
            </a:p>
          </p:txBody>
        </p:sp>
        <p:sp>
          <p:nvSpPr>
            <p:cNvPr id="18846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2F1311"/>
                </a:solidFill>
                <a:latin typeface="Times New Roman" pitchFamily="-112" charset="0"/>
                <a:ea typeface="ＭＳ Ｐゴシック" charset="-128"/>
                <a:cs typeface="ＭＳ Ｐゴシック" charset="-128"/>
              </a:endParaRPr>
            </a:p>
          </p:txBody>
        </p:sp>
        <p:sp>
          <p:nvSpPr>
            <p:cNvPr id="14747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47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47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47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8846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2F1311"/>
                </a:solidFill>
                <a:latin typeface="Times New Roman" pitchFamily="-112" charset="0"/>
                <a:ea typeface="ＭＳ Ｐゴシック" charset="-128"/>
                <a:cs typeface="ＭＳ Ｐゴシック" charset="-128"/>
              </a:endParaRPr>
            </a:p>
          </p:txBody>
        </p:sp>
        <p:sp>
          <p:nvSpPr>
            <p:cNvPr id="14747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prstTxWarp prst="textNoShape">
                <a:avLst/>
              </a:prstTxWarp>
            </a:bodyPr>
            <a:lstStyle/>
            <a:p>
              <a:pPr algn="ctr" defTabSz="914400"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18847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2400">
                <a:solidFill>
                  <a:srgbClr val="2F1311"/>
                </a:solidFill>
                <a:latin typeface="Times New Roman" pitchFamily="-112" charset="0"/>
                <a:ea typeface="ＭＳ Ｐゴシック" charset="-128"/>
                <a:cs typeface="ＭＳ Ｐゴシック" charset="-128"/>
              </a:endParaRPr>
            </a:p>
          </p:txBody>
        </p:sp>
        <p:sp>
          <p:nvSpPr>
            <p:cNvPr id="147478"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grpSp>
      <p:sp>
        <p:nvSpPr>
          <p:cNvPr id="181251" name="Rectangle 57"/>
          <p:cNvSpPr>
            <a:spLocks noGrp="1" noChangeArrowheads="1"/>
          </p:cNvSpPr>
          <p:nvPr>
            <p:ph type="title"/>
          </p:nvPr>
        </p:nvSpPr>
        <p:spPr bwMode="auto">
          <a:xfrm>
            <a:off x="219075" y="227013"/>
            <a:ext cx="7477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2" name="Rectangle 58"/>
          <p:cNvSpPr>
            <a:spLocks noGrp="1" noChangeArrowheads="1"/>
          </p:cNvSpPr>
          <p:nvPr>
            <p:ph type="body" idx="1"/>
          </p:nvPr>
        </p:nvSpPr>
        <p:spPr bwMode="auto">
          <a:xfrm>
            <a:off x="263525" y="1598613"/>
            <a:ext cx="7386638"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847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defTabSz="914400" fontAlgn="base">
              <a:spcBef>
                <a:spcPct val="0"/>
              </a:spcBef>
              <a:spcAft>
                <a:spcPct val="0"/>
              </a:spcAft>
              <a:defRPr/>
            </a:pPr>
            <a:endParaRPr lang="en-US">
              <a:solidFill>
                <a:srgbClr val="2F1311"/>
              </a:solidFill>
            </a:endParaRPr>
          </a:p>
        </p:txBody>
      </p:sp>
      <p:sp>
        <p:nvSpPr>
          <p:cNvPr id="18847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defTabSz="914400" fontAlgn="base">
              <a:spcBef>
                <a:spcPct val="0"/>
              </a:spcBef>
              <a:spcAft>
                <a:spcPct val="0"/>
              </a:spcAft>
              <a:defRPr/>
            </a:pPr>
            <a:endParaRPr lang="en-US">
              <a:solidFill>
                <a:srgbClr val="2F1311"/>
              </a:solidFill>
            </a:endParaRPr>
          </a:p>
        </p:txBody>
      </p:sp>
      <p:sp>
        <p:nvSpPr>
          <p:cNvPr id="18847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defTabSz="914400" fontAlgn="base">
              <a:spcBef>
                <a:spcPct val="0"/>
              </a:spcBef>
              <a:spcAft>
                <a:spcPct val="0"/>
              </a:spcAft>
              <a:defRPr/>
            </a:pPr>
            <a:fld id="{66CFB094-C977-D64F-8EE7-88AB36013A51}" type="slidenum">
              <a:rPr lang="en-US">
                <a:solidFill>
                  <a:srgbClr val="2F1311"/>
                </a:solidFill>
                <a:ea typeface="ＭＳ Ｐゴシック" charset="-128"/>
                <a:cs typeface="ＭＳ Ｐゴシック" charset="-128"/>
              </a:rPr>
              <a:pPr defTabSz="914400" fontAlgn="base">
                <a:spcBef>
                  <a:spcPct val="0"/>
                </a:spcBef>
                <a:spcAft>
                  <a:spcPct val="0"/>
                </a:spcAft>
                <a:defRPr/>
              </a:pPr>
              <a:t>‹#›</a:t>
            </a:fld>
            <a:endParaRPr lang="en-US">
              <a:solidFill>
                <a:srgbClr val="2F1311"/>
              </a:solidFill>
              <a:ea typeface="ＭＳ Ｐゴシック" charset="-128"/>
              <a:cs typeface="ＭＳ Ｐゴシック" charset="-128"/>
            </a:endParaRPr>
          </a:p>
        </p:txBody>
      </p:sp>
    </p:spTree>
    <p:extLst>
      <p:ext uri="{BB962C8B-B14F-4D97-AF65-F5344CB8AC3E}">
        <p14:creationId xmlns:p14="http://schemas.microsoft.com/office/powerpoint/2010/main" val="3037116171"/>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Lst>
  <p:transition/>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685800" y="117475"/>
            <a:ext cx="8456613" cy="6738938"/>
            <a:chOff x="432" y="74"/>
            <a:chExt cx="5327" cy="4245"/>
          </a:xfrm>
        </p:grpSpPr>
        <p:sp>
          <p:nvSpPr>
            <p:cNvPr id="63496"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63497" name="Group 4"/>
            <p:cNvGrpSpPr>
              <a:grpSpLocks/>
            </p:cNvGrpSpPr>
            <p:nvPr/>
          </p:nvGrpSpPr>
          <p:grpSpPr bwMode="auto">
            <a:xfrm>
              <a:off x="2859" y="4250"/>
              <a:ext cx="2729" cy="41"/>
              <a:chOff x="2859" y="4250"/>
              <a:chExt cx="2729" cy="41"/>
            </a:xfrm>
          </p:grpSpPr>
          <p:sp>
            <p:nvSpPr>
              <p:cNvPr id="63502"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3"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4"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5"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6"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7"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8"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9"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8"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499"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0"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1"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349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6E99D16-C07E-824F-955D-692B9FB47E0A}"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1050875752"/>
      </p:ext>
    </p:extLst>
  </p:cSld>
  <p:clrMap bg1="dk2" tx1="lt1" bg2="dk1" tx2="lt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 id="2147484958"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975634297"/>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221045831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5984554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3690171792"/>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 id="2147484775" r:id="rId12"/>
    <p:sldLayoutId id="21474847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965753156"/>
      </p:ext>
    </p:extLst>
  </p:cSld>
  <p:clrMap bg1="dk2" tx1="lt1" bg2="dk1" tx2="lt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 id="214748478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a:defRPr/>
            </a:pPr>
            <a:fld id="{EEED4791-0736-394E-BFF9-705FC5E23218}" type="slidenum">
              <a:rPr lang="zh-CN" altLang="en-US"/>
              <a:pPr>
                <a:defRPr/>
              </a:pPr>
              <a:t>‹#›</a:t>
            </a:fld>
            <a:endParaRPr lang="en-US" altLang="zh-CN"/>
          </a:p>
        </p:txBody>
      </p:sp>
    </p:spTree>
    <p:extLst>
      <p:ext uri="{BB962C8B-B14F-4D97-AF65-F5344CB8AC3E}">
        <p14:creationId xmlns:p14="http://schemas.microsoft.com/office/powerpoint/2010/main" val="778068517"/>
      </p:ext>
    </p:extLst>
  </p:cSld>
  <p:clrMap bg1="dk2" tx1="lt1" bg2="dk1" tx2="lt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a:defRPr/>
            </a:pPr>
            <a:fld id="{A31E5F00-BB11-4A42-9D56-5146592E238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66741578"/>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 id="214748483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1839567"/>
      </p:ext>
    </p:extLst>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hemeOverride" Target="../theme/themeOverr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8.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sg/url?sa=i&amp;rct=j&amp;q=&amp;esrc=s&amp;source=imgres&amp;cd=&amp;ved=2ahUKEwjVtLWUm_PnAhUCPH0KHYx9DR0QjRx6BAgBEAQ&amp;url=https%3A%2F%2Fpaulthepoke.com%2F2015%2F05%2F17%2Fshavuotpentecost-part-1%2F&amp;psig=AOvVaw1cCXCC1VtvXqwuQ2BIUJnM&amp;ust=1582943757545851"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1.xml"/><Relationship Id="rId1" Type="http://schemas.openxmlformats.org/officeDocument/2006/relationships/themeOverride" Target="../theme/themeOverride4.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31.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31.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4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45.xml"/><Relationship Id="rId1" Type="http://schemas.openxmlformats.org/officeDocument/2006/relationships/slideLayout" Target="../slideLayouts/slideLayout61.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7.xml"/><Relationship Id="rId1" Type="http://schemas.openxmlformats.org/officeDocument/2006/relationships/themeOverride" Target="../theme/themeOverride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7.xml"/><Relationship Id="rId1" Type="http://schemas.openxmlformats.org/officeDocument/2006/relationships/themeOverride" Target="../theme/themeOverride6.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7.xml"/><Relationship Id="rId1" Type="http://schemas.openxmlformats.org/officeDocument/2006/relationships/themeOverride" Target="../theme/themeOverride7.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7.xml"/><Relationship Id="rId1" Type="http://schemas.openxmlformats.org/officeDocument/2006/relationships/themeOverride" Target="../theme/themeOverride8.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6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9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851A314-799C-CC4D-AC6C-457556C8A9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353963"/>
            <a:ext cx="9150181" cy="56897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Leviticus 1:1–6:7</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906" y="722362"/>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Five Offerings We Bring</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Singapore Bible College • CICFamily.com • BibleStudyDownloads.org</a:t>
            </a:r>
          </a:p>
        </p:txBody>
      </p:sp>
    </p:spTree>
    <p:extLst>
      <p:ext uri="{BB962C8B-B14F-4D97-AF65-F5344CB8AC3E}">
        <p14:creationId xmlns:p14="http://schemas.microsoft.com/office/powerpoint/2010/main" val="367198454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618494"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3" name="Text Box 9"/>
          <p:cNvSpPr txBox="1">
            <a:spLocks noChangeArrowheads="1"/>
          </p:cNvSpPr>
          <p:nvPr/>
        </p:nvSpPr>
        <p:spPr bwMode="auto">
          <a:xfrm>
            <a:off x="17005" y="83820"/>
            <a:ext cx="4771971" cy="3108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28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rPr>
              <a:t>The blood will be a sign for you on the houses where you are; and when I see the blood, I will pass over you. No destructive plague will touch you when  I strike Egypt.</a:t>
            </a:r>
            <a:r>
              <a:rPr kumimoji="0" lang="ru-RU" sz="28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7034" name="Text Box 10"/>
          <p:cNvSpPr txBox="1">
            <a:spLocks noChangeArrowheads="1"/>
          </p:cNvSpPr>
          <p:nvPr/>
        </p:nvSpPr>
        <p:spPr bwMode="auto">
          <a:xfrm>
            <a:off x="0" y="5943600"/>
            <a:ext cx="4572000" cy="954107"/>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Exodus 12:13 (NIV)</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endParaRPr lang="en-US" altLang="en-US" sz="2800" b="1" dirty="0">
              <a:solidFill>
                <a:srgbClr val="FFFFFF"/>
              </a:solidFill>
              <a:latin typeface="Arial" pitchFamily="34" charset="0"/>
              <a:ea typeface="MS PGothic" pitchFamily="34" charset="-128"/>
              <a:cs typeface="Arial" pitchFamily="34" charset="0"/>
            </a:endParaRPr>
          </a:p>
        </p:txBody>
      </p:sp>
      <p:sp>
        <p:nvSpPr>
          <p:cNvPr id="430090" name="Rectangle 13"/>
          <p:cNvSpPr>
            <a:spLocks noGrp="1" noChangeArrowheads="1"/>
          </p:cNvSpPr>
          <p:nvPr>
            <p:ph type="title" idx="4294967295"/>
          </p:nvPr>
        </p:nvSpPr>
        <p:spPr>
          <a:xfrm>
            <a:off x="4572000" y="5791200"/>
            <a:ext cx="4572000" cy="1066800"/>
          </a:xfrm>
          <a:solidFill>
            <a:srgbClr val="000000"/>
          </a:solidFill>
        </p:spPr>
        <p:txBody>
          <a:bodyPr/>
          <a:lstStyle/>
          <a:p>
            <a:pPr eaLnBrk="1" hangingPunct="1"/>
            <a:r>
              <a:rPr lang="en-US" altLang="zh-CN" sz="3200" b="1" dirty="0">
                <a:solidFill>
                  <a:schemeClr val="bg1"/>
                </a:solidFill>
                <a:cs typeface="Arial"/>
              </a:rPr>
              <a:t>Passover Protection</a:t>
            </a:r>
            <a:br>
              <a:rPr lang="en-US" altLang="zh-CN" sz="3200" b="1" dirty="0">
                <a:solidFill>
                  <a:schemeClr val="bg1"/>
                </a:solidFill>
                <a:cs typeface="Arial"/>
              </a:rPr>
            </a:br>
            <a:endParaRPr lang="en-US" altLang="zh-CN" sz="3200" b="1" dirty="0">
              <a:solidFill>
                <a:schemeClr val="bg1"/>
              </a:solidFill>
              <a:cs typeface="Arial"/>
            </a:endParaRPr>
          </a:p>
        </p:txBody>
      </p:sp>
    </p:spTree>
    <p:extLst>
      <p:ext uri="{BB962C8B-B14F-4D97-AF65-F5344CB8AC3E}">
        <p14:creationId xmlns:p14="http://schemas.microsoft.com/office/powerpoint/2010/main" val="7024704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10"/>
                                        <p:tgtEl>
                                          <p:spTgt spid="257030"/>
                                        </p:tgtEl>
                                      </p:cBhvr>
                                    </p:animEffect>
                                  </p:childTnLst>
                                </p:cTn>
                              </p:par>
                            </p:childTnLst>
                          </p:cTn>
                        </p:par>
                        <p:par>
                          <p:cTn id="8" fill="hold" nodeType="afterGroup">
                            <p:stCondLst>
                              <p:cond delay="301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551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01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151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6" descr="exodus-nasa-map-sina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Freeform 6"/>
          <p:cNvSpPr>
            <a:spLocks/>
          </p:cNvSpPr>
          <p:nvPr/>
        </p:nvSpPr>
        <p:spPr bwMode="auto">
          <a:xfrm>
            <a:off x="2209800" y="2133600"/>
            <a:ext cx="2667000" cy="3352800"/>
          </a:xfrm>
          <a:custGeom>
            <a:avLst/>
            <a:gdLst>
              <a:gd name="T0" fmla="*/ 0 w 1728"/>
              <a:gd name="T1" fmla="*/ 0 h 1632"/>
              <a:gd name="T2" fmla="*/ 192 w 1728"/>
              <a:gd name="T3" fmla="*/ 132 h 1632"/>
              <a:gd name="T4" fmla="*/ 264 w 1728"/>
              <a:gd name="T5" fmla="*/ 156 h 1632"/>
              <a:gd name="T6" fmla="*/ 360 w 1728"/>
              <a:gd name="T7" fmla="*/ 180 h 1632"/>
              <a:gd name="T8" fmla="*/ 696 w 1728"/>
              <a:gd name="T9" fmla="*/ 300 h 1632"/>
              <a:gd name="T10" fmla="*/ 840 w 1728"/>
              <a:gd name="T11" fmla="*/ 348 h 1632"/>
              <a:gd name="T12" fmla="*/ 912 w 1728"/>
              <a:gd name="T13" fmla="*/ 600 h 1632"/>
              <a:gd name="T14" fmla="*/ 972 w 1728"/>
              <a:gd name="T15" fmla="*/ 708 h 1632"/>
              <a:gd name="T16" fmla="*/ 1008 w 1728"/>
              <a:gd name="T17" fmla="*/ 816 h 1632"/>
              <a:gd name="T18" fmla="*/ 1068 w 1728"/>
              <a:gd name="T19" fmla="*/ 924 h 1632"/>
              <a:gd name="T20" fmla="*/ 1152 w 1728"/>
              <a:gd name="T21" fmla="*/ 1104 h 1632"/>
              <a:gd name="T22" fmla="*/ 1212 w 1728"/>
              <a:gd name="T23" fmla="*/ 1176 h 1632"/>
              <a:gd name="T24" fmla="*/ 1296 w 1728"/>
              <a:gd name="T25" fmla="*/ 1284 h 1632"/>
              <a:gd name="T26" fmla="*/ 1380 w 1728"/>
              <a:gd name="T27" fmla="*/ 1380 h 1632"/>
              <a:gd name="T28" fmla="*/ 1620 w 1728"/>
              <a:gd name="T29" fmla="*/ 1584 h 1632"/>
              <a:gd name="T30" fmla="*/ 1692 w 1728"/>
              <a:gd name="T31" fmla="*/ 1608 h 1632"/>
              <a:gd name="T32" fmla="*/ 1728 w 1728"/>
              <a:gd name="T33" fmla="*/ 1632 h 1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8"/>
              <a:gd name="T52" fmla="*/ 0 h 1632"/>
              <a:gd name="T53" fmla="*/ 1728 w 1728"/>
              <a:gd name="T54" fmla="*/ 1632 h 1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pitchFamily="34" charset="0"/>
              <a:ea typeface="Times New Roman" charset="0"/>
              <a:cs typeface="Times New Roman" charset="0"/>
            </a:endParaRPr>
          </a:p>
        </p:txBody>
      </p:sp>
      <p:sp>
        <p:nvSpPr>
          <p:cNvPr id="123911" name="Rectangle 7"/>
          <p:cNvSpPr>
            <a:spLocks noGrp="1" noChangeArrowheads="1"/>
          </p:cNvSpPr>
          <p:nvPr>
            <p:ph type="title" idx="4294967295"/>
          </p:nvPr>
        </p:nvSpPr>
        <p:spPr>
          <a:xfrm>
            <a:off x="228600" y="-76200"/>
            <a:ext cx="7772400" cy="707886"/>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4000" b="1" dirty="0">
                <a:solidFill>
                  <a:schemeClr val="bg1"/>
                </a:solidFill>
              </a:rPr>
              <a:t>Route of the Exodus</a:t>
            </a:r>
          </a:p>
        </p:txBody>
      </p:sp>
      <p:sp>
        <p:nvSpPr>
          <p:cNvPr id="8" name="Rectangle 7"/>
          <p:cNvSpPr txBox="1">
            <a:spLocks noChangeArrowheads="1"/>
          </p:cNvSpPr>
          <p:nvPr/>
        </p:nvSpPr>
        <p:spPr bwMode="auto">
          <a:xfrm>
            <a:off x="0" y="1295400"/>
            <a:ext cx="3276600" cy="707886"/>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defTabSz="914400" fontAlgn="base">
              <a:spcBef>
                <a:spcPct val="50000"/>
              </a:spcBef>
              <a:spcAft>
                <a:spcPct val="0"/>
              </a:spcAft>
              <a:defRPr/>
            </a:pPr>
            <a:r>
              <a:rPr kumimoji="0" lang="en-US" sz="4000" b="1" i="0" u="none" strike="noStrike" kern="0" cap="none" spc="0" normalizeH="0" baseline="0" noProof="0" dirty="0">
                <a:ln>
                  <a:noFill/>
                </a:ln>
                <a:solidFill>
                  <a:srgbClr val="FFFFFF"/>
                </a:solidFill>
                <a:effectLst/>
                <a:uLnTx/>
                <a:uFillTx/>
                <a:latin typeface="Arial"/>
                <a:ea typeface="ＭＳ Ｐゴシック" pitchFamily="-111" charset="-128"/>
                <a:cs typeface="Arial"/>
              </a:rPr>
              <a:t>Goshen</a:t>
            </a:r>
            <a:endParaRPr lang="zh-CN" altLang="en-US" sz="4000" b="1" dirty="0">
              <a:solidFill>
                <a:srgbClr val="FFFFFF"/>
              </a:solidFill>
              <a:latin typeface="微軟正黑體" charset="0"/>
              <a:ea typeface="微軟正黑體" charset="0"/>
              <a:cs typeface="Arial" charset="0"/>
            </a:endParaRPr>
          </a:p>
        </p:txBody>
      </p:sp>
      <p:sp>
        <p:nvSpPr>
          <p:cNvPr id="9" name="Rectangle 7"/>
          <p:cNvSpPr txBox="1">
            <a:spLocks noChangeArrowheads="1"/>
          </p:cNvSpPr>
          <p:nvPr/>
        </p:nvSpPr>
        <p:spPr bwMode="auto">
          <a:xfrm>
            <a:off x="530818" y="3048000"/>
            <a:ext cx="2743200"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914400" fontAlgn="base">
              <a:spcBef>
                <a:spcPct val="50000"/>
              </a:spcBef>
              <a:spcAft>
                <a:spcPct val="0"/>
              </a:spcAft>
              <a:defRPr/>
            </a:pPr>
            <a:r>
              <a:rPr kumimoji="0" lang="en-US" sz="4000" b="1" i="0" u="none" strike="noStrike" kern="0" cap="none" spc="0" normalizeH="0" baseline="0" noProof="0" dirty="0">
                <a:ln>
                  <a:noFill/>
                </a:ln>
                <a:solidFill>
                  <a:srgbClr val="000000"/>
                </a:solidFill>
                <a:effectLst/>
                <a:uLnTx/>
                <a:uFillTx/>
                <a:latin typeface="Arial"/>
                <a:ea typeface="ＭＳ Ｐゴシック" pitchFamily="-111" charset="-128"/>
                <a:cs typeface="Arial"/>
              </a:rPr>
              <a:t>Marah</a:t>
            </a:r>
            <a:endParaRPr lang="en-US" sz="4000" b="1" dirty="0">
              <a:latin typeface="微軟正黑體" charset="0"/>
              <a:ea typeface="微軟正黑體" charset="0"/>
              <a:cs typeface="Arial" charset="0"/>
            </a:endParaRPr>
          </a:p>
        </p:txBody>
      </p:sp>
      <p:sp>
        <p:nvSpPr>
          <p:cNvPr id="159750" name="Oval 9"/>
          <p:cNvSpPr>
            <a:spLocks noChangeArrowheads="1"/>
          </p:cNvSpPr>
          <p:nvPr/>
        </p:nvSpPr>
        <p:spPr bwMode="auto">
          <a:xfrm>
            <a:off x="3352800" y="3352800"/>
            <a:ext cx="228600" cy="22860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1" name="Rectangle 7"/>
          <p:cNvSpPr txBox="1">
            <a:spLocks noChangeArrowheads="1"/>
          </p:cNvSpPr>
          <p:nvPr/>
        </p:nvSpPr>
        <p:spPr bwMode="auto">
          <a:xfrm>
            <a:off x="342900" y="3810000"/>
            <a:ext cx="2743200"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914400" fontAlgn="base">
              <a:spcBef>
                <a:spcPct val="50000"/>
              </a:spcBef>
              <a:spcAft>
                <a:spcPct val="0"/>
              </a:spcAft>
              <a:defRPr/>
            </a:pPr>
            <a:r>
              <a:rPr kumimoji="0" lang="en-US" sz="4000" b="1" i="0" u="none" strike="noStrike" kern="0" cap="none" spc="0" normalizeH="0" baseline="0" noProof="0" dirty="0">
                <a:ln>
                  <a:noFill/>
                </a:ln>
                <a:solidFill>
                  <a:srgbClr val="000000"/>
                </a:solidFill>
                <a:effectLst/>
                <a:uLnTx/>
                <a:uFillTx/>
                <a:latin typeface="Arial"/>
                <a:ea typeface="ＭＳ Ｐゴシック" pitchFamily="-111" charset="-128"/>
                <a:cs typeface="Arial"/>
              </a:rPr>
              <a:t>Elim</a:t>
            </a:r>
            <a:endParaRPr lang="zh-CN" altLang="en-US" sz="4000" b="1" dirty="0">
              <a:latin typeface="微軟正黑體" charset="0"/>
              <a:ea typeface="微軟正黑體" charset="0"/>
              <a:cs typeface="Arial" charset="0"/>
            </a:endParaRPr>
          </a:p>
        </p:txBody>
      </p:sp>
      <p:sp>
        <p:nvSpPr>
          <p:cNvPr id="159752" name="Oval 11"/>
          <p:cNvSpPr>
            <a:spLocks noChangeArrowheads="1"/>
          </p:cNvSpPr>
          <p:nvPr/>
        </p:nvSpPr>
        <p:spPr bwMode="auto">
          <a:xfrm>
            <a:off x="3505200" y="3886200"/>
            <a:ext cx="228600" cy="22860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3" name="Rectangle 7"/>
          <p:cNvSpPr txBox="1">
            <a:spLocks noChangeArrowheads="1"/>
          </p:cNvSpPr>
          <p:nvPr/>
        </p:nvSpPr>
        <p:spPr bwMode="auto">
          <a:xfrm>
            <a:off x="3997918" y="2304127"/>
            <a:ext cx="2364782" cy="1323439"/>
          </a:xfrm>
          <a:prstGeom prst="rect">
            <a:avLst/>
          </a:prstGeom>
          <a:noFill/>
          <a:ln w="9525">
            <a:noFill/>
            <a:miter lim="800000"/>
            <a:headEnd/>
            <a:tailEnd/>
          </a:ln>
          <a:effectLst>
            <a:outerShdw blurRad="63500" dist="38099" dir="2700000" algn="ctr" rotWithShape="0">
              <a:schemeClr val="bg1">
                <a:alpha val="74997"/>
              </a:schemeClr>
            </a:outerShdw>
          </a:effectLst>
        </p:spPr>
        <p:txBody>
          <a:bodyPr wrap="square">
            <a:spAutoFit/>
          </a:bodyPr>
          <a:lstStyle/>
          <a:p>
            <a:pPr algn="ctr" defTabSz="914400" fontAlgn="base">
              <a:spcBef>
                <a:spcPct val="50000"/>
              </a:spcBef>
              <a:spcAft>
                <a:spcPct val="0"/>
              </a:spcAft>
              <a:defRPr/>
            </a:pPr>
            <a:r>
              <a:rPr kumimoji="0" lang="en-US" sz="4000" b="1" i="0" u="none" strike="noStrike" kern="0" cap="none" spc="0" normalizeH="0" baseline="0" noProof="0" dirty="0">
                <a:ln>
                  <a:noFill/>
                </a:ln>
                <a:solidFill>
                  <a:srgbClr val="000000"/>
                </a:solidFill>
                <a:effectLst/>
                <a:uLnTx/>
                <a:uFillTx/>
                <a:latin typeface="Arial"/>
                <a:ea typeface="ＭＳ Ｐゴシック" pitchFamily="-111" charset="-128"/>
                <a:cs typeface="Arial"/>
              </a:rPr>
              <a:t>Desert of Sin</a:t>
            </a:r>
            <a:endParaRPr lang="zh-CN" altLang="en-US" sz="4000" b="1" dirty="0">
              <a:latin typeface="微軟正黑體" charset="0"/>
              <a:ea typeface="微軟正黑體" charset="0"/>
              <a:cs typeface="Arial" charset="0"/>
            </a:endParaRPr>
          </a:p>
        </p:txBody>
      </p:sp>
      <p:sp>
        <p:nvSpPr>
          <p:cNvPr id="14" name="Rectangle 7"/>
          <p:cNvSpPr txBox="1">
            <a:spLocks noChangeArrowheads="1"/>
          </p:cNvSpPr>
          <p:nvPr/>
        </p:nvSpPr>
        <p:spPr bwMode="auto">
          <a:xfrm>
            <a:off x="4191000" y="4772025"/>
            <a:ext cx="2364782"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square">
            <a:spAutoFit/>
          </a:bodyPr>
          <a:lstStyle/>
          <a:p>
            <a:pPr algn="ctr" defTabSz="914400" fontAlgn="base">
              <a:spcBef>
                <a:spcPct val="50000"/>
              </a:spcBef>
              <a:spcAft>
                <a:spcPct val="0"/>
              </a:spcAft>
              <a:defRPr/>
            </a:pPr>
            <a:r>
              <a:rPr kumimoji="0" lang="en-US" sz="4000" b="1" i="0" u="none" strike="noStrike" kern="0" cap="none" spc="0" normalizeH="0" baseline="0" noProof="0" dirty="0">
                <a:ln>
                  <a:noFill/>
                </a:ln>
                <a:solidFill>
                  <a:srgbClr val="000000"/>
                </a:solidFill>
                <a:effectLst/>
                <a:uLnTx/>
                <a:uFillTx/>
                <a:latin typeface="Arial"/>
                <a:ea typeface="ＭＳ Ｐゴシック" pitchFamily="-111" charset="-128"/>
                <a:cs typeface="Arial"/>
              </a:rPr>
              <a:t>Mt. Sinai</a:t>
            </a:r>
            <a:endParaRPr lang="zh-CN" altLang="en-US" sz="4000" b="1" dirty="0">
              <a:latin typeface="微軟正黑體" charset="0"/>
              <a:ea typeface="微軟正黑體" charset="0"/>
              <a:cs typeface="Arial" charset="0"/>
            </a:endParaRPr>
          </a:p>
        </p:txBody>
      </p:sp>
      <p:sp>
        <p:nvSpPr>
          <p:cNvPr id="15" name="Rectangle 7"/>
          <p:cNvSpPr txBox="1">
            <a:spLocks noChangeArrowheads="1"/>
          </p:cNvSpPr>
          <p:nvPr/>
        </p:nvSpPr>
        <p:spPr bwMode="auto">
          <a:xfrm>
            <a:off x="6400800" y="4419600"/>
            <a:ext cx="2743200"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kumimoji="0" lang="en-US" sz="4000" b="1" i="0" u="none" strike="noStrike" kern="0" cap="none" spc="0" normalizeH="0" baseline="0" noProof="0" dirty="0">
                <a:ln>
                  <a:noFill/>
                </a:ln>
                <a:solidFill>
                  <a:srgbClr val="000000"/>
                </a:solidFill>
                <a:effectLst/>
                <a:uLnTx/>
                <a:uFillTx/>
                <a:latin typeface="Arial"/>
                <a:ea typeface="ＭＳ Ｐゴシック" pitchFamily="-111" charset="-128"/>
                <a:cs typeface="Arial"/>
              </a:rPr>
              <a:t>Midian</a:t>
            </a:r>
            <a:endParaRPr lang="en-US" sz="4000" b="1" dirty="0">
              <a:latin typeface="微軟正黑體" charset="0"/>
              <a:ea typeface="微軟正黑體" charset="0"/>
              <a:cs typeface="Arial" charset="0"/>
            </a:endParaRPr>
          </a:p>
        </p:txBody>
      </p:sp>
      <p:sp>
        <p:nvSpPr>
          <p:cNvPr id="16" name="Rectangle 7"/>
          <p:cNvSpPr txBox="1">
            <a:spLocks noChangeArrowheads="1"/>
          </p:cNvSpPr>
          <p:nvPr/>
        </p:nvSpPr>
        <p:spPr bwMode="auto">
          <a:xfrm>
            <a:off x="5257800" y="517525"/>
            <a:ext cx="2743200"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kumimoji="0" lang="en-US" sz="4000" b="1" i="0" u="none" strike="noStrike" kern="0" cap="none" spc="0" normalizeH="0" baseline="0" noProof="0" dirty="0">
                <a:ln>
                  <a:noFill/>
                </a:ln>
                <a:solidFill>
                  <a:srgbClr val="000000"/>
                </a:solidFill>
                <a:effectLst/>
                <a:uLnTx/>
                <a:uFillTx/>
                <a:latin typeface="Arial"/>
                <a:ea typeface="ＭＳ Ｐゴシック" pitchFamily="-111" charset="-128"/>
                <a:cs typeface="Arial"/>
              </a:rPr>
              <a:t>Canaan</a:t>
            </a:r>
            <a:endParaRPr lang="zh-CN" altLang="en-US" sz="4000" b="1" dirty="0">
              <a:latin typeface="微軟正黑體" charset="0"/>
              <a:ea typeface="微軟正黑體" charset="0"/>
              <a:cs typeface="Arial" charset="0"/>
            </a:endParaRPr>
          </a:p>
        </p:txBody>
      </p:sp>
      <p:sp>
        <p:nvSpPr>
          <p:cNvPr id="159757" name="Text Box 6"/>
          <p:cNvSpPr txBox="1">
            <a:spLocks noChangeArrowheads="1"/>
          </p:cNvSpPr>
          <p:nvPr/>
        </p:nvSpPr>
        <p:spPr bwMode="auto">
          <a:xfrm>
            <a:off x="8232775" y="76200"/>
            <a:ext cx="8350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107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111a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123</a:t>
            </a:r>
          </a:p>
        </p:txBody>
      </p:sp>
    </p:spTree>
    <p:extLst>
      <p:ext uri="{BB962C8B-B14F-4D97-AF65-F5344CB8AC3E}">
        <p14:creationId xmlns:p14="http://schemas.microsoft.com/office/powerpoint/2010/main" val="18376917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wipe(up)">
                                      <p:cBhvr>
                                        <p:cTn id="7" dur="50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9779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Mount Sinai </a:t>
            </a:r>
          </a:p>
        </p:txBody>
      </p:sp>
    </p:spTree>
    <p:extLst>
      <p:ext uri="{BB962C8B-B14F-4D97-AF65-F5344CB8AC3E}">
        <p14:creationId xmlns:p14="http://schemas.microsoft.com/office/powerpoint/2010/main" val="352701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993900" y="0"/>
            <a:ext cx="5134779" cy="6858000"/>
          </a:xfrm>
          <a:prstGeom prst="rect">
            <a:avLst/>
          </a:prstGeom>
        </p:spPr>
      </p:pic>
    </p:spTree>
    <p:extLst>
      <p:ext uri="{BB962C8B-B14F-4D97-AF65-F5344CB8AC3E}">
        <p14:creationId xmlns:p14="http://schemas.microsoft.com/office/powerpoint/2010/main" val="2695363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13"/>
          <p:cNvGrpSpPr>
            <a:grpSpLocks/>
          </p:cNvGrpSpPr>
          <p:nvPr/>
        </p:nvGrpSpPr>
        <p:grpSpPr bwMode="auto">
          <a:xfrm>
            <a:off x="-49213" y="-348"/>
            <a:ext cx="9193213" cy="6885336"/>
            <a:chOff x="-26" y="50"/>
            <a:chExt cx="5930" cy="4507"/>
          </a:xfrm>
        </p:grpSpPr>
        <p:pic>
          <p:nvPicPr>
            <p:cNvPr id="167941" name="Picture 9" descr="HadrianWall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50"/>
              <a:ext cx="5898" cy="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3" name="Rectangle 11"/>
            <p:cNvSpPr>
              <a:spLocks noChangeArrowheads="1"/>
            </p:cNvSpPr>
            <p:nvPr/>
          </p:nvSpPr>
          <p:spPr bwMode="auto">
            <a:xfrm>
              <a:off x="-26" y="3662"/>
              <a:ext cx="1680" cy="87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67944" name="Rectangle 12"/>
            <p:cNvSpPr>
              <a:spLocks noChangeArrowheads="1"/>
            </p:cNvSpPr>
            <p:nvPr/>
          </p:nvSpPr>
          <p:spPr bwMode="auto">
            <a:xfrm>
              <a:off x="4416" y="4317"/>
              <a:ext cx="1488" cy="24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sp>
        <p:nvSpPr>
          <p:cNvPr id="167938" name="Rectangle 5"/>
          <p:cNvSpPr>
            <a:spLocks noGrp="1" noChangeArrowheads="1"/>
          </p:cNvSpPr>
          <p:nvPr>
            <p:ph type="title"/>
          </p:nvPr>
        </p:nvSpPr>
        <p:spPr>
          <a:xfrm>
            <a:off x="0" y="0"/>
            <a:ext cx="5562600" cy="1981200"/>
          </a:xfrm>
          <a:solidFill>
            <a:schemeClr val="hlink"/>
          </a:solidFill>
        </p:spPr>
        <p:txBody>
          <a:bodyPr/>
          <a:lstStyle/>
          <a:p>
            <a:r>
              <a:rPr lang="en-US" sz="3600" b="1" dirty="0">
                <a:solidFill>
                  <a:srgbClr val="FFFFFF"/>
                </a:solidFill>
                <a:ea typeface="ＭＳ Ｐゴシック" charset="0"/>
              </a:rPr>
              <a:t>Circumstances When Leviticus Was Written</a:t>
            </a:r>
            <a:endParaRPr lang="en-US" sz="3600" b="1" dirty="0">
              <a:solidFill>
                <a:srgbClr val="FFFFFF"/>
              </a:solidFill>
              <a:latin typeface="SimHei" panose="02010609060101010101" pitchFamily="49" charset="-122"/>
              <a:ea typeface="SimHei" panose="02010609060101010101" pitchFamily="49" charset="-122"/>
            </a:endParaRPr>
          </a:p>
        </p:txBody>
      </p:sp>
      <p:sp>
        <p:nvSpPr>
          <p:cNvPr id="16793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123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892" name="Text Box 4"/>
          <p:cNvSpPr txBox="1">
            <a:spLocks noChangeArrowheads="1"/>
          </p:cNvSpPr>
          <p:nvPr/>
        </p:nvSpPr>
        <p:spPr bwMode="auto">
          <a:xfrm>
            <a:off x="-49213" y="1968282"/>
            <a:ext cx="9193213" cy="3447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1">
            <a:spAutoFit/>
          </a:bodyPr>
          <a:lstStyle>
            <a:lvl1pPr marL="231775" indent="-231775">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231775" marR="0" lvl="0" indent="-231775" algn="l" defTabSz="914400" rtl="0" eaLnBrk="0" fontAlgn="base" latinLnBrk="0" hangingPunct="0">
              <a:lnSpc>
                <a:spcPct val="100000"/>
              </a:lnSpc>
              <a:spcBef>
                <a:spcPct val="0"/>
              </a:spcBef>
              <a:spcAft>
                <a:spcPct val="0"/>
              </a:spcAft>
              <a:buClrTx/>
              <a:buSzTx/>
              <a:buFontTx/>
              <a:buChar char="•"/>
              <a:tabLst/>
              <a:defRPr/>
            </a:pP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t>Israel has a new tabernacle built in the book of Exodus.</a:t>
            </a:r>
            <a:b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br>
            <a:endPar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lvl="0" algn="ctr" defTabSz="914400" eaLnBrk="0" fontAlgn="base" hangingPunct="0">
              <a:spcBef>
                <a:spcPct val="0"/>
              </a:spcBef>
              <a:spcAft>
                <a:spcPct val="0"/>
              </a:spcAft>
              <a:buFontTx/>
              <a:buChar char="•"/>
            </a:pP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t>But they don</a:t>
            </a:r>
            <a:r>
              <a:rPr kumimoji="0" lang="uk-UA" altLang="zh-CN" sz="32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t>‘</a:t>
            </a: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t>t know how to use it. </a:t>
            </a:r>
            <a:br>
              <a:rPr lang="en-US" altLang="zh-CN" sz="3200" b="1" dirty="0">
                <a:solidFill>
                  <a:srgbClr val="FFFFFF"/>
                </a:solidFill>
                <a:effectLst>
                  <a:glow rad="228600">
                    <a:srgbClr val="000000"/>
                  </a:glow>
                </a:effectLst>
                <a:latin typeface="Arial"/>
                <a:ea typeface="SimSun" charset="0"/>
                <a:cs typeface="Arial"/>
              </a:rPr>
            </a:br>
            <a:endPar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lvl="0" algn="ctr" defTabSz="914400" eaLnBrk="0" fontAlgn="base" hangingPunct="0">
              <a:spcBef>
                <a:spcPct val="0"/>
              </a:spcBef>
              <a:spcAft>
                <a:spcPct val="0"/>
              </a:spcAft>
              <a:buFontTx/>
              <a:buChar char="•"/>
            </a:pP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t>So Moses wrote Leviticus to explain the worship and walk of the new nation.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p:txBody>
      </p:sp>
    </p:spTree>
    <p:extLst>
      <p:ext uri="{BB962C8B-B14F-4D97-AF65-F5344CB8AC3E}">
        <p14:creationId xmlns:p14="http://schemas.microsoft.com/office/powerpoint/2010/main" val="335035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892">
                                            <p:txEl>
                                              <p:pRg st="1" end="1"/>
                                            </p:txEl>
                                          </p:spTgt>
                                        </p:tgtEl>
                                        <p:attrNameLst>
                                          <p:attrName>style.visibility</p:attrName>
                                        </p:attrNameLst>
                                      </p:cBhvr>
                                      <p:to>
                                        <p:strVal val="visible"/>
                                      </p:to>
                                    </p:set>
                                    <p:anim calcmode="lin" valueType="num">
                                      <p:cBhvr>
                                        <p:cTn id="7" dur="500" fill="hold"/>
                                        <p:tgtEl>
                                          <p:spTgt spid="3789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78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7892">
                                            <p:txEl>
                                              <p:pRg st="2" end="2"/>
                                            </p:txEl>
                                          </p:spTgt>
                                        </p:tgtEl>
                                        <p:attrNameLst>
                                          <p:attrName>style.visibility</p:attrName>
                                        </p:attrNameLst>
                                      </p:cBhvr>
                                      <p:to>
                                        <p:strVal val="visible"/>
                                      </p:to>
                                    </p:set>
                                    <p:anim calcmode="lin" valueType="num">
                                      <p:cBhvr>
                                        <p:cTn id="13" dur="500" fill="hold"/>
                                        <p:tgtEl>
                                          <p:spTgt spid="3789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789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5"/>
            <a:ext cx="9144000" cy="154622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maintain fellowship with your holy God?</a:t>
            </a:r>
          </a:p>
        </p:txBody>
      </p:sp>
      <p:sp>
        <p:nvSpPr>
          <p:cNvPr id="7" name="Notched Right Arrow 6">
            <a:extLst>
              <a:ext uri="{FF2B5EF4-FFF2-40B4-BE49-F238E27FC236}">
                <a16:creationId xmlns:a16="http://schemas.microsoft.com/office/drawing/2014/main" id="{4AC9BED4-CFD9-F74D-98D6-A1827456721A}"/>
              </a:ext>
            </a:extLst>
          </p:cNvPr>
          <p:cNvSpPr/>
          <p:nvPr/>
        </p:nvSpPr>
        <p:spPr bwMode="auto">
          <a:xfrm rot="3031307">
            <a:off x="5796008" y="4590562"/>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0D98B781-783E-D84F-BF16-4EF24E5A92E2}"/>
              </a:ext>
            </a:extLst>
          </p:cNvPr>
          <p:cNvSpPr txBox="1">
            <a:spLocks noChangeArrowheads="1"/>
          </p:cNvSpPr>
          <p:nvPr/>
        </p:nvSpPr>
        <p:spPr bwMode="auto">
          <a:xfrm>
            <a:off x="-18288" y="3108960"/>
            <a:ext cx="9144000" cy="13198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kern="0" dirty="0">
                <a:effectLst>
                  <a:glow rad="127000">
                    <a:schemeClr val="tx1"/>
                  </a:glow>
                </a:effectLst>
                <a:latin typeface="Arial" charset="0"/>
                <a:ea typeface="ＭＳ Ｐゴシック" charset="0"/>
                <a:cs typeface="ＭＳ Ｐゴシック" charset="0"/>
              </a:rPr>
              <a:t>Two Ways</a:t>
            </a:r>
          </a:p>
        </p:txBody>
      </p:sp>
      <p:sp>
        <p:nvSpPr>
          <p:cNvPr id="9" name="Notched Right Arrow 8">
            <a:extLst>
              <a:ext uri="{FF2B5EF4-FFF2-40B4-BE49-F238E27FC236}">
                <a16:creationId xmlns:a16="http://schemas.microsoft.com/office/drawing/2014/main" id="{155E0F96-875D-444C-B0C1-DBB01F7507D3}"/>
              </a:ext>
            </a:extLst>
          </p:cNvPr>
          <p:cNvSpPr/>
          <p:nvPr/>
        </p:nvSpPr>
        <p:spPr bwMode="auto">
          <a:xfrm rot="7653207">
            <a:off x="397338" y="4607172"/>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Rectangle 2">
            <a:extLst>
              <a:ext uri="{FF2B5EF4-FFF2-40B4-BE49-F238E27FC236}">
                <a16:creationId xmlns:a16="http://schemas.microsoft.com/office/drawing/2014/main" id="{216C6518-08A0-6842-B3FC-54FC72671C8F}"/>
              </a:ext>
            </a:extLst>
          </p:cNvPr>
          <p:cNvSpPr txBox="1">
            <a:spLocks noChangeArrowheads="1"/>
          </p:cNvSpPr>
          <p:nvPr/>
        </p:nvSpPr>
        <p:spPr bwMode="auto">
          <a:xfrm>
            <a:off x="0" y="5920006"/>
            <a:ext cx="912571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Leviticus 1:1–6:7</a:t>
            </a:r>
          </a:p>
        </p:txBody>
      </p:sp>
    </p:spTree>
    <p:extLst>
      <p:ext uri="{BB962C8B-B14F-4D97-AF65-F5344CB8AC3E}">
        <p14:creationId xmlns:p14="http://schemas.microsoft.com/office/powerpoint/2010/main" val="3969695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Do what is not required—extra acts of worship. </a:t>
            </a: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429079" y="1849569"/>
            <a:ext cx="4142921" cy="4617906"/>
          </a:xfrm>
          <a:prstGeom prst="rect">
            <a:avLst/>
          </a:prstGeom>
        </p:spPr>
      </p:pic>
    </p:spTree>
    <p:extLst>
      <p:ext uri="{BB962C8B-B14F-4D97-AF65-F5344CB8AC3E}">
        <p14:creationId xmlns:p14="http://schemas.microsoft.com/office/powerpoint/2010/main" val="359260165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C711ABBB-A5FD-0042-8D5B-F200F93FB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859196"/>
            <a:ext cx="9169015" cy="599880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61" y="12775"/>
            <a:ext cx="9144000" cy="61655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Offerings (Lev 1–7)</a:t>
            </a:r>
            <a:endParaRPr lang="zh-CN" altLang="en-US" sz="2800" b="1"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3D858500-4D62-9E40-B33F-C69C0D2174AC}"/>
              </a:ext>
            </a:extLst>
          </p:cNvPr>
          <p:cNvSpPr txBox="1">
            <a:spLocks noChangeArrowheads="1"/>
          </p:cNvSpPr>
          <p:nvPr/>
        </p:nvSpPr>
        <p:spPr bwMode="auto">
          <a:xfrm>
            <a:off x="3479302" y="5992062"/>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Burnt</a:t>
            </a:r>
          </a:p>
        </p:txBody>
      </p:sp>
      <p:sp>
        <p:nvSpPr>
          <p:cNvPr id="9" name="Rectangle 2">
            <a:extLst>
              <a:ext uri="{FF2B5EF4-FFF2-40B4-BE49-F238E27FC236}">
                <a16:creationId xmlns:a16="http://schemas.microsoft.com/office/drawing/2014/main" id="{ECED7962-8E51-974D-9DF4-D7835DD5EC98}"/>
              </a:ext>
            </a:extLst>
          </p:cNvPr>
          <p:cNvSpPr txBox="1">
            <a:spLocks noChangeArrowheads="1"/>
          </p:cNvSpPr>
          <p:nvPr/>
        </p:nvSpPr>
        <p:spPr bwMode="auto">
          <a:xfrm>
            <a:off x="1540092" y="805681"/>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Fellowship</a:t>
            </a:r>
          </a:p>
        </p:txBody>
      </p:sp>
      <p:sp>
        <p:nvSpPr>
          <p:cNvPr id="11" name="Rectangle 2">
            <a:extLst>
              <a:ext uri="{FF2B5EF4-FFF2-40B4-BE49-F238E27FC236}">
                <a16:creationId xmlns:a16="http://schemas.microsoft.com/office/drawing/2014/main" id="{4B1A7032-B020-AA4E-8161-C45D9A946CDF}"/>
              </a:ext>
            </a:extLst>
          </p:cNvPr>
          <p:cNvSpPr txBox="1">
            <a:spLocks noChangeArrowheads="1"/>
          </p:cNvSpPr>
          <p:nvPr/>
        </p:nvSpPr>
        <p:spPr bwMode="auto">
          <a:xfrm>
            <a:off x="7254143" y="5584777"/>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Guilt</a:t>
            </a:r>
          </a:p>
        </p:txBody>
      </p:sp>
      <p:sp>
        <p:nvSpPr>
          <p:cNvPr id="13" name="Rectangle 2">
            <a:extLst>
              <a:ext uri="{FF2B5EF4-FFF2-40B4-BE49-F238E27FC236}">
                <a16:creationId xmlns:a16="http://schemas.microsoft.com/office/drawing/2014/main" id="{CDD2CB78-CC84-E241-A6E8-B11A4969725D}"/>
              </a:ext>
            </a:extLst>
          </p:cNvPr>
          <p:cNvSpPr txBox="1">
            <a:spLocks noChangeArrowheads="1"/>
          </p:cNvSpPr>
          <p:nvPr/>
        </p:nvSpPr>
        <p:spPr bwMode="auto">
          <a:xfrm>
            <a:off x="229632" y="4119573"/>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Grain</a:t>
            </a:r>
          </a:p>
        </p:txBody>
      </p:sp>
      <p:sp>
        <p:nvSpPr>
          <p:cNvPr id="15" name="Rectangle 2">
            <a:extLst>
              <a:ext uri="{FF2B5EF4-FFF2-40B4-BE49-F238E27FC236}">
                <a16:creationId xmlns:a16="http://schemas.microsoft.com/office/drawing/2014/main" id="{8B4E2C68-18C1-DB4A-8A69-012710CCE682}"/>
              </a:ext>
            </a:extLst>
          </p:cNvPr>
          <p:cNvSpPr txBox="1">
            <a:spLocks noChangeArrowheads="1"/>
          </p:cNvSpPr>
          <p:nvPr/>
        </p:nvSpPr>
        <p:spPr bwMode="auto">
          <a:xfrm>
            <a:off x="6362935" y="779462"/>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Sin</a:t>
            </a:r>
          </a:p>
        </p:txBody>
      </p:sp>
      <p:sp>
        <p:nvSpPr>
          <p:cNvPr id="20" name="Rectangle 2">
            <a:extLst>
              <a:ext uri="{FF2B5EF4-FFF2-40B4-BE49-F238E27FC236}">
                <a16:creationId xmlns:a16="http://schemas.microsoft.com/office/drawing/2014/main" id="{72C620FD-0168-3B45-AEDE-6F402EE41BCF}"/>
              </a:ext>
            </a:extLst>
          </p:cNvPr>
          <p:cNvSpPr txBox="1">
            <a:spLocks noChangeArrowheads="1"/>
          </p:cNvSpPr>
          <p:nvPr/>
        </p:nvSpPr>
        <p:spPr bwMode="auto">
          <a:xfrm>
            <a:off x="3227346" y="2886667"/>
            <a:ext cx="5929161" cy="12986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6713" indent="-366713" algn="l" defTabSz="914400">
              <a:defRPr/>
            </a:pPr>
            <a:r>
              <a:rPr lang="en-US" sz="3600" b="1" kern="0" dirty="0">
                <a:effectLst>
                  <a:glow rad="127000">
                    <a:schemeClr val="tx1"/>
                  </a:glow>
                </a:effectLst>
                <a:latin typeface="Arial" charset="0"/>
                <a:ea typeface="ＭＳ Ｐゴシック" charset="0"/>
                <a:cs typeface="ＭＳ Ｐゴシック" charset="0"/>
              </a:rPr>
              <a:t>I. Do what is not required —extra acts of worship. </a:t>
            </a:r>
          </a:p>
        </p:txBody>
      </p:sp>
      <p:sp>
        <p:nvSpPr>
          <p:cNvPr id="4" name="Left Arrow 3">
            <a:extLst>
              <a:ext uri="{FF2B5EF4-FFF2-40B4-BE49-F238E27FC236}">
                <a16:creationId xmlns:a16="http://schemas.microsoft.com/office/drawing/2014/main" id="{CE8CDC57-F01E-2F48-8736-0E5C3582B14E}"/>
              </a:ext>
            </a:extLst>
          </p:cNvPr>
          <p:cNvSpPr/>
          <p:nvPr/>
        </p:nvSpPr>
        <p:spPr bwMode="auto">
          <a:xfrm rot="20147281">
            <a:off x="2057603" y="3342499"/>
            <a:ext cx="979864" cy="852244"/>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Left Arrow 22">
            <a:extLst>
              <a:ext uri="{FF2B5EF4-FFF2-40B4-BE49-F238E27FC236}">
                <a16:creationId xmlns:a16="http://schemas.microsoft.com/office/drawing/2014/main" id="{8C2E5B9D-323F-EC44-8E22-F78A83B0122E}"/>
              </a:ext>
            </a:extLst>
          </p:cNvPr>
          <p:cNvSpPr/>
          <p:nvPr/>
        </p:nvSpPr>
        <p:spPr bwMode="auto">
          <a:xfrm rot="3011694">
            <a:off x="2423507" y="1523136"/>
            <a:ext cx="979864" cy="852244"/>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Left Arrow 23">
            <a:extLst>
              <a:ext uri="{FF2B5EF4-FFF2-40B4-BE49-F238E27FC236}">
                <a16:creationId xmlns:a16="http://schemas.microsoft.com/office/drawing/2014/main" id="{E85EFF53-51F6-4448-A5C5-DF6CB6D6D674}"/>
              </a:ext>
            </a:extLst>
          </p:cNvPr>
          <p:cNvSpPr/>
          <p:nvPr/>
        </p:nvSpPr>
        <p:spPr bwMode="auto">
          <a:xfrm rot="16200000">
            <a:off x="3880578" y="4787772"/>
            <a:ext cx="979864" cy="852244"/>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907355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a:t>
            </a:r>
          </a:p>
        </p:txBody>
      </p:sp>
    </p:spTree>
    <p:extLst>
      <p:ext uri="{BB962C8B-B14F-4D97-AF65-F5344CB8AC3E}">
        <p14:creationId xmlns:p14="http://schemas.microsoft.com/office/powerpoint/2010/main" val="405998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410253-B1A9-DE49-8622-DB1CAC314B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5138056" cy="539811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87244" y="1826253"/>
            <a:ext cx="4129548" cy="1301646"/>
          </a:xfrm>
          <a:no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Comic Sans MS" panose="030F0902030302020204" pitchFamily="66" charset="0"/>
                <a:ea typeface="ＭＳ Ｐゴシック" charset="0"/>
                <a:cs typeface="Apple Chancery" panose="03020702040506060504" pitchFamily="66" charset="-79"/>
              </a:rPr>
              <a:t>“All I am Belongs to God”</a:t>
            </a:r>
          </a:p>
        </p:txBody>
      </p:sp>
      <p:sp>
        <p:nvSpPr>
          <p:cNvPr id="5" name="Rectangle 2">
            <a:extLst>
              <a:ext uri="{FF2B5EF4-FFF2-40B4-BE49-F238E27FC236}">
                <a16:creationId xmlns:a16="http://schemas.microsoft.com/office/drawing/2014/main" id="{33A077C4-01B9-BB44-9669-19E682713C9D}"/>
              </a:ext>
            </a:extLst>
          </p:cNvPr>
          <p:cNvSpPr txBox="1">
            <a:spLocks noChangeArrowheads="1"/>
          </p:cNvSpPr>
          <p:nvPr/>
        </p:nvSpPr>
        <p:spPr bwMode="auto">
          <a:xfrm>
            <a:off x="4987244" y="3308089"/>
            <a:ext cx="4129548" cy="7232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i="1" kern="0" dirty="0">
                <a:effectLst>
                  <a:glow rad="127000">
                    <a:schemeClr val="tx1"/>
                  </a:glow>
                </a:effectLst>
                <a:latin typeface="Comic Sans MS" panose="030F0902030302020204" pitchFamily="66" charset="0"/>
                <a:ea typeface="ＭＳ Ｐゴシック" charset="0"/>
                <a:cs typeface="Apple Chancery" panose="03020702040506060504" pitchFamily="66" charset="-79"/>
              </a:rPr>
              <a:t>Lev 1:3-17</a:t>
            </a:r>
          </a:p>
        </p:txBody>
      </p:sp>
      <p:sp>
        <p:nvSpPr>
          <p:cNvPr id="6" name="Rectangle 2">
            <a:extLst>
              <a:ext uri="{FF2B5EF4-FFF2-40B4-BE49-F238E27FC236}">
                <a16:creationId xmlns:a16="http://schemas.microsoft.com/office/drawing/2014/main" id="{7905A1D3-5C08-F344-AAB6-09F06D8E62FE}"/>
              </a:ext>
            </a:extLst>
          </p:cNvPr>
          <p:cNvSpPr txBox="1">
            <a:spLocks noChangeArrowheads="1"/>
          </p:cNvSpPr>
          <p:nvPr/>
        </p:nvSpPr>
        <p:spPr bwMode="auto">
          <a:xfrm>
            <a:off x="4987244" y="250145"/>
            <a:ext cx="4129548" cy="13016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kern="0" dirty="0">
                <a:solidFill>
                  <a:srgbClr val="FF9300"/>
                </a:solidFill>
                <a:effectLst>
                  <a:glow rad="127000">
                    <a:schemeClr val="tx1"/>
                  </a:glow>
                </a:effectLst>
                <a:latin typeface="Comic Sans MS" panose="030F0902030302020204" pitchFamily="66" charset="0"/>
                <a:ea typeface="ＭＳ Ｐゴシック" charset="0"/>
                <a:cs typeface="Apple Chancery" panose="03020702040506060504" pitchFamily="66" charset="-79"/>
              </a:rPr>
              <a:t>Burnt Offering</a:t>
            </a:r>
          </a:p>
        </p:txBody>
      </p:sp>
    </p:spTree>
    <p:extLst>
      <p:ext uri="{BB962C8B-B14F-4D97-AF65-F5344CB8AC3E}">
        <p14:creationId xmlns:p14="http://schemas.microsoft.com/office/powerpoint/2010/main" val="417718827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9879" y="810506"/>
            <a:ext cx="9144000" cy="221301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Christians always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act like Christians?</a:t>
            </a:r>
          </a:p>
        </p:txBody>
      </p:sp>
    </p:spTree>
    <p:extLst>
      <p:ext uri="{BB962C8B-B14F-4D97-AF65-F5344CB8AC3E}">
        <p14:creationId xmlns:p14="http://schemas.microsoft.com/office/powerpoint/2010/main" val="4205304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88FD62DA-AF8C-4A48-B666-422BAE9204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1634773"/>
            <a:ext cx="8890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53192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034"/>
            <a:ext cx="9144000" cy="445886"/>
          </a:xfrm>
          <a:solidFill>
            <a:schemeClr val="tx1"/>
          </a:solidFill>
          <a:effectLst/>
        </p:spPr>
        <p:txBody>
          <a:bodyPr/>
          <a:lstStyle/>
          <a:p>
            <a:pPr>
              <a:defRPr/>
            </a:pPr>
            <a:r>
              <a:rPr lang="en-US" sz="2400" b="1" dirty="0">
                <a:effectLst/>
                <a:latin typeface="Arial" charset="0"/>
                <a:ea typeface="ＭＳ Ｐゴシック" charset="0"/>
                <a:cs typeface="ＭＳ Ｐゴシック" charset="0"/>
              </a:rPr>
              <a:t>Offerings (Lev 1–7)</a:t>
            </a:r>
          </a:p>
        </p:txBody>
      </p:sp>
      <p:sp>
        <p:nvSpPr>
          <p:cNvPr id="5" name="Rectangle 2">
            <a:extLst>
              <a:ext uri="{FF2B5EF4-FFF2-40B4-BE49-F238E27FC236}">
                <a16:creationId xmlns:a16="http://schemas.microsoft.com/office/drawing/2014/main" id="{80D33585-B669-8D46-9E2F-8075F6067122}"/>
              </a:ext>
            </a:extLst>
          </p:cNvPr>
          <p:cNvSpPr txBox="1">
            <a:spLocks noChangeArrowheads="1"/>
          </p:cNvSpPr>
          <p:nvPr/>
        </p:nvSpPr>
        <p:spPr bwMode="auto">
          <a:xfrm>
            <a:off x="687665" y="804798"/>
            <a:ext cx="4139132" cy="732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kern="0" dirty="0">
                <a:solidFill>
                  <a:schemeClr val="tx2"/>
                </a:solidFill>
                <a:effectLst>
                  <a:glow rad="127000">
                    <a:schemeClr val="bg1"/>
                  </a:glow>
                </a:effectLst>
                <a:latin typeface="Arial" charset="0"/>
                <a:ea typeface="ＭＳ Ｐゴシック" charset="0"/>
                <a:cs typeface="ＭＳ Ｐゴシック" charset="0"/>
              </a:rPr>
              <a:t>Burnt Offering</a:t>
            </a:r>
          </a:p>
        </p:txBody>
      </p:sp>
    </p:spTree>
    <p:extLst>
      <p:ext uri="{BB962C8B-B14F-4D97-AF65-F5344CB8AC3E}">
        <p14:creationId xmlns:p14="http://schemas.microsoft.com/office/powerpoint/2010/main" val="15416393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14EB0A-2EF3-3349-824A-238151B76D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34" y="2832676"/>
            <a:ext cx="9144000" cy="3098834"/>
          </a:xfrm>
          <a:prstGeom prst="rect">
            <a:avLst/>
          </a:prstGeom>
        </p:spPr>
      </p:pic>
      <p:sp>
        <p:nvSpPr>
          <p:cNvPr id="100355" name="Picture 1"/>
          <p:cNvSpPr>
            <a:spLocks noChangeAspect="1"/>
          </p:cNvSpPr>
          <p:nvPr/>
        </p:nvSpPr>
        <p:spPr bwMode="auto">
          <a:xfrm>
            <a:off x="0" y="53192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034"/>
            <a:ext cx="9144000" cy="445886"/>
          </a:xfrm>
          <a:solidFill>
            <a:schemeClr val="tx1"/>
          </a:solidFill>
          <a:effectLst/>
        </p:spPr>
        <p:txBody>
          <a:bodyPr/>
          <a:lstStyle/>
          <a:p>
            <a:pPr>
              <a:defRPr/>
            </a:pPr>
            <a:r>
              <a:rPr lang="en-US" sz="2400" b="1" dirty="0">
                <a:effectLst/>
                <a:latin typeface="Arial" charset="0"/>
                <a:ea typeface="ＭＳ Ｐゴシック" charset="0"/>
                <a:cs typeface="ＭＳ Ｐゴシック" charset="0"/>
              </a:rPr>
              <a:t>Offerings (Lev 1–7)</a:t>
            </a:r>
          </a:p>
        </p:txBody>
      </p:sp>
      <p:sp>
        <p:nvSpPr>
          <p:cNvPr id="5" name="Rectangle 2">
            <a:extLst>
              <a:ext uri="{FF2B5EF4-FFF2-40B4-BE49-F238E27FC236}">
                <a16:creationId xmlns:a16="http://schemas.microsoft.com/office/drawing/2014/main" id="{80D33585-B669-8D46-9E2F-8075F6067122}"/>
              </a:ext>
            </a:extLst>
          </p:cNvPr>
          <p:cNvSpPr txBox="1">
            <a:spLocks noChangeArrowheads="1"/>
          </p:cNvSpPr>
          <p:nvPr/>
        </p:nvSpPr>
        <p:spPr bwMode="auto">
          <a:xfrm>
            <a:off x="687665" y="804798"/>
            <a:ext cx="4139132" cy="732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kern="0" dirty="0">
                <a:solidFill>
                  <a:schemeClr val="tx2"/>
                </a:solidFill>
                <a:effectLst>
                  <a:glow rad="127000">
                    <a:schemeClr val="bg1"/>
                  </a:glow>
                </a:effectLst>
                <a:latin typeface="Arial" charset="0"/>
                <a:ea typeface="ＭＳ Ｐゴシック" charset="0"/>
                <a:cs typeface="ＭＳ Ｐゴシック" charset="0"/>
              </a:rPr>
              <a:t>Burnt Offering</a:t>
            </a:r>
          </a:p>
        </p:txBody>
      </p:sp>
      <p:sp>
        <p:nvSpPr>
          <p:cNvPr id="14" name="Rectangle 2">
            <a:extLst>
              <a:ext uri="{FF2B5EF4-FFF2-40B4-BE49-F238E27FC236}">
                <a16:creationId xmlns:a16="http://schemas.microsoft.com/office/drawing/2014/main" id="{932DD7F3-C965-1E4B-83C3-F8C837448902}"/>
              </a:ext>
            </a:extLst>
          </p:cNvPr>
          <p:cNvSpPr txBox="1">
            <a:spLocks noChangeArrowheads="1"/>
          </p:cNvSpPr>
          <p:nvPr/>
        </p:nvSpPr>
        <p:spPr bwMode="auto">
          <a:xfrm>
            <a:off x="4048774" y="3436630"/>
            <a:ext cx="3023460" cy="48670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i="1" kern="0" dirty="0">
                <a:solidFill>
                  <a:schemeClr val="tx2"/>
                </a:solidFill>
                <a:effectLst>
                  <a:glow rad="127000">
                    <a:schemeClr val="bg1"/>
                  </a:glow>
                </a:effectLst>
                <a:latin typeface="Arial" charset="0"/>
                <a:ea typeface="ＭＳ Ｐゴシック" charset="0"/>
                <a:cs typeface="ＭＳ Ｐゴシック" charset="0"/>
              </a:rPr>
              <a:t>bull, ram or goat</a:t>
            </a:r>
          </a:p>
        </p:txBody>
      </p:sp>
      <p:sp>
        <p:nvSpPr>
          <p:cNvPr id="20" name="Rectangle 2">
            <a:extLst>
              <a:ext uri="{FF2B5EF4-FFF2-40B4-BE49-F238E27FC236}">
                <a16:creationId xmlns:a16="http://schemas.microsoft.com/office/drawing/2014/main" id="{FE05AE29-FC22-BA44-9237-8B5E10BD3029}"/>
              </a:ext>
            </a:extLst>
          </p:cNvPr>
          <p:cNvSpPr txBox="1">
            <a:spLocks noChangeArrowheads="1"/>
          </p:cNvSpPr>
          <p:nvPr/>
        </p:nvSpPr>
        <p:spPr bwMode="auto">
          <a:xfrm>
            <a:off x="6157374" y="5013986"/>
            <a:ext cx="3023460" cy="48670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i="1" kern="0" dirty="0">
                <a:solidFill>
                  <a:schemeClr val="tx2"/>
                </a:solidFill>
                <a:effectLst>
                  <a:glow rad="127000">
                    <a:schemeClr val="bg1"/>
                  </a:glow>
                </a:effectLst>
                <a:latin typeface="Arial" charset="0"/>
                <a:ea typeface="ＭＳ Ｐゴシック" charset="0"/>
                <a:cs typeface="ＭＳ Ｐゴシック" charset="0"/>
              </a:rPr>
              <a:t>dove or pigeon</a:t>
            </a:r>
          </a:p>
        </p:txBody>
      </p:sp>
    </p:spTree>
    <p:extLst>
      <p:ext uri="{BB962C8B-B14F-4D97-AF65-F5344CB8AC3E}">
        <p14:creationId xmlns:p14="http://schemas.microsoft.com/office/powerpoint/2010/main" val="27838865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6E9C7D2-A21B-A54F-9A39-5308DFF338D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8658"/>
            <a:ext cx="9173082" cy="69366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906"/>
            <a:ext cx="9144000" cy="118313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 Perfect Sacrifice</a:t>
            </a:r>
          </a:p>
        </p:txBody>
      </p:sp>
    </p:spTree>
    <p:extLst>
      <p:ext uri="{BB962C8B-B14F-4D97-AF65-F5344CB8AC3E}">
        <p14:creationId xmlns:p14="http://schemas.microsoft.com/office/powerpoint/2010/main" val="501417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diag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0" name="Rectangle 3"/>
          <p:cNvSpPr>
            <a:spLocks noGrp="1" noChangeArrowheads="1"/>
          </p:cNvSpPr>
          <p:nvPr>
            <p:ph type="title" idx="4294967295"/>
          </p:nvPr>
        </p:nvSpPr>
        <p:spPr>
          <a:xfrm>
            <a:off x="0" y="4714714"/>
            <a:ext cx="3962400" cy="2133600"/>
          </a:xfrm>
          <a:solidFill>
            <a:srgbClr val="000000"/>
          </a:solidFill>
        </p:spPr>
        <p:txBody>
          <a:bodyPr/>
          <a:lstStyle/>
          <a:p>
            <a:pPr eaLnBrk="1" hangingPunct="1"/>
            <a:r>
              <a:rPr lang="en-US" sz="4000" b="1" dirty="0">
                <a:solidFill>
                  <a:schemeClr val="bg1"/>
                </a:solidFill>
                <a:latin typeface="Arial" charset="0"/>
                <a:ea typeface="ＭＳ Ｐゴシック" charset="0"/>
              </a:rPr>
              <a:t>The Tabernacle &amp; Courtyard </a:t>
            </a:r>
          </a:p>
        </p:txBody>
      </p:sp>
      <p:sp>
        <p:nvSpPr>
          <p:cNvPr id="4" name="Rectangle 3"/>
          <p:cNvSpPr txBox="1">
            <a:spLocks noChangeArrowheads="1"/>
          </p:cNvSpPr>
          <p:nvPr/>
        </p:nvSpPr>
        <p:spPr bwMode="auto">
          <a:xfrm>
            <a:off x="3124200" y="3600564"/>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rPr>
              <a:t>Court</a:t>
            </a:r>
          </a:p>
        </p:txBody>
      </p:sp>
      <p:sp>
        <p:nvSpPr>
          <p:cNvPr id="5" name="Rectangle 3"/>
          <p:cNvSpPr txBox="1">
            <a:spLocks noChangeArrowheads="1"/>
          </p:cNvSpPr>
          <p:nvPr/>
        </p:nvSpPr>
        <p:spPr bwMode="auto">
          <a:xfrm>
            <a:off x="457200" y="76200"/>
            <a:ext cx="20574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rPr>
              <a:t>Tabernacle</a:t>
            </a:r>
          </a:p>
        </p:txBody>
      </p:sp>
      <p:sp>
        <p:nvSpPr>
          <p:cNvPr id="6" name="Rectangle 3"/>
          <p:cNvSpPr txBox="1">
            <a:spLocks noChangeArrowheads="1"/>
          </p:cNvSpPr>
          <p:nvPr/>
        </p:nvSpPr>
        <p:spPr bwMode="auto">
          <a:xfrm>
            <a:off x="4768312" y="54041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rPr>
              <a:t>Pillars</a:t>
            </a:r>
          </a:p>
        </p:txBody>
      </p:sp>
      <p:sp>
        <p:nvSpPr>
          <p:cNvPr id="201734" name="Rectangle 3"/>
          <p:cNvSpPr txBox="1">
            <a:spLocks noChangeArrowheads="1"/>
          </p:cNvSpPr>
          <p:nvPr/>
        </p:nvSpPr>
        <p:spPr bwMode="auto">
          <a:xfrm>
            <a:off x="5700793" y="1288000"/>
            <a:ext cx="3048000" cy="533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Linen </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Hangings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3"/>
          <p:cNvSpPr txBox="1">
            <a:spLocks noChangeArrowheads="1"/>
          </p:cNvSpPr>
          <p:nvPr/>
        </p:nvSpPr>
        <p:spPr bwMode="auto">
          <a:xfrm>
            <a:off x="5105400" y="2895600"/>
            <a:ext cx="3048000" cy="6858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rPr>
              <a:t>Altar of Burnt Offering</a:t>
            </a:r>
          </a:p>
        </p:txBody>
      </p:sp>
      <p:sp>
        <p:nvSpPr>
          <p:cNvPr id="9" name="Rectangle 3"/>
          <p:cNvSpPr txBox="1">
            <a:spLocks noChangeArrowheads="1"/>
          </p:cNvSpPr>
          <p:nvPr/>
        </p:nvSpPr>
        <p:spPr bwMode="auto">
          <a:xfrm>
            <a:off x="4191000" y="1820513"/>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rPr>
              <a:t>Laver</a:t>
            </a:r>
          </a:p>
        </p:txBody>
      </p:sp>
      <p:sp>
        <p:nvSpPr>
          <p:cNvPr id="10" name="Rectangle 3"/>
          <p:cNvSpPr txBox="1">
            <a:spLocks noChangeArrowheads="1"/>
          </p:cNvSpPr>
          <p:nvPr/>
        </p:nvSpPr>
        <p:spPr bwMode="auto">
          <a:xfrm>
            <a:off x="6553200" y="556260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rPr>
              <a:t>Gate</a:t>
            </a:r>
          </a:p>
        </p:txBody>
      </p:sp>
    </p:spTree>
    <p:extLst>
      <p:ext uri="{BB962C8B-B14F-4D97-AF65-F5344CB8AC3E}">
        <p14:creationId xmlns:p14="http://schemas.microsoft.com/office/powerpoint/2010/main" val="2560070352"/>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43" name="Text Box 3"/>
          <p:cNvSpPr txBox="1">
            <a:spLocks noChangeArrowheads="1"/>
          </p:cNvSpPr>
          <p:nvPr/>
        </p:nvSpPr>
        <p:spPr bwMode="auto">
          <a:xfrm>
            <a:off x="533400" y="1789787"/>
            <a:ext cx="8610600" cy="4524315"/>
          </a:xfrm>
          <a:prstGeom prst="rect">
            <a:avLst/>
          </a:prstGeom>
          <a:noFill/>
          <a:ln w="9525">
            <a:noFill/>
            <a:miter lim="800000"/>
            <a:headEnd/>
            <a:tailEnd/>
          </a:ln>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fontAlgn="base">
              <a:spcBef>
                <a:spcPct val="50000"/>
              </a:spcBef>
              <a:spcAft>
                <a:spcPct val="0"/>
              </a:spcAft>
              <a:buFontTx/>
              <a:buAutoNum type="arabicPeriod"/>
              <a:defRPr/>
            </a:pPr>
            <a:r>
              <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The worshipper presents his offering.</a:t>
            </a:r>
          </a:p>
          <a:p>
            <a:pPr defTabSz="914400" fontAlgn="base">
              <a:spcBef>
                <a:spcPct val="50000"/>
              </a:spcBef>
              <a:spcAft>
                <a:spcPct val="0"/>
              </a:spcAft>
              <a:buFontTx/>
              <a:buAutoNum type="arabicPeriod"/>
              <a:defRPr/>
            </a:pPr>
            <a:r>
              <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He lays his hand(s) upon the victim,  and possibly confesses his sin.</a:t>
            </a:r>
            <a:br>
              <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br>
            <a:endPar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endParaRPr>
          </a:p>
          <a:p>
            <a:pPr defTabSz="914400" fontAlgn="base">
              <a:spcBef>
                <a:spcPct val="50000"/>
              </a:spcBef>
              <a:spcAft>
                <a:spcPct val="0"/>
              </a:spcAft>
              <a:defRPr/>
            </a:pPr>
            <a:r>
              <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3. The worshipper slaughters the offering. </a:t>
            </a:r>
            <a:endParaRPr lang="en-US" sz="3600" b="1" dirty="0">
              <a:solidFill>
                <a:schemeClr val="bg1"/>
              </a:solidFill>
              <a:latin typeface="微軟正黑體" charset="0"/>
              <a:ea typeface="微軟正黑體" charset="0"/>
              <a:cs typeface="微軟正黑體" charset="0"/>
            </a:endParaRPr>
          </a:p>
        </p:txBody>
      </p:sp>
      <p:sp>
        <p:nvSpPr>
          <p:cNvPr id="778245"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Times New Roman" pitchFamily="-111" charset="0"/>
                <a:cs typeface="Arial"/>
              </a:rPr>
              <a:t>128</a:t>
            </a:r>
          </a:p>
        </p:txBody>
      </p:sp>
      <p:sp>
        <p:nvSpPr>
          <p:cNvPr id="778246" name="Rectangle 6"/>
          <p:cNvSpPr>
            <a:spLocks noGrp="1" noChangeArrowheads="1"/>
          </p:cNvSpPr>
          <p:nvPr>
            <p:ph type="title" idx="4294967295"/>
          </p:nvPr>
        </p:nvSpPr>
        <p:spPr>
          <a:xfrm>
            <a:off x="533400" y="76200"/>
            <a:ext cx="7772400" cy="707886"/>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rPr>
              <a:t>Offering Rituals in Lev. 1–5</a:t>
            </a:r>
          </a:p>
        </p:txBody>
      </p:sp>
    </p:spTree>
    <p:extLst>
      <p:ext uri="{BB962C8B-B14F-4D97-AF65-F5344CB8AC3E}">
        <p14:creationId xmlns:p14="http://schemas.microsoft.com/office/powerpoint/2010/main" val="14456859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43">
                                            <p:txEl>
                                              <p:pRg st="0" end="0"/>
                                            </p:txEl>
                                          </p:spTgt>
                                        </p:tgtEl>
                                        <p:attrNameLst>
                                          <p:attrName>style.visibility</p:attrName>
                                        </p:attrNameLst>
                                      </p:cBhvr>
                                      <p:to>
                                        <p:strVal val="visible"/>
                                      </p:to>
                                    </p:set>
                                    <p:animEffect transition="in" filter="dissolve">
                                      <p:cBhvr>
                                        <p:cTn id="7" dur="75"/>
                                        <p:tgtEl>
                                          <p:spTgt spid="778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43">
                                            <p:txEl>
                                              <p:pRg st="1" end="1"/>
                                            </p:txEl>
                                          </p:spTgt>
                                        </p:tgtEl>
                                        <p:attrNameLst>
                                          <p:attrName>style.visibility</p:attrName>
                                        </p:attrNameLst>
                                      </p:cBhvr>
                                      <p:to>
                                        <p:strVal val="visible"/>
                                      </p:to>
                                    </p:set>
                                    <p:animEffect transition="in" filter="dissolve">
                                      <p:cBhvr>
                                        <p:cTn id="12" dur="75"/>
                                        <p:tgtEl>
                                          <p:spTgt spid="778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43">
                                            <p:txEl>
                                              <p:pRg st="2" end="2"/>
                                            </p:txEl>
                                          </p:spTgt>
                                        </p:tgtEl>
                                        <p:attrNameLst>
                                          <p:attrName>style.visibility</p:attrName>
                                        </p:attrNameLst>
                                      </p:cBhvr>
                                      <p:to>
                                        <p:strVal val="visible"/>
                                      </p:to>
                                    </p:set>
                                    <p:animEffect transition="in" filter="dissolve">
                                      <p:cBhvr>
                                        <p:cTn id="17" dur="75"/>
                                        <p:tgtEl>
                                          <p:spTgt spid="778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1" name="Text Box 3"/>
          <p:cNvSpPr txBox="1">
            <a:spLocks noChangeArrowheads="1"/>
          </p:cNvSpPr>
          <p:nvPr/>
        </p:nvSpPr>
        <p:spPr bwMode="auto">
          <a:xfrm>
            <a:off x="232475" y="1773238"/>
            <a:ext cx="8911525"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4. The priest collects the blood in a basin and dashes it against the NE and SW corners of the altar in such a way that all four sides are spattered. The remainder of the blood is then poured out at the base of the altar. </a:t>
            </a:r>
            <a:endParaRPr lang="en-US" sz="3600" b="1" dirty="0">
              <a:solidFill>
                <a:schemeClr val="bg1"/>
              </a:solidFill>
              <a:latin typeface="微軟正黑體" charset="0"/>
              <a:ea typeface="微軟正黑體" charset="0"/>
              <a:cs typeface="微軟正黑體" charset="0"/>
            </a:endParaRPr>
          </a:p>
        </p:txBody>
      </p:sp>
      <p:sp>
        <p:nvSpPr>
          <p:cNvPr id="780293"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Times New Roman" pitchFamily="-111" charset="0"/>
                <a:cs typeface="Arial"/>
              </a:rPr>
              <a:t>128</a:t>
            </a:r>
          </a:p>
        </p:txBody>
      </p:sp>
      <p:sp>
        <p:nvSpPr>
          <p:cNvPr id="780294" name="Rectangle 6"/>
          <p:cNvSpPr>
            <a:spLocks noGrp="1" noChangeArrowheads="1"/>
          </p:cNvSpPr>
          <p:nvPr>
            <p:ph type="title" idx="4294967295"/>
          </p:nvPr>
        </p:nvSpPr>
        <p:spPr>
          <a:xfrm>
            <a:off x="685800" y="304800"/>
            <a:ext cx="7772400" cy="762000"/>
          </a:xfrm>
          <a:effectLst>
            <a:outerShdw blurRad="63500" dist="35921" dir="2700000" algn="ctr" rotWithShape="0">
              <a:schemeClr val="tx1">
                <a:alpha val="74998"/>
              </a:schemeClr>
            </a:outerShdw>
          </a:effectLst>
        </p:spPr>
        <p:txBody>
          <a:bodyPr/>
          <a:lstStyle/>
          <a:p>
            <a:pPr eaLnBrk="1" hangingPunct="1">
              <a:defRPr/>
            </a:pPr>
            <a:r>
              <a:rPr lang="en-US" sz="4000" b="1" dirty="0">
                <a:solidFill>
                  <a:schemeClr val="bg1"/>
                </a:solidFill>
              </a:rPr>
              <a:t>Offering Rituals in Lev. 1–5</a:t>
            </a:r>
            <a:endParaRPr lang="en-US" dirty="0">
              <a:ea typeface="ＭＳ Ｐゴシック" charset="0"/>
            </a:endParaRPr>
          </a:p>
        </p:txBody>
      </p:sp>
    </p:spTree>
    <p:extLst>
      <p:ext uri="{BB962C8B-B14F-4D97-AF65-F5344CB8AC3E}">
        <p14:creationId xmlns:p14="http://schemas.microsoft.com/office/powerpoint/2010/main" val="217080918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9" name="Text Box 3"/>
          <p:cNvSpPr txBox="1">
            <a:spLocks noChangeArrowheads="1"/>
          </p:cNvSpPr>
          <p:nvPr/>
        </p:nvSpPr>
        <p:spPr bwMode="auto">
          <a:xfrm>
            <a:off x="533400" y="1961970"/>
            <a:ext cx="8610600" cy="646331"/>
          </a:xfrm>
          <a:prstGeom prst="rect">
            <a:avLst/>
          </a:prstGeom>
          <a:noFill/>
          <a:ln w="9525">
            <a:noFill/>
            <a:miter lim="800000"/>
            <a:headEnd/>
            <a:tailEnd/>
          </a:ln>
          <a:effectLst/>
        </p:spPr>
        <p:txBody>
          <a:bodyPr>
            <a:spAutoFit/>
          </a:bodyPr>
          <a:lstStyle/>
          <a:p>
            <a:pPr marL="461963" indent="-461963" defTabSz="914400" eaLnBrk="0" fontAlgn="base" hangingPunct="0">
              <a:spcBef>
                <a:spcPct val="0"/>
              </a:spcBef>
              <a:spcAft>
                <a:spcPct val="0"/>
              </a:spcAf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5. A portion of the sacrifice is burned. </a:t>
            </a:r>
          </a:p>
        </p:txBody>
      </p:sp>
      <p:sp>
        <p:nvSpPr>
          <p:cNvPr id="782341"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Times New Roman" pitchFamily="-111" charset="0"/>
                <a:cs typeface="Arial"/>
              </a:rPr>
              <a:t>128</a:t>
            </a: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defRPr/>
            </a:pPr>
            <a:r>
              <a:rPr lang="en-US" sz="4000" b="1" dirty="0">
                <a:solidFill>
                  <a:schemeClr val="bg1"/>
                </a:solidFill>
              </a:rPr>
              <a:t>Offering Rituals in Lev. 1–5</a:t>
            </a:r>
            <a:endParaRPr lang="en-US" dirty="0">
              <a:ea typeface="ＭＳ Ｐゴシック" charset="0"/>
            </a:endParaRPr>
          </a:p>
        </p:txBody>
      </p:sp>
      <p:sp>
        <p:nvSpPr>
          <p:cNvPr id="7"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rPr>
              <a:t>R. T. Beckwith, </a:t>
            </a:r>
            <a:r>
              <a:rPr kumimoji="0" lang="en-US" sz="2400" b="1" i="1" u="none" strike="noStrike" kern="1200" cap="none" spc="0" normalizeH="0" baseline="0" noProof="0" dirty="0">
                <a:ln>
                  <a:noFill/>
                </a:ln>
                <a:solidFill>
                  <a:srgbClr val="FFFFFF"/>
                </a:solidFill>
                <a:effectLst/>
                <a:uLnTx/>
                <a:uFillTx/>
                <a:latin typeface="Arial"/>
                <a:ea typeface="Times New Roman" pitchFamily="-111" charset="0"/>
                <a:cs typeface="Arial"/>
              </a:rPr>
              <a:t>New Bible Dictionary</a:t>
            </a:r>
            <a:r>
              <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p>
        </p:txBody>
      </p:sp>
    </p:spTree>
    <p:extLst>
      <p:ext uri="{BB962C8B-B14F-4D97-AF65-F5344CB8AC3E}">
        <p14:creationId xmlns:p14="http://schemas.microsoft.com/office/powerpoint/2010/main" val="2749858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9" name="Text Box 3"/>
          <p:cNvSpPr txBox="1">
            <a:spLocks noChangeArrowheads="1"/>
          </p:cNvSpPr>
          <p:nvPr/>
        </p:nvSpPr>
        <p:spPr bwMode="auto">
          <a:xfrm>
            <a:off x="139485" y="1557338"/>
            <a:ext cx="9004515" cy="3416320"/>
          </a:xfrm>
          <a:prstGeom prst="rect">
            <a:avLst/>
          </a:prstGeom>
          <a:noFill/>
          <a:ln w="9525">
            <a:noFill/>
            <a:miter lim="800000"/>
            <a:headEnd/>
            <a:tailEnd/>
          </a:ln>
          <a:effectLst/>
        </p:spPr>
        <p:txBody>
          <a:bodyPr wrap="square">
            <a:spAutoFit/>
          </a:bodyPr>
          <a:lstStyle/>
          <a:p>
            <a:pPr marL="461963" lvl="0" indent="-461963" defTabSz="914400" eaLnBrk="0" fontAlgn="base" hangingPunct="0">
              <a:spcBef>
                <a:spcPct val="0"/>
              </a:spcBef>
              <a:spcAft>
                <a:spcPct val="0"/>
              </a:spcAf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6. Any remaining portions of the sacrifice were eaten in a sacrificial meal, either by the priests and worshippers (fellowship-offering), or by the priests and their families, or by the priests alone.</a:t>
            </a:r>
          </a:p>
        </p:txBody>
      </p:sp>
      <p:sp>
        <p:nvSpPr>
          <p:cNvPr id="782341"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Times New Roman" pitchFamily="-111" charset="0"/>
                <a:cs typeface="Arial"/>
              </a:rPr>
              <a:t>128</a:t>
            </a: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defRPr/>
            </a:pPr>
            <a:r>
              <a:rPr lang="en-US" sz="4000" b="1" dirty="0">
                <a:solidFill>
                  <a:schemeClr val="bg1"/>
                </a:solidFill>
              </a:rPr>
              <a:t>Offering Rituals in Lev. 1–5</a:t>
            </a:r>
            <a:endParaRPr lang="en-US" dirty="0">
              <a:ea typeface="ＭＳ Ｐゴシック" charset="0"/>
            </a:endParaRPr>
          </a:p>
        </p:txBody>
      </p:sp>
      <p:sp>
        <p:nvSpPr>
          <p:cNvPr id="7"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rPr>
              <a:t>R. T. Beckwith, </a:t>
            </a:r>
            <a:r>
              <a:rPr kumimoji="0" lang="en-US" sz="2400" b="1" i="1" u="none" strike="noStrike" kern="1200" cap="none" spc="0" normalizeH="0" baseline="0" noProof="0" dirty="0">
                <a:ln>
                  <a:noFill/>
                </a:ln>
                <a:solidFill>
                  <a:srgbClr val="FFFFFF"/>
                </a:solidFill>
                <a:effectLst/>
                <a:uLnTx/>
                <a:uFillTx/>
                <a:latin typeface="Arial"/>
                <a:ea typeface="Times New Roman" pitchFamily="-111" charset="0"/>
                <a:cs typeface="Arial"/>
              </a:rPr>
              <a:t>New Bible Dictionary</a:t>
            </a:r>
            <a:r>
              <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p>
        </p:txBody>
      </p:sp>
    </p:spTree>
    <p:extLst>
      <p:ext uri="{BB962C8B-B14F-4D97-AF65-F5344CB8AC3E}">
        <p14:creationId xmlns:p14="http://schemas.microsoft.com/office/powerpoint/2010/main" val="35361948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2</a:t>
            </a:r>
          </a:p>
        </p:txBody>
      </p:sp>
    </p:spTree>
    <p:extLst>
      <p:ext uri="{BB962C8B-B14F-4D97-AF65-F5344CB8AC3E}">
        <p14:creationId xmlns:p14="http://schemas.microsoft.com/office/powerpoint/2010/main" val="149454329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98526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Grain Offering (Lev 2)</a:t>
            </a:r>
          </a:p>
        </p:txBody>
      </p:sp>
      <p:pic>
        <p:nvPicPr>
          <p:cNvPr id="9218" name="Picture 2" descr="Related image">
            <a:extLst>
              <a:ext uri="{FF2B5EF4-FFF2-40B4-BE49-F238E27FC236}">
                <a16:creationId xmlns:a16="http://schemas.microsoft.com/office/drawing/2014/main" id="{343CE8F6-2F3B-554C-BFFF-8FD20DA4D2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5050"/>
            <a:ext cx="9144000" cy="478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2269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14B66F-8837-404C-9AE8-878B239533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47" r="21698"/>
          <a:stretch/>
        </p:blipFill>
        <p:spPr bwMode="auto">
          <a:xfrm>
            <a:off x="1" y="1"/>
            <a:ext cx="9144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144921"/>
            <a:ext cx="3700129" cy="4448343"/>
          </a:xfrm>
          <a:effectLst/>
        </p:spPr>
        <p:txBody>
          <a:bodyPr anchor="t"/>
          <a:lstStyle/>
          <a:p>
            <a:pPr algn="l">
              <a:defRPr/>
            </a:pPr>
            <a:r>
              <a:rPr lang="en-US" sz="4000" b="1" dirty="0">
                <a:solidFill>
                  <a:srgbClr val="000000"/>
                </a:solidFill>
                <a:latin typeface="Arial" charset="0"/>
                <a:ea typeface="ＭＳ Ｐゴシック" charset="0"/>
                <a:cs typeface="ＭＳ Ｐゴシック" charset="0"/>
              </a:rPr>
              <a:t>Even leaders like us cleansed of our sins sometimes get out of fellowship with the Lord. </a:t>
            </a:r>
            <a:endParaRPr lang="en-US" sz="4000" b="1" dirty="0">
              <a:solidFill>
                <a:srgbClr val="000000"/>
              </a:solidFill>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06323" y="5410980"/>
            <a:ext cx="4597950" cy="1276900"/>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en-US" sz="4000" b="1" dirty="0">
                <a:latin typeface="Arial" charset="0"/>
                <a:ea typeface="ＭＳ Ｐゴシック" charset="0"/>
                <a:cs typeface="ＭＳ Ｐゴシック" charset="0"/>
              </a:rPr>
              <a:t>So what should we do?</a:t>
            </a:r>
            <a:endParaRPr kumimoji="0" lang="en-US" sz="4000" b="1" i="0" u="none" strike="noStrike" kern="1200" cap="none" spc="0" normalizeH="0" baseline="0" noProof="0" dirty="0">
              <a:ln>
                <a:noFill/>
              </a:ln>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559922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85509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Grain Offering (Lev 2)</a:t>
            </a:r>
          </a:p>
        </p:txBody>
      </p:sp>
      <p:pic>
        <p:nvPicPr>
          <p:cNvPr id="6146" name="Picture 2">
            <a:extLst>
              <a:ext uri="{FF2B5EF4-FFF2-40B4-BE49-F238E27FC236}">
                <a16:creationId xmlns:a16="http://schemas.microsoft.com/office/drawing/2014/main" id="{0624B895-13D5-024D-AD76-C4B393BD49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04875"/>
            <a:ext cx="9144000" cy="50482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a:extLst>
              <a:ext uri="{FF2B5EF4-FFF2-40B4-BE49-F238E27FC236}">
                <a16:creationId xmlns:a16="http://schemas.microsoft.com/office/drawing/2014/main" id="{00D63035-7D1F-B648-9C3D-4FD6F053C4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3934" y="3417887"/>
            <a:ext cx="2857500" cy="321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37730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Grain Offering (Lev 2)</a:t>
            </a:r>
          </a:p>
        </p:txBody>
      </p:sp>
      <p:pic>
        <p:nvPicPr>
          <p:cNvPr id="8194" name="Picture 2">
            <a:hlinkClick r:id="rId3"/>
            <a:extLst>
              <a:ext uri="{FF2B5EF4-FFF2-40B4-BE49-F238E27FC236}">
                <a16:creationId xmlns:a16="http://schemas.microsoft.com/office/drawing/2014/main" id="{4AB0E638-4832-4243-B1CA-A46C6AF637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9086" y="959852"/>
            <a:ext cx="7130143" cy="474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9707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18114" name="Rectangle 44"/>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218115" name="Rectangle 44"/>
          <p:cNvSpPr>
            <a:spLocks noChangeArrowheads="1"/>
          </p:cNvSpPr>
          <p:nvPr/>
        </p:nvSpPr>
        <p:spPr bwMode="auto">
          <a:xfrm>
            <a:off x="0" y="0"/>
            <a:ext cx="9144000" cy="17526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218116" name="Rectangle 43"/>
          <p:cNvSpPr>
            <a:spLocks noChangeArrowheads="1"/>
          </p:cNvSpPr>
          <p:nvPr/>
        </p:nvSpPr>
        <p:spPr bwMode="auto">
          <a:xfrm>
            <a:off x="0" y="4191000"/>
            <a:ext cx="9144000" cy="26670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218117"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128</a:t>
            </a:r>
          </a:p>
        </p:txBody>
      </p:sp>
      <p:sp>
        <p:nvSpPr>
          <p:cNvPr id="218118" name="Text Box 3"/>
          <p:cNvSpPr>
            <a:spLocks noGrp="1" noChangeArrowheads="1"/>
          </p:cNvSpPr>
          <p:nvPr>
            <p:ph type="title"/>
          </p:nvPr>
        </p:nvSpPr>
        <p:spPr>
          <a:xfrm>
            <a:off x="304800" y="152400"/>
            <a:ext cx="7772400" cy="762000"/>
          </a:xfrm>
          <a:solidFill>
            <a:srgbClr val="000000"/>
          </a:solidFill>
        </p:spPr>
        <p:txBody>
          <a:bodyPr/>
          <a:lstStyle/>
          <a:p>
            <a:r>
              <a:rPr kumimoji="0" lang="en-US" altLang="zh-CN" sz="3600" b="1">
                <a:solidFill>
                  <a:schemeClr val="tx1"/>
                </a:solidFill>
                <a:latin typeface="Arial" charset="0"/>
                <a:ea typeface="SimSun" charset="0"/>
                <a:cs typeface="SimSun" charset="0"/>
              </a:rPr>
              <a:t>Old Testament Sacrifices</a:t>
            </a:r>
            <a:endParaRPr kumimoji="0" lang="en-US" sz="2000" b="1">
              <a:solidFill>
                <a:schemeClr val="tx1"/>
              </a:solidFill>
              <a:latin typeface="Arial" charset="0"/>
              <a:ea typeface="SimSun" charset="0"/>
              <a:cs typeface="SimSun" charset="0"/>
            </a:endParaRPr>
          </a:p>
        </p:txBody>
      </p:sp>
      <p:grpSp>
        <p:nvGrpSpPr>
          <p:cNvPr id="218119" name="Group 4"/>
          <p:cNvGrpSpPr>
            <a:grpSpLocks/>
          </p:cNvGrpSpPr>
          <p:nvPr/>
        </p:nvGrpSpPr>
        <p:grpSpPr bwMode="auto">
          <a:xfrm>
            <a:off x="0" y="993775"/>
            <a:ext cx="9124950" cy="5864225"/>
            <a:chOff x="6" y="626"/>
            <a:chExt cx="5748" cy="1638"/>
          </a:xfrm>
        </p:grpSpPr>
        <p:grpSp>
          <p:nvGrpSpPr>
            <p:cNvPr id="218121"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NAME</a:t>
                </a:r>
              </a:p>
            </p:txBody>
          </p:sp>
          <p:sp>
            <p:nvSpPr>
              <p:cNvPr id="218156"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22"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 TEXTS</a:t>
                </a:r>
              </a:p>
            </p:txBody>
          </p:sp>
          <p:sp>
            <p:nvSpPr>
              <p:cNvPr id="218154"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23"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ELEMENTS</a:t>
                </a:r>
              </a:p>
            </p:txBody>
          </p:sp>
          <p:sp>
            <p:nvSpPr>
              <p:cNvPr id="218152"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24"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PURPOSE</a:t>
                </a:r>
              </a:p>
            </p:txBody>
          </p:sp>
          <p:sp>
            <p:nvSpPr>
              <p:cNvPr id="218150"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25"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BURNT OFFERING</a:t>
                </a:r>
              </a:p>
            </p:txBody>
          </p:sp>
          <p:sp>
            <p:nvSpPr>
              <p:cNvPr id="218148"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26"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Lev 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6:8-13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8:18-21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16:24</a:t>
                </a:r>
              </a:p>
            </p:txBody>
          </p:sp>
          <p:sp>
            <p:nvSpPr>
              <p:cNvPr id="218146"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27"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Perfect bull, ram or male bird (dove or young pigeon for poor); wholly consumed</a:t>
                </a:r>
              </a:p>
            </p:txBody>
          </p:sp>
          <p:sp>
            <p:nvSpPr>
              <p:cNvPr id="218144"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28"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Voluntary act of worship; atone for unintentional sin in general; expression of surrender to God</a:t>
                </a:r>
              </a:p>
            </p:txBody>
          </p:sp>
          <p:sp>
            <p:nvSpPr>
              <p:cNvPr id="218142"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29"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GRAIN OFFERING</a:t>
                </a:r>
              </a:p>
            </p:txBody>
          </p:sp>
          <p:sp>
            <p:nvSpPr>
              <p:cNvPr id="218140"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30"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Lev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6:14-23</a:t>
                </a:r>
              </a:p>
            </p:txBody>
          </p:sp>
          <p:sp>
            <p:nvSpPr>
              <p:cNvPr id="218138"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31"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Grain, flour, olive oil, incense, bread, with salt &amp; burnt or fellowship offering</a:t>
                </a:r>
              </a:p>
            </p:txBody>
          </p:sp>
          <p:sp>
            <p:nvSpPr>
              <p:cNvPr id="218136"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18132"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Voluntary act of worship; recognition of God</a:t>
                </a:r>
                <a:r>
                  <a:rPr kumimoji="0" lang="uk-U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 goodness and provisions; devotion to God</a:t>
                </a:r>
              </a:p>
            </p:txBody>
          </p:sp>
          <p:sp>
            <p:nvSpPr>
              <p:cNvPr id="218134"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sp>
        <p:nvSpPr>
          <p:cNvPr id="218120" name="Text Box 42"/>
          <p:cNvSpPr txBox="1">
            <a:spLocks noChangeArrowheads="1"/>
          </p:cNvSpPr>
          <p:nvPr/>
        </p:nvSpPr>
        <p:spPr bwMode="auto">
          <a:xfrm>
            <a:off x="0" y="6550025"/>
            <a:ext cx="4267200" cy="3048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000" b="0" i="1" u="none" strike="noStrike" kern="1200" cap="none" spc="0" normalizeH="0" baseline="0" noProof="0">
                <a:ln>
                  <a:noFill/>
                </a:ln>
                <a:solidFill>
                  <a:srgbClr val="FFFFFF"/>
                </a:solidFill>
                <a:effectLst/>
                <a:uLnTx/>
                <a:uFillTx/>
                <a:latin typeface="Arial" charset="0"/>
                <a:ea typeface="SimSun" charset="0"/>
                <a:cs typeface="SimSun" charset="0"/>
              </a:rPr>
              <a:t>The Bible Visual Resource Book</a:t>
            </a:r>
            <a:r>
              <a:rPr kumimoji="0" lang="en-US" altLang="zh-CN" sz="2000" b="0" i="0" u="none" strike="noStrike" kern="1200" cap="none" spc="0" normalizeH="0" baseline="0" noProof="0">
                <a:ln>
                  <a:noFill/>
                </a:ln>
                <a:solidFill>
                  <a:srgbClr val="FFFFFF"/>
                </a:solidFill>
                <a:effectLst/>
                <a:uLnTx/>
                <a:uFillTx/>
                <a:latin typeface="Arial" charset="0"/>
                <a:ea typeface="SimSun" charset="0"/>
                <a:cs typeface="SimSun" charset="0"/>
              </a:rPr>
              <a:t>, 29</a:t>
            </a:r>
            <a:endParaRPr kumimoji="0" lang="en-US" sz="20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3014335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3</a:t>
            </a:r>
          </a:p>
        </p:txBody>
      </p:sp>
    </p:spTree>
    <p:extLst>
      <p:ext uri="{BB962C8B-B14F-4D97-AF65-F5344CB8AC3E}">
        <p14:creationId xmlns:p14="http://schemas.microsoft.com/office/powerpoint/2010/main" val="1781072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78090-CFA2-464E-AF7E-B5A071BB25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650"/>
            <a:ext cx="9144000" cy="682069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86" y="158620"/>
            <a:ext cx="9144000" cy="1296279"/>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Fellowship Offering (Lev 3)</a:t>
            </a:r>
          </a:p>
        </p:txBody>
      </p:sp>
      <p:sp>
        <p:nvSpPr>
          <p:cNvPr id="8" name="Rectangle 2">
            <a:extLst>
              <a:ext uri="{FF2B5EF4-FFF2-40B4-BE49-F238E27FC236}">
                <a16:creationId xmlns:a16="http://schemas.microsoft.com/office/drawing/2014/main" id="{3248727A-3785-FF49-88FC-C5BCBCC657F6}"/>
              </a:ext>
            </a:extLst>
          </p:cNvPr>
          <p:cNvSpPr txBox="1">
            <a:spLocks noChangeArrowheads="1"/>
          </p:cNvSpPr>
          <p:nvPr/>
        </p:nvSpPr>
        <p:spPr bwMode="auto">
          <a:xfrm>
            <a:off x="10886" y="574301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48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91BC6934-A0B7-1E4B-A4D3-006980DC5410}"/>
              </a:ext>
            </a:extLst>
          </p:cNvPr>
          <p:cNvSpPr txBox="1">
            <a:spLocks noChangeArrowheads="1"/>
          </p:cNvSpPr>
          <p:nvPr/>
        </p:nvSpPr>
        <p:spPr bwMode="auto">
          <a:xfrm>
            <a:off x="385840" y="3676899"/>
            <a:ext cx="8394092" cy="30287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“The meat of the peace offering of thanksgiving must be eaten on the same day it is offered. None of it may be saved for the next morning” (Lev 7:15</a:t>
            </a:r>
            <a:r>
              <a:rPr lang="en-US" sz="2400" b="1" kern="0" dirty="0">
                <a:effectLst>
                  <a:glow rad="127000">
                    <a:schemeClr val="tx1"/>
                  </a:glow>
                </a:effectLst>
                <a:latin typeface="Arial" charset="0"/>
                <a:ea typeface="ＭＳ Ｐゴシック" charset="0"/>
                <a:cs typeface="ＭＳ Ｐゴシック" charset="0"/>
              </a:rPr>
              <a:t> NLT</a:t>
            </a:r>
            <a:r>
              <a:rPr lang="en-US" sz="28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9819438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Why “an aroma pleasing to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(Lev. 1:9, 17; 2:2, 9, 12; 3:5, 16; 4:31)?</a:t>
            </a:r>
          </a:p>
        </p:txBody>
      </p:sp>
      <p:pic>
        <p:nvPicPr>
          <p:cNvPr id="32770" name="Picture 2">
            <a:extLst>
              <a:ext uri="{FF2B5EF4-FFF2-40B4-BE49-F238E27FC236}">
                <a16:creationId xmlns:a16="http://schemas.microsoft.com/office/drawing/2014/main" id="{8D8BFEC3-5B63-AA44-AE08-07EEB00340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33680"/>
            <a:ext cx="5575300" cy="3668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580">
                                          <p:stCondLst>
                                            <p:cond delay="0"/>
                                          </p:stCondLst>
                                        </p:cTn>
                                        <p:tgtEl>
                                          <p:spTgt spid="32770"/>
                                        </p:tgtEl>
                                      </p:cBhvr>
                                    </p:animEffect>
                                    <p:anim calcmode="lin" valueType="num">
                                      <p:cBhvr>
                                        <p:cTn id="8" dur="1822" tmFilter="0,0; 0.14,0.36; 0.43,0.73; 0.71,0.91; 1.0,1.0">
                                          <p:stCondLst>
                                            <p:cond delay="0"/>
                                          </p:stCondLst>
                                        </p:cTn>
                                        <p:tgtEl>
                                          <p:spTgt spid="327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7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7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7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770"/>
                                        </p:tgtEl>
                                        <p:attrNameLst>
                                          <p:attrName>ppt_y</p:attrName>
                                        </p:attrNameLst>
                                      </p:cBhvr>
                                      <p:tavLst>
                                        <p:tav tm="0" fmla="#ppt_y-sin(pi*$)/81">
                                          <p:val>
                                            <p:fltVal val="0"/>
                                          </p:val>
                                        </p:tav>
                                        <p:tav tm="100000">
                                          <p:val>
                                            <p:fltVal val="1"/>
                                          </p:val>
                                        </p:tav>
                                      </p:tavLst>
                                    </p:anim>
                                    <p:animScale>
                                      <p:cBhvr>
                                        <p:cTn id="13" dur="26">
                                          <p:stCondLst>
                                            <p:cond delay="650"/>
                                          </p:stCondLst>
                                        </p:cTn>
                                        <p:tgtEl>
                                          <p:spTgt spid="32770"/>
                                        </p:tgtEl>
                                      </p:cBhvr>
                                      <p:to x="100000" y="60000"/>
                                    </p:animScale>
                                    <p:animScale>
                                      <p:cBhvr>
                                        <p:cTn id="14" dur="166" decel="50000">
                                          <p:stCondLst>
                                            <p:cond delay="676"/>
                                          </p:stCondLst>
                                        </p:cTn>
                                        <p:tgtEl>
                                          <p:spTgt spid="32770"/>
                                        </p:tgtEl>
                                      </p:cBhvr>
                                      <p:to x="100000" y="100000"/>
                                    </p:animScale>
                                    <p:animScale>
                                      <p:cBhvr>
                                        <p:cTn id="15" dur="26">
                                          <p:stCondLst>
                                            <p:cond delay="1312"/>
                                          </p:stCondLst>
                                        </p:cTn>
                                        <p:tgtEl>
                                          <p:spTgt spid="32770"/>
                                        </p:tgtEl>
                                      </p:cBhvr>
                                      <p:to x="100000" y="80000"/>
                                    </p:animScale>
                                    <p:animScale>
                                      <p:cBhvr>
                                        <p:cTn id="16" dur="166" decel="50000">
                                          <p:stCondLst>
                                            <p:cond delay="1338"/>
                                          </p:stCondLst>
                                        </p:cTn>
                                        <p:tgtEl>
                                          <p:spTgt spid="32770"/>
                                        </p:tgtEl>
                                      </p:cBhvr>
                                      <p:to x="100000" y="100000"/>
                                    </p:animScale>
                                    <p:animScale>
                                      <p:cBhvr>
                                        <p:cTn id="17" dur="26">
                                          <p:stCondLst>
                                            <p:cond delay="1642"/>
                                          </p:stCondLst>
                                        </p:cTn>
                                        <p:tgtEl>
                                          <p:spTgt spid="32770"/>
                                        </p:tgtEl>
                                      </p:cBhvr>
                                      <p:to x="100000" y="90000"/>
                                    </p:animScale>
                                    <p:animScale>
                                      <p:cBhvr>
                                        <p:cTn id="18" dur="166" decel="50000">
                                          <p:stCondLst>
                                            <p:cond delay="1668"/>
                                          </p:stCondLst>
                                        </p:cTn>
                                        <p:tgtEl>
                                          <p:spTgt spid="32770"/>
                                        </p:tgtEl>
                                      </p:cBhvr>
                                      <p:to x="100000" y="100000"/>
                                    </p:animScale>
                                    <p:animScale>
                                      <p:cBhvr>
                                        <p:cTn id="19" dur="26">
                                          <p:stCondLst>
                                            <p:cond delay="1808"/>
                                          </p:stCondLst>
                                        </p:cTn>
                                        <p:tgtEl>
                                          <p:spTgt spid="32770"/>
                                        </p:tgtEl>
                                      </p:cBhvr>
                                      <p:to x="100000" y="95000"/>
                                    </p:animScale>
                                    <p:animScale>
                                      <p:cBhvr>
                                        <p:cTn id="20" dur="166" decel="50000">
                                          <p:stCondLst>
                                            <p:cond delay="1834"/>
                                          </p:stCondLst>
                                        </p:cTn>
                                        <p:tgtEl>
                                          <p:spTgt spid="327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also should express our love to God in ways he does not specifically command.</a:t>
            </a: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429079" y="1849569"/>
            <a:ext cx="4142921" cy="4617906"/>
          </a:xfrm>
          <a:prstGeom prst="rect">
            <a:avLst/>
          </a:prstGeom>
        </p:spPr>
      </p:pic>
    </p:spTree>
    <p:extLst>
      <p:ext uri="{BB962C8B-B14F-4D97-AF65-F5344CB8AC3E}">
        <p14:creationId xmlns:p14="http://schemas.microsoft.com/office/powerpoint/2010/main" val="53646227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0" y="1826370"/>
            <a:ext cx="9144000" cy="1143000"/>
          </a:xfrm>
        </p:spPr>
        <p:txBody>
          <a:bodyPr/>
          <a:lstStyle/>
          <a:p>
            <a:pPr eaLnBrk="1" hangingPunct="1"/>
            <a:r>
              <a:rPr lang="en-US" sz="6600" b="1" dirty="0">
                <a:solidFill>
                  <a:schemeClr val="bg1"/>
                </a:solidFill>
              </a:rPr>
              <a:t>Romans 12</a:t>
            </a:r>
            <a:endParaRPr lang="en-US" sz="6600" b="1" dirty="0"/>
          </a:p>
        </p:txBody>
      </p:sp>
      <p:sp>
        <p:nvSpPr>
          <p:cNvPr id="926723" name="Rectangle 3"/>
          <p:cNvSpPr>
            <a:spLocks noGrp="1" noChangeArrowheads="1"/>
          </p:cNvSpPr>
          <p:nvPr>
            <p:ph type="subTitle" idx="1"/>
          </p:nvPr>
        </p:nvSpPr>
        <p:spPr>
          <a:xfrm>
            <a:off x="806824" y="2969370"/>
            <a:ext cx="7530352" cy="1154624"/>
          </a:xfrm>
        </p:spPr>
        <p:txBody>
          <a:bodyPr/>
          <a:lstStyle/>
          <a:p>
            <a:pPr eaLnBrk="1" hangingPunct="1"/>
            <a:r>
              <a:rPr lang="en-US" sz="3600" b="1" i="1" dirty="0">
                <a:solidFill>
                  <a:srgbClr val="FFFFFF"/>
                </a:solidFill>
              </a:rPr>
              <a:t>Righteousness is applied in transformed living</a:t>
            </a:r>
          </a:p>
        </p:txBody>
      </p:sp>
      <p:sp>
        <p:nvSpPr>
          <p:cNvPr id="14336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154e</a:t>
            </a:r>
          </a:p>
        </p:txBody>
      </p:sp>
    </p:spTree>
    <p:extLst>
      <p:ext uri="{BB962C8B-B14F-4D97-AF65-F5344CB8AC3E}">
        <p14:creationId xmlns:p14="http://schemas.microsoft.com/office/powerpoint/2010/main" val="411274317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927747" name="Text Box 3"/>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rPr>
              <a:t>145</a:t>
            </a:r>
          </a:p>
        </p:txBody>
      </p:sp>
      <p:graphicFrame>
        <p:nvGraphicFramePr>
          <p:cNvPr id="643111" name="Group 39"/>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55662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1025"/>
          </a:xfrm>
          <a:prstGeom prst="rect">
            <a:avLst/>
          </a:prstGeom>
          <a:noFill/>
          <a:ln w="9525">
            <a:noFill/>
            <a:miter lim="800000"/>
            <a:headEnd/>
            <a:tailEnd/>
          </a:ln>
        </p:spPr>
      </p:pic>
      <p:sp>
        <p:nvSpPr>
          <p:cNvPr id="564227" name="Rectangle 3"/>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kumimoji="0" lang="en-US" b="1" dirty="0">
                <a:solidFill>
                  <a:schemeClr val="bg2"/>
                </a:solidFill>
                <a:latin typeface="Impact" charset="0"/>
                <a:ea typeface="ＭＳ Ｐゴシック" charset="0"/>
                <a:cs typeface="ＭＳ Ｐゴシック" charset="0"/>
              </a:rPr>
              <a:t>Romans 12:1</a:t>
            </a:r>
          </a:p>
        </p:txBody>
      </p:sp>
      <p:sp>
        <p:nvSpPr>
          <p:cNvPr id="929796" name="Text Box 4"/>
          <p:cNvSpPr txBox="1">
            <a:spLocks noChangeArrowheads="1"/>
          </p:cNvSpPr>
          <p:nvPr/>
        </p:nvSpPr>
        <p:spPr bwMode="auto">
          <a:xfrm>
            <a:off x="8281988" y="0"/>
            <a:ext cx="862012" cy="457200"/>
          </a:xfrm>
          <a:prstGeom prst="rect">
            <a:avLst/>
          </a:prstGeom>
          <a:noFill/>
          <a:ln w="12700" cap="sq">
            <a:noFill/>
            <a:miter lim="800000"/>
            <a:headEnd type="none" w="sm" len="sm"/>
            <a:tailEnd type="none" w="sm" len="sm"/>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154e</a:t>
            </a:r>
          </a:p>
        </p:txBody>
      </p:sp>
      <p:sp>
        <p:nvSpPr>
          <p:cNvPr id="564231" name="Text Box 7"/>
          <p:cNvSpPr txBox="1">
            <a:spLocks noChangeArrowheads="1"/>
          </p:cNvSpPr>
          <p:nvPr/>
        </p:nvSpPr>
        <p:spPr bwMode="auto">
          <a:xfrm>
            <a:off x="1676400" y="873125"/>
            <a:ext cx="6096000" cy="954107"/>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prstTxWarp prst="textNoShape">
              <a:avLst/>
            </a:prstTxWarp>
            <a:spAutoFit/>
          </a:bodyPr>
          <a:lstStyle/>
          <a:p>
            <a:pPr algn="ctr" defTabSz="914400" fontAlgn="base">
              <a:spcBef>
                <a:spcPct val="0"/>
              </a:spcBef>
              <a:spcAft>
                <a:spcPct val="0"/>
              </a:spcAft>
              <a:defRPr/>
            </a:pPr>
            <a:r>
              <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t>"Offer your body as a </a:t>
            </a:r>
            <a:br>
              <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br>
            <a:r>
              <a:rPr kumimoji="0" lang="en-US" altLang="zh-CN" sz="2800" b="1" i="0" u="none" strike="noStrike" kern="1200" cap="none" spc="0" normalizeH="0" baseline="0" noProof="0" dirty="0">
                <a:ln>
                  <a:noFill/>
                </a:ln>
                <a:solidFill>
                  <a:srgbClr val="000000"/>
                </a:solidFill>
                <a:effectLst/>
                <a:uLnTx/>
                <a:uFillTx/>
                <a:latin typeface="Arial Black" charset="0"/>
                <a:ea typeface="SimSun" pitchFamily="2" charset="-122"/>
                <a:cs typeface="SimSun" pitchFamily="2" charset="-122"/>
              </a:rPr>
              <a:t>living sacrifice…”</a:t>
            </a:r>
            <a:endParaRPr lang="en-US" altLang="zh-CN" sz="2800" dirty="0">
              <a:solidFill>
                <a:srgbClr val="000000"/>
              </a:solidFill>
              <a:latin typeface="Arial Black" charset="0"/>
            </a:endParaRPr>
          </a:p>
        </p:txBody>
      </p:sp>
    </p:spTree>
    <p:extLst>
      <p:ext uri="{BB962C8B-B14F-4D97-AF65-F5344CB8AC3E}">
        <p14:creationId xmlns:p14="http://schemas.microsoft.com/office/powerpoint/2010/main" val="2609756082"/>
      </p:ext>
    </p:extLst>
  </p:cSld>
  <p:clrMapOvr>
    <a:overrideClrMapping bg1="dk2" tx1="lt1" bg2="dk1" tx2="lt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1076737"/>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149696"/>
            <a:ext cx="6084168" cy="162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eaLnBrk="1" hangingPunct="1">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endParaRPr kumimoji="1" lang="en-US" altLang="zh-CN" sz="3200" b="1" dirty="0">
              <a:solidFill>
                <a:srgbClr val="FFFFFF"/>
              </a:solidFill>
              <a:ea typeface="ＭＳ Ｐゴシック" charset="0"/>
            </a:endParaRPr>
          </a:p>
        </p:txBody>
      </p:sp>
      <p:sp>
        <p:nvSpPr>
          <p:cNvPr id="7" name="Rectangle 1027"/>
          <p:cNvSpPr txBox="1">
            <a:spLocks noRot="1" noChangeArrowheads="1"/>
          </p:cNvSpPr>
          <p:nvPr/>
        </p:nvSpPr>
        <p:spPr bwMode="auto">
          <a:xfrm>
            <a:off x="3059832" y="2986848"/>
            <a:ext cx="6084168" cy="133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eaLnBrk="1" hangingPunct="1">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endParaRPr kumimoji="1" lang="en-US" altLang="zh-CN" sz="3200" b="1" dirty="0">
              <a:solidFill>
                <a:srgbClr val="FFFFFF"/>
              </a:solidFill>
              <a:ea typeface="ＭＳ Ｐゴシック" charset="0"/>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endParaRPr kumimoji="1" lang="en-US" sz="3200" b="1" dirty="0">
              <a:solidFill>
                <a:srgbClr val="000000"/>
              </a:solidFill>
              <a:effectLst>
                <a:outerShdw blurRad="38100" dist="38100" dir="2700000" algn="tl">
                  <a:srgbClr val="000000">
                    <a:alpha val="43137"/>
                  </a:srgbClr>
                </a:outerShdw>
              </a:effectLst>
              <a:ea typeface="ＭＳ Ｐゴシック" charset="0"/>
            </a:endParaRP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5098352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animBg="1"/>
      <p:bldP spid="5" grpId="0" animBg="1"/>
      <p:bldP spid="5" grpId="1" animBg="1"/>
      <p:bldP spid="12" grpId="0" animBg="1"/>
      <p:bldP spid="14" grpId="0"/>
      <p:bldP spid="14"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1842" name="Picture 1" descr="Rom 12.2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7" y="0"/>
            <a:ext cx="9123363" cy="6858000"/>
          </a:xfrm>
          <a:prstGeom prst="rect">
            <a:avLst/>
          </a:prstGeom>
          <a:noFill/>
          <a:ln w="9525">
            <a:noFill/>
            <a:miter lim="800000"/>
            <a:headEnd/>
            <a:tailEnd/>
          </a:ln>
        </p:spPr>
      </p:pic>
      <p:sp>
        <p:nvSpPr>
          <p:cNvPr id="2" name="Title 1"/>
          <p:cNvSpPr>
            <a:spLocks noGrp="1"/>
          </p:cNvSpPr>
          <p:nvPr>
            <p:ph type="ctrTitle"/>
          </p:nvPr>
        </p:nvSpPr>
        <p:spPr>
          <a:xfrm>
            <a:off x="4417017" y="332656"/>
            <a:ext cx="4726983" cy="559420"/>
          </a:xfrm>
          <a:solidFill>
            <a:srgbClr val="000055"/>
          </a:solidFill>
        </p:spPr>
        <p:txBody>
          <a:bodyPr/>
          <a:lstStyle/>
          <a:p>
            <a:r>
              <a:rPr lang="en-US" sz="3200" b="1" dirty="0">
                <a:solidFill>
                  <a:srgbClr val="FFFFFF"/>
                </a:solidFill>
                <a:latin typeface="Geneva"/>
                <a:cs typeface="Geneva"/>
              </a:rPr>
              <a:t>ROMANS 12:2</a:t>
            </a:r>
          </a:p>
        </p:txBody>
      </p:sp>
      <p:sp>
        <p:nvSpPr>
          <p:cNvPr id="4" name="Title 1"/>
          <p:cNvSpPr txBox="1">
            <a:spLocks/>
          </p:cNvSpPr>
          <p:nvPr/>
        </p:nvSpPr>
        <p:spPr bwMode="auto">
          <a:xfrm>
            <a:off x="12302" y="4986188"/>
            <a:ext cx="9145016" cy="18448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gradFill flip="none" rotWithShape="1">
                  <a:gsLst>
                    <a:gs pos="0">
                      <a:srgbClr val="FFFFFF"/>
                    </a:gs>
                    <a:gs pos="100000">
                      <a:srgbClr val="333399">
                        <a:lumMod val="40000"/>
                        <a:lumOff val="60000"/>
                        <a:alpha val="63000"/>
                      </a:srgbClr>
                    </a:gs>
                  </a:gsLst>
                  <a:path path="circle">
                    <a:fillToRect l="100000" t="100000"/>
                  </a:path>
                  <a:tileRect r="-100000" b="-100000"/>
                </a:gradFill>
                <a:effectLst/>
                <a:uLnTx/>
                <a:uFillTx/>
                <a:latin typeface="Arial"/>
                <a:ea typeface="ヒラギノ角ゴ Pro W3"/>
                <a:cs typeface="Arial"/>
              </a:rPr>
              <a:t>BE </a:t>
            </a:r>
            <a:r>
              <a:rPr kumimoji="0" lang="en-US" sz="7200" b="1" i="0" u="none" strike="noStrike" kern="1200" cap="none" spc="0" normalizeH="0" baseline="0" noProof="0" dirty="0">
                <a:ln>
                  <a:noFill/>
                </a:ln>
                <a:gradFill flip="none" rotWithShape="1">
                  <a:gsLst>
                    <a:gs pos="0">
                      <a:srgbClr val="FFFFFF"/>
                    </a:gs>
                    <a:gs pos="100000">
                      <a:srgbClr val="333399">
                        <a:lumMod val="40000"/>
                        <a:lumOff val="60000"/>
                        <a:alpha val="63000"/>
                      </a:srgbClr>
                    </a:gs>
                  </a:gsLst>
                  <a:path path="circle">
                    <a:fillToRect l="100000" t="100000"/>
                  </a:path>
                  <a:tileRect r="-100000" b="-100000"/>
                </a:gradFill>
                <a:effectLst/>
                <a:uLnTx/>
                <a:uFillTx/>
                <a:latin typeface="Arial"/>
                <a:ea typeface="ヒラギノ角ゴ Pro W3"/>
                <a:cs typeface="Arial"/>
              </a:rPr>
              <a:t>TRANSFORMED </a:t>
            </a:r>
            <a:br>
              <a:rPr kumimoji="0" lang="en-US" sz="7200" b="1" i="0" u="none" strike="noStrike" kern="1200" cap="none" spc="0" normalizeH="0" baseline="0" noProof="0" dirty="0">
                <a:ln>
                  <a:noFill/>
                </a:ln>
                <a:gradFill flip="none" rotWithShape="1">
                  <a:gsLst>
                    <a:gs pos="0">
                      <a:srgbClr val="FFFFFF"/>
                    </a:gs>
                    <a:gs pos="100000">
                      <a:srgbClr val="333399">
                        <a:lumMod val="40000"/>
                        <a:lumOff val="60000"/>
                        <a:alpha val="63000"/>
                      </a:srgbClr>
                    </a:gs>
                  </a:gsLst>
                  <a:path path="circle">
                    <a:fillToRect l="100000" t="100000"/>
                  </a:path>
                  <a:tileRect r="-100000" b="-100000"/>
                </a:gradFill>
                <a:effectLst/>
                <a:uLnTx/>
                <a:uFillTx/>
                <a:latin typeface="Arial"/>
                <a:ea typeface="ヒラギノ角ゴ Pro W3"/>
                <a:cs typeface="Arial"/>
              </a:rPr>
            </a:br>
            <a:r>
              <a:rPr kumimoji="0" lang="en-US" sz="3200" b="1" i="0" u="none" strike="noStrike" kern="1200" cap="none" spc="0" normalizeH="0" baseline="0" noProof="0" dirty="0">
                <a:ln>
                  <a:noFill/>
                </a:ln>
                <a:gradFill flip="none" rotWithShape="1">
                  <a:gsLst>
                    <a:gs pos="0">
                      <a:srgbClr val="FFFFFF"/>
                    </a:gs>
                    <a:gs pos="100000">
                      <a:srgbClr val="333399">
                        <a:lumMod val="40000"/>
                        <a:lumOff val="60000"/>
                        <a:alpha val="63000"/>
                      </a:srgbClr>
                    </a:gs>
                  </a:gsLst>
                  <a:path path="circle">
                    <a:fillToRect l="100000" t="100000"/>
                  </a:path>
                  <a:tileRect r="-100000" b="-100000"/>
                </a:gradFill>
                <a:effectLst/>
                <a:uLnTx/>
                <a:uFillTx/>
                <a:latin typeface="Arial"/>
                <a:ea typeface="ヒラギノ角ゴ Pro W3"/>
                <a:cs typeface="Arial"/>
              </a:rPr>
              <a:t>BY THE RENEWING OF YOUR MIND</a:t>
            </a:r>
          </a:p>
        </p:txBody>
      </p:sp>
    </p:spTree>
    <p:extLst>
      <p:ext uri="{BB962C8B-B14F-4D97-AF65-F5344CB8AC3E}">
        <p14:creationId xmlns:p14="http://schemas.microsoft.com/office/powerpoint/2010/main" val="218181963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2" name="Title 1"/>
          <p:cNvSpPr>
            <a:spLocks noGrp="1"/>
          </p:cNvSpPr>
          <p:nvPr>
            <p:ph type="ctrTitle"/>
          </p:nvPr>
        </p:nvSpPr>
        <p:spPr>
          <a:xfrm>
            <a:off x="4669158" y="5992713"/>
            <a:ext cx="4462264" cy="576064"/>
          </a:xfrm>
          <a:solidFill>
            <a:srgbClr val="000055"/>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200" b="1" dirty="0">
                <a:solidFill>
                  <a:schemeClr val="accent2">
                    <a:lumMod val="40000"/>
                    <a:lumOff val="60000"/>
                  </a:schemeClr>
                </a:solidFill>
                <a:latin typeface="Geneva"/>
                <a:cs typeface="Geneva"/>
              </a:rPr>
              <a:t>ROMANS 12:2</a:t>
            </a:r>
          </a:p>
        </p:txBody>
      </p:sp>
      <p:sp>
        <p:nvSpPr>
          <p:cNvPr id="4" name="Title 1"/>
          <p:cNvSpPr txBox="1">
            <a:spLocks/>
          </p:cNvSpPr>
          <p:nvPr/>
        </p:nvSpPr>
        <p:spPr bwMode="auto">
          <a:xfrm>
            <a:off x="212798" y="3904481"/>
            <a:ext cx="8568952"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And do not be conformed to this world, </a:t>
            </a:r>
            <a:b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but be transformed by the renewing of your mind, </a:t>
            </a:r>
            <a:b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that you may prove what is that good</a:t>
            </a:r>
            <a:b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br>
            <a:r>
              <a:rPr kumimoji="0" lang="en-US" sz="2400" b="1" i="0" u="none" strike="noStrike" kern="1200" cap="none" spc="0" normalizeH="0" baseline="0" noProof="0" dirty="0">
                <a:ln>
                  <a:noFill/>
                </a:ln>
                <a:solidFill>
                  <a:srgbClr val="CCFFCC"/>
                </a:solidFill>
                <a:effectLst/>
                <a:uLnTx/>
                <a:uFillTx/>
                <a:latin typeface="Geneva"/>
                <a:ea typeface="ヒラギノ角ゴ Pro W3"/>
                <a:cs typeface="Geneva"/>
              </a:rPr>
              <a:t>and acceptable and perfect will of God.</a:t>
            </a:r>
          </a:p>
        </p:txBody>
      </p:sp>
    </p:spTree>
    <p:extLst>
      <p:ext uri="{BB962C8B-B14F-4D97-AF65-F5344CB8AC3E}">
        <p14:creationId xmlns:p14="http://schemas.microsoft.com/office/powerpoint/2010/main" val="21822436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FF70A-E047-5040-A525-7C4998A4C7BA}"/>
              </a:ext>
            </a:extLst>
          </p:cNvPr>
          <p:cNvPicPr>
            <a:picLocks noChangeAspect="1"/>
          </p:cNvPicPr>
          <p:nvPr/>
        </p:nvPicPr>
        <p:blipFill>
          <a:blip r:embed="rId3"/>
          <a:stretch>
            <a:fillRect/>
          </a:stretch>
        </p:blipFill>
        <p:spPr>
          <a:xfrm>
            <a:off x="0" y="892098"/>
            <a:ext cx="6101052" cy="596590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150" y="31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Grain Offering = Giving Thanks</a:t>
            </a:r>
          </a:p>
        </p:txBody>
      </p:sp>
    </p:spTree>
    <p:extLst>
      <p:ext uri="{BB962C8B-B14F-4D97-AF65-F5344CB8AC3E}">
        <p14:creationId xmlns:p14="http://schemas.microsoft.com/office/powerpoint/2010/main" val="287787445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4" name="Picture 2"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401"/>
            <a:ext cx="7924800" cy="6908801"/>
          </a:xfrm>
          <a:prstGeom prst="rect">
            <a:avLst/>
          </a:prstGeom>
          <a:noFill/>
          <a:ln w="9525">
            <a:noFill/>
            <a:miter lim="800000"/>
            <a:headEnd/>
            <a:tailEnd/>
          </a:ln>
        </p:spPr>
      </p:pic>
      <p:sp>
        <p:nvSpPr>
          <p:cNvPr id="200707" name="Rectangle 3"/>
          <p:cNvSpPr>
            <a:spLocks noGrp="1" noChangeArrowheads="1"/>
          </p:cNvSpPr>
          <p:nvPr>
            <p:ph type="title"/>
          </p:nvPr>
        </p:nvSpPr>
        <p:spPr>
          <a:xfrm>
            <a:off x="1860" y="-25401"/>
            <a:ext cx="3722649" cy="1218581"/>
          </a:xfrm>
          <a:solidFill>
            <a:schemeClr val="tx1"/>
          </a:solidFill>
          <a:effectLst>
            <a:outerShdw blurRad="63500" dist="35921" dir="2700000" algn="ctr" rotWithShape="0">
              <a:schemeClr val="bg2">
                <a:alpha val="74998"/>
              </a:schemeClr>
            </a:outerShdw>
          </a:effectLst>
        </p:spPr>
        <p:txBody>
          <a:bodyPr/>
          <a:lstStyle/>
          <a:p>
            <a:pPr algn="ctr" eaLnBrk="1" hangingPunct="1">
              <a:defRPr/>
            </a:pPr>
            <a:r>
              <a:rPr lang="en-US" b="1" dirty="0">
                <a:solidFill>
                  <a:srgbClr val="FFFFFF"/>
                </a:solidFill>
                <a:ea typeface="ＭＳ Ｐゴシック" pitchFamily="-112" charset="-128"/>
                <a:cs typeface="ＭＳ Ｐゴシック" pitchFamily="-112" charset="-128"/>
              </a:rPr>
              <a:t>Body Life (Rom. 12)</a:t>
            </a:r>
          </a:p>
        </p:txBody>
      </p:sp>
      <p:sp>
        <p:nvSpPr>
          <p:cNvPr id="200708" name="Text Box 4"/>
          <p:cNvSpPr txBox="1">
            <a:spLocks noChangeArrowheads="1"/>
          </p:cNvSpPr>
          <p:nvPr/>
        </p:nvSpPr>
        <p:spPr bwMode="auto">
          <a:xfrm>
            <a:off x="8281988" y="0"/>
            <a:ext cx="862012"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154e</a:t>
            </a:r>
          </a:p>
        </p:txBody>
      </p:sp>
    </p:spTree>
    <p:extLst>
      <p:ext uri="{BB962C8B-B14F-4D97-AF65-F5344CB8AC3E}">
        <p14:creationId xmlns:p14="http://schemas.microsoft.com/office/powerpoint/2010/main" val="19383190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20162" name="Rectangle 56"/>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220163" name="Rectangle 93"/>
          <p:cNvSpPr>
            <a:spLocks noChangeArrowheads="1"/>
          </p:cNvSpPr>
          <p:nvPr/>
        </p:nvSpPr>
        <p:spPr bwMode="auto">
          <a:xfrm>
            <a:off x="0" y="0"/>
            <a:ext cx="9144000" cy="1524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220164" name="Rectangle 92"/>
          <p:cNvSpPr>
            <a:spLocks noChangeArrowheads="1"/>
          </p:cNvSpPr>
          <p:nvPr/>
        </p:nvSpPr>
        <p:spPr bwMode="auto">
          <a:xfrm>
            <a:off x="0" y="2819400"/>
            <a:ext cx="9144000" cy="24384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220165"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128</a:t>
            </a:r>
          </a:p>
        </p:txBody>
      </p:sp>
      <p:sp>
        <p:nvSpPr>
          <p:cNvPr id="220166"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en-US" altLang="zh-CN" sz="3600" b="1">
                <a:solidFill>
                  <a:schemeClr val="tx1"/>
                </a:solidFill>
                <a:latin typeface="Arial" charset="0"/>
                <a:ea typeface="SimSun" charset="0"/>
                <a:cs typeface="SimSun" charset="0"/>
              </a:rPr>
              <a:t>Old Testament Sacrifices</a:t>
            </a:r>
            <a:endParaRPr kumimoji="0" lang="en-US" sz="2000" b="1">
              <a:solidFill>
                <a:schemeClr val="tx1"/>
              </a:solidFill>
              <a:latin typeface="Arial" charset="0"/>
              <a:ea typeface="SimSun" charset="0"/>
              <a:cs typeface="SimSun" charset="0"/>
            </a:endParaRPr>
          </a:p>
        </p:txBody>
      </p:sp>
      <p:grpSp>
        <p:nvGrpSpPr>
          <p:cNvPr id="220167" name="Group 41"/>
          <p:cNvGrpSpPr>
            <a:grpSpLocks/>
          </p:cNvGrpSpPr>
          <p:nvPr/>
        </p:nvGrpSpPr>
        <p:grpSpPr bwMode="auto">
          <a:xfrm>
            <a:off x="0" y="993775"/>
            <a:ext cx="9124950" cy="5864225"/>
            <a:chOff x="6" y="626"/>
            <a:chExt cx="5748" cy="2262"/>
          </a:xfrm>
        </p:grpSpPr>
        <p:grpSp>
          <p:nvGrpSpPr>
            <p:cNvPr id="220169"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NAME</a:t>
                </a:r>
              </a:p>
            </p:txBody>
          </p:sp>
          <p:sp>
            <p:nvSpPr>
              <p:cNvPr id="220217"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70"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 TEXTS</a:t>
                </a:r>
              </a:p>
            </p:txBody>
          </p:sp>
          <p:sp>
            <p:nvSpPr>
              <p:cNvPr id="220215"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71"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ELEMENTS</a:t>
                </a:r>
              </a:p>
            </p:txBody>
          </p:sp>
          <p:sp>
            <p:nvSpPr>
              <p:cNvPr id="220213"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72"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PURPOSE</a:t>
                </a:r>
              </a:p>
            </p:txBody>
          </p:sp>
          <p:sp>
            <p:nvSpPr>
              <p:cNvPr id="220211"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73" name="Group 54"/>
            <p:cNvGrpSpPr>
              <a:grpSpLocks/>
            </p:cNvGrpSpPr>
            <p:nvPr/>
          </p:nvGrpSpPr>
          <p:grpSpPr bwMode="auto">
            <a:xfrm>
              <a:off x="6" y="834"/>
              <a:ext cx="5748" cy="2054"/>
              <a:chOff x="6" y="2264"/>
              <a:chExt cx="5748" cy="2054"/>
            </a:xfrm>
          </p:grpSpPr>
          <p:grpSp>
            <p:nvGrpSpPr>
              <p:cNvPr id="220174"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FELLOWSHIP OFFERING</a:t>
                  </a:r>
                </a:p>
              </p:txBody>
            </p:sp>
            <p:sp>
              <p:nvSpPr>
                <p:cNvPr id="220209"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75"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Lev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7:11-34</a:t>
                  </a:r>
                </a:p>
              </p:txBody>
            </p:sp>
            <p:sp>
              <p:nvSpPr>
                <p:cNvPr id="220207"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76"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Perfect goat or sheep; variety of breads</a:t>
                  </a:r>
                </a:p>
              </p:txBody>
            </p:sp>
            <p:sp>
              <p:nvSpPr>
                <p:cNvPr id="220205"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77"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Voluntary; thanksgiving with group meal</a:t>
                  </a:r>
                </a:p>
              </p:txBody>
            </p:sp>
            <p:sp>
              <p:nvSpPr>
                <p:cNvPr id="220203"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78"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OFFERING</a:t>
                  </a:r>
                </a:p>
              </p:txBody>
            </p:sp>
            <p:sp>
              <p:nvSpPr>
                <p:cNvPr id="220201"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79"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Lev 4:1–5:13 6:24-30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8:14-17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16:3-22</a:t>
                  </a:r>
                </a:p>
              </p:txBody>
            </p:sp>
            <p:sp>
              <p:nvSpPr>
                <p:cNvPr id="220199"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80"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Perfect bull, goat, or lamb; dove/pigeon (poor); 1/10 ephah fine flour for very poor</a:t>
                  </a:r>
                </a:p>
              </p:txBody>
            </p:sp>
            <p:sp>
              <p:nvSpPr>
                <p:cNvPr id="220197"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81"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Mandatory; atoned for unintentional sin; confession, forgiveness &amp; cleansing</a:t>
                  </a:r>
                </a:p>
              </p:txBody>
            </p:sp>
            <p:sp>
              <p:nvSpPr>
                <p:cNvPr id="220195"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82"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GUILT OFFERING</a:t>
                  </a:r>
                </a:p>
              </p:txBody>
            </p:sp>
            <p:sp>
              <p:nvSpPr>
                <p:cNvPr id="220193"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83"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Lev 5:14–6:7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7:1-6</a:t>
                  </a:r>
                </a:p>
              </p:txBody>
            </p:sp>
            <p:sp>
              <p:nvSpPr>
                <p:cNvPr id="220191"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84"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Perfect ram or lamb</a:t>
                  </a:r>
                </a:p>
              </p:txBody>
            </p:sp>
            <p:sp>
              <p:nvSpPr>
                <p:cNvPr id="220189"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220185"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Mandatory to atone for unintentional sin; pay 20% fine</a:t>
                  </a:r>
                </a:p>
              </p:txBody>
            </p:sp>
            <p:sp>
              <p:nvSpPr>
                <p:cNvPr id="220187"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grpSp>
      <p:sp>
        <p:nvSpPr>
          <p:cNvPr id="220168" name="Text Box 91"/>
          <p:cNvSpPr txBox="1">
            <a:spLocks noChangeArrowheads="1"/>
          </p:cNvSpPr>
          <p:nvPr/>
        </p:nvSpPr>
        <p:spPr bwMode="auto">
          <a:xfrm>
            <a:off x="0" y="6548438"/>
            <a:ext cx="4419600" cy="3048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000" b="0" i="1" u="none" strike="noStrike" kern="1200" cap="none" spc="0" normalizeH="0" baseline="0" noProof="0">
                <a:ln>
                  <a:noFill/>
                </a:ln>
                <a:solidFill>
                  <a:srgbClr val="FFFFFF"/>
                </a:solidFill>
                <a:effectLst/>
                <a:uLnTx/>
                <a:uFillTx/>
                <a:latin typeface="Arial" charset="0"/>
                <a:ea typeface="SimSun" charset="0"/>
                <a:cs typeface="SimSun" charset="0"/>
              </a:rPr>
              <a:t>The Bible Visual Resource Book</a:t>
            </a:r>
            <a:r>
              <a:rPr kumimoji="0" lang="en-US" altLang="zh-CN" sz="2000" b="0" i="0" u="none" strike="noStrike" kern="1200" cap="none" spc="0" normalizeH="0" baseline="0" noProof="0">
                <a:ln>
                  <a:noFill/>
                </a:ln>
                <a:solidFill>
                  <a:srgbClr val="FFFFFF"/>
                </a:solidFill>
                <a:effectLst/>
                <a:uLnTx/>
                <a:uFillTx/>
                <a:latin typeface="Arial" charset="0"/>
                <a:ea typeface="SimSun" charset="0"/>
                <a:cs typeface="SimSun" charset="0"/>
              </a:rPr>
              <a:t>, 29</a:t>
            </a:r>
            <a:endParaRPr kumimoji="0" lang="en-US" sz="20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1728870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Do what is not required—extra acts of worship. </a:t>
            </a: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429079" y="1849569"/>
            <a:ext cx="4142921" cy="4617906"/>
          </a:xfrm>
          <a:prstGeom prst="rect">
            <a:avLst/>
          </a:prstGeom>
        </p:spPr>
      </p:pic>
    </p:spTree>
    <p:extLst>
      <p:ext uri="{BB962C8B-B14F-4D97-AF65-F5344CB8AC3E}">
        <p14:creationId xmlns:p14="http://schemas.microsoft.com/office/powerpoint/2010/main" val="330754476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C711ABBB-A5FD-0042-8D5B-F200F93FB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859196"/>
            <a:ext cx="9169015" cy="599880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61" y="12775"/>
            <a:ext cx="9144000" cy="61655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Offerings (Lev 1–7)</a:t>
            </a:r>
            <a:endParaRPr lang="zh-CN" altLang="en-US" sz="2800" b="1"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3D858500-4D62-9E40-B33F-C69C0D2174AC}"/>
              </a:ext>
            </a:extLst>
          </p:cNvPr>
          <p:cNvSpPr txBox="1">
            <a:spLocks noChangeArrowheads="1"/>
          </p:cNvSpPr>
          <p:nvPr/>
        </p:nvSpPr>
        <p:spPr bwMode="auto">
          <a:xfrm>
            <a:off x="3479302" y="5992062"/>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solidFill>
                  <a:srgbClr val="FFFF00"/>
                </a:solidFill>
                <a:effectLst>
                  <a:glow rad="127000">
                    <a:schemeClr val="tx1"/>
                  </a:glow>
                </a:effectLst>
                <a:latin typeface="Arial" charset="0"/>
                <a:ea typeface="ＭＳ Ｐゴシック" charset="0"/>
                <a:cs typeface="ＭＳ Ｐゴシック" charset="0"/>
              </a:rPr>
              <a:t>Burnt</a:t>
            </a:r>
          </a:p>
        </p:txBody>
      </p:sp>
      <p:sp>
        <p:nvSpPr>
          <p:cNvPr id="9" name="Rectangle 2">
            <a:extLst>
              <a:ext uri="{FF2B5EF4-FFF2-40B4-BE49-F238E27FC236}">
                <a16:creationId xmlns:a16="http://schemas.microsoft.com/office/drawing/2014/main" id="{ECED7962-8E51-974D-9DF4-D7835DD5EC98}"/>
              </a:ext>
            </a:extLst>
          </p:cNvPr>
          <p:cNvSpPr txBox="1">
            <a:spLocks noChangeArrowheads="1"/>
          </p:cNvSpPr>
          <p:nvPr/>
        </p:nvSpPr>
        <p:spPr bwMode="auto">
          <a:xfrm>
            <a:off x="1540092" y="832977"/>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solidFill>
                  <a:srgbClr val="FFFF00"/>
                </a:solidFill>
                <a:effectLst>
                  <a:glow rad="127000">
                    <a:schemeClr val="tx1"/>
                  </a:glow>
                </a:effectLst>
                <a:latin typeface="Arial" charset="0"/>
                <a:ea typeface="ＭＳ Ｐゴシック" charset="0"/>
                <a:cs typeface="ＭＳ Ｐゴシック" charset="0"/>
              </a:rPr>
              <a:t>Fellowship</a:t>
            </a:r>
          </a:p>
        </p:txBody>
      </p:sp>
      <p:sp>
        <p:nvSpPr>
          <p:cNvPr id="11" name="Rectangle 2">
            <a:extLst>
              <a:ext uri="{FF2B5EF4-FFF2-40B4-BE49-F238E27FC236}">
                <a16:creationId xmlns:a16="http://schemas.microsoft.com/office/drawing/2014/main" id="{4B1A7032-B020-AA4E-8161-C45D9A946CDF}"/>
              </a:ext>
            </a:extLst>
          </p:cNvPr>
          <p:cNvSpPr txBox="1">
            <a:spLocks noChangeArrowheads="1"/>
          </p:cNvSpPr>
          <p:nvPr/>
        </p:nvSpPr>
        <p:spPr bwMode="auto">
          <a:xfrm>
            <a:off x="7254143" y="5584777"/>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Guilt</a:t>
            </a:r>
          </a:p>
        </p:txBody>
      </p:sp>
      <p:sp>
        <p:nvSpPr>
          <p:cNvPr id="13" name="Rectangle 2">
            <a:extLst>
              <a:ext uri="{FF2B5EF4-FFF2-40B4-BE49-F238E27FC236}">
                <a16:creationId xmlns:a16="http://schemas.microsoft.com/office/drawing/2014/main" id="{CDD2CB78-CC84-E241-A6E8-B11A4969725D}"/>
              </a:ext>
            </a:extLst>
          </p:cNvPr>
          <p:cNvSpPr txBox="1">
            <a:spLocks noChangeArrowheads="1"/>
          </p:cNvSpPr>
          <p:nvPr/>
        </p:nvSpPr>
        <p:spPr bwMode="auto">
          <a:xfrm>
            <a:off x="229632" y="4215109"/>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solidFill>
                  <a:srgbClr val="FFFF00"/>
                </a:solidFill>
                <a:effectLst>
                  <a:glow rad="127000">
                    <a:schemeClr val="tx1"/>
                  </a:glow>
                </a:effectLst>
                <a:latin typeface="Arial" charset="0"/>
                <a:ea typeface="ＭＳ Ｐゴシック" charset="0"/>
                <a:cs typeface="ＭＳ Ｐゴシック" charset="0"/>
              </a:rPr>
              <a:t>Grain</a:t>
            </a:r>
          </a:p>
        </p:txBody>
      </p:sp>
      <p:sp>
        <p:nvSpPr>
          <p:cNvPr id="15" name="Rectangle 2">
            <a:extLst>
              <a:ext uri="{FF2B5EF4-FFF2-40B4-BE49-F238E27FC236}">
                <a16:creationId xmlns:a16="http://schemas.microsoft.com/office/drawing/2014/main" id="{8B4E2C68-18C1-DB4A-8A69-012710CCE682}"/>
              </a:ext>
            </a:extLst>
          </p:cNvPr>
          <p:cNvSpPr txBox="1">
            <a:spLocks noChangeArrowheads="1"/>
          </p:cNvSpPr>
          <p:nvPr/>
        </p:nvSpPr>
        <p:spPr bwMode="auto">
          <a:xfrm>
            <a:off x="6362935" y="806758"/>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Sin</a:t>
            </a:r>
          </a:p>
        </p:txBody>
      </p:sp>
      <p:sp>
        <p:nvSpPr>
          <p:cNvPr id="20" name="Rectangle 2">
            <a:extLst>
              <a:ext uri="{FF2B5EF4-FFF2-40B4-BE49-F238E27FC236}">
                <a16:creationId xmlns:a16="http://schemas.microsoft.com/office/drawing/2014/main" id="{72C620FD-0168-3B45-AEDE-6F402EE41BCF}"/>
              </a:ext>
            </a:extLst>
          </p:cNvPr>
          <p:cNvSpPr txBox="1">
            <a:spLocks noChangeArrowheads="1"/>
          </p:cNvSpPr>
          <p:nvPr/>
        </p:nvSpPr>
        <p:spPr bwMode="auto">
          <a:xfrm>
            <a:off x="3225788" y="2265004"/>
            <a:ext cx="5929161" cy="12986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6713" indent="-366713" algn="l" defTabSz="914400">
              <a:defRPr/>
            </a:pPr>
            <a:r>
              <a:rPr lang="en-US" sz="3600" b="1" kern="0" dirty="0">
                <a:solidFill>
                  <a:srgbClr val="FFFF00"/>
                </a:solidFill>
                <a:effectLst>
                  <a:glow rad="127000">
                    <a:schemeClr val="tx1"/>
                  </a:glow>
                </a:effectLst>
                <a:latin typeface="Arial" charset="0"/>
                <a:ea typeface="ＭＳ Ｐゴシック" charset="0"/>
                <a:cs typeface="ＭＳ Ｐゴシック" charset="0"/>
              </a:rPr>
              <a:t>I. Do what is not required —extra acts of worship. </a:t>
            </a:r>
          </a:p>
        </p:txBody>
      </p:sp>
      <p:sp>
        <p:nvSpPr>
          <p:cNvPr id="4" name="Left Arrow 3">
            <a:extLst>
              <a:ext uri="{FF2B5EF4-FFF2-40B4-BE49-F238E27FC236}">
                <a16:creationId xmlns:a16="http://schemas.microsoft.com/office/drawing/2014/main" id="{CE8CDC57-F01E-2F48-8736-0E5C3582B14E}"/>
              </a:ext>
            </a:extLst>
          </p:cNvPr>
          <p:cNvSpPr/>
          <p:nvPr/>
        </p:nvSpPr>
        <p:spPr bwMode="auto">
          <a:xfrm rot="20147281">
            <a:off x="2057603" y="3307915"/>
            <a:ext cx="979864" cy="921412"/>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Comic Sans MS" pitchFamily="-112" charset="0"/>
            </a:endParaRPr>
          </a:p>
        </p:txBody>
      </p:sp>
      <p:sp>
        <p:nvSpPr>
          <p:cNvPr id="23" name="Left Arrow 22">
            <a:extLst>
              <a:ext uri="{FF2B5EF4-FFF2-40B4-BE49-F238E27FC236}">
                <a16:creationId xmlns:a16="http://schemas.microsoft.com/office/drawing/2014/main" id="{8C2E5B9D-323F-EC44-8E22-F78A83B0122E}"/>
              </a:ext>
            </a:extLst>
          </p:cNvPr>
          <p:cNvSpPr/>
          <p:nvPr/>
        </p:nvSpPr>
        <p:spPr bwMode="auto">
          <a:xfrm rot="3011694">
            <a:off x="2423507" y="1488552"/>
            <a:ext cx="979864" cy="921412"/>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Comic Sans MS" pitchFamily="-112" charset="0"/>
            </a:endParaRPr>
          </a:p>
        </p:txBody>
      </p:sp>
      <p:sp>
        <p:nvSpPr>
          <p:cNvPr id="24" name="Left Arrow 23">
            <a:extLst>
              <a:ext uri="{FF2B5EF4-FFF2-40B4-BE49-F238E27FC236}">
                <a16:creationId xmlns:a16="http://schemas.microsoft.com/office/drawing/2014/main" id="{E85EFF53-51F6-4448-A5C5-DF6CB6D6D674}"/>
              </a:ext>
            </a:extLst>
          </p:cNvPr>
          <p:cNvSpPr/>
          <p:nvPr/>
        </p:nvSpPr>
        <p:spPr bwMode="auto">
          <a:xfrm rot="16200000">
            <a:off x="3880578" y="4753188"/>
            <a:ext cx="979864" cy="921412"/>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Comic Sans MS" pitchFamily="-112" charset="0"/>
            </a:endParaRPr>
          </a:p>
        </p:txBody>
      </p:sp>
    </p:spTree>
    <p:extLst>
      <p:ext uri="{BB962C8B-B14F-4D97-AF65-F5344CB8AC3E}">
        <p14:creationId xmlns:p14="http://schemas.microsoft.com/office/powerpoint/2010/main" val="1609416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23"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6195" name="Text Box 3"/>
          <p:cNvSpPr txBox="1">
            <a:spLocks noChangeArrowheads="1"/>
          </p:cNvSpPr>
          <p:nvPr/>
        </p:nvSpPr>
        <p:spPr bwMode="auto">
          <a:xfrm>
            <a:off x="533400" y="1273175"/>
            <a:ext cx="7924800" cy="3937000"/>
          </a:xfrm>
          <a:prstGeom prst="rect">
            <a:avLst/>
          </a:prstGeom>
          <a:noFill/>
          <a:ln w="9525">
            <a:noFill/>
            <a:miter lim="800000"/>
            <a:headEnd/>
            <a:tailEnd/>
          </a:ln>
          <a:effectLst/>
        </p:spPr>
        <p:txBody>
          <a:bodyPr>
            <a:spAutoFit/>
          </a:bodyPr>
          <a:lstStyle>
            <a:defPPr>
              <a:defRPr lang="en-US"/>
            </a:defPPr>
            <a:lvl1pPr marL="461963" indent="-461963" algn="l" eaLnBrk="1" hangingPunct="1">
              <a:spcBef>
                <a:spcPct val="50000"/>
              </a:spcBef>
              <a:buFont typeface="Times" pitchFamily="-111" charset="0"/>
              <a:buNone/>
              <a:defRPr sz="3600" b="1">
                <a:solidFill>
                  <a:schemeClr val="bg1"/>
                </a:solidFill>
                <a:effectLst>
                  <a:outerShdw blurRad="50800" dist="63500" dir="2700000" algn="tl" rotWithShape="0">
                    <a:srgbClr val="000000"/>
                  </a:outerShdw>
                </a:effectLst>
                <a:latin typeface="Arial"/>
                <a:ea typeface="Times New Roman" pitchFamily="-111" charset="0"/>
                <a:cs typeface="Arial"/>
              </a:defRPr>
            </a:lvl1pPr>
          </a:lstStyle>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cs typeface="Arial"/>
              </a:rPr>
              <a:t> Whole burnt offering</a:t>
            </a: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cs typeface="Arial"/>
              </a:rPr>
              <a:t> Grain offering</a:t>
            </a: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cs typeface="Arial"/>
              </a:rPr>
              <a:t> Fellowship offering</a:t>
            </a: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cs typeface="Arial"/>
              </a:rPr>
              <a:t> Sin offering       </a:t>
            </a: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cs typeface="Arial"/>
              </a:rPr>
              <a:t> Guilt offering</a:t>
            </a:r>
          </a:p>
        </p:txBody>
      </p:sp>
      <p:sp>
        <p:nvSpPr>
          <p:cNvPr id="776196" name="Text Box 4"/>
          <p:cNvSpPr txBox="1">
            <a:spLocks noChangeArrowheads="1"/>
          </p:cNvSpPr>
          <p:nvPr/>
        </p:nvSpPr>
        <p:spPr bwMode="auto">
          <a:xfrm>
            <a:off x="5873750" y="2057400"/>
            <a:ext cx="2662238" cy="60960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sz="4000" b="1" i="0" u="none" strike="noStrike" kern="1200" cap="none" spc="0" normalizeH="0" baseline="0" noProof="0">
                <a:ln>
                  <a:noFill/>
                </a:ln>
                <a:solidFill>
                  <a:srgbClr val="FFFFFF"/>
                </a:solidFill>
                <a:effectLst/>
                <a:uLnTx/>
                <a:uFillTx/>
                <a:latin typeface="Arial Narrow" pitchFamily="-111" charset="0"/>
                <a:ea typeface="Times New Roman" pitchFamily="-111" charset="0"/>
                <a:cs typeface="Times New Roman" pitchFamily="-111" charset="0"/>
              </a:rPr>
              <a:t>Consecration</a:t>
            </a:r>
          </a:p>
        </p:txBody>
      </p:sp>
      <p:sp>
        <p:nvSpPr>
          <p:cNvPr id="776197" name="Text Box 5"/>
          <p:cNvSpPr txBox="1">
            <a:spLocks noChangeArrowheads="1"/>
          </p:cNvSpPr>
          <p:nvPr/>
        </p:nvSpPr>
        <p:spPr bwMode="auto">
          <a:xfrm>
            <a:off x="5875338" y="4114800"/>
            <a:ext cx="1990725" cy="60960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sz="4000" b="1" i="0" u="none" strike="noStrike" kern="1200" cap="none" spc="0" normalizeH="0" baseline="0" noProof="0">
                <a:ln>
                  <a:noFill/>
                </a:ln>
                <a:solidFill>
                  <a:srgbClr val="FFFFFF"/>
                </a:solidFill>
                <a:effectLst/>
                <a:uLnTx/>
                <a:uFillTx/>
                <a:latin typeface="Arial Narrow" pitchFamily="-111" charset="0"/>
                <a:ea typeface="Times New Roman" pitchFamily="-111" charset="0"/>
                <a:cs typeface="Times New Roman" pitchFamily="-111" charset="0"/>
              </a:rPr>
              <a:t>Cleansing</a:t>
            </a:r>
          </a:p>
        </p:txBody>
      </p:sp>
      <p:sp>
        <p:nvSpPr>
          <p:cNvPr id="776198" name="AutoShape 6"/>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776199" name="AutoShape 7"/>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776200" name="Text Box 8"/>
          <p:cNvSpPr txBox="1">
            <a:spLocks noChangeArrowheads="1"/>
          </p:cNvSpPr>
          <p:nvPr/>
        </p:nvSpPr>
        <p:spPr bwMode="auto">
          <a:xfrm>
            <a:off x="6230938" y="2667000"/>
            <a:ext cx="2066925" cy="60960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en-US" sz="4000" b="1" i="0" u="none" strike="noStrike" kern="1200" cap="none" spc="0" normalizeH="0" baseline="0" noProof="0">
                <a:ln>
                  <a:noFill/>
                </a:ln>
                <a:solidFill>
                  <a:srgbClr val="FFFFFF"/>
                </a:solidFill>
                <a:effectLst/>
                <a:uLnTx/>
                <a:uFillTx/>
                <a:latin typeface="Arial Narrow" pitchFamily="-111" charset="0"/>
                <a:ea typeface="Times New Roman" pitchFamily="-111" charset="0"/>
                <a:cs typeface="Times New Roman" pitchFamily="-111" charset="0"/>
              </a:rPr>
              <a:t>Voluntary</a:t>
            </a:r>
          </a:p>
        </p:txBody>
      </p:sp>
      <p:sp>
        <p:nvSpPr>
          <p:cNvPr id="776201" name="Text Box 9"/>
          <p:cNvSpPr txBox="1">
            <a:spLocks noChangeArrowheads="1"/>
          </p:cNvSpPr>
          <p:nvPr/>
        </p:nvSpPr>
        <p:spPr bwMode="auto">
          <a:xfrm>
            <a:off x="6230938" y="4724400"/>
            <a:ext cx="2228850" cy="60960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en-US" sz="4000" b="1" i="0" u="none" strike="noStrike" kern="1200" cap="none" spc="0" normalizeH="0" baseline="0" noProof="0">
                <a:ln>
                  <a:noFill/>
                </a:ln>
                <a:solidFill>
                  <a:srgbClr val="FFFFFF"/>
                </a:solidFill>
                <a:effectLst/>
                <a:uLnTx/>
                <a:uFillTx/>
                <a:latin typeface="Arial Narrow" pitchFamily="-111" charset="0"/>
                <a:ea typeface="Times New Roman" pitchFamily="-111" charset="0"/>
                <a:cs typeface="Times New Roman" pitchFamily="-111" charset="0"/>
              </a:rPr>
              <a:t>Obligatory</a:t>
            </a:r>
          </a:p>
        </p:txBody>
      </p:sp>
      <p:sp>
        <p:nvSpPr>
          <p:cNvPr id="776202" name="Text Box 10"/>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128</a:t>
            </a:r>
          </a:p>
        </p:txBody>
      </p:sp>
      <p:sp>
        <p:nvSpPr>
          <p:cNvPr id="776203" name="Rectangle 11"/>
          <p:cNvSpPr>
            <a:spLocks noGrp="1" noChangeArrowheads="1"/>
          </p:cNvSpPr>
          <p:nvPr>
            <p:ph type="title" idx="4294967295"/>
          </p:nvPr>
        </p:nvSpPr>
        <p:spPr>
          <a:xfrm>
            <a:off x="685800" y="3048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rPr>
              <a:t>Offerings in Leviticus 1–7</a:t>
            </a:r>
          </a:p>
        </p:txBody>
      </p:sp>
    </p:spTree>
    <p:extLst>
      <p:ext uri="{BB962C8B-B14F-4D97-AF65-F5344CB8AC3E}">
        <p14:creationId xmlns:p14="http://schemas.microsoft.com/office/powerpoint/2010/main" val="33591250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6198"/>
                                        </p:tgtEl>
                                        <p:attrNameLst>
                                          <p:attrName>style.visibility</p:attrName>
                                        </p:attrNameLst>
                                      </p:cBhvr>
                                      <p:to>
                                        <p:strVal val="visible"/>
                                      </p:to>
                                    </p:set>
                                    <p:animEffect transition="in" filter="wipe(right)">
                                      <p:cBhvr>
                                        <p:cTn id="7" dur="2000"/>
                                        <p:tgtEl>
                                          <p:spTgt spid="77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6196"/>
                                        </p:tgtEl>
                                        <p:attrNameLst>
                                          <p:attrName>style.visibility</p:attrName>
                                        </p:attrNameLst>
                                      </p:cBhvr>
                                      <p:to>
                                        <p:strVal val="visible"/>
                                      </p:to>
                                    </p:set>
                                    <p:animEffect transition="in" filter="dissolve">
                                      <p:cBhvr>
                                        <p:cTn id="12" dur="500"/>
                                        <p:tgtEl>
                                          <p:spTgt spid="776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6199"/>
                                        </p:tgtEl>
                                        <p:attrNameLst>
                                          <p:attrName>style.visibility</p:attrName>
                                        </p:attrNameLst>
                                      </p:cBhvr>
                                      <p:to>
                                        <p:strVal val="visible"/>
                                      </p:to>
                                    </p:set>
                                    <p:animEffect transition="in" filter="wipe(right)">
                                      <p:cBhvr>
                                        <p:cTn id="17" dur="2000"/>
                                        <p:tgtEl>
                                          <p:spTgt spid="7761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6197"/>
                                        </p:tgtEl>
                                        <p:attrNameLst>
                                          <p:attrName>style.visibility</p:attrName>
                                        </p:attrNameLst>
                                      </p:cBhvr>
                                      <p:to>
                                        <p:strVal val="visible"/>
                                      </p:to>
                                    </p:set>
                                    <p:animEffect transition="in" filter="dissolve">
                                      <p:cBhvr>
                                        <p:cTn id="22" dur="500"/>
                                        <p:tgtEl>
                                          <p:spTgt spid="7761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6200"/>
                                        </p:tgtEl>
                                        <p:attrNameLst>
                                          <p:attrName>style.visibility</p:attrName>
                                        </p:attrNameLst>
                                      </p:cBhvr>
                                      <p:to>
                                        <p:strVal val="visible"/>
                                      </p:to>
                                    </p:set>
                                    <p:animEffect transition="in" filter="dissolve">
                                      <p:cBhvr>
                                        <p:cTn id="27" dur="500"/>
                                        <p:tgtEl>
                                          <p:spTgt spid="7762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6201"/>
                                        </p:tgtEl>
                                        <p:attrNameLst>
                                          <p:attrName>style.visibility</p:attrName>
                                        </p:attrNameLst>
                                      </p:cBhvr>
                                      <p:to>
                                        <p:strVal val="visible"/>
                                      </p:to>
                                    </p:set>
                                    <p:animEffect transition="in" filter="dissolve">
                                      <p:cBhvr>
                                        <p:cTn id="32" dur="500"/>
                                        <p:tgtEl>
                                          <p:spTgt spid="776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6" grpId="0" animBg="1"/>
      <p:bldP spid="776197" grpId="0" animBg="1"/>
      <p:bldP spid="776198" grpId="0" animBg="1"/>
      <p:bldP spid="776199" grpId="0" animBg="1"/>
      <p:bldP spid="776200" grpId="0"/>
      <p:bldP spid="77620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Do what is required</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—confession of sin. </a:t>
            </a:r>
          </a:p>
        </p:txBody>
      </p:sp>
      <p:pic>
        <p:nvPicPr>
          <p:cNvPr id="3" name="Picture 2">
            <a:extLst>
              <a:ext uri="{FF2B5EF4-FFF2-40B4-BE49-F238E27FC236}">
                <a16:creationId xmlns:a16="http://schemas.microsoft.com/office/drawing/2014/main" id="{43C48353-4C27-C047-BBBE-05DD9A81B9A7}"/>
              </a:ext>
            </a:extLst>
          </p:cNvPr>
          <p:cNvPicPr>
            <a:picLocks noChangeAspect="1"/>
          </p:cNvPicPr>
          <p:nvPr/>
        </p:nvPicPr>
        <p:blipFill>
          <a:blip r:embed="rId3"/>
          <a:stretch>
            <a:fillRect/>
          </a:stretch>
        </p:blipFill>
        <p:spPr>
          <a:xfrm>
            <a:off x="4016829" y="1817219"/>
            <a:ext cx="5127171" cy="4804892"/>
          </a:xfrm>
          <a:prstGeom prst="rect">
            <a:avLst/>
          </a:prstGeom>
        </p:spPr>
      </p:pic>
    </p:spTree>
    <p:extLst>
      <p:ext uri="{BB962C8B-B14F-4D97-AF65-F5344CB8AC3E}">
        <p14:creationId xmlns:p14="http://schemas.microsoft.com/office/powerpoint/2010/main" val="12974282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C711ABBB-A5FD-0042-8D5B-F200F93FB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859196"/>
            <a:ext cx="9169015" cy="599880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61" y="12775"/>
            <a:ext cx="9144000" cy="61655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Offerings (Lev 1–7)</a:t>
            </a:r>
            <a:endParaRPr lang="zh-CN" altLang="en-US" sz="2800" b="1"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3D858500-4D62-9E40-B33F-C69C0D2174AC}"/>
              </a:ext>
            </a:extLst>
          </p:cNvPr>
          <p:cNvSpPr txBox="1">
            <a:spLocks noChangeArrowheads="1"/>
          </p:cNvSpPr>
          <p:nvPr/>
        </p:nvSpPr>
        <p:spPr bwMode="auto">
          <a:xfrm>
            <a:off x="3479302" y="5992062"/>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Burnt</a:t>
            </a:r>
          </a:p>
        </p:txBody>
      </p:sp>
      <p:sp>
        <p:nvSpPr>
          <p:cNvPr id="9" name="Rectangle 2">
            <a:extLst>
              <a:ext uri="{FF2B5EF4-FFF2-40B4-BE49-F238E27FC236}">
                <a16:creationId xmlns:a16="http://schemas.microsoft.com/office/drawing/2014/main" id="{ECED7962-8E51-974D-9DF4-D7835DD5EC98}"/>
              </a:ext>
            </a:extLst>
          </p:cNvPr>
          <p:cNvSpPr txBox="1">
            <a:spLocks noChangeArrowheads="1"/>
          </p:cNvSpPr>
          <p:nvPr/>
        </p:nvSpPr>
        <p:spPr bwMode="auto">
          <a:xfrm>
            <a:off x="1540092" y="819329"/>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Fellowship</a:t>
            </a:r>
          </a:p>
        </p:txBody>
      </p:sp>
      <p:sp>
        <p:nvSpPr>
          <p:cNvPr id="11" name="Rectangle 2">
            <a:extLst>
              <a:ext uri="{FF2B5EF4-FFF2-40B4-BE49-F238E27FC236}">
                <a16:creationId xmlns:a16="http://schemas.microsoft.com/office/drawing/2014/main" id="{4B1A7032-B020-AA4E-8161-C45D9A946CDF}"/>
              </a:ext>
            </a:extLst>
          </p:cNvPr>
          <p:cNvSpPr txBox="1">
            <a:spLocks noChangeArrowheads="1"/>
          </p:cNvSpPr>
          <p:nvPr/>
        </p:nvSpPr>
        <p:spPr bwMode="auto">
          <a:xfrm>
            <a:off x="7254143" y="5584777"/>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solidFill>
                  <a:srgbClr val="FFFF00"/>
                </a:solidFill>
                <a:effectLst>
                  <a:glow rad="127000">
                    <a:schemeClr val="tx1"/>
                  </a:glow>
                </a:effectLst>
                <a:latin typeface="Arial" charset="0"/>
                <a:ea typeface="ＭＳ Ｐゴシック" charset="0"/>
                <a:cs typeface="ＭＳ Ｐゴシック" charset="0"/>
              </a:rPr>
              <a:t>Guilt</a:t>
            </a:r>
          </a:p>
        </p:txBody>
      </p:sp>
      <p:sp>
        <p:nvSpPr>
          <p:cNvPr id="13" name="Rectangle 2">
            <a:extLst>
              <a:ext uri="{FF2B5EF4-FFF2-40B4-BE49-F238E27FC236}">
                <a16:creationId xmlns:a16="http://schemas.microsoft.com/office/drawing/2014/main" id="{CDD2CB78-CC84-E241-A6E8-B11A4969725D}"/>
              </a:ext>
            </a:extLst>
          </p:cNvPr>
          <p:cNvSpPr txBox="1">
            <a:spLocks noChangeArrowheads="1"/>
          </p:cNvSpPr>
          <p:nvPr/>
        </p:nvSpPr>
        <p:spPr bwMode="auto">
          <a:xfrm>
            <a:off x="229632" y="4133221"/>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effectLst>
                  <a:glow rad="127000">
                    <a:schemeClr val="tx1"/>
                  </a:glow>
                </a:effectLst>
                <a:latin typeface="Arial" charset="0"/>
                <a:ea typeface="ＭＳ Ｐゴシック" charset="0"/>
                <a:cs typeface="ＭＳ Ｐゴシック" charset="0"/>
              </a:rPr>
              <a:t>Grain</a:t>
            </a:r>
          </a:p>
        </p:txBody>
      </p:sp>
      <p:sp>
        <p:nvSpPr>
          <p:cNvPr id="15" name="Rectangle 2">
            <a:extLst>
              <a:ext uri="{FF2B5EF4-FFF2-40B4-BE49-F238E27FC236}">
                <a16:creationId xmlns:a16="http://schemas.microsoft.com/office/drawing/2014/main" id="{8B4E2C68-18C1-DB4A-8A69-012710CCE682}"/>
              </a:ext>
            </a:extLst>
          </p:cNvPr>
          <p:cNvSpPr txBox="1">
            <a:spLocks noChangeArrowheads="1"/>
          </p:cNvSpPr>
          <p:nvPr/>
        </p:nvSpPr>
        <p:spPr bwMode="auto">
          <a:xfrm>
            <a:off x="6362935" y="793110"/>
            <a:ext cx="1800000" cy="407285"/>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kern="0" dirty="0">
                <a:solidFill>
                  <a:srgbClr val="FFFF00"/>
                </a:solidFill>
                <a:effectLst>
                  <a:glow rad="127000">
                    <a:schemeClr val="tx1"/>
                  </a:glow>
                </a:effectLst>
                <a:latin typeface="Arial" charset="0"/>
                <a:ea typeface="ＭＳ Ｐゴシック" charset="0"/>
                <a:cs typeface="ＭＳ Ｐゴシック" charset="0"/>
              </a:rPr>
              <a:t>Sin</a:t>
            </a:r>
          </a:p>
        </p:txBody>
      </p:sp>
      <p:sp>
        <p:nvSpPr>
          <p:cNvPr id="20" name="Rectangle 2">
            <a:extLst>
              <a:ext uri="{FF2B5EF4-FFF2-40B4-BE49-F238E27FC236}">
                <a16:creationId xmlns:a16="http://schemas.microsoft.com/office/drawing/2014/main" id="{72C620FD-0168-3B45-AEDE-6F402EE41BCF}"/>
              </a:ext>
            </a:extLst>
          </p:cNvPr>
          <p:cNvSpPr txBox="1">
            <a:spLocks noChangeArrowheads="1"/>
          </p:cNvSpPr>
          <p:nvPr/>
        </p:nvSpPr>
        <p:spPr bwMode="auto">
          <a:xfrm>
            <a:off x="229632" y="2624067"/>
            <a:ext cx="5929161" cy="12986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6713" indent="-366713" algn="l" defTabSz="914400">
              <a:defRPr/>
            </a:pPr>
            <a:r>
              <a:rPr lang="en-US" sz="3600" b="1" kern="0" dirty="0">
                <a:solidFill>
                  <a:srgbClr val="FFFF00"/>
                </a:solidFill>
                <a:effectLst>
                  <a:glow rad="127000">
                    <a:schemeClr val="tx1"/>
                  </a:glow>
                </a:effectLst>
                <a:latin typeface="Arial" charset="0"/>
                <a:ea typeface="ＭＳ Ｐゴシック" charset="0"/>
                <a:cs typeface="ＭＳ Ｐゴシック" charset="0"/>
              </a:rPr>
              <a:t>II. Do what is required</a:t>
            </a:r>
            <a:br>
              <a:rPr lang="en-US" sz="3600" b="1" kern="0" dirty="0">
                <a:solidFill>
                  <a:srgbClr val="FFFF00"/>
                </a:solidFill>
                <a:effectLst>
                  <a:glow rad="127000">
                    <a:schemeClr val="tx1"/>
                  </a:glow>
                </a:effectLst>
                <a:latin typeface="Arial" charset="0"/>
                <a:ea typeface="ＭＳ Ｐゴシック" charset="0"/>
                <a:cs typeface="ＭＳ Ｐゴシック" charset="0"/>
              </a:rPr>
            </a:br>
            <a:r>
              <a:rPr lang="en-US" sz="3600" b="1" kern="0" dirty="0">
                <a:solidFill>
                  <a:srgbClr val="FFFF00"/>
                </a:solidFill>
                <a:effectLst>
                  <a:glow rad="127000">
                    <a:schemeClr val="tx1"/>
                  </a:glow>
                </a:effectLst>
                <a:latin typeface="Arial" charset="0"/>
                <a:ea typeface="ＭＳ Ｐゴシック" charset="0"/>
                <a:cs typeface="ＭＳ Ｐゴシック" charset="0"/>
              </a:rPr>
              <a:t>—confession of sin. </a:t>
            </a:r>
          </a:p>
        </p:txBody>
      </p:sp>
      <p:sp>
        <p:nvSpPr>
          <p:cNvPr id="23" name="Left Arrow 22">
            <a:extLst>
              <a:ext uri="{FF2B5EF4-FFF2-40B4-BE49-F238E27FC236}">
                <a16:creationId xmlns:a16="http://schemas.microsoft.com/office/drawing/2014/main" id="{8C2E5B9D-323F-EC44-8E22-F78A83B0122E}"/>
              </a:ext>
            </a:extLst>
          </p:cNvPr>
          <p:cNvSpPr/>
          <p:nvPr/>
        </p:nvSpPr>
        <p:spPr bwMode="auto">
          <a:xfrm rot="8846859">
            <a:off x="5304953" y="1414487"/>
            <a:ext cx="979864" cy="852244"/>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Left Arrow 23">
            <a:extLst>
              <a:ext uri="{FF2B5EF4-FFF2-40B4-BE49-F238E27FC236}">
                <a16:creationId xmlns:a16="http://schemas.microsoft.com/office/drawing/2014/main" id="{E85EFF53-51F6-4448-A5C5-DF6CB6D6D674}"/>
              </a:ext>
            </a:extLst>
          </p:cNvPr>
          <p:cNvSpPr/>
          <p:nvPr/>
        </p:nvSpPr>
        <p:spPr bwMode="auto">
          <a:xfrm rot="12764098">
            <a:off x="5379782" y="3883509"/>
            <a:ext cx="979864" cy="852244"/>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193777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So how do you personally sustain your walk with God?</a:t>
            </a:r>
          </a:p>
        </p:txBody>
      </p:sp>
      <p:sp>
        <p:nvSpPr>
          <p:cNvPr id="5" name="Rectangle 2">
            <a:extLst>
              <a:ext uri="{FF2B5EF4-FFF2-40B4-BE49-F238E27FC236}">
                <a16:creationId xmlns:a16="http://schemas.microsoft.com/office/drawing/2014/main" id="{9036D611-1787-274A-A7FE-1EEF25B4BACD}"/>
              </a:ext>
            </a:extLst>
          </p:cNvPr>
          <p:cNvSpPr txBox="1">
            <a:spLocks noChangeArrowheads="1"/>
          </p:cNvSpPr>
          <p:nvPr/>
        </p:nvSpPr>
        <p:spPr bwMode="auto">
          <a:xfrm>
            <a:off x="288268" y="2771930"/>
            <a:ext cx="8855732" cy="401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defTabSz="914400" fontAlgn="base">
              <a:spcBef>
                <a:spcPct val="0"/>
              </a:spcBef>
              <a:spcAft>
                <a:spcPct val="0"/>
              </a:spcAft>
              <a:defRPr kumimoji="1" sz="32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r>
              <a:rPr lang="en-US" sz="4400" dirty="0"/>
              <a:t>Promises?</a:t>
            </a:r>
          </a:p>
          <a:p>
            <a:r>
              <a:rPr lang="en-US" sz="4400" dirty="0"/>
              <a:t>Bible reading? </a:t>
            </a:r>
          </a:p>
          <a:p>
            <a:r>
              <a:rPr lang="en-US" sz="4400" dirty="0"/>
              <a:t>Prayer? </a:t>
            </a:r>
          </a:p>
          <a:p>
            <a:r>
              <a:rPr lang="en-US" sz="4400" dirty="0"/>
              <a:t>Something else? </a:t>
            </a:r>
          </a:p>
        </p:txBody>
      </p:sp>
    </p:spTree>
    <p:extLst>
      <p:ext uri="{BB962C8B-B14F-4D97-AF65-F5344CB8AC3E}">
        <p14:creationId xmlns:p14="http://schemas.microsoft.com/office/powerpoint/2010/main" val="202079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4</a:t>
            </a:r>
          </a:p>
        </p:txBody>
      </p:sp>
    </p:spTree>
    <p:extLst>
      <p:ext uri="{BB962C8B-B14F-4D97-AF65-F5344CB8AC3E}">
        <p14:creationId xmlns:p14="http://schemas.microsoft.com/office/powerpoint/2010/main" val="2366048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1026"/>
          <p:cNvSpPr>
            <a:spLocks noGrp="1" noChangeArrowheads="1"/>
          </p:cNvSpPr>
          <p:nvPr>
            <p:ph type="ctrTitle"/>
          </p:nvPr>
        </p:nvSpPr>
        <p:spPr>
          <a:xfrm>
            <a:off x="107504" y="188640"/>
            <a:ext cx="8856984" cy="3240088"/>
          </a:xfrm>
        </p:spPr>
        <p:txBody>
          <a:bodyPr/>
          <a:lstStyle/>
          <a:p>
            <a:r>
              <a:rPr lang="en-US" sz="4800" b="1" dirty="0">
                <a:solidFill>
                  <a:schemeClr val="tx1"/>
                </a:solidFill>
                <a:latin typeface="Arial" charset="0"/>
                <a:ea typeface="ＭＳ Ｐゴシック" charset="0"/>
              </a:rPr>
              <a:t>Why did God institute the sacrificial system?</a:t>
            </a:r>
            <a:endParaRPr lang="en-US" sz="4000" dirty="0">
              <a:solidFill>
                <a:schemeClr val="tx1"/>
              </a:solidFill>
              <a:latin typeface="Arial" charset="0"/>
              <a:ea typeface="ＭＳ Ｐゴシック" charset="0"/>
            </a:endParaRPr>
          </a:p>
        </p:txBody>
      </p:sp>
      <p:sp>
        <p:nvSpPr>
          <p:cNvPr id="183299" name="Rectangle 1029"/>
          <p:cNvSpPr>
            <a:spLocks noChangeArrowheads="1"/>
          </p:cNvSpPr>
          <p:nvPr/>
        </p:nvSpPr>
        <p:spPr bwMode="auto">
          <a:xfrm>
            <a:off x="0" y="3781586"/>
            <a:ext cx="9143999" cy="3190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lvl="0" algn="ctr" defTabSz="914400" eaLnBrk="0" fontAlgn="base" hangingPunct="0">
              <a:spcBef>
                <a:spcPct val="20000"/>
              </a:spcBef>
              <a:spcAft>
                <a:spcPct val="0"/>
              </a:spcAft>
              <a:defRPr/>
            </a:pPr>
            <a:r>
              <a:rPr kumimoji="1" lang="en-US" sz="4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Did the blood actually forgive sin?</a:t>
            </a:r>
            <a:endParaRPr kumimoji="1" lang="zh-CN" altLang="en-US" sz="4800" b="1" dirty="0">
              <a:solidFill>
                <a:srgbClr val="FFFFFF"/>
              </a:solidFill>
              <a:latin typeface="微軟正黑體" charset="0"/>
              <a:ea typeface="微軟正黑體" charset="0"/>
              <a:cs typeface="微軟正黑體" charset="0"/>
            </a:endParaRPr>
          </a:p>
        </p:txBody>
      </p:sp>
    </p:spTree>
    <p:extLst>
      <p:ext uri="{BB962C8B-B14F-4D97-AF65-F5344CB8AC3E}">
        <p14:creationId xmlns:p14="http://schemas.microsoft.com/office/powerpoint/2010/main" val="3614272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a:xfrm>
            <a:off x="685800" y="0"/>
            <a:ext cx="7772400" cy="2650210"/>
          </a:xfrm>
        </p:spPr>
        <p:txBody>
          <a:bodyPr/>
          <a:lstStyle/>
          <a:p>
            <a:pPr eaLnBrk="1" hangingPunct="1">
              <a:defRPr/>
            </a:pPr>
            <a:r>
              <a:rPr kumimoji="1" lang="en-US" b="1" dirty="0">
                <a:solidFill>
                  <a:schemeClr val="bg1"/>
                </a:solidFill>
                <a:ea typeface="ＭＳ Ｐゴシック" charset="0"/>
              </a:rPr>
              <a:t>Did blood sacrifices save Israelites under the Law?</a:t>
            </a:r>
          </a:p>
        </p:txBody>
      </p:sp>
      <p:sp>
        <p:nvSpPr>
          <p:cNvPr id="2" name="TextBox 1"/>
          <p:cNvSpPr txBox="1"/>
          <p:nvPr/>
        </p:nvSpPr>
        <p:spPr>
          <a:xfrm>
            <a:off x="827584" y="2420888"/>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Black"/>
                <a:ea typeface="ＭＳ Ｐゴシック" charset="0"/>
                <a:cs typeface="Arial Black"/>
              </a:rPr>
              <a:t>BLOOD</a:t>
            </a:r>
          </a:p>
        </p:txBody>
      </p:sp>
    </p:spTree>
    <p:extLst>
      <p:ext uri="{BB962C8B-B14F-4D97-AF65-F5344CB8AC3E}">
        <p14:creationId xmlns:p14="http://schemas.microsoft.com/office/powerpoint/2010/main" val="280937350"/>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0" y="114541"/>
            <a:ext cx="9144000" cy="880733"/>
          </a:xfrm>
        </p:spPr>
        <p:txBody>
          <a:bodyPr/>
          <a:lstStyle/>
          <a:p>
            <a:pPr eaLnBrk="1" hangingPunct="1">
              <a:defRPr/>
            </a:pPr>
            <a:r>
              <a:rPr kumimoji="1" lang="en-US" sz="4000" b="1" dirty="0">
                <a:solidFill>
                  <a:srgbClr val="FFFFFF"/>
                </a:solidFill>
                <a:ea typeface="ＭＳ Ｐゴシック" charset="0"/>
              </a:rPr>
              <a:t>Sacrifices forgave sin</a:t>
            </a:r>
          </a:p>
        </p:txBody>
      </p:sp>
      <p:sp>
        <p:nvSpPr>
          <p:cNvPr id="5" name="Rectangle 1029"/>
          <p:cNvSpPr>
            <a:spLocks noChangeArrowheads="1"/>
          </p:cNvSpPr>
          <p:nvPr/>
        </p:nvSpPr>
        <p:spPr bwMode="auto">
          <a:xfrm>
            <a:off x="3271802" y="1288792"/>
            <a:ext cx="5400600" cy="2958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Through this process, the priest will purify the people, making them right with the L</a:t>
            </a: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they will be forgiven</a:t>
            </a: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(4:20 NLT; cf. 4:26, 31, 35).</a:t>
            </a:r>
          </a:p>
        </p:txBody>
      </p:sp>
    </p:spTree>
    <p:extLst>
      <p:ext uri="{BB962C8B-B14F-4D97-AF65-F5344CB8AC3E}">
        <p14:creationId xmlns:p14="http://schemas.microsoft.com/office/powerpoint/2010/main" val="152901038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 forgave Israelites through the blood of </a:t>
            </a:r>
            <a:r>
              <a:rPr lang="en-US" sz="4800" b="1" dirty="0">
                <a:solidFill>
                  <a:srgbClr val="FFFF00"/>
                </a:solidFill>
                <a:effectLst>
                  <a:glow rad="127000">
                    <a:schemeClr val="tx1"/>
                  </a:glow>
                </a:effectLst>
                <a:latin typeface="Arial" charset="0"/>
                <a:ea typeface="ＭＳ Ｐゴシック" charset="0"/>
                <a:cs typeface="ＭＳ Ｐゴシック" charset="0"/>
              </a:rPr>
              <a:t>offerings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(Lev 4:1–5:13; 6:24-30). </a:t>
            </a:r>
          </a:p>
        </p:txBody>
      </p:sp>
    </p:spTree>
    <p:extLst>
      <p:ext uri="{BB962C8B-B14F-4D97-AF65-F5344CB8AC3E}">
        <p14:creationId xmlns:p14="http://schemas.microsoft.com/office/powerpoint/2010/main" val="381673221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5</a:t>
            </a:r>
          </a:p>
        </p:txBody>
      </p:sp>
    </p:spTree>
    <p:extLst>
      <p:ext uri="{BB962C8B-B14F-4D97-AF65-F5344CB8AC3E}">
        <p14:creationId xmlns:p14="http://schemas.microsoft.com/office/powerpoint/2010/main" val="2063252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632" y="1749215"/>
            <a:ext cx="6350000" cy="5080000"/>
          </a:xfrm>
          <a:prstGeom prst="rect">
            <a:avLst/>
          </a:prstGeom>
        </p:spPr>
      </p:pic>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blood and restitution of the </a:t>
            </a:r>
            <a:r>
              <a:rPr lang="en-US" sz="3600" b="1" dirty="0">
                <a:solidFill>
                  <a:srgbClr val="FFFF00"/>
                </a:solidFill>
                <a:effectLst>
                  <a:glow rad="127000">
                    <a:schemeClr val="tx1"/>
                  </a:glow>
                </a:effectLst>
                <a:latin typeface="Arial" charset="0"/>
                <a:ea typeface="ＭＳ Ｐゴシック" charset="0"/>
                <a:cs typeface="ＭＳ Ｐゴシック" charset="0"/>
              </a:rPr>
              <a:t>guilt offering</a:t>
            </a:r>
            <a:r>
              <a:rPr lang="en-US" sz="3600" b="1" dirty="0">
                <a:effectLst>
                  <a:glow rad="127000">
                    <a:schemeClr val="tx1"/>
                  </a:glow>
                </a:effectLst>
                <a:latin typeface="Arial" charset="0"/>
                <a:ea typeface="ＭＳ Ｐゴシック" charset="0"/>
                <a:cs typeface="ＭＳ Ｐゴシック" charset="0"/>
              </a:rPr>
              <a:t> forgave unintentional sin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(5:14–6:7; 7:1-10). </a:t>
            </a:r>
          </a:p>
        </p:txBody>
      </p:sp>
      <p:sp>
        <p:nvSpPr>
          <p:cNvPr id="4" name="Rectangle 2"/>
          <p:cNvSpPr txBox="1">
            <a:spLocks noChangeArrowheads="1"/>
          </p:cNvSpPr>
          <p:nvPr/>
        </p:nvSpPr>
        <p:spPr bwMode="auto">
          <a:xfrm>
            <a:off x="4139952" y="1700808"/>
            <a:ext cx="5183560" cy="24482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a:t>
            </a:r>
          </a:p>
        </p:txBody>
      </p:sp>
    </p:spTree>
    <p:extLst>
      <p:ext uri="{BB962C8B-B14F-4D97-AF65-F5344CB8AC3E}">
        <p14:creationId xmlns:p14="http://schemas.microsoft.com/office/powerpoint/2010/main" val="1163056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F45B65-FD9E-0F48-81A3-D47C8109F132}"/>
              </a:ext>
            </a:extLst>
          </p:cNvPr>
          <p:cNvGrpSpPr/>
          <p:nvPr/>
        </p:nvGrpSpPr>
        <p:grpSpPr>
          <a:xfrm>
            <a:off x="290875" y="1850827"/>
            <a:ext cx="8437975" cy="4032109"/>
            <a:chOff x="278781" y="2145664"/>
            <a:chExt cx="8437975" cy="4032109"/>
          </a:xfrm>
        </p:grpSpPr>
        <p:pic>
          <p:nvPicPr>
            <p:cNvPr id="21506" name="Picture 2">
              <a:extLst>
                <a:ext uri="{FF2B5EF4-FFF2-40B4-BE49-F238E27FC236}">
                  <a16:creationId xmlns:a16="http://schemas.microsoft.com/office/drawing/2014/main" id="{61E49912-08EA-DF4C-BB7C-10507812C63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6523" y="2145664"/>
              <a:ext cx="8400233" cy="40098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8F898D-B347-3743-82DA-53BFBBACF67F}"/>
                </a:ext>
              </a:extLst>
            </p:cNvPr>
            <p:cNvSpPr/>
            <p:nvPr/>
          </p:nvSpPr>
          <p:spPr bwMode="auto">
            <a:xfrm>
              <a:off x="446049" y="2621091"/>
              <a:ext cx="2240201" cy="96960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32">
              <a:extLst>
                <a:ext uri="{FF2B5EF4-FFF2-40B4-BE49-F238E27FC236}">
                  <a16:creationId xmlns:a16="http://schemas.microsoft.com/office/drawing/2014/main" id="{99F3DC73-3F34-D94D-A2C1-873A781ECC39}"/>
                </a:ext>
              </a:extLst>
            </p:cNvPr>
            <p:cNvSpPr/>
            <p:nvPr/>
          </p:nvSpPr>
          <p:spPr bwMode="auto">
            <a:xfrm>
              <a:off x="278781" y="4072414"/>
              <a:ext cx="6824546"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a:extLst>
                <a:ext uri="{FF2B5EF4-FFF2-40B4-BE49-F238E27FC236}">
                  <a16:creationId xmlns:a16="http://schemas.microsoft.com/office/drawing/2014/main" id="{DFD6AD43-9D3D-F84A-B2B2-7E60CEE0E4BB}"/>
                </a:ext>
              </a:extLst>
            </p:cNvPr>
            <p:cNvSpPr/>
            <p:nvPr/>
          </p:nvSpPr>
          <p:spPr bwMode="auto">
            <a:xfrm>
              <a:off x="5341434" y="2844115"/>
              <a:ext cx="1437313" cy="96960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a:extLst>
                <a:ext uri="{FF2B5EF4-FFF2-40B4-BE49-F238E27FC236}">
                  <a16:creationId xmlns:a16="http://schemas.microsoft.com/office/drawing/2014/main" id="{7495BAA0-F296-9541-A6A2-1BD5C65C8A3A}"/>
                </a:ext>
              </a:extLst>
            </p:cNvPr>
            <p:cNvSpPr/>
            <p:nvPr/>
          </p:nvSpPr>
          <p:spPr bwMode="auto">
            <a:xfrm>
              <a:off x="6209329" y="5743807"/>
              <a:ext cx="2377109" cy="43396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542"/>
            <a:ext cx="9144000" cy="682468"/>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Guilt Offerings</a:t>
            </a:r>
            <a:endParaRPr lang="en-US" altLang="zh-CN" sz="3600" b="1" dirty="0">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0D33585-B669-8D46-9E2F-8075F6067122}"/>
              </a:ext>
            </a:extLst>
          </p:cNvPr>
          <p:cNvSpPr txBox="1">
            <a:spLocks noChangeArrowheads="1"/>
          </p:cNvSpPr>
          <p:nvPr/>
        </p:nvSpPr>
        <p:spPr bwMode="auto">
          <a:xfrm>
            <a:off x="171359" y="2367157"/>
            <a:ext cx="3104472" cy="732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A priest or the entire community:</a:t>
            </a:r>
          </a:p>
        </p:txBody>
      </p:sp>
      <p:sp>
        <p:nvSpPr>
          <p:cNvPr id="12" name="Rectangle 2">
            <a:extLst>
              <a:ext uri="{FF2B5EF4-FFF2-40B4-BE49-F238E27FC236}">
                <a16:creationId xmlns:a16="http://schemas.microsoft.com/office/drawing/2014/main" id="{E9DAED76-7381-E342-9CBE-95D4CBACE3AF}"/>
              </a:ext>
            </a:extLst>
          </p:cNvPr>
          <p:cNvSpPr txBox="1">
            <a:spLocks noChangeArrowheads="1"/>
          </p:cNvSpPr>
          <p:nvPr/>
        </p:nvSpPr>
        <p:spPr bwMode="auto">
          <a:xfrm>
            <a:off x="5170529" y="2466090"/>
            <a:ext cx="3841120" cy="732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A ruler:</a:t>
            </a:r>
          </a:p>
        </p:txBody>
      </p:sp>
      <p:sp>
        <p:nvSpPr>
          <p:cNvPr id="24" name="Rectangle 2">
            <a:extLst>
              <a:ext uri="{FF2B5EF4-FFF2-40B4-BE49-F238E27FC236}">
                <a16:creationId xmlns:a16="http://schemas.microsoft.com/office/drawing/2014/main" id="{3BD9132B-B0A4-DB4B-B3DA-34CC42E34252}"/>
              </a:ext>
            </a:extLst>
          </p:cNvPr>
          <p:cNvSpPr txBox="1">
            <a:spLocks noChangeArrowheads="1"/>
          </p:cNvSpPr>
          <p:nvPr/>
        </p:nvSpPr>
        <p:spPr bwMode="auto">
          <a:xfrm>
            <a:off x="26594" y="817806"/>
            <a:ext cx="8994745" cy="4054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WHY: Atone for accidental sins</a:t>
            </a:r>
          </a:p>
        </p:txBody>
      </p:sp>
      <p:sp>
        <p:nvSpPr>
          <p:cNvPr id="25" name="Rectangle 2">
            <a:extLst>
              <a:ext uri="{FF2B5EF4-FFF2-40B4-BE49-F238E27FC236}">
                <a16:creationId xmlns:a16="http://schemas.microsoft.com/office/drawing/2014/main" id="{07E63EE2-8E95-6E40-81AE-D31AFEE25B4D}"/>
              </a:ext>
            </a:extLst>
          </p:cNvPr>
          <p:cNvSpPr txBox="1">
            <a:spLocks noChangeArrowheads="1"/>
          </p:cNvSpPr>
          <p:nvPr/>
        </p:nvSpPr>
        <p:spPr bwMode="auto">
          <a:xfrm>
            <a:off x="26594" y="1237499"/>
            <a:ext cx="8994745" cy="4054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WHAT: Depends on who the offender is</a:t>
            </a:r>
          </a:p>
        </p:txBody>
      </p:sp>
      <p:sp>
        <p:nvSpPr>
          <p:cNvPr id="26" name="Rectangle 2">
            <a:extLst>
              <a:ext uri="{FF2B5EF4-FFF2-40B4-BE49-F238E27FC236}">
                <a16:creationId xmlns:a16="http://schemas.microsoft.com/office/drawing/2014/main" id="{8998DE3D-53E7-474D-9E20-1E0E6A7F1365}"/>
              </a:ext>
            </a:extLst>
          </p:cNvPr>
          <p:cNvSpPr txBox="1">
            <a:spLocks noChangeArrowheads="1"/>
          </p:cNvSpPr>
          <p:nvPr/>
        </p:nvSpPr>
        <p:spPr bwMode="auto">
          <a:xfrm>
            <a:off x="214022" y="3065412"/>
            <a:ext cx="2588775" cy="4534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t>bull </a:t>
            </a:r>
            <a:endParaRPr lang="en-US" sz="24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A846A867-71D8-8944-B520-654B4E4D60C7}"/>
              </a:ext>
            </a:extLst>
          </p:cNvPr>
          <p:cNvSpPr txBox="1">
            <a:spLocks noChangeArrowheads="1"/>
          </p:cNvSpPr>
          <p:nvPr/>
        </p:nvSpPr>
        <p:spPr bwMode="auto">
          <a:xfrm>
            <a:off x="5172975" y="3176904"/>
            <a:ext cx="2588775" cy="4534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t>male goat </a:t>
            </a:r>
            <a:b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br>
            <a:endParaRPr lang="en-US" sz="24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F16DEDBC-003B-2D45-A17F-373633F6093E}"/>
              </a:ext>
            </a:extLst>
          </p:cNvPr>
          <p:cNvSpPr txBox="1">
            <a:spLocks noChangeArrowheads="1"/>
          </p:cNvSpPr>
          <p:nvPr/>
        </p:nvSpPr>
        <p:spPr bwMode="auto">
          <a:xfrm>
            <a:off x="149255" y="3868838"/>
            <a:ext cx="8994745" cy="4054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Other individuals could choose one of the following:</a:t>
            </a:r>
          </a:p>
        </p:txBody>
      </p:sp>
      <p:sp>
        <p:nvSpPr>
          <p:cNvPr id="30" name="Rectangle 2">
            <a:extLst>
              <a:ext uri="{FF2B5EF4-FFF2-40B4-BE49-F238E27FC236}">
                <a16:creationId xmlns:a16="http://schemas.microsoft.com/office/drawing/2014/main" id="{0A68D949-3F75-2345-BB93-E0FDFD0CA3D7}"/>
              </a:ext>
            </a:extLst>
          </p:cNvPr>
          <p:cNvSpPr txBox="1">
            <a:spLocks noChangeArrowheads="1"/>
          </p:cNvSpPr>
          <p:nvPr/>
        </p:nvSpPr>
        <p:spPr bwMode="auto">
          <a:xfrm>
            <a:off x="530068" y="5665750"/>
            <a:ext cx="2588775" cy="1190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t>1 female goat or </a:t>
            </a:r>
          </a:p>
          <a:p>
            <a:pPr defTabSz="914400">
              <a:defRPr/>
            </a:pPr>
            <a: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t>1 female lamb </a:t>
            </a:r>
            <a:endParaRPr lang="en-US" sz="24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31" name="Rectangle 2">
            <a:extLst>
              <a:ext uri="{FF2B5EF4-FFF2-40B4-BE49-F238E27FC236}">
                <a16:creationId xmlns:a16="http://schemas.microsoft.com/office/drawing/2014/main" id="{75113C67-1B57-C847-9783-1E10011DCDDA}"/>
              </a:ext>
            </a:extLst>
          </p:cNvPr>
          <p:cNvSpPr txBox="1">
            <a:spLocks noChangeArrowheads="1"/>
          </p:cNvSpPr>
          <p:nvPr/>
        </p:nvSpPr>
        <p:spPr bwMode="auto">
          <a:xfrm>
            <a:off x="3412658" y="5665750"/>
            <a:ext cx="2588775" cy="1190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t>2 pigeons or doves</a:t>
            </a:r>
          </a:p>
        </p:txBody>
      </p:sp>
      <p:sp>
        <p:nvSpPr>
          <p:cNvPr id="32" name="Rectangle 2">
            <a:extLst>
              <a:ext uri="{FF2B5EF4-FFF2-40B4-BE49-F238E27FC236}">
                <a16:creationId xmlns:a16="http://schemas.microsoft.com/office/drawing/2014/main" id="{ED53742A-12BA-B140-B29E-D1294128D1FF}"/>
              </a:ext>
            </a:extLst>
          </p:cNvPr>
          <p:cNvSpPr txBox="1">
            <a:spLocks noChangeArrowheads="1"/>
          </p:cNvSpPr>
          <p:nvPr/>
        </p:nvSpPr>
        <p:spPr bwMode="auto">
          <a:xfrm>
            <a:off x="6295249" y="5665750"/>
            <a:ext cx="2716400" cy="1190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t>2 quarts of flour</a:t>
            </a:r>
            <a:b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br>
            <a:endParaRPr lang="en-US" sz="2400" b="1" i="1" kern="0" dirty="0">
              <a:solidFill>
                <a:srgbClr val="929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111252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620203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4794030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5"/>
            <a:ext cx="9144000" cy="2951405"/>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How can you maintain fellowship with your holy God?</a:t>
            </a:r>
          </a:p>
        </p:txBody>
      </p:sp>
    </p:spTree>
    <p:extLst>
      <p:ext uri="{BB962C8B-B14F-4D97-AF65-F5344CB8AC3E}">
        <p14:creationId xmlns:p14="http://schemas.microsoft.com/office/powerpoint/2010/main" val="280449236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Main Point</a:t>
            </a:r>
          </a:p>
        </p:txBody>
      </p:sp>
      <p:pic>
        <p:nvPicPr>
          <p:cNvPr id="5122" name="Picture 2" descr="Related image">
            <a:extLst>
              <a:ext uri="{FF2B5EF4-FFF2-40B4-BE49-F238E27FC236}">
                <a16:creationId xmlns:a16="http://schemas.microsoft.com/office/drawing/2014/main" id="{14CEFEC2-E22D-C740-9F1F-32E5AAB8CE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387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76100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5"/>
            <a:ext cx="9144000" cy="154622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maintain fellowship with your holy God?</a:t>
            </a:r>
          </a:p>
        </p:txBody>
      </p:sp>
      <p:sp>
        <p:nvSpPr>
          <p:cNvPr id="7" name="Notched Right Arrow 6">
            <a:extLst>
              <a:ext uri="{FF2B5EF4-FFF2-40B4-BE49-F238E27FC236}">
                <a16:creationId xmlns:a16="http://schemas.microsoft.com/office/drawing/2014/main" id="{4AC9BED4-CFD9-F74D-98D6-A1827456721A}"/>
              </a:ext>
            </a:extLst>
          </p:cNvPr>
          <p:cNvSpPr/>
          <p:nvPr/>
        </p:nvSpPr>
        <p:spPr bwMode="auto">
          <a:xfrm rot="3031307">
            <a:off x="5796008" y="4590562"/>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0D98B781-783E-D84F-BF16-4EF24E5A92E2}"/>
              </a:ext>
            </a:extLst>
          </p:cNvPr>
          <p:cNvSpPr txBox="1">
            <a:spLocks noChangeArrowheads="1"/>
          </p:cNvSpPr>
          <p:nvPr/>
        </p:nvSpPr>
        <p:spPr bwMode="auto">
          <a:xfrm>
            <a:off x="-18288" y="3108960"/>
            <a:ext cx="9144000" cy="13198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kern="0" dirty="0">
                <a:effectLst>
                  <a:glow rad="127000">
                    <a:schemeClr val="tx1"/>
                  </a:glow>
                </a:effectLst>
                <a:latin typeface="Arial" charset="0"/>
                <a:ea typeface="ＭＳ Ｐゴシック" charset="0"/>
                <a:cs typeface="ＭＳ Ｐゴシック" charset="0"/>
              </a:rPr>
              <a:t>Two Ways</a:t>
            </a:r>
          </a:p>
        </p:txBody>
      </p:sp>
      <p:sp>
        <p:nvSpPr>
          <p:cNvPr id="9" name="Notched Right Arrow 8">
            <a:extLst>
              <a:ext uri="{FF2B5EF4-FFF2-40B4-BE49-F238E27FC236}">
                <a16:creationId xmlns:a16="http://schemas.microsoft.com/office/drawing/2014/main" id="{155E0F96-875D-444C-B0C1-DBB01F7507D3}"/>
              </a:ext>
            </a:extLst>
          </p:cNvPr>
          <p:cNvSpPr/>
          <p:nvPr/>
        </p:nvSpPr>
        <p:spPr bwMode="auto">
          <a:xfrm rot="7653207">
            <a:off x="397338" y="4607172"/>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Rectangle 2">
            <a:extLst>
              <a:ext uri="{FF2B5EF4-FFF2-40B4-BE49-F238E27FC236}">
                <a16:creationId xmlns:a16="http://schemas.microsoft.com/office/drawing/2014/main" id="{216C6518-08A0-6842-B3FC-54FC72671C8F}"/>
              </a:ext>
            </a:extLst>
          </p:cNvPr>
          <p:cNvSpPr txBox="1">
            <a:spLocks noChangeArrowheads="1"/>
          </p:cNvSpPr>
          <p:nvPr/>
        </p:nvSpPr>
        <p:spPr bwMode="auto">
          <a:xfrm>
            <a:off x="0" y="5920006"/>
            <a:ext cx="912571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Leviticus 1:1–6:7</a:t>
            </a:r>
          </a:p>
        </p:txBody>
      </p:sp>
    </p:spTree>
    <p:extLst>
      <p:ext uri="{BB962C8B-B14F-4D97-AF65-F5344CB8AC3E}">
        <p14:creationId xmlns:p14="http://schemas.microsoft.com/office/powerpoint/2010/main" val="275394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1134"/>
          </a:xfrm>
          <a:solidFill>
            <a:schemeClr val="accent2">
              <a:lumMod val="50000"/>
            </a:schemeClr>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 y="1357818"/>
            <a:ext cx="9144000" cy="9669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Worship God &amp; confess your sin.</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E4534BFF-7293-DA4C-BD7E-9BC839FB1488}"/>
              </a:ext>
            </a:extLst>
          </p:cNvPr>
          <p:cNvPicPr>
            <a:picLocks noChangeAspect="1"/>
          </p:cNvPicPr>
          <p:nvPr/>
        </p:nvPicPr>
        <p:blipFill>
          <a:blip r:embed="rId3"/>
          <a:stretch>
            <a:fillRect/>
          </a:stretch>
        </p:blipFill>
        <p:spPr>
          <a:xfrm>
            <a:off x="5485052" y="2324746"/>
            <a:ext cx="3658948" cy="3428957"/>
          </a:xfrm>
          <a:prstGeom prst="rect">
            <a:avLst/>
          </a:prstGeom>
        </p:spPr>
      </p:pic>
      <p:pic>
        <p:nvPicPr>
          <p:cNvPr id="5" name="Picture 4">
            <a:extLst>
              <a:ext uri="{FF2B5EF4-FFF2-40B4-BE49-F238E27FC236}">
                <a16:creationId xmlns:a16="http://schemas.microsoft.com/office/drawing/2014/main" id="{EC47D329-40BF-4E40-82EE-6DF218C27D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324746"/>
            <a:ext cx="2944678" cy="3282285"/>
          </a:xfrm>
          <a:prstGeom prst="rect">
            <a:avLst/>
          </a:prstGeom>
        </p:spPr>
      </p:pic>
    </p:spTree>
    <p:extLst>
      <p:ext uri="{BB962C8B-B14F-4D97-AF65-F5344CB8AC3E}">
        <p14:creationId xmlns:p14="http://schemas.microsoft.com/office/powerpoint/2010/main" val="3210304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Do what is not required—extra acts of worship. </a:t>
            </a: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429079" y="1849569"/>
            <a:ext cx="4142921" cy="4617906"/>
          </a:xfrm>
          <a:prstGeom prst="rect">
            <a:avLst/>
          </a:prstGeom>
        </p:spPr>
      </p:pic>
    </p:spTree>
    <p:extLst>
      <p:ext uri="{BB962C8B-B14F-4D97-AF65-F5344CB8AC3E}">
        <p14:creationId xmlns:p14="http://schemas.microsoft.com/office/powerpoint/2010/main" val="232355026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Do what is required</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—confession of sin. </a:t>
            </a:r>
          </a:p>
        </p:txBody>
      </p:sp>
      <p:pic>
        <p:nvPicPr>
          <p:cNvPr id="3" name="Picture 2">
            <a:extLst>
              <a:ext uri="{FF2B5EF4-FFF2-40B4-BE49-F238E27FC236}">
                <a16:creationId xmlns:a16="http://schemas.microsoft.com/office/drawing/2014/main" id="{43C48353-4C27-C047-BBBE-05DD9A81B9A7}"/>
              </a:ext>
            </a:extLst>
          </p:cNvPr>
          <p:cNvPicPr>
            <a:picLocks noChangeAspect="1"/>
          </p:cNvPicPr>
          <p:nvPr/>
        </p:nvPicPr>
        <p:blipFill>
          <a:blip r:embed="rId3"/>
          <a:stretch>
            <a:fillRect/>
          </a:stretch>
        </p:blipFill>
        <p:spPr>
          <a:xfrm>
            <a:off x="4016829" y="1817219"/>
            <a:ext cx="5127171" cy="4804892"/>
          </a:xfrm>
          <a:prstGeom prst="rect">
            <a:avLst/>
          </a:prstGeom>
        </p:spPr>
      </p:pic>
    </p:spTree>
    <p:extLst>
      <p:ext uri="{BB962C8B-B14F-4D97-AF65-F5344CB8AC3E}">
        <p14:creationId xmlns:p14="http://schemas.microsoft.com/office/powerpoint/2010/main" val="198983775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30" y="-1"/>
            <a:ext cx="9136782" cy="68580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nvGrpSpPr>
          <p:cNvPr id="4" name="Group 3"/>
          <p:cNvGrpSpPr/>
          <p:nvPr/>
        </p:nvGrpSpPr>
        <p:grpSpPr>
          <a:xfrm>
            <a:off x="4974437" y="-963385"/>
            <a:ext cx="4853461" cy="7804050"/>
            <a:chOff x="409008" y="-1062725"/>
            <a:chExt cx="4853461" cy="7804050"/>
          </a:xfrm>
        </p:grpSpPr>
        <p:sp>
          <p:nvSpPr>
            <p:cNvPr id="3" name="Rectangle 2"/>
            <p:cNvSpPr/>
            <p:nvPr/>
          </p:nvSpPr>
          <p:spPr bwMode="auto">
            <a:xfrm rot="19342948">
              <a:off x="409008" y="-1062725"/>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6" name="Rectangle 5"/>
            <p:cNvSpPr/>
            <p:nvPr/>
          </p:nvSpPr>
          <p:spPr bwMode="auto">
            <a:xfrm rot="19342948">
              <a:off x="2281215" y="-702686"/>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Rectangle 6"/>
            <p:cNvSpPr/>
            <p:nvPr/>
          </p:nvSpPr>
          <p:spPr bwMode="auto">
            <a:xfrm>
              <a:off x="797973" y="3357095"/>
              <a:ext cx="3744416" cy="3384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7"/>
            <p:cNvSpPr/>
            <p:nvPr/>
          </p:nvSpPr>
          <p:spPr bwMode="auto">
            <a:xfrm>
              <a:off x="1518053" y="2348983"/>
              <a:ext cx="3744416" cy="2700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4629165" y="30881"/>
            <a:ext cx="4471105" cy="3384230"/>
          </a:xfrm>
          <a:effectLst/>
        </p:spPr>
        <p:txBody>
          <a:bodyPr/>
          <a:lstStyle/>
          <a:p>
            <a:pPr>
              <a:defRPr/>
            </a:pPr>
            <a:r>
              <a:rPr lang="en-US" sz="2800" b="1" dirty="0">
                <a:solidFill>
                  <a:schemeClr val="tx2"/>
                </a:solidFill>
                <a:effectLst>
                  <a:glow rad="127000">
                    <a:schemeClr val="bg1"/>
                  </a:glow>
                </a:effectLst>
                <a:latin typeface="Chalkduster"/>
                <a:ea typeface="ＭＳ Ｐゴシック" charset="0"/>
                <a:cs typeface="Chalkduster"/>
              </a:rPr>
              <a:t>Without the shedding of </a:t>
            </a:r>
            <a:br>
              <a:rPr lang="en-US" sz="2800" b="1" dirty="0">
                <a:solidFill>
                  <a:schemeClr val="tx2"/>
                </a:solidFill>
                <a:effectLst>
                  <a:glow rad="127000">
                    <a:schemeClr val="bg1"/>
                  </a:glow>
                </a:effectLst>
                <a:latin typeface="Chalkduster"/>
                <a:ea typeface="ＭＳ Ｐゴシック" charset="0"/>
                <a:cs typeface="Chalkduster"/>
              </a:rPr>
            </a:br>
            <a:r>
              <a:rPr lang="en-US" b="1" dirty="0">
                <a:solidFill>
                  <a:srgbClr val="FF0000"/>
                </a:solidFill>
                <a:effectLst>
                  <a:glow rad="127000">
                    <a:schemeClr val="bg1"/>
                  </a:glow>
                </a:effectLst>
                <a:latin typeface="Chalkduster"/>
                <a:ea typeface="ＭＳ Ｐゴシック" charset="0"/>
                <a:cs typeface="Chalkduster"/>
              </a:rPr>
              <a:t>BLOOD</a:t>
            </a:r>
            <a:br>
              <a:rPr lang="en-US" sz="2800" b="1" dirty="0">
                <a:solidFill>
                  <a:schemeClr val="tx2"/>
                </a:solidFill>
                <a:effectLst>
                  <a:glow rad="127000">
                    <a:schemeClr val="bg1"/>
                  </a:glow>
                </a:effectLst>
                <a:latin typeface="Chalkduster"/>
                <a:ea typeface="ＭＳ Ｐゴシック" charset="0"/>
                <a:cs typeface="Chalkduster"/>
              </a:rPr>
            </a:br>
            <a:r>
              <a:rPr lang="en-US" sz="2800" b="1" dirty="0">
                <a:solidFill>
                  <a:schemeClr val="tx2"/>
                </a:solidFill>
                <a:effectLst>
                  <a:glow rad="127000">
                    <a:schemeClr val="bg1"/>
                  </a:glow>
                </a:effectLst>
                <a:latin typeface="Chalkduster"/>
                <a:ea typeface="ＭＳ Ｐゴシック" charset="0"/>
                <a:cs typeface="Chalkduster"/>
              </a:rPr>
              <a:t>there is no forgiveness of sins</a:t>
            </a:r>
            <a:br>
              <a:rPr lang="en-US" sz="2800" b="1" dirty="0">
                <a:solidFill>
                  <a:schemeClr val="tx2"/>
                </a:solidFill>
                <a:effectLst>
                  <a:glow rad="127000">
                    <a:schemeClr val="bg1"/>
                  </a:glow>
                </a:effectLst>
                <a:latin typeface="Chalkduster"/>
                <a:ea typeface="ＭＳ Ｐゴシック" charset="0"/>
                <a:cs typeface="Chalkduster"/>
              </a:rPr>
            </a:br>
            <a:br>
              <a:rPr lang="en-US" sz="2000" b="1" dirty="0">
                <a:solidFill>
                  <a:schemeClr val="tx2"/>
                </a:solidFill>
                <a:effectLst>
                  <a:glow rad="127000">
                    <a:schemeClr val="bg1"/>
                  </a:glow>
                </a:effectLst>
                <a:latin typeface="Chalkduster"/>
                <a:ea typeface="ＭＳ Ｐゴシック" charset="0"/>
                <a:cs typeface="Chalkduster"/>
              </a:rPr>
            </a:br>
            <a:r>
              <a:rPr lang="en-US" sz="2000" b="1" dirty="0">
                <a:solidFill>
                  <a:schemeClr val="tx2"/>
                </a:solidFill>
                <a:effectLst>
                  <a:glow rad="127000">
                    <a:schemeClr val="bg1"/>
                  </a:glow>
                </a:effectLst>
                <a:latin typeface="Chalkduster"/>
                <a:ea typeface="ＭＳ Ｐゴシック" charset="0"/>
                <a:cs typeface="Chalkduster"/>
              </a:rPr>
              <a:t>Hebrews 9:22</a:t>
            </a:r>
          </a:p>
        </p:txBody>
      </p:sp>
    </p:spTree>
    <p:extLst>
      <p:ext uri="{BB962C8B-B14F-4D97-AF65-F5344CB8AC3E}">
        <p14:creationId xmlns:p14="http://schemas.microsoft.com/office/powerpoint/2010/main" val="76157389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ru-RU" altLang="ja-JP" b="1" dirty="0">
                <a:solidFill>
                  <a:schemeClr val="bg1"/>
                </a:solidFill>
                <a:cs typeface="Arial"/>
              </a:rPr>
              <a:t>"</a:t>
            </a:r>
            <a:r>
              <a:rPr lang="en-US" b="1" dirty="0">
                <a:solidFill>
                  <a:schemeClr val="bg1"/>
                </a:solidFill>
                <a:cs typeface="Arial"/>
              </a:rPr>
              <a:t>This is my body…</a:t>
            </a:r>
            <a:r>
              <a:rPr lang="ru-RU" altLang="ja-JP" b="1" dirty="0">
                <a:solidFill>
                  <a:schemeClr val="bg1"/>
                </a:solidFill>
                <a:cs typeface="Arial"/>
              </a:rPr>
              <a:t>"</a:t>
            </a:r>
            <a:endParaRPr lang="en-US" dirty="0">
              <a:cs typeface="Arial"/>
            </a:endParaRPr>
          </a:p>
        </p:txBody>
      </p:sp>
    </p:spTree>
    <p:extLst>
      <p:ext uri="{BB962C8B-B14F-4D97-AF65-F5344CB8AC3E}">
        <p14:creationId xmlns:p14="http://schemas.microsoft.com/office/powerpoint/2010/main" val="1615409254"/>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223" y="-177800"/>
            <a:ext cx="8491813" cy="67934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19"/>
            <a:ext cx="9144000" cy="1832381"/>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did not get here by myself.”</a:t>
            </a:r>
            <a:br>
              <a:rPr lang="en-US" sz="4800" b="1" dirty="0">
                <a:effectLst>
                  <a:glow rad="127000">
                    <a:schemeClr val="tx1"/>
                  </a:glow>
                </a:effectLst>
                <a:latin typeface="Arial" charset="0"/>
                <a:ea typeface="ＭＳ Ｐゴシック" charset="0"/>
                <a:cs typeface="ＭＳ Ｐゴシック" charset="0"/>
              </a:rPr>
            </a:b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480201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400" y="254000"/>
            <a:ext cx="9093200" cy="6350000"/>
          </a:xfrm>
          <a:prstGeom prst="rect">
            <a:avLst/>
          </a:prstGeom>
        </p:spPr>
      </p:pic>
      <p:sp>
        <p:nvSpPr>
          <p:cNvPr id="900098" name="Rectangle 2"/>
          <p:cNvSpPr>
            <a:spLocks noGrp="1" noChangeArrowheads="1"/>
          </p:cNvSpPr>
          <p:nvPr>
            <p:ph type="ctrTitle"/>
          </p:nvPr>
        </p:nvSpPr>
        <p:spPr>
          <a:xfrm>
            <a:off x="4957045" y="232008"/>
            <a:ext cx="4089269" cy="662599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What practice in your life must you confess and purge?</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5400" y="379679"/>
            <a:ext cx="4931645" cy="35181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Follow peace with all men, and holiness, without which no man shall see the Lord.</a:t>
            </a:r>
          </a:p>
          <a:p>
            <a:endParaRPr lang="en-US" sz="2800" dirty="0"/>
          </a:p>
          <a:p>
            <a:r>
              <a:rPr lang="en-US" sz="2800" dirty="0"/>
              <a:t>Hebrews 12:14 KJV</a:t>
            </a:r>
          </a:p>
        </p:txBody>
      </p:sp>
    </p:spTree>
    <p:extLst>
      <p:ext uri="{BB962C8B-B14F-4D97-AF65-F5344CB8AC3E}">
        <p14:creationId xmlns:p14="http://schemas.microsoft.com/office/powerpoint/2010/main" val="16485669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295058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021F9A-21E4-1C45-8430-07437F55E5A9}"/>
              </a:ext>
            </a:extLst>
          </p:cNvPr>
          <p:cNvGrpSpPr/>
          <p:nvPr/>
        </p:nvGrpSpPr>
        <p:grpSpPr>
          <a:xfrm>
            <a:off x="-1" y="163625"/>
            <a:ext cx="8989009" cy="6745598"/>
            <a:chOff x="-1" y="0"/>
            <a:chExt cx="8989009" cy="6745598"/>
          </a:xfrm>
        </p:grpSpPr>
        <p:pic>
          <p:nvPicPr>
            <p:cNvPr id="7170" name="Picture 2">
              <a:extLst>
                <a:ext uri="{FF2B5EF4-FFF2-40B4-BE49-F238E27FC236}">
                  <a16:creationId xmlns:a16="http://schemas.microsoft.com/office/drawing/2014/main" id="{47E2690C-3C3F-1F47-8A3C-C5C06D1A5E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8989009" cy="67455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59C786BB-0549-A64A-954B-4ED3B71D79DF}"/>
                </a:ext>
              </a:extLst>
            </p:cNvPr>
            <p:cNvSpPr/>
            <p:nvPr/>
          </p:nvSpPr>
          <p:spPr bwMode="auto">
            <a:xfrm>
              <a:off x="747346" y="5477610"/>
              <a:ext cx="1881554" cy="791308"/>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ounded Rectangle 6">
              <a:extLst>
                <a:ext uri="{FF2B5EF4-FFF2-40B4-BE49-F238E27FC236}">
                  <a16:creationId xmlns:a16="http://schemas.microsoft.com/office/drawing/2014/main" id="{B074E396-7BD1-D845-B439-861D415417C6}"/>
                </a:ext>
              </a:extLst>
            </p:cNvPr>
            <p:cNvSpPr/>
            <p:nvPr/>
          </p:nvSpPr>
          <p:spPr bwMode="auto">
            <a:xfrm>
              <a:off x="281353" y="1477110"/>
              <a:ext cx="1881554" cy="791308"/>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ounded Rectangle 7">
              <a:extLst>
                <a:ext uri="{FF2B5EF4-FFF2-40B4-BE49-F238E27FC236}">
                  <a16:creationId xmlns:a16="http://schemas.microsoft.com/office/drawing/2014/main" id="{F8E0BEE2-439C-1245-B3E0-F3C243AF3A1E}"/>
                </a:ext>
              </a:extLst>
            </p:cNvPr>
            <p:cNvSpPr/>
            <p:nvPr/>
          </p:nvSpPr>
          <p:spPr bwMode="auto">
            <a:xfrm>
              <a:off x="4580793" y="888026"/>
              <a:ext cx="1881554" cy="791308"/>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ounded Rectangle 8">
              <a:extLst>
                <a:ext uri="{FF2B5EF4-FFF2-40B4-BE49-F238E27FC236}">
                  <a16:creationId xmlns:a16="http://schemas.microsoft.com/office/drawing/2014/main" id="{88E56FF5-82E0-984B-98CD-DB15B5904A30}"/>
                </a:ext>
              </a:extLst>
            </p:cNvPr>
            <p:cNvSpPr/>
            <p:nvPr/>
          </p:nvSpPr>
          <p:spPr bwMode="auto">
            <a:xfrm>
              <a:off x="4941277" y="5539157"/>
              <a:ext cx="1881554" cy="791308"/>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53192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542"/>
            <a:ext cx="9144000" cy="445886"/>
          </a:xfrm>
          <a:solidFill>
            <a:schemeClr val="tx1"/>
          </a:solidFill>
          <a:effectLst/>
        </p:spPr>
        <p:txBody>
          <a:bodyPr/>
          <a:lstStyle/>
          <a:p>
            <a:pPr>
              <a:defRPr/>
            </a:pPr>
            <a:r>
              <a:rPr lang="en-US" sz="2400" b="1" dirty="0">
                <a:effectLst/>
                <a:latin typeface="Arial" charset="0"/>
                <a:ea typeface="ＭＳ Ｐゴシック" charset="0"/>
                <a:cs typeface="ＭＳ Ｐゴシック" charset="0"/>
              </a:rPr>
              <a:t>Offerings (Lev 1–7)</a:t>
            </a:r>
          </a:p>
        </p:txBody>
      </p:sp>
      <p:sp>
        <p:nvSpPr>
          <p:cNvPr id="5" name="Rectangle 2">
            <a:extLst>
              <a:ext uri="{FF2B5EF4-FFF2-40B4-BE49-F238E27FC236}">
                <a16:creationId xmlns:a16="http://schemas.microsoft.com/office/drawing/2014/main" id="{80D33585-B669-8D46-9E2F-8075F6067122}"/>
              </a:ext>
            </a:extLst>
          </p:cNvPr>
          <p:cNvSpPr txBox="1">
            <a:spLocks noChangeArrowheads="1"/>
          </p:cNvSpPr>
          <p:nvPr/>
        </p:nvSpPr>
        <p:spPr bwMode="auto">
          <a:xfrm>
            <a:off x="701952" y="1455430"/>
            <a:ext cx="2588775" cy="732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Burnt</a:t>
            </a:r>
          </a:p>
        </p:txBody>
      </p:sp>
      <p:sp>
        <p:nvSpPr>
          <p:cNvPr id="12" name="Rectangle 2">
            <a:extLst>
              <a:ext uri="{FF2B5EF4-FFF2-40B4-BE49-F238E27FC236}">
                <a16:creationId xmlns:a16="http://schemas.microsoft.com/office/drawing/2014/main" id="{E9DAED76-7381-E342-9CBE-95D4CBACE3AF}"/>
              </a:ext>
            </a:extLst>
          </p:cNvPr>
          <p:cNvSpPr txBox="1">
            <a:spLocks noChangeArrowheads="1"/>
          </p:cNvSpPr>
          <p:nvPr/>
        </p:nvSpPr>
        <p:spPr bwMode="auto">
          <a:xfrm>
            <a:off x="4918557" y="804799"/>
            <a:ext cx="3841120" cy="732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Fellowship</a:t>
            </a:r>
          </a:p>
        </p:txBody>
      </p:sp>
      <p:sp>
        <p:nvSpPr>
          <p:cNvPr id="14" name="Rectangle 2">
            <a:extLst>
              <a:ext uri="{FF2B5EF4-FFF2-40B4-BE49-F238E27FC236}">
                <a16:creationId xmlns:a16="http://schemas.microsoft.com/office/drawing/2014/main" id="{932DD7F3-C965-1E4B-83C3-F8C837448902}"/>
              </a:ext>
            </a:extLst>
          </p:cNvPr>
          <p:cNvSpPr txBox="1">
            <a:spLocks noChangeArrowheads="1"/>
          </p:cNvSpPr>
          <p:nvPr/>
        </p:nvSpPr>
        <p:spPr bwMode="auto">
          <a:xfrm>
            <a:off x="5394640" y="5480794"/>
            <a:ext cx="3841120" cy="732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Sin &amp;  Guilt</a:t>
            </a:r>
          </a:p>
        </p:txBody>
      </p:sp>
      <p:sp>
        <p:nvSpPr>
          <p:cNvPr id="16" name="Rectangle 2">
            <a:extLst>
              <a:ext uri="{FF2B5EF4-FFF2-40B4-BE49-F238E27FC236}">
                <a16:creationId xmlns:a16="http://schemas.microsoft.com/office/drawing/2014/main" id="{05BAC0E4-AF39-BF4D-B2B0-235138421F0B}"/>
              </a:ext>
            </a:extLst>
          </p:cNvPr>
          <p:cNvSpPr txBox="1">
            <a:spLocks noChangeArrowheads="1"/>
          </p:cNvSpPr>
          <p:nvPr/>
        </p:nvSpPr>
        <p:spPr bwMode="auto">
          <a:xfrm>
            <a:off x="-8112" y="5480794"/>
            <a:ext cx="2783212" cy="732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Grain</a:t>
            </a:r>
          </a:p>
        </p:txBody>
      </p:sp>
    </p:spTree>
    <p:extLst>
      <p:ext uri="{BB962C8B-B14F-4D97-AF65-F5344CB8AC3E}">
        <p14:creationId xmlns:p14="http://schemas.microsoft.com/office/powerpoint/2010/main" val="350335434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3538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12290" name="Picture 2">
            <a:extLst>
              <a:ext uri="{FF2B5EF4-FFF2-40B4-BE49-F238E27FC236}">
                <a16:creationId xmlns:a16="http://schemas.microsoft.com/office/drawing/2014/main" id="{78DD1C62-950F-DC47-9D6A-08C0C2022B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393194"/>
            <a:ext cx="9155291" cy="450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10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7"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8" name="Picture 1" descr="lamb.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xfrm>
            <a:off x="457200" y="277812"/>
            <a:ext cx="8229600" cy="1659475"/>
          </a:xfrm>
          <a:solidFill>
            <a:srgbClr val="0000FF"/>
          </a:solidFill>
        </p:spPr>
        <p:txBody>
          <a:bodyPr/>
          <a:lstStyle/>
          <a:p>
            <a:pPr eaLnBrk="1" hangingPunct="1">
              <a:defRPr/>
            </a:pPr>
            <a:r>
              <a:rPr lang="en-US" b="1" dirty="0">
                <a:solidFill>
                  <a:schemeClr val="tx1"/>
                </a:solidFill>
                <a:latin typeface="Arial" charset="0"/>
                <a:cs typeface="ＭＳ Ｐゴシック" charset="0"/>
              </a:rPr>
              <a:t>The Passover Lamb</a:t>
            </a:r>
          </a:p>
        </p:txBody>
      </p:sp>
    </p:spTree>
    <p:extLst>
      <p:ext uri="{BB962C8B-B14F-4D97-AF65-F5344CB8AC3E}">
        <p14:creationId xmlns:p14="http://schemas.microsoft.com/office/powerpoint/2010/main" val="218303161"/>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9071</TotalTime>
  <Words>3318</Words>
  <Application>Microsoft Macintosh PowerPoint</Application>
  <PresentationFormat>On-screen Show (4:3)</PresentationFormat>
  <Paragraphs>432</Paragraphs>
  <Slides>70</Slides>
  <Notes>62</Notes>
  <HiddenSlides>0</HiddenSlides>
  <MMClips>0</MMClips>
  <ScaleCrop>false</ScaleCrop>
  <HeadingPairs>
    <vt:vector size="6" baseType="variant">
      <vt:variant>
        <vt:lpstr>Fonts Used</vt:lpstr>
      </vt:variant>
      <vt:variant>
        <vt:i4>16</vt:i4>
      </vt:variant>
      <vt:variant>
        <vt:lpstr>Theme</vt:lpstr>
      </vt:variant>
      <vt:variant>
        <vt:i4>14</vt:i4>
      </vt:variant>
      <vt:variant>
        <vt:lpstr>Slide Titles</vt:lpstr>
      </vt:variant>
      <vt:variant>
        <vt:i4>70</vt:i4>
      </vt:variant>
    </vt:vector>
  </HeadingPairs>
  <TitlesOfParts>
    <vt:vector size="100" baseType="lpstr">
      <vt:lpstr>微軟正黑體</vt:lpstr>
      <vt:lpstr>SimHei</vt:lpstr>
      <vt:lpstr>Arial</vt:lpstr>
      <vt:lpstr>Arial Black</vt:lpstr>
      <vt:lpstr>Arial Narrow</vt:lpstr>
      <vt:lpstr>Calibri</vt:lpstr>
      <vt:lpstr>Chalkduster</vt:lpstr>
      <vt:lpstr>Comic Sans MS</vt:lpstr>
      <vt:lpstr>Copperplate Gothic Light</vt:lpstr>
      <vt:lpstr>Geneva</vt:lpstr>
      <vt:lpstr>Impact</vt:lpstr>
      <vt:lpstr>Tahoma</vt:lpstr>
      <vt:lpstr>Times</vt:lpstr>
      <vt:lpstr>Times New Roman</vt:lpstr>
      <vt:lpstr>Wingdings</vt:lpstr>
      <vt:lpstr>Yehudit</vt:lpstr>
      <vt:lpstr>49_Blank Presentation</vt:lpstr>
      <vt:lpstr>Contemporary</vt:lpstr>
      <vt:lpstr>4_Default Design</vt:lpstr>
      <vt:lpstr>Blank Presentation</vt:lpstr>
      <vt:lpstr>51_Blank Presentation</vt:lpstr>
      <vt:lpstr>3_Contemporary</vt:lpstr>
      <vt:lpstr>8_Balance</vt:lpstr>
      <vt:lpstr>18_Default Design</vt:lpstr>
      <vt:lpstr>1_Blank Presentation</vt:lpstr>
      <vt:lpstr>8_Default Design</vt:lpstr>
      <vt:lpstr>7_Contemporary</vt:lpstr>
      <vt:lpstr>7_Blank Presentation</vt:lpstr>
      <vt:lpstr>Kimono</vt:lpstr>
      <vt:lpstr>1_Contemporary</vt:lpstr>
      <vt:lpstr>Five Offerings We Bring</vt:lpstr>
      <vt:lpstr>Do Christians always  act like Christians?</vt:lpstr>
      <vt:lpstr>Even leaders like us cleansed of our sins sometimes get out of fellowship with the Lord. </vt:lpstr>
      <vt:lpstr>NT Forgiveness of Sin</vt:lpstr>
      <vt:lpstr>So how do you personally sustain your walk with God?</vt:lpstr>
      <vt:lpstr>How can you maintain fellowship with your holy God?</vt:lpstr>
      <vt:lpstr>Offerings (Lev 1–7)</vt:lpstr>
      <vt:lpstr>Background</vt:lpstr>
      <vt:lpstr>The Passover Lamb</vt:lpstr>
      <vt:lpstr>Passover Protection </vt:lpstr>
      <vt:lpstr>Route of the Exodus</vt:lpstr>
      <vt:lpstr>Mount Sinai </vt:lpstr>
      <vt:lpstr>Background</vt:lpstr>
      <vt:lpstr>Circumstances When Leviticus Was Written</vt:lpstr>
      <vt:lpstr>How can you maintain fellowship with your holy God?</vt:lpstr>
      <vt:lpstr>I. Do what is not required—extra acts of worship. </vt:lpstr>
      <vt:lpstr>Offerings (Lev 1–7)</vt:lpstr>
      <vt:lpstr>Slides on  Leviticus 1</vt:lpstr>
      <vt:lpstr>“All I am Belongs to God”</vt:lpstr>
      <vt:lpstr>Offerings (Lev 1–7)</vt:lpstr>
      <vt:lpstr>Offerings (Lev 1–7)</vt:lpstr>
      <vt:lpstr>A Perfect Sacrifice</vt:lpstr>
      <vt:lpstr>The Tabernacle &amp; Courtyard </vt:lpstr>
      <vt:lpstr>Offering Rituals in Lev. 1–5</vt:lpstr>
      <vt:lpstr>Offering Rituals in Lev. 1–5</vt:lpstr>
      <vt:lpstr>Offering Rituals in Lev. 1–5</vt:lpstr>
      <vt:lpstr>Offering Rituals in Lev. 1–5</vt:lpstr>
      <vt:lpstr>Slides on  Leviticus 2</vt:lpstr>
      <vt:lpstr>Grain Offering (Lev 2)</vt:lpstr>
      <vt:lpstr>Grain Offering (Lev 2)</vt:lpstr>
      <vt:lpstr>Grain Offering (Lev 2)</vt:lpstr>
      <vt:lpstr>Old Testament Sacrifices</vt:lpstr>
      <vt:lpstr>Slides on  Leviticus 3</vt:lpstr>
      <vt:lpstr>Fellowship Offering (Lev 3)</vt:lpstr>
      <vt:lpstr>Why “an aroma pleasing to the LORD” (Lev. 1:9, 17; 2:2, 9, 12; 3:5, 16; 4:31)?</vt:lpstr>
      <vt:lpstr>We also should express our love to God in ways he does not specifically command.</vt:lpstr>
      <vt:lpstr>Romans 12</vt:lpstr>
      <vt:lpstr>Righteousness in Romans</vt:lpstr>
      <vt:lpstr>Romans 12:1</vt:lpstr>
      <vt:lpstr>ROMANS 12:2</vt:lpstr>
      <vt:lpstr>ROMANS 12:2</vt:lpstr>
      <vt:lpstr>Grain Offering = Giving Thanks</vt:lpstr>
      <vt:lpstr>Body Life (Rom. 12)</vt:lpstr>
      <vt:lpstr>Old Testament Sacrifices</vt:lpstr>
      <vt:lpstr>I. Do what is not required—extra acts of worship. </vt:lpstr>
      <vt:lpstr>Offerings (Lev 1–7)</vt:lpstr>
      <vt:lpstr>Offerings in Leviticus 1–7</vt:lpstr>
      <vt:lpstr>II. Do what is required —confession of sin. </vt:lpstr>
      <vt:lpstr>Offerings (Lev 1–7)</vt:lpstr>
      <vt:lpstr>Slides on  Leviticus 4</vt:lpstr>
      <vt:lpstr>Why did God institute the sacrificial system?</vt:lpstr>
      <vt:lpstr>Did blood sacrifices save Israelites under the Law?</vt:lpstr>
      <vt:lpstr>Sacrifices forgave sin</vt:lpstr>
      <vt:lpstr>God forgave Israelites through the blood of offerings  (Lev 4:1–5:13; 6:24-30). </vt:lpstr>
      <vt:lpstr>Slides on  Leviticus 5</vt:lpstr>
      <vt:lpstr>The blood and restitution of the guilt offering forgave unintentional sin  (5:14–6:7; 7:1-10). </vt:lpstr>
      <vt:lpstr>Guilt Offerings</vt:lpstr>
      <vt:lpstr>OT Forgiveness of Sin</vt:lpstr>
      <vt:lpstr>NT Forgiveness of Sin</vt:lpstr>
      <vt:lpstr>III. Main Point</vt:lpstr>
      <vt:lpstr>How can you maintain fellowship with your holy God?</vt:lpstr>
      <vt:lpstr>Main Idea</vt:lpstr>
      <vt:lpstr>I. Do what is not required—extra acts of worship. </vt:lpstr>
      <vt:lpstr>II. Do what is required —confession of sin. </vt:lpstr>
      <vt:lpstr>Without the shedding of  BLOOD there is no forgiveness of sins  Hebrews 9:22</vt:lpstr>
      <vt:lpstr>"This is my body…"</vt:lpstr>
      <vt:lpstr>“I did not get here by myself.”  </vt:lpstr>
      <vt:lpstr>What practice in your life must you confess and purge? </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430</cp:revision>
  <dcterms:created xsi:type="dcterms:W3CDTF">2014-08-02T06:39:19Z</dcterms:created>
  <dcterms:modified xsi:type="dcterms:W3CDTF">2020-03-07T03:56:18Z</dcterms:modified>
</cp:coreProperties>
</file>