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1.xml" ContentType="application/vnd.openxmlformats-officedocument.themeOverr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3.xml" ContentType="application/vnd.openxmlformats-officedocument.themeOverride+xml"/>
  <Override PartName="/ppt/notesSlides/notesSlide43.xml" ContentType="application/vnd.openxmlformats-officedocument.presentationml.notesSlide+xml"/>
  <Override PartName="/ppt/theme/themeOverride1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5.xml" ContentType="application/vnd.openxmlformats-officedocument.themeOverride+xml"/>
  <Override PartName="/ppt/notesSlides/notesSlide51.xml" ContentType="application/vnd.openxmlformats-officedocument.presentationml.notesSlide+xml"/>
  <Override PartName="/ppt/theme/themeOverride1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1" r:id="rId4"/>
    <p:sldMasterId id="2147483713" r:id="rId5"/>
    <p:sldMasterId id="2147483727" r:id="rId6"/>
  </p:sldMasterIdLst>
  <p:notesMasterIdLst>
    <p:notesMasterId r:id="rId87"/>
  </p:notesMasterIdLst>
  <p:sldIdLst>
    <p:sldId id="256" r:id="rId7"/>
    <p:sldId id="332" r:id="rId8"/>
    <p:sldId id="333" r:id="rId9"/>
    <p:sldId id="335" r:id="rId10"/>
    <p:sldId id="331" r:id="rId11"/>
    <p:sldId id="353" r:id="rId12"/>
    <p:sldId id="352" r:id="rId13"/>
    <p:sldId id="259" r:id="rId14"/>
    <p:sldId id="260" r:id="rId15"/>
    <p:sldId id="261" r:id="rId16"/>
    <p:sldId id="266" r:id="rId17"/>
    <p:sldId id="262" r:id="rId18"/>
    <p:sldId id="264" r:id="rId19"/>
    <p:sldId id="267" r:id="rId20"/>
    <p:sldId id="268" r:id="rId21"/>
    <p:sldId id="269" r:id="rId22"/>
    <p:sldId id="270" r:id="rId23"/>
    <p:sldId id="271" r:id="rId24"/>
    <p:sldId id="272" r:id="rId25"/>
    <p:sldId id="273" r:id="rId26"/>
    <p:sldId id="274" r:id="rId27"/>
    <p:sldId id="275" r:id="rId28"/>
    <p:sldId id="276" r:id="rId29"/>
    <p:sldId id="277" r:id="rId30"/>
    <p:sldId id="346" r:id="rId31"/>
    <p:sldId id="337" r:id="rId32"/>
    <p:sldId id="278" r:id="rId33"/>
    <p:sldId id="279" r:id="rId34"/>
    <p:sldId id="280" r:id="rId35"/>
    <p:sldId id="281" r:id="rId36"/>
    <p:sldId id="350" r:id="rId37"/>
    <p:sldId id="283" r:id="rId38"/>
    <p:sldId id="285" r:id="rId39"/>
    <p:sldId id="286" r:id="rId40"/>
    <p:sldId id="338"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39" r:id="rId58"/>
    <p:sldId id="304" r:id="rId59"/>
    <p:sldId id="305" r:id="rId60"/>
    <p:sldId id="306" r:id="rId61"/>
    <p:sldId id="307" r:id="rId62"/>
    <p:sldId id="347" r:id="rId63"/>
    <p:sldId id="348" r:id="rId64"/>
    <p:sldId id="308" r:id="rId65"/>
    <p:sldId id="316" r:id="rId66"/>
    <p:sldId id="340" r:id="rId67"/>
    <p:sldId id="317" r:id="rId68"/>
    <p:sldId id="318" r:id="rId69"/>
    <p:sldId id="319" r:id="rId70"/>
    <p:sldId id="320" r:id="rId71"/>
    <p:sldId id="321" r:id="rId72"/>
    <p:sldId id="328" r:id="rId73"/>
    <p:sldId id="329" r:id="rId74"/>
    <p:sldId id="330" r:id="rId75"/>
    <p:sldId id="341" r:id="rId76"/>
    <p:sldId id="343" r:id="rId77"/>
    <p:sldId id="344" r:id="rId78"/>
    <p:sldId id="336" r:id="rId79"/>
    <p:sldId id="351" r:id="rId80"/>
    <p:sldId id="334" r:id="rId81"/>
    <p:sldId id="349" r:id="rId82"/>
    <p:sldId id="325" r:id="rId83"/>
    <p:sldId id="345" r:id="rId84"/>
    <p:sldId id="326" r:id="rId85"/>
    <p:sldId id="327"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E41"/>
    <a:srgbClr val="E1A639"/>
    <a:srgbClr val="FCF551"/>
    <a:srgbClr val="D47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6016" autoAdjust="0"/>
    <p:restoredTop sz="74317" autoAdjust="0"/>
  </p:normalViewPr>
  <p:slideViewPr>
    <p:cSldViewPr snapToGrid="0" snapToObjects="1">
      <p:cViewPr varScale="1">
        <p:scale>
          <a:sx n="85" d="100"/>
          <a:sy n="85" d="100"/>
        </p:scale>
        <p:origin x="168" y="776"/>
      </p:cViewPr>
      <p:guideLst>
        <p:guide orient="horz" pos="2160"/>
        <p:guide pos="2880"/>
      </p:guideLst>
    </p:cSldViewPr>
  </p:slideViewPr>
  <p:outlineViewPr>
    <p:cViewPr>
      <p:scale>
        <a:sx n="33" d="100"/>
        <a:sy n="33" d="100"/>
      </p:scale>
      <p:origin x="0" y="-43944"/>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10/22/19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23FE4B-E21A-8749-93A6-BE6D35028D37}" type="slidenum">
              <a:rPr lang="en-US" sz="1200">
                <a:solidFill>
                  <a:prstClr val="black"/>
                </a:solidFill>
              </a:rPr>
              <a:pPr eaLnBrk="1" hangingPunct="1"/>
              <a:t>10</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city is destroyed. Now what should Judah do</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EEEF92-1429-3B46-9D63-5B5C2FB62077}" type="slidenum">
              <a:rPr lang="en-US" sz="1200">
                <a:solidFill>
                  <a:prstClr val="black"/>
                </a:solidFill>
              </a:rPr>
              <a:pPr eaLnBrk="1" hangingPunct="1"/>
              <a:t>11</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F5CBE4-1DAD-9940-992D-8CC0A601AEDE}" type="slidenum">
              <a:rPr lang="en-US" sz="1200">
                <a:solidFill>
                  <a:prstClr val="black"/>
                </a:solidFill>
              </a:rPr>
              <a:pPr eaLnBrk="1" hangingPunct="1"/>
              <a:t>12</a:t>
            </a:fld>
            <a:endParaRPr lang="en-US" sz="1200">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FBC7E8-81A3-1E45-B077-0C23A9FD1618}" type="slidenum">
              <a:rPr lang="en-US" sz="1200">
                <a:solidFill>
                  <a:prstClr val="black"/>
                </a:solidFill>
              </a:rPr>
              <a:pPr eaLnBrk="1" hangingPunct="1"/>
              <a:t>13</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EE3922-8CF8-F743-A073-58A86908C311}" type="slidenum">
              <a:rPr lang="en-US" sz="1200">
                <a:solidFill>
                  <a:prstClr val="black"/>
                </a:solidFill>
              </a:rPr>
              <a:pPr eaLnBrk="1" hangingPunct="1"/>
              <a:t>14</a:t>
            </a:fld>
            <a:endParaRPr lang="en-US" sz="1200">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is also the only Bible book whose basic structure forms an acrostic.  All chapters (except chapter 3) have 22 verses, each beginning with successive letters of the Hebrew alphabet (except chapter 5).  Chapter 3 has 66 verses with each letter repeated three times.  The pattern may be for easy memorization or to emphasize the complete nature of suffering for sin (Dyer, </a:t>
            </a:r>
            <a:r>
              <a:rPr lang="en-US" sz="1200" i="1" kern="1200" dirty="0">
                <a:solidFill>
                  <a:schemeClr val="tx1"/>
                </a:solidFill>
                <a:effectLst/>
                <a:latin typeface="Arial" panose="020B0604020202020204" pitchFamily="34" charset="0"/>
                <a:ea typeface="+mn-ea"/>
                <a:cs typeface="Arial" panose="020B0604020202020204" pitchFamily="34" charset="0"/>
              </a:rPr>
              <a:t>BKC</a:t>
            </a:r>
            <a:r>
              <a:rPr lang="en-US" sz="1200" kern="1200" dirty="0">
                <a:solidFill>
                  <a:schemeClr val="tx1"/>
                </a:solidFill>
                <a:effectLst/>
                <a:latin typeface="Arial" panose="020B0604020202020204" pitchFamily="34" charset="0"/>
                <a:ea typeface="+mn-ea"/>
                <a:cs typeface="Arial" panose="020B0604020202020204" pitchFamily="34" charset="0"/>
              </a:rPr>
              <a:t>, 1:1211).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E7DA2-C152-9840-A2C4-897ABF61FA9C}" type="slidenum">
              <a:rPr lang="en-US" sz="1200">
                <a:solidFill>
                  <a:prstClr val="black"/>
                </a:solidFill>
              </a:rPr>
              <a:pPr eaLnBrk="1" hangingPunct="1"/>
              <a:t>15</a:t>
            </a:fld>
            <a:endParaRPr lang="en-US" sz="120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Not only does the book use multiple acrostics but it has a chiastic structure as well.  In other words, certain elements reappear in a deliberate order later in the book.  Chapters 1 and 5 both depict Jerusalem’s destruction from the viewpoint of the inhabitants, chapters 2 and 4 both describe God’s view, and the center of the book (chap. 3) shows Jeremiah’s response. </a:t>
            </a:r>
          </a:p>
          <a:p>
            <a:pPr eaLnBrk="1" hangingPunct="1"/>
            <a:r>
              <a:rPr lang="en-US" dirty="0">
                <a:latin typeface="Arial" panose="020B0604020202020204" pitchFamily="34" charset="0"/>
                <a:ea typeface="ＭＳ Ｐゴシック" charset="0"/>
                <a:cs typeface="Arial" panose="020B0604020202020204" pitchFamily="34" charset="0"/>
              </a:rPr>
              <a:t>The point of drawing attention to chapter</a:t>
            </a:r>
            <a:r>
              <a:rPr lang="en-US" baseline="0" dirty="0">
                <a:latin typeface="Arial" panose="020B0604020202020204" pitchFamily="34" charset="0"/>
                <a:ea typeface="ＭＳ Ｐゴシック" charset="0"/>
                <a:cs typeface="Arial" panose="020B0604020202020204" pitchFamily="34" charset="0"/>
              </a:rPr>
              <a:t> 3 is to instruct each of us to imitate Jeremiah</a:t>
            </a:r>
            <a:r>
              <a:rPr lang="uk-UA" baseline="0" dirty="0">
                <a:latin typeface="Arial" panose="020B0604020202020204" pitchFamily="34" charset="0"/>
                <a:ea typeface="ＭＳ Ｐゴシック" charset="0"/>
                <a:cs typeface="Arial" panose="020B0604020202020204" pitchFamily="34" charset="0"/>
              </a:rPr>
              <a:t>'</a:t>
            </a:r>
            <a:r>
              <a:rPr lang="en-US" baseline="0" dirty="0">
                <a:latin typeface="Arial" panose="020B0604020202020204" pitchFamily="34" charset="0"/>
                <a:ea typeface="ＭＳ Ｐゴシック" charset="0"/>
                <a:cs typeface="Arial" panose="020B0604020202020204" pitchFamily="34" charset="0"/>
              </a:rPr>
              <a:t>s individual response of repentance. Do you just let your calamity pass without really learning from it or do you fall upon God in a spirit of genuine remorse for your sin?</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Lamentations gives five ways to repent—for the Jews and for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18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cover up the price of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“A young American couple who took a year-long bike trip around the world…</a:t>
            </a:r>
          </a:p>
          <a:p>
            <a:r>
              <a:rPr lang="en-SG" dirty="0"/>
              <a:t>Jay Austin and Lauren Geoghegan</a:t>
            </a:r>
          </a:p>
          <a:p>
            <a:r>
              <a:rPr lang="en-SG" dirty="0"/>
              <a:t> </a:t>
            </a:r>
            <a:r>
              <a:rPr lang="en-US" sz="1200" kern="1200" dirty="0">
                <a:solidFill>
                  <a:schemeClr val="tx1"/>
                </a:solidFill>
                <a:effectLst/>
                <a:latin typeface="+mn-lt"/>
                <a:ea typeface="+mn-ea"/>
                <a:cs typeface="+mn-cs"/>
              </a:rPr>
              <a:t>[GAY-gen],</a:t>
            </a:r>
            <a:r>
              <a:rPr lang="en-SG" dirty="0"/>
              <a:t>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370026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Jerusalem’ rebellion against God led to a horrible siege (Lam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fall of Jerusalem from prominence to a lowliness reminds the nation of the heights the city enjoyed by grace before God's judgment (1:1-11).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had told Israel over 800 years before that he would judge</a:t>
            </a:r>
            <a:r>
              <a:rPr lang="en-US" baseline="0" dirty="0"/>
              <a:t> his people for their sin in the </a:t>
            </a:r>
            <a:r>
              <a:rPr lang="ru-RU" baseline="0" dirty="0"/>
              <a:t>"</a:t>
            </a:r>
            <a:r>
              <a:rPr lang="en-US" baseline="0" dirty="0"/>
              <a:t>Blessings and Cursings</a:t>
            </a:r>
            <a:r>
              <a:rPr lang="ru-RU" baseline="0" dirty="0"/>
              <a:t>"</a:t>
            </a:r>
            <a:r>
              <a:rPr lang="en-US" baseline="0" dirty="0"/>
              <a:t> chapter of Deuteronomy 28. The parallels are striking, almost quoting these warnings of Moses word-for-word. Through this God was telling them, </a:t>
            </a:r>
            <a:r>
              <a:rPr lang="ru-RU" baseline="0" dirty="0"/>
              <a:t>"</a:t>
            </a:r>
            <a:r>
              <a:rPr lang="en-US" baseline="0" dirty="0"/>
              <a:t>I told you so!</a:t>
            </a:r>
            <a:r>
              <a:rPr lang="ru-RU" baseline="0" dirty="0"/>
              <a:t>”</a:t>
            </a:r>
            <a:r>
              <a:rPr lang="en-US" baseline="0" dirty="0"/>
              <a:t> Lamentations refers back to Deuteronomy 28 at least 15 times!</a:t>
            </a:r>
            <a:endParaRPr lang="en-US" dirty="0"/>
          </a:p>
        </p:txBody>
      </p:sp>
      <p:sp>
        <p:nvSpPr>
          <p:cNvPr id="4" name="Slide Number Placeholder 3"/>
          <p:cNvSpPr>
            <a:spLocks noGrp="1"/>
          </p:cNvSpPr>
          <p:nvPr>
            <p:ph type="sldNum" sz="quarter" idx="10"/>
          </p:nvPr>
        </p:nvSpPr>
        <p:spPr/>
        <p:txBody>
          <a:bodyPr/>
          <a:lstStyle/>
          <a:p>
            <a:pPr>
              <a:defRPr/>
            </a:pPr>
            <a:fld id="{CB06A62E-D0D3-D448-908C-1E3F96410542}"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236037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512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When was the last time you confessed a sin to God?</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Was that a while back because you sin less now—or because you are growing colder to God?</a:t>
            </a:r>
          </a:p>
        </p:txBody>
      </p:sp>
    </p:spTree>
    <p:extLst>
      <p:ext uri="{BB962C8B-B14F-4D97-AF65-F5344CB8AC3E}">
        <p14:creationId xmlns:p14="http://schemas.microsoft.com/office/powerpoint/2010/main" val="3818644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28</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Don’t make excuses by blaming someone else for your sin.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said that he caused Jerusalem's destruction (Lam 2).</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caused the destruction of the city and its covenantal institutions to help his people see this as his judgment (2:1-10).</a:t>
            </a:r>
          </a:p>
          <a:p>
            <a:r>
              <a:rPr lang="en-US" dirty="0">
                <a:latin typeface="Arial" panose="020B0604020202020204" pitchFamily="34" charset="0"/>
                <a:cs typeface="Arial" panose="020B0604020202020204" pitchFamily="34" charset="0"/>
              </a:rPr>
              <a:t>2:1-2 is Adonai (“Lord”) rather than the normal Yahweh (“L</a:t>
            </a:r>
            <a:r>
              <a:rPr lang="en-US" sz="1100" dirty="0">
                <a:latin typeface="Arial" panose="020B0604020202020204" pitchFamily="34" charset="0"/>
                <a:cs typeface="Arial" panose="020B0604020202020204" pitchFamily="34" charset="0"/>
              </a:rPr>
              <a:t>ORD</a:t>
            </a:r>
            <a:r>
              <a:rPr lang="en-US" dirty="0">
                <a:latin typeface="Arial" panose="020B0604020202020204" pitchFamily="34" charset="0"/>
                <a:cs typeface="Arial" panose="020B0604020202020204" pitchFamily="34" charset="0"/>
              </a:rPr>
              <a:t>”).</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2187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en-SG" dirty="0"/>
          </a:p>
          <a:p>
            <a:endParaRPr lang="en-US" dirty="0">
              <a:latin typeface="Arial"/>
              <a:cs typeface="Arial"/>
            </a:endParaRPr>
          </a:p>
        </p:txBody>
      </p:sp>
    </p:spTree>
    <p:extLst>
      <p:ext uri="{BB962C8B-B14F-4D97-AF65-F5344CB8AC3E}">
        <p14:creationId xmlns:p14="http://schemas.microsoft.com/office/powerpoint/2010/main" val="83020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604000" y="8774113"/>
            <a:ext cx="254000" cy="3698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612D5-70C4-C442-9398-243A26366085}"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7472263" cy="706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宋体"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宋体" charset="0"/>
                <a:cs typeface="Arial" panose="020B0604020202020204" pitchFamily="34" charset="0"/>
              </a:rPr>
              <a:t>Jeremiah</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prophecy and Lamentations record his eyewitness account of Babylon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siege and destruction of Jerusalem for the nation</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sin, the Holy Spirit moved him to record an historical compilation which provides the context and justification for God</a:t>
            </a:r>
            <a:r>
              <a:rPr lang="uk-UA" altLang="zh-CN" sz="3100" b="0" dirty="0">
                <a:solidFill>
                  <a:srgbClr val="FFFF00"/>
                </a:solidFill>
                <a:latin typeface="Arial" panose="020B0604020202020204" pitchFamily="34" charset="0"/>
                <a:ea typeface="宋体" charset="0"/>
                <a:cs typeface="Arial" panose="020B0604020202020204" pitchFamily="34" charset="0"/>
              </a:rPr>
              <a:t>'</a:t>
            </a:r>
            <a:r>
              <a:rPr lang="en-US" altLang="zh-CN" sz="3100" b="0" dirty="0">
                <a:solidFill>
                  <a:srgbClr val="FFFF00"/>
                </a:solidFill>
                <a:latin typeface="Arial" panose="020B0604020202020204" pitchFamily="34" charset="0"/>
                <a:ea typeface="宋体" charset="0"/>
                <a:cs typeface="Arial" panose="020B0604020202020204" pitchFamily="34" charset="0"/>
              </a:rPr>
              <a:t>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34</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Jeremiah laments the city's condition so that all would admit this as God’s judgment and seek his mercy (2:11-22).</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James Boice says, “If you keep close to God, you will keep from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if you sin persistently, you will fall away from God. Then you will rename the sin.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pride, the great sin; you will call it “self-esteem,” “self-worth,” or what is “due to me.”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gluttony and materialism; you will talk about “the good life.”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disobedience; you will talk about “shortcomings.”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You will not talk about the Ten Commandments and your violation of them; you will talk about your “mistakes.”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It is only when you draw close to God that these things will become increasingly sinful in your sight”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(https://</a:t>
            </a:r>
            <a:r>
              <a:rPr lang="en-US" sz="1200" kern="1200" dirty="0" err="1">
                <a:solidFill>
                  <a:schemeClr val="tx1"/>
                </a:solidFill>
                <a:effectLst/>
                <a:latin typeface="Arial" panose="020B0604020202020204" pitchFamily="34" charset="0"/>
                <a:ea typeface="+mn-ea"/>
                <a:cs typeface="Arial" panose="020B0604020202020204" pitchFamily="34" charset="0"/>
              </a:rPr>
              <a:t>www.ligonier.org</a:t>
            </a:r>
            <a:r>
              <a:rPr lang="en-US" sz="1200" kern="1200" dirty="0">
                <a:solidFill>
                  <a:schemeClr val="tx1"/>
                </a:solidFill>
                <a:effectLst/>
                <a:latin typeface="Arial" panose="020B0604020202020204" pitchFamily="34" charset="0"/>
                <a:ea typeface="+mn-ea"/>
                <a:cs typeface="Arial" panose="020B0604020202020204" pitchFamily="34" charset="0"/>
              </a:rPr>
              <a:t>/blog/renaming-sin/).</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Likewise, we also refuse to use the word “immorality” as if there is no absolute standard. </a:t>
            </a:r>
          </a:p>
        </p:txBody>
      </p:sp>
    </p:spTree>
    <p:extLst>
      <p:ext uri="{BB962C8B-B14F-4D97-AF65-F5344CB8AC3E}">
        <p14:creationId xmlns:p14="http://schemas.microsoft.com/office/powerpoint/2010/main" val="411895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37</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Express your trust in the LORD alone.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need models of prayer!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Remember that chapter 1 had a succession of beginning letters starting with the equivalent of letter 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Now in chapter 3 we see the letter “A” beginning three verses in a row, then “B” three verses, etc.</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repents in his affliction that his confidence is in God (Lam 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describes his afflictions in general, poetic terms to identify with the suffering people (3:1-18).</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943752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Jeremiah puts his hope in God to model how to pray for mercy (3:19-39).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46</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52</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sing, “Great is YOUR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Or do you sing, “Great is MY Faithfulness”?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placing your trust in Jesus alone as your hope in God?</a:t>
            </a:r>
          </a:p>
        </p:txBody>
      </p:sp>
    </p:spTree>
    <p:extLst>
      <p:ext uri="{BB962C8B-B14F-4D97-AF65-F5344CB8AC3E}">
        <p14:creationId xmlns:p14="http://schemas.microsoft.com/office/powerpoint/2010/main" val="4134809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54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Hmmm, this sounds incriminating but I also can’t ultimately trust my leaders.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Jerusalem’s pre-siege glory contrasts with the contemptible siege conditions to recall God's wrath for breaking their covenant (4:1-11).</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9410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city fell because the people trusted their prophets, priests, elders, alliances, and king rather than God but they can trust him now (4:12-20).</a:t>
            </a:r>
          </a:p>
        </p:txBody>
      </p:sp>
    </p:spTree>
    <p:extLst>
      <p:ext uri="{BB962C8B-B14F-4D97-AF65-F5344CB8AC3E}">
        <p14:creationId xmlns:p14="http://schemas.microsoft.com/office/powerpoint/2010/main" val="1018098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endParaRPr lang="en-US" dirty="0">
              <a:latin typeface="Arial"/>
              <a:cs typeface="Arial"/>
            </a:endParaRPr>
          </a:p>
        </p:txBody>
      </p:sp>
    </p:spTree>
    <p:extLst>
      <p:ext uri="{BB962C8B-B14F-4D97-AF65-F5344CB8AC3E}">
        <p14:creationId xmlns:p14="http://schemas.microsoft.com/office/powerpoint/2010/main" val="1006294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60</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Jeremiah</a:t>
            </a:r>
            <a:r>
              <a:rPr lang="en-SG" sz="1200" b="0" kern="1200" dirty="0">
                <a:solidFill>
                  <a:schemeClr val="tx1"/>
                </a:solidFill>
                <a:effectLst/>
                <a:latin typeface="Arial" panose="020B0604020202020204" pitchFamily="34" charset="0"/>
                <a:ea typeface="+mn-ea"/>
                <a:cs typeface="Arial" panose="020B0604020202020204" pitchFamily="34" charset="0"/>
              </a:rPr>
              <a:t> sarcastically calls on Edom to rejoice over Jerusalem's doom but warns of their coming judgment as God is fair to all (4:21-22).</a:t>
            </a:r>
          </a:p>
          <a:p>
            <a:pPr eaLnBrk="1" hangingPunct="1"/>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61</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check what I say by the Bible or do you just accept what I say as the truth?</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read more of the Bible to yourself than I read to you?</a:t>
            </a:r>
          </a:p>
        </p:txBody>
      </p:sp>
    </p:spTree>
    <p:extLst>
      <p:ext uri="{BB962C8B-B14F-4D97-AF65-F5344CB8AC3E}">
        <p14:creationId xmlns:p14="http://schemas.microsoft.com/office/powerpoint/2010/main" val="3282019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63</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city (“us/our”) laments to God so the remnant will feel their suffering (5:1-15).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98298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a:t>
            </a:r>
            <a:r>
              <a:rPr lang="en-SG" sz="1200" b="0" kern="1200" dirty="0">
                <a:solidFill>
                  <a:schemeClr val="tx1"/>
                </a:solidFill>
                <a:effectLst/>
                <a:latin typeface="Arial" panose="020B0604020202020204" pitchFamily="34" charset="0"/>
                <a:ea typeface="+mn-ea"/>
                <a:cs typeface="Arial" panose="020B0604020202020204" pitchFamily="34" charset="0"/>
              </a:rPr>
              <a:t>he city (“us/our”) confesses sin to exhort the remnant to repent (5:16-18).</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572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city (“us/our”) prays for restoration to encourage the remnant to hope for renewal (5:19-22).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535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70</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Trust that God will indeed restore you.</a:t>
            </a:r>
            <a:endParaRPr lang="en-US" sz="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492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endParaRPr lang="en-US" dirty="0">
              <a:latin typeface="Arial"/>
              <a:cs typeface="Arial"/>
            </a:endParaRPr>
          </a:p>
        </p:txBody>
      </p:sp>
    </p:spTree>
    <p:extLst>
      <p:ext uri="{BB962C8B-B14F-4D97-AF65-F5344CB8AC3E}">
        <p14:creationId xmlns:p14="http://schemas.microsoft.com/office/powerpoint/2010/main" val="1896534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r>
              <a:rPr lang="en-US" dirty="0">
                <a:latin typeface="Arial" panose="020B0604020202020204" pitchFamily="34" charset="0"/>
                <a:cs typeface="Arial" panose="020B0604020202020204" pitchFamily="34" charset="0"/>
              </a:rPr>
              <a:t>It’s easy to look at God only as the one who is supposed to give us money. He offers so much more!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321404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72</a:t>
            </a:fld>
            <a:endParaRPr lang="en-US"/>
          </a:p>
        </p:txBody>
      </p:sp>
    </p:spTree>
    <p:extLst>
      <p:ext uri="{BB962C8B-B14F-4D97-AF65-F5344CB8AC3E}">
        <p14:creationId xmlns:p14="http://schemas.microsoft.com/office/powerpoint/2010/main" val="2268938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book of Lamentations can help us see in real terms what repentance looks like.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770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need to realign our thinking about our doing wrong—our depravity. God doesn’t excuse it, so neither should we.</a:t>
            </a:r>
          </a:p>
          <a:p>
            <a:endParaRPr lang="en-US" dirty="0">
              <a:latin typeface="Arial"/>
              <a:cs typeface="Arial"/>
            </a:endParaRPr>
          </a:p>
        </p:txBody>
      </p:sp>
    </p:spTree>
    <p:extLst>
      <p:ext uri="{BB962C8B-B14F-4D97-AF65-F5344CB8AC3E}">
        <p14:creationId xmlns:p14="http://schemas.microsoft.com/office/powerpoint/2010/main" val="386912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75</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1—</a:t>
            </a:r>
            <a:r>
              <a:rPr lang="en-US" sz="1200" kern="1200" dirty="0">
                <a:solidFill>
                  <a:schemeClr val="tx1"/>
                </a:solidFill>
                <a:effectLst/>
                <a:latin typeface="+mn-lt"/>
                <a:ea typeface="+mn-ea"/>
                <a:cs typeface="+mn-cs"/>
              </a:rPr>
              <a:t>Do you confess that your sin has put you into a sad state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en-US" sz="1200" kern="1200" dirty="0">
                <a:solidFill>
                  <a:schemeClr val="tx1"/>
                </a:solidFill>
                <a:effectLst/>
                <a:latin typeface="+mn-lt"/>
                <a:ea typeface="+mn-ea"/>
                <a:cs typeface="+mn-cs"/>
              </a:rPr>
              <a:t>Do you say the same thing that God says about your sin</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en-US" sz="1200" kern="1200" dirty="0">
                <a:solidFill>
                  <a:schemeClr val="tx1"/>
                </a:solidFill>
                <a:effectLst/>
                <a:latin typeface="+mn-lt"/>
                <a:ea typeface="+mn-ea"/>
                <a:cs typeface="+mn-cs"/>
              </a:rPr>
              <a:t>Do you have misplaced hope—or is it in God alone</a:t>
            </a:r>
            <a:r>
              <a:rPr lang="en-SG" sz="1200" kern="1200" dirty="0">
                <a:solidFill>
                  <a:schemeClr val="tx1"/>
                </a:solidFill>
                <a:effectLst/>
                <a:latin typeface="+mn-lt"/>
                <a:ea typeface="+mn-ea"/>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mn-lt"/>
                <a:ea typeface="+mn-ea"/>
                <a:cs typeface="+mn-cs"/>
              </a:rPr>
              <a:t>4—Do you put more trust in me than in God</a:t>
            </a:r>
            <a:r>
              <a:rPr lang="en-SG" sz="1200" kern="1200" dirty="0">
                <a:solidFill>
                  <a:schemeClr val="tx1"/>
                </a:solidFill>
                <a:effectLst/>
                <a:latin typeface="+mn-lt"/>
                <a:ea typeface="+mn-ea"/>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en-US" dirty="0">
                <a:latin typeface="Arial" panose="020B0604020202020204" pitchFamily="34" charset="0"/>
                <a:ea typeface="ＭＳ Ｐゴシック" charset="0"/>
                <a:cs typeface="Arial" panose="020B0604020202020204" pitchFamily="34" charset="0"/>
              </a:rPr>
              <a:t>Do you pray for restoration?</a:t>
            </a:r>
          </a:p>
        </p:txBody>
      </p:sp>
    </p:spTree>
    <p:extLst>
      <p:ext uri="{BB962C8B-B14F-4D97-AF65-F5344CB8AC3E}">
        <p14:creationId xmlns:p14="http://schemas.microsoft.com/office/powerpoint/2010/main" val="1794472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SG" dirty="0"/>
          </a:p>
          <a:p>
            <a:pPr marL="0" marR="0" indent="0" algn="l" defTabSz="457200" rtl="0" eaLnBrk="1" fontAlgn="auto" latinLnBrk="0" hangingPunct="1">
              <a:lnSpc>
                <a:spcPct val="100000"/>
              </a:lnSpc>
              <a:spcBef>
                <a:spcPts val="0"/>
              </a:spcBef>
              <a:spcAft>
                <a:spcPts val="0"/>
              </a:spcAft>
              <a:buClrTx/>
              <a:buSzTx/>
              <a:buFontTx/>
              <a:buNone/>
              <a:tabLst/>
              <a:defRPr/>
            </a:pPr>
            <a:r>
              <a:rPr lang="en-SG" dirty="0"/>
              <a:t>Remember the young American couple who took a year-long bike trip around the world, believing that evil was a make-believe concept? They took a fatal route in Tajikistan near the Afghan border, where alleged ISIS terrorists stabbed them to death. They let their guard down, not believing that evil was just around the corner.</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p:txBody>
      </p:sp>
    </p:spTree>
    <p:extLst>
      <p:ext uri="{BB962C8B-B14F-4D97-AF65-F5344CB8AC3E}">
        <p14:creationId xmlns:p14="http://schemas.microsoft.com/office/powerpoint/2010/main" val="1289615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1A81F5-9133-6643-B54A-2CBA05A2AA26}" type="slidenum">
              <a:rPr lang="en-US" sz="1200">
                <a:solidFill>
                  <a:prstClr val="black"/>
                </a:solidFill>
              </a:rPr>
              <a:pPr eaLnBrk="1" hangingPunct="1"/>
              <a:t>77</a:t>
            </a:fld>
            <a:endParaRPr lang="en-US" sz="1200">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78</a:t>
            </a:fld>
            <a:endParaRPr lang="en-US"/>
          </a:p>
        </p:txBody>
      </p:sp>
    </p:spTree>
    <p:extLst>
      <p:ext uri="{BB962C8B-B14F-4D97-AF65-F5344CB8AC3E}">
        <p14:creationId xmlns:p14="http://schemas.microsoft.com/office/powerpoint/2010/main" val="2551518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1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Here is where the book of Lamentations can help.</a:t>
            </a:r>
            <a:r>
              <a:rPr lang="en-SG" dirty="0">
                <a:effectLst/>
              </a:rPr>
              <a:t> </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9</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206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576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1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689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31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754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066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6382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2240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644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843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3975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32119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1345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6416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018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894959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140745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21217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1413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30174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59059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19232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640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6930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24281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08640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2037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78064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7332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08298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21913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86590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8612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63734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78945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36061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36543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17B6E8E-D98E-324A-8C7B-5FB4C85AA4DB}" type="slidenum">
              <a:rPr lang="en-US"/>
              <a:pPr>
                <a:defRPr/>
              </a:pPr>
              <a:t>‹#›</a:t>
            </a:fld>
            <a:endParaRPr lang="en-US"/>
          </a:p>
        </p:txBody>
      </p:sp>
    </p:spTree>
    <p:extLst>
      <p:ext uri="{BB962C8B-B14F-4D97-AF65-F5344CB8AC3E}">
        <p14:creationId xmlns:p14="http://schemas.microsoft.com/office/powerpoint/2010/main" val="1038668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DC76ACC-A762-1B49-BE60-66B9B9D13C9B}" type="slidenum">
              <a:rPr lang="en-US"/>
              <a:pPr>
                <a:defRPr/>
              </a:pPr>
              <a:t>‹#›</a:t>
            </a:fld>
            <a:endParaRPr lang="en-US"/>
          </a:p>
        </p:txBody>
      </p:sp>
    </p:spTree>
    <p:extLst>
      <p:ext uri="{BB962C8B-B14F-4D97-AF65-F5344CB8AC3E}">
        <p14:creationId xmlns:p14="http://schemas.microsoft.com/office/powerpoint/2010/main" val="924602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384A404-F132-5248-AC32-37407EDAD318}" type="slidenum">
              <a:rPr lang="en-US"/>
              <a:pPr>
                <a:defRPr/>
              </a:pPr>
              <a:t>‹#›</a:t>
            </a:fld>
            <a:endParaRPr lang="en-US"/>
          </a:p>
        </p:txBody>
      </p:sp>
    </p:spTree>
    <p:extLst>
      <p:ext uri="{BB962C8B-B14F-4D97-AF65-F5344CB8AC3E}">
        <p14:creationId xmlns:p14="http://schemas.microsoft.com/office/powerpoint/2010/main" val="3233957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E3A0F77-CCAD-4642-A7D0-3303A2D570DB}" type="slidenum">
              <a:rPr lang="en-US"/>
              <a:pPr>
                <a:defRPr/>
              </a:pPr>
              <a:t>‹#›</a:t>
            </a:fld>
            <a:endParaRPr lang="en-US"/>
          </a:p>
        </p:txBody>
      </p:sp>
    </p:spTree>
    <p:extLst>
      <p:ext uri="{BB962C8B-B14F-4D97-AF65-F5344CB8AC3E}">
        <p14:creationId xmlns:p14="http://schemas.microsoft.com/office/powerpoint/2010/main" val="289834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F820E16-FF78-6F45-9932-2D6668AF0CEC}" type="slidenum">
              <a:rPr lang="en-US"/>
              <a:pPr>
                <a:defRPr/>
              </a:pPr>
              <a:t>‹#›</a:t>
            </a:fld>
            <a:endParaRPr lang="en-US"/>
          </a:p>
        </p:txBody>
      </p:sp>
    </p:spTree>
    <p:extLst>
      <p:ext uri="{BB962C8B-B14F-4D97-AF65-F5344CB8AC3E}">
        <p14:creationId xmlns:p14="http://schemas.microsoft.com/office/powerpoint/2010/main" val="241839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003B76D-3E3F-8241-BFD8-0E0FEFB66308}" type="slidenum">
              <a:rPr lang="en-US"/>
              <a:pPr>
                <a:defRPr/>
              </a:pPr>
              <a:t>‹#›</a:t>
            </a:fld>
            <a:endParaRPr lang="en-US"/>
          </a:p>
        </p:txBody>
      </p:sp>
    </p:spTree>
    <p:extLst>
      <p:ext uri="{BB962C8B-B14F-4D97-AF65-F5344CB8AC3E}">
        <p14:creationId xmlns:p14="http://schemas.microsoft.com/office/powerpoint/2010/main" val="4177096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FBF51945-DA38-A147-A6AB-2E8AA1BFD22C}" type="slidenum">
              <a:rPr lang="en-US"/>
              <a:pPr>
                <a:defRPr/>
              </a:pPr>
              <a:t>‹#›</a:t>
            </a:fld>
            <a:endParaRPr lang="en-US"/>
          </a:p>
        </p:txBody>
      </p:sp>
    </p:spTree>
    <p:extLst>
      <p:ext uri="{BB962C8B-B14F-4D97-AF65-F5344CB8AC3E}">
        <p14:creationId xmlns:p14="http://schemas.microsoft.com/office/powerpoint/2010/main" val="158075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DBF519F-6BFC-7146-9EFA-4ABD1BD0822C}" type="slidenum">
              <a:rPr lang="en-US"/>
              <a:pPr>
                <a:defRPr/>
              </a:pPr>
              <a:t>‹#›</a:t>
            </a:fld>
            <a:endParaRPr lang="en-US"/>
          </a:p>
        </p:txBody>
      </p:sp>
    </p:spTree>
    <p:extLst>
      <p:ext uri="{BB962C8B-B14F-4D97-AF65-F5344CB8AC3E}">
        <p14:creationId xmlns:p14="http://schemas.microsoft.com/office/powerpoint/2010/main" val="90158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110D47F-7E3F-C042-A168-D58CCA991E70}" type="slidenum">
              <a:rPr lang="en-US"/>
              <a:pPr>
                <a:defRPr/>
              </a:pPr>
              <a:t>‹#›</a:t>
            </a:fld>
            <a:endParaRPr lang="en-US"/>
          </a:p>
        </p:txBody>
      </p:sp>
    </p:spTree>
    <p:extLst>
      <p:ext uri="{BB962C8B-B14F-4D97-AF65-F5344CB8AC3E}">
        <p14:creationId xmlns:p14="http://schemas.microsoft.com/office/powerpoint/2010/main" val="3959291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E6A01C2-A542-1C4B-B277-8571B2FFF9BE}" type="slidenum">
              <a:rPr lang="en-US"/>
              <a:pPr>
                <a:defRPr/>
              </a:pPr>
              <a:t>‹#›</a:t>
            </a:fld>
            <a:endParaRPr lang="en-US"/>
          </a:p>
        </p:txBody>
      </p:sp>
    </p:spTree>
    <p:extLst>
      <p:ext uri="{BB962C8B-B14F-4D97-AF65-F5344CB8AC3E}">
        <p14:creationId xmlns:p14="http://schemas.microsoft.com/office/powerpoint/2010/main" val="801247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C77A84D-7B59-1546-9211-6E61E113CD40}" type="slidenum">
              <a:rPr lang="en-US"/>
              <a:pPr>
                <a:defRPr/>
              </a:pPr>
              <a:t>‹#›</a:t>
            </a:fld>
            <a:endParaRPr lang="en-US"/>
          </a:p>
        </p:txBody>
      </p:sp>
    </p:spTree>
    <p:extLst>
      <p:ext uri="{BB962C8B-B14F-4D97-AF65-F5344CB8AC3E}">
        <p14:creationId xmlns:p14="http://schemas.microsoft.com/office/powerpoint/2010/main" val="2545009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1B9D28D-96CE-674A-B22E-FA6FF94CC22D}" type="slidenum">
              <a:rPr lang="en-US"/>
              <a:pPr>
                <a:defRPr/>
              </a:pPr>
              <a:t>‹#›</a:t>
            </a:fld>
            <a:endParaRPr lang="en-US"/>
          </a:p>
        </p:txBody>
      </p:sp>
    </p:spTree>
    <p:extLst>
      <p:ext uri="{BB962C8B-B14F-4D97-AF65-F5344CB8AC3E}">
        <p14:creationId xmlns:p14="http://schemas.microsoft.com/office/powerpoint/2010/main" val="2894538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2EE8852-01D9-8342-85B1-6D2D792C5E10}" type="slidenum">
              <a:rPr lang="en-US"/>
              <a:pPr>
                <a:defRPr/>
              </a:pPr>
              <a:t>‹#›</a:t>
            </a:fld>
            <a:endParaRPr lang="en-US"/>
          </a:p>
        </p:txBody>
      </p:sp>
    </p:spTree>
    <p:extLst>
      <p:ext uri="{BB962C8B-B14F-4D97-AF65-F5344CB8AC3E}">
        <p14:creationId xmlns:p14="http://schemas.microsoft.com/office/powerpoint/2010/main" val="275822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30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6FAD684-2936-2545-A0FC-DB767D45937C}" type="slidenum">
              <a:rPr lang="en-AU">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AU">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2167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802960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C303D012-B5A7-D441-BDC8-001A88DB3005}"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432806529"/>
      </p:ext>
    </p:extLst>
  </p:cSld>
  <p:clrMap bg1="lt1" tx1="dk1" bg2="lt2" tx2="dk2" accent1="accent1" accent2="accent2" accent3="accent3" accent4="accent4" accent5="accent5" accent6="accent6" hlink="hlink" folHlink="folHlink"/>
  <p:sldLayoutIdLst>
    <p:sldLayoutId id="2147483714" r:id="rId1"/>
    <p:sldLayoutId id="214748376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6F1D2CC1-F2A8-0A4B-9049-1363FE471EC3}"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655194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0.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0.xml"/><Relationship Id="rId1" Type="http://schemas.openxmlformats.org/officeDocument/2006/relationships/themeOverride" Target="../theme/themeOverr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0.xml"/><Relationship Id="rId1" Type="http://schemas.openxmlformats.org/officeDocument/2006/relationships/themeOverride" Target="../theme/themeOverride1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3.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0.xml"/><Relationship Id="rId1" Type="http://schemas.openxmlformats.org/officeDocument/2006/relationships/themeOverride" Target="../theme/themeOverrid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0.xml"/><Relationship Id="rId1" Type="http://schemas.openxmlformats.org/officeDocument/2006/relationships/themeOverride" Target="../theme/themeOverride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hemeOverride" Target="../theme/themeOverride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hemeOverride" Target="../theme/themeOverride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0.xml"/><Relationship Id="rId1" Type="http://schemas.openxmlformats.org/officeDocument/2006/relationships/themeOverride" Target="../theme/themeOverride17.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0.xml"/><Relationship Id="rId1" Type="http://schemas.openxmlformats.org/officeDocument/2006/relationships/themeOverride" Target="../theme/themeOverride18.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51.xml"/><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Lamentations</a:t>
            </a: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en-US" sz="8000" b="1" dirty="0">
                <a:effectLst>
                  <a:glow rad="127000">
                    <a:schemeClr val="tx1"/>
                  </a:glow>
                </a:effectLst>
                <a:latin typeface="Arial" charset="0"/>
                <a:ea typeface="ＭＳ Ｐゴシック" charset="0"/>
                <a:cs typeface="ＭＳ Ｐゴシック" charset="0"/>
              </a:rPr>
              <a:t>Be Repentant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01901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52" name="Rectangle 4"/>
          <p:cNvSpPr>
            <a:spLocks noGrp="1" noChangeArrowheads="1"/>
          </p:cNvSpPr>
          <p:nvPr>
            <p:ph type="title"/>
          </p:nvPr>
        </p:nvSpPr>
        <p:spPr>
          <a:xfrm>
            <a:off x="-55563" y="0"/>
            <a:ext cx="9164638" cy="792163"/>
          </a:xfrm>
        </p:spPr>
        <p:txBody>
          <a:bodyPr/>
          <a:lstStyle/>
          <a:p>
            <a:pPr eaLnBrk="1" hangingPunct="1">
              <a:defRPr/>
            </a:pPr>
            <a:r>
              <a:rPr lang="en-US"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rPr>
              <a:t>L A M E N T A T I O N S</a:t>
            </a:r>
            <a:endParaRPr lang="en-AU" sz="6000" b="1" dirty="0">
              <a:solidFill>
                <a:schemeClr val="tx1"/>
              </a:solidFill>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0595"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4419600" y="1143000"/>
            <a:ext cx="3948113" cy="5410200"/>
          </a:xfrm>
          <a:noFill/>
        </p:spPr>
      </p:pic>
    </p:spTree>
    <p:extLst>
      <p:ext uri="{BB962C8B-B14F-4D97-AF65-F5344CB8AC3E}">
        <p14:creationId xmlns:p14="http://schemas.microsoft.com/office/powerpoint/2010/main" val="4431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Historical   Background</a:t>
            </a:r>
            <a:endParaRPr lang="en-AU" sz="4800" b="1">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120834" name="Rectangle 4"/>
          <p:cNvSpPr>
            <a:spLocks noChangeArrowheads="1"/>
          </p:cNvSpPr>
          <p:nvPr/>
        </p:nvSpPr>
        <p:spPr bwMode="auto">
          <a:xfrm>
            <a:off x="304800" y="1690688"/>
            <a:ext cx="8839200"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Directly after Jerusalem</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destruction in 586 BC</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Davidic King – the Lord</a:t>
            </a:r>
            <a:r>
              <a:rPr lang="uk-UA" sz="2400" b="1">
                <a:solidFill>
                  <a:srgbClr val="000000"/>
                </a:solidFill>
                <a:latin typeface="Arial" charset="0"/>
                <a:ea typeface="ＭＳ Ｐゴシック" charset="0"/>
                <a:cs typeface="ＭＳ Ｐゴシック" charset="0"/>
              </a:rPr>
              <a:t>'</a:t>
            </a:r>
            <a:r>
              <a:rPr lang="en-US" sz="2400" b="1">
                <a:solidFill>
                  <a:srgbClr val="000000"/>
                </a:solidFill>
                <a:latin typeface="Arial" charset="0"/>
                <a:ea typeface="ＭＳ Ｐゴシック" charset="0"/>
                <a:cs typeface="ＭＳ Ｐゴシック" charset="0"/>
              </a:rPr>
              <a:t>s anointed – deposed and exiled </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All but poorest exiled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Temple desecrated and burned</a:t>
            </a:r>
            <a:endParaRPr lang="en-AU" sz="2400" b="1">
              <a:solidFill>
                <a:srgbClr val="000000"/>
              </a:solidFill>
              <a:latin typeface="Arial" charset="0"/>
              <a:ea typeface="ＭＳ Ｐゴシック" charset="0"/>
              <a:cs typeface="ＭＳ Ｐゴシック" charset="0"/>
            </a:endParaRPr>
          </a:p>
          <a:p>
            <a:pPr defTabSz="914400" fontAlgn="base">
              <a:spcBef>
                <a:spcPct val="0"/>
              </a:spcBef>
              <a:spcAft>
                <a:spcPct val="0"/>
              </a:spcAft>
              <a:buFont typeface="Wingdings" charset="0"/>
              <a:buChar char="Ø"/>
              <a:tabLst>
                <a:tab pos="457200" algn="l"/>
              </a:tabLst>
            </a:pPr>
            <a:r>
              <a:rPr lang="en-US" sz="2400" b="1">
                <a:solidFill>
                  <a:srgbClr val="000000"/>
                </a:solidFill>
                <a:latin typeface="Arial" charset="0"/>
                <a:ea typeface="ＭＳ Ｐゴシック" charset="0"/>
                <a:cs typeface="ＭＳ Ｐゴシック" charset="0"/>
              </a:rPr>
              <a:t> Perspective needed</a:t>
            </a:r>
          </a:p>
        </p:txBody>
      </p:sp>
      <p:pic>
        <p:nvPicPr>
          <p:cNvPr id="120835" name="Picture 6" descr="etchin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2514600"/>
            <a:ext cx="3368675" cy="4191000"/>
          </a:xfrm>
          <a:noFill/>
        </p:spPr>
      </p:pic>
      <p:sp>
        <p:nvSpPr>
          <p:cNvPr id="120836" name="Text Box 8"/>
          <p:cNvSpPr txBox="1">
            <a:spLocks noChangeArrowheads="1"/>
          </p:cNvSpPr>
          <p:nvPr/>
        </p:nvSpPr>
        <p:spPr bwMode="auto">
          <a:xfrm>
            <a:off x="8388350" y="92075"/>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494</a:t>
            </a:r>
          </a:p>
        </p:txBody>
      </p:sp>
    </p:spTree>
    <p:extLst>
      <p:ext uri="{BB962C8B-B14F-4D97-AF65-F5344CB8AC3E}">
        <p14:creationId xmlns:p14="http://schemas.microsoft.com/office/powerpoint/2010/main" val="192013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4800" b="1">
                <a:effectLst>
                  <a:outerShdw blurRad="38100" dist="38100" dir="2700000" algn="tl">
                    <a:srgbClr val="DDDDDD"/>
                  </a:outerShdw>
                </a:effectLst>
                <a:latin typeface="Boca Raton ICG Solid" charset="0"/>
                <a:ea typeface="ＭＳ Ｐゴシック" charset="0"/>
                <a:cs typeface="ＭＳ Ｐゴシック" charset="0"/>
              </a:rPr>
              <a:t>Genre</a:t>
            </a:r>
            <a:endParaRPr lang="en-AU" sz="4800" b="1">
              <a:effectLst>
                <a:outerShdw blurRad="38100" dist="38100" dir="2700000" algn="tl">
                  <a:srgbClr val="DDDDDD"/>
                </a:outerShdw>
              </a:effectLst>
              <a:latin typeface="Boca Raton ICG Solid" charset="0"/>
              <a:ea typeface="ＭＳ Ｐゴシック" charset="0"/>
              <a:cs typeface="ＭＳ Ｐゴシック" charset="0"/>
            </a:endParaRPr>
          </a:p>
        </p:txBody>
      </p:sp>
      <p:pic>
        <p:nvPicPr>
          <p:cNvPr id="112642" name="Picture 4" descr="mosaic"/>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076825" y="2708275"/>
            <a:ext cx="3714750" cy="2532063"/>
          </a:xfrm>
          <a:noFill/>
        </p:spPr>
      </p:pic>
      <p:sp>
        <p:nvSpPr>
          <p:cNvPr id="112643"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495</a:t>
            </a:r>
            <a:endParaRPr lang="en-US" sz="1800" b="1">
              <a:solidFill>
                <a:srgbClr val="000000"/>
              </a:solidFill>
            </a:endParaRPr>
          </a:p>
        </p:txBody>
      </p:sp>
      <p:sp>
        <p:nvSpPr>
          <p:cNvPr id="6151" name="Rectangle 7"/>
          <p:cNvSpPr>
            <a:spLocks noChangeArrowheads="1"/>
          </p:cNvSpPr>
          <p:nvPr/>
        </p:nvSpPr>
        <p:spPr bwMode="auto">
          <a:xfrm>
            <a:off x="304800" y="1412875"/>
            <a:ext cx="5130800" cy="527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Kings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Concrete details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Facts </a:t>
            </a:r>
          </a:p>
          <a:p>
            <a:pPr marL="342900" indent="-3429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Lamentations</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vivid sensory imagery</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dates and names lacking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sequential ordering</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verse not prose</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names for the slain </a:t>
            </a:r>
          </a:p>
          <a:p>
            <a:pPr marL="342900" indent="-342900" defTabSz="914400" fontAlgn="base">
              <a:lnSpc>
                <a:spcPct val="90000"/>
              </a:lnSpc>
              <a:spcBef>
                <a:spcPct val="20000"/>
              </a:spcBef>
              <a:spcAft>
                <a:spcPct val="0"/>
              </a:spcAft>
              <a:buFont typeface="Wingdings" charset="0"/>
              <a:buChar char="Ø"/>
            </a:pPr>
            <a:r>
              <a:rPr lang="en-US" sz="2800" b="1">
                <a:solidFill>
                  <a:srgbClr val="000000"/>
                </a:solidFill>
                <a:latin typeface="Arial" charset="0"/>
                <a:ea typeface="ＭＳ Ｐゴシック" charset="0"/>
                <a:cs typeface="ＭＳ Ｐゴシック" charset="0"/>
              </a:rPr>
              <a:t>no private grief shown</a:t>
            </a:r>
            <a:endParaRPr lang="en-AU" sz="28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609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animEffect transition="in" filter="slide(fromBottom)">
                                      <p:cBhvr>
                                        <p:cTn id="7" dur="500"/>
                                        <p:tgtEl>
                                          <p:spTgt spid="61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animEffect transition="in" filter="slide(fromBottom)">
                                      <p:cBhvr>
                                        <p:cTn id="12" dur="500"/>
                                        <p:tgtEl>
                                          <p:spTgt spid="61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151">
                                            <p:txEl>
                                              <p:pRg st="2" end="2"/>
                                            </p:txEl>
                                          </p:spTgt>
                                        </p:tgtEl>
                                        <p:attrNameLst>
                                          <p:attrName>style.visibility</p:attrName>
                                        </p:attrNameLst>
                                      </p:cBhvr>
                                      <p:to>
                                        <p:strVal val="visible"/>
                                      </p:to>
                                    </p:set>
                                    <p:animEffect transition="in" filter="slide(fromBottom)">
                                      <p:cBhvr>
                                        <p:cTn id="17" dur="500"/>
                                        <p:tgtEl>
                                          <p:spTgt spid="61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6151">
                                            <p:txEl>
                                              <p:pRg st="4" end="4"/>
                                            </p:txEl>
                                          </p:spTgt>
                                        </p:tgtEl>
                                        <p:attrNameLst>
                                          <p:attrName>style.visibility</p:attrName>
                                        </p:attrNameLst>
                                      </p:cBhvr>
                                      <p:to>
                                        <p:strVal val="visible"/>
                                      </p:to>
                                    </p:set>
                                    <p:animEffect transition="in" filter="slide(fromBottom)">
                                      <p:cBhvr>
                                        <p:cTn id="22" dur="500"/>
                                        <p:tgtEl>
                                          <p:spTgt spid="615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6151">
                                            <p:txEl>
                                              <p:pRg st="5" end="5"/>
                                            </p:txEl>
                                          </p:spTgt>
                                        </p:tgtEl>
                                        <p:attrNameLst>
                                          <p:attrName>style.visibility</p:attrName>
                                        </p:attrNameLst>
                                      </p:cBhvr>
                                      <p:to>
                                        <p:strVal val="visible"/>
                                      </p:to>
                                    </p:set>
                                    <p:animEffect transition="in" filter="slide(fromBottom)">
                                      <p:cBhvr>
                                        <p:cTn id="27" dur="500"/>
                                        <p:tgtEl>
                                          <p:spTgt spid="615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6151">
                                            <p:txEl>
                                              <p:pRg st="6" end="6"/>
                                            </p:txEl>
                                          </p:spTgt>
                                        </p:tgtEl>
                                        <p:attrNameLst>
                                          <p:attrName>style.visibility</p:attrName>
                                        </p:attrNameLst>
                                      </p:cBhvr>
                                      <p:to>
                                        <p:strVal val="visible"/>
                                      </p:to>
                                    </p:set>
                                    <p:animEffect transition="in" filter="slide(fromBottom)">
                                      <p:cBhvr>
                                        <p:cTn id="32" dur="500"/>
                                        <p:tgtEl>
                                          <p:spTgt spid="615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6151">
                                            <p:txEl>
                                              <p:pRg st="7" end="7"/>
                                            </p:txEl>
                                          </p:spTgt>
                                        </p:tgtEl>
                                        <p:attrNameLst>
                                          <p:attrName>style.visibility</p:attrName>
                                        </p:attrNameLst>
                                      </p:cBhvr>
                                      <p:to>
                                        <p:strVal val="visible"/>
                                      </p:to>
                                    </p:set>
                                    <p:animEffect transition="in" filter="slide(fromBottom)">
                                      <p:cBhvr>
                                        <p:cTn id="37" dur="500"/>
                                        <p:tgtEl>
                                          <p:spTgt spid="615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6151">
                                            <p:txEl>
                                              <p:pRg st="8" end="8"/>
                                            </p:txEl>
                                          </p:spTgt>
                                        </p:tgtEl>
                                        <p:attrNameLst>
                                          <p:attrName>style.visibility</p:attrName>
                                        </p:attrNameLst>
                                      </p:cBhvr>
                                      <p:to>
                                        <p:strVal val="visible"/>
                                      </p:to>
                                    </p:set>
                                    <p:animEffect transition="in" filter="slide(fromBottom)">
                                      <p:cBhvr>
                                        <p:cTn id="42" dur="500"/>
                                        <p:tgtEl>
                                          <p:spTgt spid="6151">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6151">
                                            <p:txEl>
                                              <p:pRg st="9" end="9"/>
                                            </p:txEl>
                                          </p:spTgt>
                                        </p:tgtEl>
                                        <p:attrNameLst>
                                          <p:attrName>style.visibility</p:attrName>
                                        </p:attrNameLst>
                                      </p:cBhvr>
                                      <p:to>
                                        <p:strVal val="visible"/>
                                      </p:to>
                                    </p:set>
                                    <p:animEffect transition="in" filter="slide(fromBottom)">
                                      <p:cBhvr>
                                        <p:cTn id="47" dur="500"/>
                                        <p:tgtEl>
                                          <p:spTgt spid="6151">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6151">
                                            <p:txEl>
                                              <p:pRg st="10" end="10"/>
                                            </p:txEl>
                                          </p:spTgt>
                                        </p:tgtEl>
                                        <p:attrNameLst>
                                          <p:attrName>style.visibility</p:attrName>
                                        </p:attrNameLst>
                                      </p:cBhvr>
                                      <p:to>
                                        <p:strVal val="visible"/>
                                      </p:to>
                                    </p:set>
                                    <p:animEffect transition="in" filter="slide(fromBottom)">
                                      <p:cBhvr>
                                        <p:cTn id="52" dur="500"/>
                                        <p:tgtEl>
                                          <p:spTgt spid="61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pPr eaLnBrk="1" hangingPunct="1">
              <a:defRPr/>
            </a:pPr>
            <a:r>
              <a:rPr lang="en-US"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rPr>
              <a:t>Name and Place</a:t>
            </a:r>
            <a:endParaRPr lang="en-AU" sz="4800">
              <a:solidFill>
                <a:srgbClr val="006666"/>
              </a:solidFill>
              <a:effectLst>
                <a:outerShdw blurRad="38100" dist="38100" dir="2700000" algn="tl">
                  <a:srgbClr val="DDDDDD"/>
                </a:outerShdw>
              </a:effectLst>
              <a:latin typeface="Boca Raton ICG Solid" charset="0"/>
              <a:ea typeface="ＭＳ Ｐゴシック" charset="0"/>
              <a:cs typeface="ＭＳ Ｐゴシック" charset="0"/>
            </a:endParaRPr>
          </a:p>
        </p:txBody>
      </p:sp>
      <p:sp>
        <p:nvSpPr>
          <p:cNvPr id="5128" name="Rectangle 8"/>
          <p:cNvSpPr>
            <a:spLocks noChangeArrowheads="1"/>
          </p:cNvSpPr>
          <p:nvPr/>
        </p:nvSpPr>
        <p:spPr bwMode="auto">
          <a:xfrm>
            <a:off x="3352800" y="3352800"/>
            <a:ext cx="2362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Feast Read</a:t>
            </a:r>
            <a:r>
              <a:rPr lang="en-US" sz="2800" b="1">
                <a:solidFill>
                  <a:srgbClr val="000000"/>
                </a:solidFill>
                <a:latin typeface="Arial" charset="0"/>
                <a:ea typeface="ＭＳ Ｐゴシック" charset="0"/>
                <a:cs typeface="ＭＳ Ｐゴシック" charset="0"/>
              </a:rPr>
              <a: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9</a:t>
            </a:r>
            <a:r>
              <a:rPr lang="en-US" sz="2800" b="1" baseline="30000">
                <a:solidFill>
                  <a:srgbClr val="000000"/>
                </a:solidFill>
                <a:latin typeface="Arial" charset="0"/>
                <a:ea typeface="ＭＳ Ｐゴシック" charset="0"/>
                <a:cs typeface="ＭＳ Ｐゴシック" charset="0"/>
              </a:rPr>
              <a:t>th</a:t>
            </a:r>
            <a:r>
              <a:rPr lang="en-US" sz="2800" b="1">
                <a:solidFill>
                  <a:srgbClr val="000000"/>
                </a:solidFill>
                <a:latin typeface="Arial" charset="0"/>
                <a:ea typeface="ＭＳ Ｐゴシック" charset="0"/>
                <a:cs typeface="ＭＳ Ｐゴシック" charset="0"/>
              </a:rPr>
              <a:t> of Ab</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Pentecost</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Tabernacles</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Passover</a:t>
            </a:r>
          </a:p>
          <a:p>
            <a:pPr marL="533400" indent="-533400" defTabSz="914400" fontAlgn="base">
              <a:lnSpc>
                <a:spcPct val="90000"/>
              </a:lnSpc>
              <a:spcBef>
                <a:spcPct val="20000"/>
              </a:spcBef>
              <a:spcAft>
                <a:spcPct val="0"/>
              </a:spcAft>
            </a:pPr>
            <a:r>
              <a:rPr lang="en-US" sz="2800" b="1">
                <a:solidFill>
                  <a:srgbClr val="000000"/>
                </a:solidFill>
                <a:latin typeface="Arial" charset="0"/>
                <a:ea typeface="ＭＳ Ｐゴシック" charset="0"/>
                <a:cs typeface="ＭＳ Ｐゴシック" charset="0"/>
              </a:rPr>
              <a:t>Purim</a:t>
            </a:r>
            <a:endParaRPr lang="en-AU" sz="2800" b="1">
              <a:solidFill>
                <a:srgbClr val="FFFFFF"/>
              </a:solidFill>
              <a:latin typeface="Arial" charset="0"/>
              <a:ea typeface="ＭＳ Ｐゴシック" charset="0"/>
              <a:cs typeface="ＭＳ Ｐゴシック" charset="0"/>
            </a:endParaRPr>
          </a:p>
        </p:txBody>
      </p:sp>
      <p:sp>
        <p:nvSpPr>
          <p:cNvPr id="116739" name="Text Box 9"/>
          <p:cNvSpPr txBox="1">
            <a:spLocks noChangeArrowheads="1"/>
          </p:cNvSpPr>
          <p:nvPr/>
        </p:nvSpPr>
        <p:spPr bwMode="auto">
          <a:xfrm>
            <a:off x="84502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p>
        </p:txBody>
      </p:sp>
      <p:sp>
        <p:nvSpPr>
          <p:cNvPr id="116740" name="Rectangle 10"/>
          <p:cNvSpPr>
            <a:spLocks noChangeArrowheads="1"/>
          </p:cNvSpPr>
          <p:nvPr/>
        </p:nvSpPr>
        <p:spPr bwMode="auto">
          <a:xfrm>
            <a:off x="5638800" y="0"/>
            <a:ext cx="3505200" cy="3124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16741" name="Text Box 11"/>
          <p:cNvSpPr txBox="1">
            <a:spLocks noChangeArrowheads="1"/>
          </p:cNvSpPr>
          <p:nvPr/>
        </p:nvSpPr>
        <p:spPr bwMode="auto">
          <a:xfrm>
            <a:off x="8305800" y="457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427</a:t>
            </a:r>
          </a:p>
        </p:txBody>
      </p:sp>
      <p:pic>
        <p:nvPicPr>
          <p:cNvPr id="116742"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638800" y="3048000"/>
            <a:ext cx="3505200" cy="3810000"/>
          </a:xfrm>
          <a:noFill/>
        </p:spPr>
      </p:pic>
      <p:sp>
        <p:nvSpPr>
          <p:cNvPr id="116743" name="Text Box 1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494</a:t>
            </a:r>
            <a:endParaRPr lang="en-US" sz="1800">
              <a:solidFill>
                <a:srgbClr val="FFFFFF"/>
              </a:solidFill>
            </a:endParaRPr>
          </a:p>
        </p:txBody>
      </p:sp>
      <p:sp>
        <p:nvSpPr>
          <p:cNvPr id="5133" name="Rectangle 13"/>
          <p:cNvSpPr>
            <a:spLocks noChangeArrowheads="1"/>
          </p:cNvSpPr>
          <p:nvPr/>
        </p:nvSpPr>
        <p:spPr bwMode="auto">
          <a:xfrm>
            <a:off x="228600" y="1447800"/>
            <a:ext cx="52578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Hebrew Title</a:t>
            </a: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Heb: </a:t>
            </a:r>
            <a:r>
              <a:rPr lang="ru-RU" sz="2800" b="1">
                <a:solidFill>
                  <a:srgbClr val="000000"/>
                </a:solidFill>
                <a:latin typeface="Arial" charset="0"/>
                <a:ea typeface="ＭＳ Ｐゴシック" charset="0"/>
                <a:cs typeface="ＭＳ Ｐゴシック" charset="0"/>
              </a:rPr>
              <a:t>"</a:t>
            </a:r>
            <a:r>
              <a:rPr lang="en-US" altLang="ja-JP" sz="2800" b="1" i="1">
                <a:solidFill>
                  <a:srgbClr val="000000"/>
                </a:solidFill>
                <a:latin typeface="Arial" charset="0"/>
                <a:ea typeface="ＭＳ Ｐゴシック" charset="0"/>
                <a:cs typeface="ＭＳ Ｐゴシック" charset="0"/>
              </a:rPr>
              <a:t>eka</a:t>
            </a:r>
            <a:r>
              <a:rPr lang="ru-RU" sz="2800" b="1">
                <a:solidFill>
                  <a:srgbClr val="000000"/>
                </a:solidFill>
                <a:latin typeface="Arial" charset="0"/>
                <a:ea typeface="ＭＳ Ｐゴシック" charset="0"/>
                <a:cs typeface="ＭＳ Ｐゴシック" charset="0"/>
              </a:rPr>
              <a:t>"</a:t>
            </a:r>
            <a:endParaRPr lang="en-US" altLang="ja-JP" sz="2800" b="1" i="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Eng:</a:t>
            </a:r>
            <a:r>
              <a:rPr lang="en-US" sz="2800" b="1" i="1">
                <a:solidFill>
                  <a:srgbClr val="000000"/>
                </a:solidFill>
                <a:latin typeface="Arial" charset="0"/>
                <a:ea typeface="ＭＳ Ｐゴシック" charset="0"/>
                <a:cs typeface="ＭＳ Ｐゴシック" charset="0"/>
              </a:rPr>
              <a:t> </a:t>
            </a:r>
            <a:r>
              <a:rPr lang="ru-RU" sz="2800" b="1" i="1">
                <a:solidFill>
                  <a:srgbClr val="000000"/>
                </a:solidFill>
                <a:latin typeface="Arial" charset="0"/>
                <a:ea typeface="ＭＳ Ｐゴシック" charset="0"/>
                <a:cs typeface="ＭＳ Ｐゴシック" charset="0"/>
              </a:rPr>
              <a:t>"</a:t>
            </a:r>
            <a:r>
              <a:rPr lang="en-US" sz="2800" b="1" i="1">
                <a:solidFill>
                  <a:srgbClr val="000000"/>
                </a:solidFill>
                <a:latin typeface="Arial" charset="0"/>
                <a:ea typeface="ＭＳ Ｐゴシック" charset="0"/>
                <a:cs typeface="ＭＳ Ｐゴシック" charset="0"/>
              </a:rPr>
              <a:t>How terrible!  Alas!</a:t>
            </a:r>
            <a:r>
              <a:rPr lang="ru-RU" sz="2800" b="1" i="1">
                <a:solidFill>
                  <a:srgbClr val="000000"/>
                </a:solidFill>
                <a:latin typeface="Arial" charset="0"/>
                <a:ea typeface="ＭＳ Ｐゴシック" charset="0"/>
                <a:cs typeface="ＭＳ Ｐゴシック" charset="0"/>
              </a:rPr>
              <a:t>"</a:t>
            </a:r>
            <a:endParaRPr lang="en-US" altLang="ja-JP"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pPr>
            <a:r>
              <a:rPr lang="en-US" sz="2800" b="1" u="sng">
                <a:solidFill>
                  <a:srgbClr val="000000"/>
                </a:solidFill>
                <a:latin typeface="Arial" charset="0"/>
                <a:ea typeface="ＭＳ Ｐゴシック" charset="0"/>
                <a:cs typeface="ＭＳ Ｐゴシック" charset="0"/>
              </a:rPr>
              <a:t>Five Scrolls</a:t>
            </a:r>
            <a:endParaRPr lang="en-US" sz="2800" b="1">
              <a:solidFill>
                <a:srgbClr val="000000"/>
              </a:solidFill>
              <a:latin typeface="Arial" charset="0"/>
              <a:ea typeface="ＭＳ Ｐゴシック" charset="0"/>
              <a:cs typeface="ＭＳ Ｐゴシック" charset="0"/>
            </a:endParaRP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Lamentations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Ruth</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Ecclesiastes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Song of Songs</a:t>
            </a:r>
          </a:p>
          <a:p>
            <a:pPr marL="533400" indent="-533400" defTabSz="914400" fontAlgn="base">
              <a:lnSpc>
                <a:spcPct val="90000"/>
              </a:lnSpc>
              <a:spcBef>
                <a:spcPct val="20000"/>
              </a:spcBef>
              <a:spcAft>
                <a:spcPct val="0"/>
              </a:spcAft>
              <a:buFontTx/>
              <a:buAutoNum type="arabicPeriod"/>
            </a:pPr>
            <a:r>
              <a:rPr lang="en-US" sz="2800" b="1">
                <a:solidFill>
                  <a:srgbClr val="000000"/>
                </a:solidFill>
                <a:latin typeface="Arial" charset="0"/>
                <a:ea typeface="ＭＳ Ｐゴシック" charset="0"/>
                <a:cs typeface="ＭＳ Ｐゴシック" charset="0"/>
              </a:rPr>
              <a:t>Esther</a:t>
            </a:r>
            <a:endParaRPr lang="en-AU" sz="2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67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7" dur="500"/>
                                        <p:tgtEl>
                                          <p:spTgt spid="51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12" dur="500"/>
                                        <p:tgtEl>
                                          <p:spTgt spid="513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17" dur="500"/>
                                        <p:tgtEl>
                                          <p:spTgt spid="513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22" dur="500"/>
                                        <p:tgtEl>
                                          <p:spTgt spid="513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5128">
                                            <p:txEl>
                                              <p:pRg st="0" end="0"/>
                                            </p:txEl>
                                          </p:spTgt>
                                        </p:tgtEl>
                                        <p:attrNameLst>
                                          <p:attrName>style.visibility</p:attrName>
                                        </p:attrNameLst>
                                      </p:cBhvr>
                                      <p:to>
                                        <p:strVal val="visible"/>
                                      </p:to>
                                    </p:set>
                                    <p:anim calcmode="lin" valueType="num">
                                      <p:cBhvr>
                                        <p:cTn id="27"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35" dur="500"/>
                                        <p:tgtEl>
                                          <p:spTgt spid="513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nodeType="clickEffect">
                                  <p:stCondLst>
                                    <p:cond delay="0"/>
                                  </p:stCondLst>
                                  <p:childTnLst>
                                    <p:set>
                                      <p:cBhvr>
                                        <p:cTn id="39" dur="1" fill="hold">
                                          <p:stCondLst>
                                            <p:cond delay="0"/>
                                          </p:stCondLst>
                                        </p:cTn>
                                        <p:tgtEl>
                                          <p:spTgt spid="5128">
                                            <p:txEl>
                                              <p:pRg st="1" end="1"/>
                                            </p:txEl>
                                          </p:spTgt>
                                        </p:tgtEl>
                                        <p:attrNameLst>
                                          <p:attrName>style.visibility</p:attrName>
                                        </p:attrNameLst>
                                      </p:cBhvr>
                                      <p:to>
                                        <p:strVal val="visible"/>
                                      </p:to>
                                    </p:set>
                                    <p:anim calcmode="lin" valueType="num">
                                      <p:cBhvr>
                                        <p:cTn id="40"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41"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42"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48" dur="500"/>
                                        <p:tgtEl>
                                          <p:spTgt spid="5133">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5128">
                                            <p:txEl>
                                              <p:pRg st="2" end="2"/>
                                            </p:txEl>
                                          </p:spTgt>
                                        </p:tgtEl>
                                        <p:attrNameLst>
                                          <p:attrName>style.visibility</p:attrName>
                                        </p:attrNameLst>
                                      </p:cBhvr>
                                      <p:to>
                                        <p:strVal val="visible"/>
                                      </p:to>
                                    </p:set>
                                    <p:anim calcmode="lin" valueType="num">
                                      <p:cBhvr>
                                        <p:cTn id="53"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61" dur="500"/>
                                        <p:tgtEl>
                                          <p:spTgt spid="5133">
                                            <p:txEl>
                                              <p:pRg st="7" end="7"/>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5128">
                                            <p:txEl>
                                              <p:pRg st="3" end="3"/>
                                            </p:txEl>
                                          </p:spTgt>
                                        </p:tgtEl>
                                        <p:attrNameLst>
                                          <p:attrName>style.visibility</p:attrName>
                                        </p:attrNameLst>
                                      </p:cBhvr>
                                      <p:to>
                                        <p:strVal val="visible"/>
                                      </p:to>
                                    </p:set>
                                    <p:anim calcmode="lin" valueType="num">
                                      <p:cBhvr>
                                        <p:cTn id="66"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67"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68"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nodeType="clickEffect">
                                  <p:stCondLst>
                                    <p:cond delay="0"/>
                                  </p:stCondLst>
                                  <p:childTnLst>
                                    <p:set>
                                      <p:cBhvr>
                                        <p:cTn id="73"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74" dur="500"/>
                                        <p:tgtEl>
                                          <p:spTgt spid="5133">
                                            <p:txEl>
                                              <p:pRg st="8" end="8"/>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5128">
                                            <p:txEl>
                                              <p:pRg st="4" end="4"/>
                                            </p:txEl>
                                          </p:spTgt>
                                        </p:tgtEl>
                                        <p:attrNameLst>
                                          <p:attrName>style.visibility</p:attrName>
                                        </p:attrNameLst>
                                      </p:cBhvr>
                                      <p:to>
                                        <p:strVal val="visible"/>
                                      </p:to>
                                    </p:set>
                                    <p:anim calcmode="lin" valueType="num">
                                      <p:cBhvr>
                                        <p:cTn id="79"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80"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81"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5" presetClass="entr" presetSubtype="10" fill="hold" nodeType="clickEffect">
                                  <p:stCondLst>
                                    <p:cond delay="0"/>
                                  </p:stCondLst>
                                  <p:childTnLst>
                                    <p:set>
                                      <p:cBhvr>
                                        <p:cTn id="86"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87" dur="500"/>
                                        <p:tgtEl>
                                          <p:spTgt spid="5133">
                                            <p:txEl>
                                              <p:pRg st="9" end="9"/>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5128">
                                            <p:txEl>
                                              <p:pRg st="5" end="5"/>
                                            </p:txEl>
                                          </p:spTgt>
                                        </p:tgtEl>
                                        <p:attrNameLst>
                                          <p:attrName>style.visibility</p:attrName>
                                        </p:attrNameLst>
                                      </p:cBhvr>
                                      <p:to>
                                        <p:strVal val="visible"/>
                                      </p:to>
                                    </p:set>
                                    <p:anim calcmode="lin" valueType="num">
                                      <p:cBhvr>
                                        <p:cTn id="92"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93"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94"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99337" name="Text Box 9"/>
          <p:cNvSpPr txBox="1">
            <a:spLocks noChangeArrowheads="1"/>
          </p:cNvSpPr>
          <p:nvPr/>
        </p:nvSpPr>
        <p:spPr bwMode="auto">
          <a:xfrm>
            <a:off x="38104" y="6216650"/>
            <a:ext cx="1624013"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3200" b="1" dirty="0">
                <a:solidFill>
                  <a:srgbClr val="FFFFFF"/>
                </a:solidFill>
                <a:effectLst>
                  <a:outerShdw blurRad="38100" dist="38100" dir="2700000" algn="tl">
                    <a:srgbClr val="808080"/>
                  </a:outerShdw>
                </a:effectLst>
                <a:latin typeface="Arial"/>
                <a:cs typeface="Arial"/>
              </a:rPr>
              <a:t>Verses</a:t>
            </a:r>
          </a:p>
        </p:txBody>
      </p:sp>
      <p:sp>
        <p:nvSpPr>
          <p:cNvPr id="99336" name="Rectangle 8"/>
          <p:cNvSpPr>
            <a:spLocks noChangeArrowheads="1"/>
          </p:cNvSpPr>
          <p:nvPr/>
        </p:nvSpPr>
        <p:spPr bwMode="auto">
          <a:xfrm>
            <a:off x="7300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43" name="Text Box 15"/>
          <p:cNvSpPr txBox="1">
            <a:spLocks noChangeArrowheads="1"/>
          </p:cNvSpPr>
          <p:nvPr/>
        </p:nvSpPr>
        <p:spPr bwMode="auto">
          <a:xfrm>
            <a:off x="1323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1</a:t>
            </a:r>
          </a:p>
        </p:txBody>
      </p:sp>
      <p:sp>
        <p:nvSpPr>
          <p:cNvPr id="99344" name="Text Box 16"/>
          <p:cNvSpPr txBox="1">
            <a:spLocks noChangeArrowheads="1"/>
          </p:cNvSpPr>
          <p:nvPr/>
        </p:nvSpPr>
        <p:spPr bwMode="auto">
          <a:xfrm>
            <a:off x="2847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2</a:t>
            </a:r>
          </a:p>
        </p:txBody>
      </p:sp>
      <p:sp>
        <p:nvSpPr>
          <p:cNvPr id="99345" name="Text Box 17"/>
          <p:cNvSpPr txBox="1">
            <a:spLocks noChangeArrowheads="1"/>
          </p:cNvSpPr>
          <p:nvPr/>
        </p:nvSpPr>
        <p:spPr bwMode="auto">
          <a:xfrm>
            <a:off x="4371975"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3</a:t>
            </a:r>
          </a:p>
        </p:txBody>
      </p:sp>
      <p:sp>
        <p:nvSpPr>
          <p:cNvPr id="99346" name="Text Box 18"/>
          <p:cNvSpPr txBox="1">
            <a:spLocks noChangeArrowheads="1"/>
          </p:cNvSpPr>
          <p:nvPr/>
        </p:nvSpPr>
        <p:spPr bwMode="auto">
          <a:xfrm>
            <a:off x="5795963"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a:solidFill>
                  <a:srgbClr val="FFFFFF"/>
                </a:solidFill>
                <a:effectLst>
                  <a:outerShdw blurRad="38100" dist="38100" dir="2700000" algn="tl">
                    <a:srgbClr val="808080"/>
                  </a:outerShdw>
                </a:effectLst>
                <a:latin typeface="Arial"/>
                <a:cs typeface="Arial"/>
              </a:rPr>
              <a:t>4</a:t>
            </a:r>
          </a:p>
        </p:txBody>
      </p:sp>
      <p:sp>
        <p:nvSpPr>
          <p:cNvPr id="99347" name="Text Box 19"/>
          <p:cNvSpPr txBox="1">
            <a:spLocks noChangeArrowheads="1"/>
          </p:cNvSpPr>
          <p:nvPr/>
        </p:nvSpPr>
        <p:spPr bwMode="auto">
          <a:xfrm>
            <a:off x="7308850" y="15240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3600" b="1" dirty="0">
                <a:solidFill>
                  <a:srgbClr val="FFFFFF"/>
                </a:solidFill>
                <a:effectLst>
                  <a:outerShdw blurRad="38100" dist="38100" dir="2700000" algn="tl">
                    <a:srgbClr val="808080"/>
                  </a:outerShdw>
                </a:effectLst>
                <a:latin typeface="Arial"/>
                <a:cs typeface="Arial"/>
              </a:rPr>
              <a:t>5</a:t>
            </a:r>
          </a:p>
        </p:txBody>
      </p:sp>
      <p:sp>
        <p:nvSpPr>
          <p:cNvPr id="99348" name="Text Box 20"/>
          <p:cNvSpPr txBox="1">
            <a:spLocks noChangeArrowheads="1"/>
          </p:cNvSpPr>
          <p:nvPr/>
        </p:nvSpPr>
        <p:spPr bwMode="auto">
          <a:xfrm>
            <a:off x="8388350" y="44450"/>
            <a:ext cx="75565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srgbClr val="FFFFFF"/>
                </a:solidFill>
                <a:effectLst>
                  <a:outerShdw blurRad="38100" dist="38100" dir="2700000" algn="tl">
                    <a:srgbClr val="808080"/>
                  </a:outerShdw>
                </a:effectLst>
                <a:latin typeface="Arial"/>
                <a:cs typeface="Arial"/>
              </a:rPr>
              <a:t>495</a:t>
            </a:r>
          </a:p>
        </p:txBody>
      </p:sp>
      <p:sp>
        <p:nvSpPr>
          <p:cNvPr id="99359" name="Rectangle 31"/>
          <p:cNvSpPr>
            <a:spLocks noChangeArrowheads="1"/>
          </p:cNvSpPr>
          <p:nvPr/>
        </p:nvSpPr>
        <p:spPr bwMode="auto">
          <a:xfrm>
            <a:off x="2914653"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0" name="Text Box 32"/>
          <p:cNvSpPr txBox="1">
            <a:spLocks noChangeArrowheads="1"/>
          </p:cNvSpPr>
          <p:nvPr/>
        </p:nvSpPr>
        <p:spPr bwMode="auto">
          <a:xfrm>
            <a:off x="2900367"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2" name="Rectangle 34"/>
          <p:cNvSpPr>
            <a:spLocks noChangeArrowheads="1"/>
          </p:cNvSpPr>
          <p:nvPr/>
        </p:nvSpPr>
        <p:spPr bwMode="auto">
          <a:xfrm>
            <a:off x="149543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3" name="Text Box 35"/>
          <p:cNvSpPr txBox="1">
            <a:spLocks noChangeArrowheads="1"/>
          </p:cNvSpPr>
          <p:nvPr/>
        </p:nvSpPr>
        <p:spPr bwMode="auto">
          <a:xfrm>
            <a:off x="1462095"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
        <p:nvSpPr>
          <p:cNvPr id="99365" name="Rectangle 37"/>
          <p:cNvSpPr>
            <a:spLocks noChangeArrowheads="1"/>
          </p:cNvSpPr>
          <p:nvPr/>
        </p:nvSpPr>
        <p:spPr bwMode="auto">
          <a:xfrm>
            <a:off x="4333875" y="762000"/>
            <a:ext cx="1219200" cy="54864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9366" name="Text Box 38"/>
          <p:cNvSpPr txBox="1">
            <a:spLocks noChangeArrowheads="1"/>
          </p:cNvSpPr>
          <p:nvPr/>
        </p:nvSpPr>
        <p:spPr bwMode="auto">
          <a:xfrm>
            <a:off x="4295775" y="914400"/>
            <a:ext cx="1333500" cy="54244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BBB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CCC</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DDD</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EEE</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FFF</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GGG</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HHH</a:t>
            </a:r>
            <a:br>
              <a:rPr lang="en-US" sz="3600" b="1" dirty="0">
                <a:solidFill>
                  <a:srgbClr val="000000"/>
                </a:solidFill>
                <a:latin typeface="Arial"/>
                <a:ea typeface="ＭＳ Ｐゴシック" charset="0"/>
                <a:cs typeface="Arial"/>
              </a:rPr>
            </a:br>
            <a:r>
              <a:rPr lang="en-US" sz="3600" b="1" dirty="0">
                <a:solidFill>
                  <a:srgbClr val="000000"/>
                </a:solidFill>
                <a:latin typeface="Arial"/>
                <a:ea typeface="ＭＳ Ｐゴシック" charset="0"/>
                <a:cs typeface="Arial"/>
              </a:rPr>
              <a:t>III</a:t>
            </a:r>
          </a:p>
        </p:txBody>
      </p:sp>
      <p:sp>
        <p:nvSpPr>
          <p:cNvPr id="99369" name="Text Box 41"/>
          <p:cNvSpPr txBox="1">
            <a:spLocks noChangeArrowheads="1"/>
          </p:cNvSpPr>
          <p:nvPr/>
        </p:nvSpPr>
        <p:spPr bwMode="auto">
          <a:xfrm>
            <a:off x="1600207"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0" name="Text Box 42"/>
          <p:cNvSpPr txBox="1">
            <a:spLocks noChangeArrowheads="1"/>
          </p:cNvSpPr>
          <p:nvPr/>
        </p:nvSpPr>
        <p:spPr bwMode="auto">
          <a:xfrm>
            <a:off x="3009903"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1" name="Text Box 43"/>
          <p:cNvSpPr txBox="1">
            <a:spLocks noChangeArrowheads="1"/>
          </p:cNvSpPr>
          <p:nvPr/>
        </p:nvSpPr>
        <p:spPr bwMode="auto">
          <a:xfrm>
            <a:off x="4448175"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66</a:t>
            </a:r>
          </a:p>
        </p:txBody>
      </p:sp>
      <p:sp>
        <p:nvSpPr>
          <p:cNvPr id="99372" name="Text Box 44"/>
          <p:cNvSpPr txBox="1">
            <a:spLocks noChangeArrowheads="1"/>
          </p:cNvSpPr>
          <p:nvPr/>
        </p:nvSpPr>
        <p:spPr bwMode="auto">
          <a:xfrm>
            <a:off x="5929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effectLst>
                  <a:outerShdw blurRad="38100" dist="38100" dir="2700000" algn="tl">
                    <a:srgbClr val="808080"/>
                  </a:outerShdw>
                </a:effectLst>
                <a:latin typeface="Arial"/>
                <a:cs typeface="Arial"/>
              </a:rPr>
              <a:t>22</a:t>
            </a:r>
          </a:p>
        </p:txBody>
      </p:sp>
      <p:sp>
        <p:nvSpPr>
          <p:cNvPr id="99373" name="Text Box 45"/>
          <p:cNvSpPr txBox="1">
            <a:spLocks noChangeArrowheads="1"/>
          </p:cNvSpPr>
          <p:nvPr/>
        </p:nvSpPr>
        <p:spPr bwMode="auto">
          <a:xfrm>
            <a:off x="7453311" y="6216650"/>
            <a:ext cx="91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effectLst>
                  <a:outerShdw blurRad="38100" dist="38100" dir="2700000" algn="tl">
                    <a:srgbClr val="808080"/>
                  </a:outerShdw>
                </a:effectLst>
                <a:latin typeface="Arial"/>
                <a:cs typeface="Arial"/>
              </a:rPr>
              <a:t>22</a:t>
            </a:r>
          </a:p>
        </p:txBody>
      </p:sp>
      <p:sp>
        <p:nvSpPr>
          <p:cNvPr id="99374" name="Text Box 46"/>
          <p:cNvSpPr txBox="1">
            <a:spLocks noChangeArrowheads="1"/>
          </p:cNvSpPr>
          <p:nvPr/>
        </p:nvSpPr>
        <p:spPr bwMode="auto">
          <a:xfrm>
            <a:off x="1155700" y="1447800"/>
            <a:ext cx="3024188" cy="20621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b="1" i="1" dirty="0">
                <a:solidFill>
                  <a:srgbClr val="FFFFFF"/>
                </a:solidFill>
                <a:effectLst>
                  <a:glow rad="101600">
                    <a:srgbClr val="000000">
                      <a:alpha val="75000"/>
                    </a:srgbClr>
                  </a:glow>
                </a:effectLst>
                <a:latin typeface="Arial"/>
                <a:cs typeface="Arial"/>
              </a:rPr>
              <a:t>Note: The Hebrew alphabet has 22 consonants</a:t>
            </a:r>
          </a:p>
        </p:txBody>
      </p:sp>
      <p:sp>
        <p:nvSpPr>
          <p:cNvPr id="99375" name="Rectangle 47"/>
          <p:cNvSpPr>
            <a:spLocks noGrp="1" noChangeArrowheads="1"/>
          </p:cNvSpPr>
          <p:nvPr>
            <p:ph type="title" idx="4294967295"/>
          </p:nvPr>
        </p:nvSpPr>
        <p:spPr>
          <a:xfrm rot="16200000">
            <a:off x="-2125662" y="2657475"/>
            <a:ext cx="49530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Acrostic Structure</a:t>
            </a:r>
          </a:p>
        </p:txBody>
      </p:sp>
      <p:sp>
        <p:nvSpPr>
          <p:cNvPr id="27" name="Rectangle 8"/>
          <p:cNvSpPr>
            <a:spLocks noChangeArrowheads="1"/>
          </p:cNvSpPr>
          <p:nvPr/>
        </p:nvSpPr>
        <p:spPr bwMode="auto">
          <a:xfrm>
            <a:off x="5776911" y="4419600"/>
            <a:ext cx="1219200" cy="18288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26" name="Text Box 32"/>
          <p:cNvSpPr txBox="1">
            <a:spLocks noChangeArrowheads="1"/>
          </p:cNvSpPr>
          <p:nvPr/>
        </p:nvSpPr>
        <p:spPr bwMode="auto">
          <a:xfrm>
            <a:off x="5776911" y="4343400"/>
            <a:ext cx="1219200" cy="1851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A</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B</a:t>
            </a:r>
          </a:p>
          <a:p>
            <a:pPr algn="ctr" defTabSz="914400" fontAlgn="base">
              <a:spcBef>
                <a:spcPct val="10000"/>
              </a:spcBef>
              <a:spcAft>
                <a:spcPct val="0"/>
              </a:spcAft>
              <a:defRPr/>
            </a:pPr>
            <a:r>
              <a:rPr lang="en-US" sz="3600" b="1" dirty="0">
                <a:solidFill>
                  <a:srgbClr val="000000"/>
                </a:solidFill>
                <a:latin typeface="Arial"/>
                <a:ea typeface="ＭＳ Ｐゴシック" charset="0"/>
                <a:cs typeface="Arial"/>
              </a:rPr>
              <a:t>C</a:t>
            </a:r>
          </a:p>
        </p:txBody>
      </p:sp>
    </p:spTree>
    <p:extLst>
      <p:ext uri="{BB962C8B-B14F-4D97-AF65-F5344CB8AC3E}">
        <p14:creationId xmlns:p14="http://schemas.microsoft.com/office/powerpoint/2010/main" val="267974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362"/>
                                        </p:tgtEl>
                                        <p:attrNameLst>
                                          <p:attrName>style.visibility</p:attrName>
                                        </p:attrNameLst>
                                      </p:cBhvr>
                                      <p:to>
                                        <p:strVal val="visible"/>
                                      </p:to>
                                    </p:set>
                                    <p:animEffect transition="in" filter="wipe(down)">
                                      <p:cBhvr>
                                        <p:cTn id="7" dur="500"/>
                                        <p:tgtEl>
                                          <p:spTgt spid="9936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9369"/>
                                        </p:tgtEl>
                                        <p:attrNameLst>
                                          <p:attrName>style.visibility</p:attrName>
                                        </p:attrNameLst>
                                      </p:cBhvr>
                                      <p:to>
                                        <p:strVal val="visible"/>
                                      </p:to>
                                    </p:set>
                                    <p:anim calcmode="lin" valueType="num">
                                      <p:cBhvr additive="base">
                                        <p:cTn id="10" dur="500" fill="hold"/>
                                        <p:tgtEl>
                                          <p:spTgt spid="99369"/>
                                        </p:tgtEl>
                                        <p:attrNameLst>
                                          <p:attrName>ppt_x</p:attrName>
                                        </p:attrNameLst>
                                      </p:cBhvr>
                                      <p:tavLst>
                                        <p:tav tm="0">
                                          <p:val>
                                            <p:strVal val="#ppt_x"/>
                                          </p:val>
                                        </p:tav>
                                        <p:tav tm="100000">
                                          <p:val>
                                            <p:strVal val="#ppt_x"/>
                                          </p:val>
                                        </p:tav>
                                      </p:tavLst>
                                    </p:anim>
                                    <p:anim calcmode="lin" valueType="num">
                                      <p:cBhvr additive="base">
                                        <p:cTn id="11" dur="500" fill="hold"/>
                                        <p:tgtEl>
                                          <p:spTgt spid="9936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9359"/>
                                        </p:tgtEl>
                                        <p:attrNameLst>
                                          <p:attrName>style.visibility</p:attrName>
                                        </p:attrNameLst>
                                      </p:cBhvr>
                                      <p:to>
                                        <p:strVal val="visible"/>
                                      </p:to>
                                    </p:set>
                                    <p:animEffect transition="in" filter="wipe(down)">
                                      <p:cBhvr>
                                        <p:cTn id="16" dur="500"/>
                                        <p:tgtEl>
                                          <p:spTgt spid="9935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9370"/>
                                        </p:tgtEl>
                                        <p:attrNameLst>
                                          <p:attrName>style.visibility</p:attrName>
                                        </p:attrNameLst>
                                      </p:cBhvr>
                                      <p:to>
                                        <p:strVal val="visible"/>
                                      </p:to>
                                    </p:set>
                                    <p:anim calcmode="lin" valueType="num">
                                      <p:cBhvr additive="base">
                                        <p:cTn id="19" dur="500" fill="hold"/>
                                        <p:tgtEl>
                                          <p:spTgt spid="99370"/>
                                        </p:tgtEl>
                                        <p:attrNameLst>
                                          <p:attrName>ppt_x</p:attrName>
                                        </p:attrNameLst>
                                      </p:cBhvr>
                                      <p:tavLst>
                                        <p:tav tm="0">
                                          <p:val>
                                            <p:strVal val="#ppt_x"/>
                                          </p:val>
                                        </p:tav>
                                        <p:tav tm="100000">
                                          <p:val>
                                            <p:strVal val="#ppt_x"/>
                                          </p:val>
                                        </p:tav>
                                      </p:tavLst>
                                    </p:anim>
                                    <p:anim calcmode="lin" valueType="num">
                                      <p:cBhvr additive="base">
                                        <p:cTn id="20" dur="500" fill="hold"/>
                                        <p:tgtEl>
                                          <p:spTgt spid="9937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9365"/>
                                        </p:tgtEl>
                                        <p:attrNameLst>
                                          <p:attrName>style.visibility</p:attrName>
                                        </p:attrNameLst>
                                      </p:cBhvr>
                                      <p:to>
                                        <p:strVal val="visible"/>
                                      </p:to>
                                    </p:set>
                                    <p:animEffect transition="in" filter="wipe(down)">
                                      <p:cBhvr>
                                        <p:cTn id="25" dur="500"/>
                                        <p:tgtEl>
                                          <p:spTgt spid="99365"/>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9371"/>
                                        </p:tgtEl>
                                        <p:attrNameLst>
                                          <p:attrName>style.visibility</p:attrName>
                                        </p:attrNameLst>
                                      </p:cBhvr>
                                      <p:to>
                                        <p:strVal val="visible"/>
                                      </p:to>
                                    </p:set>
                                    <p:anim calcmode="lin" valueType="num">
                                      <p:cBhvr additive="base">
                                        <p:cTn id="28" dur="500" fill="hold"/>
                                        <p:tgtEl>
                                          <p:spTgt spid="99371"/>
                                        </p:tgtEl>
                                        <p:attrNameLst>
                                          <p:attrName>ppt_x</p:attrName>
                                        </p:attrNameLst>
                                      </p:cBhvr>
                                      <p:tavLst>
                                        <p:tav tm="0">
                                          <p:val>
                                            <p:strVal val="#ppt_x"/>
                                          </p:val>
                                        </p:tav>
                                        <p:tav tm="100000">
                                          <p:val>
                                            <p:strVal val="#ppt_x"/>
                                          </p:val>
                                        </p:tav>
                                      </p:tavLst>
                                    </p:anim>
                                    <p:anim calcmode="lin" valueType="num">
                                      <p:cBhvr additive="base">
                                        <p:cTn id="29" dur="500" fill="hold"/>
                                        <p:tgtEl>
                                          <p:spTgt spid="9937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9372"/>
                                        </p:tgtEl>
                                        <p:attrNameLst>
                                          <p:attrName>style.visibility</p:attrName>
                                        </p:attrNameLst>
                                      </p:cBhvr>
                                      <p:to>
                                        <p:strVal val="visible"/>
                                      </p:to>
                                    </p:set>
                                    <p:anim calcmode="lin" valueType="num">
                                      <p:cBhvr additive="base">
                                        <p:cTn id="37" dur="500" fill="hold"/>
                                        <p:tgtEl>
                                          <p:spTgt spid="99372"/>
                                        </p:tgtEl>
                                        <p:attrNameLst>
                                          <p:attrName>ppt_x</p:attrName>
                                        </p:attrNameLst>
                                      </p:cBhvr>
                                      <p:tavLst>
                                        <p:tav tm="0">
                                          <p:val>
                                            <p:strVal val="#ppt_x"/>
                                          </p:val>
                                        </p:tav>
                                        <p:tav tm="100000">
                                          <p:val>
                                            <p:strVal val="#ppt_x"/>
                                          </p:val>
                                        </p:tav>
                                      </p:tavLst>
                                    </p:anim>
                                    <p:anim calcmode="lin" valueType="num">
                                      <p:cBhvr additive="base">
                                        <p:cTn id="38" dur="500" fill="hold"/>
                                        <p:tgtEl>
                                          <p:spTgt spid="993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9336"/>
                                        </p:tgtEl>
                                        <p:attrNameLst>
                                          <p:attrName>style.visibility</p:attrName>
                                        </p:attrNameLst>
                                      </p:cBhvr>
                                      <p:to>
                                        <p:strVal val="visible"/>
                                      </p:to>
                                    </p:set>
                                    <p:animEffect transition="in" filter="wipe(down)">
                                      <p:cBhvr>
                                        <p:cTn id="43" dur="500"/>
                                        <p:tgtEl>
                                          <p:spTgt spid="99336"/>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99373"/>
                                        </p:tgtEl>
                                        <p:attrNameLst>
                                          <p:attrName>style.visibility</p:attrName>
                                        </p:attrNameLst>
                                      </p:cBhvr>
                                      <p:to>
                                        <p:strVal val="visible"/>
                                      </p:to>
                                    </p:set>
                                    <p:anim calcmode="lin" valueType="num">
                                      <p:cBhvr additive="base">
                                        <p:cTn id="46" dur="500" fill="hold"/>
                                        <p:tgtEl>
                                          <p:spTgt spid="99373"/>
                                        </p:tgtEl>
                                        <p:attrNameLst>
                                          <p:attrName>ppt_x</p:attrName>
                                        </p:attrNameLst>
                                      </p:cBhvr>
                                      <p:tavLst>
                                        <p:tav tm="0">
                                          <p:val>
                                            <p:strVal val="#ppt_x"/>
                                          </p:val>
                                        </p:tav>
                                        <p:tav tm="100000">
                                          <p:val>
                                            <p:strVal val="#ppt_x"/>
                                          </p:val>
                                        </p:tav>
                                      </p:tavLst>
                                    </p:anim>
                                    <p:anim calcmode="lin" valueType="num">
                                      <p:cBhvr additive="base">
                                        <p:cTn id="47" dur="500" fill="hold"/>
                                        <p:tgtEl>
                                          <p:spTgt spid="9937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iterate type="lt">
                                    <p:tmPct val="5000"/>
                                  </p:iterate>
                                  <p:childTnLst>
                                    <p:set>
                                      <p:cBhvr>
                                        <p:cTn id="51" dur="1" fill="hold">
                                          <p:stCondLst>
                                            <p:cond delay="0"/>
                                          </p:stCondLst>
                                        </p:cTn>
                                        <p:tgtEl>
                                          <p:spTgt spid="99374"/>
                                        </p:tgtEl>
                                        <p:attrNameLst>
                                          <p:attrName>style.visibility</p:attrName>
                                        </p:attrNameLst>
                                      </p:cBhvr>
                                      <p:to>
                                        <p:strVal val="visible"/>
                                      </p:to>
                                    </p:set>
                                    <p:anim calcmode="lin" valueType="num">
                                      <p:cBhvr>
                                        <p:cTn id="52" dur="1000" fill="hold"/>
                                        <p:tgtEl>
                                          <p:spTgt spid="99374"/>
                                        </p:tgtEl>
                                        <p:attrNameLst>
                                          <p:attrName>ppt_w</p:attrName>
                                        </p:attrNameLst>
                                      </p:cBhvr>
                                      <p:tavLst>
                                        <p:tav tm="0">
                                          <p:val>
                                            <p:fltVal val="0"/>
                                          </p:val>
                                        </p:tav>
                                        <p:tav tm="100000">
                                          <p:val>
                                            <p:strVal val="#ppt_w"/>
                                          </p:val>
                                        </p:tav>
                                      </p:tavLst>
                                    </p:anim>
                                    <p:anim calcmode="lin" valueType="num">
                                      <p:cBhvr>
                                        <p:cTn id="53" dur="1000" fill="hold"/>
                                        <p:tgtEl>
                                          <p:spTgt spid="99374"/>
                                        </p:tgtEl>
                                        <p:attrNameLst>
                                          <p:attrName>ppt_h</p:attrName>
                                        </p:attrNameLst>
                                      </p:cBhvr>
                                      <p:tavLst>
                                        <p:tav tm="0">
                                          <p:val>
                                            <p:fltVal val="0"/>
                                          </p:val>
                                        </p:tav>
                                        <p:tav tm="100000">
                                          <p:val>
                                            <p:strVal val="#ppt_h"/>
                                          </p:val>
                                        </p:tav>
                                      </p:tavLst>
                                    </p:anim>
                                    <p:anim calcmode="lin" valueType="num">
                                      <p:cBhvr>
                                        <p:cTn id="54" dur="1000" fill="hold"/>
                                        <p:tgtEl>
                                          <p:spTgt spid="99374"/>
                                        </p:tgtEl>
                                        <p:attrNameLst>
                                          <p:attrName>style.rotation</p:attrName>
                                        </p:attrNameLst>
                                      </p:cBhvr>
                                      <p:tavLst>
                                        <p:tav tm="0">
                                          <p:val>
                                            <p:fltVal val="90"/>
                                          </p:val>
                                        </p:tav>
                                        <p:tav tm="100000">
                                          <p:val>
                                            <p:fltVal val="0"/>
                                          </p:val>
                                        </p:tav>
                                      </p:tavLst>
                                    </p:anim>
                                    <p:animEffect transition="in" filter="fade">
                                      <p:cBhvr>
                                        <p:cTn id="55" dur="1000"/>
                                        <p:tgtEl>
                                          <p:spTgt spid="9937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363"/>
                                        </p:tgtEl>
                                        <p:attrNameLst>
                                          <p:attrName>style.visibility</p:attrName>
                                        </p:attrNameLst>
                                      </p:cBhvr>
                                      <p:to>
                                        <p:strVal val="visible"/>
                                      </p:to>
                                    </p:set>
                                    <p:animEffect transition="in" filter="wipe(up)">
                                      <p:cBhvr>
                                        <p:cTn id="60" dur="500"/>
                                        <p:tgtEl>
                                          <p:spTgt spid="99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99360"/>
                                        </p:tgtEl>
                                        <p:attrNameLst>
                                          <p:attrName>style.visibility</p:attrName>
                                        </p:attrNameLst>
                                      </p:cBhvr>
                                      <p:to>
                                        <p:strVal val="visible"/>
                                      </p:to>
                                    </p:set>
                                    <p:animEffect transition="in" filter="wipe(up)">
                                      <p:cBhvr>
                                        <p:cTn id="65" dur="500"/>
                                        <p:tgtEl>
                                          <p:spTgt spid="9936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366"/>
                                        </p:tgtEl>
                                        <p:attrNameLst>
                                          <p:attrName>style.visibility</p:attrName>
                                        </p:attrNameLst>
                                      </p:cBhvr>
                                      <p:to>
                                        <p:strVal val="visible"/>
                                      </p:to>
                                    </p:set>
                                    <p:animEffect transition="in" filter="wipe(up)">
                                      <p:cBhvr>
                                        <p:cTn id="70" dur="500"/>
                                        <p:tgtEl>
                                          <p:spTgt spid="9936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animBg="1"/>
      <p:bldP spid="99359" grpId="0" animBg="1"/>
      <p:bldP spid="99360" grpId="0"/>
      <p:bldP spid="99362" grpId="0" animBg="1"/>
      <p:bldP spid="99363" grpId="0"/>
      <p:bldP spid="99365" grpId="0" animBg="1"/>
      <p:bldP spid="99366" grpId="0"/>
      <p:bldP spid="99369" grpId="0"/>
      <p:bldP spid="99370" grpId="0"/>
      <p:bldP spid="99371" grpId="0"/>
      <p:bldP spid="99372" grpId="0"/>
      <p:bldP spid="99373" grpId="0"/>
      <p:bldP spid="27"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p:spPr>
        <p:txBody>
          <a:bodyPr wrap="none" anchor="ctr"/>
          <a:lstStyle/>
          <a:p>
            <a:pPr algn="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137218" name="Rectangle 8"/>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94" name="Text Box 14"/>
          <p:cNvSpPr txBox="1">
            <a:spLocks noChangeArrowheads="1"/>
          </p:cNvSpPr>
          <p:nvPr/>
        </p:nvSpPr>
        <p:spPr bwMode="auto">
          <a:xfrm>
            <a:off x="7239000" y="5029200"/>
            <a:ext cx="16764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a:solidFill>
                  <a:srgbClr val="000000"/>
                </a:solidFill>
                <a:effectLst>
                  <a:outerShdw blurRad="38100" dist="38100" dir="2700000" algn="tl">
                    <a:srgbClr val="FFFFFF"/>
                  </a:outerShdw>
                </a:effectLst>
                <a:cs typeface="Arial" charset="0"/>
              </a:rPr>
              <a:t>Remnant Response</a:t>
            </a:r>
          </a:p>
        </p:txBody>
      </p:sp>
      <p:sp>
        <p:nvSpPr>
          <p:cNvPr id="97295" name="Text Box 15"/>
          <p:cNvSpPr txBox="1">
            <a:spLocks noChangeArrowheads="1"/>
          </p:cNvSpPr>
          <p:nvPr/>
        </p:nvSpPr>
        <p:spPr bwMode="auto">
          <a:xfrm>
            <a:off x="4572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1</a:t>
            </a:r>
          </a:p>
        </p:txBody>
      </p:sp>
      <p:sp>
        <p:nvSpPr>
          <p:cNvPr id="97296" name="Text Box 16"/>
          <p:cNvSpPr txBox="1">
            <a:spLocks noChangeArrowheads="1"/>
          </p:cNvSpPr>
          <p:nvPr/>
        </p:nvSpPr>
        <p:spPr bwMode="auto">
          <a:xfrm>
            <a:off x="2133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2</a:t>
            </a:r>
          </a:p>
        </p:txBody>
      </p:sp>
      <p:sp>
        <p:nvSpPr>
          <p:cNvPr id="97297" name="Text Box 17"/>
          <p:cNvSpPr txBox="1">
            <a:spLocks noChangeArrowheads="1"/>
          </p:cNvSpPr>
          <p:nvPr/>
        </p:nvSpPr>
        <p:spPr bwMode="auto">
          <a:xfrm>
            <a:off x="39624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3</a:t>
            </a:r>
          </a:p>
        </p:txBody>
      </p:sp>
      <p:sp>
        <p:nvSpPr>
          <p:cNvPr id="97298" name="Text Box 18"/>
          <p:cNvSpPr txBox="1">
            <a:spLocks noChangeArrowheads="1"/>
          </p:cNvSpPr>
          <p:nvPr/>
        </p:nvSpPr>
        <p:spPr bwMode="auto">
          <a:xfrm>
            <a:off x="57150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4</a:t>
            </a:r>
          </a:p>
        </p:txBody>
      </p:sp>
      <p:sp>
        <p:nvSpPr>
          <p:cNvPr id="97299" name="Text Box 19"/>
          <p:cNvSpPr txBox="1">
            <a:spLocks noChangeArrowheads="1"/>
          </p:cNvSpPr>
          <p:nvPr/>
        </p:nvSpPr>
        <p:spPr bwMode="auto">
          <a:xfrm>
            <a:off x="7467600" y="1187450"/>
            <a:ext cx="1219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5</a:t>
            </a:r>
          </a:p>
        </p:txBody>
      </p:sp>
      <p:sp>
        <p:nvSpPr>
          <p:cNvPr id="137225" name="Rectangle 2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8" name="Text Box 28"/>
          <p:cNvSpPr txBox="1">
            <a:spLocks noChangeArrowheads="1"/>
          </p:cNvSpPr>
          <p:nvPr/>
        </p:nvSpPr>
        <p:spPr bwMode="auto">
          <a:xfrm>
            <a:off x="5562600" y="3505200"/>
            <a:ext cx="1447800" cy="1016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The Lord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Anger</a:t>
            </a:r>
          </a:p>
        </p:txBody>
      </p:sp>
      <p:sp>
        <p:nvSpPr>
          <p:cNvPr id="137227" name="Rectangle 21"/>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09" name="Text Box 29"/>
          <p:cNvSpPr txBox="1">
            <a:spLocks noChangeArrowheads="1"/>
          </p:cNvSpPr>
          <p:nvPr/>
        </p:nvSpPr>
        <p:spPr bwMode="auto">
          <a:xfrm>
            <a:off x="3810000" y="22860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Jeremiah</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Response</a:t>
            </a:r>
          </a:p>
        </p:txBody>
      </p:sp>
      <p:sp>
        <p:nvSpPr>
          <p:cNvPr id="137229" name="Rectangle 22"/>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0" name="Text Box 30"/>
          <p:cNvSpPr txBox="1">
            <a:spLocks noChangeArrowheads="1"/>
          </p:cNvSpPr>
          <p:nvPr/>
        </p:nvSpPr>
        <p:spPr bwMode="auto">
          <a:xfrm>
            <a:off x="2057400" y="3657600"/>
            <a:ext cx="1600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God</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Judgment</a:t>
            </a:r>
          </a:p>
        </p:txBody>
      </p:sp>
      <p:sp>
        <p:nvSpPr>
          <p:cNvPr id="137231" name="Rectangle 23"/>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311" name="Text Box 31"/>
          <p:cNvSpPr txBox="1">
            <a:spLocks noChangeArrowheads="1"/>
          </p:cNvSpPr>
          <p:nvPr/>
        </p:nvSpPr>
        <p:spPr bwMode="auto">
          <a:xfrm>
            <a:off x="304800" y="5089525"/>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10000"/>
              </a:spcBef>
              <a:spcAft>
                <a:spcPct val="0"/>
              </a:spcAft>
              <a:defRPr/>
            </a:pPr>
            <a:r>
              <a:rPr lang="en-US" sz="2000" b="1" dirty="0">
                <a:solidFill>
                  <a:srgbClr val="000000"/>
                </a:solidFill>
                <a:effectLst>
                  <a:outerShdw blurRad="38100" dist="38100" dir="2700000" algn="tl">
                    <a:srgbClr val="FFFFFF"/>
                  </a:outerShdw>
                </a:effectLst>
                <a:cs typeface="Arial" charset="0"/>
              </a:rPr>
              <a:t>Jerusalem</a:t>
            </a:r>
            <a:r>
              <a:rPr lang="uk-UA" sz="2000" b="1" dirty="0">
                <a:solidFill>
                  <a:srgbClr val="000000"/>
                </a:solidFill>
                <a:effectLst>
                  <a:outerShdw blurRad="38100" dist="38100" dir="2700000" algn="tl">
                    <a:srgbClr val="FFFFFF"/>
                  </a:outerShdw>
                </a:effectLst>
                <a:cs typeface="Arial" charset="0"/>
              </a:rPr>
              <a:t>'</a:t>
            </a:r>
            <a:r>
              <a:rPr lang="en-US" sz="2000" b="1" dirty="0">
                <a:solidFill>
                  <a:srgbClr val="000000"/>
                </a:solidFill>
                <a:effectLst>
                  <a:outerShdw blurRad="38100" dist="38100" dir="2700000" algn="tl">
                    <a:srgbClr val="FFFFFF"/>
                  </a:outerShdw>
                </a:effectLst>
                <a:cs typeface="Arial" charset="0"/>
              </a:rPr>
              <a:t>s Desolation</a:t>
            </a:r>
          </a:p>
        </p:txBody>
      </p:sp>
      <p:sp>
        <p:nvSpPr>
          <p:cNvPr id="97313" name="Line 33"/>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97318" name="Line 38"/>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2" name="Group 44"/>
          <p:cNvGrpSpPr>
            <a:grpSpLocks/>
          </p:cNvGrpSpPr>
          <p:nvPr/>
        </p:nvGrpSpPr>
        <p:grpSpPr bwMode="auto">
          <a:xfrm>
            <a:off x="3733800" y="3124200"/>
            <a:ext cx="1676400" cy="3429000"/>
            <a:chOff x="2352" y="1968"/>
            <a:chExt cx="1056" cy="2160"/>
          </a:xfrm>
        </p:grpSpPr>
        <p:sp>
          <p:nvSpPr>
            <p:cNvPr id="137238" name="AutoShape 32" descr="Papyrus"/>
            <p:cNvSpPr>
              <a:spLocks noChangeArrowheads="1"/>
            </p:cNvSpPr>
            <p:nvPr/>
          </p:nvSpPr>
          <p:spPr bwMode="auto">
            <a:xfrm>
              <a:off x="2352" y="1968"/>
              <a:ext cx="1056"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a:solidFill>
                  <a:srgbClr val="000000"/>
                </a:solidFill>
                <a:latin typeface="Arial" charset="0"/>
                <a:ea typeface="ＭＳ Ｐゴシック" charset="0"/>
                <a:cs typeface="Arial" charset="0"/>
              </a:endParaRPr>
            </a:p>
          </p:txBody>
        </p:sp>
        <p:sp>
          <p:nvSpPr>
            <p:cNvPr id="97289" name="Text Box 9"/>
            <p:cNvSpPr txBox="1">
              <a:spLocks noChangeArrowheads="1"/>
            </p:cNvSpPr>
            <p:nvPr/>
          </p:nvSpPr>
          <p:spPr bwMode="auto">
            <a:xfrm>
              <a:off x="2400" y="2994"/>
              <a:ext cx="96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600" b="1" dirty="0">
                  <a:solidFill>
                    <a:srgbClr val="000000"/>
                  </a:solidFill>
                  <a:latin typeface="Arial"/>
                  <a:ea typeface="ＭＳ Ｐゴシック" charset="0"/>
                  <a:cs typeface="Arial"/>
                </a:rPr>
                <a:t>Focal Point</a:t>
              </a:r>
            </a:p>
          </p:txBody>
        </p:sp>
      </p:grpSp>
      <p:sp>
        <p:nvSpPr>
          <p:cNvPr id="137236" name="Text Box 45"/>
          <p:cNvSpPr txBox="1">
            <a:spLocks noChangeArrowheads="1"/>
          </p:cNvSpPr>
          <p:nvPr/>
        </p:nvSpPr>
        <p:spPr bwMode="auto">
          <a:xfrm>
            <a:off x="8370751" y="5301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495</a:t>
            </a:r>
          </a:p>
        </p:txBody>
      </p:sp>
      <p:sp>
        <p:nvSpPr>
          <p:cNvPr id="97326" name="Rectangle 46"/>
          <p:cNvSpPr>
            <a:spLocks noGrp="1" noChangeArrowheads="1"/>
          </p:cNvSpPr>
          <p:nvPr>
            <p:ph type="title" idx="4294967295"/>
          </p:nvPr>
        </p:nvSpPr>
        <p:spPr>
          <a:xfrm>
            <a:off x="685800" y="1524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ea typeface="+mj-ea"/>
              </a:rPr>
              <a:t>Chiastic Structure</a:t>
            </a:r>
          </a:p>
        </p:txBody>
      </p:sp>
    </p:spTree>
    <p:extLst>
      <p:ext uri="{BB962C8B-B14F-4D97-AF65-F5344CB8AC3E}">
        <p14:creationId xmlns:p14="http://schemas.microsoft.com/office/powerpoint/2010/main" val="2152872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313"/>
                                        </p:tgtEl>
                                        <p:attrNameLst>
                                          <p:attrName>style.visibility</p:attrName>
                                        </p:attrNameLst>
                                      </p:cBhvr>
                                      <p:to>
                                        <p:strVal val="visible"/>
                                      </p:to>
                                    </p:set>
                                    <p:animEffect transition="in" filter="wipe(left)">
                                      <p:cBhvr>
                                        <p:cTn id="7" dur="500"/>
                                        <p:tgtEl>
                                          <p:spTgt spid="9731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7318"/>
                                        </p:tgtEl>
                                        <p:attrNameLst>
                                          <p:attrName>style.visibility</p:attrName>
                                        </p:attrNameLst>
                                      </p:cBhvr>
                                      <p:to>
                                        <p:strVal val="visible"/>
                                      </p:to>
                                    </p:set>
                                    <p:animEffect transition="in" filter="wipe(left)">
                                      <p:cBhvr>
                                        <p:cTn id="11" dur="500"/>
                                        <p:tgtEl>
                                          <p:spTgt spid="973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3" grpId="0" animBg="1"/>
      <p:bldP spid="973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42089162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0499FE82-804D-CD49-950B-68A723B791BF}"/>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2368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Lamentations 1</a:t>
            </a:r>
          </a:p>
        </p:txBody>
      </p:sp>
    </p:spTree>
    <p:extLst>
      <p:ext uri="{BB962C8B-B14F-4D97-AF65-F5344CB8AC3E}">
        <p14:creationId xmlns:p14="http://schemas.microsoft.com/office/powerpoint/2010/main" val="161854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233145304"/>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800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660066"/>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352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443287" y="2363761"/>
            <a:ext cx="8554409" cy="4116061"/>
          </a:xfrm>
          <a:prstGeom prst="rect">
            <a:avLst/>
          </a:prstGeom>
        </p:spPr>
      </p:pic>
    </p:spTree>
    <p:extLst>
      <p:ext uri="{BB962C8B-B14F-4D97-AF65-F5344CB8AC3E}">
        <p14:creationId xmlns:p14="http://schemas.microsoft.com/office/powerpoint/2010/main" val="33429597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noFill/>
          <a:ln>
            <a:noFill/>
          </a:ln>
        </p:spPr>
        <p:txBody>
          <a:bodyPr/>
          <a:lstStyle/>
          <a:p>
            <a:pPr>
              <a:lnSpc>
                <a:spcPct val="80000"/>
              </a:lnSpc>
              <a:spcBef>
                <a:spcPct val="20000"/>
              </a:spcBef>
            </a:pP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a:t>
            </a:r>
            <a:r>
              <a:rPr lang="en-US" sz="3600" b="1" kern="1200" dirty="0">
                <a:solidFill>
                  <a:srgbClr val="FF0000"/>
                </a:solidFill>
                <a:latin typeface="Arial" charset="0"/>
                <a:ea typeface="ＭＳ Ｐゴシック" charset="0"/>
                <a:cs typeface="ＭＳ Ｐゴシック" charset="0"/>
              </a:rPr>
              <a:t>A</a:t>
            </a:r>
            <a:r>
              <a:rPr lang="en-US" sz="2800" b="1" kern="1200" dirty="0">
                <a:solidFill>
                  <a:schemeClr val="tx1"/>
                </a:solidFill>
                <a:latin typeface="Arial" charset="0"/>
                <a:ea typeface="ＭＳ Ｐゴシック" charset="0"/>
                <a:cs typeface="ＭＳ Ｐゴシック" charset="0"/>
              </a:rPr>
              <a:t>las!] </a:t>
            </a:r>
            <a:r>
              <a:rPr lang="en-SG" sz="2800" b="1" kern="1200" dirty="0">
                <a:solidFill>
                  <a:schemeClr val="tx1"/>
                </a:solidFill>
                <a:latin typeface="Arial" charset="0"/>
                <a:ea typeface="ＭＳ Ｐゴシック" charset="0"/>
                <a:cs typeface="ＭＳ Ｐゴシック" charset="0"/>
              </a:rPr>
              <a:t>How deserted lies the city,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once so full of people!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How like a widow is she,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who once was great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who was queen among the provinces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has now become a slave.</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2 </a:t>
            </a:r>
            <a:r>
              <a:rPr lang="en-SG" sz="3600" b="1" kern="1200" dirty="0">
                <a:solidFill>
                  <a:srgbClr val="0000FF"/>
                </a:solidFill>
                <a:latin typeface="Arial" charset="0"/>
                <a:ea typeface="ＭＳ Ｐゴシック" charset="0"/>
                <a:cs typeface="ＭＳ Ｐゴシック" charset="0"/>
              </a:rPr>
              <a:t>B</a:t>
            </a:r>
            <a:r>
              <a:rPr lang="en-SG" sz="2800" b="1" kern="1200" dirty="0">
                <a:solidFill>
                  <a:schemeClr val="tx1"/>
                </a:solidFill>
                <a:latin typeface="Arial" charset="0"/>
                <a:ea typeface="ＭＳ Ｐゴシック" charset="0"/>
                <a:cs typeface="ＭＳ Ｐゴシック" charset="0"/>
              </a:rPr>
              <a:t>itterly she weeps at night,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tears are upon her cheeks.</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Among all her lovers there is none to comfort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her friends have betrayed her;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they have become her enemies. </a:t>
            </a:r>
            <a:br>
              <a:rPr lang="en-SG" sz="2800" b="1" kern="1200" dirty="0">
                <a:solidFill>
                  <a:schemeClr val="tx1"/>
                </a:solidFill>
                <a:latin typeface="Arial" charset="0"/>
                <a:ea typeface="ＭＳ Ｐゴシック" charset="0"/>
                <a:cs typeface="ＭＳ Ｐゴシック" charset="0"/>
              </a:rPr>
            </a:br>
            <a:r>
              <a:rPr lang="en-SG" sz="2800" b="1" kern="1200" baseline="30000" dirty="0">
                <a:solidFill>
                  <a:schemeClr val="tx1"/>
                </a:solidFill>
                <a:latin typeface="Arial" charset="0"/>
                <a:ea typeface="ＭＳ Ｐゴシック" charset="0"/>
                <a:cs typeface="ＭＳ Ｐゴシック" charset="0"/>
              </a:rPr>
              <a:t>3 </a:t>
            </a:r>
            <a:r>
              <a:rPr lang="en-SG" sz="2800" b="1" kern="1200" dirty="0">
                <a:solidFill>
                  <a:schemeClr val="tx1"/>
                </a:solidFill>
                <a:latin typeface="Arial" charset="0"/>
                <a:ea typeface="ＭＳ Ｐゴシック" charset="0"/>
                <a:cs typeface="ＭＳ Ｐゴシック" charset="0"/>
              </a:rPr>
              <a:t>[</a:t>
            </a:r>
            <a:r>
              <a:rPr lang="en-SG" sz="3600" b="1" kern="1200" dirty="0">
                <a:solidFill>
                  <a:srgbClr val="006666"/>
                </a:solidFill>
                <a:latin typeface="Arial" charset="0"/>
                <a:ea typeface="ＭＳ Ｐゴシック" charset="0"/>
                <a:cs typeface="ＭＳ Ｐゴシック" charset="0"/>
              </a:rPr>
              <a:t>C</a:t>
            </a:r>
            <a:r>
              <a:rPr lang="en-SG" sz="2800" b="1" kern="1200" dirty="0">
                <a:solidFill>
                  <a:schemeClr val="tx1"/>
                </a:solidFill>
                <a:latin typeface="Arial" charset="0"/>
                <a:ea typeface="ＭＳ Ｐゴシック" charset="0"/>
                <a:cs typeface="ＭＳ Ｐゴシック" charset="0"/>
              </a:rPr>
              <a:t>oming] after affliction and harsh </a:t>
            </a:r>
            <a:r>
              <a:rPr lang="en-SG" sz="2800" b="1" kern="1200" dirty="0" err="1">
                <a:solidFill>
                  <a:schemeClr val="tx1"/>
                </a:solidFill>
                <a:latin typeface="Arial" charset="0"/>
                <a:ea typeface="ＭＳ Ｐゴシック" charset="0"/>
                <a:cs typeface="ＭＳ Ｐゴシック" charset="0"/>
              </a:rPr>
              <a:t>labor</a:t>
            </a:r>
            <a:r>
              <a:rPr lang="en-SG" sz="2800" b="1" kern="1200" dirty="0">
                <a:solidFill>
                  <a:schemeClr val="tx1"/>
                </a:solidFill>
                <a:latin typeface="Arial" charset="0"/>
                <a:ea typeface="ＭＳ Ｐゴシック" charset="0"/>
                <a:cs typeface="ＭＳ Ｐゴシック" charset="0"/>
              </a:rPr>
              <a:t>,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Judah has gone into exile.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dwells among the nations;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she finds no resting place.  </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All who pursue her have overtaken her</a:t>
            </a:r>
            <a:br>
              <a:rPr lang="en-SG" sz="2800" b="1" kern="1200" dirty="0">
                <a:solidFill>
                  <a:schemeClr val="tx1"/>
                </a:solidFill>
                <a:latin typeface="Arial" charset="0"/>
                <a:ea typeface="ＭＳ Ｐゴシック" charset="0"/>
                <a:cs typeface="ＭＳ Ｐゴシック" charset="0"/>
              </a:rPr>
            </a:br>
            <a:r>
              <a:rPr lang="en-SG" sz="2800" b="1" kern="1200" dirty="0">
                <a:solidFill>
                  <a:schemeClr val="tx1"/>
                </a:solidFill>
                <a:latin typeface="Arial" charset="0"/>
                <a:ea typeface="ＭＳ Ｐゴシック" charset="0"/>
                <a:cs typeface="ＭＳ Ｐゴシック" charset="0"/>
              </a:rPr>
              <a:t>in the midst of her distress</a:t>
            </a:r>
            <a:r>
              <a:rPr lang="ru-RU" sz="2800" b="1" kern="1200" dirty="0">
                <a:solidFill>
                  <a:schemeClr val="tx1"/>
                </a:solidFill>
                <a:latin typeface="Arial" charset="0"/>
                <a:ea typeface="ＭＳ Ｐゴシック" charset="0"/>
                <a:cs typeface="ＭＳ Ｐゴシック" charset="0"/>
              </a:rPr>
              <a:t>"</a:t>
            </a:r>
            <a:r>
              <a:rPr lang="en-US" sz="2800" b="1" kern="1200" dirty="0">
                <a:solidFill>
                  <a:schemeClr val="tx1"/>
                </a:solidFill>
                <a:latin typeface="Arial" charset="0"/>
                <a:ea typeface="ＭＳ Ｐゴシック" charset="0"/>
                <a:cs typeface="ＭＳ Ｐゴシック" charset="0"/>
              </a:rPr>
              <a:t> </a:t>
            </a:r>
            <a:br>
              <a:rPr lang="en-US" sz="2800" b="1" kern="1200" dirty="0">
                <a:solidFill>
                  <a:schemeClr val="tx1"/>
                </a:solidFill>
                <a:latin typeface="Arial" charset="0"/>
                <a:ea typeface="ＭＳ Ｐゴシック" charset="0"/>
                <a:cs typeface="ＭＳ Ｐゴシック" charset="0"/>
              </a:rPr>
            </a:br>
            <a:r>
              <a:rPr lang="en-US" sz="2800" b="1" kern="1200" dirty="0">
                <a:solidFill>
                  <a:schemeClr val="tx1"/>
                </a:solidFill>
                <a:latin typeface="Arial" charset="0"/>
                <a:ea typeface="ＭＳ Ｐゴシック" charset="0"/>
                <a:cs typeface="ＭＳ Ｐゴシック" charset="0"/>
              </a:rPr>
              <a:t>(Lamentations 1:1-3 </a:t>
            </a:r>
            <a:r>
              <a:rPr lang="en-US" sz="2400" b="1" kern="1200" dirty="0">
                <a:solidFill>
                  <a:schemeClr val="tx1"/>
                </a:solidFill>
                <a:latin typeface="Arial" charset="0"/>
                <a:ea typeface="ＭＳ Ｐゴシック" charset="0"/>
                <a:cs typeface="ＭＳ Ｐゴシック" charset="0"/>
              </a:rPr>
              <a:t>NIV adapted</a:t>
            </a:r>
            <a:r>
              <a:rPr lang="en-US" sz="28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1152129" y="116632"/>
            <a:ext cx="1331639" cy="1308559"/>
            <a:chOff x="6552729" y="1052736"/>
            <a:chExt cx="1331639" cy="1308559"/>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5" name="Rectangle 2"/>
            <p:cNvSpPr txBox="1">
              <a:spLocks noChangeArrowheads="1"/>
            </p:cNvSpPr>
            <p:nvPr/>
          </p:nvSpPr>
          <p:spPr bwMode="auto">
            <a:xfrm>
              <a:off x="6552729" y="1526248"/>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6" name="Group 5"/>
          <p:cNvGrpSpPr/>
          <p:nvPr/>
        </p:nvGrpSpPr>
        <p:grpSpPr>
          <a:xfrm>
            <a:off x="1097868" y="2276872"/>
            <a:ext cx="1529916" cy="1030424"/>
            <a:chOff x="6066420" y="1052736"/>
            <a:chExt cx="1529916" cy="1030424"/>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6066420" y="1248113"/>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9" name="Group 8"/>
          <p:cNvGrpSpPr/>
          <p:nvPr/>
        </p:nvGrpSpPr>
        <p:grpSpPr>
          <a:xfrm>
            <a:off x="648073" y="4072889"/>
            <a:ext cx="1331639" cy="1355292"/>
            <a:chOff x="5148064" y="1124744"/>
            <a:chExt cx="1331639" cy="1355292"/>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5148064" y="1644989"/>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27083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58539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roads to Jerusalem are in mourning,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crowds no longer come to celebrate the festivals.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city gates are silent,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priests groan,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young women are crying—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bitter is her fate!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11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Her oppressors have become her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her enemies prosper,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has punished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her many sins.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Her children have been captured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taken away to distant lands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3541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majesty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been stripped away.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Her princes are like starving deer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searching for pasture.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are too weak to run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the pursuing enemy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5306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87427"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139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2971" t="6445" r="3712" b="66029"/>
          <a:stretch>
            <a:fillRect/>
          </a:stretch>
        </p:blipFill>
        <p:spPr bwMode="auto">
          <a:xfrm>
            <a:off x="0" y="1371600"/>
            <a:ext cx="9144000" cy="482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9" name="Text Box 5"/>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000">
                <a:solidFill>
                  <a:srgbClr val="FFFFFF"/>
                </a:solidFill>
              </a:rPr>
              <a:t>Parallels between Lamentations </a:t>
            </a:r>
          </a:p>
          <a:p>
            <a:pPr algn="ctr" defTabSz="914400" eaLnBrk="1" fontAlgn="base" hangingPunct="1">
              <a:spcBef>
                <a:spcPct val="0"/>
              </a:spcBef>
              <a:spcAft>
                <a:spcPct val="0"/>
              </a:spcAft>
            </a:pPr>
            <a:r>
              <a:rPr lang="en-US" sz="4000">
                <a:solidFill>
                  <a:srgbClr val="FFFFFF"/>
                </a:solidFill>
              </a:rPr>
              <a:t>and Deuteronomy</a:t>
            </a:r>
          </a:p>
        </p:txBody>
      </p:sp>
      <p:sp>
        <p:nvSpPr>
          <p:cNvPr id="139270" name="TextBox 1"/>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i="1" dirty="0">
                <a:solidFill>
                  <a:srgbClr val="000000"/>
                </a:solidFill>
                <a:effectLst>
                  <a:outerShdw blurRad="38100" dist="38100" dir="2700000" algn="tl">
                    <a:srgbClr val="FFFFFF"/>
                  </a:outerShdw>
                </a:effectLst>
                <a:latin typeface="Arial" charset="0"/>
                <a:ea typeface="ＭＳ Ｐゴシック" charset="0"/>
                <a:cs typeface="ＭＳ Ｐゴシック" charset="0"/>
              </a:rPr>
              <a:t>Bible Knowledge Commentary</a:t>
            </a:r>
            <a:r>
              <a:rPr lang="en-US"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1911198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711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Does it mean nothing to you, all you who pass by? Look around and see if there is any suffering like mine, which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brought on me when he erupted in fierce anger.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effectLst>
                  <a:glow rad="127000">
                    <a:schemeClr val="tx1"/>
                  </a:glow>
                </a:effectLst>
                <a:latin typeface="Arial" charset="0"/>
                <a:ea typeface="ＭＳ Ｐゴシック" charset="0"/>
                <a:cs typeface="ＭＳ Ｐゴシック" charset="0"/>
              </a:rPr>
              <a:t>He has sent fire from heaven that burns in my bones. He has placed a trap in my path and turned me back. He has left me devastated, racked with sickness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1:12-13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3651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8" name="TextBox 7">
            <a:extLst>
              <a:ext uri="{FF2B5EF4-FFF2-40B4-BE49-F238E27FC236}">
                <a16:creationId xmlns:a16="http://schemas.microsoft.com/office/drawing/2014/main" id="{45D6C35B-1ACF-D34E-919B-2FB9F5C45D85}"/>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92C3D65E-3190-BB43-B0D2-F105A86743A7}"/>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5D3BED-638F-4C46-ACC4-43A36B045817}"/>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confess that your sin has put you into a sad state?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821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5472430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1506955319"/>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6612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Lord in his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cast a dark shadow over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fairest of Israel</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cities lies in the dust,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thrown down from the heights of heaven.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day of great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shown no mercy even to his Temple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697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tx1"/>
                </a:solidFill>
                <a:effectLst/>
                <a:latin typeface="Arial" charset="0"/>
                <a:ea typeface="ＭＳ Ｐゴシック" charset="0"/>
                <a:cs typeface="ＭＳ Ｐゴシック" charset="0"/>
              </a:rPr>
              <a:t>…You watch the news and you read the papers and you're led to believe that the world is a big, scary place. People, the narrative goes, are not to be trusted. People are bad. People are evil. People are axe murderers and monsters and worse.</a:t>
            </a:r>
          </a:p>
          <a:p>
            <a:pPr algn="l" defTabSz="914400">
              <a:defRPr/>
            </a:pPr>
            <a:r>
              <a:rPr lang="en-US" sz="2000" b="1" kern="0" dirty="0">
                <a:solidFill>
                  <a:schemeClr val="tx1"/>
                </a:solidFill>
                <a:effectLst/>
                <a:latin typeface="Arial" charset="0"/>
                <a:ea typeface="ＭＳ Ｐゴシック" charset="0"/>
                <a:cs typeface="ＭＳ Ｐゴシック" charset="0"/>
              </a:rPr>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pPr algn="l" defTabSz="914400">
              <a:defRPr/>
            </a:pPr>
            <a:endParaRPr lang="en-US" sz="2000" b="1" kern="0" dirty="0">
              <a:solidFill>
                <a:schemeClr val="tx1"/>
              </a:solidFill>
              <a:effectLst/>
              <a:latin typeface="Arial" charset="0"/>
              <a:ea typeface="ＭＳ Ｐゴシック" charset="0"/>
              <a:cs typeface="ＭＳ Ｐゴシック" charset="0"/>
            </a:endParaRPr>
          </a:p>
          <a:p>
            <a:pPr algn="r" defTabSz="914400">
              <a:defRPr/>
            </a:pPr>
            <a:r>
              <a:rPr lang="en-US" sz="2000" b="1" kern="0" dirty="0">
                <a:solidFill>
                  <a:schemeClr val="tx1"/>
                </a:solidFill>
                <a:effectLst/>
                <a:latin typeface="Arial" charset="0"/>
                <a:ea typeface="ＭＳ Ｐゴシック" charset="0"/>
                <a:cs typeface="ＭＳ Ｐゴシック" charset="0"/>
              </a:rPr>
              <a:t>—June 2017 Jay Austin blog entry in Morocco  </a:t>
            </a:r>
          </a:p>
        </p:txBody>
      </p:sp>
    </p:spTree>
    <p:extLst>
      <p:ext uri="{BB962C8B-B14F-4D97-AF65-F5344CB8AC3E}">
        <p14:creationId xmlns:p14="http://schemas.microsoft.com/office/powerpoint/2010/main" val="156160460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Without mercy the Lord has destroyed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every home in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his anger he has broken down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fortress walls of beautiful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brought them to the ground,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dishonoring the kingdom and its rulers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757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the strength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vanishes beneath his fierce anger.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Lord has withdrawn his protection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the enemy attacks.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consumes the whole land of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a raging fire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8088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40291" name="Text Box 4"/>
          <p:cNvSpPr txBox="1">
            <a:spLocks noChangeArrowheads="1"/>
          </p:cNvSpPr>
          <p:nvPr/>
        </p:nvSpPr>
        <p:spPr bwMode="auto">
          <a:xfrm>
            <a:off x="0" y="-26988"/>
            <a:ext cx="9144000" cy="13112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000">
                <a:solidFill>
                  <a:srgbClr val="FFFFFF"/>
                </a:solidFill>
              </a:rPr>
              <a:t>Parallels between Lamentations </a:t>
            </a:r>
          </a:p>
          <a:p>
            <a:pPr algn="ctr" defTabSz="914400" eaLnBrk="1" fontAlgn="base" hangingPunct="1">
              <a:spcBef>
                <a:spcPct val="0"/>
              </a:spcBef>
              <a:spcAft>
                <a:spcPct val="0"/>
              </a:spcAft>
            </a:pPr>
            <a:r>
              <a:rPr lang="en-US" sz="4000">
                <a:solidFill>
                  <a:srgbClr val="FFFFFF"/>
                </a:solidFill>
              </a:rPr>
              <a:t>and Deuteronomy</a:t>
            </a: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i="1" dirty="0">
                <a:solidFill>
                  <a:srgbClr val="000000"/>
                </a:solidFill>
                <a:effectLst>
                  <a:outerShdw blurRad="38100" dist="38100" dir="2700000" algn="tl">
                    <a:srgbClr val="FFFFFF"/>
                  </a:outerShdw>
                </a:effectLst>
                <a:latin typeface="Arial" charset="0"/>
                <a:ea typeface="ＭＳ Ｐゴシック" charset="0"/>
                <a:cs typeface="ＭＳ Ｐゴシック" charset="0"/>
              </a:rPr>
              <a:t>Bible Knowledge Commentary</a:t>
            </a:r>
            <a:r>
              <a:rPr lang="en-US"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1:1209</a:t>
            </a:r>
          </a:p>
        </p:txBody>
      </p:sp>
    </p:spTree>
    <p:extLst>
      <p:ext uri="{BB962C8B-B14F-4D97-AF65-F5344CB8AC3E}">
        <p14:creationId xmlns:p14="http://schemas.microsoft.com/office/powerpoint/2010/main" val="399107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144386"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 typeface="Wingdings" charset="0"/>
              <a:buChar char="v"/>
            </a:pPr>
            <a:endParaRPr lang="en-US" altLang="zh-CN" sz="3100" b="1">
              <a:solidFill>
                <a:srgbClr val="FFFF00"/>
              </a:solidFill>
              <a:latin typeface="Times" charset="0"/>
              <a:ea typeface="宋体" charset="0"/>
              <a:cs typeface="宋体" charset="0"/>
            </a:endParaRPr>
          </a:p>
        </p:txBody>
      </p:sp>
      <p:sp>
        <p:nvSpPr>
          <p:cNvPr id="144387"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220</a:t>
            </a:r>
            <a:endParaRPr lang="en-US">
              <a:solidFill>
                <a:srgbClr val="FFFFFF"/>
              </a:solidFill>
            </a:endParaRPr>
          </a:p>
        </p:txBody>
      </p:sp>
      <p:sp>
        <p:nvSpPr>
          <p:cNvPr id="144388"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44389"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pPr algn="ct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defTabSz="914400" fontAlgn="base">
              <a:spcBef>
                <a:spcPct val="50000"/>
              </a:spcBef>
              <a:spcAft>
                <a:spcPct val="0"/>
              </a:spcAft>
            </a:pPr>
            <a:r>
              <a:rPr lang="en-US" sz="7200">
                <a:solidFill>
                  <a:srgbClr val="FFFFFF"/>
                </a:solidFill>
                <a:latin typeface="Arial" charset="0"/>
                <a:ea typeface="ＭＳ Ｐゴシック" charset="0"/>
                <a:cs typeface="ＭＳ Ｐゴシック" charset="0"/>
              </a:rPr>
              <a:t>Exile</a:t>
            </a:r>
            <a:endParaRPr lang="en-US" sz="2800">
              <a:solidFill>
                <a:srgbClr val="000000"/>
              </a:solidFill>
              <a:latin typeface="Arial" charset="0"/>
              <a:ea typeface="ＭＳ Ｐゴシック" charset="0"/>
              <a:cs typeface="ＭＳ Ｐゴシック" charset="0"/>
            </a:endParaRPr>
          </a:p>
        </p:txBody>
      </p:sp>
      <p:sp>
        <p:nvSpPr>
          <p:cNvPr id="97296" name="AutoShape 16"/>
          <p:cNvSpPr>
            <a:spLocks noChangeArrowheads="1"/>
          </p:cNvSpPr>
          <p:nvPr/>
        </p:nvSpPr>
        <p:spPr bwMode="auto">
          <a:xfrm>
            <a:off x="-19050" y="3963988"/>
            <a:ext cx="2892425"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defTabSz="914400" fontAlgn="base">
              <a:spcBef>
                <a:spcPct val="50000"/>
              </a:spcBef>
              <a:spcAft>
                <a:spcPct val="0"/>
              </a:spcAft>
            </a:pPr>
            <a:r>
              <a:rPr lang="en-US" sz="5400" b="1">
                <a:solidFill>
                  <a:srgbClr val="000000"/>
                </a:solidFill>
                <a:latin typeface="Arial" charset="0"/>
                <a:ea typeface="ＭＳ Ｐゴシック" charset="0"/>
                <a:cs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defTabSz="914400" fontAlgn="base">
              <a:spcBef>
                <a:spcPct val="50000"/>
              </a:spcBef>
              <a:spcAft>
                <a:spcPct val="0"/>
              </a:spcAft>
            </a:pPr>
            <a:endParaRPr lang="en-US" sz="28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670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920875"/>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defTabSz="914400" fontAlgn="base">
              <a:spcBef>
                <a:spcPct val="0"/>
              </a:spcBef>
              <a:spcAft>
                <a:spcPct val="0"/>
              </a:spcAft>
              <a:defRPr/>
            </a:pPr>
            <a:r>
              <a:rPr lang="ru-RU" dirty="0">
                <a:solidFill>
                  <a:srgbClr val="FFFFFF"/>
                </a:solidFill>
                <a:effectLst>
                  <a:glow rad="139700">
                    <a:srgbClr val="000000">
                      <a:alpha val="89000"/>
                    </a:srgbClr>
                  </a:glow>
                </a:effectLst>
              </a:rPr>
              <a:t>"</a:t>
            </a:r>
            <a:r>
              <a:rPr lang="en-US" dirty="0">
                <a:solidFill>
                  <a:srgbClr val="FFFFFF"/>
                </a:solidFill>
                <a:effectLst>
                  <a:glow rad="139700">
                    <a:srgbClr val="000000">
                      <a:alpha val="89000"/>
                    </a:srgbClr>
                  </a:glow>
                </a:effectLst>
              </a:rPr>
              <a:t>Is this the city that was called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perfection of beauty, </a:t>
            </a:r>
          </a:p>
          <a:p>
            <a:pPr lvl="2" defTabSz="914400" fontAlgn="base">
              <a:spcBef>
                <a:spcPct val="0"/>
              </a:spcBef>
              <a:spcAft>
                <a:spcPct val="0"/>
              </a:spcAft>
              <a:defRPr/>
            </a:pPr>
            <a:r>
              <a:rPr lang="en-US" dirty="0">
                <a:solidFill>
                  <a:srgbClr val="FFFFFF"/>
                </a:solidFill>
                <a:effectLst>
                  <a:glow rad="139700">
                    <a:srgbClr val="000000">
                      <a:alpha val="89000"/>
                    </a:srgbClr>
                  </a:glow>
                </a:effectLst>
              </a:rPr>
              <a:t>the joy of the whole earth?</a:t>
            </a:r>
            <a:r>
              <a:rPr lang="ru-RU" dirty="0">
                <a:solidFill>
                  <a:srgbClr val="FFFFFF"/>
                </a:solidFill>
                <a:effectLst>
                  <a:glow rad="139700">
                    <a:srgbClr val="000000">
                      <a:alpha val="89000"/>
                    </a:srgbClr>
                  </a:glow>
                </a:effectLst>
              </a:rPr>
              <a:t>"</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en-US" sz="3200" b="1">
                <a:solidFill>
                  <a:schemeClr val="bg1"/>
                </a:solidFill>
                <a:latin typeface="Arial" charset="0"/>
                <a:ea typeface="ＭＳ Ｐゴシック" charset="0"/>
              </a:rPr>
              <a:t>Lamentations 2:15 (NIV)</a:t>
            </a:r>
            <a:endParaRPr lang="en-US">
              <a:latin typeface="Arial" charset="0"/>
              <a:ea typeface="ＭＳ Ｐゴシック" charset="0"/>
            </a:endParaRPr>
          </a:p>
        </p:txBody>
      </p:sp>
    </p:spTree>
    <p:extLst>
      <p:ext uri="{BB962C8B-B14F-4D97-AF65-F5344CB8AC3E}">
        <p14:creationId xmlns:p14="http://schemas.microsoft.com/office/powerpoint/2010/main" val="235869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2267744" y="1052736"/>
            <a:ext cx="161967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435111EC-620A-5648-9600-6DFC4B887B46}"/>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24E7CEF-7771-134A-9484-7964E02C04C3}"/>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81C19AE9-FD73-2F4C-9F02-1FF7F18F6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9C8BCA-8EA6-2748-ADD3-62F9E06A655B}"/>
              </a:ext>
            </a:extLst>
          </p:cNvPr>
          <p:cNvSpPr txBox="1">
            <a:spLocks noChangeAspect="1"/>
          </p:cNvSpPr>
          <p:nvPr/>
        </p:nvSpPr>
        <p:spPr>
          <a:xfrm rot="21006683">
            <a:off x="922803" y="4240387"/>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say the same thing that God says about your sin?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2817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459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369154727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572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Chapter 3 is a Model of Confession</a:t>
            </a:r>
          </a:p>
        </p:txBody>
      </p:sp>
    </p:spTree>
    <p:extLst>
      <p:ext uri="{BB962C8B-B14F-4D97-AF65-F5344CB8AC3E}">
        <p14:creationId xmlns:p14="http://schemas.microsoft.com/office/powerpoint/2010/main" val="2353387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660066"/>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5921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95433" y="2363761"/>
            <a:ext cx="8712084"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9702459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Lamentations 3 Hebrew Acrostic</a:t>
            </a: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effectLst>
                  <a:glow rad="127000">
                    <a:srgbClr val="FFFFFF"/>
                  </a:glow>
                </a:effectLst>
                <a:latin typeface="Comic Sans MS" pitchFamily="-112" charset="0"/>
                <a:ea typeface="ＭＳ Ｐゴシック" charset="0"/>
                <a:cs typeface="ＭＳ Ｐゴシック"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FF"/>
                </a:solidFill>
                <a:effectLst>
                  <a:glow rad="127000">
                    <a:srgbClr val="FFFFFF"/>
                  </a:glow>
                </a:effectLst>
                <a:latin typeface="Comic Sans MS" pitchFamily="-112" charset="0"/>
                <a:ea typeface="ＭＳ Ｐゴシック" charset="0"/>
                <a:cs typeface="ＭＳ Ｐゴシック"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6666"/>
                </a:solidFill>
                <a:effectLst>
                  <a:glow rad="127000">
                    <a:srgbClr val="FFFFFF"/>
                  </a:glow>
                </a:effectLst>
                <a:latin typeface="Comic Sans MS" pitchFamily="-112" charset="0"/>
                <a:ea typeface="ＭＳ Ｐゴシック" charset="0"/>
                <a:cs typeface="ＭＳ Ｐゴシック"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6269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am the one who has seen the afflictions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that come from the rod of the L</a:t>
            </a:r>
            <a:r>
              <a:rPr lang="en-US" sz="2800" b="1" dirty="0">
                <a:effectLst>
                  <a:glow rad="127000">
                    <a:schemeClr val="tx1"/>
                  </a:glow>
                </a:effectLst>
                <a:latin typeface="Arial" charset="0"/>
                <a:ea typeface="ＭＳ Ｐゴシック" charset="0"/>
                <a:cs typeface="ＭＳ Ｐゴシック" charset="0"/>
              </a:rPr>
              <a:t>ORD</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anger.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He has led me into darkness,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shutting out all light.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He has turned his hand against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again and again, all day long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539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made my skin and flesh grow 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broken my bones.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He has besieged and surrounded 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with anguish and distress.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He has buried me in a dark place,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those long dead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3:4-6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616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 has walled me in, and I cannot escape.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bound me in heavy chains.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8 </a:t>
            </a:r>
            <a:r>
              <a:rPr lang="en-US" sz="3200" b="1" dirty="0">
                <a:effectLst>
                  <a:glow rad="127000">
                    <a:schemeClr val="tx1"/>
                  </a:glow>
                </a:effectLst>
                <a:latin typeface="Arial" charset="0"/>
                <a:ea typeface="ＭＳ Ｐゴシック" charset="0"/>
                <a:cs typeface="ＭＳ Ｐゴシック" charset="0"/>
              </a:rPr>
              <a:t>And though I cry and shout,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shut out my prayers.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He has blocked my way with a high stone wall;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has made my road crooked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3:7-9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689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I remember my affliction and my wandering,</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 bitterness and the gall.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20</a:t>
            </a:r>
            <a:r>
              <a:rPr lang="en-SG" sz="3200" b="1" dirty="0">
                <a:effectLst>
                  <a:glow rad="127000">
                    <a:schemeClr val="tx1"/>
                  </a:glow>
                </a:effectLst>
                <a:latin typeface="Arial" charset="0"/>
                <a:ea typeface="ＭＳ Ｐゴシック" charset="0"/>
                <a:cs typeface="ＭＳ Ｐゴシック" charset="0"/>
              </a:rPr>
              <a:t>I well remember them,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my soul is downcast within me.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21</a:t>
            </a:r>
            <a:r>
              <a:rPr lang="en-SG" sz="3200" b="1" dirty="0">
                <a:effectLst>
                  <a:glow rad="127000">
                    <a:schemeClr val="tx1"/>
                  </a:glow>
                </a:effectLst>
                <a:latin typeface="Arial" charset="0"/>
                <a:ea typeface="ＭＳ Ｐゴシック" charset="0"/>
                <a:cs typeface="ＭＳ Ｐゴシック" charset="0"/>
              </a:rPr>
              <a:t>Yet this I call to mind</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and therefore I have hope: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22</a:t>
            </a:r>
            <a:r>
              <a:rPr lang="en-SG" sz="3200" b="1" dirty="0">
                <a:solidFill>
                  <a:srgbClr val="FFFF00"/>
                </a:solidFill>
                <a:effectLst>
                  <a:glow rad="127000">
                    <a:schemeClr val="tx1"/>
                  </a:glow>
                </a:effectLst>
                <a:latin typeface="Arial" charset="0"/>
                <a:ea typeface="ＭＳ Ｐゴシック" charset="0"/>
                <a:cs typeface="ＭＳ Ｐゴシック" charset="0"/>
              </a:rPr>
              <a:t>Because of the </a:t>
            </a:r>
            <a:r>
              <a:rPr lang="en-SG" sz="2800" b="1" dirty="0">
                <a:solidFill>
                  <a:srgbClr val="FFFF00"/>
                </a:solidFill>
                <a:effectLst>
                  <a:glow rad="127000">
                    <a:schemeClr val="tx1"/>
                  </a:glow>
                </a:effectLst>
                <a:latin typeface="Arial" charset="0"/>
                <a:ea typeface="ＭＳ Ｐゴシック" charset="0"/>
                <a:cs typeface="ＭＳ Ｐゴシック" charset="0"/>
              </a:rPr>
              <a:t>LORD</a:t>
            </a:r>
            <a:r>
              <a:rPr lang="uk-UA" sz="2800" b="1" dirty="0">
                <a:solidFill>
                  <a:srgbClr val="FFFF00"/>
                </a:solidFill>
                <a:effectLst>
                  <a:glow rad="127000">
                    <a:schemeClr val="tx1"/>
                  </a:glow>
                </a:effectLst>
                <a:latin typeface="Arial" charset="0"/>
                <a:ea typeface="ＭＳ Ｐゴシック" charset="0"/>
                <a:cs typeface="ＭＳ Ｐゴシック" charset="0"/>
              </a:rPr>
              <a:t>'</a:t>
            </a:r>
            <a:r>
              <a:rPr lang="en-SG" sz="2800" b="1" dirty="0">
                <a:solidFill>
                  <a:srgbClr val="FFFF00"/>
                </a:solidFill>
                <a:effectLst>
                  <a:glow rad="127000">
                    <a:schemeClr val="tx1"/>
                  </a:glow>
                </a:effectLst>
                <a:latin typeface="Arial" charset="0"/>
                <a:ea typeface="ＭＳ Ｐゴシック" charset="0"/>
                <a:cs typeface="ＭＳ Ｐゴシック" charset="0"/>
              </a:rPr>
              <a:t>s</a:t>
            </a:r>
            <a:r>
              <a:rPr lang="en-SG" sz="3200" b="1" dirty="0">
                <a:solidFill>
                  <a:srgbClr val="FFFF00"/>
                </a:solidFill>
                <a:effectLst>
                  <a:glow rad="127000">
                    <a:schemeClr val="tx1"/>
                  </a:glow>
                </a:effectLst>
                <a:latin typeface="Arial" charset="0"/>
                <a:ea typeface="ＭＳ Ｐゴシック" charset="0"/>
                <a:cs typeface="ＭＳ Ｐゴシック" charset="0"/>
              </a:rPr>
              <a:t> great love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we are not consumed,</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for his compassions never fail. </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SG" sz="3200" b="1" dirty="0">
                <a:solidFill>
                  <a:srgbClr val="FFFF00"/>
                </a:solidFill>
                <a:effectLst>
                  <a:glow rad="127000">
                    <a:schemeClr val="tx1"/>
                  </a:glow>
                </a:effectLst>
                <a:latin typeface="Arial" charset="0"/>
                <a:ea typeface="ＭＳ Ｐゴシック" charset="0"/>
                <a:cs typeface="ＭＳ Ｐゴシック" charset="0"/>
              </a:rPr>
              <a:t>They are new every morning;</a:t>
            </a:r>
            <a:br>
              <a:rPr lang="en-SG" sz="3200" b="1" dirty="0">
                <a:solidFill>
                  <a:srgbClr val="FFFF00"/>
                </a:solidFill>
                <a:effectLst>
                  <a:glow rad="127000">
                    <a:schemeClr val="tx1"/>
                  </a:glow>
                </a:effectLst>
                <a:latin typeface="Arial" charset="0"/>
                <a:ea typeface="ＭＳ Ｐゴシック" charset="0"/>
                <a:cs typeface="ＭＳ Ｐゴシック" charset="0"/>
              </a:rPr>
            </a:br>
            <a:r>
              <a:rPr lang="en-SG" sz="3200" b="1" dirty="0">
                <a:solidFill>
                  <a:srgbClr val="FFFF00"/>
                </a:solidFill>
                <a:effectLst>
                  <a:glow rad="127000">
                    <a:schemeClr val="tx1"/>
                  </a:glow>
                </a:effectLst>
                <a:latin typeface="Arial" charset="0"/>
                <a:ea typeface="ＭＳ Ｐゴシック" charset="0"/>
                <a:cs typeface="ＭＳ Ｐゴシック" charset="0"/>
              </a:rPr>
              <a:t>great is your faithfulness.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24</a:t>
            </a:r>
            <a:r>
              <a:rPr lang="en-SG" sz="3200" b="1" dirty="0">
                <a:effectLst>
                  <a:glow rad="127000">
                    <a:schemeClr val="tx1"/>
                  </a:glow>
                </a:effectLst>
                <a:latin typeface="Arial" charset="0"/>
                <a:ea typeface="ＭＳ Ｐゴシック" charset="0"/>
                <a:cs typeface="ＭＳ Ｐゴシック" charset="0"/>
              </a:rPr>
              <a:t>I say to myself, </a:t>
            </a:r>
            <a:r>
              <a:rPr lang="uk-UA"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my portion;</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therefore I will wait for him</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Lam 3:19-24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952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8640"/>
            <a:ext cx="9144000" cy="626469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is good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those whose hope is in him,</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to the one who seeks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26</a:t>
            </a:r>
            <a:r>
              <a:rPr lang="en-SG" sz="3200" b="1" dirty="0">
                <a:effectLst>
                  <a:glow rad="127000">
                    <a:schemeClr val="tx1"/>
                  </a:glow>
                </a:effectLst>
                <a:latin typeface="Arial" charset="0"/>
                <a:ea typeface="ＭＳ Ｐゴシック" charset="0"/>
                <a:cs typeface="ＭＳ Ｐゴシック" charset="0"/>
              </a:rPr>
              <a:t>it is good to wait quietly</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salvation of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27</a:t>
            </a:r>
            <a:r>
              <a:rPr lang="en-SG" sz="3200" b="1" dirty="0">
                <a:effectLst>
                  <a:glow rad="127000">
                    <a:schemeClr val="tx1"/>
                  </a:glow>
                </a:effectLst>
                <a:latin typeface="Arial" charset="0"/>
                <a:ea typeface="ＭＳ Ｐゴシック" charset="0"/>
                <a:cs typeface="ＭＳ Ｐゴシック" charset="0"/>
              </a:rPr>
              <a:t>It is good for a man to bear the yoke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while he is young.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28</a:t>
            </a:r>
            <a:r>
              <a:rPr lang="en-SG" sz="3200" b="1" dirty="0">
                <a:effectLst>
                  <a:glow rad="127000">
                    <a:schemeClr val="tx1"/>
                  </a:glow>
                </a:effectLst>
                <a:latin typeface="Arial" charset="0"/>
                <a:ea typeface="ＭＳ Ｐゴシック" charset="0"/>
                <a:cs typeface="ＭＳ Ｐゴシック" charset="0"/>
              </a:rPr>
              <a:t>Let him sit alone in silence,</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for the L</a:t>
            </a:r>
            <a:r>
              <a:rPr lang="en-SG" sz="2800" b="1" dirty="0">
                <a:effectLst>
                  <a:glow rad="127000">
                    <a:schemeClr val="tx1"/>
                  </a:glow>
                </a:effectLst>
                <a:latin typeface="Arial" charset="0"/>
                <a:ea typeface="ＭＳ Ｐゴシック" charset="0"/>
                <a:cs typeface="ＭＳ Ｐゴシック" charset="0"/>
              </a:rPr>
              <a:t>ORD</a:t>
            </a:r>
            <a:r>
              <a:rPr lang="en-SG" sz="3200" b="1" dirty="0">
                <a:effectLst>
                  <a:glow rad="127000">
                    <a:schemeClr val="tx1"/>
                  </a:glow>
                </a:effectLst>
                <a:latin typeface="Arial" charset="0"/>
                <a:ea typeface="ＭＳ Ｐゴシック" charset="0"/>
                <a:cs typeface="ＭＳ Ｐゴシック" charset="0"/>
              </a:rPr>
              <a:t> has laid it on him. </a:t>
            </a:r>
            <a:br>
              <a:rPr lang="en-SG" sz="3200" b="1" dirty="0">
                <a:effectLst>
                  <a:glow rad="127000">
                    <a:schemeClr val="tx1"/>
                  </a:glow>
                </a:effectLst>
                <a:latin typeface="Arial" charset="0"/>
                <a:ea typeface="ＭＳ Ｐゴシック" charset="0"/>
                <a:cs typeface="ＭＳ Ｐゴシック" charset="0"/>
              </a:rPr>
            </a:br>
            <a:r>
              <a:rPr lang="en-SG" sz="3200" b="1" baseline="30000" dirty="0">
                <a:effectLst>
                  <a:glow rad="127000">
                    <a:schemeClr val="tx1"/>
                  </a:glow>
                </a:effectLst>
                <a:latin typeface="Arial" charset="0"/>
                <a:ea typeface="ＭＳ Ｐゴシック" charset="0"/>
                <a:cs typeface="ＭＳ Ｐゴシック" charset="0"/>
              </a:rPr>
              <a:t>29</a:t>
            </a:r>
            <a:r>
              <a:rPr lang="en-SG" sz="3200" b="1" dirty="0">
                <a:effectLst>
                  <a:glow rad="127000">
                    <a:schemeClr val="tx1"/>
                  </a:glow>
                </a:effectLst>
                <a:latin typeface="Arial" charset="0"/>
                <a:ea typeface="ＭＳ Ｐゴシック" charset="0"/>
                <a:cs typeface="ＭＳ Ｐゴシック" charset="0"/>
              </a:rPr>
              <a:t>Let him bury his face in the dust—</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there may yet be hope.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3:25-29 </a:t>
            </a:r>
            <a:r>
              <a:rPr lang="en-US" sz="2800" b="1" dirty="0">
                <a:effectLst>
                  <a:glow rad="127000">
                    <a:schemeClr val="tx1"/>
                  </a:glow>
                </a:effectLst>
                <a:latin typeface="Arial" charset="0"/>
                <a:ea typeface="ＭＳ Ｐゴシック" charset="0"/>
                <a:cs typeface="ＭＳ Ｐゴシック" charset="0"/>
              </a:rPr>
              <a:t>NLT)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8951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itle 3"/>
          <p:cNvSpPr>
            <a:spLocks noGrp="1"/>
          </p:cNvSpPr>
          <p:nvPr>
            <p:ph type="title" idx="4294967295"/>
          </p:nvPr>
        </p:nvSpPr>
        <p:spPr>
          <a:xfrm>
            <a:off x="683568" y="2780928"/>
            <a:ext cx="7772400" cy="2592387"/>
          </a:xfrm>
        </p:spPr>
        <p:txBody>
          <a:bodyPr/>
          <a:lstStyle/>
          <a:p>
            <a:r>
              <a:rPr lang="en-US" sz="6600" b="1">
                <a:latin typeface="Arial" charset="0"/>
                <a:ea typeface="ＭＳ Ｐゴシック" charset="0"/>
              </a:rPr>
              <a:t>Great is Thy Faithfulness </a:t>
            </a:r>
            <a:br>
              <a:rPr lang="en-US" sz="6600" b="1">
                <a:latin typeface="Arial" charset="0"/>
                <a:ea typeface="ＭＳ Ｐゴシック" charset="0"/>
              </a:rPr>
            </a:br>
            <a:r>
              <a:rPr lang="en-US" sz="5400" b="1">
                <a:latin typeface="Arial" charset="0"/>
                <a:ea typeface="ＭＳ Ｐゴシック" charset="0"/>
              </a:rPr>
              <a:t>(Lamentations 3:22-23)</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a14:imgEffect>
                      <a14:artisticGlowEdges/>
                    </a14:imgEffect>
                  </a14:imgLayer>
                </a14:imgProps>
              </a:ext>
            </a:extLst>
          </a:blip>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404695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152400" y="330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265407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80988" y="928688"/>
            <a:ext cx="86931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Summer and winter</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springtime and harvest,</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Sun, moon and stars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in their courses above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Join with all nature in manifold witness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Thy great faithfulness,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mercy and love</a:t>
            </a:r>
          </a:p>
        </p:txBody>
      </p:sp>
    </p:spTree>
    <p:extLst>
      <p:ext uri="{BB962C8B-B14F-4D97-AF65-F5344CB8AC3E}">
        <p14:creationId xmlns:p14="http://schemas.microsoft.com/office/powerpoint/2010/main" val="90115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52400" y="4826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216771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0"/>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Does </a:t>
            </a:r>
            <a:br>
              <a:rPr lang="en-US" sz="54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Chalkduster" panose="03050602040202020205" pitchFamily="66" charset="77"/>
                <a:ea typeface="ＭＳ Ｐゴシック" charset="0"/>
                <a:cs typeface="ＭＳ Ｐゴシック" charset="0"/>
              </a:rPr>
              <a:t>evil</a:t>
            </a:r>
            <a:r>
              <a:rPr lang="en-US" sz="5400" b="1" dirty="0">
                <a:effectLst>
                  <a:glow rad="127000">
                    <a:schemeClr val="tx1"/>
                  </a:glow>
                </a:effectLst>
                <a:latin typeface="Arial" charset="0"/>
                <a:ea typeface="ＭＳ Ｐゴシック" charset="0"/>
                <a:cs typeface="ＭＳ Ｐゴシック" charset="0"/>
              </a:rPr>
              <a:t> exist?</a:t>
            </a:r>
          </a:p>
        </p:txBody>
      </p:sp>
    </p:spTree>
    <p:extLst>
      <p:ext uri="{BB962C8B-B14F-4D97-AF65-F5344CB8AC3E}">
        <p14:creationId xmlns:p14="http://schemas.microsoft.com/office/powerpoint/2010/main" val="264586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225550" y="1676400"/>
            <a:ext cx="6762750" cy="4486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Pardon for sin and </a:t>
            </a:r>
            <a:br>
              <a:rPr lang="en-US" sz="36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a peace that endureth;</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Thine own dear presence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to cheer and to guide.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Strength for today </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and bright hope for tomorrow;</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Blessings all mine,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with ten thousand beside! </a:t>
            </a:r>
          </a:p>
        </p:txBody>
      </p:sp>
    </p:spTree>
    <p:extLst>
      <p:ext uri="{BB962C8B-B14F-4D97-AF65-F5344CB8AC3E}">
        <p14:creationId xmlns:p14="http://schemas.microsoft.com/office/powerpoint/2010/main" val="399564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22250" y="457200"/>
            <a:ext cx="876935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Morning by morning new mercies I see!</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All I have needed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Thy hand hath provided;</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Great is Thy faithfulness,</a:t>
            </a:r>
          </a:p>
          <a:p>
            <a:pPr algn="ctr" defTabSz="914400" eaLnBrk="0" fontAlgn="base" hangingPunct="0">
              <a:spcBef>
                <a:spcPct val="0"/>
              </a:spcBef>
              <a:spcAft>
                <a:spcPct val="0"/>
              </a:spcAft>
              <a:defRPr/>
            </a:pPr>
            <a:r>
              <a:rPr lang="en-US" sz="3600" b="1">
                <a:solidFill>
                  <a:srgbClr val="FFFFFF"/>
                </a:solidFill>
                <a:latin typeface="Arial" charset="0"/>
                <a:ea typeface="ＭＳ Ｐゴシック" charset="0"/>
                <a:cs typeface="ＭＳ Ｐゴシック" charset="0"/>
              </a:rPr>
              <a:t>Lord, unto me! </a:t>
            </a:r>
          </a:p>
        </p:txBody>
      </p:sp>
    </p:spTree>
    <p:extLst>
      <p:ext uri="{BB962C8B-B14F-4D97-AF65-F5344CB8AC3E}">
        <p14:creationId xmlns:p14="http://schemas.microsoft.com/office/powerpoint/2010/main" val="62859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6" name="TextBox 5">
            <a:extLst>
              <a:ext uri="{FF2B5EF4-FFF2-40B4-BE49-F238E27FC236}">
                <a16:creationId xmlns:a16="http://schemas.microsoft.com/office/drawing/2014/main" id="{25B615D7-CA3E-F248-9E2C-F7C7D05464AE}"/>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7" name="TextBox 6">
            <a:extLst>
              <a:ext uri="{FF2B5EF4-FFF2-40B4-BE49-F238E27FC236}">
                <a16:creationId xmlns:a16="http://schemas.microsoft.com/office/drawing/2014/main" id="{C57A8F61-9F8D-1E4C-BBA2-8EB315C7510C}"/>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8" name="TextBox 7">
            <a:extLst>
              <a:ext uri="{FF2B5EF4-FFF2-40B4-BE49-F238E27FC236}">
                <a16:creationId xmlns:a16="http://schemas.microsoft.com/office/drawing/2014/main" id="{97A04833-76AB-8744-A102-96ACF2EFBCF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9" name="TextBox 8">
            <a:extLst>
              <a:ext uri="{FF2B5EF4-FFF2-40B4-BE49-F238E27FC236}">
                <a16:creationId xmlns:a16="http://schemas.microsoft.com/office/drawing/2014/main" id="{56FDC41F-25A4-3F4A-B458-2A5CB1A6AD7C}"/>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A98443-0E8F-3F43-B682-253C5647FF67}"/>
              </a:ext>
            </a:extLst>
          </p:cNvPr>
          <p:cNvSpPr txBox="1">
            <a:spLocks noChangeAspect="1"/>
          </p:cNvSpPr>
          <p:nvPr/>
        </p:nvSpPr>
        <p:spPr>
          <a:xfrm rot="21006683">
            <a:off x="907590" y="4680225"/>
            <a:ext cx="6622363"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have misplaced hope—or is it in God alone?</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336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6044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869190043"/>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465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the gold has lost its luster!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Even the finest gold has become dull.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sacred gemstones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lie scattered in the streets!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663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See how the precious children of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worth their weight in fine gold,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now treated like pots of clay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made by a common potter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45547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Even the jackals feed their young,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but not my people Israel.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ignore their children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cries,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like ostriches in the desert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9214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54278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Not a king in all the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one in all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have believed that an enemy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could march through the gates of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effectLst>
                  <a:glow rad="127000">
                    <a:schemeClr val="tx1"/>
                  </a:glow>
                </a:effectLst>
                <a:latin typeface="Arial" charset="0"/>
                <a:ea typeface="ＭＳ Ｐゴシック" charset="0"/>
                <a:cs typeface="ＭＳ Ｐゴシック" charset="0"/>
              </a:rPr>
              <a:t>Yet it happened because of </a:t>
            </a:r>
            <a:r>
              <a:rPr lang="en-US" sz="3200" b="1" dirty="0">
                <a:solidFill>
                  <a:srgbClr val="FFFF00"/>
                </a:solidFill>
                <a:effectLst>
                  <a:glow rad="127000">
                    <a:schemeClr val="tx1"/>
                  </a:glow>
                </a:effectLst>
                <a:latin typeface="Arial" charset="0"/>
                <a:ea typeface="ＭＳ Ｐゴシック" charset="0"/>
                <a:cs typeface="ＭＳ Ｐゴシック" charset="0"/>
              </a:rPr>
              <a:t>the sins of her prophets and the sins of her priests</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defiled the city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by shedding innocent blood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4:12-13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901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1379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"Our king—the </a:t>
            </a:r>
            <a:r>
              <a:rPr lang="en-US" sz="2800" b="1" dirty="0">
                <a:effectLst>
                  <a:glow rad="127000">
                    <a:schemeClr val="tx1"/>
                  </a:glow>
                </a:effectLst>
                <a:latin typeface="Arial" charset="0"/>
                <a:ea typeface="ＭＳ Ｐゴシック" charset="0"/>
                <a:cs typeface="ＭＳ Ｐゴシック" charset="0"/>
              </a:rPr>
              <a:t>LORD’s</a:t>
            </a:r>
            <a:r>
              <a:rPr lang="en-US" sz="3200" b="1" dirty="0">
                <a:effectLst>
                  <a:glow rad="127000">
                    <a:schemeClr val="tx1"/>
                  </a:glow>
                </a:effectLst>
                <a:latin typeface="Arial" charset="0"/>
                <a:ea typeface="ＭＳ Ｐゴシック" charset="0"/>
                <a:cs typeface="ＭＳ Ｐゴシック" charset="0"/>
              </a:rPr>
              <a:t> anointed, the very life of our nation—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was caught in their snares.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had thought that his shadow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would protect us against any nation on earth!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4:20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32010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Death</a:t>
            </a: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a:t>
            </a: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Turn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a:t>
            </a: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Salvation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a:t>
            </a:r>
          </a:p>
        </p:txBody>
      </p:sp>
    </p:spTree>
    <p:extLst>
      <p:ext uri="{BB962C8B-B14F-4D97-AF65-F5344CB8AC3E}">
        <p14:creationId xmlns:p14="http://schemas.microsoft.com/office/powerpoint/2010/main" val="3073927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Contrasts Between Edom &amp; Israel in Lamentations 4:21-22</a:t>
            </a: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499</a:t>
            </a:r>
          </a:p>
        </p:txBody>
      </p:sp>
      <p:sp>
        <p:nvSpPr>
          <p:cNvPr id="22" name="Text Box 14"/>
          <p:cNvSpPr txBox="1">
            <a:spLocks noChangeArrowheads="1"/>
          </p:cNvSpPr>
          <p:nvPr/>
        </p:nvSpPr>
        <p:spPr bwMode="auto">
          <a:xfrm>
            <a:off x="-108520" y="3322727"/>
            <a:ext cx="3024187"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Edom</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Rejoicing—————</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Israel Punished</a:t>
            </a:r>
          </a:p>
        </p:txBody>
      </p:sp>
      <p:sp>
        <p:nvSpPr>
          <p:cNvPr id="20" name="Text Box 14"/>
          <p:cNvSpPr txBox="1">
            <a:spLocks noChangeArrowheads="1"/>
          </p:cNvSpPr>
          <p:nvPr/>
        </p:nvSpPr>
        <p:spPr bwMode="auto">
          <a:xfrm>
            <a:off x="6156622" y="3322727"/>
            <a:ext cx="309589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Israel Restored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Edom Punished</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spcBef>
                <a:spcPct val="50000"/>
              </a:spcBef>
              <a:defRPr/>
            </a:pPr>
            <a:r>
              <a:rPr lang="en-US" i="1" kern="0" dirty="0">
                <a:solidFill>
                  <a:srgbClr val="FFFFFF"/>
                </a:solidFill>
                <a:latin typeface="Arial" charset="0"/>
                <a:ea typeface="ＭＳ Ｐゴシック" charset="0"/>
                <a:cs typeface="ＭＳ Ｐゴシック" charset="0"/>
              </a:rPr>
              <a:t>Bible Knowledge Commentary</a:t>
            </a:r>
            <a:r>
              <a:rPr lang="en-US" kern="0" dirty="0">
                <a:solidFill>
                  <a:srgbClr val="FFFFFF"/>
                </a:solidFill>
                <a:latin typeface="Arial" charset="0"/>
                <a:ea typeface="ＭＳ Ｐゴシック" charset="0"/>
                <a:cs typeface="ＭＳ Ｐゴシック" charset="0"/>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b="1">
              <a:solidFill>
                <a:srgbClr val="000000"/>
              </a:solidFill>
              <a:latin typeface="Arial" pitchFamily="-111" charset="0"/>
              <a:ea typeface="ＭＳ Ｐゴシック" charset="0"/>
              <a:cs typeface="ＭＳ Ｐゴシック" charset="0"/>
            </a:endParaRPr>
          </a:p>
        </p:txBody>
      </p:sp>
      <p:sp>
        <p:nvSpPr>
          <p:cNvPr id="16" name="Text Box 14"/>
          <p:cNvSpPr txBox="1">
            <a:spLocks noChangeArrowheads="1"/>
          </p:cNvSpPr>
          <p:nvPr/>
        </p:nvSpPr>
        <p:spPr bwMode="auto">
          <a:xfrm>
            <a:off x="107504"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Present Condition</a:t>
            </a:r>
          </a:p>
        </p:txBody>
      </p:sp>
      <p:sp>
        <p:nvSpPr>
          <p:cNvPr id="17" name="Text Box 14"/>
          <p:cNvSpPr txBox="1">
            <a:spLocks noChangeArrowheads="1"/>
          </p:cNvSpPr>
          <p:nvPr/>
        </p:nvSpPr>
        <p:spPr bwMode="auto">
          <a:xfrm>
            <a:off x="6422581" y="1916832"/>
            <a:ext cx="269190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i="1" dirty="0">
                <a:solidFill>
                  <a:srgbClr val="FFFFFF"/>
                </a:solidFill>
                <a:effectLst>
                  <a:glow rad="355600">
                    <a:srgbClr val="000000"/>
                  </a:glow>
                  <a:outerShdw blurRad="38100" dist="38100" dir="2700000" algn="tl">
                    <a:srgbClr val="000000">
                      <a:alpha val="43137"/>
                    </a:srgbClr>
                  </a:outerShdw>
                </a:effectLst>
              </a:rPr>
              <a:t>Future Condition</a:t>
            </a:r>
          </a:p>
        </p:txBody>
      </p:sp>
    </p:spTree>
    <p:extLst>
      <p:ext uri="{BB962C8B-B14F-4D97-AF65-F5344CB8AC3E}">
        <p14:creationId xmlns:p14="http://schemas.microsoft.com/office/powerpoint/2010/main" val="4061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5508104" y="1052736"/>
            <a:ext cx="1728192"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DB01A33D-B470-2441-9FD2-BD62FD0F1527}"/>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8" name="TextBox 7">
            <a:extLst>
              <a:ext uri="{FF2B5EF4-FFF2-40B4-BE49-F238E27FC236}">
                <a16:creationId xmlns:a16="http://schemas.microsoft.com/office/drawing/2014/main" id="{5E44C13C-59EF-D145-BB46-A21A63A683E4}"/>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9" name="TextBox 8">
            <a:extLst>
              <a:ext uri="{FF2B5EF4-FFF2-40B4-BE49-F238E27FC236}">
                <a16:creationId xmlns:a16="http://schemas.microsoft.com/office/drawing/2014/main" id="{FFE60573-8F9B-144F-BBA9-637E4E1BF44D}"/>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0" name="TextBox 9">
            <a:extLst>
              <a:ext uri="{FF2B5EF4-FFF2-40B4-BE49-F238E27FC236}">
                <a16:creationId xmlns:a16="http://schemas.microsoft.com/office/drawing/2014/main" id="{5E5D665C-01AA-0F4A-A9BF-FE0984595BBE}"/>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1" name="TextBox 10">
            <a:extLst>
              <a:ext uri="{FF2B5EF4-FFF2-40B4-BE49-F238E27FC236}">
                <a16:creationId xmlns:a16="http://schemas.microsoft.com/office/drawing/2014/main" id="{CD6E2D9A-11C1-A048-A71B-07EA5E96A9F9}"/>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73BB3BD-F0F7-D349-A974-328A091A3849}"/>
              </a:ext>
            </a:extLst>
          </p:cNvPr>
          <p:cNvSpPr txBox="1">
            <a:spLocks noChangeAspect="1"/>
          </p:cNvSpPr>
          <p:nvPr/>
        </p:nvSpPr>
        <p:spPr>
          <a:xfrm rot="21006683">
            <a:off x="1834902" y="4733694"/>
            <a:ext cx="5686696"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put more trust in your pastor than in God?</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645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Lamentations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82490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extLst>
              <p:ext uri="{D42A27DB-BD31-4B8C-83A1-F6EECF244321}">
                <p14:modId xmlns:p14="http://schemas.microsoft.com/office/powerpoint/2010/main" val="3023561957"/>
              </p:ext>
            </p:extLst>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2709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remember what has happened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See how we have been disgraced!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Our inheritance has been turned over to strangers, our homes to foreigners.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 </a:t>
            </a:r>
            <a:r>
              <a:rPr lang="en-US" sz="3200" b="1" dirty="0">
                <a:effectLst>
                  <a:glow rad="127000">
                    <a:schemeClr val="tx1"/>
                  </a:glow>
                </a:effectLst>
                <a:latin typeface="Arial" charset="0"/>
                <a:ea typeface="ＭＳ Ｐゴシック" charset="0"/>
                <a:cs typeface="ＭＳ Ｐゴシック" charset="0"/>
              </a:rPr>
              <a:t>We are orphaned and fatherless.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Our mothers are widowed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9577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to pay for water to drink,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even firewood is expensive.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5 </a:t>
            </a:r>
            <a:r>
              <a:rPr lang="en-US" sz="3200" b="1" dirty="0">
                <a:effectLst>
                  <a:glow rad="127000">
                    <a:schemeClr val="tx1"/>
                  </a:glow>
                </a:effectLst>
                <a:latin typeface="Arial" charset="0"/>
                <a:ea typeface="ＭＳ Ｐゴシック" charset="0"/>
                <a:cs typeface="ＭＳ Ｐゴシック" charset="0"/>
              </a:rPr>
              <a:t>Those who pursue us are at our heels;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 are exhausted but are given no rest.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6 </a:t>
            </a:r>
            <a:r>
              <a:rPr lang="en-US" sz="3200" b="1" dirty="0">
                <a:effectLst>
                  <a:glow rad="127000">
                    <a:schemeClr val="tx1"/>
                  </a:glow>
                </a:effectLst>
                <a:latin typeface="Arial" charset="0"/>
                <a:ea typeface="ＭＳ Ｐゴシック" charset="0"/>
                <a:cs typeface="ＭＳ Ｐゴシック" charset="0"/>
              </a:rPr>
              <a:t>We submitted to Egypt and Assyria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to get enough food to survive.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7 </a:t>
            </a:r>
            <a:r>
              <a:rPr lang="en-US" sz="3200" b="1" dirty="0">
                <a:effectLst>
                  <a:glow rad="127000">
                    <a:schemeClr val="tx1"/>
                  </a:glow>
                </a:effectLst>
                <a:latin typeface="Arial" charset="0"/>
                <a:ea typeface="ＭＳ Ｐゴシック" charset="0"/>
                <a:cs typeface="ＭＳ Ｐゴシック" charset="0"/>
              </a:rPr>
              <a:t>Our ancestors sinned, but they have died—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we are suffering the punishment they deserved!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(Lam 5:4-7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482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Slaves have now become our masters;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there is no one left to rescue us.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 </a:t>
            </a:r>
            <a:r>
              <a:rPr lang="en-US" sz="3200" b="1" dirty="0">
                <a:effectLst>
                  <a:glow rad="127000">
                    <a:schemeClr val="tx1"/>
                  </a:glow>
                </a:effectLst>
                <a:latin typeface="Arial" charset="0"/>
                <a:ea typeface="ＭＳ Ｐゴシック" charset="0"/>
                <a:cs typeface="ＭＳ Ｐゴシック" charset="0"/>
              </a:rPr>
              <a:t>We hunt for food at the risk of our lives,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violence rules the countryside.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 </a:t>
            </a:r>
            <a:r>
              <a:rPr lang="en-US" sz="3200" b="1" dirty="0">
                <a:effectLst>
                  <a:glow rad="127000">
                    <a:schemeClr val="tx1"/>
                  </a:glow>
                </a:effectLst>
                <a:latin typeface="Arial" charset="0"/>
                <a:ea typeface="ＭＳ Ｐゴシック" charset="0"/>
                <a:cs typeface="ＭＳ Ｐゴシック" charset="0"/>
              </a:rPr>
              <a:t>The famine has blackened our skin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though baked in an oven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5:8-10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0697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25600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Our enemies rape the </a:t>
            </a:r>
            <a:r>
              <a:rPr lang="en-US" sz="3200" b="1" dirty="0">
                <a:solidFill>
                  <a:srgbClr val="FFFF00"/>
                </a:solidFill>
                <a:effectLst>
                  <a:glow rad="127000">
                    <a:schemeClr val="tx1"/>
                  </a:glow>
                </a:effectLst>
                <a:latin typeface="Arial" charset="0"/>
                <a:ea typeface="ＭＳ Ｐゴシック" charset="0"/>
                <a:cs typeface="ＭＳ Ｐゴシック" charset="0"/>
              </a:rPr>
              <a:t>women</a:t>
            </a:r>
            <a:r>
              <a:rPr lang="en-US" sz="3200" b="1" dirty="0">
                <a:effectLst>
                  <a:glow rad="127000">
                    <a:schemeClr val="tx1"/>
                  </a:glow>
                </a:effectLst>
                <a:latin typeface="Arial" charset="0"/>
                <a:ea typeface="ＭＳ Ｐゴシック" charset="0"/>
                <a:cs typeface="ＭＳ Ｐゴシック" charset="0"/>
              </a:rPr>
              <a:t> in Jerusalem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the young </a:t>
            </a:r>
            <a:r>
              <a:rPr lang="en-US" sz="3200" b="1" dirty="0">
                <a:solidFill>
                  <a:srgbClr val="FFFF00"/>
                </a:solidFill>
                <a:effectLst>
                  <a:glow rad="127000">
                    <a:schemeClr val="tx1"/>
                  </a:glow>
                </a:effectLst>
                <a:latin typeface="Arial" charset="0"/>
                <a:ea typeface="ＭＳ Ｐゴシック" charset="0"/>
                <a:cs typeface="ＭＳ Ｐゴシック" charset="0"/>
              </a:rPr>
              <a:t>girls</a:t>
            </a:r>
            <a:r>
              <a:rPr lang="en-US" sz="3200" b="1" dirty="0">
                <a:effectLst>
                  <a:glow rad="127000">
                    <a:schemeClr val="tx1"/>
                  </a:glow>
                </a:effectLst>
                <a:latin typeface="Arial" charset="0"/>
                <a:ea typeface="ＭＳ Ｐゴシック" charset="0"/>
                <a:cs typeface="ＭＳ Ｐゴシック" charset="0"/>
              </a:rPr>
              <a:t> in all the towns of Judah.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12 </a:t>
            </a:r>
            <a:r>
              <a:rPr lang="en-US" sz="3200" b="1" dirty="0">
                <a:effectLst>
                  <a:glow rad="127000">
                    <a:schemeClr val="tx1"/>
                  </a:glow>
                </a:effectLst>
                <a:latin typeface="Arial" charset="0"/>
                <a:ea typeface="ＭＳ Ｐゴシック" charset="0"/>
                <a:cs typeface="ＭＳ Ｐゴシック" charset="0"/>
              </a:rPr>
              <a:t>Our </a:t>
            </a:r>
            <a:r>
              <a:rPr lang="en-US" sz="3200" b="1" dirty="0">
                <a:solidFill>
                  <a:srgbClr val="FFFF00"/>
                </a:solidFill>
                <a:effectLst>
                  <a:glow rad="127000">
                    <a:schemeClr val="tx1"/>
                  </a:glow>
                </a:effectLst>
                <a:latin typeface="Arial" charset="0"/>
                <a:ea typeface="ＭＳ Ｐゴシック" charset="0"/>
                <a:cs typeface="ＭＳ Ｐゴシック" charset="0"/>
              </a:rPr>
              <a:t>princes</a:t>
            </a:r>
            <a:r>
              <a:rPr lang="en-US" sz="3200" b="1" dirty="0">
                <a:effectLst>
                  <a:glow rad="127000">
                    <a:schemeClr val="tx1"/>
                  </a:glow>
                </a:effectLst>
                <a:latin typeface="Arial" charset="0"/>
                <a:ea typeface="ＭＳ Ｐゴシック" charset="0"/>
                <a:cs typeface="ＭＳ Ｐゴシック" charset="0"/>
              </a:rPr>
              <a:t> are being hanged by their thumbs, and our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are treated with contempt.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13 </a:t>
            </a:r>
            <a:r>
              <a:rPr lang="en-US" sz="3200" b="1" dirty="0">
                <a:solidFill>
                  <a:srgbClr val="FFFF00"/>
                </a:solidFill>
                <a:effectLst>
                  <a:glow rad="127000">
                    <a:schemeClr val="tx1"/>
                  </a:glow>
                </a:effectLst>
                <a:latin typeface="Arial" charset="0"/>
                <a:ea typeface="ＭＳ Ｐゴシック" charset="0"/>
                <a:cs typeface="ＭＳ Ｐゴシック" charset="0"/>
              </a:rPr>
              <a:t>Young</a:t>
            </a:r>
            <a:r>
              <a:rPr lang="en-US" sz="3200" b="1" dirty="0">
                <a:effectLst>
                  <a:glow rad="127000">
                    <a:schemeClr val="tx1"/>
                  </a:glow>
                </a:effectLst>
                <a:latin typeface="Arial" charset="0"/>
                <a:ea typeface="ＭＳ Ｐゴシック" charset="0"/>
                <a:cs typeface="ＭＳ Ｐゴシック" charset="0"/>
              </a:rPr>
              <a:t> </a:t>
            </a:r>
            <a:r>
              <a:rPr lang="en-US" sz="3200" b="1" dirty="0">
                <a:solidFill>
                  <a:srgbClr val="FFFF00"/>
                </a:solidFill>
                <a:effectLst>
                  <a:glow rad="127000">
                    <a:schemeClr val="tx1"/>
                  </a:glow>
                </a:effectLst>
                <a:latin typeface="Arial" charset="0"/>
                <a:ea typeface="ＭＳ Ｐゴシック" charset="0"/>
                <a:cs typeface="ＭＳ Ｐゴシック" charset="0"/>
              </a:rPr>
              <a:t>men</a:t>
            </a:r>
            <a:r>
              <a:rPr lang="en-US" sz="3200" b="1" dirty="0">
                <a:effectLst>
                  <a:glow rad="127000">
                    <a:schemeClr val="tx1"/>
                  </a:glow>
                </a:effectLst>
                <a:latin typeface="Arial" charset="0"/>
                <a:ea typeface="ＭＳ Ｐゴシック" charset="0"/>
                <a:cs typeface="ＭＳ Ｐゴシック" charset="0"/>
              </a:rPr>
              <a:t> are led away to work at millstones, and </a:t>
            </a:r>
            <a:r>
              <a:rPr lang="en-US" sz="3200" b="1" dirty="0">
                <a:solidFill>
                  <a:srgbClr val="FFFF00"/>
                </a:solidFill>
                <a:effectLst>
                  <a:glow rad="127000">
                    <a:schemeClr val="tx1"/>
                  </a:glow>
                </a:effectLst>
                <a:latin typeface="Arial" charset="0"/>
                <a:ea typeface="ＭＳ Ｐゴシック" charset="0"/>
                <a:cs typeface="ＭＳ Ｐゴシック" charset="0"/>
              </a:rPr>
              <a:t>boys</a:t>
            </a:r>
            <a:r>
              <a:rPr lang="en-US" sz="3200" b="1" dirty="0">
                <a:effectLst>
                  <a:glow rad="127000">
                    <a:schemeClr val="tx1"/>
                  </a:glow>
                </a:effectLst>
                <a:latin typeface="Arial" charset="0"/>
                <a:ea typeface="ＭＳ Ｐゴシック" charset="0"/>
                <a:cs typeface="ＭＳ Ｐゴシック" charset="0"/>
              </a:rPr>
              <a:t> stagger under heavy loads of wood.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14 </a:t>
            </a: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elders</a:t>
            </a:r>
            <a:r>
              <a:rPr lang="en-US" sz="3200" b="1" dirty="0">
                <a:effectLst>
                  <a:glow rad="127000">
                    <a:schemeClr val="tx1"/>
                  </a:glow>
                </a:effectLst>
                <a:latin typeface="Arial" charset="0"/>
                <a:ea typeface="ＭＳ Ｐゴシック" charset="0"/>
                <a:cs typeface="ＭＳ Ｐゴシック" charset="0"/>
              </a:rPr>
              <a:t> no longer sit in the city gates;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a:t>
            </a:r>
            <a:r>
              <a:rPr lang="en-US" sz="3200" b="1" dirty="0">
                <a:solidFill>
                  <a:srgbClr val="FFFF00"/>
                </a:solidFill>
                <a:effectLst>
                  <a:glow rad="127000">
                    <a:schemeClr val="tx1"/>
                  </a:glow>
                </a:effectLst>
                <a:latin typeface="Arial" charset="0"/>
                <a:ea typeface="ＭＳ Ｐゴシック" charset="0"/>
                <a:cs typeface="ＭＳ Ｐゴシック" charset="0"/>
              </a:rPr>
              <a:t>young men </a:t>
            </a:r>
            <a:r>
              <a:rPr lang="en-US" sz="3200" b="1" dirty="0">
                <a:effectLst>
                  <a:glow rad="127000">
                    <a:schemeClr val="tx1"/>
                  </a:glow>
                </a:effectLst>
                <a:latin typeface="Arial" charset="0"/>
                <a:ea typeface="ＭＳ Ｐゴシック" charset="0"/>
                <a:cs typeface="ＭＳ Ｐゴシック" charset="0"/>
              </a:rPr>
              <a:t>no longer dance and sing.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15 </a:t>
            </a:r>
            <a:r>
              <a:rPr lang="en-US" sz="3200" b="1" dirty="0">
                <a:effectLst>
                  <a:glow rad="127000">
                    <a:schemeClr val="tx1"/>
                  </a:glow>
                </a:effectLst>
                <a:latin typeface="Arial" charset="0"/>
                <a:ea typeface="ＭＳ Ｐゴシック" charset="0"/>
                <a:cs typeface="ＭＳ Ｐゴシック" charset="0"/>
              </a:rPr>
              <a:t>Joy has left our hearts;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our dancing has turned to mourning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6698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garlands have fallen from our heads.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Weep for us because we have sinned.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Our hearts are sick and weary,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our eyes grow dim with tears.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18 </a:t>
            </a:r>
            <a:r>
              <a:rPr lang="en-US" sz="3200" b="1" dirty="0">
                <a:effectLst>
                  <a:glow rad="127000">
                    <a:schemeClr val="tx1"/>
                  </a:glow>
                </a:effectLst>
                <a:latin typeface="Arial" charset="0"/>
                <a:ea typeface="ＭＳ Ｐゴシック" charset="0"/>
                <a:cs typeface="ＭＳ Ｐゴシック" charset="0"/>
              </a:rPr>
              <a:t>For Jerusalem is empty and desolate,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place haunted by jackals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5:16-18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2483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94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you remain the same forever!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Your throne continues from generation to generation.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20 </a:t>
            </a:r>
            <a:r>
              <a:rPr lang="en-US" sz="3200" b="1" dirty="0">
                <a:effectLst>
                  <a:glow rad="127000">
                    <a:schemeClr val="tx1"/>
                  </a:glow>
                </a:effectLst>
                <a:latin typeface="Arial" charset="0"/>
                <a:ea typeface="ＭＳ Ｐゴシック" charset="0"/>
                <a:cs typeface="ＭＳ Ｐゴシック" charset="0"/>
              </a:rPr>
              <a:t>Why do you continue to forget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Why have you abandoned us for so long?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21 </a:t>
            </a:r>
            <a:r>
              <a:rPr lang="en-US" sz="3200" b="1" dirty="0">
                <a:solidFill>
                  <a:srgbClr val="FFFF00"/>
                </a:solidFill>
                <a:effectLst>
                  <a:glow rad="127000">
                    <a:schemeClr val="tx1"/>
                  </a:glow>
                </a:effectLst>
                <a:latin typeface="Arial" charset="0"/>
                <a:ea typeface="ＭＳ Ｐゴシック" charset="0"/>
                <a:cs typeface="ＭＳ Ｐゴシック" charset="0"/>
              </a:rPr>
              <a:t>Restore us,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O L</a:t>
            </a:r>
            <a:r>
              <a:rPr lang="en-US" sz="2800" b="1" dirty="0">
                <a:solidFill>
                  <a:srgbClr val="FFFF00"/>
                </a:solidFill>
                <a:effectLst>
                  <a:glow rad="127000">
                    <a:schemeClr val="tx1"/>
                  </a:glow>
                </a:effectLst>
                <a:latin typeface="Arial" charset="0"/>
                <a:ea typeface="ＭＳ Ｐゴシック" charset="0"/>
                <a:cs typeface="ＭＳ Ｐゴシック" charset="0"/>
              </a:rPr>
              <a:t>ORD</a:t>
            </a:r>
            <a:r>
              <a:rPr lang="en-US" sz="3200" b="1" dirty="0">
                <a:solidFill>
                  <a:srgbClr val="FFFF00"/>
                </a:solidFill>
                <a:effectLst>
                  <a:glow rad="127000">
                    <a:schemeClr val="tx1"/>
                  </a:glow>
                </a:effectLst>
                <a:latin typeface="Arial" charset="0"/>
                <a:ea typeface="ＭＳ Ｐゴシック" charset="0"/>
                <a:cs typeface="ＭＳ Ｐゴシック" charset="0"/>
              </a:rPr>
              <a:t>, and bring us back to you again!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solidFill>
                  <a:srgbClr val="FFFF00"/>
                </a:solidFill>
                <a:effectLst>
                  <a:glow rad="127000">
                    <a:schemeClr val="tx1"/>
                  </a:glow>
                </a:effectLst>
                <a:latin typeface="Arial" charset="0"/>
                <a:ea typeface="ＭＳ Ｐゴシック" charset="0"/>
                <a:cs typeface="ＭＳ Ｐゴシック" charset="0"/>
              </a:rPr>
              <a:t>Give us back the joys we once had!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22 </a:t>
            </a:r>
            <a:r>
              <a:rPr lang="en-US" sz="3200" b="1" dirty="0">
                <a:effectLst>
                  <a:glow rad="127000">
                    <a:schemeClr val="tx1"/>
                  </a:glow>
                </a:effectLst>
                <a:latin typeface="Arial" charset="0"/>
                <a:ea typeface="ＭＳ Ｐゴシック" charset="0"/>
                <a:cs typeface="ＭＳ Ｐゴシック" charset="0"/>
              </a:rPr>
              <a:t>Or have you utterly rejected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Are you angry with us still?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(Lam 5:19-22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8239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Repent Means to Change Your Mind</a:t>
            </a: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Going from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(unbelief)</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to this…</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(belief)</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You’re not God!</a:t>
            </a: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You ARE God and you died for ME!</a:t>
            </a:r>
          </a:p>
        </p:txBody>
      </p:sp>
    </p:spTree>
    <p:extLst>
      <p:ext uri="{BB962C8B-B14F-4D97-AF65-F5344CB8AC3E}">
        <p14:creationId xmlns:p14="http://schemas.microsoft.com/office/powerpoint/2010/main" val="2881851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66AC4F3B-5888-A247-8E0D-A33DA9A58AEE}"/>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F68A5C0-E83F-B94D-9D48-A487D7D38D10}"/>
              </a:ext>
            </a:extLst>
          </p:cNvPr>
          <p:cNvSpPr txBox="1">
            <a:spLocks noChangeAspect="1"/>
          </p:cNvSpPr>
          <p:nvPr/>
        </p:nvSpPr>
        <p:spPr>
          <a:xfrm rot="21006683">
            <a:off x="3529469" y="5011540"/>
            <a:ext cx="568669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Do you pray for restoration?</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6056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9;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9;Do you believe that your best days are ahead? You can if you trust in God’s full restoration of your life at death or the return of Christ. 3.&#9;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211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501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788214"/>
            <a:ext cx="9144000"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Be repentant over your sin by changing your mind to view sin as God does.</a:t>
            </a:r>
          </a:p>
        </p:txBody>
      </p:sp>
      <p:sp>
        <p:nvSpPr>
          <p:cNvPr id="4" name="Rectangle 2">
            <a:extLst>
              <a:ext uri="{FF2B5EF4-FFF2-40B4-BE49-F238E27FC236}">
                <a16:creationId xmlns:a16="http://schemas.microsoft.com/office/drawing/2014/main" id="{36D440DD-DB2F-5C45-975B-B228E466F9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Lamentations</a:t>
            </a:r>
          </a:p>
        </p:txBody>
      </p:sp>
    </p:spTree>
    <p:extLst>
      <p:ext uri="{BB962C8B-B14F-4D97-AF65-F5344CB8AC3E}">
        <p14:creationId xmlns:p14="http://schemas.microsoft.com/office/powerpoint/2010/main" val="211450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p:cNvSpPr/>
          <p:nvPr/>
        </p:nvSpPr>
        <p:spPr>
          <a:xfrm>
            <a:off x="7236296" y="1052736"/>
            <a:ext cx="1907704" cy="403244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Times New Roman"/>
            </a:endParaRPr>
          </a:p>
        </p:txBody>
      </p:sp>
      <p:graphicFrame>
        <p:nvGraphicFramePr>
          <p:cNvPr id="10476" name="Group 236"/>
          <p:cNvGraphicFramePr>
            <a:graphicFrameLocks noGrp="1"/>
          </p:cNvGraphicFramePr>
          <p:nvPr/>
        </p:nvGraphicFramePr>
        <p:xfrm>
          <a:off x="0" y="609600"/>
          <a:ext cx="9144001" cy="6203045"/>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dirty="0">
                          <a:ln>
                            <a:noFill/>
                          </a:ln>
                          <a:solidFill>
                            <a:schemeClr val="bg1"/>
                          </a:solidFill>
                          <a:effectLst/>
                          <a:latin typeface="Arial"/>
                          <a:ea typeface="ＭＳ Ｐゴシック" charset="0"/>
                          <a:cs typeface="Arial"/>
                        </a:rPr>
                        <a:t>Emotions of and Reasons for the Fall</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Judgment</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Acknowledged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Jeremiah</a:t>
                      </a:r>
                      <a:r>
                        <a:rPr lang="uk-UA" sz="1600" b="1">
                          <a:solidFill>
                            <a:schemeClr val="bg1"/>
                          </a:solidFill>
                          <a:effectLst/>
                          <a:latin typeface="Arial"/>
                          <a:ea typeface="Times New Roman"/>
                          <a:cs typeface="Arial"/>
                        </a:rPr>
                        <a:t>'</a:t>
                      </a:r>
                      <a:r>
                        <a:rPr lang="en-US" sz="1600" b="1">
                          <a:solidFill>
                            <a:schemeClr val="bg1"/>
                          </a:solidFill>
                          <a:effectLst/>
                          <a:latin typeface="Arial"/>
                          <a:ea typeface="Times New Roman"/>
                          <a:cs typeface="Arial"/>
                        </a:rPr>
                        <a:t>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Feelings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Trusting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Leaders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Prayer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zh-CN" sz="1600" b="1" kern="1200">
                          <a:solidFill>
                            <a:schemeClr val="bg1"/>
                          </a:solidFill>
                          <a:effectLst/>
                          <a:latin typeface="Arial"/>
                          <a:ea typeface="Times New Roman"/>
                          <a:cs typeface="Arial"/>
                        </a:rPr>
                        <a:t>Chapter</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The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Cause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Hope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Reason</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The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Lament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Acrostic</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3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dirty="0">
                          <a:solidFill>
                            <a:schemeClr val="bg1"/>
                          </a:solidFill>
                          <a:effectLst/>
                          <a:latin typeface="Arial"/>
                          <a:ea typeface="Times New Roman"/>
                          <a:cs typeface="Arial"/>
                        </a:rPr>
                        <a:t>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1 Line </a:t>
                      </a:r>
                      <a:endParaRPr lang="en-SG" sz="1600" dirty="0">
                        <a:solidFill>
                          <a:schemeClr val="bg1"/>
                        </a:solidFill>
                        <a:effectLst/>
                        <a:latin typeface="Arial"/>
                        <a:ea typeface="Times New Roman"/>
                        <a:cs typeface="Arial"/>
                      </a:endParaRPr>
                    </a:p>
                    <a:p>
                      <a:pPr algn="ctr">
                        <a:spcAft>
                          <a:spcPts val="0"/>
                        </a:spcAft>
                      </a:pPr>
                      <a:r>
                        <a:rPr lang="en-US" sz="1600" b="1" dirty="0">
                          <a:solidFill>
                            <a:schemeClr val="bg1"/>
                          </a:solidFill>
                          <a:effectLst/>
                          <a:latin typeface="Arial"/>
                          <a:ea typeface="Times New Roman"/>
                          <a:cs typeface="Arial"/>
                        </a:rPr>
                        <a:t>Acrostic</a:t>
                      </a:r>
                      <a:br>
                        <a:rPr lang="en-US" sz="1600" b="1" dirty="0">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(66 verses)</a:t>
                      </a:r>
                      <a:endParaRPr lang="en-SG" sz="1600" dirty="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2 Line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Acrostic</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1 Line</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Not Acrostic </a:t>
                      </a:r>
                      <a:br>
                        <a:rPr lang="en-US" sz="1600" b="1">
                          <a:solidFill>
                            <a:schemeClr val="bg1"/>
                          </a:solidFill>
                          <a:effectLst/>
                          <a:latin typeface="Arial"/>
                          <a:ea typeface="Times New Roman"/>
                          <a:cs typeface="Arial"/>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(22 verses)</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spcAft>
                          <a:spcPts val="0"/>
                        </a:spcAft>
                      </a:pPr>
                      <a:r>
                        <a:rPr lang="en-US" sz="1600" b="1">
                          <a:solidFill>
                            <a:schemeClr val="bg1"/>
                          </a:solidFill>
                          <a:effectLst/>
                          <a:latin typeface="Arial"/>
                          <a:ea typeface="Times New Roman"/>
                          <a:cs typeface="Arial"/>
                        </a:rPr>
                        <a:t> </a:t>
                      </a:r>
                      <a:br>
                        <a:rPr lang="en-US" sz="16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Prophet </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1600" b="1">
                          <a:solidFill>
                            <a:schemeClr val="bg1"/>
                          </a:solidFill>
                          <a:effectLst/>
                          <a:latin typeface="Arial"/>
                          <a:ea typeface="Times New Roman"/>
                          <a:cs typeface="Arial"/>
                        </a:rPr>
                        <a:t> </a:t>
                      </a:r>
                      <a:endParaRPr lang="en-SG" sz="1000">
                        <a:solidFill>
                          <a:schemeClr val="bg1"/>
                        </a:solidFill>
                        <a:effectLst/>
                        <a:latin typeface="Arial"/>
                        <a:ea typeface="Times New Roman"/>
                        <a:cs typeface="Arial"/>
                      </a:endParaRPr>
                    </a:p>
                    <a:p>
                      <a:pPr algn="ctr">
                        <a:spcAft>
                          <a:spcPts val="0"/>
                        </a:spcAft>
                      </a:pPr>
                      <a:r>
                        <a:rPr lang="en-US" sz="1000" b="1">
                          <a:solidFill>
                            <a:schemeClr val="bg1"/>
                          </a:solidFill>
                          <a:effectLst/>
                          <a:latin typeface="Arial"/>
                          <a:ea typeface="Times New Roman"/>
                          <a:cs typeface="Arial"/>
                        </a:rPr>
                        <a:t> </a:t>
                      </a:r>
                      <a:br>
                        <a:rPr lang="en-US" sz="1000" b="1">
                          <a:solidFill>
                            <a:schemeClr val="bg1"/>
                          </a:solidFill>
                          <a:effectLst/>
                          <a:latin typeface="Arial"/>
                          <a:ea typeface="Times New Roman"/>
                          <a:cs typeface="Arial"/>
                        </a:rPr>
                      </a:br>
                      <a:r>
                        <a:rPr lang="en-US" sz="1600" b="1">
                          <a:solidFill>
                            <a:schemeClr val="bg1"/>
                          </a:solidFill>
                          <a:effectLst/>
                          <a:latin typeface="Arial"/>
                          <a:ea typeface="Times New Roman"/>
                          <a:cs typeface="Arial"/>
                        </a:rPr>
                        <a:t>God</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a:t>
                      </a:r>
                      <a:endParaRPr lang="en-SG" sz="1600">
                        <a:solidFill>
                          <a:schemeClr val="bg1"/>
                        </a:solidFill>
                        <a:effectLst/>
                        <a:latin typeface="Arial"/>
                        <a:ea typeface="Times New Roman"/>
                        <a:cs typeface="Arial"/>
                      </a:endParaRPr>
                    </a:p>
                    <a:p>
                      <a:pPr algn="ctr">
                        <a:spcAft>
                          <a:spcPts val="0"/>
                        </a:spcAft>
                      </a:pPr>
                      <a:r>
                        <a:rPr lang="en-US" sz="1600" b="1">
                          <a:solidFill>
                            <a:schemeClr val="bg1"/>
                          </a:solidFill>
                          <a:effectLst/>
                          <a:latin typeface="Arial"/>
                          <a:ea typeface="Times New Roman"/>
                          <a:cs typeface="Arial"/>
                        </a:rPr>
                        <a:t> People</a:t>
                      </a:r>
                      <a:endParaRPr lang="en-SG" sz="1600">
                        <a:solidFill>
                          <a:schemeClr val="bg1"/>
                        </a:solidFill>
                        <a:effectLst/>
                        <a:latin typeface="Arial"/>
                        <a:ea typeface="Times New Roman"/>
                        <a:cs typeface="Arial"/>
                      </a:endParaRPr>
                    </a:p>
                  </a:txBody>
                  <a:tcPr marL="50800" marR="5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1:12-22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she</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2:1-10</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Person </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Singular</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I</a:t>
                      </a:r>
                      <a:r>
                        <a:rPr kumimoji="0" lang="ru-RU"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b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2:11–4:22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First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Person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Plural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us/our</a:t>
                      </a:r>
                      <a:r>
                        <a:rPr kumimoji="0" lang="ru-RU"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5:1-22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2400" b="1">
                <a:solidFill>
                  <a:srgbClr val="FFFFFF"/>
                </a:solidFill>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
        <p:nvSpPr>
          <p:cNvPr id="7" name="TextBox 6">
            <a:extLst>
              <a:ext uri="{FF2B5EF4-FFF2-40B4-BE49-F238E27FC236}">
                <a16:creationId xmlns:a16="http://schemas.microsoft.com/office/drawing/2014/main" id="{621A89E2-9316-0E41-A3F0-3704074E43E9}"/>
              </a:ext>
            </a:extLst>
          </p:cNvPr>
          <p:cNvSpPr txBox="1">
            <a:spLocks noChangeAspect="1"/>
          </p:cNvSpPr>
          <p:nvPr/>
        </p:nvSpPr>
        <p:spPr>
          <a:xfrm rot="21006683">
            <a:off x="253906"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Admit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your</a:t>
            </a:r>
            <a:br>
              <a:rPr lang="en-US" sz="2400" b="1" dirty="0">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need</a:t>
            </a:r>
          </a:p>
        </p:txBody>
      </p:sp>
      <p:sp>
        <p:nvSpPr>
          <p:cNvPr id="9" name="TextBox 8">
            <a:extLst>
              <a:ext uri="{FF2B5EF4-FFF2-40B4-BE49-F238E27FC236}">
                <a16:creationId xmlns:a16="http://schemas.microsoft.com/office/drawing/2014/main" id="{49DBCF5E-27F5-5649-8743-C0666D76CFC2}"/>
              </a:ext>
            </a:extLst>
          </p:cNvPr>
          <p:cNvSpPr txBox="1">
            <a:spLocks noChangeAspect="1"/>
          </p:cNvSpPr>
          <p:nvPr/>
        </p:nvSpPr>
        <p:spPr>
          <a:xfrm rot="21006683">
            <a:off x="7332453"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Keep</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looking</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forward</a:t>
            </a:r>
          </a:p>
        </p:txBody>
      </p:sp>
      <p:sp>
        <p:nvSpPr>
          <p:cNvPr id="10" name="TextBox 9">
            <a:extLst>
              <a:ext uri="{FF2B5EF4-FFF2-40B4-BE49-F238E27FC236}">
                <a16:creationId xmlns:a16="http://schemas.microsoft.com/office/drawing/2014/main" id="{99284836-876A-6249-B4ED-70103B44E5B9}"/>
              </a:ext>
            </a:extLst>
          </p:cNvPr>
          <p:cNvSpPr txBox="1">
            <a:spLocks noChangeAspect="1"/>
          </p:cNvSpPr>
          <p:nvPr/>
        </p:nvSpPr>
        <p:spPr>
          <a:xfrm rot="21006683">
            <a:off x="5562817" y="3043754"/>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Distrust 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leaders</a:t>
            </a:r>
          </a:p>
        </p:txBody>
      </p:sp>
      <p:sp>
        <p:nvSpPr>
          <p:cNvPr id="11" name="TextBox 10">
            <a:extLst>
              <a:ext uri="{FF2B5EF4-FFF2-40B4-BE49-F238E27FC236}">
                <a16:creationId xmlns:a16="http://schemas.microsoft.com/office/drawing/2014/main" id="{F3476494-4514-D949-ADB0-AC729A153EE9}"/>
              </a:ext>
            </a:extLst>
          </p:cNvPr>
          <p:cNvSpPr txBox="1">
            <a:spLocks noChangeAspect="1"/>
          </p:cNvSpPr>
          <p:nvPr/>
        </p:nvSpPr>
        <p:spPr>
          <a:xfrm rot="21006683">
            <a:off x="3793180" y="3073146"/>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Hope</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in</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God</a:t>
            </a:r>
          </a:p>
        </p:txBody>
      </p:sp>
      <p:sp>
        <p:nvSpPr>
          <p:cNvPr id="12" name="TextBox 11">
            <a:extLst>
              <a:ext uri="{FF2B5EF4-FFF2-40B4-BE49-F238E27FC236}">
                <a16:creationId xmlns:a16="http://schemas.microsoft.com/office/drawing/2014/main" id="{C6794564-4CC6-224C-85CA-3B69AEC2248C}"/>
              </a:ext>
            </a:extLst>
          </p:cNvPr>
          <p:cNvSpPr txBox="1">
            <a:spLocks noChangeAspect="1"/>
          </p:cNvSpPr>
          <p:nvPr/>
        </p:nvSpPr>
        <p:spPr>
          <a:xfrm rot="21006683">
            <a:off x="2023543" y="3043311"/>
            <a:ext cx="1620000" cy="12600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n-US" sz="2400" b="1" dirty="0">
                <a:solidFill>
                  <a:srgbClr val="000000"/>
                </a:solidFill>
                <a:latin typeface="Arial" panose="020B0604020202020204" pitchFamily="34" charset="0"/>
                <a:cs typeface="Arial" panose="020B0604020202020204" pitchFamily="34" charset="0"/>
              </a:rPr>
              <a:t>Admit</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000000"/>
                </a:solidFill>
                <a:latin typeface="Arial" panose="020B0604020202020204" pitchFamily="34" charset="0"/>
                <a:cs typeface="Arial" panose="020B0604020202020204" pitchFamily="34" charset="0"/>
              </a:rPr>
              <a:t>your</a:t>
            </a:r>
            <a:br>
              <a:rPr lang="en-US" sz="2400" b="1" dirty="0">
                <a:solidFill>
                  <a:srgbClr val="0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fault</a:t>
            </a:r>
          </a:p>
        </p:txBody>
      </p:sp>
      <p:sp>
        <p:nvSpPr>
          <p:cNvPr id="13" name="TextBox 12">
            <a:extLst>
              <a:ext uri="{FF2B5EF4-FFF2-40B4-BE49-F238E27FC236}">
                <a16:creationId xmlns:a16="http://schemas.microsoft.com/office/drawing/2014/main" id="{964B86C3-42C0-B54C-B088-97339252B24B}"/>
              </a:ext>
            </a:extLst>
          </p:cNvPr>
          <p:cNvSpPr txBox="1">
            <a:spLocks noChangeAspect="1"/>
          </p:cNvSpPr>
          <p:nvPr/>
        </p:nvSpPr>
        <p:spPr>
          <a:xfrm rot="21006683">
            <a:off x="75427" y="144751"/>
            <a:ext cx="16200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latin typeface="Arial" panose="020B0604020202020204" pitchFamily="34" charset="0"/>
                <a:cs typeface="Arial" panose="020B0604020202020204" pitchFamily="34" charset="0"/>
              </a:rPr>
              <a:t>Five ways to repent…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802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3"/>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4"/>
          <a:stretch>
            <a:fillRect/>
          </a:stretch>
        </p:blipFill>
        <p:spPr>
          <a:xfrm>
            <a:off x="398236" y="2319033"/>
            <a:ext cx="8790912"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spTree>
    <p:extLst>
      <p:ext uri="{BB962C8B-B14F-4D97-AF65-F5344CB8AC3E}">
        <p14:creationId xmlns:p14="http://schemas.microsoft.com/office/powerpoint/2010/main" val="353886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6" descr="crying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2613"/>
          </a:xfrm>
          <a:noFill/>
        </p:spPr>
      </p:pic>
      <p:sp>
        <p:nvSpPr>
          <p:cNvPr id="37890" name="Rectangle 2"/>
          <p:cNvSpPr>
            <a:spLocks noGrp="1" noChangeArrowheads="1"/>
          </p:cNvSpPr>
          <p:nvPr>
            <p:ph type="title"/>
          </p:nvPr>
        </p:nvSpPr>
        <p:spPr>
          <a:xfrm>
            <a:off x="3741961" y="1052736"/>
            <a:ext cx="4953000" cy="1173163"/>
          </a:xfrm>
        </p:spPr>
        <p:txBody>
          <a:bodyPr/>
          <a:lstStyle/>
          <a:p>
            <a:pPr eaLnBrk="1" hangingPunct="1">
              <a:defRPr/>
            </a:pPr>
            <a:r>
              <a:rPr lang="en-US" sz="6000">
                <a:solidFill>
                  <a:schemeClr val="bg1"/>
                </a:solidFill>
                <a:effectLst>
                  <a:glow rad="203200">
                    <a:schemeClr val="tx1">
                      <a:alpha val="87000"/>
                    </a:schemeClr>
                  </a:glow>
                </a:effectLst>
                <a:latin typeface="Boca Raton ICG Solid" charset="0"/>
                <a:ea typeface="ＭＳ Ｐゴシック" charset="0"/>
                <a:cs typeface="ＭＳ Ｐゴシック" charset="0"/>
              </a:rPr>
              <a:t>Application</a:t>
            </a:r>
            <a:endParaRPr lang="en-AU" sz="600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2195736" y="2598961"/>
            <a:ext cx="6732588" cy="1754188"/>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Beware lest you think you stand and begin to take God</a:t>
            </a:r>
            <a:r>
              <a:rPr lang="uk-UA"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s grace for granted.</a:t>
            </a:r>
          </a:p>
        </p:txBody>
      </p:sp>
      <p:sp>
        <p:nvSpPr>
          <p:cNvPr id="37895" name="Rectangle 7"/>
          <p:cNvSpPr>
            <a:spLocks noChangeArrowheads="1"/>
          </p:cNvSpPr>
          <p:nvPr/>
        </p:nvSpPr>
        <p:spPr bwMode="auto">
          <a:xfrm>
            <a:off x="2195736" y="4592861"/>
            <a:ext cx="6732588" cy="2308225"/>
          </a:xfrm>
          <a:prstGeom prst="rect">
            <a:avLst/>
          </a:prstGeom>
          <a:noFill/>
          <a:ln w="9525">
            <a:noFill/>
            <a:miter lim="800000"/>
            <a:headEnd/>
            <a:tailEnd/>
          </a:ln>
          <a:effectLst/>
        </p:spPr>
        <p:txBody>
          <a:bodyPr anchor="ctr">
            <a:spAutoFit/>
          </a:bodyPr>
          <a:lstStyle/>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When we are punished by God, our only hope lies in turning to our </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Enemy</a:t>
            </a:r>
            <a:r>
              <a:rPr lang="ru-RU"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a:t>
            </a:r>
            <a:endPar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endParaRPr>
          </a:p>
          <a:p>
            <a:pPr algn="ctr" defTabSz="914400" fontAlgn="base">
              <a:spcBef>
                <a:spcPct val="0"/>
              </a:spcBef>
              <a:spcAft>
                <a:spcPct val="0"/>
              </a:spcAft>
              <a:tabLst>
                <a:tab pos="457200" algn="l"/>
              </a:tabLst>
              <a:defRPr/>
            </a:pPr>
            <a:r>
              <a:rPr lang="en-US" sz="3600" b="1" i="1" dirty="0">
                <a:solidFill>
                  <a:srgbClr val="FFFFFF"/>
                </a:solidFill>
                <a:effectLst>
                  <a:glow rad="203200">
                    <a:srgbClr val="000000">
                      <a:alpha val="87000"/>
                    </a:srgbClr>
                  </a:glow>
                </a:effectLst>
                <a:latin typeface="Arial" pitchFamily="-112" charset="0"/>
                <a:ea typeface="ＭＳ Ｐゴシック" charset="0"/>
                <a:cs typeface="ＭＳ Ｐゴシック" charset="0"/>
              </a:rPr>
              <a:t>(Huang Sabin)</a:t>
            </a:r>
          </a:p>
        </p:txBody>
      </p:sp>
      <p:sp>
        <p:nvSpPr>
          <p:cNvPr id="163845" name="Text Box 8"/>
          <p:cNvSpPr txBox="1">
            <a:spLocks noChangeArrowheads="1"/>
          </p:cNvSpPr>
          <p:nvPr/>
        </p:nvSpPr>
        <p:spPr bwMode="auto">
          <a:xfrm>
            <a:off x="83756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493</a:t>
            </a:r>
            <a:endParaRPr lang="en-US" sz="1800" b="1">
              <a:solidFill>
                <a:srgbClr val="000000"/>
              </a:solidFill>
            </a:endParaRPr>
          </a:p>
        </p:txBody>
      </p:sp>
    </p:spTree>
    <p:extLst>
      <p:ext uri="{BB962C8B-B14F-4D97-AF65-F5344CB8AC3E}">
        <p14:creationId xmlns:p14="http://schemas.microsoft.com/office/powerpoint/2010/main" val="3308902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en-US" sz="4800" b="1" dirty="0"/>
              <a:t>Just trust me.</a:t>
            </a:r>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892062" y="3602190"/>
            <a:ext cx="5170121"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kern="0" dirty="0"/>
              <a:t>—God</a:t>
            </a:r>
          </a:p>
        </p:txBody>
      </p:sp>
    </p:spTree>
    <p:extLst>
      <p:ext uri="{BB962C8B-B14F-4D97-AF65-F5344CB8AC3E}">
        <p14:creationId xmlns:p14="http://schemas.microsoft.com/office/powerpoint/2010/main" val="4249985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451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a:t>
            </a:r>
            <a:r>
              <a:rPr lang="en-US" sz="5400" b="1" dirty="0">
                <a:solidFill>
                  <a:srgbClr val="FFFF00"/>
                </a:solidFill>
                <a:effectLst>
                  <a:glow rad="127000">
                    <a:schemeClr val="tx1"/>
                  </a:glow>
                </a:effectLst>
                <a:latin typeface="Arial" charset="0"/>
                <a:ea typeface="ＭＳ Ｐゴシック" charset="0"/>
                <a:cs typeface="ＭＳ Ｐゴシック" charset="0"/>
              </a:rPr>
              <a:t>repent</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should you change your mind about evil, Jesus, and your sin?</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9749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6533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4400" b="1" dirty="0">
                <a:solidFill>
                  <a:srgbClr val="FFFFFF"/>
                </a:solidFill>
                <a:effectLst>
                  <a:glow rad="355600">
                    <a:srgbClr val="000000"/>
                  </a:glow>
                  <a:outerShdw blurRad="38100" dist="38100" dir="2700000" algn="tl">
                    <a:srgbClr val="000000">
                      <a:alpha val="43137"/>
                    </a:srgbClr>
                  </a:outerShdw>
                </a:effectLst>
              </a:rPr>
              <a:t>Fall of Jerusalem</a:t>
            </a: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en-US" sz="3600" b="1" dirty="0">
                <a:latin typeface="Arial" charset="0"/>
                <a:ea typeface="ＭＳ Ｐゴシック" charset="0"/>
                <a:cs typeface="Arial" charset="0"/>
              </a:rPr>
              <a:t>Jeremiah</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Two Glimpses of Jerusalem</a:t>
            </a:r>
            <a:r>
              <a:rPr kumimoji="0" lang="uk-UA" sz="3600" b="1" dirty="0">
                <a:latin typeface="Arial" charset="0"/>
                <a:ea typeface="ＭＳ Ｐゴシック" charset="0"/>
                <a:cs typeface="Arial" charset="0"/>
              </a:rPr>
              <a:t>'</a:t>
            </a:r>
            <a:r>
              <a:rPr kumimoji="0" lang="en-US" sz="3600" b="1" dirty="0">
                <a:latin typeface="Arial" charset="0"/>
                <a:ea typeface="ＭＳ Ｐゴシック" charset="0"/>
                <a:cs typeface="Arial" charset="0"/>
              </a:rPr>
              <a:t>s Fall</a:t>
            </a:r>
          </a:p>
        </p:txBody>
      </p:sp>
      <p:sp>
        <p:nvSpPr>
          <p:cNvPr id="163843" name="Text Box 17"/>
          <p:cNvSpPr txBox="1">
            <a:spLocks noChangeArrowheads="1"/>
          </p:cNvSpPr>
          <p:nvPr/>
        </p:nvSpPr>
        <p:spPr bwMode="auto">
          <a:xfrm>
            <a:off x="7882088" y="43132"/>
            <a:ext cx="1183432"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defTabSz="914400" fontAlgn="base">
                <a:spcBef>
                  <a:spcPct val="0"/>
                </a:spcBef>
                <a:spcAft>
                  <a:spcPct val="0"/>
                </a:spcAft>
              </a:pPr>
              <a:endParaRPr lang="en-US" dirty="0">
                <a:solidFill>
                  <a:srgbClr val="000000"/>
                </a:solidFill>
                <a:latin typeface="Arial" charset="0"/>
                <a:ea typeface="ＭＳ Ｐゴシック" charset="0"/>
                <a:cs typeface="ＭＳ Ｐゴシック" charset="0"/>
              </a:endParaRPr>
            </a:p>
          </p:txBody>
        </p:sp>
        <p:sp>
          <p:nvSpPr>
            <p:cNvPr id="22" name="Text Box 14"/>
            <p:cNvSpPr txBox="1">
              <a:spLocks noChangeArrowheads="1"/>
            </p:cNvSpPr>
            <p:nvPr/>
          </p:nvSpPr>
          <p:spPr bwMode="auto">
            <a:xfrm>
              <a:off x="-108517" y="2852463"/>
              <a:ext cx="3024101" cy="304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Jeremiah</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Ahead</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(Warning)</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 name="Text Box 14"/>
            <p:cNvSpPr txBox="1">
              <a:spLocks noChangeArrowheads="1"/>
            </p:cNvSpPr>
            <p:nvPr/>
          </p:nvSpPr>
          <p:spPr bwMode="auto">
            <a:xfrm>
              <a:off x="6156706" y="2947124"/>
              <a:ext cx="3095810" cy="3047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38100" dist="38100" dir="2700000" algn="tl">
                      <a:srgbClr val="000000">
                        <a:alpha val="43137"/>
                      </a:srgbClr>
                    </a:outerShdw>
                  </a:effectLst>
                </a:rPr>
                <a:t>Book of Lamentations</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Looking </a:t>
              </a:r>
              <a:br>
                <a:rPr lang="en-US" sz="3200" b="1" i="1" dirty="0">
                  <a:solidFill>
                    <a:srgbClr val="FFFFFF"/>
                  </a:solidFill>
                  <a:effectLst>
                    <a:outerShdw blurRad="38100" dist="38100" dir="2700000" algn="tl">
                      <a:srgbClr val="000000">
                        <a:alpha val="43137"/>
                      </a:srgbClr>
                    </a:outerShdw>
                  </a:effectLst>
                </a:rPr>
              </a:br>
              <a:r>
                <a:rPr lang="en-US" sz="3200" b="1" i="1" dirty="0">
                  <a:solidFill>
                    <a:srgbClr val="FFFFFF"/>
                  </a:solidFill>
                  <a:effectLst>
                    <a:outerShdw blurRad="38100" dist="38100" dir="2700000" algn="tl">
                      <a:srgbClr val="000000">
                        <a:alpha val="43137"/>
                      </a:srgbClr>
                    </a:outerShdw>
                  </a:effectLst>
                </a:rPr>
                <a:t>Back</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(Mourning)</a:t>
              </a:r>
            </a:p>
          </p:txBody>
        </p:sp>
      </p:grpSp>
      <p:sp>
        <p:nvSpPr>
          <p:cNvPr id="13" name="Rectangle 2">
            <a:extLst>
              <a:ext uri="{FF2B5EF4-FFF2-40B4-BE49-F238E27FC236}">
                <a16:creationId xmlns:a16="http://schemas.microsoft.com/office/drawing/2014/main" id="{6F841142-2515-1345-890B-3F7085D8A8B5}"/>
              </a:ext>
            </a:extLst>
          </p:cNvPr>
          <p:cNvSpPr txBox="1">
            <a:spLocks noChangeArrowheads="1"/>
          </p:cNvSpPr>
          <p:nvPr/>
        </p:nvSpPr>
        <p:spPr bwMode="auto">
          <a:xfrm>
            <a:off x="1423358" y="6336473"/>
            <a:ext cx="7541130" cy="51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eaLnBrk="1" hangingPunct="1">
              <a:defRPr/>
            </a:pPr>
            <a:r>
              <a:rPr lang="en-US" sz="2000" i="1" kern="0" dirty="0">
                <a:latin typeface="Arial" charset="0"/>
                <a:ea typeface="ＭＳ Ｐゴシック" charset="0"/>
                <a:cs typeface="Arial" charset="0"/>
              </a:rPr>
              <a:t>—The Daily Walk</a:t>
            </a:r>
          </a:p>
        </p:txBody>
      </p:sp>
    </p:spTree>
    <p:extLst>
      <p:ext uri="{BB962C8B-B14F-4D97-AF65-F5344CB8AC3E}">
        <p14:creationId xmlns:p14="http://schemas.microsoft.com/office/powerpoint/2010/main" val="264148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3864</TotalTime>
  <Words>7707</Words>
  <Application>Microsoft Macintosh PowerPoint</Application>
  <PresentationFormat>On-screen Show (4:3)</PresentationFormat>
  <Paragraphs>1318</Paragraphs>
  <Slides>80</Slides>
  <Notes>68</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80</vt:i4>
      </vt:variant>
    </vt:vector>
  </HeadingPairs>
  <TitlesOfParts>
    <vt:vector size="94" baseType="lpstr">
      <vt:lpstr>Boca Raton ICG Solid</vt:lpstr>
      <vt:lpstr>Arial</vt:lpstr>
      <vt:lpstr>Calibri</vt:lpstr>
      <vt:lpstr>Chalkduster</vt:lpstr>
      <vt:lpstr>Comic Sans MS</vt:lpstr>
      <vt:lpstr>Times</vt:lpstr>
      <vt:lpstr>Times New Roman</vt:lpstr>
      <vt:lpstr>Wingdings</vt:lpstr>
      <vt:lpstr>49_Blank Presentation</vt:lpstr>
      <vt:lpstr>Blank Presentation</vt:lpstr>
      <vt:lpstr>Default Design</vt:lpstr>
      <vt:lpstr>1_Default Design</vt:lpstr>
      <vt:lpstr>20_Default Design</vt:lpstr>
      <vt:lpstr>4_Default Design</vt:lpstr>
      <vt:lpstr>Be Repentant</vt:lpstr>
      <vt:lpstr>PowerPoint Presentation</vt:lpstr>
      <vt:lpstr>American Couple Believing 'Evil Is A Make-Believe Concept' Bike Through Territory Near Afghan Border. ISIS Stabs Them To Death.</vt:lpstr>
      <vt:lpstr>American Couple Believing 'Evil Is A Make-Believe Concept' Bike Through Territory Near Afghan Border. ISIS Stabs Them To Death.</vt:lpstr>
      <vt:lpstr>Does  evil exist?</vt:lpstr>
      <vt:lpstr>REPENTANCE?</vt:lpstr>
      <vt:lpstr>Repent Means to Change Your Mind</vt:lpstr>
      <vt:lpstr>How should you repent?</vt:lpstr>
      <vt:lpstr>Jeremiah's Two Glimpses of Jerusalem's Fall</vt:lpstr>
      <vt:lpstr>L A M E N T A T I O N S</vt:lpstr>
      <vt:lpstr>Historical   Background</vt:lpstr>
      <vt:lpstr>Genre</vt:lpstr>
      <vt:lpstr>Name and Place</vt:lpstr>
      <vt:lpstr>Acrostic Structure</vt:lpstr>
      <vt:lpstr>Chiastic Structure</vt:lpstr>
      <vt:lpstr>Lamentations</vt:lpstr>
      <vt:lpstr>Slides on  Lamentations 1</vt:lpstr>
      <vt:lpstr>Lamentations</vt:lpstr>
      <vt:lpstr>Lamentations 1 Hebrew Acrostic</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(Lamentations 1:1-3 NIV adapted).</vt:lpstr>
      <vt:lpstr>"The roads to Jerusalem are in mourning,  for crowds no longer come to celebrate the festivals.  The city gates are silent,  her priests groan,  her young women are crying—  how bitter is her fate!"  (Lam 1:4 NLT).</vt:lpstr>
      <vt:lpstr>"Her oppressors have become her masters,  and her enemies prosper,  for the LORD has punished Jerusalem  for her many sins.   Her children have been captured  and taken away to distant lands"  (Lam 1:5 NLT).</vt:lpstr>
      <vt:lpstr>"All the majesty of beautiful Jerusalem  has been stripped away.  Her princes are like starving deer   searching for pasture.  They are too weak to run  from the pursuing enemy"  (Lam 1:6 NLT).</vt:lpstr>
      <vt:lpstr>PowerPoint Presentation</vt:lpstr>
      <vt:lpstr>"Does it mean nothing to you, all you who pass by? Look around and see if there is any suffering like mine, which the LORD brought on me when he erupted in fierce anger.  13 He has sent fire from heaven that burns in my bones. He has placed a trap in my path and turned me back. He has left me devastated, racked with sickness all day long"  (Lam 1:12-13 NLT).</vt:lpstr>
      <vt:lpstr>Lamentations</vt:lpstr>
      <vt:lpstr>Slides on  Lamentations 2</vt:lpstr>
      <vt:lpstr>Lamentations</vt:lpstr>
      <vt:lpstr>"The Lord in his anger  has cast a dark shadow over beautiful Jerusalem.  The fairest of Israel's cities lies in the dust,  thrown down from the heights of heaven.  In his day of great anger,  the Lord has shown no mercy even to his Temple" (Lam 2:1 NLT).</vt:lpstr>
      <vt:lpstr>"Without mercy the Lord has destroyed  every home in Israel.  In his anger he has broken down  the fortress walls of beautiful Jerusalem.  He has brought them to the ground,  dishonoring the kingdom and its rulers"  (Lam 2:2 NLT).</vt:lpstr>
      <vt:lpstr>"All the strength of Israel  vanishes beneath his fierce anger.  The Lord has withdrawn his protection  as the enemy attacks.  He consumes the whole land of Israel  like a raging fire"  (Lam 2:3 NLT).</vt:lpstr>
      <vt:lpstr>PowerPoint Presentation</vt:lpstr>
      <vt:lpstr>Prophetic Curses</vt:lpstr>
      <vt:lpstr>Lamentations 2:15 (NIV)</vt:lpstr>
      <vt:lpstr>Lamentations</vt:lpstr>
      <vt:lpstr>Slides on  Lamentations 3</vt:lpstr>
      <vt:lpstr>Lamentations</vt:lpstr>
      <vt:lpstr>Chapter 3 is a Model of Confession</vt:lpstr>
      <vt:lpstr>Lamentations 1 Hebrew Acrostic</vt:lpstr>
      <vt:lpstr>Lamentations 3 Hebrew Acrostic</vt:lpstr>
      <vt:lpstr>"I am the one who has seen the afflictions  that come from the rod of the LORD's anger.  2 He has led me into darkness,  shutting out all light.  3 He has turned his hand against me  again and again, all day long"  (Lam 3:1-3 NLT).</vt:lpstr>
      <vt:lpstr>"He has made my skin and flesh grow old.  He has broken my bones.  5 He has besieged and surrounded me  with anguish and distress.  6 He has buried me in a dark place,  like those long dead"  (Lam 3:4-6 NLT).</vt:lpstr>
      <vt:lpstr>"He has walled me in, and I cannot escape.  He has bound me in heavy chains.  8 And though I cry and shout,  he has shut out my prayers.  9 He has blocked my way with a high stone wall;  he has made my road crooked"  (Lam 3:7-9 NLT).</vt:lpstr>
      <vt:lpstr>"I remember my affliction and my wandering, the bitterness and the gall.  20I well remember them, and my soul is downcast within me.  21Yet this I call to mind and therefore I have hope:  22Because of the LORD's great love  we are not consumed, for his compassions never fail.  23They are new every morning; great is your faithfulness.  24I say to myself, 'The LORD is my portion; therefore I will wait for him'"  (Lam 3:19-24 NLT).</vt:lpstr>
      <vt:lpstr>"The LORD is good  to those whose hope is in him, to the one who seeks him;  26it is good to wait quietly for the salvation of the LORD.  27It is good for a man to bear the yoke while he is young.  28Let him sit alone in silence, for the LORD has laid it on him.  29Let him bury his face in the dust— there may yet be hope.”  (Lam 3:25-29 NLT)</vt:lpstr>
      <vt:lpstr>Great is Thy Faithfulness  (Lamentations 3:22-23)</vt:lpstr>
      <vt:lpstr>Great is Thy faithfulness 2/6</vt:lpstr>
      <vt:lpstr>Great is Thy faithfulness 3/6</vt:lpstr>
      <vt:lpstr>Great is Thy faithfulness 4/6</vt:lpstr>
      <vt:lpstr>Great is Thy faithfulness 5/6</vt:lpstr>
      <vt:lpstr>Great is Thy faithfulness 6/6</vt:lpstr>
      <vt:lpstr>Lamentations</vt:lpstr>
      <vt:lpstr>Slides on  Lamentations 4</vt:lpstr>
      <vt:lpstr>Lamentations</vt:lpstr>
      <vt:lpstr>"How the gold has lost its luster!  Even the finest gold has become dull.  The sacred gemstones  lie scattered in the streets!"  (Lam 4:1 NLT).</vt:lpstr>
      <vt:lpstr>"See how the precious children of Jerusalem,  worth their weight in fine gold,  are now treated like pots of clay  made by a common potter"  (Lam 4:2 NLT).</vt:lpstr>
      <vt:lpstr>"Even the jackals feed their young,  but not my people Israel.  They ignore their children's cries,  like ostriches in the desert"  (Lam 4:3 NLT).</vt:lpstr>
      <vt:lpstr>"Not a king in all the earth—  no one in all the world—  would have believed that an enemy  could march through the gates of Jerusalem.  13 Yet it happened because of the sins of her prophets and the sins of her priests,  who defiled the city  by shedding innocent blood"  (Lam 4:12-13 NLT).</vt:lpstr>
      <vt:lpstr>"Our king—the LORD’s anointed, the very life of our nation—  was caught in their snares.  We had thought that his shadow  would protect us against any nation on earth!"  (Lam 4:20 NLT).</vt:lpstr>
      <vt:lpstr>Contrasts Between Edom &amp; Israel in Lamentations 4:21-22</vt:lpstr>
      <vt:lpstr>Lamentations</vt:lpstr>
      <vt:lpstr>Slides on  Lamentations 5</vt:lpstr>
      <vt:lpstr>Lamentations</vt:lpstr>
      <vt:lpstr>"LORD, remember what has happened to us.  See how we have been disgraced!  2 Our inheritance has been turned over to strangers, our homes to foreigners.  3 We are orphaned and fatherless.   Our mothers are widowed"  (Lam 5:1-3 NLT).</vt:lpstr>
      <vt:lpstr>"We have to pay for water to drink,  and even firewood is expensive.  5 Those who pursue us are at our heels;  we are exhausted but are given no rest.  6 We submitted to Egypt and Assyria  to get enough food to survive.  7 Our ancestors sinned, but they have died—  and we are suffering the punishment they deserved!” (Lam 5:4-7 NLT).</vt:lpstr>
      <vt:lpstr>"Slaves have now become our masters;  there is no one left to rescue us.  9 We hunt for food at the risk of our lives,  for violence rules the countryside.  10 The famine has blackened our skin  as though baked in an oven"  (Lam 5:8-10 NLT).</vt:lpstr>
      <vt:lpstr>"Our enemies rape the women in Jerusalem  and the young girls in all the towns of Judah.  12 Our princes are being hanged by their thumbs, and our elders are treated with contempt.  13 Young men are led away to work at millstones, and boys stagger under heavy loads of wood.  14 The elders no longer sit in the city gates;  the young men no longer dance and sing.  15 Joy has left our hearts;  our dancing has turned to mourning"  (Lam 5:11-15 NLT).</vt:lpstr>
      <vt:lpstr>"The garlands have fallen from our heads.  Weep for us because we have sinned.  17 Our hearts are sick and weary,  and our eyes grow dim with tears.  18 For Jerusalem is empty and desolate,  a place haunted by jackals"  (Lam 5:16-18 NLT).</vt:lpstr>
      <vt:lpstr>"But LORD, you remain the same forever!  Your throne continues from generation to generation.  20 Why do you continue to forget us?  Why have you abandoned us for so long?  21 Restore us,  O LORD, and bring us back to you again!  Give us back the joys we once had!  22 Or have you utterly rejected us?  Are you angry with us still?"  (Lam 5:19-22 NLT).</vt:lpstr>
      <vt:lpstr>Lamentations</vt:lpstr>
      <vt:lpstr>PowerPoint Presentation</vt:lpstr>
      <vt:lpstr>PowerPoint Presentation</vt:lpstr>
      <vt:lpstr>How should you repent?</vt:lpstr>
      <vt:lpstr>Main Idea</vt:lpstr>
      <vt:lpstr>Lamentations</vt:lpstr>
      <vt:lpstr>American Couple Believing 'Evil Is A Make-Believe Concept' Bike Through Territory Near Afghan Border. ISIS Stabs Them To Death.</vt:lpstr>
      <vt:lpstr>Application</vt:lpstr>
      <vt:lpstr>Just trust me.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200</cp:revision>
  <dcterms:created xsi:type="dcterms:W3CDTF">2014-08-02T06:39:19Z</dcterms:created>
  <dcterms:modified xsi:type="dcterms:W3CDTF">2019-10-22T13:22:22Z</dcterms:modified>
</cp:coreProperties>
</file>