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11" r:id="rId1"/>
    <p:sldMasterId id="2147485808" r:id="rId2"/>
    <p:sldMasterId id="2147485820" r:id="rId3"/>
    <p:sldMasterId id="2147485832" r:id="rId4"/>
    <p:sldMasterId id="2147485844" r:id="rId5"/>
  </p:sldMasterIdLst>
  <p:notesMasterIdLst>
    <p:notesMasterId r:id="rId70"/>
  </p:notesMasterIdLst>
  <p:sldIdLst>
    <p:sldId id="609" r:id="rId6"/>
    <p:sldId id="610" r:id="rId7"/>
    <p:sldId id="613" r:id="rId8"/>
    <p:sldId id="611" r:id="rId9"/>
    <p:sldId id="514" r:id="rId10"/>
    <p:sldId id="513" r:id="rId11"/>
    <p:sldId id="612" r:id="rId12"/>
    <p:sldId id="621" r:id="rId13"/>
    <p:sldId id="614" r:id="rId14"/>
    <p:sldId id="615" r:id="rId15"/>
    <p:sldId id="517" r:id="rId16"/>
    <p:sldId id="622" r:id="rId17"/>
    <p:sldId id="616" r:id="rId18"/>
    <p:sldId id="617" r:id="rId19"/>
    <p:sldId id="625" r:id="rId20"/>
    <p:sldId id="623" r:id="rId21"/>
    <p:sldId id="624" r:id="rId22"/>
    <p:sldId id="626" r:id="rId23"/>
    <p:sldId id="519" r:id="rId24"/>
    <p:sldId id="641" r:id="rId25"/>
    <p:sldId id="650" r:id="rId26"/>
    <p:sldId id="635" r:id="rId27"/>
    <p:sldId id="651" r:id="rId28"/>
    <p:sldId id="627" r:id="rId29"/>
    <p:sldId id="632" r:id="rId30"/>
    <p:sldId id="633" r:id="rId31"/>
    <p:sldId id="634" r:id="rId32"/>
    <p:sldId id="628" r:id="rId33"/>
    <p:sldId id="639" r:id="rId34"/>
    <p:sldId id="637" r:id="rId35"/>
    <p:sldId id="618" r:id="rId36"/>
    <p:sldId id="619" r:id="rId37"/>
    <p:sldId id="520" r:id="rId38"/>
    <p:sldId id="620" r:id="rId39"/>
    <p:sldId id="643" r:id="rId40"/>
    <p:sldId id="640" r:id="rId41"/>
    <p:sldId id="591" r:id="rId42"/>
    <p:sldId id="580" r:id="rId43"/>
    <p:sldId id="581" r:id="rId44"/>
    <p:sldId id="582" r:id="rId45"/>
    <p:sldId id="583" r:id="rId46"/>
    <p:sldId id="642" r:id="rId47"/>
    <p:sldId id="629" r:id="rId48"/>
    <p:sldId id="630" r:id="rId49"/>
    <p:sldId id="603" r:id="rId50"/>
    <p:sldId id="604" r:id="rId51"/>
    <p:sldId id="631" r:id="rId52"/>
    <p:sldId id="530" r:id="rId53"/>
    <p:sldId id="587" r:id="rId54"/>
    <p:sldId id="649" r:id="rId55"/>
    <p:sldId id="644" r:id="rId56"/>
    <p:sldId id="579" r:id="rId57"/>
    <p:sldId id="593" r:id="rId58"/>
    <p:sldId id="592" r:id="rId59"/>
    <p:sldId id="645" r:id="rId60"/>
    <p:sldId id="638" r:id="rId61"/>
    <p:sldId id="646" r:id="rId62"/>
    <p:sldId id="647" r:id="rId63"/>
    <p:sldId id="648" r:id="rId64"/>
    <p:sldId id="542" r:id="rId65"/>
    <p:sldId id="652" r:id="rId66"/>
    <p:sldId id="537" r:id="rId67"/>
    <p:sldId id="577" r:id="rId68"/>
    <p:sldId id="578" r:id="rId6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52E"/>
    <a:srgbClr val="FF8CF6"/>
    <a:srgbClr val="050A00"/>
    <a:srgbClr val="000099"/>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5983" autoAdjust="0"/>
  </p:normalViewPr>
  <p:slideViewPr>
    <p:cSldViewPr>
      <p:cViewPr varScale="1">
        <p:scale>
          <a:sx n="118" d="100"/>
          <a:sy n="118" d="100"/>
        </p:scale>
        <p:origin x="-1264" y="-112"/>
      </p:cViewPr>
      <p:guideLst>
        <p:guide orient="horz" pos="2160"/>
        <p:guide pos="2880"/>
      </p:guideLst>
    </p:cSldViewPr>
  </p:slideViewPr>
  <p:outlineViewPr>
    <p:cViewPr>
      <p:scale>
        <a:sx n="33" d="100"/>
        <a:sy n="33" d="100"/>
      </p:scale>
      <p:origin x="0" y="13616"/>
    </p:cViewPr>
  </p:outlineViewPr>
  <p:notesTextViewPr>
    <p:cViewPr>
      <p:scale>
        <a:sx n="100" d="100"/>
        <a:sy n="100" d="100"/>
      </p:scale>
      <p:origin x="0" y="0"/>
    </p:cViewPr>
  </p:notesTextViewPr>
  <p:sorterViewPr>
    <p:cViewPr>
      <p:scale>
        <a:sx n="106" d="100"/>
        <a:sy n="106" d="100"/>
      </p:scale>
      <p:origin x="0" y="10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arkivey.org/2016/08/08/21st-century-baal-worship/" TargetMode="External"/><Relationship Id="rId4" Type="http://schemas.openxmlformats.org/officeDocument/2006/relationships/hyperlink" Target="https://markivey.org/author/markivey/"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markivey.org/2016/08/08/21st-century-baal-worship/" TargetMode="External"/><Relationship Id="rId4" Type="http://schemas.openxmlformats.org/officeDocument/2006/relationships/hyperlink" Target="https://markivey.org/author/markivey/" TargetMode="External"/><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10</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We have been seeing in our study of Judges that Israel worshipped idols, so it had idolaters to choose from as leaders.</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11</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Our series is called </a:t>
            </a:r>
            <a:r>
              <a:rPr lang="ru-RU"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Band-Aids on a Gunshot Wound.</a:t>
            </a:r>
            <a:r>
              <a:rPr lang="ru-RU"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 That means you have serious problems but not serious solutions to address them</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Of course, here is the corollary point: Everyone worships.</a:t>
            </a:r>
          </a:p>
          <a:p>
            <a:r>
              <a:rPr lang="en-US" sz="1200" kern="1200">
                <a:solidFill>
                  <a:schemeClr val="tx1"/>
                </a:solidFill>
                <a:effectLst/>
                <a:latin typeface="Times New Roman" pitchFamily="-112" charset="0"/>
                <a:ea typeface="ＭＳ Ｐゴシック" pitchFamily="-112" charset="-128"/>
                <a:cs typeface="ＭＳ Ｐゴシック" pitchFamily="-112" charset="-128"/>
              </a:rPr>
              <a:t>PLAY</a:t>
            </a:r>
            <a:r>
              <a:rPr lang="en-US" sz="1200" kern="1200" baseline="0">
                <a:solidFill>
                  <a:schemeClr val="tx1"/>
                </a:solidFill>
                <a:effectLst/>
                <a:latin typeface="Times New Roman" pitchFamily="-112" charset="0"/>
                <a:ea typeface="ＭＳ Ｐゴシック" pitchFamily="-112" charset="-128"/>
                <a:cs typeface="ＭＳ Ｐゴシック" pitchFamily="-112" charset="-128"/>
              </a:rPr>
              <a:t> VIDEO</a:t>
            </a:r>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We all worship something, but Israel had the basic problem of worshipping the wrong God as seen in the theme verse in 21:25</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rPr>
              <a:pPr eaLnBrk="1" hangingPunct="1"/>
              <a:t>14</a:t>
            </a:fld>
            <a:endParaRPr lang="en-US" sz="1200">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This led to a downward spiral of leaders and other nations oppressing them, but in today</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s text we</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ll see it even got worse with civil war—a self-inflicted </a:t>
            </a:r>
            <a:r>
              <a:rPr lang="ru-RU"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gunshot wound,</a:t>
            </a:r>
            <a:r>
              <a:rPr lang="ru-RU"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 if you will.</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Last week we saw that Gideon won a fantastic victory for Israel that brought 40 years of peace. With 300 men he defeated 135,000 Midianites and Eastern peoples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16</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However, those 40 years of glory also had some cracks in the armor when Gideon tortured some who opposed him, made an ephod that the people worshipped, as well as him giving birth though his concubine to a son named Abimelech</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Nevertheless, Israel was ushered into an entire generation without war</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17</a:t>
            </a:fld>
            <a:endParaRPr lang="en-US"/>
          </a:p>
        </p:txBody>
      </p:sp>
    </p:spTree>
    <p:extLst>
      <p:ext uri="{BB962C8B-B14F-4D97-AF65-F5344CB8AC3E}">
        <p14:creationId xmlns:p14="http://schemas.microsoft.com/office/powerpoint/2010/main" val="44141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18</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Today let</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s see how this leadership crisis was actually caused by the people themselves, and then draw some principles from this to live by</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Times New Roman" pitchFamily="-112" charset="0"/>
                <a:ea typeface="ＭＳ Ｐゴシック" pitchFamily="-112" charset="-128"/>
                <a:cs typeface="ＭＳ Ｐゴシック" pitchFamily="-112" charset="-128"/>
              </a:rPr>
              <a:t>The familiar cycle in Judges begins with Cycle 5 where…</a:t>
            </a:r>
            <a:r>
              <a:rPr lang="en-SG">
                <a:effectLst/>
              </a:rPr>
              <a:t> </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Times New Roman" pitchFamily="-112" charset="0"/>
                <a:ea typeface="ＭＳ Ｐゴシック" pitchFamily="-112" charset="-128"/>
                <a:cs typeface="ＭＳ Ｐゴシック" pitchFamily="-112" charset="-128"/>
              </a:rPr>
              <a:t>The people couldn</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t blame anyone else beside themselves for their woes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SG" dirty="0">
              <a:effectLst/>
            </a:endParaRP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The US presidential election is in five weeks and has everyone perplexed how the people must choose between two unpopular candidates.</a:t>
            </a:r>
            <a:r>
              <a:rPr lang="en-SG">
                <a:effectLst/>
              </a:rPr>
              <a:t> </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Israel</a:t>
            </a:r>
            <a:r>
              <a:rPr lang="uk-UA"/>
              <a:t>'</a:t>
            </a:r>
            <a:r>
              <a:rPr lang="en-US"/>
              <a:t>s sin pattern got even worse than the earlier ones:</a:t>
            </a:r>
          </a:p>
          <a:p>
            <a:r>
              <a:rPr lang="en-US"/>
              <a:t>Sin: Israel sinned against the LORD by worshipping the Baals (8:33-35).</a:t>
            </a:r>
          </a:p>
          <a:p>
            <a:r>
              <a:rPr lang="en-US"/>
              <a:t>The essence of the sin was sexual, which starts in last weeks</a:t>
            </a:r>
            <a:r>
              <a:rPr lang="uk-UA"/>
              <a:t>'</a:t>
            </a:r>
            <a:r>
              <a:rPr lang="en-US"/>
              <a:t> text of 8:29-32.</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22</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One such area of sin is sexual relationships apart from marriage. We used to call this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sexual immorality</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or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fornication,</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but that sounds too sinful. So now we call it a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fling</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or an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affair</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or a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one night stand.</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It would be better to call these a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failure</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or an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affront</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or a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one night fall.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Instead of the nice-sounding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mistress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we actually have the not-so-nice sounding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adulteress.</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In the days of the judges, women with whom men committed sexual immorality were called concubines. The BKC calls the concubine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 secondary wife who might live with her own family and be visited occasionally by her husband.</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Basically, they gave sexual pleasure without commitment. Of course, in a day with no real birth control, there was the possibility of pregnancy as a result. Such was the case in today</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text.</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1. Was it OK for Gideon to marry so many wives that he had 70 sons (8:30)?</a:t>
            </a:r>
          </a:p>
          <a:p>
            <a:r>
              <a:rPr lang="en-US">
                <a:latin typeface="Arial"/>
                <a:cs typeface="Arial"/>
              </a:rPr>
              <a:t>The text doesn</a:t>
            </a:r>
            <a:r>
              <a:rPr lang="uk-UA">
                <a:latin typeface="Arial"/>
                <a:cs typeface="Arial"/>
              </a:rPr>
              <a:t>'</a:t>
            </a:r>
            <a:r>
              <a:rPr lang="en-US">
                <a:latin typeface="Arial"/>
                <a:cs typeface="Arial"/>
              </a:rPr>
              <a:t>t say this as something God either approved or disapproved. This is simply a statement of fact.</a:t>
            </a:r>
          </a:p>
          <a:p>
            <a:r>
              <a:rPr lang="en-US">
                <a:latin typeface="Arial"/>
                <a:cs typeface="Arial"/>
              </a:rPr>
              <a:t>Of course, wherever we find polygamy in the Bible, we find a host of other problems, such as jealousy, idolatry, and murder. Today</a:t>
            </a:r>
            <a:r>
              <a:rPr lang="uk-UA">
                <a:latin typeface="Arial"/>
                <a:cs typeface="Arial"/>
              </a:rPr>
              <a:t>'</a:t>
            </a:r>
            <a:r>
              <a:rPr lang="en-US">
                <a:latin typeface="Arial"/>
                <a:cs typeface="Arial"/>
              </a:rPr>
              <a:t>s text is no exception!</a:t>
            </a:r>
          </a:p>
          <a:p>
            <a:endParaRPr lang="en-US">
              <a:latin typeface="Arial"/>
              <a:cs typeface="Arial"/>
            </a:endParaRPr>
          </a:p>
          <a:p>
            <a:r>
              <a:rPr lang="en-US">
                <a:latin typeface="Arial"/>
                <a:cs typeface="Arial"/>
              </a:rPr>
              <a:t>2. Was it OK for Gideon to have a concubine (8:31)?</a:t>
            </a:r>
          </a:p>
          <a:p>
            <a:r>
              <a:rPr lang="en-US">
                <a:latin typeface="Arial"/>
                <a:cs typeface="Arial"/>
              </a:rPr>
              <a:t>Now this is different than the rather bland statement about the many wives. We see this in the fact that the woman</a:t>
            </a:r>
            <a:r>
              <a:rPr lang="uk-UA">
                <a:latin typeface="Arial"/>
                <a:cs typeface="Arial"/>
              </a:rPr>
              <a:t>'</a:t>
            </a:r>
            <a:r>
              <a:rPr lang="en-US">
                <a:latin typeface="Arial"/>
                <a:cs typeface="Arial"/>
              </a:rPr>
              <a:t>s name isn</a:t>
            </a:r>
            <a:r>
              <a:rPr lang="uk-UA">
                <a:latin typeface="Arial"/>
                <a:cs typeface="Arial"/>
              </a:rPr>
              <a:t>'</a:t>
            </a:r>
            <a:r>
              <a:rPr lang="en-US">
                <a:latin typeface="Arial"/>
                <a:cs typeface="Arial"/>
              </a:rPr>
              <a:t>t noted, as well as her being from the town of ill repute called Shechem. </a:t>
            </a:r>
          </a:p>
          <a:p>
            <a:r>
              <a:rPr lang="en-US">
                <a:latin typeface="Arial"/>
                <a:cs typeface="Arial"/>
              </a:rPr>
              <a:t>All this sets the reader up to expect nothing good to come about from the son of this unnamed concubine—and we aren</a:t>
            </a:r>
            <a:r>
              <a:rPr lang="uk-UA">
                <a:latin typeface="Arial"/>
                <a:cs typeface="Arial"/>
              </a:rPr>
              <a:t>'</a:t>
            </a:r>
            <a:r>
              <a:rPr lang="en-US">
                <a:latin typeface="Arial"/>
                <a:cs typeface="Arial"/>
              </a:rPr>
              <a:t>t disappointed! Actually, we are disappointed, but at least we</a:t>
            </a:r>
            <a:r>
              <a:rPr lang="uk-UA">
                <a:latin typeface="Arial"/>
                <a:cs typeface="Arial"/>
              </a:rPr>
              <a:t>'</a:t>
            </a:r>
            <a:r>
              <a:rPr lang="en-US">
                <a:latin typeface="Arial"/>
                <a:cs typeface="Arial"/>
              </a:rPr>
              <a:t>re expecting to be disappointed!</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23</a:t>
            </a:fld>
            <a:endParaRPr lang="en-US"/>
          </a:p>
        </p:txBody>
      </p:sp>
    </p:spTree>
    <p:extLst>
      <p:ext uri="{BB962C8B-B14F-4D97-AF65-F5344CB8AC3E}">
        <p14:creationId xmlns:p14="http://schemas.microsoft.com/office/powerpoint/2010/main" val="156608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sin associated with sex was idolatry (sin cycle of 8:33-35).</a:t>
            </a:r>
          </a:p>
          <a:p>
            <a:r>
              <a:rPr lang="en-US"/>
              <a:t>Baal worship was sexual at it core.</a:t>
            </a:r>
          </a:p>
          <a:p>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24</a:t>
            </a:fld>
            <a:endParaRPr lang="en-US"/>
          </a:p>
        </p:txBody>
      </p:sp>
    </p:spTree>
    <p:extLst>
      <p:ext uri="{BB962C8B-B14F-4D97-AF65-F5344CB8AC3E}">
        <p14:creationId xmlns:p14="http://schemas.microsoft.com/office/powerpoint/2010/main" val="2735616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Years after Gideon </a:t>
            </a:r>
            <a:r>
              <a:rPr lang="ru-RU"/>
              <a:t>"</a:t>
            </a:r>
            <a:r>
              <a:rPr lang="en-US"/>
              <a:t>Jezebel had instituted Baal worship as the State religion in Israel. Baal was considered the God of weather and fertility and it was believed that the hot summers and lack of rain meant Baal was displeased and needed to be resurrected from the underworld to provide rain. Baal could be appeased in three ways: Unrestrained sexual immorality, child sacrifice and pantheism or the worship of creation over the creator where the environment is more important than people.</a:t>
            </a:r>
          </a:p>
          <a:p>
            <a:r>
              <a:rPr lang="en-US"/>
              <a:t>One of the consequences of this activity was unexpected pregnancies but that</a:t>
            </a:r>
            <a:r>
              <a:rPr lang="uk-UA"/>
              <a:t>'</a:t>
            </a:r>
            <a:r>
              <a:rPr lang="en-US"/>
              <a:t>s not a problem for Baal as he will accept any child as a sacrifice. The arms and lap of Baal were lit with fire and the babies were placed in the fire as the drums were playing to drown out the cries of the child. The larger issue is not that the culture worshipped Baal but that God</a:t>
            </a:r>
            <a:r>
              <a:rPr lang="uk-UA"/>
              <a:t>'</a:t>
            </a:r>
            <a:r>
              <a:rPr lang="en-US"/>
              <a:t>s people had also become loyal to Baal while attempting to worship Yahweh as well.</a:t>
            </a:r>
            <a:r>
              <a:rPr lang="ru-RU"/>
              <a:t>"</a:t>
            </a:r>
            <a:endParaRPr lang="en-US"/>
          </a:p>
          <a:p>
            <a:endParaRPr lang="en-US"/>
          </a:p>
          <a:p>
            <a:r>
              <a:rPr lang="en-US" b="1">
                <a:hlinkClick r:id="rId3"/>
              </a:rPr>
              <a:t>21st Century Baal Worship</a:t>
            </a:r>
            <a:endParaRPr lang="en-US" b="1"/>
          </a:p>
          <a:p>
            <a:r>
              <a:rPr lang="en-US"/>
              <a:t>By </a:t>
            </a:r>
            <a:r>
              <a:rPr lang="en-US">
                <a:hlinkClick r:id="rId4" tooltip="View all posts by markivey"/>
              </a:rPr>
              <a:t>markivey</a:t>
            </a:r>
            <a:r>
              <a:rPr lang="en-US"/>
              <a:t> </a:t>
            </a:r>
          </a:p>
          <a:p>
            <a:r>
              <a:rPr lang="en-US"/>
              <a:t>https://markivey.org/author/markivey/</a:t>
            </a:r>
          </a:p>
          <a:p>
            <a:r>
              <a:rPr lang="en-US"/>
              <a:t>Accessed 24 Sep 2016</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Baal</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s altar in Syria stood all the way until 2015. </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More about that later…</a:t>
            </a:r>
            <a:r>
              <a:rPr lang="en-SG">
                <a:effectLst/>
              </a:rPr>
              <a:t> </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After his great victory, the people had asked Gideon to be their king (8:22), but he refused, saying, </a:t>
            </a:r>
            <a:r>
              <a:rPr lang="ru-RU"/>
              <a:t>"</a:t>
            </a:r>
            <a:r>
              <a:rPr lang="en-US"/>
              <a:t>I will not rule over you, nor will my son rule over you. The LORD will rule over you</a:t>
            </a:r>
            <a:r>
              <a:rPr lang="ru-RU"/>
              <a:t>"</a:t>
            </a:r>
            <a:r>
              <a:rPr lang="en-US"/>
              <a:t> (8:23). He doesn</a:t>
            </a:r>
            <a:r>
              <a:rPr lang="uk-UA"/>
              <a:t>'</a:t>
            </a:r>
            <a:r>
              <a:rPr lang="en-US"/>
              <a:t>t say which son he was talking about!</a:t>
            </a:r>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So none of his 70 sons ruled. However, the one illegitimate son he named Abimelech, which, ironically, means </a:t>
            </a:r>
            <a:br>
              <a:rPr lang="en-US"/>
            </a:br>
            <a:r>
              <a:rPr lang="en-US"/>
              <a:t>• </a:t>
            </a:r>
            <a:r>
              <a:rPr lang="ru-RU"/>
              <a:t>"</a:t>
            </a:r>
            <a:r>
              <a:rPr lang="en-US"/>
              <a:t>My father is king</a:t>
            </a:r>
            <a:r>
              <a:rPr lang="ru-RU"/>
              <a:t>"</a:t>
            </a:r>
            <a:r>
              <a:rPr lang="en-US"/>
              <a:t>! Gibeon began well, but in his latter years, Gideon blew it and wanted to be called king. How sad.</a:t>
            </a:r>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31</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He sought power (READ 9:1-2). What was Shechem noted for (9:1)?</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Like the days of the judges, the two candidates have a higher disapproval rating than approval rating! How did that happen?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endParaRPr>
          </a:p>
          <a:p>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Way back in Deuteronomy 27:9-13 we read, </a:t>
            </a:r>
            <a:r>
              <a:rPr lang="ru-RU"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Then Moses and the Levitical priests addressed all Israel as follows: </a:t>
            </a:r>
            <a:r>
              <a:rPr lang="uk-UA"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O Israel, be quiet and listen! Today you have become the people of the Lord your God.  </a:t>
            </a:r>
            <a:r>
              <a:rPr lang="en-SG" sz="1200" b="1" i="0" u="none" strike="noStrike" kern="1200" baseline="30000" smtClean="0">
                <a:solidFill>
                  <a:schemeClr val="tx1"/>
                </a:solidFill>
                <a:latin typeface="Times New Roman" pitchFamily="-112" charset="0"/>
                <a:ea typeface="ＭＳ Ｐゴシック" pitchFamily="-111" charset="-128"/>
                <a:cs typeface="ＭＳ Ｐゴシック" pitchFamily="-111" charset="-128"/>
              </a:rPr>
              <a:t>10</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So you must obey the Lord your God by keeping all these commands and decrees that I am giving you today.</a:t>
            </a:r>
            <a:r>
              <a:rPr lang="uk-UA"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a:t>
            </a:r>
            <a:r>
              <a:rPr lang="en-SG" sz="1200" b="0" i="0" u="none" strike="noStrike" kern="1200" baseline="30000" smtClean="0">
                <a:solidFill>
                  <a:schemeClr val="tx1"/>
                </a:solidFill>
                <a:latin typeface="Times New Roman" pitchFamily="-112" charset="0"/>
                <a:ea typeface="ＭＳ Ｐゴシック" pitchFamily="-111" charset="-128"/>
                <a:cs typeface="ＭＳ Ｐゴシック" pitchFamily="-111" charset="-128"/>
              </a:rPr>
              <a:t>11 </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That same day Moses also gave this charge to the people:  </a:t>
            </a:r>
            <a:r>
              <a:rPr lang="en-SG" sz="1200" b="1" i="0" u="none" strike="noStrike" kern="1200" baseline="30000" smtClean="0">
                <a:solidFill>
                  <a:schemeClr val="tx1"/>
                </a:solidFill>
                <a:latin typeface="Times New Roman" pitchFamily="-112" charset="0"/>
                <a:ea typeface="ＭＳ Ｐゴシック" pitchFamily="-111" charset="-128"/>
                <a:cs typeface="ＭＳ Ｐゴシック" pitchFamily="-111" charset="-128"/>
              </a:rPr>
              <a:t>12</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a:t>
            </a:r>
            <a:r>
              <a:rPr lang="uk-UA"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When you cross the Jordan River, the tribes of Simeon, Levi, Judah, Issachar, Joseph, and Benjamin must stand on Mount Gerizim to proclaim a blessing over the people.  </a:t>
            </a:r>
            <a:r>
              <a:rPr lang="en-SG" sz="1200" b="1" i="0" u="none" strike="noStrike" kern="1200" baseline="30000" smtClean="0">
                <a:solidFill>
                  <a:schemeClr val="tx1"/>
                </a:solidFill>
                <a:latin typeface="Times New Roman" pitchFamily="-112" charset="0"/>
                <a:ea typeface="ＭＳ Ｐゴシック" pitchFamily="-111" charset="-128"/>
                <a:cs typeface="ＭＳ Ｐゴシック" pitchFamily="-111" charset="-128"/>
              </a:rPr>
              <a:t>13</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And the tribes of Reuben, Gad, Asher, Zebulun, Dan, and Naphtali must stand on Mount Ebal to proclaim a curse</a:t>
            </a:r>
            <a:r>
              <a:rPr lang="uk-UA"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ru-RU"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SG"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(Deut. 27:11-13).</a:t>
            </a:r>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624244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a:t>
            </a:r>
            <a:r>
              <a:rPr lang="ru-RU"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US"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The city of Shechem had been a significant religious center since the time of Abraham (Gen. 12:6-7). It was located in the narrow valley between the prominent hills of Gerizim and Ebal, the site of the recitation under Joshua of the blessings and cursings of the Law (Josh. 8:30-35) [Vol. 1, p. 397] and of the further covenant renewal ceremony before Joshua</a:t>
            </a:r>
            <a:r>
              <a:rPr lang="uk-UA"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US"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s death (Josh. 24:1-28)</a:t>
            </a:r>
            <a:r>
              <a:rPr lang="ru-RU"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a:t>
            </a:r>
            <a:r>
              <a:rPr lang="en-US" sz="1200" b="0" i="0" u="none" strike="noStrike" kern="1200" baseline="0" smtClean="0">
                <a:solidFill>
                  <a:schemeClr val="tx1"/>
                </a:solidFill>
                <a:latin typeface="Times New Roman" pitchFamily="-112" charset="0"/>
                <a:ea typeface="ＭＳ Ｐゴシック" pitchFamily="-111" charset="-128"/>
                <a:cs typeface="ＭＳ Ｐゴシック" pitchFamily="-111" charset="-128"/>
              </a:rPr>
              <a:t> (BKC, 396-97).</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Joshua claimed</a:t>
            </a:r>
            <a:r>
              <a:rPr lang="en-US" baseline="0"/>
              <a:t> at this crossroads that he and his family would serve the LORD.</a:t>
            </a:r>
          </a:p>
          <a:p>
            <a:r>
              <a:rPr lang="en-US"/>
              <a:t>BKC says, </a:t>
            </a:r>
            <a:r>
              <a:rPr lang="ru-RU"/>
              <a:t>"</a:t>
            </a:r>
            <a:r>
              <a:rPr lang="en-US"/>
              <a:t>Shechem was situated on a strategic crossroads of the latitudinal route ascending from the coastal highway in the west and descending to Adam, on the Jordan River, and the longitudinal route along the central ridge from Jerusalem in the south to the northern accesses to the Jezreel Valley</a:t>
            </a:r>
            <a:r>
              <a:rPr lang="ru-RU"/>
              <a:t>"</a:t>
            </a:r>
            <a:r>
              <a:rPr lang="en-US"/>
              <a:t> (BKC, 397).</a:t>
            </a:r>
          </a:p>
          <a:p>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34</a:t>
            </a:fld>
            <a:endParaRPr lang="en-US"/>
          </a:p>
        </p:txBody>
      </p:sp>
    </p:spTree>
    <p:extLst>
      <p:ext uri="{BB962C8B-B14F-4D97-AF65-F5344CB8AC3E}">
        <p14:creationId xmlns:p14="http://schemas.microsoft.com/office/powerpoint/2010/main" val="1019950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Why did the people of Shechem want such a scoundrel as a leader (9:3)?</a:t>
            </a:r>
          </a:p>
          <a:p>
            <a:r>
              <a:rPr lang="en-US"/>
              <a:t>The people saw that Abimelech was from their city and that settled it for them. What kind of reputation he had was irrelevant. What kind of experience he had didn</a:t>
            </a:r>
            <a:r>
              <a:rPr lang="uk-UA"/>
              <a:t>'</a:t>
            </a:r>
            <a:r>
              <a:rPr lang="en-US"/>
              <a:t>t matter either. Was he honorable? No one investigated.</a:t>
            </a:r>
          </a:p>
          <a:p>
            <a:r>
              <a:rPr lang="en-US"/>
              <a:t>In fact, the first actions of Abimelech showed his true colors. He couldn</a:t>
            </a:r>
            <a:r>
              <a:rPr lang="uk-UA"/>
              <a:t>'</a:t>
            </a:r>
            <a:r>
              <a:rPr lang="en-US"/>
              <a:t>t raise a real army because he lived respectably and earned their trust, so they raided their temple to pay </a:t>
            </a:r>
            <a:r>
              <a:rPr lang="ru-RU"/>
              <a:t>"</a:t>
            </a:r>
            <a:r>
              <a:rPr lang="en-US"/>
              <a:t>reckless adventurers</a:t>
            </a:r>
            <a:r>
              <a:rPr lang="ru-RU"/>
              <a:t>"</a:t>
            </a:r>
            <a:r>
              <a:rPr lang="en-US"/>
              <a:t> (read scoundrels) to kill Abimelech</a:t>
            </a:r>
            <a:r>
              <a:rPr lang="uk-UA"/>
              <a:t>'</a:t>
            </a:r>
            <a:r>
              <a:rPr lang="en-US"/>
              <a:t>s own brothers!</a:t>
            </a:r>
          </a:p>
          <a:p>
            <a:r>
              <a:rPr lang="en-US"/>
              <a:t>Basically, the people of Shechem couldn</a:t>
            </a:r>
            <a:r>
              <a:rPr lang="uk-UA"/>
              <a:t>'</a:t>
            </a:r>
            <a:r>
              <a:rPr lang="en-US"/>
              <a:t>t get a leader any better than them.</a:t>
            </a:r>
          </a:p>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What</a:t>
            </a:r>
            <a:r>
              <a:rPr lang="uk-UA"/>
              <a:t>'</a:t>
            </a:r>
            <a:r>
              <a:rPr lang="en-US"/>
              <a:t>s the point of Jotham</a:t>
            </a:r>
            <a:r>
              <a:rPr lang="uk-UA"/>
              <a:t>'</a:t>
            </a:r>
            <a:r>
              <a:rPr lang="en-US"/>
              <a:t>s parable about the various types of trees ruling over the other trees (9:7-15)?</a:t>
            </a:r>
          </a:p>
          <a:p>
            <a:r>
              <a:rPr lang="en-US"/>
              <a:t>Each of these trees was too busy doing its job to take on a leadership role.</a:t>
            </a:r>
          </a:p>
          <a:p>
            <a:r>
              <a:rPr lang="en-US"/>
              <a:t>The point is this: Only someone without a worthy work will want to rule over scoundrels. </a:t>
            </a:r>
            <a:r>
              <a:rPr lang="ru-RU"/>
              <a:t>"</a:t>
            </a:r>
            <a:r>
              <a:rPr lang="en-US"/>
              <a:t>The major point of Jotham</a:t>
            </a:r>
            <a:r>
              <a:rPr lang="uk-UA"/>
              <a:t>'</a:t>
            </a:r>
            <a:r>
              <a:rPr lang="en-US"/>
              <a:t>s parable was that only worthless people seek to lord it over others, for worthy individuals are too busy in useful tasks to seek such places of authority</a:t>
            </a:r>
            <a:r>
              <a:rPr lang="ru-RU"/>
              <a:t>"</a:t>
            </a:r>
            <a:r>
              <a:rPr lang="en-US"/>
              <a:t> (BKC).</a:t>
            </a:r>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ru-RU"/>
              <a:t>"</a:t>
            </a:r>
            <a:r>
              <a:rPr lang="en-US"/>
              <a:t>Jotham employed extreme irony in this statement, for the puny thornbush at the foot of other trees scarcely casts a shadow. The threat of fire coming out of the thornbush, however, was real for farmers feared the wildfires that could spread quickly through the dried tinder of thornbushes</a:t>
            </a:r>
            <a:r>
              <a:rPr lang="ru-RU"/>
              <a:t>"</a:t>
            </a:r>
            <a:r>
              <a:rPr lang="en-US"/>
              <a:t> (BKC).</a:t>
            </a:r>
          </a:p>
          <a:p>
            <a:endParaRPr lang="en-US"/>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How can the people elect those whom they despise?</a:t>
            </a:r>
            <a:r>
              <a:rPr lang="en-SG">
                <a:effectLst/>
              </a:rPr>
              <a:t> </a:t>
            </a:r>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Israel never requested God for deliverance from Abimelech (Absent).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43</a:t>
            </a:fld>
            <a:endParaRPr lang="en-US"/>
          </a:p>
        </p:txBody>
      </p:sp>
    </p:spTree>
    <p:extLst>
      <p:ext uri="{BB962C8B-B14F-4D97-AF65-F5344CB8AC3E}">
        <p14:creationId xmlns:p14="http://schemas.microsoft.com/office/powerpoint/2010/main" val="2373576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44</a:t>
            </a:fld>
            <a:endParaRPr lang="en-US"/>
          </a:p>
        </p:txBody>
      </p:sp>
    </p:spTree>
    <p:extLst>
      <p:ext uri="{BB962C8B-B14F-4D97-AF65-F5344CB8AC3E}">
        <p14:creationId xmlns:p14="http://schemas.microsoft.com/office/powerpoint/2010/main" val="3391003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What resulted from Abimelech</a:t>
            </a:r>
            <a:r>
              <a:rPr lang="uk-UA"/>
              <a:t>'</a:t>
            </a:r>
            <a:r>
              <a:rPr lang="en-US"/>
              <a:t>s rule (9:22-57)?</a:t>
            </a:r>
          </a:p>
          <a:p>
            <a:r>
              <a:rPr lang="en-US"/>
              <a:t>In a word, his rule led to destruction. No cities were built, the population didn</a:t>
            </a:r>
            <a:r>
              <a:rPr lang="uk-UA"/>
              <a:t>'</a:t>
            </a:r>
            <a:r>
              <a:rPr lang="en-US"/>
              <a:t>t increase but only people were murdered. No one learned piety from the king, and no prosperity came.</a:t>
            </a:r>
          </a:p>
          <a:p>
            <a:r>
              <a:rPr lang="en-US"/>
              <a:t>It also led to justice. Ultimately God caused Abimelech to come to a sad end due to the murder of his brothers. The city of Shechem also paid for their wickedness (9:57).</a:t>
            </a:r>
          </a:p>
          <a:p>
            <a:r>
              <a:rPr lang="en-US"/>
              <a:t>As we will see in the coming weeks, when people reject God, things can only get worse instead of better.</a:t>
            </a:r>
          </a:p>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(So what is the key lesson for us here? What</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s the main idea?)</a:t>
            </a:r>
            <a:r>
              <a:rPr lang="en-SG">
                <a:effectLst/>
              </a:rPr>
              <a:t> </a:t>
            </a:r>
            <a:endParaRPr lang="en-US"/>
          </a:p>
          <a:p>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47</a:t>
            </a:fld>
            <a:endParaRPr lang="en-US"/>
          </a:p>
        </p:txBody>
      </p:sp>
    </p:spTree>
    <p:extLst>
      <p:ext uri="{BB962C8B-B14F-4D97-AF65-F5344CB8AC3E}">
        <p14:creationId xmlns:p14="http://schemas.microsoft.com/office/powerpoint/2010/main" val="600809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Sometimes we get conquered, true…</a:t>
            </a:r>
            <a:br>
              <a:rPr lang="en-US" sz="1200" kern="1200">
                <a:solidFill>
                  <a:schemeClr val="tx1"/>
                </a:solidFill>
                <a:effectLst/>
                <a:latin typeface="Times New Roman" pitchFamily="-112" charset="0"/>
                <a:ea typeface="ＭＳ Ｐゴシック" pitchFamily="-112" charset="-128"/>
                <a:cs typeface="ＭＳ Ｐゴシック" pitchFamily="-112" charset="-128"/>
              </a:rPr>
            </a:br>
            <a:r>
              <a:rPr lang="en-US" sz="1200" kern="1200">
                <a:solidFill>
                  <a:schemeClr val="tx1"/>
                </a:solidFill>
                <a:effectLst/>
                <a:latin typeface="Times New Roman" pitchFamily="-112" charset="0"/>
                <a:ea typeface="ＭＳ Ｐゴシック" pitchFamily="-112" charset="-128"/>
                <a:cs typeface="ＭＳ Ｐゴシック" pitchFamily="-112" charset="-128"/>
              </a:rPr>
              <a:t>but when we choose our own leader, we choose one like us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Every couple deserves each other.</a:t>
            </a:r>
          </a:p>
          <a:p>
            <a:r>
              <a:rPr lang="en-US"/>
              <a:t>My professor who taught me how to counsel others told me he had one basic rule for marriage counseling: </a:t>
            </a:r>
            <a:r>
              <a:rPr lang="ru-RU"/>
              <a:t>"</a:t>
            </a:r>
            <a:r>
              <a:rPr lang="en-US"/>
              <a:t>Every couple deserves each other.</a:t>
            </a:r>
            <a:r>
              <a:rPr lang="ru-RU"/>
              <a:t>"</a:t>
            </a:r>
            <a:r>
              <a:rPr lang="en-US"/>
              <a:t> You may think you deserve a better spouse than you got, but your spouse may then be thinking the same thing! Since you both went into the marriage willingly, you both did the best you could. You deserve each other.</a:t>
            </a:r>
          </a:p>
          <a:p>
            <a:r>
              <a:rPr lang="en-US"/>
              <a:t>The same applies to the selection of leaders. Wicked people don</a:t>
            </a:r>
            <a:r>
              <a:rPr lang="uk-UA"/>
              <a:t>'</a:t>
            </a:r>
            <a:r>
              <a:rPr lang="en-US"/>
              <a:t>t deserve a great, godly leader, so they don</a:t>
            </a:r>
            <a:r>
              <a:rPr lang="uk-UA"/>
              <a:t>'</a:t>
            </a:r>
            <a:r>
              <a:rPr lang="en-US"/>
              <a:t>t choose one. If they have one, they soon throw him out due to their own wickedness. </a:t>
            </a:r>
          </a:p>
          <a:p>
            <a:r>
              <a:rPr lang="en-US"/>
              <a:t>The problem during the time of the judges wasn</a:t>
            </a:r>
            <a:r>
              <a:rPr lang="uk-UA"/>
              <a:t>'</a:t>
            </a:r>
            <a:r>
              <a:rPr lang="en-US"/>
              <a:t>t that they didn</a:t>
            </a:r>
            <a:r>
              <a:rPr lang="uk-UA"/>
              <a:t>'</a:t>
            </a:r>
            <a:r>
              <a:rPr lang="en-US"/>
              <a:t>t have good leaders. Their problem wasn</a:t>
            </a:r>
            <a:r>
              <a:rPr lang="uk-UA"/>
              <a:t>'</a:t>
            </a:r>
            <a:r>
              <a:rPr lang="en-US"/>
              <a:t>t that their leaders got worse as time went on. It</a:t>
            </a:r>
            <a:r>
              <a:rPr lang="uk-UA"/>
              <a:t>'</a:t>
            </a:r>
            <a:r>
              <a:rPr lang="en-US"/>
              <a:t>s true that the leaders got worse, but that was the result, not the cause. The issue was the people, who chose to serve idols over the living and true God.</a:t>
            </a:r>
          </a:p>
          <a:p>
            <a:r>
              <a:rPr lang="en-US"/>
              <a:t>So here is the main idea of this passage: </a:t>
            </a:r>
            <a:r>
              <a:rPr lang="ru-RU"/>
              <a:t>"</a:t>
            </a:r>
            <a:r>
              <a:rPr lang="en-US"/>
              <a:t>Every people deserves its leaders.</a:t>
            </a:r>
            <a:r>
              <a:rPr lang="ru-RU"/>
              <a:t>"</a:t>
            </a:r>
            <a:r>
              <a:rPr lang="en-US"/>
              <a:t> The followers always warrant the leaders they get. Godless people choose godless leaders. Righteous people earn the privilege of being headed by godly people.</a:t>
            </a:r>
          </a:p>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Sin: We sin against the LORD by worshipping anything and anyone but Jesus (8:33-35).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51</a:t>
            </a:fld>
            <a:endParaRPr lang="en-US"/>
          </a:p>
        </p:txBody>
      </p:sp>
    </p:spTree>
    <p:extLst>
      <p:ext uri="{BB962C8B-B14F-4D97-AF65-F5344CB8AC3E}">
        <p14:creationId xmlns:p14="http://schemas.microsoft.com/office/powerpoint/2010/main" val="90602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I</a:t>
            </a:r>
            <a:r>
              <a:rPr lang="en-US" baseline="0"/>
              <a:t> noted earlier that y</a:t>
            </a:r>
            <a:r>
              <a:rPr lang="en-US"/>
              <a:t>ears after Gideon,</a:t>
            </a:r>
            <a:r>
              <a:rPr lang="en-US" baseline="0"/>
              <a:t> Baal worship was officially adopted in Israel. One author notes,</a:t>
            </a:r>
            <a:endParaRPr lang="en-US"/>
          </a:p>
          <a:p>
            <a:r>
              <a:rPr lang="ru-RU"/>
              <a:t>"</a:t>
            </a:r>
            <a:r>
              <a:rPr lang="en-US"/>
              <a:t>Lest we think this has no relevance to us today, remember that several media outlets recently carried the report of arches to Baal being built in New York and London. Because there was such a strong backlash from the Christian community, those projects were placed on hold. However, one needs to read the fine print that said 1000 of these Baal arch/temples were scheduled to be constructed around the world. It is clear we are surrounded by 21</a:t>
            </a:r>
            <a:r>
              <a:rPr lang="en-US" baseline="30000"/>
              <a:t>st</a:t>
            </a:r>
            <a:r>
              <a:rPr lang="en-US"/>
              <a:t> century Baal worship. </a:t>
            </a:r>
            <a:r>
              <a:rPr lang="en-US" b="1"/>
              <a:t>Unrestrained, legalized, sexual immorality, abortion and extreme environmentalism called climate change is nothing more than Baal worship under a new name called progressivism.</a:t>
            </a:r>
            <a:endParaRPr lang="en-US"/>
          </a:p>
          <a:p>
            <a:r>
              <a:rPr lang="en-US"/>
              <a:t>Remember though, that God never allows the spirit of Baal to reign without being confronted by the spirit of Elijah. As God raised up a passionate follower of God in the Old Testament, He is raising up people in the body of Christ who have no other desire but to see the honor of Jesus in the land. Get ready: A fresh confrontational, powerful and corrective grace is coming to true believers to tear down the altars of men and rebuild the altars of God!</a:t>
            </a:r>
            <a:r>
              <a:rPr lang="ru-RU"/>
              <a:t>"</a:t>
            </a:r>
            <a:endParaRPr lang="en-US"/>
          </a:p>
          <a:p>
            <a:endParaRPr lang="en-US"/>
          </a:p>
          <a:p>
            <a:r>
              <a:rPr lang="en-US" b="1">
                <a:hlinkClick r:id="rId3"/>
              </a:rPr>
              <a:t>21st Century Baal Worship</a:t>
            </a:r>
            <a:endParaRPr lang="en-US" b="1"/>
          </a:p>
          <a:p>
            <a:r>
              <a:rPr lang="en-US"/>
              <a:t>By </a:t>
            </a:r>
            <a:r>
              <a:rPr lang="en-US">
                <a:hlinkClick r:id="rId4" tooltip="View all posts by markivey"/>
              </a:rPr>
              <a:t>markivey</a:t>
            </a:r>
            <a:r>
              <a:rPr lang="en-US"/>
              <a:t> </a:t>
            </a:r>
          </a:p>
          <a:p>
            <a:r>
              <a:rPr lang="en-US"/>
              <a:t>https://markivey.org/author/markivey/</a:t>
            </a:r>
          </a:p>
          <a:p>
            <a:r>
              <a:rPr lang="en-US"/>
              <a:t>Accessed 24 Sep 2016</a:t>
            </a:r>
          </a:p>
          <a:p>
            <a:endParaRPr lang="en-US"/>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strike="sngStrike" kern="1200">
                <a:solidFill>
                  <a:schemeClr val="tx1"/>
                </a:solidFill>
                <a:effectLst/>
                <a:latin typeface="Times New Roman" pitchFamily="-112" charset="0"/>
                <a:ea typeface="ＭＳ Ｐゴシック" pitchFamily="-112" charset="-128"/>
                <a:cs typeface="ＭＳ Ｐゴシック" pitchFamily="-112" charset="-128"/>
              </a:rPr>
              <a:t>Supplication</a:t>
            </a:r>
            <a:r>
              <a:rPr lang="en-US" sz="1200" kern="1200">
                <a:solidFill>
                  <a:schemeClr val="tx1"/>
                </a:solidFill>
                <a:effectLst/>
                <a:latin typeface="Times New Roman" pitchFamily="-112" charset="0"/>
                <a:ea typeface="ＭＳ Ｐゴシック" pitchFamily="-112" charset="-128"/>
                <a:cs typeface="ＭＳ Ｐゴシック" pitchFamily="-112" charset="-128"/>
              </a:rPr>
              <a:t>: We must not neglect to ask God for deliverance (Absent).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57</a:t>
            </a:fld>
            <a:endParaRPr lang="en-US"/>
          </a:p>
        </p:txBody>
      </p:sp>
    </p:spTree>
    <p:extLst>
      <p:ext uri="{BB962C8B-B14F-4D97-AF65-F5344CB8AC3E}">
        <p14:creationId xmlns:p14="http://schemas.microsoft.com/office/powerpoint/2010/main" val="4009026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Salvation: God </a:t>
            </a:r>
            <a:r>
              <a:rPr lang="en-US" sz="1200" i="1" kern="1200">
                <a:solidFill>
                  <a:schemeClr val="tx1"/>
                </a:solidFill>
                <a:effectLst/>
                <a:latin typeface="Times New Roman" pitchFamily="-112" charset="0"/>
                <a:ea typeface="ＭＳ Ｐゴシック" pitchFamily="-112" charset="-128"/>
                <a:cs typeface="ＭＳ Ｐゴシック" pitchFamily="-112" charset="-128"/>
              </a:rPr>
              <a:t>always</a:t>
            </a:r>
            <a:r>
              <a:rPr lang="en-US" sz="1200" kern="1200">
                <a:solidFill>
                  <a:schemeClr val="tx1"/>
                </a:solidFill>
                <a:effectLst/>
                <a:latin typeface="Times New Roman" pitchFamily="-112" charset="0"/>
                <a:ea typeface="ＭＳ Ｐゴシック" pitchFamily="-112" charset="-128"/>
                <a:cs typeface="ＭＳ Ｐゴシック" pitchFamily="-112" charset="-128"/>
              </a:rPr>
              <a:t> answers prayer of repentance by giving us salvation in Jesus (9:50-57).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58</a:t>
            </a:fld>
            <a:endParaRPr lang="en-US"/>
          </a:p>
        </p:txBody>
      </p:sp>
    </p:spTree>
    <p:extLst>
      <p:ext uri="{BB962C8B-B14F-4D97-AF65-F5344CB8AC3E}">
        <p14:creationId xmlns:p14="http://schemas.microsoft.com/office/powerpoint/2010/main" val="1856969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Silence: Life still has struggles but life in Christ always have God</a:t>
            </a:r>
            <a:r>
              <a:rPr lang="uk-UA"/>
              <a:t>'</a:t>
            </a:r>
            <a:r>
              <a:rPr lang="en-US"/>
              <a:t>s peace as well (Absent).</a:t>
            </a:r>
          </a:p>
          <a:p>
            <a:r>
              <a:rPr lang="en-US"/>
              <a:t>(Why don</a:t>
            </a:r>
            <a:r>
              <a:rPr lang="uk-UA"/>
              <a:t>'</a:t>
            </a:r>
            <a:r>
              <a:rPr lang="en-US"/>
              <a:t>t we have better leaders? Because we don</a:t>
            </a:r>
            <a:r>
              <a:rPr lang="uk-UA"/>
              <a:t>'</a:t>
            </a:r>
            <a:r>
              <a:rPr lang="en-US"/>
              <a:t>t first have better followers.)</a:t>
            </a:r>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59</a:t>
            </a:fld>
            <a:endParaRPr lang="en-US"/>
          </a:p>
        </p:txBody>
      </p:sp>
    </p:spTree>
    <p:extLst>
      <p:ext uri="{BB962C8B-B14F-4D97-AF65-F5344CB8AC3E}">
        <p14:creationId xmlns:p14="http://schemas.microsoft.com/office/powerpoint/2010/main" val="2140957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a:p>
            <a:r>
              <a:rPr lang="en-US" sz="1200" kern="1200">
                <a:solidFill>
                  <a:schemeClr val="tx1"/>
                </a:solidFill>
                <a:effectLst/>
                <a:latin typeface="Times New Roman" pitchFamily="-112" charset="0"/>
                <a:ea typeface="ＭＳ Ｐゴシック" pitchFamily="-112" charset="-128"/>
                <a:cs typeface="ＭＳ Ｐゴシック" pitchFamily="-112" charset="-128"/>
              </a:rPr>
              <a:t>We need to make God our leader rather than show favoritism based on family ties. But how can we do that? How can we follow God better?</a:t>
            </a:r>
            <a:r>
              <a:rPr lang="en-SG">
                <a:effectLst/>
              </a:rPr>
              <a:t>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Well, apathy and division rules. These two candidates were chosen from the votes of only 9% of the electorate!</a:t>
            </a:r>
            <a:r>
              <a:rPr lang="en-SG">
                <a:effectLst/>
              </a:rPr>
              <a:t> </a:t>
            </a:r>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cs typeface="ＭＳ Ｐゴシック" charset="0"/>
              </a:rPr>
              <a:t>READ</a:t>
            </a:r>
            <a:r>
              <a:rPr lang="en-US" baseline="0">
                <a:cs typeface="ＭＳ Ｐゴシック" charset="0"/>
              </a:rPr>
              <a:t> ABOVE</a:t>
            </a:r>
          </a:p>
          <a:p>
            <a:r>
              <a:rPr lang="en-US" sz="1200" kern="1200">
                <a:solidFill>
                  <a:schemeClr val="tx1"/>
                </a:solidFill>
                <a:effectLst/>
                <a:latin typeface="Times New Roman" pitchFamily="-112" charset="0"/>
                <a:ea typeface="ＭＳ Ｐゴシック" pitchFamily="-112" charset="-128"/>
                <a:cs typeface="ＭＳ Ｐゴシック" pitchFamily="-112" charset="-128"/>
              </a:rPr>
              <a:t>This leads us to the key point of our text today that I want to share upfront.</a:t>
            </a:r>
            <a:r>
              <a:rPr lang="en-US" sz="1200" kern="1200" baseline="0">
                <a:solidFill>
                  <a:schemeClr val="tx1"/>
                </a:solidFill>
                <a:effectLst/>
                <a:latin typeface="Times New Roman" pitchFamily="-112" charset="0"/>
                <a:ea typeface="ＭＳ Ｐゴシック" pitchFamily="-112" charset="-128"/>
                <a:cs typeface="ＭＳ Ｐゴシック" pitchFamily="-112" charset="-128"/>
              </a:rPr>
              <a:t> </a:t>
            </a:r>
            <a:r>
              <a:rPr lang="en-US" sz="1200" kern="1200">
                <a:solidFill>
                  <a:schemeClr val="tx1"/>
                </a:solidFill>
                <a:effectLst/>
                <a:latin typeface="Times New Roman" pitchFamily="-112" charset="0"/>
                <a:ea typeface="ＭＳ Ｐゴシック" pitchFamily="-112" charset="-128"/>
                <a:cs typeface="ＭＳ Ｐゴシック" pitchFamily="-112" charset="-128"/>
              </a:rPr>
              <a:t>So here</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s the…</a:t>
            </a:r>
            <a:r>
              <a:rPr lang="en-SG">
                <a:effectLst/>
              </a:rPr>
              <a:t> </a:t>
            </a:r>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cs typeface="ＭＳ Ｐゴシック" charset="0"/>
              </a:rPr>
              <a:t>You got a leader? That</a:t>
            </a:r>
            <a:r>
              <a:rPr lang="uk-UA">
                <a:cs typeface="ＭＳ Ｐゴシック" charset="0"/>
              </a:rPr>
              <a:t>'</a:t>
            </a:r>
            <a:r>
              <a:rPr lang="en-US">
                <a:cs typeface="ＭＳ Ｐゴシック" charset="0"/>
              </a:rPr>
              <a:t>s because you chose him or her. Of course, this applies only when you have a choice. In some cases, others</a:t>
            </a:r>
            <a:r>
              <a:rPr lang="en-US" baseline="0">
                <a:cs typeface="ＭＳ Ｐゴシック" charset="0"/>
              </a:rPr>
              <a:t> take over without our voice.</a:t>
            </a:r>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26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24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9122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0381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22947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3658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64867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7671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84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8146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17899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94889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0367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9890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937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988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864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223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185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232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133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01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77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4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73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112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8392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8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033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605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98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445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042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789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225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148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978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16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98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721034"/>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761506"/>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 id="214748584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832152"/>
      </p:ext>
    </p:extLst>
  </p:cSld>
  <p:clrMap bg1="lt1" tx1="dk1" bg2="lt2" tx2="dk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 id="2147485855" r:id="rId11"/>
    <p:sldLayoutId id="2147485856" r:id="rId12"/>
    <p:sldLayoutId id="2147485857" r:id="rId13"/>
    <p:sldLayoutId id="2147485858"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4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964087"/>
          </a:xfrm>
          <a:prstGeom prst="rect">
            <a:avLst/>
          </a:prstGeom>
        </p:spPr>
      </p:pic>
      <p:sp>
        <p:nvSpPr>
          <p:cNvPr id="900098" name="Rectangle 2"/>
          <p:cNvSpPr>
            <a:spLocks noGrp="1" noChangeArrowheads="1"/>
          </p:cNvSpPr>
          <p:nvPr>
            <p:ph type="ctrTitle"/>
          </p:nvPr>
        </p:nvSpPr>
        <p:spPr>
          <a:xfrm>
            <a:off x="0" y="-42539"/>
            <a:ext cx="9144000" cy="2247403"/>
          </a:xfrm>
          <a:effectLst/>
          <a:extLst/>
        </p:spPr>
        <p:txBody>
          <a:bodyPr anchor="t"/>
          <a:lstStyle/>
          <a:p>
            <a:pPr>
              <a:defRPr/>
            </a:pPr>
            <a:r>
              <a:rPr lang="en-US" sz="6600" b="1" dirty="0">
                <a:solidFill>
                  <a:srgbClr val="000000"/>
                </a:solidFill>
                <a:effectLst/>
                <a:latin typeface="Arial" charset="0"/>
                <a:ea typeface="ＭＳ Ｐゴシック" charset="0"/>
                <a:cs typeface="ＭＳ Ｐゴシック" charset="0"/>
              </a:rPr>
              <a:t>Abimelech </a:t>
            </a:r>
            <a:r>
              <a:rPr lang="en-US" sz="4000" b="1" dirty="0">
                <a:solidFill>
                  <a:srgbClr val="000000"/>
                </a:solidFill>
                <a:effectLst/>
                <a:latin typeface="Arial" charset="0"/>
                <a:ea typeface="ＭＳ Ｐゴシック" charset="0"/>
                <a:cs typeface="ＭＳ Ｐゴシック" charset="0"/>
              </a:rPr>
              <a:t/>
            </a:r>
            <a:br>
              <a:rPr lang="en-US" sz="4000" b="1" dirty="0">
                <a:solidFill>
                  <a:srgbClr val="000000"/>
                </a:solidFill>
                <a:effectLst/>
                <a:latin typeface="Arial" charset="0"/>
                <a:ea typeface="ＭＳ Ｐゴシック" charset="0"/>
                <a:cs typeface="ＭＳ Ｐゴシック" charset="0"/>
              </a:rPr>
            </a:br>
            <a:r>
              <a:rPr lang="en-US" sz="3600" b="1" i="1" dirty="0">
                <a:solidFill>
                  <a:srgbClr val="000000"/>
                </a:solidFill>
                <a:effectLst/>
                <a:latin typeface="Arial" charset="0"/>
                <a:ea typeface="ＭＳ Ｐゴシック" charset="0"/>
                <a:cs typeface="ＭＳ Ｐゴシック" charset="0"/>
              </a:rPr>
              <a:t>A Thornbush Rules the Trees</a:t>
            </a:r>
            <a:r>
              <a:rPr lang="en-US" sz="4000" b="1" dirty="0">
                <a:solidFill>
                  <a:srgbClr val="000000"/>
                </a:solidFill>
                <a:effectLst/>
                <a:latin typeface="Arial" charset="0"/>
                <a:ea typeface="ＭＳ Ｐゴシック" charset="0"/>
                <a:cs typeface="ＭＳ Ｐゴシック" charset="0"/>
              </a:rPr>
              <a:t/>
            </a:r>
            <a:br>
              <a:rPr lang="en-US" sz="4000" b="1" dirty="0">
                <a:solidFill>
                  <a:srgbClr val="000000"/>
                </a:solidFill>
                <a:effectLst/>
                <a:latin typeface="Arial" charset="0"/>
                <a:ea typeface="ＭＳ Ｐゴシック" charset="0"/>
                <a:cs typeface="ＭＳ Ｐゴシック" charset="0"/>
              </a:rPr>
            </a:br>
            <a:r>
              <a:rPr lang="en-US" sz="2800" b="1" dirty="0">
                <a:solidFill>
                  <a:srgbClr val="000000"/>
                </a:solidFill>
                <a:effectLst/>
                <a:latin typeface="Arial" charset="0"/>
                <a:ea typeface="ＭＳ Ｐゴシック" charset="0"/>
                <a:cs typeface="ＭＳ Ｐゴシック" charset="0"/>
              </a:rPr>
              <a:t>Judges 8:33–9:57</a:t>
            </a:r>
            <a:endParaRPr lang="en-US" sz="3600" b="1" dirty="0">
              <a:solidFill>
                <a:srgbClr val="000000"/>
              </a:solidFill>
              <a:effectLst/>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588786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8172400" y="620688"/>
            <a:ext cx="3048000" cy="1295400"/>
          </a:xfrm>
        </p:spPr>
        <p:txBody>
          <a:bodyPr/>
          <a:lstStyle/>
          <a:p>
            <a:pPr algn="r" eaLnBrk="1" hangingPunct="1"/>
            <a:r>
              <a:rPr lang="en-US">
                <a:latin typeface="Times New Roman" charset="0"/>
                <a:ea typeface="ＭＳ Ｐゴシック" charset="0"/>
                <a:cs typeface="ＭＳ Ｐゴシック" charset="0"/>
              </a:rPr>
              <a:t>Judges</a:t>
            </a:r>
          </a:p>
        </p:txBody>
      </p:sp>
      <p:sp>
        <p:nvSpPr>
          <p:cNvPr id="147460" name="WordArt 8"/>
          <p:cNvSpPr>
            <a:spLocks noChangeArrowheads="1" noChangeShapeType="1" noTextEdit="1"/>
          </p:cNvSpPr>
          <p:nvPr/>
        </p:nvSpPr>
        <p:spPr bwMode="auto">
          <a:xfrm>
            <a:off x="-180528" y="4005064"/>
            <a:ext cx="4464496" cy="2225824"/>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Judges</a:t>
            </a:r>
          </a:p>
        </p:txBody>
      </p:sp>
    </p:spTree>
    <p:extLst>
      <p:ext uri="{BB962C8B-B14F-4D97-AF65-F5344CB8AC3E}">
        <p14:creationId xmlns:p14="http://schemas.microsoft.com/office/powerpoint/2010/main" val="11407752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a:extLst/>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a typeface="ＭＳ Ｐゴシック" charset="0"/>
              </a:rPr>
              <a:t>Lessons from Judges</a:t>
            </a: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Tree>
    <p:extLst>
      <p:ext uri="{BB962C8B-B14F-4D97-AF65-F5344CB8AC3E}">
        <p14:creationId xmlns:p14="http://schemas.microsoft.com/office/powerpoint/2010/main" val="42175168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664056"/>
            <a:ext cx="8460432" cy="125277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Everyone worships.</a:t>
            </a:r>
          </a:p>
        </p:txBody>
      </p:sp>
    </p:spTree>
    <p:extLst>
      <p:ext uri="{BB962C8B-B14F-4D97-AF65-F5344CB8AC3E}">
        <p14:creationId xmlns:p14="http://schemas.microsoft.com/office/powerpoint/2010/main" val="21907405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Verse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(Judges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Judges</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smtClean="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98725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smtClean="0">
                <a:solidFill>
                  <a:srgbClr val="000000"/>
                </a:solidFill>
                <a:latin typeface="Arial" charset="0"/>
                <a:ea typeface="ＭＳ Ｐゴシック" charset="0"/>
              </a:rPr>
              <a:t>Degree of Devotion to the Lord</a:t>
            </a:r>
            <a:endParaRPr lang="en-US" sz="1800" b="1" dirty="0">
              <a:solidFill>
                <a:srgbClr val="000000"/>
              </a:solidFill>
              <a:latin typeface="Arial" charset="0"/>
              <a:ea typeface="ＭＳ Ｐゴシック" charset="0"/>
            </a:endParaRP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Othniel</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Ehud</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Barak</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Gideon</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Jephthah</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Samson</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25538910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31309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19247" y="0"/>
            <a:ext cx="9144000" cy="1772816"/>
          </a:xfrm>
          <a:solidFill>
            <a:schemeClr val="tx1"/>
          </a:solidFill>
          <a:extLst/>
        </p:spPr>
        <p:txBody>
          <a:bodyPr anchor="t"/>
          <a:lstStyle/>
          <a:p>
            <a:pPr eaLnBrk="1" hangingPunct="1">
              <a:defRPr/>
            </a:pPr>
            <a:r>
              <a:rPr lang="en-US" sz="3600" b="1" kern="1200" dirty="0">
                <a:solidFill>
                  <a:schemeClr val="bg1"/>
                </a:solidFill>
                <a:effectLst>
                  <a:glow rad="152400">
                    <a:schemeClr val="tx1"/>
                  </a:glow>
                </a:effectLst>
                <a:ea typeface="ＭＳ Ｐゴシック"/>
              </a:rPr>
              <a:t>God judged Gideon for foolishly making an ephod that the people worshipped (8:22-27). </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2051720" y="2060848"/>
            <a:ext cx="5080000" cy="4445000"/>
          </a:xfrm>
          <a:prstGeom prst="rect">
            <a:avLst/>
          </a:prstGeom>
        </p:spPr>
      </p:pic>
    </p:spTree>
    <p:extLst>
      <p:ext uri="{BB962C8B-B14F-4D97-AF65-F5344CB8AC3E}">
        <p14:creationId xmlns:p14="http://schemas.microsoft.com/office/powerpoint/2010/main" val="1442124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Gideon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07504" y="381000"/>
            <a:ext cx="9001396" cy="2471936"/>
          </a:xfrm>
          <a:prstGeom prst="wedgeRoundRectCallout">
            <a:avLst>
              <a:gd name="adj1" fmla="val -29748"/>
              <a:gd name="adj2" fmla="val 8197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07504" y="482010"/>
            <a:ext cx="8857085" cy="2062103"/>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Thus Midian was subdued before the Israelites and did not raise its head again. During Gideon</a:t>
            </a:r>
            <a:r>
              <a:rPr lang="uk-UA" sz="3200" b="1" dirty="0">
                <a:solidFill>
                  <a:srgbClr val="000000"/>
                </a:solidFill>
                <a:latin typeface="Arial"/>
                <a:cs typeface="Arial"/>
              </a:rPr>
              <a:t>'</a:t>
            </a:r>
            <a:r>
              <a:rPr lang="en-US" sz="3200" b="1" dirty="0">
                <a:solidFill>
                  <a:srgbClr val="000000"/>
                </a:solidFill>
                <a:latin typeface="Arial"/>
                <a:cs typeface="Arial"/>
              </a:rPr>
              <a:t>s lifetime, the land enjoyed peace forty years</a:t>
            </a:r>
            <a:r>
              <a:rPr lang="ru-RU" sz="3200" b="1" dirty="0">
                <a:solidFill>
                  <a:srgbClr val="000000"/>
                </a:solidFill>
                <a:latin typeface="Arial"/>
                <a:cs typeface="Arial"/>
              </a:rPr>
              <a:t>"</a:t>
            </a:r>
            <a:r>
              <a:rPr lang="en-US" sz="3200" b="1" dirty="0">
                <a:solidFill>
                  <a:srgbClr val="000000"/>
                </a:solidFill>
                <a:latin typeface="Arial"/>
                <a:cs typeface="Arial"/>
              </a:rPr>
              <a:t> (8:28 </a:t>
            </a:r>
            <a:r>
              <a:rPr lang="en-US" sz="2800" b="1" dirty="0">
                <a:solidFill>
                  <a:srgbClr val="000000"/>
                </a:solidFill>
                <a:latin typeface="Arial"/>
                <a:cs typeface="Arial"/>
              </a:rPr>
              <a:t>NIV</a:t>
            </a:r>
            <a:r>
              <a:rPr lang="en-US" sz="3200" b="1" dirty="0">
                <a:solidFill>
                  <a:srgbClr val="000000"/>
                </a:solidFill>
                <a:latin typeface="Arial"/>
                <a:cs typeface="Arial"/>
              </a:rPr>
              <a:t>).</a:t>
            </a:r>
          </a:p>
        </p:txBody>
      </p:sp>
    </p:spTree>
    <p:extLst>
      <p:ext uri="{BB962C8B-B14F-4D97-AF65-F5344CB8AC3E}">
        <p14:creationId xmlns:p14="http://schemas.microsoft.com/office/powerpoint/2010/main" val="461231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19247" y="0"/>
            <a:ext cx="9144000" cy="1772816"/>
          </a:xfrm>
          <a:solidFill>
            <a:srgbClr val="000090"/>
          </a:solidFill>
          <a:extLst/>
        </p:spPr>
        <p:txBody>
          <a:bodyPr anchor="ctr"/>
          <a:lstStyle/>
          <a:p>
            <a:pPr eaLnBrk="1" hangingPunct="1">
              <a:defRPr/>
            </a:pPr>
            <a:r>
              <a:rPr lang="en-US" sz="4800" b="1" kern="1200" dirty="0">
                <a:solidFill>
                  <a:schemeClr val="bg1"/>
                </a:solidFill>
                <a:effectLst>
                  <a:glow rad="152400">
                    <a:schemeClr val="tx1"/>
                  </a:glow>
                </a:effectLst>
                <a:ea typeface="ＭＳ Ｐゴシック"/>
              </a:rPr>
              <a:t>Today</a:t>
            </a:r>
            <a:r>
              <a:rPr lang="uk-UA" sz="4800" b="1" kern="1200" dirty="0">
                <a:solidFill>
                  <a:schemeClr val="bg1"/>
                </a:solidFill>
                <a:effectLst>
                  <a:glow rad="152400">
                    <a:schemeClr val="tx1"/>
                  </a:glow>
                </a:effectLst>
                <a:ea typeface="ＭＳ Ｐゴシック"/>
              </a:rPr>
              <a:t>'</a:t>
            </a:r>
            <a:r>
              <a:rPr lang="en-US" sz="4800" b="1" kern="1200" dirty="0">
                <a:solidFill>
                  <a:schemeClr val="bg1"/>
                </a:solidFill>
                <a:effectLst>
                  <a:glow rad="152400">
                    <a:schemeClr val="tx1"/>
                  </a:glow>
                </a:effectLst>
                <a:ea typeface="ＭＳ Ｐゴシック"/>
              </a:rPr>
              <a:t>s Preview</a:t>
            </a:r>
            <a:endParaRPr lang="en-US" sz="7200" dirty="0">
              <a:solidFill>
                <a:schemeClr val="bg1"/>
              </a:solidFill>
              <a:effectLst>
                <a:glow rad="152400">
                  <a:schemeClr val="tx1"/>
                </a:glow>
              </a:effectLst>
            </a:endParaRPr>
          </a:p>
        </p:txBody>
      </p:sp>
      <p:sp>
        <p:nvSpPr>
          <p:cNvPr id="5" name="Title 1"/>
          <p:cNvSpPr txBox="1">
            <a:spLocks/>
          </p:cNvSpPr>
          <p:nvPr/>
        </p:nvSpPr>
        <p:spPr bwMode="auto">
          <a:xfrm>
            <a:off x="0" y="2636912"/>
            <a:ext cx="5076056" cy="30963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600" b="1" kern="1200" dirty="0">
                <a:solidFill>
                  <a:schemeClr val="bg1"/>
                </a:solidFill>
                <a:effectLst>
                  <a:glow rad="152400">
                    <a:schemeClr val="tx1"/>
                  </a:glow>
                </a:effectLst>
                <a:ea typeface="ＭＳ Ｐゴシック"/>
              </a:rPr>
              <a:t>Israel</a:t>
            </a:r>
            <a:r>
              <a:rPr lang="uk-UA" sz="3600" b="1" kern="1200" dirty="0">
                <a:solidFill>
                  <a:schemeClr val="bg1"/>
                </a:solidFill>
                <a:effectLst>
                  <a:glow rad="152400">
                    <a:schemeClr val="tx1"/>
                  </a:glow>
                </a:effectLst>
                <a:ea typeface="ＭＳ Ｐゴシック"/>
              </a:rPr>
              <a:t>'</a:t>
            </a:r>
            <a:r>
              <a:rPr lang="en-US" sz="3600" b="1" kern="1200" dirty="0">
                <a:solidFill>
                  <a:schemeClr val="bg1"/>
                </a:solidFill>
                <a:effectLst>
                  <a:glow rad="152400">
                    <a:schemeClr val="tx1"/>
                  </a:glow>
                </a:effectLst>
                <a:ea typeface="ＭＳ Ｐゴシック"/>
              </a:rPr>
              <a:t>s Self-Inflicted Crisis </a:t>
            </a:r>
            <a:br>
              <a:rPr lang="en-US" sz="3600" b="1" kern="1200" dirty="0">
                <a:solidFill>
                  <a:schemeClr val="bg1"/>
                </a:solidFill>
                <a:effectLst>
                  <a:glow rad="152400">
                    <a:schemeClr val="tx1"/>
                  </a:glow>
                </a:effectLst>
                <a:ea typeface="ＭＳ Ｐゴシック"/>
              </a:rPr>
            </a:br>
            <a:r>
              <a:rPr lang="en-US" sz="3600" b="1" kern="1200" dirty="0">
                <a:solidFill>
                  <a:schemeClr val="bg1"/>
                </a:solidFill>
                <a:effectLst>
                  <a:glow rad="152400">
                    <a:schemeClr val="tx1"/>
                  </a:glow>
                </a:effectLst>
                <a:ea typeface="ＭＳ Ｐゴシック"/>
              </a:rPr>
              <a:t/>
            </a:r>
            <a:br>
              <a:rPr lang="en-US" sz="3600" b="1" kern="1200" dirty="0">
                <a:solidFill>
                  <a:schemeClr val="bg1"/>
                </a:solidFill>
                <a:effectLst>
                  <a:glow rad="152400">
                    <a:schemeClr val="tx1"/>
                  </a:glow>
                </a:effectLst>
                <a:ea typeface="ＭＳ Ｐゴシック"/>
              </a:rPr>
            </a:br>
            <a:r>
              <a:rPr lang="en-US" sz="3600" b="1" kern="1200" dirty="0">
                <a:solidFill>
                  <a:schemeClr val="bg1"/>
                </a:solidFill>
                <a:effectLst>
                  <a:glow rad="152400">
                    <a:schemeClr val="tx1"/>
                  </a:glow>
                </a:effectLst>
                <a:ea typeface="ＭＳ Ｐゴシック"/>
              </a:rPr>
              <a:t>(Judges 8:33–9:57)</a:t>
            </a:r>
            <a:endParaRPr lang="en-US" sz="5400" dirty="0">
              <a:solidFill>
                <a:schemeClr val="bg1"/>
              </a:solidFill>
              <a:effectLst>
                <a:glow rad="152400">
                  <a:schemeClr val="tx1"/>
                </a:glow>
              </a:effectLst>
            </a:endParaRPr>
          </a:p>
        </p:txBody>
      </p:sp>
      <p:sp>
        <p:nvSpPr>
          <p:cNvPr id="6" name="Title 1"/>
          <p:cNvSpPr txBox="1">
            <a:spLocks/>
          </p:cNvSpPr>
          <p:nvPr/>
        </p:nvSpPr>
        <p:spPr bwMode="auto">
          <a:xfrm>
            <a:off x="6228184" y="2564904"/>
            <a:ext cx="2664296" cy="30963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600" b="1" kern="1200" dirty="0">
                <a:solidFill>
                  <a:schemeClr val="bg1"/>
                </a:solidFill>
                <a:effectLst>
                  <a:glow rad="152400">
                    <a:schemeClr val="tx1"/>
                  </a:glow>
                </a:effectLst>
                <a:ea typeface="ＭＳ Ｐゴシック"/>
              </a:rPr>
              <a:t>Some Lessons for Us</a:t>
            </a:r>
            <a:endParaRPr lang="en-US" sz="5400" dirty="0">
              <a:solidFill>
                <a:schemeClr val="bg1"/>
              </a:solidFill>
              <a:effectLst>
                <a:glow rad="152400">
                  <a:schemeClr val="tx1"/>
                </a:glow>
              </a:effectLst>
            </a:endParaRPr>
          </a:p>
        </p:txBody>
      </p:sp>
      <p:sp>
        <p:nvSpPr>
          <p:cNvPr id="4" name="Right Arrow 3"/>
          <p:cNvSpPr/>
          <p:nvPr/>
        </p:nvSpPr>
        <p:spPr>
          <a:xfrm>
            <a:off x="4860032" y="2996952"/>
            <a:ext cx="1080120" cy="16561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269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1"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13876" y="1484784"/>
            <a:ext cx="7381725" cy="4896544"/>
          </a:xfrm>
          <a:prstGeom prst="rect">
            <a:avLst/>
          </a:prstGeom>
        </p:spPr>
      </p:pic>
      <p:sp>
        <p:nvSpPr>
          <p:cNvPr id="900098" name="Rectangle 2"/>
          <p:cNvSpPr>
            <a:spLocks noGrp="1" noChangeArrowheads="1"/>
          </p:cNvSpPr>
          <p:nvPr>
            <p:ph type="ctrTitle"/>
          </p:nvPr>
        </p:nvSpPr>
        <p:spPr>
          <a:xfrm>
            <a:off x="0" y="0"/>
            <a:ext cx="9143999" cy="1772816"/>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Israel</a:t>
            </a:r>
            <a:r>
              <a:rPr lang="uk-UA"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s five-fold sin pattern was </a:t>
            </a:r>
            <a:r>
              <a:rPr lang="en-US" b="1" dirty="0">
                <a:solidFill>
                  <a:srgbClr val="FF0000"/>
                </a:solidFill>
                <a:effectLst>
                  <a:glow rad="127000">
                    <a:schemeClr val="bg1"/>
                  </a:glow>
                </a:effectLst>
                <a:latin typeface="Arial" charset="0"/>
                <a:ea typeface="ＭＳ Ｐゴシック" charset="0"/>
                <a:cs typeface="ＭＳ Ｐゴシック" charset="0"/>
              </a:rPr>
              <a:t>self-inflicted </a:t>
            </a:r>
            <a:r>
              <a:rPr lang="en-US" b="1" dirty="0">
                <a:solidFill>
                  <a:schemeClr val="tx2"/>
                </a:solidFill>
                <a:effectLst>
                  <a:glow rad="127000">
                    <a:schemeClr val="bg1"/>
                  </a:glow>
                </a:effectLst>
                <a:latin typeface="Arial" charset="0"/>
                <a:ea typeface="ＭＳ Ｐゴシック" charset="0"/>
                <a:cs typeface="ＭＳ Ｐゴシック" charset="0"/>
              </a:rPr>
              <a:t>(8:33–9:57). </a:t>
            </a:r>
          </a:p>
        </p:txBody>
      </p:sp>
    </p:spTree>
    <p:extLst>
      <p:ext uri="{BB962C8B-B14F-4D97-AF65-F5344CB8AC3E}">
        <p14:creationId xmlns:p14="http://schemas.microsoft.com/office/powerpoint/2010/main" val="3638530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964744"/>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Both Running</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4490" y="1412776"/>
            <a:ext cx="9144000" cy="5142016"/>
          </a:xfrm>
          <a:prstGeom prst="rect">
            <a:avLst/>
          </a:prstGeom>
        </p:spPr>
      </p:pic>
    </p:spTree>
    <p:extLst>
      <p:ext uri="{BB962C8B-B14F-4D97-AF65-F5344CB8AC3E}">
        <p14:creationId xmlns:p14="http://schemas.microsoft.com/office/powerpoint/2010/main" val="28313359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12" y="-13460"/>
            <a:ext cx="3356775" cy="6878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275856" y="49784"/>
            <a:ext cx="5868144" cy="301917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Abimelech introduced (8:29-32)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1852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6813550"/>
          </a:xfrm>
        </p:spPr>
        <p:txBody>
          <a:bodyPr/>
          <a:lstStyle/>
          <a:p>
            <a:r>
              <a:rPr lang="en-US" sz="3600" b="1"/>
              <a:t>The four cycles in the book of Judges so far should have clued us into all-familiar patterns of sin. Simply stated, the one thing we learn from sin is that we don</a:t>
            </a:r>
            <a:r>
              <a:rPr lang="uk-UA" sz="3600" b="1"/>
              <a:t>'</a:t>
            </a:r>
            <a:r>
              <a:rPr lang="en-US" sz="3600" b="1"/>
              <a:t>t learn from sin! We see others sin and suffer terrible consequences, but then we do the same without learning from their mistakes.</a:t>
            </a:r>
          </a:p>
        </p:txBody>
      </p:sp>
    </p:spTree>
    <p:extLst>
      <p:ext uri="{BB962C8B-B14F-4D97-AF65-F5344CB8AC3E}">
        <p14:creationId xmlns:p14="http://schemas.microsoft.com/office/powerpoint/2010/main" val="26629463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19247" y="0"/>
            <a:ext cx="9144000" cy="1772816"/>
          </a:xfrm>
          <a:solidFill>
            <a:srgbClr val="800000"/>
          </a:solidFill>
          <a:extLst/>
        </p:spPr>
        <p:txBody>
          <a:bodyPr anchor="ctr"/>
          <a:lstStyle/>
          <a:p>
            <a:pPr eaLnBrk="1" hangingPunct="1">
              <a:defRPr/>
            </a:pPr>
            <a:r>
              <a:rPr lang="en-US" sz="4800" b="1" kern="1200" dirty="0">
                <a:solidFill>
                  <a:schemeClr val="bg1"/>
                </a:solidFill>
                <a:effectLst>
                  <a:glow rad="152400">
                    <a:schemeClr val="tx1"/>
                  </a:glow>
                </a:effectLst>
                <a:ea typeface="ＭＳ Ｐゴシック"/>
              </a:rPr>
              <a:t>Redefining Sexual Immorality</a:t>
            </a:r>
            <a:br>
              <a:rPr lang="en-US" sz="4800" b="1" kern="1200" dirty="0">
                <a:solidFill>
                  <a:schemeClr val="bg1"/>
                </a:solidFill>
                <a:effectLst>
                  <a:glow rad="152400">
                    <a:schemeClr val="tx1"/>
                  </a:glow>
                </a:effectLst>
                <a:ea typeface="ＭＳ Ｐゴシック"/>
              </a:rPr>
            </a:br>
            <a:r>
              <a:rPr lang="en-US" sz="4800" b="1" kern="1200" dirty="0">
                <a:solidFill>
                  <a:schemeClr val="bg1"/>
                </a:solidFill>
                <a:effectLst>
                  <a:glow rad="152400">
                    <a:schemeClr val="tx1"/>
                  </a:glow>
                </a:effectLst>
                <a:ea typeface="ＭＳ Ｐゴシック"/>
              </a:rPr>
              <a:t>and Fornication</a:t>
            </a:r>
            <a:endParaRPr lang="en-US" sz="7200" dirty="0">
              <a:solidFill>
                <a:schemeClr val="bg1"/>
              </a:solidFill>
              <a:effectLst>
                <a:glow rad="152400">
                  <a:schemeClr val="tx1"/>
                </a:glow>
              </a:effectLst>
            </a:endParaRPr>
          </a:p>
        </p:txBody>
      </p:sp>
      <p:sp>
        <p:nvSpPr>
          <p:cNvPr id="5" name="Title 1"/>
          <p:cNvSpPr txBox="1">
            <a:spLocks/>
          </p:cNvSpPr>
          <p:nvPr/>
        </p:nvSpPr>
        <p:spPr bwMode="auto">
          <a:xfrm>
            <a:off x="5076056" y="1772816"/>
            <a:ext cx="4067944" cy="30963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600" b="1" dirty="0">
                <a:solidFill>
                  <a:schemeClr val="bg1"/>
                </a:solidFill>
                <a:effectLst>
                  <a:glow rad="152400">
                    <a:schemeClr val="tx1"/>
                  </a:glow>
                </a:effectLst>
                <a:ea typeface="ＭＳ Ｐゴシック"/>
              </a:rPr>
              <a:t>Failure</a:t>
            </a:r>
          </a:p>
          <a:p>
            <a:pPr eaLnBrk="1" hangingPunct="1">
              <a:defRPr/>
            </a:pPr>
            <a:r>
              <a:rPr lang="en-US" sz="3600" b="1" dirty="0">
                <a:solidFill>
                  <a:schemeClr val="bg1"/>
                </a:solidFill>
                <a:effectLst>
                  <a:glow rad="152400">
                    <a:schemeClr val="tx1"/>
                  </a:glow>
                </a:effectLst>
                <a:ea typeface="ＭＳ Ｐゴシック"/>
              </a:rPr>
              <a:t>Affront</a:t>
            </a:r>
          </a:p>
          <a:p>
            <a:pPr eaLnBrk="1" hangingPunct="1">
              <a:defRPr/>
            </a:pPr>
            <a:r>
              <a:rPr lang="en-US" sz="3600" b="1" dirty="0">
                <a:solidFill>
                  <a:schemeClr val="bg1"/>
                </a:solidFill>
                <a:effectLst>
                  <a:glow rad="152400">
                    <a:schemeClr val="tx1"/>
                  </a:glow>
                </a:effectLst>
                <a:ea typeface="ＭＳ Ｐゴシック"/>
              </a:rPr>
              <a:t>One night fall</a:t>
            </a:r>
          </a:p>
          <a:p>
            <a:pPr eaLnBrk="1" hangingPunct="1">
              <a:defRPr/>
            </a:pPr>
            <a:endParaRPr lang="en-US" sz="3600" b="1" dirty="0">
              <a:solidFill>
                <a:schemeClr val="bg1"/>
              </a:solidFill>
              <a:effectLst>
                <a:glow rad="152400">
                  <a:schemeClr val="tx1"/>
                </a:glow>
              </a:effectLst>
              <a:ea typeface="ＭＳ Ｐゴシック"/>
            </a:endParaRPr>
          </a:p>
          <a:p>
            <a:pPr eaLnBrk="1" hangingPunct="1">
              <a:defRPr/>
            </a:pPr>
            <a:r>
              <a:rPr lang="en-US" sz="3600" b="1" dirty="0">
                <a:solidFill>
                  <a:schemeClr val="bg1"/>
                </a:solidFill>
                <a:effectLst>
                  <a:glow rad="152400">
                    <a:schemeClr val="tx1"/>
                  </a:glow>
                </a:effectLst>
                <a:ea typeface="ＭＳ Ｐゴシック"/>
              </a:rPr>
              <a:t>Adulteress</a:t>
            </a:r>
            <a:endParaRPr lang="en-US" sz="5400" dirty="0">
              <a:solidFill>
                <a:schemeClr val="bg1"/>
              </a:solidFill>
              <a:effectLst>
                <a:glow rad="152400">
                  <a:schemeClr val="tx1"/>
                </a:glow>
              </a:effectLst>
            </a:endParaRPr>
          </a:p>
        </p:txBody>
      </p:sp>
      <p:sp>
        <p:nvSpPr>
          <p:cNvPr id="6" name="Title 1"/>
          <p:cNvSpPr txBox="1">
            <a:spLocks/>
          </p:cNvSpPr>
          <p:nvPr/>
        </p:nvSpPr>
        <p:spPr bwMode="auto">
          <a:xfrm>
            <a:off x="-11005" y="1772816"/>
            <a:ext cx="4222965" cy="30963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600" b="1" kern="1200" dirty="0">
                <a:solidFill>
                  <a:schemeClr val="bg1"/>
                </a:solidFill>
                <a:effectLst>
                  <a:glow rad="152400">
                    <a:schemeClr val="tx1"/>
                  </a:glow>
                </a:effectLst>
                <a:ea typeface="ＭＳ Ｐゴシック"/>
              </a:rPr>
              <a:t>Fling</a:t>
            </a:r>
          </a:p>
          <a:p>
            <a:pPr eaLnBrk="1" hangingPunct="1">
              <a:defRPr/>
            </a:pPr>
            <a:r>
              <a:rPr lang="en-US" sz="3600" b="1" dirty="0">
                <a:solidFill>
                  <a:schemeClr val="bg1"/>
                </a:solidFill>
                <a:effectLst>
                  <a:glow rad="152400">
                    <a:schemeClr val="tx1"/>
                  </a:glow>
                </a:effectLst>
                <a:ea typeface="ＭＳ Ｐゴシック"/>
              </a:rPr>
              <a:t>Affair</a:t>
            </a:r>
          </a:p>
          <a:p>
            <a:pPr eaLnBrk="1" hangingPunct="1">
              <a:defRPr/>
            </a:pPr>
            <a:r>
              <a:rPr lang="en-US" sz="3600" b="1" dirty="0">
                <a:solidFill>
                  <a:schemeClr val="bg1"/>
                </a:solidFill>
                <a:effectLst>
                  <a:glow rad="152400">
                    <a:schemeClr val="tx1"/>
                  </a:glow>
                </a:effectLst>
                <a:ea typeface="ＭＳ Ｐゴシック"/>
              </a:rPr>
              <a:t>One night stand</a:t>
            </a:r>
          </a:p>
          <a:p>
            <a:pPr eaLnBrk="1" hangingPunct="1">
              <a:defRPr/>
            </a:pPr>
            <a:endParaRPr lang="en-US" sz="3600" b="1" dirty="0">
              <a:solidFill>
                <a:schemeClr val="bg1"/>
              </a:solidFill>
              <a:effectLst>
                <a:glow rad="152400">
                  <a:schemeClr val="tx1"/>
                </a:glow>
              </a:effectLst>
              <a:ea typeface="ＭＳ Ｐゴシック"/>
            </a:endParaRPr>
          </a:p>
          <a:p>
            <a:pPr eaLnBrk="1" hangingPunct="1">
              <a:defRPr/>
            </a:pPr>
            <a:r>
              <a:rPr lang="en-US" sz="3600" b="1" dirty="0">
                <a:solidFill>
                  <a:schemeClr val="bg1"/>
                </a:solidFill>
                <a:effectLst>
                  <a:glow rad="152400">
                    <a:schemeClr val="tx1"/>
                  </a:glow>
                </a:effectLst>
                <a:ea typeface="ＭＳ Ｐゴシック"/>
              </a:rPr>
              <a:t>Mistress</a:t>
            </a:r>
            <a:endParaRPr lang="en-US" sz="5400" dirty="0">
              <a:solidFill>
                <a:schemeClr val="bg1"/>
              </a:solidFill>
              <a:effectLst>
                <a:glow rad="152400">
                  <a:schemeClr val="tx1"/>
                </a:glow>
              </a:effectLst>
            </a:endParaRPr>
          </a:p>
        </p:txBody>
      </p:sp>
      <p:sp>
        <p:nvSpPr>
          <p:cNvPr id="4" name="Right Arrow 3"/>
          <p:cNvSpPr/>
          <p:nvPr/>
        </p:nvSpPr>
        <p:spPr>
          <a:xfrm>
            <a:off x="4067944" y="2204864"/>
            <a:ext cx="1080120" cy="16561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0" y="4869160"/>
            <a:ext cx="9144000" cy="10527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ru-RU" sz="4800" b="1" kern="1200" dirty="0">
                <a:solidFill>
                  <a:schemeClr val="bg1"/>
                </a:solidFill>
                <a:effectLst>
                  <a:glow rad="152400">
                    <a:schemeClr val="tx1"/>
                  </a:glow>
                </a:effectLst>
                <a:ea typeface="ＭＳ Ｐゴシック"/>
              </a:rPr>
              <a:t>"</a:t>
            </a:r>
            <a:r>
              <a:rPr lang="en-US" sz="4800" b="1" kern="1200" dirty="0">
                <a:solidFill>
                  <a:schemeClr val="bg1"/>
                </a:solidFill>
                <a:effectLst>
                  <a:glow rad="152400">
                    <a:schemeClr val="tx1"/>
                  </a:glow>
                </a:effectLst>
                <a:ea typeface="ＭＳ Ｐゴシック"/>
              </a:rPr>
              <a:t>Concubine</a:t>
            </a:r>
            <a:r>
              <a:rPr lang="ru-RU" sz="4800" b="1" kern="1200" dirty="0">
                <a:solidFill>
                  <a:schemeClr val="bg1"/>
                </a:solidFill>
                <a:effectLst>
                  <a:glow rad="152400">
                    <a:schemeClr val="tx1"/>
                  </a:glow>
                </a:effectLst>
                <a:ea typeface="ＭＳ Ｐゴシック"/>
              </a:rPr>
              <a:t>"</a:t>
            </a:r>
            <a:endParaRPr lang="en-US" sz="7200" dirty="0">
              <a:solidFill>
                <a:schemeClr val="bg1"/>
              </a:solidFill>
              <a:effectLst>
                <a:glow rad="152400">
                  <a:schemeClr val="tx1"/>
                </a:glow>
              </a:effectLst>
            </a:endParaRPr>
          </a:p>
        </p:txBody>
      </p:sp>
    </p:spTree>
    <p:extLst>
      <p:ext uri="{BB962C8B-B14F-4D97-AF65-F5344CB8AC3E}">
        <p14:creationId xmlns:p14="http://schemas.microsoft.com/office/powerpoint/2010/main" val="2703985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2878088" cy="2315344"/>
          </a:xfrm>
        </p:spPr>
        <p:txBody>
          <a:bodyPr/>
          <a:lstStyle/>
          <a:p>
            <a:r>
              <a:rPr lang="en-US" sz="5400">
                <a:solidFill>
                  <a:schemeClr val="bg1"/>
                </a:solidFill>
              </a:rPr>
              <a:t>Q&amp;A</a:t>
            </a:r>
          </a:p>
        </p:txBody>
      </p:sp>
      <p:pic>
        <p:nvPicPr>
          <p:cNvPr id="4" name="Picture 3" descr="Q &amp; 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52"/>
            <a:ext cx="4405194" cy="3611819"/>
          </a:xfrm>
          <a:prstGeom prst="rect">
            <a:avLst/>
          </a:prstGeom>
        </p:spPr>
      </p:pic>
      <p:sp>
        <p:nvSpPr>
          <p:cNvPr id="3" name="Title 1"/>
          <p:cNvSpPr txBox="1">
            <a:spLocks/>
          </p:cNvSpPr>
          <p:nvPr/>
        </p:nvSpPr>
        <p:spPr bwMode="auto">
          <a:xfrm>
            <a:off x="341123" y="3356992"/>
            <a:ext cx="882047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pPr>
            <a:r>
              <a:rPr lang="en-US" sz="4800" b="1">
                <a:solidFill>
                  <a:schemeClr val="bg1"/>
                </a:solidFill>
              </a:rPr>
              <a:t>Was polygamy OK?</a:t>
            </a:r>
          </a:p>
          <a:p>
            <a:pPr marL="914400" indent="-914400" algn="l">
              <a:buFont typeface="+mj-lt"/>
              <a:buAutoNum type="arabicPeriod"/>
            </a:pPr>
            <a:r>
              <a:rPr lang="en-US" sz="4800" b="1">
                <a:solidFill>
                  <a:schemeClr val="bg1"/>
                </a:solidFill>
              </a:rPr>
              <a:t>Was concubinage OK?</a:t>
            </a:r>
          </a:p>
        </p:txBody>
      </p:sp>
    </p:spTree>
    <p:extLst>
      <p:ext uri="{BB962C8B-B14F-4D97-AF65-F5344CB8AC3E}">
        <p14:creationId xmlns:p14="http://schemas.microsoft.com/office/powerpoint/2010/main" val="265368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0" y="2432720"/>
            <a:ext cx="9144000" cy="4425280"/>
          </a:xfrm>
          <a:prstGeom prst="wedgeRoundRectCallout">
            <a:avLst>
              <a:gd name="adj1" fmla="val 6"/>
              <a:gd name="adj2" fmla="val -6259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323528" y="2420888"/>
            <a:ext cx="8856984" cy="452431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en-US" sz="3200" b="1" dirty="0">
                <a:solidFill>
                  <a:srgbClr val="000000"/>
                </a:solidFill>
                <a:latin typeface="Arial"/>
                <a:cs typeface="Arial"/>
              </a:rPr>
              <a:t>As soon as Gideon died, the Israelites prostituted themselves by worshiping the images of Baal, making Baal-berith their god.  </a:t>
            </a:r>
            <a:r>
              <a:rPr lang="en-US" sz="3200" b="1" baseline="30000" dirty="0">
                <a:solidFill>
                  <a:srgbClr val="000000"/>
                </a:solidFill>
                <a:latin typeface="Arial"/>
                <a:cs typeface="Arial"/>
              </a:rPr>
              <a:t>34</a:t>
            </a:r>
            <a:r>
              <a:rPr lang="en-US" sz="3200" b="1" dirty="0">
                <a:solidFill>
                  <a:srgbClr val="000000"/>
                </a:solidFill>
                <a:latin typeface="Arial"/>
                <a:cs typeface="Arial"/>
              </a:rPr>
              <a:t>They forgot the L</a:t>
            </a:r>
            <a:r>
              <a:rPr lang="en-US" sz="2800" b="1" dirty="0">
                <a:solidFill>
                  <a:srgbClr val="000000"/>
                </a:solidFill>
                <a:latin typeface="Arial"/>
                <a:cs typeface="Arial"/>
              </a:rPr>
              <a:t>ORD</a:t>
            </a:r>
            <a:r>
              <a:rPr lang="en-US" sz="3200" b="1" dirty="0">
                <a:solidFill>
                  <a:srgbClr val="000000"/>
                </a:solidFill>
                <a:latin typeface="Arial"/>
                <a:cs typeface="Arial"/>
              </a:rPr>
              <a:t> their God, who had rescued them from all their enemies surrounding them.  </a:t>
            </a:r>
            <a:r>
              <a:rPr lang="en-US" sz="3200" b="1" baseline="30000" dirty="0">
                <a:solidFill>
                  <a:srgbClr val="000000"/>
                </a:solidFill>
                <a:latin typeface="Arial"/>
                <a:cs typeface="Arial"/>
              </a:rPr>
              <a:t>35</a:t>
            </a:r>
            <a:r>
              <a:rPr lang="en-US" sz="3200" b="1" dirty="0">
                <a:solidFill>
                  <a:srgbClr val="000000"/>
                </a:solidFill>
                <a:latin typeface="Arial"/>
                <a:cs typeface="Arial"/>
              </a:rPr>
              <a:t>Nor did they show any loyalty to the family of Jerub-baal (that is, Gideon), despite all the good he had done for Israel</a:t>
            </a:r>
            <a:r>
              <a:rPr lang="ru-RU" sz="3200" b="1" dirty="0">
                <a:solidFill>
                  <a:srgbClr val="000000"/>
                </a:solidFill>
                <a:latin typeface="Arial"/>
                <a:cs typeface="Arial"/>
              </a:rPr>
              <a:t>"</a:t>
            </a:r>
            <a:r>
              <a:rPr lang="en-US" sz="3200" b="1" dirty="0">
                <a:solidFill>
                  <a:srgbClr val="000000"/>
                </a:solidFill>
                <a:latin typeface="Arial"/>
                <a:cs typeface="Arial"/>
              </a:rPr>
              <a:t> (8:33-35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Abimelech Cycle</a:t>
            </a:r>
          </a:p>
        </p:txBody>
      </p:sp>
      <p:sp>
        <p:nvSpPr>
          <p:cNvPr id="4" name="Title 1"/>
          <p:cNvSpPr txBox="1">
            <a:spLocks/>
          </p:cNvSpPr>
          <p:nvPr/>
        </p:nvSpPr>
        <p:spPr bwMode="auto">
          <a:xfrm>
            <a:off x="1066800" y="1556792"/>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3508459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Baal Worship</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048" y="1052736"/>
            <a:ext cx="9132308" cy="4752528"/>
          </a:xfrm>
          <a:prstGeom prst="rect">
            <a:avLst/>
          </a:prstGeom>
        </p:spPr>
      </p:pic>
    </p:spTree>
    <p:extLst>
      <p:ext uri="{BB962C8B-B14F-4D97-AF65-F5344CB8AC3E}">
        <p14:creationId xmlns:p14="http://schemas.microsoft.com/office/powerpoint/2010/main" val="3704329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Baal Altar in Palmyra, Syria</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8520" y="1080120"/>
            <a:ext cx="9313258" cy="5805264"/>
          </a:xfrm>
          <a:prstGeom prst="rect">
            <a:avLst/>
          </a:prstGeom>
        </p:spPr>
      </p:pic>
    </p:spTree>
    <p:extLst>
      <p:ext uri="{BB962C8B-B14F-4D97-AF65-F5344CB8AC3E}">
        <p14:creationId xmlns:p14="http://schemas.microsoft.com/office/powerpoint/2010/main" val="2140015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Baal Altar in Palmyra, Syria</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05673"/>
            <a:ext cx="9144000" cy="6075748"/>
          </a:xfrm>
          <a:prstGeom prst="rect">
            <a:avLst/>
          </a:prstGeom>
        </p:spPr>
      </p:pic>
    </p:spTree>
    <p:extLst>
      <p:ext uri="{BB962C8B-B14F-4D97-AF65-F5344CB8AC3E}">
        <p14:creationId xmlns:p14="http://schemas.microsoft.com/office/powerpoint/2010/main" val="1235329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770484"/>
          </a:xfrm>
          <a:prstGeom prst="wedgeRoundRectCallout">
            <a:avLst>
              <a:gd name="adj1" fmla="val 17711"/>
              <a:gd name="adj2" fmla="val -90752"/>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327675" y="3341800"/>
            <a:ext cx="7286969"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Israel</a:t>
            </a:r>
            <a:r>
              <a:rPr lang="uk-UA" sz="3200" b="1" dirty="0">
                <a:solidFill>
                  <a:srgbClr val="000000"/>
                </a:solidFill>
                <a:latin typeface="Arial"/>
                <a:cs typeface="Arial"/>
              </a:rPr>
              <a:t>'</a:t>
            </a:r>
            <a:r>
              <a:rPr lang="en-US" sz="3200" b="1" dirty="0">
                <a:solidFill>
                  <a:srgbClr val="000000"/>
                </a:solidFill>
                <a:latin typeface="Arial"/>
                <a:cs typeface="Arial"/>
              </a:rPr>
              <a:t>s idolatry led to the fellow Israelite Abimelech terrorizing the land (9:1-49) </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Abimelech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1889302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528"/>
            <a:ext cx="5148064" cy="68458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49784"/>
            <a:ext cx="3995936" cy="6259536"/>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Gideon refused to be king: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I will not rule over you, nor will my son rule over you. The L</a:t>
            </a:r>
            <a:r>
              <a:rPr lang="en-US" sz="3600" b="1" dirty="0">
                <a:effectLst>
                  <a:glow rad="127000">
                    <a:schemeClr val="tx1"/>
                  </a:glow>
                </a:effectLst>
                <a:latin typeface="Arial" charset="0"/>
                <a:ea typeface="ＭＳ Ｐゴシック" charset="0"/>
                <a:cs typeface="ＭＳ Ｐゴシック" charset="0"/>
              </a:rPr>
              <a:t>ORD</a:t>
            </a:r>
            <a:r>
              <a:rPr lang="en-US" sz="4000" b="1" dirty="0">
                <a:effectLst>
                  <a:glow rad="127000">
                    <a:schemeClr val="tx1"/>
                  </a:glow>
                </a:effectLst>
                <a:latin typeface="Arial" charset="0"/>
                <a:ea typeface="ＭＳ Ｐゴシック" charset="0"/>
                <a:cs typeface="ＭＳ Ｐゴシック" charset="0"/>
              </a:rPr>
              <a:t> will rule over you</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(8:23). </a:t>
            </a:r>
          </a:p>
        </p:txBody>
      </p:sp>
    </p:spTree>
    <p:extLst>
      <p:ext uri="{BB962C8B-B14F-4D97-AF65-F5344CB8AC3E}">
        <p14:creationId xmlns:p14="http://schemas.microsoft.com/office/powerpoint/2010/main" val="3106350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964744"/>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Both Disliked</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0930" y="1268760"/>
            <a:ext cx="9144000" cy="5134708"/>
          </a:xfrm>
          <a:prstGeom prst="rect">
            <a:avLst/>
          </a:prstGeom>
        </p:spPr>
      </p:pic>
    </p:spTree>
    <p:extLst>
      <p:ext uri="{BB962C8B-B14F-4D97-AF65-F5344CB8AC3E}">
        <p14:creationId xmlns:p14="http://schemas.microsoft.com/office/powerpoint/2010/main" val="41217713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Abimelech</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472" y="1124744"/>
            <a:ext cx="9187228" cy="3600400"/>
          </a:xfrm>
          <a:prstGeom prst="rect">
            <a:avLst/>
          </a:prstGeom>
        </p:spPr>
      </p:pic>
      <p:sp>
        <p:nvSpPr>
          <p:cNvPr id="5" name="Rectangle 2"/>
          <p:cNvSpPr txBox="1">
            <a:spLocks noChangeArrowheads="1"/>
          </p:cNvSpPr>
          <p:nvPr/>
        </p:nvSpPr>
        <p:spPr bwMode="auto">
          <a:xfrm>
            <a:off x="-4011" y="530120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 “My father is king”</a:t>
            </a:r>
          </a:p>
        </p:txBody>
      </p:sp>
    </p:spTree>
    <p:extLst>
      <p:ext uri="{BB962C8B-B14F-4D97-AF65-F5344CB8AC3E}">
        <p14:creationId xmlns:p14="http://schemas.microsoft.com/office/powerpoint/2010/main" val="3387558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724128" y="1268760"/>
            <a:ext cx="3419872" cy="4176464"/>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Abimelech revealed the sad state of the people as a whole in the north of Israel.</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1" name="Text Box 23"/>
          <p:cNvSpPr txBox="1">
            <a:spLocks noChangeArrowheads="1"/>
          </p:cNvSpPr>
          <p:nvPr/>
        </p:nvSpPr>
        <p:spPr bwMode="auto">
          <a:xfrm>
            <a:off x="1835696" y="2636912"/>
            <a:ext cx="2519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dirty="0" smtClean="0">
                <a:solidFill>
                  <a:srgbClr val="FFFFFF"/>
                </a:solidFill>
                <a:effectLst>
                  <a:glow rad="279400">
                    <a:srgbClr val="000000">
                      <a:alpha val="98000"/>
                    </a:srgbClr>
                  </a:glow>
                </a:effectLst>
                <a:latin typeface="Arial" charset="0"/>
                <a:cs typeface="Arial" charset="0"/>
              </a:rPr>
              <a:t>Abimelech</a:t>
            </a:r>
            <a:endParaRPr lang="en-US" b="1" dirty="0" smtClean="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17340500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en-US" sz="3200" b="1" dirty="0" smtClean="0">
                <a:solidFill>
                  <a:srgbClr val="FFFFFF"/>
                </a:solidFill>
                <a:effectLst/>
              </a:rPr>
              <a:t>Mount Gerizim Looking East (Deut. 27:9-13) </a:t>
            </a:r>
            <a:endParaRPr lang="en-US" sz="3200" b="1" dirty="0">
              <a:solidFill>
                <a:srgbClr val="FFFFFF"/>
              </a:solidFill>
              <a:effectLst/>
            </a:endParaRPr>
          </a:p>
        </p:txBody>
      </p:sp>
      <p:sp>
        <p:nvSpPr>
          <p:cNvPr id="7" name="Title 5"/>
          <p:cNvSpPr txBox="1">
            <a:spLocks/>
          </p:cNvSpPr>
          <p:nvPr/>
        </p:nvSpPr>
        <p:spPr bwMode="auto">
          <a:xfrm>
            <a:off x="107504" y="3068960"/>
            <a:ext cx="2448272"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en-US" sz="3600" b="1" dirty="0" smtClean="0">
                <a:solidFill>
                  <a:srgbClr val="FFFFFF"/>
                </a:solidFill>
                <a:effectLst>
                  <a:glow rad="228600">
                    <a:srgbClr val="000000"/>
                  </a:glow>
                </a:effectLst>
                <a:latin typeface="Arial"/>
              </a:rPr>
              <a:t>Mount </a:t>
            </a:r>
            <a:r>
              <a:rPr lang="en-US" sz="3600" b="1" dirty="0" err="1" smtClean="0">
                <a:solidFill>
                  <a:srgbClr val="FFFFFF"/>
                </a:solidFill>
                <a:effectLst>
                  <a:glow rad="228600">
                    <a:srgbClr val="000000"/>
                  </a:glow>
                </a:effectLst>
                <a:latin typeface="Arial"/>
              </a:rPr>
              <a:t>Ebal</a:t>
            </a:r>
            <a:r>
              <a:rPr lang="en-US" sz="3600" b="1" dirty="0" smtClean="0">
                <a:solidFill>
                  <a:srgbClr val="FFFFFF"/>
                </a:solidFill>
                <a:effectLst>
                  <a:glow rad="228600">
                    <a:srgbClr val="000000"/>
                  </a:glow>
                </a:effectLst>
                <a:latin typeface="Arial"/>
              </a:rPr>
              <a:t> </a:t>
            </a:r>
            <a:r>
              <a:rPr lang="en-US" sz="3600" b="1" smtClean="0">
                <a:solidFill>
                  <a:srgbClr val="FFFFFF"/>
                </a:solidFill>
                <a:effectLst>
                  <a:glow rad="228600">
                    <a:srgbClr val="000000"/>
                  </a:glow>
                </a:effectLst>
                <a:latin typeface="Arial"/>
              </a:rPr>
              <a:t>(cursing) </a:t>
            </a:r>
            <a:endParaRPr lang="en-US" sz="3600" b="1" dirty="0">
              <a:solidFill>
                <a:srgbClr val="FFFFFF"/>
              </a:solidFill>
              <a:effectLst>
                <a:glow rad="228600">
                  <a:srgbClr val="000000"/>
                </a:glow>
              </a:effectLst>
              <a:latin typeface="Arial"/>
            </a:endParaRP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en-US" sz="3600" b="1" dirty="0" smtClean="0">
                <a:solidFill>
                  <a:srgbClr val="FFFFFF"/>
                </a:solidFill>
                <a:effectLst>
                  <a:glow rad="228600">
                    <a:srgbClr val="000000"/>
                  </a:glow>
                </a:effectLst>
                <a:latin typeface="Arial"/>
              </a:rPr>
              <a:t>Mount Gerizim (blessing)</a:t>
            </a:r>
            <a:endParaRPr lang="en-US" sz="3600" b="1" dirty="0">
              <a:solidFill>
                <a:srgbClr val="FFFFFF"/>
              </a:solidFill>
              <a:effectLst>
                <a:glow rad="228600">
                  <a:srgbClr val="000000"/>
                </a:glow>
              </a:effectLst>
              <a:latin typeface="Arial"/>
            </a:endParaRP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en-US" sz="3600" b="1" dirty="0" smtClean="0">
                <a:solidFill>
                  <a:srgbClr val="FFFFFF"/>
                </a:solidFill>
                <a:effectLst>
                  <a:glow rad="228600">
                    <a:srgbClr val="000000"/>
                  </a:glow>
                </a:effectLst>
                <a:latin typeface="Arial"/>
              </a:rPr>
              <a:t>Shechem</a:t>
            </a:r>
            <a:endParaRPr lang="en-US" sz="3600" b="1" dirty="0">
              <a:solidFill>
                <a:srgbClr val="FFFFFF"/>
              </a:solidFill>
              <a:effectLst>
                <a:glow rad="228600">
                  <a:srgbClr val="000000"/>
                </a:glow>
              </a:effectLst>
              <a:latin typeface="Arial"/>
            </a:endParaRP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endParaRPr lang="en-US">
              <a:solidFill>
                <a:srgbClr val="000000"/>
              </a:solidFill>
              <a:latin typeface="Times New Roman" pitchFamily="-112" charset="0"/>
            </a:endParaRPr>
          </a:p>
        </p:txBody>
      </p:sp>
    </p:spTree>
    <p:extLst>
      <p:ext uri="{BB962C8B-B14F-4D97-AF65-F5344CB8AC3E}">
        <p14:creationId xmlns:p14="http://schemas.microsoft.com/office/powerpoint/2010/main" val="4233745153"/>
      </p:ext>
    </p:extLst>
  </p:cSld>
  <p:clrMapOvr>
    <a:masterClrMapping/>
  </p:clrMapOvr>
  <p:transition xmlns:p14="http://schemas.microsoft.com/office/powerpoint/2010/main" spd="med">
    <p:comb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Shechem</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800"/>
            <a:ext cx="9144000" cy="4964353"/>
          </a:xfrm>
          <a:prstGeom prst="rect">
            <a:avLst/>
          </a:prstGeom>
        </p:spPr>
      </p:pic>
    </p:spTree>
    <p:extLst>
      <p:ext uri="{BB962C8B-B14F-4D97-AF65-F5344CB8AC3E}">
        <p14:creationId xmlns:p14="http://schemas.microsoft.com/office/powerpoint/2010/main" val="21965941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379906" name="Picture 2" descr="josh last speech"/>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7467600" cy="6858000"/>
          </a:xfrm>
          <a:noFill/>
        </p:spPr>
      </p:pic>
      <p:sp>
        <p:nvSpPr>
          <p:cNvPr id="232451" name="Text Box 3"/>
          <p:cNvSpPr txBox="1">
            <a:spLocks noChangeArrowheads="1"/>
          </p:cNvSpPr>
          <p:nvPr/>
        </p:nvSpPr>
        <p:spPr bwMode="auto">
          <a:xfrm rot="19741826">
            <a:off x="34925" y="811213"/>
            <a:ext cx="3544888" cy="930275"/>
          </a:xfrm>
          <a:prstGeom prst="rect">
            <a:avLst/>
          </a:prstGeom>
          <a:noFill/>
          <a:ln w="12700" cap="sq">
            <a:noFill/>
            <a:miter lim="800000"/>
            <a:headEnd type="none" w="sm" len="sm"/>
            <a:tailEnd type="none" w="sm" len="sm"/>
          </a:ln>
          <a:effectLst>
            <a:outerShdw blurRad="63500" dist="107763" dir="13500000" algn="ctr" rotWithShape="0">
              <a:schemeClr val="bg2">
                <a:alpha val="50000"/>
              </a:schemeClr>
            </a:outerShdw>
          </a:effectLst>
        </p:spPr>
        <p:txBody>
          <a:bodyPr lIns="91430" tIns="45715" rIns="91430" bIns="45715">
            <a:spAutoFit/>
          </a:bodyPr>
          <a:lstStyle/>
          <a:p>
            <a:pPr>
              <a:defRPr/>
            </a:pPr>
            <a:r>
              <a:rPr lang="en-US" sz="5400">
                <a:solidFill>
                  <a:srgbClr val="3333CC"/>
                </a:solidFill>
                <a:latin typeface="Comic Sans MS" pitchFamily="-111" charset="0"/>
              </a:rPr>
              <a:t>Shechem</a:t>
            </a:r>
          </a:p>
        </p:txBody>
      </p:sp>
      <p:sp>
        <p:nvSpPr>
          <p:cNvPr id="232453" name="Text Box 5"/>
          <p:cNvSpPr txBox="1">
            <a:spLocks noChangeArrowheads="1"/>
          </p:cNvSpPr>
          <p:nvPr/>
        </p:nvSpPr>
        <p:spPr bwMode="auto">
          <a:xfrm>
            <a:off x="6156176" y="3276600"/>
            <a:ext cx="2987824" cy="15696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3200" b="1">
                <a:solidFill>
                  <a:srgbClr val="000000"/>
                </a:solidFill>
              </a:rPr>
              <a:t>JOSHUA</a:t>
            </a:r>
            <a:r>
              <a:rPr lang="uk-UA" sz="3200" b="1">
                <a:solidFill>
                  <a:srgbClr val="000000"/>
                </a:solidFill>
              </a:rPr>
              <a:t>'</a:t>
            </a:r>
            <a:r>
              <a:rPr lang="en-US" sz="3200" b="1">
                <a:solidFill>
                  <a:srgbClr val="000000"/>
                </a:solidFill>
              </a:rPr>
              <a:t>S LAST</a:t>
            </a:r>
            <a:br>
              <a:rPr lang="en-US" sz="3200" b="1">
                <a:solidFill>
                  <a:srgbClr val="000000"/>
                </a:solidFill>
              </a:rPr>
            </a:br>
            <a:r>
              <a:rPr lang="en-US" sz="3200" b="1">
                <a:solidFill>
                  <a:srgbClr val="000000"/>
                </a:solidFill>
              </a:rPr>
              <a:t>SPEECH</a:t>
            </a:r>
          </a:p>
        </p:txBody>
      </p:sp>
      <p:sp>
        <p:nvSpPr>
          <p:cNvPr id="2" name="Title 1"/>
          <p:cNvSpPr>
            <a:spLocks noGrp="1"/>
          </p:cNvSpPr>
          <p:nvPr>
            <p:ph type="title" idx="4294967295"/>
          </p:nvPr>
        </p:nvSpPr>
        <p:spPr>
          <a:xfrm>
            <a:off x="139700" y="6103938"/>
            <a:ext cx="3927475" cy="646112"/>
          </a:xfrm>
        </p:spPr>
        <p:txBody>
          <a:bodyPr>
            <a:spAutoFit/>
          </a:bodyPr>
          <a:lstStyle/>
          <a:p>
            <a:pPr algn="l" eaLnBrk="1" hangingPunct="1">
              <a:defRPr/>
            </a:pPr>
            <a:r>
              <a:rPr lang="en-US" sz="3600" b="1" kern="1200" dirty="0">
                <a:solidFill>
                  <a:schemeClr val="tx1"/>
                </a:solidFill>
                <a:latin typeface="Comic Sans MS" charset="0"/>
                <a:ea typeface="ＭＳ Ｐゴシック" charset="0"/>
                <a:cs typeface="ＭＳ Ｐゴシック" charset="0"/>
              </a:rPr>
              <a:t>Joshua 24</a:t>
            </a:r>
          </a:p>
        </p:txBody>
      </p:sp>
    </p:spTree>
    <p:extLst>
      <p:ext uri="{BB962C8B-B14F-4D97-AF65-F5344CB8AC3E}">
        <p14:creationId xmlns:p14="http://schemas.microsoft.com/office/powerpoint/2010/main" val="29392528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par>
                          <p:cTn id="8" fill="hold" nodeType="withGroup">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232453"/>
                                        </p:tgtEl>
                                        <p:attrNameLst>
                                          <p:attrName>style.visibility</p:attrName>
                                        </p:attrNameLst>
                                      </p:cBhvr>
                                      <p:to>
                                        <p:strVal val="visible"/>
                                      </p:to>
                                    </p:set>
                                    <p:animEffect transition="in" filter="fade">
                                      <p:cBhvr>
                                        <p:cTn id="11" dur="800" decel="100000"/>
                                        <p:tgtEl>
                                          <p:spTgt spid="232453"/>
                                        </p:tgtEl>
                                      </p:cBhvr>
                                    </p:animEffect>
                                    <p:anim calcmode="lin" valueType="num">
                                      <p:cBhvr>
                                        <p:cTn id="12" dur="800" decel="100000" fill="hold"/>
                                        <p:tgtEl>
                                          <p:spTgt spid="232453"/>
                                        </p:tgtEl>
                                        <p:attrNameLst>
                                          <p:attrName>style.rotation</p:attrName>
                                        </p:attrNameLst>
                                      </p:cBhvr>
                                      <p:tavLst>
                                        <p:tav tm="0">
                                          <p:val>
                                            <p:fltVal val="-90"/>
                                          </p:val>
                                        </p:tav>
                                        <p:tav tm="100000">
                                          <p:val>
                                            <p:fltVal val="0"/>
                                          </p:val>
                                        </p:tav>
                                      </p:tavLst>
                                    </p:anim>
                                    <p:anim calcmode="lin" valueType="num">
                                      <p:cBhvr>
                                        <p:cTn id="13" dur="800" decel="100000" fill="hold"/>
                                        <p:tgtEl>
                                          <p:spTgt spid="232453"/>
                                        </p:tgtEl>
                                        <p:attrNameLst>
                                          <p:attrName>ppt_x</p:attrName>
                                        </p:attrNameLst>
                                      </p:cBhvr>
                                      <p:tavLst>
                                        <p:tav tm="0">
                                          <p:val>
                                            <p:strVal val="#ppt_x+0.4"/>
                                          </p:val>
                                        </p:tav>
                                        <p:tav tm="100000">
                                          <p:val>
                                            <p:strVal val="#ppt_x-0.05"/>
                                          </p:val>
                                        </p:tav>
                                      </p:tavLst>
                                    </p:anim>
                                    <p:anim calcmode="lin" valueType="num">
                                      <p:cBhvr>
                                        <p:cTn id="14" dur="800" decel="100000" fill="hold"/>
                                        <p:tgtEl>
                                          <p:spTgt spid="23245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3245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3245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P spid="23245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485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Abimelech gained power (9:3-5)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839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652120" cy="67825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580112" y="49784"/>
            <a:ext cx="3563888" cy="352323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Abimelech crowned king (9:6)</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4772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27484"/>
            <a:ext cx="9144000" cy="60579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 was challenged by Jotham (9:7-21). </a:t>
            </a:r>
          </a:p>
        </p:txBody>
      </p:sp>
    </p:spTree>
    <p:extLst>
      <p:ext uri="{BB962C8B-B14F-4D97-AF65-F5344CB8AC3E}">
        <p14:creationId xmlns:p14="http://schemas.microsoft.com/office/powerpoint/2010/main" val="2718474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71999" y="-1"/>
            <a:ext cx="4572001" cy="3429001"/>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11" y="0"/>
            <a:ext cx="4602711" cy="3429000"/>
          </a:xfrm>
          <a:prstGeom prst="rect">
            <a:avLst/>
          </a:prstGeom>
        </p:spPr>
      </p:pic>
      <p:pic>
        <p:nvPicPr>
          <p:cNvPr id="8" name="Picture 7"/>
          <p:cNvPicPr>
            <a:picLocks noChangeAspect="1"/>
          </p:cNvPicPr>
          <p:nvPr/>
        </p:nvPicPr>
        <p:blipFill>
          <a:blip r:embed="rId5"/>
          <a:stretch>
            <a:fillRect/>
          </a:stretch>
        </p:blipFill>
        <p:spPr>
          <a:xfrm>
            <a:off x="4572000" y="3433934"/>
            <a:ext cx="4572000" cy="3425744"/>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429000"/>
            <a:ext cx="4572000" cy="3411958"/>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Who should rule?</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7179" y="2060849"/>
            <a:ext cx="4320480"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Olive tree?</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776947" y="2060848"/>
            <a:ext cx="4320480"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Fig </a:t>
            </a:r>
            <a:r>
              <a:rPr lang="en-US" sz="3600" b="1" dirty="0" smtClean="0">
                <a:effectLst>
                  <a:glow rad="127000">
                    <a:schemeClr val="tx1"/>
                  </a:glow>
                </a:effectLst>
                <a:latin typeface="Arial" charset="0"/>
                <a:ea typeface="ＭＳ Ｐゴシック" charset="0"/>
                <a:cs typeface="ＭＳ Ｐゴシック" charset="0"/>
              </a:rPr>
              <a:t>tree?</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33256"/>
            <a:ext cx="4320480"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Vine?</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69768" y="5733255"/>
            <a:ext cx="4320480"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Thornbush?</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3"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par>
                                <p:cTn id="32" presetID="3" presetClass="entr" presetSubtype="1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964087"/>
          </a:xfrm>
          <a:prstGeom prst="rect">
            <a:avLst/>
          </a:prstGeom>
        </p:spPr>
      </p:pic>
      <p:sp>
        <p:nvSpPr>
          <p:cNvPr id="900098" name="Rectangle 2"/>
          <p:cNvSpPr>
            <a:spLocks noGrp="1" noChangeArrowheads="1"/>
          </p:cNvSpPr>
          <p:nvPr>
            <p:ph type="ctrTitle"/>
          </p:nvPr>
        </p:nvSpPr>
        <p:spPr>
          <a:xfrm>
            <a:off x="0" y="-42539"/>
            <a:ext cx="9144000" cy="2247403"/>
          </a:xfrm>
          <a:effectLst/>
          <a:extLst/>
        </p:spPr>
        <p:txBody>
          <a:bodyPr anchor="t"/>
          <a:lstStyle/>
          <a:p>
            <a:pPr>
              <a:defRPr/>
            </a:pPr>
            <a:r>
              <a:rPr lang="ru-RU" sz="3600" b="1" dirty="0" smtClean="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And the thornbush replied to the trees, </a:t>
            </a:r>
            <a:br>
              <a:rPr lang="en-US" sz="3600" b="1" dirty="0">
                <a:solidFill>
                  <a:srgbClr val="000000"/>
                </a:solidFill>
                <a:effectLst/>
                <a:latin typeface="Arial" charset="0"/>
                <a:ea typeface="ＭＳ Ｐゴシック" charset="0"/>
                <a:cs typeface="ＭＳ Ｐゴシック" charset="0"/>
              </a:rPr>
            </a:br>
            <a:r>
              <a:rPr lang="en-US" sz="3600" b="1" dirty="0">
                <a:solidFill>
                  <a:srgbClr val="000000"/>
                </a:solidFill>
                <a:effectLst/>
                <a:latin typeface="Arial" charset="0"/>
                <a:ea typeface="ＭＳ Ｐゴシック" charset="0"/>
                <a:cs typeface="ＭＳ Ｐゴシック" charset="0"/>
              </a:rPr>
              <a:t> </a:t>
            </a:r>
            <a:r>
              <a:rPr lang="uk-UA" sz="3600" b="1" dirty="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If you truly want to make me your king, come and take shelter in my shade</a:t>
            </a:r>
            <a:r>
              <a:rPr lang="uk-UA" sz="3600" b="1" dirty="0">
                <a:solidFill>
                  <a:srgbClr val="000000"/>
                </a:solidFill>
                <a:effectLst/>
                <a:latin typeface="Arial" charset="0"/>
                <a:ea typeface="ＭＳ Ｐゴシック" charset="0"/>
                <a:cs typeface="ＭＳ Ｐゴシック" charset="0"/>
              </a:rPr>
              <a:t>'</a:t>
            </a:r>
            <a:r>
              <a:rPr lang="ru-RU" sz="3600" b="1" dirty="0" smtClean="0">
                <a:solidFill>
                  <a:srgbClr val="000000"/>
                </a:solidFill>
                <a:effectLst/>
                <a:latin typeface="Arial" charset="0"/>
                <a:ea typeface="ＭＳ Ｐゴシック" charset="0"/>
                <a:cs typeface="ＭＳ Ｐゴシック" charset="0"/>
              </a:rPr>
              <a:t>"</a:t>
            </a:r>
            <a:r>
              <a:rPr lang="en-US" sz="3600" b="1" dirty="0" smtClean="0">
                <a:solidFill>
                  <a:srgbClr val="000000"/>
                </a:solidFill>
                <a:effectLst/>
                <a:latin typeface="Arial" charset="0"/>
                <a:ea typeface="ＭＳ Ｐゴシック" charset="0"/>
                <a:cs typeface="ＭＳ Ｐゴシック" charset="0"/>
              </a:rPr>
              <a:t> </a:t>
            </a:r>
            <a:br>
              <a:rPr lang="en-US" sz="3600" b="1" dirty="0" smtClean="0">
                <a:solidFill>
                  <a:srgbClr val="000000"/>
                </a:solidFill>
                <a:effectLst/>
                <a:latin typeface="Arial" charset="0"/>
                <a:ea typeface="ＭＳ Ｐゴシック" charset="0"/>
                <a:cs typeface="ＭＳ Ｐゴシック" charset="0"/>
              </a:rPr>
            </a:br>
            <a:r>
              <a:rPr lang="en-US" sz="3600" b="1" dirty="0" smtClean="0">
                <a:solidFill>
                  <a:srgbClr val="000000"/>
                </a:solidFill>
                <a:effectLst/>
                <a:latin typeface="Arial" charset="0"/>
                <a:ea typeface="ＭＳ Ｐゴシック" charset="0"/>
                <a:cs typeface="ＭＳ Ｐゴシック" charset="0"/>
              </a:rPr>
              <a:t>(9:15a </a:t>
            </a:r>
            <a:r>
              <a:rPr lang="en-US" sz="3200" b="1" dirty="0" smtClean="0">
                <a:solidFill>
                  <a:srgbClr val="000000"/>
                </a:solidFill>
                <a:effectLst/>
                <a:latin typeface="Arial" charset="0"/>
                <a:ea typeface="ＭＳ Ｐゴシック" charset="0"/>
                <a:cs typeface="ＭＳ Ｐゴシック" charset="0"/>
              </a:rPr>
              <a:t>NLT</a:t>
            </a:r>
            <a:r>
              <a:rPr lang="en-US" sz="3600" b="1" dirty="0" smtClean="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964744"/>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Both Not Trusted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40768"/>
            <a:ext cx="9144000" cy="4787435"/>
          </a:xfrm>
          <a:prstGeom prst="rect">
            <a:avLst/>
          </a:prstGeom>
        </p:spPr>
      </p:pic>
    </p:spTree>
    <p:extLst>
      <p:ext uri="{BB962C8B-B14F-4D97-AF65-F5344CB8AC3E}">
        <p14:creationId xmlns:p14="http://schemas.microsoft.com/office/powerpoint/2010/main" val="36863837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3382"/>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problem? Tumbleweeds fly.</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9144000" cy="253543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make me your king], let fire come out from me and devour the cedars of Lebanon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(9:15b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
            <a:ext cx="9144000" cy="6766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99392"/>
            <a:ext cx="9144000" cy="108659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Abimelech terrorized his own people (9:22-55)</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413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Abimelech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39796" y="1597557"/>
            <a:ext cx="6908467" cy="1907643"/>
          </a:xfrm>
          <a:prstGeom prst="wedgeRoundRectCallout">
            <a:avLst>
              <a:gd name="adj1" fmla="val 47009"/>
              <a:gd name="adj2" fmla="val 61246"/>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87457" y="1700933"/>
            <a:ext cx="6328759"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en-US" sz="3200" b="1" dirty="0">
                <a:solidFill>
                  <a:srgbClr val="000000"/>
                </a:solidFill>
                <a:latin typeface="Arial"/>
                <a:cs typeface="Arial"/>
              </a:rPr>
              <a:t>But when the people of Israel cried out to the Lord for help</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(3:9a, etc ABSENT).</a:t>
            </a:r>
          </a:p>
        </p:txBody>
      </p:sp>
    </p:spTree>
    <p:extLst>
      <p:ext uri="{BB962C8B-B14F-4D97-AF65-F5344CB8AC3E}">
        <p14:creationId xmlns:p14="http://schemas.microsoft.com/office/powerpoint/2010/main" val="1029873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Abimelech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0" y="2287181"/>
            <a:ext cx="6156176"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93098" y="2320896"/>
            <a:ext cx="5991070" cy="255454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An unnamed woman in Thebez—though not called a judge—delivered Israel from Abimelech by killing him with a millstone (9:50-57). </a:t>
            </a: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2955780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70" y="0"/>
            <a:ext cx="448627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427984" y="980728"/>
            <a:ext cx="4716016" cy="381642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Where are the </a:t>
            </a:r>
            <a:r>
              <a:rPr lang="en-US" sz="4800" b="1" i="1" dirty="0" smtClean="0">
                <a:effectLst>
                  <a:glow rad="127000">
                    <a:schemeClr val="tx1"/>
                  </a:glow>
                </a:effectLst>
                <a:latin typeface="Arial" charset="0"/>
                <a:ea typeface="ＭＳ Ｐゴシック" charset="0"/>
                <a:cs typeface="ＭＳ Ｐゴシック" charset="0"/>
              </a:rPr>
              <a:t>men</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2747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0"/>
            <a:ext cx="872836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Abimelech</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End (9:54-55)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2747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Abimelech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2438400" y="381000"/>
            <a:ext cx="6670500" cy="1842875"/>
          </a:xfrm>
          <a:prstGeom prst="wedgeRoundRectCallout">
            <a:avLst>
              <a:gd name="adj1" fmla="val -59078"/>
              <a:gd name="adj2" fmla="val 13046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640920" y="482010"/>
            <a:ext cx="6323669" cy="58477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No peace noted.</a:t>
            </a:r>
          </a:p>
        </p:txBody>
      </p:sp>
    </p:spTree>
    <p:extLst>
      <p:ext uri="{BB962C8B-B14F-4D97-AF65-F5344CB8AC3E}">
        <p14:creationId xmlns:p14="http://schemas.microsoft.com/office/powerpoint/2010/main" val="3916691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24744"/>
          </a:xfrm>
          <a:solidFill>
            <a:srgbClr val="800000"/>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3568" y="2100290"/>
            <a:ext cx="7848872" cy="24088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All people deserve their leader.</a:t>
            </a:r>
          </a:p>
        </p:txBody>
      </p:sp>
    </p:spTree>
    <p:extLst>
      <p:ext uri="{BB962C8B-B14F-4D97-AF65-F5344CB8AC3E}">
        <p14:creationId xmlns:p14="http://schemas.microsoft.com/office/powerpoint/2010/main" val="16465451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000"/>
            <a:ext cx="9144000" cy="4572000"/>
          </a:xfrm>
          <a:prstGeom prst="rect">
            <a:avLst/>
          </a:prstGeom>
        </p:spPr>
      </p:pic>
      <p:pic>
        <p:nvPicPr>
          <p:cNvPr id="4" name="Picture 3"/>
          <p:cNvPicPr>
            <a:picLocks noChangeAspect="1"/>
          </p:cNvPicPr>
          <p:nvPr/>
        </p:nvPicPr>
        <p:blipFill>
          <a:blip r:embed="rId4"/>
          <a:stretch>
            <a:fillRect/>
          </a:stretch>
        </p:blipFill>
        <p:spPr>
          <a:xfrm>
            <a:off x="1397000" y="1308100"/>
            <a:ext cx="6350000" cy="4229100"/>
          </a:xfrm>
          <a:prstGeom prst="rect">
            <a:avLst/>
          </a:prstGeom>
        </p:spPr>
      </p:pic>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a:ex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Every couple deserves each other.</a:t>
            </a: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664056"/>
            <a:ext cx="8460432" cy="54292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Why is it that we often have choices of leaders, but none of these choices is desirable?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Why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we have better leaders ?</a:t>
            </a:r>
          </a:p>
        </p:txBody>
      </p:sp>
    </p:spTree>
    <p:extLst>
      <p:ext uri="{BB962C8B-B14F-4D97-AF65-F5344CB8AC3E}">
        <p14:creationId xmlns:p14="http://schemas.microsoft.com/office/powerpoint/2010/main" val="252550365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a:extLst/>
        </p:spPr>
        <p:txBody>
          <a:bodyPr anchor="t"/>
          <a:lstStyle/>
          <a:p>
            <a:pPr>
              <a:defRPr/>
            </a:pPr>
            <a:r>
              <a:rPr lang="en-US" sz="6600" b="1"/>
              <a:t>A leadership crisis begins with a followership crisis</a:t>
            </a:r>
            <a:r>
              <a:rPr lang="en-SG" sz="6600" b="1"/>
              <a:t>.</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627784" y="3501008"/>
            <a:ext cx="3779788" cy="3188256"/>
          </a:xfrm>
          <a:prstGeom prst="rect">
            <a:avLst/>
          </a:prstGeom>
        </p:spPr>
      </p:pic>
    </p:spTree>
    <p:extLst>
      <p:ext uri="{BB962C8B-B14F-4D97-AF65-F5344CB8AC3E}">
        <p14:creationId xmlns:p14="http://schemas.microsoft.com/office/powerpoint/2010/main" val="1460323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611560" y="2432720"/>
            <a:ext cx="8388424" cy="1788368"/>
          </a:xfrm>
          <a:prstGeom prst="wedgeRoundRectCallout">
            <a:avLst>
              <a:gd name="adj1" fmla="val 6"/>
              <a:gd name="adj2" fmla="val -6259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755576" y="2579420"/>
            <a:ext cx="8125124"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3200" b="1" dirty="0">
                <a:solidFill>
                  <a:srgbClr val="000000"/>
                </a:solidFill>
                <a:latin typeface="Arial"/>
                <a:cs typeface="Arial"/>
              </a:rPr>
              <a:t>We sin against the L</a:t>
            </a:r>
            <a:r>
              <a:rPr lang="en-US" sz="2800" b="1" dirty="0">
                <a:solidFill>
                  <a:srgbClr val="000000"/>
                </a:solidFill>
                <a:latin typeface="Arial"/>
                <a:cs typeface="Arial"/>
              </a:rPr>
              <a:t>ORD</a:t>
            </a:r>
            <a:r>
              <a:rPr lang="en-US" sz="3200" b="1" dirty="0">
                <a:solidFill>
                  <a:srgbClr val="000000"/>
                </a:solidFill>
                <a:latin typeface="Arial"/>
                <a:cs typeface="Arial"/>
              </a:rPr>
              <a:t> by worshipping anything and anyone but Jesus (8:33-35). </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Modern Cycle</a:t>
            </a:r>
          </a:p>
        </p:txBody>
      </p:sp>
      <p:sp>
        <p:nvSpPr>
          <p:cNvPr id="4" name="Title 1"/>
          <p:cNvSpPr txBox="1">
            <a:spLocks/>
          </p:cNvSpPr>
          <p:nvPr/>
        </p:nvSpPr>
        <p:spPr bwMode="auto">
          <a:xfrm>
            <a:off x="1066800" y="1556792"/>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30648398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Baal Altar in Palmyra, Syria</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descr="Screen Shot 2016-09-24 at 12.30.3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62" y="1052736"/>
            <a:ext cx="9144000" cy="4575186"/>
          </a:xfrm>
          <a:prstGeom prst="rect">
            <a:avLst/>
          </a:prstGeom>
        </p:spPr>
      </p:pic>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Baal Altar in Palmyra, Syria </a:t>
            </a:r>
            <a:r>
              <a:rPr lang="en-US" sz="3600" b="1" dirty="0" smtClean="0">
                <a:effectLst>
                  <a:glow rad="127000">
                    <a:schemeClr val="tx1"/>
                  </a:glow>
                </a:effectLst>
                <a:latin typeface="Arial" charset="0"/>
                <a:ea typeface="ＭＳ Ｐゴシック" charset="0"/>
                <a:cs typeface="ＭＳ Ｐゴシック" charset="0"/>
              </a:rPr>
              <a:t>Destroyed by ISIS in October 2015</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03789"/>
            <a:ext cx="9144000" cy="5438775"/>
          </a:xfrm>
          <a:prstGeom prst="rect">
            <a:avLst/>
          </a:prstGeom>
        </p:spPr>
      </p:pic>
    </p:spTree>
    <p:extLst>
      <p:ext uri="{BB962C8B-B14F-4D97-AF65-F5344CB8AC3E}">
        <p14:creationId xmlns:p14="http://schemas.microsoft.com/office/powerpoint/2010/main" val="2075421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55315"/>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Baal Altar in New York City </a:t>
            </a:r>
            <a:r>
              <a:rPr lang="en-US" sz="3600" b="1" dirty="0" smtClean="0">
                <a:effectLst>
                  <a:glow rad="127000">
                    <a:schemeClr val="tx1"/>
                  </a:glow>
                </a:effectLst>
                <a:latin typeface="Arial" charset="0"/>
                <a:ea typeface="ＭＳ Ｐゴシック" charset="0"/>
                <a:cs typeface="ＭＳ Ｐゴシック" charset="0"/>
              </a:rPr>
              <a:t>Dedicated 19 Sep 2016</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descr="Screen Shot 2016-09-24 at 12.31.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4680"/>
            <a:ext cx="9144000" cy="5562712"/>
          </a:xfrm>
          <a:prstGeom prst="rect">
            <a:avLst/>
          </a:prstGeom>
        </p:spPr>
      </p:pic>
    </p:spTree>
    <p:extLst>
      <p:ext uri="{BB962C8B-B14F-4D97-AF65-F5344CB8AC3E}">
        <p14:creationId xmlns:p14="http://schemas.microsoft.com/office/powerpoint/2010/main" val="2804566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770484"/>
          </a:xfrm>
          <a:prstGeom prst="wedgeRoundRectCallout">
            <a:avLst>
              <a:gd name="adj1" fmla="val 17711"/>
              <a:gd name="adj2" fmla="val -90752"/>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187624" y="3575918"/>
            <a:ext cx="7286969"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Servitude: Our idolatry leads to bad leaders from among us (9:1-49).</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Modern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3255848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Abimelech</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23528" y="980728"/>
            <a:ext cx="8509000" cy="5664200"/>
          </a:xfrm>
          <a:prstGeom prst="rect">
            <a:avLst/>
          </a:prstGeom>
        </p:spPr>
      </p:pic>
      <p:sp>
        <p:nvSpPr>
          <p:cNvPr id="5" name="Rectangle 2"/>
          <p:cNvSpPr txBox="1">
            <a:spLocks noChangeArrowheads="1"/>
          </p:cNvSpPr>
          <p:nvPr/>
        </p:nvSpPr>
        <p:spPr bwMode="auto">
          <a:xfrm>
            <a:off x="899592" y="980728"/>
            <a:ext cx="7272808" cy="432047"/>
          </a:xfrm>
          <a:prstGeom prst="rect">
            <a:avLst/>
          </a:prstGeom>
          <a:solidFill>
            <a:srgbClr val="D0C52E"/>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smtClean="0">
                <a:solidFill>
                  <a:srgbClr val="000000"/>
                </a:solidFill>
                <a:effectLst/>
                <a:latin typeface="Arial" charset="0"/>
                <a:ea typeface="ＭＳ Ｐゴシック" charset="0"/>
                <a:cs typeface="ＭＳ Ｐゴシック" charset="0"/>
              </a:rPr>
              <a:t>Popularity rank as birth name in U.S. — Thinkbabynames.com</a:t>
            </a:r>
            <a:endParaRPr lang="en-US" sz="40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9214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Modern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39796" y="1597557"/>
            <a:ext cx="6908467" cy="1907643"/>
          </a:xfrm>
          <a:prstGeom prst="wedgeRoundRectCallout">
            <a:avLst>
              <a:gd name="adj1" fmla="val 47009"/>
              <a:gd name="adj2" fmla="val 61246"/>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475489" y="1991742"/>
            <a:ext cx="6328759"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We must not neglect to ask God for deliverance (Absent).</a:t>
            </a:r>
          </a:p>
        </p:txBody>
      </p:sp>
    </p:spTree>
    <p:extLst>
      <p:ext uri="{BB962C8B-B14F-4D97-AF65-F5344CB8AC3E}">
        <p14:creationId xmlns:p14="http://schemas.microsoft.com/office/powerpoint/2010/main" val="26866616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Modern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0" y="2924943"/>
            <a:ext cx="6156176" cy="1965265"/>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65106" y="3068960"/>
            <a:ext cx="5991070"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3200" b="1" dirty="0">
                <a:solidFill>
                  <a:srgbClr val="000000"/>
                </a:solidFill>
                <a:latin typeface="Arial"/>
                <a:cs typeface="Arial"/>
              </a:rPr>
              <a:t>God </a:t>
            </a:r>
            <a:r>
              <a:rPr lang="en-US" sz="3200" b="1" i="1" dirty="0">
                <a:solidFill>
                  <a:srgbClr val="000000"/>
                </a:solidFill>
                <a:latin typeface="Arial"/>
                <a:cs typeface="Arial"/>
              </a:rPr>
              <a:t>always</a:t>
            </a:r>
            <a:r>
              <a:rPr lang="en-US" sz="3200" b="1" dirty="0">
                <a:solidFill>
                  <a:srgbClr val="000000"/>
                </a:solidFill>
                <a:latin typeface="Arial"/>
                <a:cs typeface="Arial"/>
              </a:rPr>
              <a:t> answers prayer of repentance by giving us salvation in Jesus (9:50-57). </a:t>
            </a: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4223511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Modern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2438400" y="381000"/>
            <a:ext cx="6670500" cy="1842875"/>
          </a:xfrm>
          <a:prstGeom prst="wedgeRoundRectCallout">
            <a:avLst>
              <a:gd name="adj1" fmla="val -59078"/>
              <a:gd name="adj2" fmla="val 13046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640920" y="482010"/>
            <a:ext cx="6323669"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3200" b="1" dirty="0">
                <a:solidFill>
                  <a:srgbClr val="000000"/>
                </a:solidFill>
                <a:latin typeface="Arial"/>
                <a:cs typeface="Arial"/>
              </a:rPr>
              <a:t>Life still has struggles but life in Christ always has God’s peace as well (Absent). </a:t>
            </a:r>
          </a:p>
        </p:txBody>
      </p:sp>
    </p:spTree>
    <p:extLst>
      <p:ext uri="{BB962C8B-B14F-4D97-AF65-F5344CB8AC3E}">
        <p14:creationId xmlns:p14="http://schemas.microsoft.com/office/powerpoint/2010/main" val="14780727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Need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Only 9% of USA voted for Trump and Clinto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1639" y="0"/>
            <a:ext cx="5644444" cy="6858000"/>
          </a:xfrm>
          <a:prstGeom prst="rect">
            <a:avLst/>
          </a:prstGeom>
        </p:spPr>
      </p:pic>
    </p:spTree>
    <p:extLst>
      <p:ext uri="{BB962C8B-B14F-4D97-AF65-F5344CB8AC3E}">
        <p14:creationId xmlns:p14="http://schemas.microsoft.com/office/powerpoint/2010/main" val="27056037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559" y="-243408"/>
            <a:ext cx="9239055" cy="73894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80268"/>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All people deserve their leader.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643" y="5768256"/>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MAIN IDEA</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0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Nephew</a:t>
            </a:r>
            <a:endParaRPr lang="en-US" dirty="0"/>
          </a:p>
        </p:txBody>
      </p:sp>
      <p:grpSp>
        <p:nvGrpSpPr>
          <p:cNvPr id="6" name="Group 5"/>
          <p:cNvGrpSpPr/>
          <p:nvPr/>
        </p:nvGrpSpPr>
        <p:grpSpPr>
          <a:xfrm>
            <a:off x="1013491" y="-1"/>
            <a:ext cx="7421017" cy="7519701"/>
            <a:chOff x="1013491" y="-1"/>
            <a:chExt cx="7421017" cy="7519701"/>
          </a:xfrm>
        </p:grpSpPr>
        <p:pic>
          <p:nvPicPr>
            <p:cNvPr id="3" name="Picture 2"/>
            <p:cNvPicPr>
              <a:picLocks noChangeAspect="1"/>
            </p:cNvPicPr>
            <p:nvPr/>
          </p:nvPicPr>
          <p:blipFill>
            <a:blip r:embed="rId3"/>
            <a:stretch>
              <a:fillRect/>
            </a:stretch>
          </p:blipFill>
          <p:spPr>
            <a:xfrm>
              <a:off x="1013491" y="-1"/>
              <a:ext cx="7421017" cy="7519701"/>
            </a:xfrm>
            <a:prstGeom prst="rect">
              <a:avLst/>
            </a:prstGeom>
          </p:spPr>
        </p:pic>
        <p:sp>
          <p:nvSpPr>
            <p:cNvPr id="2" name="Rectangle 1"/>
            <p:cNvSpPr/>
            <p:nvPr/>
          </p:nvSpPr>
          <p:spPr bwMode="auto">
            <a:xfrm>
              <a:off x="2029161" y="0"/>
              <a:ext cx="617507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2029161" y="423377"/>
              <a:ext cx="472984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5" name="TextBox 2"/>
          <p:cNvSpPr txBox="1">
            <a:spLocks noChangeArrowheads="1"/>
          </p:cNvSpPr>
          <p:nvPr/>
        </p:nvSpPr>
        <p:spPr bwMode="auto">
          <a:xfrm>
            <a:off x="2014563" y="-19352"/>
            <a:ext cx="6175074" cy="1200329"/>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600" b="1" dirty="0" smtClean="0">
                <a:solidFill>
                  <a:srgbClr val="000000"/>
                </a:solidFill>
                <a:latin typeface="Arial"/>
                <a:cs typeface="Arial"/>
              </a:rPr>
              <a:t>This is my nephew, Skippy.</a:t>
            </a:r>
            <a:br>
              <a:rPr lang="en-US" sz="3600" b="1" dirty="0" smtClean="0">
                <a:solidFill>
                  <a:srgbClr val="000000"/>
                </a:solidFill>
                <a:latin typeface="Arial"/>
                <a:cs typeface="Arial"/>
              </a:rPr>
            </a:br>
            <a:r>
              <a:rPr lang="en-US" sz="3600" b="1" dirty="0" smtClean="0">
                <a:solidFill>
                  <a:srgbClr val="000000"/>
                </a:solidFill>
                <a:latin typeface="Arial"/>
                <a:cs typeface="Arial"/>
              </a:rPr>
              <a:t>He</a:t>
            </a:r>
            <a:r>
              <a:rPr lang="uk-UA" sz="3600" b="1" dirty="0" smtClean="0">
                <a:solidFill>
                  <a:srgbClr val="000000"/>
                </a:solidFill>
                <a:latin typeface="Arial"/>
                <a:cs typeface="Arial"/>
              </a:rPr>
              <a:t>'</a:t>
            </a:r>
            <a:r>
              <a:rPr lang="en-US" sz="3600" b="1" dirty="0" smtClean="0">
                <a:solidFill>
                  <a:srgbClr val="000000"/>
                </a:solidFill>
                <a:latin typeface="Arial"/>
                <a:cs typeface="Arial"/>
              </a:rPr>
              <a:t>s your new boss.</a:t>
            </a:r>
            <a:endParaRPr lang="en-US" sz="4400" b="1" dirty="0">
              <a:solidFill>
                <a:srgbClr val="000000"/>
              </a:solidFill>
              <a:latin typeface="Arial"/>
              <a:cs typeface="Arial"/>
            </a:endParaRPr>
          </a:p>
        </p:txBody>
      </p:sp>
    </p:spTree>
    <p:extLst>
      <p:ext uri="{BB962C8B-B14F-4D97-AF65-F5344CB8AC3E}">
        <p14:creationId xmlns:p14="http://schemas.microsoft.com/office/powerpoint/2010/main" val="2540771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412776"/>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better follower?</a:t>
            </a:r>
          </a:p>
        </p:txBody>
      </p:sp>
      <p:sp>
        <p:nvSpPr>
          <p:cNvPr id="5" name="Rectangle 2"/>
          <p:cNvSpPr txBox="1">
            <a:spLocks noChangeArrowheads="1"/>
          </p:cNvSpPr>
          <p:nvPr/>
        </p:nvSpPr>
        <p:spPr bwMode="auto">
          <a:xfrm>
            <a:off x="0" y="3202656"/>
            <a:ext cx="9144000" cy="2083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First follow Jesus.</a:t>
            </a:r>
          </a:p>
          <a:p>
            <a:pPr>
              <a:defRPr/>
            </a:pPr>
            <a:r>
              <a:rPr lang="en-US" sz="4800" b="1" dirty="0">
                <a:effectLst>
                  <a:glow rad="127000">
                    <a:schemeClr val="tx1"/>
                  </a:glow>
                </a:effectLst>
                <a:latin typeface="Arial" charset="0"/>
                <a:ea typeface="ＭＳ Ｐゴシック" charset="0"/>
                <a:cs typeface="ＭＳ Ｐゴシック" charset="0"/>
              </a:rPr>
              <a:t>Then develop godly qualities.</a:t>
            </a:r>
          </a:p>
        </p:txBody>
      </p:sp>
    </p:spTree>
    <p:extLst>
      <p:ext uri="{BB962C8B-B14F-4D97-AF65-F5344CB8AC3E}">
        <p14:creationId xmlns:p14="http://schemas.microsoft.com/office/powerpoint/2010/main" val="34081564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1232899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Sermons link </a:t>
            </a:r>
            <a:r>
              <a:rPr lang="en-US" sz="2800" b="1" dirty="0">
                <a:solidFill>
                  <a:srgbClr val="FFFFFF"/>
                </a:solidFill>
                <a:latin typeface="Arial" charset="0"/>
                <a:ea typeface="ＭＳ Ｐゴシック" charset="0"/>
              </a:rPr>
              <a:t>at 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658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Need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Only 9% of USA voted for Trump and Clinton.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2" y="0"/>
            <a:ext cx="9163666" cy="4265711"/>
          </a:xfrm>
          <a:prstGeom prst="rect">
            <a:avLst/>
          </a:prstGeom>
        </p:spPr>
      </p:pic>
    </p:spTree>
    <p:extLst>
      <p:ext uri="{BB962C8B-B14F-4D97-AF65-F5344CB8AC3E}">
        <p14:creationId xmlns:p14="http://schemas.microsoft.com/office/powerpoint/2010/main" val="1767475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664056"/>
            <a:ext cx="8460432" cy="54292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Leaders will never be better than the people who select them. The moral decline in the US as a whole now shows up in the undesirable options to choose from for president. </a:t>
            </a:r>
          </a:p>
        </p:txBody>
      </p:sp>
    </p:spTree>
    <p:extLst>
      <p:ext uri="{BB962C8B-B14F-4D97-AF65-F5344CB8AC3E}">
        <p14:creationId xmlns:p14="http://schemas.microsoft.com/office/powerpoint/2010/main" val="40586898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24744"/>
          </a:xfrm>
          <a:solidFill>
            <a:srgbClr val="800000"/>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3568" y="2100290"/>
            <a:ext cx="7848872" cy="24088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All people deserve their leader.</a:t>
            </a:r>
          </a:p>
        </p:txBody>
      </p:sp>
    </p:spTree>
    <p:extLst>
      <p:ext uri="{BB962C8B-B14F-4D97-AF65-F5344CB8AC3E}">
        <p14:creationId xmlns:p14="http://schemas.microsoft.com/office/powerpoint/2010/main" val="25188191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14238</TotalTime>
  <Words>3551</Words>
  <Application>Microsoft Macintosh PowerPoint</Application>
  <PresentationFormat>On-screen Show (4:3)</PresentationFormat>
  <Paragraphs>369</Paragraphs>
  <Slides>64</Slides>
  <Notes>60</Notes>
  <HiddenSlides>0</HiddenSlides>
  <MMClips>0</MMClips>
  <ScaleCrop>false</ScaleCrop>
  <HeadingPairs>
    <vt:vector size="4" baseType="variant">
      <vt:variant>
        <vt:lpstr>Theme</vt:lpstr>
      </vt:variant>
      <vt:variant>
        <vt:i4>5</vt:i4>
      </vt:variant>
      <vt:variant>
        <vt:lpstr>Slide Titles</vt:lpstr>
      </vt:variant>
      <vt:variant>
        <vt:i4>64</vt:i4>
      </vt:variant>
    </vt:vector>
  </HeadingPairs>
  <TitlesOfParts>
    <vt:vector size="69" baseType="lpstr">
      <vt:lpstr>49_Blank Presentation</vt:lpstr>
      <vt:lpstr>Blank Presentation</vt:lpstr>
      <vt:lpstr>1_Default Design</vt:lpstr>
      <vt:lpstr>4_Default Design</vt:lpstr>
      <vt:lpstr>5_Default Design</vt:lpstr>
      <vt:lpstr>Abimelech  A Thornbush Rules the Trees Judges 8:33–9:57</vt:lpstr>
      <vt:lpstr>Both Running</vt:lpstr>
      <vt:lpstr>Both Disliked</vt:lpstr>
      <vt:lpstr>Both Not Trusted</vt:lpstr>
      <vt:lpstr>Why is it that we often have choices of leaders, but none of these choices is desirable?   Why don't we have better leaders ?</vt:lpstr>
      <vt:lpstr>Need</vt:lpstr>
      <vt:lpstr>Need</vt:lpstr>
      <vt:lpstr>Leaders will never be better than the people who select them. The moral decline in the US as a whole now shows up in the undesirable options to choose from for president. </vt:lpstr>
      <vt:lpstr>Main Idea</vt:lpstr>
      <vt:lpstr>Judges</vt:lpstr>
      <vt:lpstr>Band-Aids on a Gunshot Wound </vt:lpstr>
      <vt:lpstr>Everyone worships.</vt:lpstr>
      <vt:lpstr>Key Verse</vt:lpstr>
      <vt:lpstr>Downward Spiral of the Cycles</vt:lpstr>
      <vt:lpstr>"Scripture" (6: NLT).</vt:lpstr>
      <vt:lpstr>God judged Gideon for foolishly making an ephod that the people worshipped (8:22-27). </vt:lpstr>
      <vt:lpstr>The Gideon Cycle</vt:lpstr>
      <vt:lpstr>Today's Preview</vt:lpstr>
      <vt:lpstr>I. Israel's five-fold sin pattern was self-inflicted (8:33–9:57). </vt:lpstr>
      <vt:lpstr>Abimelech introduced (8:29-32)</vt:lpstr>
      <vt:lpstr>The four cycles in the book of Judges so far should have clued us into all-familiar patterns of sin. Simply stated, the one thing we learn from sin is that we don't learn from sin! We see others sin and suffer terrible consequences, but then we do the same without learning from their mistakes.</vt:lpstr>
      <vt:lpstr>Redefining Sexual Immorality and Fornication</vt:lpstr>
      <vt:lpstr>Q&amp;A</vt:lpstr>
      <vt:lpstr>The Abimelech Cycle</vt:lpstr>
      <vt:lpstr>Baal Worship</vt:lpstr>
      <vt:lpstr>Baal Altar in Palmyra, Syria</vt:lpstr>
      <vt:lpstr>Baal Altar in Palmyra, Syria</vt:lpstr>
      <vt:lpstr>The Abimelech Cycle</vt:lpstr>
      <vt:lpstr>Gideon refused to be king: "I will not rule over you, nor will my son rule over you. The LORD will rule over you"  (8:23). </vt:lpstr>
      <vt:lpstr>Abimelech</vt:lpstr>
      <vt:lpstr>Abimelech revealed the sad state of the people as a whole in the north of Israel.</vt:lpstr>
      <vt:lpstr>Mount Gerizim Looking East (Deut. 27:9-13) </vt:lpstr>
      <vt:lpstr>Shechem</vt:lpstr>
      <vt:lpstr>Joshua 24</vt:lpstr>
      <vt:lpstr>Abimelech gained power (9:3-5)</vt:lpstr>
      <vt:lpstr>Abimelech crowned king (9:6)</vt:lpstr>
      <vt:lpstr>He was challenged by Jotham (9:7-21). </vt:lpstr>
      <vt:lpstr>Who should rule?</vt:lpstr>
      <vt:lpstr>"And the thornbush replied to the trees,   'If you truly want to make me your king, come and take shelter in my shade'"  (9:15a NLT).</vt:lpstr>
      <vt:lpstr>The problem? Tumbleweeds fly.</vt:lpstr>
      <vt:lpstr>"If [you don't want to make me your king], let fire come out from me and devour the cedars of Lebanon"  (9:15b NLT).</vt:lpstr>
      <vt:lpstr>Abimelech terrorized his own people (9:22-55)</vt:lpstr>
      <vt:lpstr>The Abimelech Cycle</vt:lpstr>
      <vt:lpstr>The Abimelech Cycle</vt:lpstr>
      <vt:lpstr>Where are the men?</vt:lpstr>
      <vt:lpstr>Abimelech's End (9:54-55)</vt:lpstr>
      <vt:lpstr>The Abimelech Cycle</vt:lpstr>
      <vt:lpstr>Main Idea</vt:lpstr>
      <vt:lpstr>Every couple deserves each other.</vt:lpstr>
      <vt:lpstr>A leadership crisis begins with a followership crisis.</vt:lpstr>
      <vt:lpstr>The Modern Cycle</vt:lpstr>
      <vt:lpstr>Baal Altar in Palmyra, Syria</vt:lpstr>
      <vt:lpstr>Baal Altar in Palmyra, Syria Destroyed by ISIS in October 2015</vt:lpstr>
      <vt:lpstr>Baal Altar in New York City Dedicated 19 Sep 2016</vt:lpstr>
      <vt:lpstr>The Modern Cycle</vt:lpstr>
      <vt:lpstr>Abimelech</vt:lpstr>
      <vt:lpstr>The Modern Cycle</vt:lpstr>
      <vt:lpstr>The Modern Cycle</vt:lpstr>
      <vt:lpstr>The Modern Cycle</vt:lpstr>
      <vt:lpstr>All people deserve their leader.</vt:lpstr>
      <vt:lpstr>Nephew</vt:lpstr>
      <vt:lpstr>How can you be a better follower?</vt:lpstr>
      <vt:lpstr>Black</vt:lpstr>
      <vt:lpstr>OT Sermons link at BibleStudyDownloads.org</vt:lpstr>
    </vt:vector>
  </TitlesOfParts>
  <Company>D &amp; M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557</cp:revision>
  <dcterms:created xsi:type="dcterms:W3CDTF">2009-08-20T04:03:07Z</dcterms:created>
  <dcterms:modified xsi:type="dcterms:W3CDTF">2016-09-28T11:04:37Z</dcterms:modified>
</cp:coreProperties>
</file>