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Lst>
  <p:notesMasterIdLst>
    <p:notesMasterId r:id="rId19"/>
  </p:notesMasterIdLst>
  <p:sldIdLst>
    <p:sldId id="256" r:id="rId4"/>
    <p:sldId id="257" r:id="rId5"/>
    <p:sldId id="258" r:id="rId6"/>
    <p:sldId id="259" r:id="rId7"/>
    <p:sldId id="262" r:id="rId8"/>
    <p:sldId id="263" r:id="rId9"/>
    <p:sldId id="264" r:id="rId10"/>
    <p:sldId id="265" r:id="rId11"/>
    <p:sldId id="266" r:id="rId12"/>
    <p:sldId id="267" r:id="rId13"/>
    <p:sldId id="261" r:id="rId14"/>
    <p:sldId id="268" r:id="rId15"/>
    <p:sldId id="269"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2" d="100"/>
          <a:sy n="102" d="100"/>
        </p:scale>
        <p:origin x="-165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C775C-019B-5446-A66A-04838BD9D514}" type="datetimeFigureOut">
              <a:rPr lang="en-US" smtClean="0"/>
              <a:t>8/5/16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4C479-7AC9-FE4A-9201-830A7D5F6CCC}" type="slidenum">
              <a:rPr lang="en-US" smtClean="0"/>
              <a:t>‹#›</a:t>
            </a:fld>
            <a:endParaRPr lang="en-US"/>
          </a:p>
        </p:txBody>
      </p:sp>
    </p:spTree>
    <p:extLst>
      <p:ext uri="{BB962C8B-B14F-4D97-AF65-F5344CB8AC3E}">
        <p14:creationId xmlns:p14="http://schemas.microsoft.com/office/powerpoint/2010/main" val="788834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0EE030-4DCE-4842-BD2C-7D7E1A3294E6}" type="slidenum">
              <a:rPr lang="en-US" sz="1200">
                <a:solidFill>
                  <a:prstClr val="black"/>
                </a:solidFill>
              </a:rPr>
              <a:pPr eaLnBrk="1" hangingPunct="1"/>
              <a:t>14</a:t>
            </a:fld>
            <a:endParaRPr lang="en-US" sz="1200">
              <a:solidFill>
                <a:prstClr val="black"/>
              </a:solidFill>
            </a:endParaRPr>
          </a:p>
        </p:txBody>
      </p:sp>
      <p:sp>
        <p:nvSpPr>
          <p:cNvPr id="600066" name="Rectangle 2"/>
          <p:cNvSpPr>
            <a:spLocks noGrp="1" noRot="1" noChangeAspect="1" noChangeArrowheads="1"/>
          </p:cNvSpPr>
          <p:nvPr>
            <p:ph type="sldImg"/>
          </p:nvPr>
        </p:nvSpPr>
        <p:spPr>
          <a:solidFill>
            <a:srgbClr val="FFFFFF"/>
          </a:solidFill>
          <a:ln/>
        </p:spPr>
      </p:sp>
      <p:sp>
        <p:nvSpPr>
          <p:cNvPr id="600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1BEE6A-8C79-864A-BA8A-6CC6A2852B2B}" type="slidenum">
              <a:rPr lang="en-US" sz="1200">
                <a:solidFill>
                  <a:srgbClr val="000000"/>
                </a:solidFill>
              </a:rPr>
              <a:pPr eaLnBrk="1" hangingPunct="1"/>
              <a:t>15</a:t>
            </a:fld>
            <a:endParaRPr lang="en-US" sz="1200">
              <a:solidFill>
                <a:srgbClr val="000000"/>
              </a:solidFill>
            </a:endParaRPr>
          </a:p>
        </p:txBody>
      </p:sp>
      <p:sp>
        <p:nvSpPr>
          <p:cNvPr id="606210" name="Rectangle 2"/>
          <p:cNvSpPr>
            <a:spLocks noGrp="1" noRot="1" noChangeAspect="1" noChangeArrowheads="1"/>
          </p:cNvSpPr>
          <p:nvPr>
            <p:ph type="sldImg"/>
          </p:nvPr>
        </p:nvSpPr>
        <p:spPr>
          <a:solidFill>
            <a:srgbClr val="FFFFFF"/>
          </a:solidFill>
          <a:ln/>
        </p:spPr>
      </p:sp>
      <p:sp>
        <p:nvSpPr>
          <p:cNvPr id="606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3AEA19B3-BC6D-4E56-93BC-B9B0EF1523FC}" type="datetime1">
              <a:rPr lang="en-US" smtClean="0"/>
              <a:pPr/>
              <a:t>8/5/16</a:t>
            </a:fld>
            <a:endParaRPr/>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r>
              <a:rPr smtClean="0"/>
              <a:t>
              </a:t>
            </a:r>
            <a:endParaRPr/>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58610-95E5-EB48-A738-9A0D9E650FF0}"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45F58610-95E5-EB48-A738-9A0D9E650FF0}" type="datetimeFigureOut">
              <a:rPr lang="en-US" smtClean="0"/>
              <a:t>8/5/16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DCD70-5F82-E746-9976-1138DA89C619}" type="slidenum">
              <a:rPr lang="en-US" smtClean="0"/>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45F58610-95E5-EB48-A738-9A0D9E650FF0}" type="datetimeFigureOut">
              <a:rPr lang="en-US" smtClean="0"/>
              <a:t>8/5/16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DCD70-5F82-E746-9976-1138DA89C619}" type="slidenum">
              <a:rPr lang="en-US" smtClean="0"/>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F58610-95E5-EB48-A738-9A0D9E650FF0}"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F58610-95E5-EB48-A738-9A0D9E650FF0}"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57C91-7507-524D-970D-D07E79665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55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903E6-150B-DF4C-87C9-2852D5C42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18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2A33C-5B02-FE40-896E-EAC2D7FBA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80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C30AEF-1A47-E842-B89C-5B2978D701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42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C1F34D-1BB3-F14C-A3A6-1D1DC26F72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F58610-95E5-EB48-A738-9A0D9E650FF0}"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CB766C-EAA2-B74F-A348-BF466DA09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8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D25DF8-0291-084D-BA25-47CF3E82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230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8E6AD7-B133-9F49-9C5B-94147AB2C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562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311025-9D54-5F4C-9945-9A53D999E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249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D9D72D-8C07-8648-87C1-F45C285748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04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9DB7-60AF-5246-99E5-10A6A1580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9288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A108EB7-FDCB-F942-AE13-40A9FDF77265}" type="slidenum">
              <a:rPr lang="en-US"/>
              <a:pPr>
                <a:defRPr/>
              </a:pPr>
              <a:t>‹#›</a:t>
            </a:fld>
            <a:endParaRPr lang="en-US"/>
          </a:p>
        </p:txBody>
      </p:sp>
    </p:spTree>
    <p:extLst>
      <p:ext uri="{BB962C8B-B14F-4D97-AF65-F5344CB8AC3E}">
        <p14:creationId xmlns:p14="http://schemas.microsoft.com/office/powerpoint/2010/main" val="84767208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14D711D-069F-9F45-9FB7-656DFAE02375}" type="slidenum">
              <a:rPr lang="en-US"/>
              <a:pPr>
                <a:defRPr/>
              </a:pPr>
              <a:t>‹#›</a:t>
            </a:fld>
            <a:endParaRPr lang="en-US"/>
          </a:p>
        </p:txBody>
      </p:sp>
    </p:spTree>
    <p:extLst>
      <p:ext uri="{BB962C8B-B14F-4D97-AF65-F5344CB8AC3E}">
        <p14:creationId xmlns:p14="http://schemas.microsoft.com/office/powerpoint/2010/main" val="44412713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97EF6A5-993F-9A4D-941B-734E9037CCF4}" type="slidenum">
              <a:rPr lang="en-US"/>
              <a:pPr>
                <a:defRPr/>
              </a:pPr>
              <a:t>‹#›</a:t>
            </a:fld>
            <a:endParaRPr lang="en-US"/>
          </a:p>
        </p:txBody>
      </p:sp>
    </p:spTree>
    <p:extLst>
      <p:ext uri="{BB962C8B-B14F-4D97-AF65-F5344CB8AC3E}">
        <p14:creationId xmlns:p14="http://schemas.microsoft.com/office/powerpoint/2010/main" val="429184422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A127A33-D9FC-564F-8D03-BC740F55F778}" type="slidenum">
              <a:rPr lang="en-US"/>
              <a:pPr>
                <a:defRPr/>
              </a:pPr>
              <a:t>‹#›</a:t>
            </a:fld>
            <a:endParaRPr lang="en-US"/>
          </a:p>
        </p:txBody>
      </p:sp>
    </p:spTree>
    <p:extLst>
      <p:ext uri="{BB962C8B-B14F-4D97-AF65-F5344CB8AC3E}">
        <p14:creationId xmlns:p14="http://schemas.microsoft.com/office/powerpoint/2010/main" val="36893348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C9C001D-EE99-7B44-BBF9-FB9CF19CEE59}" type="slidenum">
              <a:rPr lang="en-US"/>
              <a:pPr>
                <a:defRPr/>
              </a:pPr>
              <a:t>‹#›</a:t>
            </a:fld>
            <a:endParaRPr lang="en-US"/>
          </a:p>
        </p:txBody>
      </p:sp>
    </p:spTree>
    <p:extLst>
      <p:ext uri="{BB962C8B-B14F-4D97-AF65-F5344CB8AC3E}">
        <p14:creationId xmlns:p14="http://schemas.microsoft.com/office/powerpoint/2010/main" val="319209015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DCF180-B55D-2840-AC24-BDB5AF8295E8}" type="slidenum">
              <a:rPr lang="en-US"/>
              <a:pPr>
                <a:defRPr/>
              </a:pPr>
              <a:t>‹#›</a:t>
            </a:fld>
            <a:endParaRPr lang="en-US"/>
          </a:p>
        </p:txBody>
      </p:sp>
    </p:spTree>
    <p:extLst>
      <p:ext uri="{BB962C8B-B14F-4D97-AF65-F5344CB8AC3E}">
        <p14:creationId xmlns:p14="http://schemas.microsoft.com/office/powerpoint/2010/main" val="230260299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376533-1250-6D4E-8E10-668EC84CFF2A}" type="slidenum">
              <a:rPr lang="en-US"/>
              <a:pPr>
                <a:defRPr/>
              </a:pPr>
              <a:t>‹#›</a:t>
            </a:fld>
            <a:endParaRPr lang="en-US"/>
          </a:p>
        </p:txBody>
      </p:sp>
    </p:spTree>
    <p:extLst>
      <p:ext uri="{BB962C8B-B14F-4D97-AF65-F5344CB8AC3E}">
        <p14:creationId xmlns:p14="http://schemas.microsoft.com/office/powerpoint/2010/main" val="16843859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40E7F2C-3AA8-AF4F-B035-89F2C7AD71D5}" type="slidenum">
              <a:rPr lang="en-US"/>
              <a:pPr>
                <a:defRPr/>
              </a:pPr>
              <a:t>‹#›</a:t>
            </a:fld>
            <a:endParaRPr lang="en-US"/>
          </a:p>
        </p:txBody>
      </p:sp>
    </p:spTree>
    <p:extLst>
      <p:ext uri="{BB962C8B-B14F-4D97-AF65-F5344CB8AC3E}">
        <p14:creationId xmlns:p14="http://schemas.microsoft.com/office/powerpoint/2010/main" val="249064348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5DDF4F-059E-6D49-8821-C3B7BE675AAB}" type="slidenum">
              <a:rPr lang="en-US"/>
              <a:pPr>
                <a:defRPr/>
              </a:pPr>
              <a:t>‹#›</a:t>
            </a:fld>
            <a:endParaRPr lang="en-US"/>
          </a:p>
        </p:txBody>
      </p:sp>
    </p:spTree>
    <p:extLst>
      <p:ext uri="{BB962C8B-B14F-4D97-AF65-F5344CB8AC3E}">
        <p14:creationId xmlns:p14="http://schemas.microsoft.com/office/powerpoint/2010/main" val="123493261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E658B2-B3FC-4346-9CAA-63F224CC9711}" type="slidenum">
              <a:rPr lang="en-US"/>
              <a:pPr>
                <a:defRPr/>
              </a:pPr>
              <a:t>‹#›</a:t>
            </a:fld>
            <a:endParaRPr lang="en-US"/>
          </a:p>
        </p:txBody>
      </p:sp>
    </p:spTree>
    <p:extLst>
      <p:ext uri="{BB962C8B-B14F-4D97-AF65-F5344CB8AC3E}">
        <p14:creationId xmlns:p14="http://schemas.microsoft.com/office/powerpoint/2010/main" val="295978400"/>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E9560F2-2617-4447-B6CD-5DE52ECE9CD1}" type="slidenum">
              <a:rPr lang="en-US"/>
              <a:pPr>
                <a:defRPr/>
              </a:pPr>
              <a:t>‹#›</a:t>
            </a:fld>
            <a:endParaRPr lang="en-US"/>
          </a:p>
        </p:txBody>
      </p:sp>
    </p:spTree>
    <p:extLst>
      <p:ext uri="{BB962C8B-B14F-4D97-AF65-F5344CB8AC3E}">
        <p14:creationId xmlns:p14="http://schemas.microsoft.com/office/powerpoint/2010/main" val="210213394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F58610-95E5-EB48-A738-9A0D9E650FF0}"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5F58610-95E5-EB48-A738-9A0D9E650FF0}" type="datetimeFigureOut">
              <a:rPr lang="en-US" smtClean="0"/>
              <a:t>8/5/16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DCD70-5F82-E746-9976-1138DA89C619}" type="slidenum">
              <a:rPr lang="en-US" smtClean="0"/>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F58610-95E5-EB48-A738-9A0D9E650FF0}" type="datetimeFigureOut">
              <a:rPr lang="en-US" smtClean="0"/>
              <a:t>8/5/16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58610-95E5-EB48-A738-9A0D9E650FF0}" type="datetimeFigureOut">
              <a:rPr lang="en-US" smtClean="0"/>
              <a:t>8/5/16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58610-95E5-EB48-A738-9A0D9E650FF0}"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CD70-5F82-E746-9976-1138DA89C6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45F58610-95E5-EB48-A738-9A0D9E650FF0}" type="datetimeFigureOut">
              <a:rPr lang="en-US" smtClean="0"/>
              <a:t>8/5/16</a:t>
            </a:fld>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06FDCD70-5F82-E746-9976-1138DA89C61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7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5"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357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5"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357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B3C66E19-9CD0-224A-9094-37324153C567}"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989335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2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252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252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252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DB524574-9299-A04A-8750-9E99B4DE9ACA}"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724676975"/>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20000"/>
                    <a:lumOff val="80000"/>
                  </a:schemeClr>
                </a:solidFill>
              </a:rPr>
              <a:t>Remember the Stones</a:t>
            </a:r>
            <a:endParaRPr lang="en-US" dirty="0">
              <a:solidFill>
                <a:schemeClr val="accent2">
                  <a:lumMod val="20000"/>
                  <a:lumOff val="80000"/>
                </a:schemeClr>
              </a:solidFill>
            </a:endParaRPr>
          </a:p>
        </p:txBody>
      </p:sp>
      <p:sp>
        <p:nvSpPr>
          <p:cNvPr id="3" name="Subtitle 2"/>
          <p:cNvSpPr>
            <a:spLocks noGrp="1"/>
          </p:cNvSpPr>
          <p:nvPr>
            <p:ph type="subTitle" idx="1"/>
          </p:nvPr>
        </p:nvSpPr>
        <p:spPr/>
        <p:txBody>
          <a:bodyPr/>
          <a:lstStyle/>
          <a:p>
            <a:r>
              <a:rPr lang="en-US" dirty="0" smtClean="0"/>
              <a:t>Joshua 4:1-24</a:t>
            </a:r>
            <a:endParaRPr lang="en-US" dirty="0"/>
          </a:p>
        </p:txBody>
      </p:sp>
      <p:sp>
        <p:nvSpPr>
          <p:cNvPr id="4"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Preached by Dr. Desmond Soh • Uploaded by Dr</a:t>
            </a:r>
            <a:r>
              <a:rPr lang="en-US" sz="2000" b="1" kern="0" dirty="0" smtClean="0">
                <a:solidFill>
                  <a:srgbClr val="FFFFFF"/>
                </a:solidFill>
                <a:effectLst>
                  <a:outerShdw blurRad="38100" dist="38100" dir="2700000" algn="tl">
                    <a:srgbClr val="000000"/>
                  </a:outerShdw>
                </a:effectLst>
                <a:latin typeface="Arial"/>
                <a:cs typeface="Arial"/>
              </a:rPr>
              <a:t>. Rick Griffith </a:t>
            </a:r>
            <a:r>
              <a:rPr lang="en-US" sz="2000" b="1" kern="0" dirty="0" smtClean="0">
                <a:solidFill>
                  <a:srgbClr val="FFFFFF"/>
                </a:solidFill>
                <a:effectLst>
                  <a:outerShdw blurRad="38100" dist="38100" dir="2700000" algn="tl">
                    <a:srgbClr val="000000"/>
                  </a:outerShdw>
                </a:effectLst>
                <a:latin typeface="Arial"/>
                <a:cs typeface="Arial"/>
              </a:rPr>
              <a:t/>
            </a:r>
            <a:br>
              <a:rPr lang="en-US" sz="2000" b="1" kern="0" dirty="0" smtClean="0">
                <a:solidFill>
                  <a:srgbClr val="FFFFFF"/>
                </a:solidFill>
                <a:effectLst>
                  <a:outerShdw blurRad="38100" dist="38100" dir="2700000" algn="tl">
                    <a:srgbClr val="000000"/>
                  </a:outerShdw>
                </a:effectLst>
                <a:latin typeface="Arial"/>
                <a:cs typeface="Arial"/>
              </a:rPr>
            </a:br>
            <a:r>
              <a:rPr lang="en-US" sz="1800" b="1" kern="0" dirty="0" smtClean="0">
                <a:solidFill>
                  <a:srgbClr val="FFFFFF"/>
                </a:solidFill>
                <a:effectLst>
                  <a:outerShdw blurRad="38100" dist="38100" dir="2700000" algn="tl">
                    <a:srgbClr val="000000"/>
                  </a:outerShdw>
                </a:effectLst>
                <a:latin typeface="Arial"/>
                <a:cs typeface="Arial"/>
              </a:rPr>
              <a:t>Crossroads International Church Singapore • www.BibleStudyDownloads.org</a:t>
            </a:r>
            <a:endParaRPr lang="en-US" sz="1800" b="1" kern="0" dirty="0" smtClean="0">
              <a:solidFill>
                <a:srgbClr val="FFFFFF"/>
              </a:solidFill>
              <a:effectLst>
                <a:outerShdw blurRad="38100" dist="38100" dir="2700000" algn="tl">
                  <a:srgbClr val="000000"/>
                </a:outerShdw>
              </a:effectLst>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Israel’s Story</a:t>
            </a:r>
            <a:endParaRPr lang="en-US" b="1" dirty="0"/>
          </a:p>
        </p:txBody>
      </p:sp>
      <p:sp>
        <p:nvSpPr>
          <p:cNvPr id="3" name="Content Placeholder 2"/>
          <p:cNvSpPr>
            <a:spLocks noGrp="1"/>
          </p:cNvSpPr>
          <p:nvPr>
            <p:ph idx="1"/>
          </p:nvPr>
        </p:nvSpPr>
        <p:spPr>
          <a:xfrm>
            <a:off x="612775" y="2044700"/>
            <a:ext cx="7918449" cy="4081463"/>
          </a:xfrm>
        </p:spPr>
        <p:txBody>
          <a:bodyPr>
            <a:noAutofit/>
          </a:bodyPr>
          <a:lstStyle/>
          <a:p>
            <a:pPr>
              <a:buNone/>
            </a:pPr>
            <a:r>
              <a:rPr lang="en-US" sz="3600" b="1" dirty="0" smtClean="0"/>
              <a:t>	And the LORD, the God of their fathers sent word to them again and again by His messengers… but they continually mocked the messengers of God, despised His words and scoffed at His prophets	  2 Chronicles 36:15-16  </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 Story</a:t>
            </a:r>
            <a:endParaRPr lang="en-US" b="1" dirty="0"/>
          </a:p>
        </p:txBody>
      </p:sp>
      <p:sp>
        <p:nvSpPr>
          <p:cNvPr id="3" name="Content Placeholder 2"/>
          <p:cNvSpPr>
            <a:spLocks noGrp="1"/>
          </p:cNvSpPr>
          <p:nvPr>
            <p:ph idx="1"/>
          </p:nvPr>
        </p:nvSpPr>
        <p:spPr/>
        <p:txBody>
          <a:bodyPr>
            <a:normAutofit/>
          </a:bodyPr>
          <a:lstStyle/>
          <a:p>
            <a:r>
              <a:rPr lang="en-US" sz="3600" b="1" dirty="0" smtClean="0"/>
              <a:t>His birth</a:t>
            </a:r>
          </a:p>
          <a:p>
            <a:r>
              <a:rPr lang="en-US" sz="3600" b="1" dirty="0" smtClean="0"/>
              <a:t>His miracles</a:t>
            </a:r>
          </a:p>
          <a:p>
            <a:r>
              <a:rPr lang="en-US" sz="3600" b="1" dirty="0" smtClean="0"/>
              <a:t>His message</a:t>
            </a:r>
          </a:p>
          <a:p>
            <a:r>
              <a:rPr lang="en-US" sz="3600" b="1" dirty="0" smtClean="0"/>
              <a:t>His death and resurrection</a:t>
            </a:r>
            <a:endParaRPr lang="en-US" sz="36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Story</a:t>
            </a:r>
            <a:endParaRPr lang="en-US" b="1" dirty="0"/>
          </a:p>
        </p:txBody>
      </p:sp>
      <p:sp>
        <p:nvSpPr>
          <p:cNvPr id="3" name="Content Placeholder 2"/>
          <p:cNvSpPr>
            <a:spLocks noGrp="1"/>
          </p:cNvSpPr>
          <p:nvPr>
            <p:ph idx="1"/>
          </p:nvPr>
        </p:nvSpPr>
        <p:spPr/>
        <p:txBody>
          <a:bodyPr>
            <a:normAutofit/>
          </a:bodyPr>
          <a:lstStyle/>
          <a:p>
            <a:r>
              <a:rPr lang="en-US" sz="3600" dirty="0" smtClean="0"/>
              <a:t>What’s your story?</a:t>
            </a:r>
          </a:p>
          <a:p>
            <a:r>
              <a:rPr lang="en-US" sz="3600" dirty="0" smtClean="0"/>
              <a:t>Are there any stones to tell God’s story?</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CIC’s </a:t>
            </a:r>
            <a:r>
              <a:rPr lang="en-US" b="1" dirty="0" smtClean="0"/>
              <a:t>Story</a:t>
            </a:r>
            <a:endParaRPr lang="en-US" b="1" dirty="0"/>
          </a:p>
        </p:txBody>
      </p:sp>
      <p:sp>
        <p:nvSpPr>
          <p:cNvPr id="3" name="Content Placeholder 2"/>
          <p:cNvSpPr>
            <a:spLocks noGrp="1"/>
          </p:cNvSpPr>
          <p:nvPr>
            <p:ph idx="1"/>
          </p:nvPr>
        </p:nvSpPr>
        <p:spPr/>
        <p:txBody>
          <a:bodyPr>
            <a:normAutofit/>
          </a:bodyPr>
          <a:lstStyle/>
          <a:p>
            <a:r>
              <a:rPr lang="en-US" sz="3600" dirty="0" smtClean="0"/>
              <a:t>As a church, do you have stories to tell your next generation?</a:t>
            </a:r>
          </a:p>
          <a:p>
            <a:r>
              <a:rPr lang="en-US" sz="3600" dirty="0" smtClean="0"/>
              <a:t>Are there any stones left to testify for God?</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ea typeface="ＭＳ Ｐゴシック" charset="0"/>
                <a:cs typeface="ＭＳ Ｐゴシック" charset="0"/>
              </a:rPr>
              <a:t>Black</a:t>
            </a:r>
          </a:p>
        </p:txBody>
      </p:sp>
      <p:grpSp>
        <p:nvGrpSpPr>
          <p:cNvPr id="599042" name="Group 48"/>
          <p:cNvGrpSpPr>
            <a:grpSpLocks/>
          </p:cNvGrpSpPr>
          <p:nvPr/>
        </p:nvGrpSpPr>
        <p:grpSpPr bwMode="auto">
          <a:xfrm>
            <a:off x="5638800" y="3336925"/>
            <a:ext cx="3124200" cy="3292475"/>
            <a:chOff x="2448" y="1699"/>
            <a:chExt cx="1968" cy="2074"/>
          </a:xfrm>
        </p:grpSpPr>
        <p:grpSp>
          <p:nvGrpSpPr>
            <p:cNvPr id="599043" name="Group 11"/>
            <p:cNvGrpSpPr>
              <a:grpSpLocks/>
            </p:cNvGrpSpPr>
            <p:nvPr/>
          </p:nvGrpSpPr>
          <p:grpSpPr bwMode="auto">
            <a:xfrm>
              <a:off x="2448" y="1699"/>
              <a:ext cx="672" cy="557"/>
              <a:chOff x="432" y="1651"/>
              <a:chExt cx="672" cy="557"/>
            </a:xfrm>
          </p:grpSpPr>
          <p:sp>
            <p:nvSpPr>
              <p:cNvPr id="599079" name="Rectangle 5"/>
              <p:cNvSpPr>
                <a:spLocks noChangeArrowheads="1"/>
              </p:cNvSpPr>
              <p:nvPr/>
            </p:nvSpPr>
            <p:spPr bwMode="auto">
              <a:xfrm>
                <a:off x="43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80" name="Rectangle 6"/>
              <p:cNvSpPr>
                <a:spLocks noChangeArrowheads="1"/>
              </p:cNvSpPr>
              <p:nvPr/>
            </p:nvSpPr>
            <p:spPr bwMode="auto">
              <a:xfrm>
                <a:off x="43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81" name="Rectangle 7"/>
              <p:cNvSpPr>
                <a:spLocks noChangeArrowheads="1"/>
              </p:cNvSpPr>
              <p:nvPr/>
            </p:nvSpPr>
            <p:spPr bwMode="auto">
              <a:xfrm>
                <a:off x="67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82" name="Rectangle 8"/>
              <p:cNvSpPr>
                <a:spLocks noChangeArrowheads="1"/>
              </p:cNvSpPr>
              <p:nvPr/>
            </p:nvSpPr>
            <p:spPr bwMode="auto">
              <a:xfrm>
                <a:off x="91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83" name="Rectangle 9"/>
              <p:cNvSpPr>
                <a:spLocks noChangeArrowheads="1"/>
              </p:cNvSpPr>
              <p:nvPr/>
            </p:nvSpPr>
            <p:spPr bwMode="auto">
              <a:xfrm>
                <a:off x="91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84" name="Text Box 10"/>
              <p:cNvSpPr txBox="1">
                <a:spLocks noChangeArrowheads="1"/>
              </p:cNvSpPr>
              <p:nvPr/>
            </p:nvSpPr>
            <p:spPr bwMode="auto">
              <a:xfrm>
                <a:off x="624" y="1651"/>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3200" b="1">
                    <a:solidFill>
                      <a:srgbClr val="000000"/>
                    </a:solidFill>
                  </a:rPr>
                  <a:t>1</a:t>
                </a:r>
              </a:p>
            </p:txBody>
          </p:sp>
        </p:grpSp>
        <p:grpSp>
          <p:nvGrpSpPr>
            <p:cNvPr id="599044" name="Group 12"/>
            <p:cNvGrpSpPr>
              <a:grpSpLocks/>
            </p:cNvGrpSpPr>
            <p:nvPr/>
          </p:nvGrpSpPr>
          <p:grpSpPr bwMode="auto">
            <a:xfrm>
              <a:off x="3744" y="1699"/>
              <a:ext cx="672" cy="557"/>
              <a:chOff x="432" y="1651"/>
              <a:chExt cx="672" cy="557"/>
            </a:xfrm>
          </p:grpSpPr>
          <p:sp>
            <p:nvSpPr>
              <p:cNvPr id="599073" name="Rectangle 13"/>
              <p:cNvSpPr>
                <a:spLocks noChangeArrowheads="1"/>
              </p:cNvSpPr>
              <p:nvPr/>
            </p:nvSpPr>
            <p:spPr bwMode="auto">
              <a:xfrm>
                <a:off x="43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4" name="Rectangle 14"/>
              <p:cNvSpPr>
                <a:spLocks noChangeArrowheads="1"/>
              </p:cNvSpPr>
              <p:nvPr/>
            </p:nvSpPr>
            <p:spPr bwMode="auto">
              <a:xfrm>
                <a:off x="43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5" name="Rectangle 15"/>
              <p:cNvSpPr>
                <a:spLocks noChangeArrowheads="1"/>
              </p:cNvSpPr>
              <p:nvPr/>
            </p:nvSpPr>
            <p:spPr bwMode="auto">
              <a:xfrm>
                <a:off x="67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6" name="Rectangle 16"/>
              <p:cNvSpPr>
                <a:spLocks noChangeArrowheads="1"/>
              </p:cNvSpPr>
              <p:nvPr/>
            </p:nvSpPr>
            <p:spPr bwMode="auto">
              <a:xfrm>
                <a:off x="91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7" name="Rectangle 17"/>
              <p:cNvSpPr>
                <a:spLocks noChangeArrowheads="1"/>
              </p:cNvSpPr>
              <p:nvPr/>
            </p:nvSpPr>
            <p:spPr bwMode="auto">
              <a:xfrm>
                <a:off x="91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8" name="Text Box 18"/>
              <p:cNvSpPr txBox="1">
                <a:spLocks noChangeArrowheads="1"/>
              </p:cNvSpPr>
              <p:nvPr/>
            </p:nvSpPr>
            <p:spPr bwMode="auto">
              <a:xfrm>
                <a:off x="624" y="1651"/>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3200" b="1">
                    <a:solidFill>
                      <a:srgbClr val="000000"/>
                    </a:solidFill>
                  </a:rPr>
                  <a:t>4</a:t>
                </a:r>
              </a:p>
            </p:txBody>
          </p:sp>
        </p:grpSp>
        <p:grpSp>
          <p:nvGrpSpPr>
            <p:cNvPr id="599045" name="Group 19"/>
            <p:cNvGrpSpPr>
              <a:grpSpLocks/>
            </p:cNvGrpSpPr>
            <p:nvPr/>
          </p:nvGrpSpPr>
          <p:grpSpPr bwMode="auto">
            <a:xfrm>
              <a:off x="2448" y="2448"/>
              <a:ext cx="672" cy="557"/>
              <a:chOff x="432" y="1651"/>
              <a:chExt cx="672" cy="557"/>
            </a:xfrm>
          </p:grpSpPr>
          <p:sp>
            <p:nvSpPr>
              <p:cNvPr id="599067" name="Rectangle 20"/>
              <p:cNvSpPr>
                <a:spLocks noChangeArrowheads="1"/>
              </p:cNvSpPr>
              <p:nvPr/>
            </p:nvSpPr>
            <p:spPr bwMode="auto">
              <a:xfrm>
                <a:off x="43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8" name="Rectangle 21"/>
              <p:cNvSpPr>
                <a:spLocks noChangeArrowheads="1"/>
              </p:cNvSpPr>
              <p:nvPr/>
            </p:nvSpPr>
            <p:spPr bwMode="auto">
              <a:xfrm>
                <a:off x="43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9" name="Rectangle 22"/>
              <p:cNvSpPr>
                <a:spLocks noChangeArrowheads="1"/>
              </p:cNvSpPr>
              <p:nvPr/>
            </p:nvSpPr>
            <p:spPr bwMode="auto">
              <a:xfrm>
                <a:off x="67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0" name="Rectangle 23"/>
              <p:cNvSpPr>
                <a:spLocks noChangeArrowheads="1"/>
              </p:cNvSpPr>
              <p:nvPr/>
            </p:nvSpPr>
            <p:spPr bwMode="auto">
              <a:xfrm>
                <a:off x="91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1" name="Rectangle 24"/>
              <p:cNvSpPr>
                <a:spLocks noChangeArrowheads="1"/>
              </p:cNvSpPr>
              <p:nvPr/>
            </p:nvSpPr>
            <p:spPr bwMode="auto">
              <a:xfrm>
                <a:off x="91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72" name="Text Box 25"/>
              <p:cNvSpPr txBox="1">
                <a:spLocks noChangeArrowheads="1"/>
              </p:cNvSpPr>
              <p:nvPr/>
            </p:nvSpPr>
            <p:spPr bwMode="auto">
              <a:xfrm>
                <a:off x="624" y="1651"/>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3200" b="1">
                    <a:solidFill>
                      <a:srgbClr val="000000"/>
                    </a:solidFill>
                  </a:rPr>
                  <a:t>2</a:t>
                </a:r>
              </a:p>
            </p:txBody>
          </p:sp>
        </p:grpSp>
        <p:grpSp>
          <p:nvGrpSpPr>
            <p:cNvPr id="599046" name="Group 26"/>
            <p:cNvGrpSpPr>
              <a:grpSpLocks/>
            </p:cNvGrpSpPr>
            <p:nvPr/>
          </p:nvGrpSpPr>
          <p:grpSpPr bwMode="auto">
            <a:xfrm>
              <a:off x="3744" y="2467"/>
              <a:ext cx="672" cy="557"/>
              <a:chOff x="432" y="1651"/>
              <a:chExt cx="672" cy="557"/>
            </a:xfrm>
          </p:grpSpPr>
          <p:sp>
            <p:nvSpPr>
              <p:cNvPr id="599061" name="Rectangle 27"/>
              <p:cNvSpPr>
                <a:spLocks noChangeArrowheads="1"/>
              </p:cNvSpPr>
              <p:nvPr/>
            </p:nvSpPr>
            <p:spPr bwMode="auto">
              <a:xfrm>
                <a:off x="43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2" name="Rectangle 28"/>
              <p:cNvSpPr>
                <a:spLocks noChangeArrowheads="1"/>
              </p:cNvSpPr>
              <p:nvPr/>
            </p:nvSpPr>
            <p:spPr bwMode="auto">
              <a:xfrm>
                <a:off x="43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3" name="Rectangle 29"/>
              <p:cNvSpPr>
                <a:spLocks noChangeArrowheads="1"/>
              </p:cNvSpPr>
              <p:nvPr/>
            </p:nvSpPr>
            <p:spPr bwMode="auto">
              <a:xfrm>
                <a:off x="67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4" name="Rectangle 30"/>
              <p:cNvSpPr>
                <a:spLocks noChangeArrowheads="1"/>
              </p:cNvSpPr>
              <p:nvPr/>
            </p:nvSpPr>
            <p:spPr bwMode="auto">
              <a:xfrm>
                <a:off x="91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5" name="Rectangle 31"/>
              <p:cNvSpPr>
                <a:spLocks noChangeArrowheads="1"/>
              </p:cNvSpPr>
              <p:nvPr/>
            </p:nvSpPr>
            <p:spPr bwMode="auto">
              <a:xfrm>
                <a:off x="91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6" name="Text Box 32"/>
              <p:cNvSpPr txBox="1">
                <a:spLocks noChangeArrowheads="1"/>
              </p:cNvSpPr>
              <p:nvPr/>
            </p:nvSpPr>
            <p:spPr bwMode="auto">
              <a:xfrm>
                <a:off x="624" y="1651"/>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3200" b="1">
                    <a:solidFill>
                      <a:srgbClr val="000000"/>
                    </a:solidFill>
                  </a:rPr>
                  <a:t>5</a:t>
                </a:r>
              </a:p>
            </p:txBody>
          </p:sp>
        </p:grpSp>
        <p:grpSp>
          <p:nvGrpSpPr>
            <p:cNvPr id="599047" name="Group 33"/>
            <p:cNvGrpSpPr>
              <a:grpSpLocks/>
            </p:cNvGrpSpPr>
            <p:nvPr/>
          </p:nvGrpSpPr>
          <p:grpSpPr bwMode="auto">
            <a:xfrm>
              <a:off x="2448" y="3216"/>
              <a:ext cx="672" cy="557"/>
              <a:chOff x="432" y="1651"/>
              <a:chExt cx="672" cy="557"/>
            </a:xfrm>
          </p:grpSpPr>
          <p:sp>
            <p:nvSpPr>
              <p:cNvPr id="599055" name="Rectangle 34"/>
              <p:cNvSpPr>
                <a:spLocks noChangeArrowheads="1"/>
              </p:cNvSpPr>
              <p:nvPr/>
            </p:nvSpPr>
            <p:spPr bwMode="auto">
              <a:xfrm>
                <a:off x="43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6" name="Rectangle 35"/>
              <p:cNvSpPr>
                <a:spLocks noChangeArrowheads="1"/>
              </p:cNvSpPr>
              <p:nvPr/>
            </p:nvSpPr>
            <p:spPr bwMode="auto">
              <a:xfrm>
                <a:off x="43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7" name="Rectangle 36"/>
              <p:cNvSpPr>
                <a:spLocks noChangeArrowheads="1"/>
              </p:cNvSpPr>
              <p:nvPr/>
            </p:nvSpPr>
            <p:spPr bwMode="auto">
              <a:xfrm>
                <a:off x="67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8" name="Rectangle 37"/>
              <p:cNvSpPr>
                <a:spLocks noChangeArrowheads="1"/>
              </p:cNvSpPr>
              <p:nvPr/>
            </p:nvSpPr>
            <p:spPr bwMode="auto">
              <a:xfrm>
                <a:off x="91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9" name="Rectangle 38"/>
              <p:cNvSpPr>
                <a:spLocks noChangeArrowheads="1"/>
              </p:cNvSpPr>
              <p:nvPr/>
            </p:nvSpPr>
            <p:spPr bwMode="auto">
              <a:xfrm>
                <a:off x="91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60" name="Text Box 39"/>
              <p:cNvSpPr txBox="1">
                <a:spLocks noChangeArrowheads="1"/>
              </p:cNvSpPr>
              <p:nvPr/>
            </p:nvSpPr>
            <p:spPr bwMode="auto">
              <a:xfrm>
                <a:off x="624" y="1651"/>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3200" b="1">
                    <a:solidFill>
                      <a:srgbClr val="000000"/>
                    </a:solidFill>
                  </a:rPr>
                  <a:t>3</a:t>
                </a:r>
              </a:p>
            </p:txBody>
          </p:sp>
        </p:grpSp>
        <p:grpSp>
          <p:nvGrpSpPr>
            <p:cNvPr id="599048" name="Group 40"/>
            <p:cNvGrpSpPr>
              <a:grpSpLocks/>
            </p:cNvGrpSpPr>
            <p:nvPr/>
          </p:nvGrpSpPr>
          <p:grpSpPr bwMode="auto">
            <a:xfrm>
              <a:off x="3744" y="3216"/>
              <a:ext cx="672" cy="557"/>
              <a:chOff x="432" y="1651"/>
              <a:chExt cx="672" cy="557"/>
            </a:xfrm>
          </p:grpSpPr>
          <p:sp>
            <p:nvSpPr>
              <p:cNvPr id="599049" name="Rectangle 41"/>
              <p:cNvSpPr>
                <a:spLocks noChangeArrowheads="1"/>
              </p:cNvSpPr>
              <p:nvPr/>
            </p:nvSpPr>
            <p:spPr bwMode="auto">
              <a:xfrm>
                <a:off x="43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0" name="Rectangle 42"/>
              <p:cNvSpPr>
                <a:spLocks noChangeArrowheads="1"/>
              </p:cNvSpPr>
              <p:nvPr/>
            </p:nvSpPr>
            <p:spPr bwMode="auto">
              <a:xfrm>
                <a:off x="43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1" name="Rectangle 43"/>
              <p:cNvSpPr>
                <a:spLocks noChangeArrowheads="1"/>
              </p:cNvSpPr>
              <p:nvPr/>
            </p:nvSpPr>
            <p:spPr bwMode="auto">
              <a:xfrm>
                <a:off x="67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2" name="Rectangle 44"/>
              <p:cNvSpPr>
                <a:spLocks noChangeArrowheads="1"/>
              </p:cNvSpPr>
              <p:nvPr/>
            </p:nvSpPr>
            <p:spPr bwMode="auto">
              <a:xfrm>
                <a:off x="912" y="201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3" name="Rectangle 45"/>
              <p:cNvSpPr>
                <a:spLocks noChangeArrowheads="1"/>
              </p:cNvSpPr>
              <p:nvPr/>
            </p:nvSpPr>
            <p:spPr bwMode="auto">
              <a:xfrm>
                <a:off x="912" y="1776"/>
                <a:ext cx="192" cy="192"/>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99054" name="Text Box 46"/>
              <p:cNvSpPr txBox="1">
                <a:spLocks noChangeArrowheads="1"/>
              </p:cNvSpPr>
              <p:nvPr/>
            </p:nvSpPr>
            <p:spPr bwMode="auto">
              <a:xfrm>
                <a:off x="624" y="1651"/>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3200" b="1">
                    <a:solidFill>
                      <a:srgbClr val="000000"/>
                    </a:solidFill>
                  </a:rPr>
                  <a:t>6</a:t>
                </a:r>
              </a:p>
            </p:txBody>
          </p:sp>
        </p:grpSp>
      </p:grpSp>
    </p:spTree>
    <p:extLst>
      <p:ext uri="{BB962C8B-B14F-4D97-AF65-F5344CB8AC3E}">
        <p14:creationId xmlns:p14="http://schemas.microsoft.com/office/powerpoint/2010/main" val="33651932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smtClean="0">
                <a:solidFill>
                  <a:srgbClr val="FFFFFF"/>
                </a:solidFill>
                <a:latin typeface="Arial" charset="0"/>
                <a:ea typeface="ＭＳ Ｐゴシック" charset="0"/>
              </a:rPr>
              <a:t>NT Survey link </a:t>
            </a:r>
            <a:r>
              <a:rPr lang="en-US" sz="3200" b="1" dirty="0">
                <a:solidFill>
                  <a:srgbClr val="FFFFFF"/>
                </a:solidFill>
                <a:latin typeface="Arial" charset="0"/>
                <a:ea typeface="ＭＳ Ｐゴシック" charset="0"/>
              </a:rPr>
              <a:t>at </a:t>
            </a:r>
            <a:r>
              <a:rPr lang="en-US" sz="3200" b="1" dirty="0" smtClean="0">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605187"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2" name="Group 1"/>
          <p:cNvGrpSpPr/>
          <p:nvPr/>
        </p:nvGrpSpPr>
        <p:grpSpPr>
          <a:xfrm>
            <a:off x="-19608" y="692696"/>
            <a:ext cx="9146817" cy="5530880"/>
            <a:chOff x="-19608" y="692696"/>
            <a:chExt cx="9146817" cy="5530880"/>
          </a:xfrm>
        </p:grpSpPr>
        <p:pic>
          <p:nvPicPr>
            <p:cNvPr id="5" name="Picture 4" descr="Screen Shot 2015-12-12 at 9.41.12 PM.png"/>
            <p:cNvPicPr>
              <a:picLocks noChangeAspect="1"/>
            </p:cNvPicPr>
            <p:nvPr/>
          </p:nvPicPr>
          <p:blipFill rotWithShape="1">
            <a:blip r:embed="rId3">
              <a:extLst>
                <a:ext uri="{28A0092B-C50C-407E-A947-70E740481C1C}">
                  <a14:useLocalDpi xmlns:a14="http://schemas.microsoft.com/office/drawing/2010/main" val="0"/>
                </a:ext>
              </a:extLst>
            </a:blip>
            <a:srcRect t="14689"/>
            <a:stretch/>
          </p:blipFill>
          <p:spPr>
            <a:xfrm>
              <a:off x="-16791" y="1197992"/>
              <a:ext cx="9144000" cy="5025584"/>
            </a:xfrm>
            <a:prstGeom prst="rect">
              <a:avLst/>
            </a:prstGeom>
          </p:spPr>
        </p:pic>
        <p:pic>
          <p:nvPicPr>
            <p:cNvPr id="6" name="Picture 5" descr="Screen Shot 2015-12-12 at 9.41.12 PM.png"/>
            <p:cNvPicPr>
              <a:picLocks noChangeAspect="1"/>
            </p:cNvPicPr>
            <p:nvPr/>
          </p:nvPicPr>
          <p:blipFill rotWithShape="1">
            <a:blip r:embed="rId3">
              <a:extLst>
                <a:ext uri="{28A0092B-C50C-407E-A947-70E740481C1C}">
                  <a14:useLocalDpi xmlns:a14="http://schemas.microsoft.com/office/drawing/2010/main" val="0"/>
                </a:ext>
              </a:extLst>
            </a:blip>
            <a:srcRect b="85776"/>
            <a:stretch/>
          </p:blipFill>
          <p:spPr>
            <a:xfrm>
              <a:off x="-19608" y="692696"/>
              <a:ext cx="9144000" cy="837953"/>
            </a:xfrm>
            <a:prstGeom prst="rect">
              <a:avLst/>
            </a:prstGeom>
          </p:spPr>
        </p:pic>
      </p:grpSp>
    </p:spTree>
    <p:extLst>
      <p:ext uri="{BB962C8B-B14F-4D97-AF65-F5344CB8AC3E}">
        <p14:creationId xmlns:p14="http://schemas.microsoft.com/office/powerpoint/2010/main" val="223516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of Stories</a:t>
            </a:r>
            <a:endParaRPr lang="en-US" b="1" dirty="0"/>
          </a:p>
        </p:txBody>
      </p:sp>
      <p:sp>
        <p:nvSpPr>
          <p:cNvPr id="3" name="Content Placeholder 2"/>
          <p:cNvSpPr>
            <a:spLocks noGrp="1"/>
          </p:cNvSpPr>
          <p:nvPr>
            <p:ph idx="1"/>
          </p:nvPr>
        </p:nvSpPr>
        <p:spPr/>
        <p:txBody>
          <a:bodyPr>
            <a:normAutofit/>
          </a:bodyPr>
          <a:lstStyle/>
          <a:p>
            <a:r>
              <a:rPr lang="en-US" sz="3600" dirty="0" smtClean="0"/>
              <a:t>Once upon a time…</a:t>
            </a:r>
          </a:p>
          <a:p>
            <a:r>
              <a:rPr lang="en-US" sz="3600" dirty="0" smtClean="0"/>
              <a:t>Propositions vs. Narrative</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Story</a:t>
            </a:r>
            <a:endParaRPr lang="en-US" b="1" dirty="0"/>
          </a:p>
        </p:txBody>
      </p:sp>
      <p:sp>
        <p:nvSpPr>
          <p:cNvPr id="3" name="Content Placeholder 2"/>
          <p:cNvSpPr>
            <a:spLocks noGrp="1"/>
          </p:cNvSpPr>
          <p:nvPr>
            <p:ph idx="1"/>
          </p:nvPr>
        </p:nvSpPr>
        <p:spPr/>
        <p:txBody>
          <a:bodyPr>
            <a:normAutofit/>
          </a:bodyPr>
          <a:lstStyle/>
          <a:p>
            <a:r>
              <a:rPr lang="en-US" sz="3600" dirty="0" smtClean="0"/>
              <a:t>Nation’s </a:t>
            </a:r>
            <a:r>
              <a:rPr lang="en-US" sz="3600" b="1" dirty="0" smtClean="0">
                <a:solidFill>
                  <a:srgbClr val="FFFF00"/>
                </a:solidFill>
              </a:rPr>
              <a:t>Crossing</a:t>
            </a:r>
            <a:r>
              <a:rPr lang="en-US" sz="3600" b="1" dirty="0" smtClean="0">
                <a:solidFill>
                  <a:srgbClr val="FF0000"/>
                </a:solidFill>
              </a:rPr>
              <a:t> </a:t>
            </a:r>
            <a:r>
              <a:rPr lang="en-US" sz="3600" dirty="0" smtClean="0"/>
              <a:t>(v.1)</a:t>
            </a:r>
          </a:p>
          <a:p>
            <a:r>
              <a:rPr lang="en-US" sz="3600" dirty="0" smtClean="0"/>
              <a:t>God’s </a:t>
            </a:r>
            <a:r>
              <a:rPr lang="en-US" sz="3600" b="1" dirty="0" smtClean="0">
                <a:solidFill>
                  <a:srgbClr val="FFFF00"/>
                </a:solidFill>
              </a:rPr>
              <a:t>Command</a:t>
            </a:r>
            <a:r>
              <a:rPr lang="en-US" sz="3600" b="1" dirty="0" smtClean="0">
                <a:solidFill>
                  <a:srgbClr val="FF0000"/>
                </a:solidFill>
              </a:rPr>
              <a:t> </a:t>
            </a:r>
            <a:r>
              <a:rPr lang="en-US" sz="3600" dirty="0" smtClean="0"/>
              <a:t>(vv. 2-3)</a:t>
            </a:r>
          </a:p>
          <a:p>
            <a:r>
              <a:rPr lang="en-US" sz="3600" dirty="0" smtClean="0"/>
              <a:t>Joshua’s </a:t>
            </a:r>
            <a:r>
              <a:rPr lang="en-US" sz="3600" b="1" dirty="0" smtClean="0">
                <a:solidFill>
                  <a:srgbClr val="FFFF00"/>
                </a:solidFill>
              </a:rPr>
              <a:t>Command</a:t>
            </a:r>
            <a:r>
              <a:rPr lang="en-US" sz="3600" b="1" dirty="0" smtClean="0">
                <a:solidFill>
                  <a:srgbClr val="FF0000"/>
                </a:solidFill>
              </a:rPr>
              <a:t> </a:t>
            </a:r>
            <a:r>
              <a:rPr lang="en-US" sz="3600" dirty="0" smtClean="0"/>
              <a:t>(vv.4-5)</a:t>
            </a:r>
          </a:p>
          <a:p>
            <a:r>
              <a:rPr lang="en-US" sz="3600" dirty="0" smtClean="0"/>
              <a:t>Joshua’s Personal </a:t>
            </a:r>
            <a:r>
              <a:rPr lang="en-US" sz="3600" b="1" dirty="0" smtClean="0">
                <a:solidFill>
                  <a:srgbClr val="FFFF00"/>
                </a:solidFill>
              </a:rPr>
              <a:t>Consecration</a:t>
            </a:r>
            <a:r>
              <a:rPr lang="en-US" sz="3600" b="1" dirty="0" smtClean="0">
                <a:solidFill>
                  <a:srgbClr val="FF0000"/>
                </a:solidFill>
              </a:rPr>
              <a:t> </a:t>
            </a:r>
            <a:r>
              <a:rPr lang="en-US" sz="3600" dirty="0" smtClean="0"/>
              <a:t>(v.9) </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Stones</a:t>
            </a:r>
            <a:endParaRPr lang="en-US" b="1" dirty="0"/>
          </a:p>
        </p:txBody>
      </p:sp>
      <p:sp>
        <p:nvSpPr>
          <p:cNvPr id="3" name="Content Placeholder 2"/>
          <p:cNvSpPr>
            <a:spLocks noGrp="1"/>
          </p:cNvSpPr>
          <p:nvPr>
            <p:ph idx="1"/>
          </p:nvPr>
        </p:nvSpPr>
        <p:spPr/>
        <p:txBody>
          <a:bodyPr>
            <a:normAutofit/>
          </a:bodyPr>
          <a:lstStyle/>
          <a:p>
            <a:r>
              <a:rPr lang="en-US" sz="3600" dirty="0" smtClean="0"/>
              <a:t>The </a:t>
            </a:r>
            <a:r>
              <a:rPr lang="en-US" sz="3600" b="1" dirty="0" smtClean="0">
                <a:solidFill>
                  <a:srgbClr val="FFFF00"/>
                </a:solidFill>
              </a:rPr>
              <a:t>Selection</a:t>
            </a:r>
            <a:r>
              <a:rPr lang="en-US" sz="3600" b="1" dirty="0" smtClean="0">
                <a:solidFill>
                  <a:srgbClr val="FF0000"/>
                </a:solidFill>
              </a:rPr>
              <a:t> </a:t>
            </a:r>
            <a:r>
              <a:rPr lang="en-US" sz="3600" dirty="0" smtClean="0"/>
              <a:t>of Men (v.4)</a:t>
            </a:r>
          </a:p>
          <a:p>
            <a:r>
              <a:rPr lang="en-US" sz="3600" dirty="0" smtClean="0"/>
              <a:t>The </a:t>
            </a:r>
            <a:r>
              <a:rPr lang="en-US" sz="3600" b="1" dirty="0" smtClean="0">
                <a:solidFill>
                  <a:srgbClr val="FFFF00"/>
                </a:solidFill>
              </a:rPr>
              <a:t>Size</a:t>
            </a:r>
            <a:r>
              <a:rPr lang="en-US" sz="3600" b="1" dirty="0" smtClean="0">
                <a:solidFill>
                  <a:srgbClr val="FF0000"/>
                </a:solidFill>
              </a:rPr>
              <a:t> </a:t>
            </a:r>
            <a:r>
              <a:rPr lang="en-US" sz="3600" dirty="0" smtClean="0"/>
              <a:t>of the Stones (v.5)</a:t>
            </a:r>
          </a:p>
          <a:p>
            <a:r>
              <a:rPr lang="en-US" sz="3600" dirty="0" smtClean="0"/>
              <a:t>The </a:t>
            </a:r>
            <a:r>
              <a:rPr lang="en-US" sz="3600" b="1" dirty="0" smtClean="0">
                <a:solidFill>
                  <a:srgbClr val="FFFF00"/>
                </a:solidFill>
              </a:rPr>
              <a:t>Sign</a:t>
            </a:r>
            <a:r>
              <a:rPr lang="en-US" sz="3600" b="1" dirty="0" smtClean="0">
                <a:solidFill>
                  <a:srgbClr val="FF0000"/>
                </a:solidFill>
              </a:rPr>
              <a:t> </a:t>
            </a:r>
            <a:r>
              <a:rPr lang="en-US" sz="3600" dirty="0" smtClean="0"/>
              <a:t>of the Stones (v.6)</a:t>
            </a:r>
          </a:p>
          <a:p>
            <a:r>
              <a:rPr lang="en-US" sz="3600" dirty="0" smtClean="0"/>
              <a:t>The </a:t>
            </a:r>
            <a:r>
              <a:rPr lang="en-US" sz="3600" b="1" dirty="0" smtClean="0">
                <a:solidFill>
                  <a:srgbClr val="FFFF00"/>
                </a:solidFill>
              </a:rPr>
              <a:t>Story</a:t>
            </a:r>
            <a:r>
              <a:rPr lang="en-US" sz="3600" b="1" dirty="0" smtClean="0">
                <a:solidFill>
                  <a:srgbClr val="FF0000"/>
                </a:solidFill>
              </a:rPr>
              <a:t> </a:t>
            </a:r>
            <a:r>
              <a:rPr lang="en-US" sz="3600" dirty="0" smtClean="0"/>
              <a:t>of the Stones (v.7)</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Israel’s Story</a:t>
            </a:r>
            <a:endParaRPr lang="en-US" b="1" dirty="0"/>
          </a:p>
        </p:txBody>
      </p:sp>
      <p:sp>
        <p:nvSpPr>
          <p:cNvPr id="3" name="Content Placeholder 2"/>
          <p:cNvSpPr>
            <a:spLocks noGrp="1"/>
          </p:cNvSpPr>
          <p:nvPr>
            <p:ph idx="1"/>
          </p:nvPr>
        </p:nvSpPr>
        <p:spPr>
          <a:xfrm>
            <a:off x="612775" y="1752600"/>
            <a:ext cx="8074025" cy="4081463"/>
          </a:xfrm>
        </p:spPr>
        <p:txBody>
          <a:bodyPr>
            <a:noAutofit/>
          </a:bodyPr>
          <a:lstStyle/>
          <a:p>
            <a:pPr>
              <a:buNone/>
            </a:pPr>
            <a:r>
              <a:rPr lang="en-US" sz="3200" dirty="0" smtClean="0"/>
              <a:t>	Give heed to yourself and keep your soul diligently, lest you </a:t>
            </a:r>
            <a:r>
              <a:rPr lang="en-US" sz="3200" b="1" dirty="0" smtClean="0">
                <a:solidFill>
                  <a:srgbClr val="FFFF00"/>
                </a:solidFill>
              </a:rPr>
              <a:t>forget</a:t>
            </a:r>
            <a:r>
              <a:rPr lang="en-US" sz="3200" b="1" dirty="0" smtClean="0">
                <a:solidFill>
                  <a:srgbClr val="FF0000"/>
                </a:solidFill>
              </a:rPr>
              <a:t> </a:t>
            </a:r>
            <a:r>
              <a:rPr lang="en-US" sz="3200" dirty="0" smtClean="0"/>
              <a:t>the things which your eyes have seen, and lest they depart from your heart all the days of your life; but make them known to your sons and your grandsons. </a:t>
            </a:r>
            <a:r>
              <a:rPr lang="en-US" sz="3200" b="1" dirty="0" smtClean="0">
                <a:solidFill>
                  <a:srgbClr val="FFFF00"/>
                </a:solidFill>
              </a:rPr>
              <a:t>Remember</a:t>
            </a:r>
            <a:r>
              <a:rPr lang="en-US" sz="3200" b="1" dirty="0" smtClean="0">
                <a:solidFill>
                  <a:srgbClr val="FF0000"/>
                </a:solidFill>
              </a:rPr>
              <a:t> </a:t>
            </a:r>
            <a:r>
              <a:rPr lang="en-US" sz="3200" dirty="0" smtClean="0"/>
              <a:t>the day you stood before the LORD your God at </a:t>
            </a:r>
            <a:r>
              <a:rPr lang="en-US" sz="3200" dirty="0" err="1" smtClean="0"/>
              <a:t>Horeb</a:t>
            </a:r>
            <a:r>
              <a:rPr lang="en-US" sz="3200" dirty="0" smtClean="0"/>
              <a:t>. 	Deuteronomy 4:9-10a</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Israel’s Story</a:t>
            </a:r>
            <a:endParaRPr lang="en-US" b="1" dirty="0"/>
          </a:p>
        </p:txBody>
      </p:sp>
      <p:sp>
        <p:nvSpPr>
          <p:cNvPr id="3" name="Content Placeholder 2"/>
          <p:cNvSpPr>
            <a:spLocks noGrp="1"/>
          </p:cNvSpPr>
          <p:nvPr>
            <p:ph idx="1"/>
          </p:nvPr>
        </p:nvSpPr>
        <p:spPr/>
        <p:txBody>
          <a:bodyPr>
            <a:noAutofit/>
          </a:bodyPr>
          <a:lstStyle/>
          <a:p>
            <a:pPr>
              <a:buNone/>
            </a:pPr>
            <a:r>
              <a:rPr lang="en-US" sz="3600" dirty="0" smtClean="0"/>
              <a:t>	</a:t>
            </a:r>
            <a:r>
              <a:rPr lang="en-US" sz="3600" b="1" dirty="0" smtClean="0"/>
              <a:t>Tell your sons about it, and let your sons tell their sons, and their sons the next generation.		 Joel 1:3</a:t>
            </a:r>
            <a:endParaRPr lang="en-US" sz="3600" dirty="0" smtClean="0"/>
          </a:p>
          <a:p>
            <a:pPr>
              <a:buNone/>
            </a:pP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Israel’s Story</a:t>
            </a:r>
            <a:endParaRPr lang="en-US" b="1" dirty="0"/>
          </a:p>
        </p:txBody>
      </p:sp>
      <p:sp>
        <p:nvSpPr>
          <p:cNvPr id="3" name="Content Placeholder 2"/>
          <p:cNvSpPr>
            <a:spLocks noGrp="1"/>
          </p:cNvSpPr>
          <p:nvPr>
            <p:ph idx="1"/>
          </p:nvPr>
        </p:nvSpPr>
        <p:spPr/>
        <p:txBody>
          <a:bodyPr>
            <a:noAutofit/>
          </a:bodyPr>
          <a:lstStyle/>
          <a:p>
            <a:pPr>
              <a:buNone/>
            </a:pPr>
            <a:r>
              <a:rPr lang="en-US" sz="3600" dirty="0" smtClean="0"/>
              <a:t>	</a:t>
            </a:r>
            <a:r>
              <a:rPr lang="en-US" sz="3600" b="1" dirty="0" smtClean="0"/>
              <a:t>that all the peoples of the earth may know that the hand of the LORD is mighty, so that you may fear the LORD your God forever </a:t>
            </a:r>
          </a:p>
          <a:p>
            <a:pPr>
              <a:buNone/>
            </a:pPr>
            <a:r>
              <a:rPr lang="en-US" sz="3600" b="1" dirty="0" smtClean="0"/>
              <a:t>					Joshua 4:24</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Israel’s Story</a:t>
            </a:r>
            <a:endParaRPr lang="en-US" b="1" dirty="0"/>
          </a:p>
        </p:txBody>
      </p:sp>
      <p:sp>
        <p:nvSpPr>
          <p:cNvPr id="3" name="Content Placeholder 2"/>
          <p:cNvSpPr>
            <a:spLocks noGrp="1"/>
          </p:cNvSpPr>
          <p:nvPr>
            <p:ph idx="1"/>
          </p:nvPr>
        </p:nvSpPr>
        <p:spPr/>
        <p:txBody>
          <a:bodyPr>
            <a:noAutofit/>
          </a:bodyPr>
          <a:lstStyle/>
          <a:p>
            <a:pPr>
              <a:buNone/>
            </a:pPr>
            <a:r>
              <a:rPr lang="en-US" sz="3600" b="1" dirty="0" smtClean="0"/>
              <a:t>	[God’s people] did not keep the covenant of God and refused to walk in His law; they </a:t>
            </a:r>
            <a:r>
              <a:rPr lang="en-US" sz="3600" b="1" dirty="0" smtClean="0">
                <a:solidFill>
                  <a:srgbClr val="FFFF00"/>
                </a:solidFill>
              </a:rPr>
              <a:t>forgot</a:t>
            </a:r>
            <a:r>
              <a:rPr lang="en-US" sz="3600" b="1" dirty="0" smtClean="0">
                <a:solidFill>
                  <a:srgbClr val="FF0000"/>
                </a:solidFill>
              </a:rPr>
              <a:t> </a:t>
            </a:r>
            <a:r>
              <a:rPr lang="en-US" sz="3600" b="1" dirty="0" smtClean="0"/>
              <a:t>His deeds and His miracles that He had shown them.  </a:t>
            </a:r>
          </a:p>
          <a:p>
            <a:pPr>
              <a:buNone/>
            </a:pPr>
            <a:r>
              <a:rPr lang="en-US" sz="3600" b="1" dirty="0" smtClean="0"/>
              <a:t>					Psalm 78:10-11</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Israel’s Story</a:t>
            </a:r>
            <a:endParaRPr lang="en-US" b="1" dirty="0"/>
          </a:p>
        </p:txBody>
      </p:sp>
      <p:sp>
        <p:nvSpPr>
          <p:cNvPr id="3" name="Content Placeholder 2"/>
          <p:cNvSpPr>
            <a:spLocks noGrp="1"/>
          </p:cNvSpPr>
          <p:nvPr>
            <p:ph idx="1"/>
          </p:nvPr>
        </p:nvSpPr>
        <p:spPr/>
        <p:txBody>
          <a:bodyPr>
            <a:noAutofit/>
          </a:bodyPr>
          <a:lstStyle/>
          <a:p>
            <a:pPr>
              <a:buNone/>
            </a:pPr>
            <a:r>
              <a:rPr lang="en-US" sz="3600" dirty="0" smtClean="0"/>
              <a:t>	…</a:t>
            </a:r>
            <a:r>
              <a:rPr lang="en-US" sz="3600" b="1" dirty="0" smtClean="0"/>
              <a:t>Everyone did what was </a:t>
            </a:r>
            <a:r>
              <a:rPr lang="en-US" sz="3600" b="1" i="1" dirty="0" smtClean="0"/>
              <a:t>right </a:t>
            </a:r>
            <a:r>
              <a:rPr lang="en-US" sz="3600" b="1" dirty="0" smtClean="0"/>
              <a:t>in his own eyes </a:t>
            </a:r>
          </a:p>
          <a:p>
            <a:pPr>
              <a:buNone/>
            </a:pPr>
            <a:r>
              <a:rPr lang="en-US" sz="3600" b="1" dirty="0" smtClean="0"/>
              <a:t>					Judges 21:25 </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61</TotalTime>
  <Words>196</Words>
  <Application>Microsoft Macintosh PowerPoint</Application>
  <PresentationFormat>On-screen Show (4:3)</PresentationFormat>
  <Paragraphs>53</Paragraphs>
  <Slides>15</Slides>
  <Notes>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Twilight</vt:lpstr>
      <vt:lpstr>Default Design</vt:lpstr>
      <vt:lpstr>Orbit</vt:lpstr>
      <vt:lpstr>Remember the Stones</vt:lpstr>
      <vt:lpstr>The Power of Stories</vt:lpstr>
      <vt:lpstr>The Story</vt:lpstr>
      <vt:lpstr>The Stones</vt:lpstr>
      <vt:lpstr>Israel’s Story</vt:lpstr>
      <vt:lpstr>Israel’s Story</vt:lpstr>
      <vt:lpstr>Israel’s Story</vt:lpstr>
      <vt:lpstr>Israel’s Story</vt:lpstr>
      <vt:lpstr>Israel’s Story</vt:lpstr>
      <vt:lpstr>Israel’s Story</vt:lpstr>
      <vt:lpstr>HIS Story</vt:lpstr>
      <vt:lpstr>My Story</vt:lpstr>
      <vt:lpstr>CIC’s Story</vt:lpstr>
      <vt:lpstr>Black</vt:lpstr>
      <vt:lpstr>NT Survey link at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the Stones</dc:title>
  <dc:creator>Desmond Soh</dc:creator>
  <cp:lastModifiedBy>Rick Griffith</cp:lastModifiedBy>
  <cp:revision>11</cp:revision>
  <dcterms:created xsi:type="dcterms:W3CDTF">2013-01-12T06:38:22Z</dcterms:created>
  <dcterms:modified xsi:type="dcterms:W3CDTF">2016-05-08T14:23:38Z</dcterms:modified>
</cp:coreProperties>
</file>