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630" r:id="rId3"/>
    <p:sldId id="631" r:id="rId4"/>
    <p:sldId id="632" r:id="rId5"/>
    <p:sldId id="633" r:id="rId6"/>
    <p:sldId id="634" r:id="rId7"/>
    <p:sldId id="635" r:id="rId8"/>
    <p:sldId id="636" r:id="rId9"/>
    <p:sldId id="637" r:id="rId10"/>
    <p:sldId id="638" r:id="rId11"/>
    <p:sldId id="642" r:id="rId12"/>
    <p:sldId id="639" r:id="rId13"/>
    <p:sldId id="640" r:id="rId14"/>
    <p:sldId id="641" r:id="rId15"/>
    <p:sldId id="379" r:id="rId16"/>
    <p:sldId id="310" r:id="rId1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9783D-3CBA-4C0B-8550-C79A2E3A951B}" v="1" dt="2026-01-22T04:05:04.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66" autoAdjust="0"/>
    <p:restoredTop sz="94668"/>
  </p:normalViewPr>
  <p:slideViewPr>
    <p:cSldViewPr snapToGrid="0">
      <p:cViewPr varScale="1">
        <p:scale>
          <a:sx n="59" d="100"/>
          <a:sy n="59" d="100"/>
        </p:scale>
        <p:origin x="216" y="2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6980589-B1D9-4503-BD78-FB90E59861BA}" type="datetimeFigureOut">
              <a:rPr lang="en-US" smtClean="0"/>
              <a:t>1/25/26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D011971-5718-4C1B-B88B-9150EA76EC74}" type="slidenum">
              <a:rPr lang="en-US" smtClean="0"/>
              <a:t>‹#›</a:t>
            </a:fld>
            <a:endParaRPr lang="en-US"/>
          </a:p>
        </p:txBody>
      </p:sp>
    </p:spTree>
    <p:extLst>
      <p:ext uri="{BB962C8B-B14F-4D97-AF65-F5344CB8AC3E}">
        <p14:creationId xmlns:p14="http://schemas.microsoft.com/office/powerpoint/2010/main" val="422520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BDB817-073B-4F57-B832-A975B78D506C}"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177389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BDB817-073B-4F57-B832-A975B78D506C}"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186989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BDB817-073B-4F57-B832-A975B78D506C}"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12264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506724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02220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455108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397836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273777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706350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742285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35378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BDB817-073B-4F57-B832-A975B78D506C}"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2406773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783717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338125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803744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DB817-073B-4F57-B832-A975B78D506C}"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98836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BDB817-073B-4F57-B832-A975B78D506C}" type="datetimeFigureOut">
              <a:rPr lang="en-US" smtClean="0"/>
              <a:t>1/25/26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383368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BDB817-073B-4F57-B832-A975B78D506C}" type="datetimeFigureOut">
              <a:rPr lang="en-US" smtClean="0"/>
              <a:t>1/25/26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254542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BDB817-073B-4F57-B832-A975B78D506C}" type="datetimeFigureOut">
              <a:rPr lang="en-US" smtClean="0"/>
              <a:t>1/25/26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128184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DB817-073B-4F57-B832-A975B78D506C}" type="datetimeFigureOut">
              <a:rPr lang="en-US" smtClean="0"/>
              <a:t>1/25/26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44792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DB817-073B-4F57-B832-A975B78D506C}" type="datetimeFigureOut">
              <a:rPr lang="en-US" smtClean="0"/>
              <a:t>1/25/26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145286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BDB817-073B-4F57-B832-A975B78D506C}" type="datetimeFigureOut">
              <a:rPr lang="en-US" smtClean="0"/>
              <a:t>1/25/26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2DFE8-E25E-447B-9D00-BE1CF45AA8CD}" type="slidenum">
              <a:rPr lang="en-US" smtClean="0"/>
              <a:t>‹#›</a:t>
            </a:fld>
            <a:endParaRPr lang="en-US"/>
          </a:p>
        </p:txBody>
      </p:sp>
    </p:spTree>
    <p:extLst>
      <p:ext uri="{BB962C8B-B14F-4D97-AF65-F5344CB8AC3E}">
        <p14:creationId xmlns:p14="http://schemas.microsoft.com/office/powerpoint/2010/main" val="381713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44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68BDB817-073B-4F57-B832-A975B78D506C}" type="datetimeFigureOut">
              <a:rPr lang="en-US" smtClean="0"/>
              <a:t>1/25/26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C822DFE8-E25E-447B-9D00-BE1CF45AA8CD}" type="slidenum">
              <a:rPr lang="en-US" smtClean="0"/>
              <a:t>‹#›</a:t>
            </a:fld>
            <a:endParaRPr lang="en-US"/>
          </a:p>
        </p:txBody>
      </p:sp>
    </p:spTree>
    <p:extLst>
      <p:ext uri="{BB962C8B-B14F-4D97-AF65-F5344CB8AC3E}">
        <p14:creationId xmlns:p14="http://schemas.microsoft.com/office/powerpoint/2010/main" val="34403239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12910705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derstanding Kingdom Citizenship | by ...">
            <a:extLst>
              <a:ext uri="{FF2B5EF4-FFF2-40B4-BE49-F238E27FC236}">
                <a16:creationId xmlns:a16="http://schemas.microsoft.com/office/drawing/2014/main" id="{1E3C8CBE-06A1-59DE-5DDF-CC98C912F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50" y="406795"/>
            <a:ext cx="7107217" cy="30937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t of stamps - process of approval / refusal of migrant as refugee.  Affirmative or negative decision to get asylum or to be deported.  Transparent sim Stock Photo - Alamy">
            <a:extLst>
              <a:ext uri="{FF2B5EF4-FFF2-40B4-BE49-F238E27FC236}">
                <a16:creationId xmlns:a16="http://schemas.microsoft.com/office/drawing/2014/main" id="{8E9D6B52-A3C4-589D-73A9-AC8E57C1B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095" r="49988" b="7301"/>
          <a:stretch>
            <a:fillRect/>
          </a:stretch>
        </p:blipFill>
        <p:spPr bwMode="auto">
          <a:xfrm rot="973288">
            <a:off x="8656230" y="1118071"/>
            <a:ext cx="2275183" cy="22128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BF1FE8-725F-7554-9D8A-3A8D6A4B659B}"/>
              </a:ext>
            </a:extLst>
          </p:cNvPr>
          <p:cNvSpPr txBox="1"/>
          <p:nvPr/>
        </p:nvSpPr>
        <p:spPr>
          <a:xfrm>
            <a:off x="722811" y="3414102"/>
            <a:ext cx="10582003" cy="1938992"/>
          </a:xfrm>
          <a:prstGeom prst="rect">
            <a:avLst/>
          </a:prstGeom>
          <a:noFill/>
        </p:spPr>
        <p:txBody>
          <a:bodyPr wrap="square" rtlCol="0">
            <a:spAutoFit/>
          </a:bodyPr>
          <a:lstStyle/>
          <a:p>
            <a:r>
              <a:rPr lang="en-US" sz="6000" b="1" i="1" dirty="0">
                <a:solidFill>
                  <a:srgbClr val="FFFF00"/>
                </a:solidFill>
              </a:rPr>
              <a:t>A Refugee’s Faithful Faith</a:t>
            </a:r>
          </a:p>
          <a:p>
            <a:r>
              <a:rPr lang="en-US" sz="6000" b="1">
                <a:solidFill>
                  <a:srgbClr val="FFFF00"/>
                </a:solidFill>
              </a:rPr>
              <a:t>Joshua 2 (1-14, 18-19)</a:t>
            </a:r>
            <a:endParaRPr lang="en-US" sz="6000" b="1" dirty="0">
              <a:solidFill>
                <a:srgbClr val="FFFF00"/>
              </a:solidFill>
            </a:endParaRPr>
          </a:p>
        </p:txBody>
      </p:sp>
      <p:sp>
        <p:nvSpPr>
          <p:cNvPr id="5" name="Rectangle 4">
            <a:extLst>
              <a:ext uri="{FF2B5EF4-FFF2-40B4-BE49-F238E27FC236}">
                <a16:creationId xmlns:a16="http://schemas.microsoft.com/office/drawing/2014/main" id="{835E423D-0B26-8859-256B-E02C6673A7DE}"/>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92119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A91D-075A-9CA1-70C7-11915CB24C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9C259C-58B7-C169-E9BB-115A227BB1DF}"/>
              </a:ext>
            </a:extLst>
          </p:cNvPr>
          <p:cNvSpPr txBox="1"/>
          <p:nvPr/>
        </p:nvSpPr>
        <p:spPr>
          <a:xfrm>
            <a:off x="829875" y="307361"/>
            <a:ext cx="10647509" cy="2308324"/>
          </a:xfrm>
          <a:prstGeom prst="rect">
            <a:avLst/>
          </a:prstGeom>
          <a:noFill/>
        </p:spPr>
        <p:txBody>
          <a:bodyPr wrap="square" rtlCol="0">
            <a:spAutoFit/>
          </a:bodyPr>
          <a:lstStyle/>
          <a:p>
            <a:pPr marL="742950" indent="-742950">
              <a:buFont typeface="+mj-lt"/>
              <a:buAutoNum type="arabicPeriod"/>
            </a:pPr>
            <a:r>
              <a:rPr lang="en-US" sz="2400" b="1" dirty="0"/>
              <a:t>The Conditions for Citizenship in God’s Kingdom – </a:t>
            </a:r>
            <a:r>
              <a:rPr lang="en-US" sz="2400" b="1" i="1" dirty="0"/>
              <a:t>hopelessness and submission</a:t>
            </a:r>
          </a:p>
          <a:p>
            <a:pPr marL="742950" indent="-742950">
              <a:buFont typeface="+mj-lt"/>
              <a:buAutoNum type="arabicPeriod"/>
            </a:pPr>
            <a:r>
              <a:rPr lang="en-US" sz="2400" b="1" dirty="0"/>
              <a:t>The Basis for Citizenship in God’s Kingdom – </a:t>
            </a:r>
            <a:r>
              <a:rPr lang="en-US" sz="2400" b="1" i="1" dirty="0"/>
              <a:t>God’s mercy and grace</a:t>
            </a:r>
          </a:p>
          <a:p>
            <a:pPr marL="742950" indent="-742950">
              <a:buFont typeface="+mj-lt"/>
              <a:buAutoNum type="arabicPeriod"/>
            </a:pPr>
            <a:r>
              <a:rPr lang="en-US" sz="3600" b="1" dirty="0">
                <a:solidFill>
                  <a:srgbClr val="FFFF00"/>
                </a:solidFill>
              </a:rPr>
              <a:t>The Requirements of Citizenship in God’s Kingdom </a:t>
            </a:r>
            <a:r>
              <a:rPr lang="en-US" sz="3600" b="1" u="sng" dirty="0">
                <a:solidFill>
                  <a:srgbClr val="FFC000"/>
                </a:solidFill>
              </a:rPr>
              <a:t>– </a:t>
            </a:r>
            <a:r>
              <a:rPr lang="en-US" sz="3600" b="1" i="1" u="sng" dirty="0">
                <a:solidFill>
                  <a:srgbClr val="FFC000"/>
                </a:solidFill>
              </a:rPr>
              <a:t>A Faithful Faith</a:t>
            </a:r>
            <a:endParaRPr lang="en-US" sz="3600" b="1" u="sng" dirty="0">
              <a:solidFill>
                <a:srgbClr val="FFC000"/>
              </a:solidFill>
            </a:endParaRPr>
          </a:p>
        </p:txBody>
      </p:sp>
      <p:sp>
        <p:nvSpPr>
          <p:cNvPr id="3" name="TextBox 2">
            <a:extLst>
              <a:ext uri="{FF2B5EF4-FFF2-40B4-BE49-F238E27FC236}">
                <a16:creationId xmlns:a16="http://schemas.microsoft.com/office/drawing/2014/main" id="{277074E9-640B-760C-295B-38705D91516B}"/>
              </a:ext>
            </a:extLst>
          </p:cNvPr>
          <p:cNvSpPr txBox="1"/>
          <p:nvPr/>
        </p:nvSpPr>
        <p:spPr>
          <a:xfrm>
            <a:off x="605757" y="2920629"/>
            <a:ext cx="11095744" cy="3539430"/>
          </a:xfrm>
          <a:prstGeom prst="rect">
            <a:avLst/>
          </a:prstGeom>
          <a:noFill/>
        </p:spPr>
        <p:txBody>
          <a:bodyPr wrap="square" rtlCol="0">
            <a:spAutoFit/>
          </a:bodyPr>
          <a:lstStyle/>
          <a:p>
            <a:r>
              <a:rPr lang="en-US" sz="3200" b="1" dirty="0"/>
              <a:t>For by grace you have been saved </a:t>
            </a:r>
            <a:r>
              <a:rPr lang="en-US" sz="3200" b="1" dirty="0">
                <a:solidFill>
                  <a:srgbClr val="FFFF00"/>
                </a:solidFill>
              </a:rPr>
              <a:t>through faith</a:t>
            </a:r>
            <a:r>
              <a:rPr lang="en-US" sz="3200" b="1" dirty="0"/>
              <a:t>. And this is not your own doing; it is the gift of God, … Ephesians 2:8</a:t>
            </a:r>
          </a:p>
          <a:p>
            <a:endParaRPr lang="en-US" sz="3200" b="1" dirty="0"/>
          </a:p>
          <a:p>
            <a:r>
              <a:rPr lang="en-US" sz="3200" b="1" dirty="0"/>
              <a:t>And </a:t>
            </a:r>
            <a:r>
              <a:rPr lang="en-US" sz="3200" b="1" dirty="0">
                <a:solidFill>
                  <a:srgbClr val="FFFF00"/>
                </a:solidFill>
              </a:rPr>
              <a:t>without faith </a:t>
            </a:r>
            <a:r>
              <a:rPr lang="en-US" sz="3200" b="1" dirty="0"/>
              <a:t>it is impossible to please him, for whoever would draw near to God must believe that he exists and that he rewards those who seek him. - Hebrews 11:6</a:t>
            </a:r>
          </a:p>
        </p:txBody>
      </p:sp>
    </p:spTree>
    <p:extLst>
      <p:ext uri="{BB962C8B-B14F-4D97-AF65-F5344CB8AC3E}">
        <p14:creationId xmlns:p14="http://schemas.microsoft.com/office/powerpoint/2010/main" val="383434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76B5-F285-3C4D-09D6-FC4893001115}"/>
            </a:ext>
          </a:extLst>
        </p:cNvPr>
        <p:cNvGrpSpPr/>
        <p:nvPr/>
      </p:nvGrpSpPr>
      <p:grpSpPr>
        <a:xfrm>
          <a:off x="0" y="0"/>
          <a:ext cx="0" cy="0"/>
          <a:chOff x="0" y="0"/>
          <a:chExt cx="0" cy="0"/>
        </a:xfrm>
      </p:grpSpPr>
      <p:pic>
        <p:nvPicPr>
          <p:cNvPr id="1026" name="Picture 2" descr="Rahab and Tamar – Israel My Glory">
            <a:extLst>
              <a:ext uri="{FF2B5EF4-FFF2-40B4-BE49-F238E27FC236}">
                <a16:creationId xmlns:a16="http://schemas.microsoft.com/office/drawing/2014/main" id="{88C70D15-9BE0-50BE-A5DF-67EEE3FE1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93" r="8890"/>
          <a:stretch>
            <a:fillRect/>
          </a:stretch>
        </p:blipFill>
        <p:spPr bwMode="auto">
          <a:xfrm>
            <a:off x="240766" y="251779"/>
            <a:ext cx="4753855" cy="64392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C228E6-C60E-7B03-CCF1-61F24D1F12F2}"/>
              </a:ext>
            </a:extLst>
          </p:cNvPr>
          <p:cNvSpPr txBox="1"/>
          <p:nvPr/>
        </p:nvSpPr>
        <p:spPr>
          <a:xfrm>
            <a:off x="4994621" y="144203"/>
            <a:ext cx="7115415" cy="6509474"/>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Prostitute</a:t>
            </a:r>
          </a:p>
          <a:p>
            <a:pPr marL="457200" indent="-457200">
              <a:buFont typeface="Arial" panose="020B0604020202020204" pitchFamily="34" charset="0"/>
              <a:buChar char="•"/>
            </a:pPr>
            <a:r>
              <a:rPr lang="en-US" sz="2800" b="1" dirty="0">
                <a:sym typeface="Wingdings" panose="05000000000000000000" pitchFamily="2" charset="2"/>
              </a:rPr>
              <a:t>Canaanite prostitute</a:t>
            </a:r>
          </a:p>
          <a:p>
            <a:pPr marL="457200" indent="-457200">
              <a:buFont typeface="Arial" panose="020B0604020202020204" pitchFamily="34" charset="0"/>
              <a:buChar char="•"/>
            </a:pPr>
            <a:r>
              <a:rPr lang="en-US" sz="2800" b="1" dirty="0">
                <a:sym typeface="Wingdings" panose="05000000000000000000" pitchFamily="2" charset="2"/>
              </a:rPr>
              <a:t>Liar, traitor</a:t>
            </a:r>
          </a:p>
          <a:p>
            <a:pPr lvl="1">
              <a:spcBef>
                <a:spcPts val="1800"/>
              </a:spcBef>
            </a:pPr>
            <a:r>
              <a:rPr lang="en-US" sz="2400" b="1" dirty="0"/>
              <a:t>and Salmon the father of Boaz </a:t>
            </a:r>
            <a:r>
              <a:rPr lang="en-US" sz="2400" b="1" dirty="0">
                <a:solidFill>
                  <a:srgbClr val="FFFF00"/>
                </a:solidFill>
              </a:rPr>
              <a:t>by Rahab</a:t>
            </a:r>
            <a:r>
              <a:rPr lang="en-US" sz="2400" b="1" dirty="0"/>
              <a:t>, and Boaz the father of Obed by Ruth, and Obed the father of Jesse, </a:t>
            </a:r>
            <a:r>
              <a:rPr lang="en-US" sz="2400" b="1" baseline="30000" dirty="0"/>
              <a:t>6</a:t>
            </a:r>
            <a:r>
              <a:rPr lang="en-US" sz="2400" b="1" dirty="0"/>
              <a:t> and Jesse the father of David the king. - Matthew 1:5-6</a:t>
            </a:r>
            <a:endParaRPr lang="en-US" sz="2400" b="1" dirty="0">
              <a:sym typeface="Wingdings" panose="05000000000000000000" pitchFamily="2" charset="2"/>
            </a:endParaRPr>
          </a:p>
          <a:p>
            <a:pPr lvl="1">
              <a:spcBef>
                <a:spcPts val="1800"/>
              </a:spcBef>
            </a:pPr>
            <a:r>
              <a:rPr lang="en-US" sz="2400" b="1" dirty="0">
                <a:solidFill>
                  <a:srgbClr val="FFFF00"/>
                </a:solidFill>
              </a:rPr>
              <a:t>By faith Rahab </a:t>
            </a:r>
            <a:r>
              <a:rPr lang="en-US" sz="2400" b="1" dirty="0"/>
              <a:t>the prostitute did not perish with those who were disobedient, because she had given a friendly welcome to the spies. - Hebrews 11:31</a:t>
            </a:r>
          </a:p>
          <a:p>
            <a:pPr lvl="1">
              <a:spcBef>
                <a:spcPts val="1800"/>
              </a:spcBef>
            </a:pPr>
            <a:r>
              <a:rPr lang="en-US" sz="2400" b="1" dirty="0"/>
              <a:t>And in the same way was not also </a:t>
            </a:r>
            <a:r>
              <a:rPr lang="en-US" sz="2400" b="1" dirty="0">
                <a:solidFill>
                  <a:srgbClr val="FFFF00"/>
                </a:solidFill>
              </a:rPr>
              <a:t>Rahab the prostitute justified by works </a:t>
            </a:r>
            <a:r>
              <a:rPr lang="en-US" sz="2400" b="1" dirty="0"/>
              <a:t>when she received the messengers and sent them out by another way? - James 2:25</a:t>
            </a:r>
          </a:p>
        </p:txBody>
      </p:sp>
      <p:sp>
        <p:nvSpPr>
          <p:cNvPr id="3" name="&quot;Not Allowed&quot; Symbol 2">
            <a:extLst>
              <a:ext uri="{FF2B5EF4-FFF2-40B4-BE49-F238E27FC236}">
                <a16:creationId xmlns:a16="http://schemas.microsoft.com/office/drawing/2014/main" id="{4E449648-108B-391D-E380-3745EE53CA3A}"/>
              </a:ext>
            </a:extLst>
          </p:cNvPr>
          <p:cNvSpPr/>
          <p:nvPr/>
        </p:nvSpPr>
        <p:spPr>
          <a:xfrm>
            <a:off x="6523745" y="251779"/>
            <a:ext cx="1229446" cy="1175657"/>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250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C77E8-07D4-0437-2D90-463E338924A3}"/>
              </a:ext>
            </a:extLst>
          </p:cNvPr>
          <p:cNvSpPr txBox="1"/>
          <p:nvPr/>
        </p:nvSpPr>
        <p:spPr>
          <a:xfrm>
            <a:off x="414937" y="525943"/>
            <a:ext cx="11234057" cy="5632311"/>
          </a:xfrm>
          <a:prstGeom prst="rect">
            <a:avLst/>
          </a:prstGeom>
          <a:noFill/>
        </p:spPr>
        <p:txBody>
          <a:bodyPr wrap="square" rtlCol="0">
            <a:spAutoFit/>
          </a:bodyPr>
          <a:lstStyle/>
          <a:p>
            <a:r>
              <a:rPr lang="en-US" sz="2400" b="1" dirty="0"/>
              <a:t>And looking intently at the council, Paul said, “Brothers, I have lived my life before God </a:t>
            </a:r>
            <a:r>
              <a:rPr lang="en-US" sz="2400" b="1" dirty="0">
                <a:solidFill>
                  <a:srgbClr val="FFFF00"/>
                </a:solidFill>
              </a:rPr>
              <a:t>in all good conscience [as a citizen</a:t>
            </a:r>
            <a:r>
              <a:rPr lang="en-US" sz="2400" b="1" dirty="0"/>
              <a:t>] up to this day.” Acts 23:1</a:t>
            </a:r>
          </a:p>
          <a:p>
            <a:endParaRPr lang="en-US" sz="2400" b="1" dirty="0"/>
          </a:p>
          <a:p>
            <a:r>
              <a:rPr lang="en-US" sz="2400" b="1" dirty="0"/>
              <a:t>The Lord is not slow to fulfill his promise as some count slowness, but is patient toward you, not wishing that any should perish, but that all should reach repentance. </a:t>
            </a:r>
            <a:r>
              <a:rPr lang="en-US" sz="2400" b="1" baseline="30000" dirty="0"/>
              <a:t>10</a:t>
            </a:r>
            <a:r>
              <a:rPr lang="en-US" sz="2400" b="1" dirty="0"/>
              <a:t> But the day of the Lord will come like a thief, and then the heavens will pass away with a roar, and the heavenly bodies will be burned up and dissolved, and the earth and the works that are done on it will be exposed.</a:t>
            </a:r>
            <a:br>
              <a:rPr lang="en-US" sz="2400" b="1" dirty="0"/>
            </a:br>
            <a:r>
              <a:rPr lang="en-US" sz="2400" b="1" baseline="30000" dirty="0"/>
              <a:t>11</a:t>
            </a:r>
            <a:r>
              <a:rPr lang="en-US" sz="2400" b="1" dirty="0"/>
              <a:t> Since all these things are thus to be dissolved, what sort of people ought you to be in lives of holiness and godliness, </a:t>
            </a:r>
            <a:r>
              <a:rPr lang="en-US" sz="2400" b="1" baseline="30000" dirty="0"/>
              <a:t>12</a:t>
            </a:r>
            <a:r>
              <a:rPr lang="en-US" sz="2400" b="1" dirty="0"/>
              <a:t> waiting for and hastening the coming of the day of God, because of which the heavens will be set on fire and dissolved, and the heavenly bodies will melt as they burn! </a:t>
            </a:r>
            <a:r>
              <a:rPr lang="en-US" sz="2400" b="1" baseline="30000" dirty="0"/>
              <a:t>13</a:t>
            </a:r>
            <a:r>
              <a:rPr lang="en-US" sz="2400" b="1" dirty="0"/>
              <a:t> </a:t>
            </a:r>
            <a:r>
              <a:rPr lang="en-US" sz="2400" b="1" dirty="0">
                <a:solidFill>
                  <a:srgbClr val="FFFF00"/>
                </a:solidFill>
              </a:rPr>
              <a:t>But according to his promise we are waiting for new heavens and a new earth in which righteousness dwells. </a:t>
            </a:r>
            <a:r>
              <a:rPr lang="en-US" sz="2400" b="1" baseline="30000" dirty="0">
                <a:solidFill>
                  <a:srgbClr val="FFFF00"/>
                </a:solidFill>
              </a:rPr>
              <a:t>14</a:t>
            </a:r>
            <a:r>
              <a:rPr lang="en-US" sz="2400" b="1" dirty="0">
                <a:solidFill>
                  <a:srgbClr val="FFFF00"/>
                </a:solidFill>
              </a:rPr>
              <a:t> Therefore, beloved, since you are waiting for these, be diligent to be found by him without spot or blemish, and at peace. </a:t>
            </a:r>
            <a:r>
              <a:rPr lang="en-US" sz="2400" b="1" dirty="0"/>
              <a:t>2 Peter 3:9-14</a:t>
            </a:r>
          </a:p>
        </p:txBody>
      </p:sp>
    </p:spTree>
    <p:extLst>
      <p:ext uri="{BB962C8B-B14F-4D97-AF65-F5344CB8AC3E}">
        <p14:creationId xmlns:p14="http://schemas.microsoft.com/office/powerpoint/2010/main" val="333796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E29A6-19EF-52CA-068F-3471308DF3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25EEB5-A7C9-94BC-85A1-394791CBAFA5}"/>
              </a:ext>
            </a:extLst>
          </p:cNvPr>
          <p:cNvSpPr txBox="1"/>
          <p:nvPr/>
        </p:nvSpPr>
        <p:spPr>
          <a:xfrm>
            <a:off x="829875" y="307361"/>
            <a:ext cx="10647509" cy="4785926"/>
          </a:xfrm>
          <a:prstGeom prst="rect">
            <a:avLst/>
          </a:prstGeom>
          <a:noFill/>
        </p:spPr>
        <p:txBody>
          <a:bodyPr wrap="square" rtlCol="0">
            <a:spAutoFit/>
          </a:bodyPr>
          <a:lstStyle/>
          <a:p>
            <a:pPr algn="ctr"/>
            <a:r>
              <a:rPr lang="en-US" sz="4400" b="1" u="sng" dirty="0"/>
              <a:t>A Refugee’s Faithful Faith</a:t>
            </a:r>
          </a:p>
          <a:p>
            <a:pPr marL="742950" indent="-742950">
              <a:spcBef>
                <a:spcPts val="1800"/>
              </a:spcBef>
              <a:buFont typeface="+mj-lt"/>
              <a:buAutoNum type="arabicPeriod"/>
            </a:pPr>
            <a:r>
              <a:rPr lang="en-US" sz="3600" b="1" dirty="0"/>
              <a:t>The</a:t>
            </a:r>
            <a:r>
              <a:rPr lang="en-US" sz="3600" b="1" dirty="0">
                <a:solidFill>
                  <a:srgbClr val="FFC000"/>
                </a:solidFill>
              </a:rPr>
              <a:t> Conditions </a:t>
            </a:r>
            <a:r>
              <a:rPr lang="en-US" sz="3600" b="1" dirty="0"/>
              <a:t>for Citizenship in God’s Kingdom – </a:t>
            </a:r>
            <a:r>
              <a:rPr lang="en-US" sz="3600" b="1" i="1" dirty="0">
                <a:solidFill>
                  <a:srgbClr val="FFFF00"/>
                </a:solidFill>
              </a:rPr>
              <a:t>hopelessness and submission</a:t>
            </a:r>
          </a:p>
          <a:p>
            <a:pPr marL="742950" indent="-742950">
              <a:spcBef>
                <a:spcPts val="1800"/>
              </a:spcBef>
              <a:buFont typeface="+mj-lt"/>
              <a:buAutoNum type="arabicPeriod"/>
            </a:pPr>
            <a:r>
              <a:rPr lang="en-US" sz="3600" b="1" dirty="0"/>
              <a:t>The </a:t>
            </a:r>
            <a:r>
              <a:rPr lang="en-US" sz="3600" b="1" dirty="0">
                <a:solidFill>
                  <a:srgbClr val="FFC000"/>
                </a:solidFill>
              </a:rPr>
              <a:t>Basis</a:t>
            </a:r>
            <a:r>
              <a:rPr lang="en-US" sz="3600" b="1" dirty="0"/>
              <a:t> for Citizenship in God’s Kingdom – </a:t>
            </a:r>
            <a:r>
              <a:rPr lang="en-US" sz="3600" b="1" i="1" dirty="0">
                <a:solidFill>
                  <a:srgbClr val="FFFF00"/>
                </a:solidFill>
              </a:rPr>
              <a:t>God’s mercy and grace</a:t>
            </a:r>
          </a:p>
          <a:p>
            <a:pPr marL="742950" indent="-742950">
              <a:spcBef>
                <a:spcPts val="1800"/>
              </a:spcBef>
              <a:buFont typeface="+mj-lt"/>
              <a:buAutoNum type="arabicPeriod"/>
            </a:pPr>
            <a:r>
              <a:rPr lang="en-US" sz="3600" b="1" dirty="0"/>
              <a:t>The </a:t>
            </a:r>
            <a:r>
              <a:rPr lang="en-US" sz="3600" b="1" dirty="0">
                <a:solidFill>
                  <a:srgbClr val="FFC000"/>
                </a:solidFill>
              </a:rPr>
              <a:t>Requirements </a:t>
            </a:r>
            <a:r>
              <a:rPr lang="en-US" sz="3600" b="1" dirty="0"/>
              <a:t>of Citizenship in God’s Kingdom – </a:t>
            </a:r>
            <a:r>
              <a:rPr lang="en-US" sz="3600" b="1" i="1" dirty="0">
                <a:solidFill>
                  <a:srgbClr val="FFFF00"/>
                </a:solidFill>
              </a:rPr>
              <a:t>live by faith as if ALREADY a citizen </a:t>
            </a:r>
            <a:endParaRPr lang="en-US" sz="3600" b="1" dirty="0">
              <a:solidFill>
                <a:srgbClr val="FFFF00"/>
              </a:solidFill>
            </a:endParaRPr>
          </a:p>
        </p:txBody>
      </p:sp>
      <p:pic>
        <p:nvPicPr>
          <p:cNvPr id="2050" name="Picture 2" descr="Understanding Kingdom Citizenship | by ...">
            <a:extLst>
              <a:ext uri="{FF2B5EF4-FFF2-40B4-BE49-F238E27FC236}">
                <a16:creationId xmlns:a16="http://schemas.microsoft.com/office/drawing/2014/main" id="{B7345FA0-59EF-2320-227C-CD8CF4986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202" y="5060246"/>
            <a:ext cx="3441062" cy="14978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t of stamps - process of approval / refusal of migrant as refugee.  Affirmative or negative decision to get asylum or to be deported.  Transparent sim Stock Photo - Alamy">
            <a:extLst>
              <a:ext uri="{FF2B5EF4-FFF2-40B4-BE49-F238E27FC236}">
                <a16:creationId xmlns:a16="http://schemas.microsoft.com/office/drawing/2014/main" id="{F152DEC1-D315-9157-6452-E9957CE948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095" r="49988" b="7301"/>
          <a:stretch>
            <a:fillRect/>
          </a:stretch>
        </p:blipFill>
        <p:spPr bwMode="auto">
          <a:xfrm>
            <a:off x="3933280" y="5073026"/>
            <a:ext cx="1540091" cy="149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0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lary threshold for new Employment Pass applicants to be raised to $5,600  from 2025 | The Straits Times">
            <a:extLst>
              <a:ext uri="{FF2B5EF4-FFF2-40B4-BE49-F238E27FC236}">
                <a16:creationId xmlns:a16="http://schemas.microsoft.com/office/drawing/2014/main" id="{D70A6A6C-35B8-4379-C156-D21EAE906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6690">
            <a:off x="469230" y="951209"/>
            <a:ext cx="5589761" cy="31442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PassportPorn - My Alien Resident Certificate (ARC) from Taiwan under visible, IR and UV lights">
            <a:extLst>
              <a:ext uri="{FF2B5EF4-FFF2-40B4-BE49-F238E27FC236}">
                <a16:creationId xmlns:a16="http://schemas.microsoft.com/office/drawing/2014/main" id="{B1E906F6-212B-4B5A-B8BB-872E15392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0869">
            <a:off x="6565582" y="1711798"/>
            <a:ext cx="5134959" cy="32253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isa approved stamp in grunge red shade ...">
            <a:extLst>
              <a:ext uri="{FF2B5EF4-FFF2-40B4-BE49-F238E27FC236}">
                <a16:creationId xmlns:a16="http://schemas.microsoft.com/office/drawing/2014/main" id="{9D2A894D-1175-0F82-6BDC-04E79E755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613" y="3898028"/>
            <a:ext cx="2523462" cy="252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6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hab and Tamar – Israel My Glory">
            <a:extLst>
              <a:ext uri="{FF2B5EF4-FFF2-40B4-BE49-F238E27FC236}">
                <a16:creationId xmlns:a16="http://schemas.microsoft.com/office/drawing/2014/main" id="{8F228DA3-31C2-EFB5-F63A-5DB066AC9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28"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620150-D9FF-57A8-D236-58583984438C}"/>
              </a:ext>
            </a:extLst>
          </p:cNvPr>
          <p:cNvSpPr txBox="1"/>
          <p:nvPr/>
        </p:nvSpPr>
        <p:spPr>
          <a:xfrm>
            <a:off x="1168998" y="458993"/>
            <a:ext cx="5101174" cy="2862322"/>
          </a:xfrm>
          <a:prstGeom prst="rect">
            <a:avLst/>
          </a:prstGeom>
          <a:noFill/>
        </p:spPr>
        <p:txBody>
          <a:bodyPr wrap="square" rtlCol="0">
            <a:spAutoFit/>
          </a:bodyPr>
          <a:lstStyle/>
          <a:p>
            <a:pPr algn="ctr"/>
            <a:r>
              <a:rPr lang="en-US" sz="3600" b="1" dirty="0">
                <a:solidFill>
                  <a:schemeClr val="bg1"/>
                </a:solidFill>
              </a:rPr>
              <a:t>Application to God’s Kingdom</a:t>
            </a:r>
          </a:p>
          <a:p>
            <a:pPr algn="ctr"/>
            <a:endParaRPr lang="en-US" sz="3600" b="1" dirty="0">
              <a:solidFill>
                <a:schemeClr val="bg1"/>
              </a:solidFill>
            </a:endParaRPr>
          </a:p>
          <a:p>
            <a:pPr marL="571500" indent="-571500">
              <a:buFont typeface="Arial" panose="020B0604020202020204" pitchFamily="34" charset="0"/>
              <a:buChar char="•"/>
            </a:pPr>
            <a:r>
              <a:rPr lang="en-US" sz="3600" b="1" dirty="0">
                <a:solidFill>
                  <a:schemeClr val="bg1"/>
                </a:solidFill>
              </a:rPr>
              <a:t>Prostitute</a:t>
            </a:r>
          </a:p>
          <a:p>
            <a:r>
              <a:rPr lang="en-US" sz="3600" b="1" dirty="0">
                <a:solidFill>
                  <a:schemeClr val="bg1"/>
                </a:solidFill>
                <a:sym typeface="Wingdings" panose="05000000000000000000" pitchFamily="2" charset="2"/>
              </a:rPr>
              <a:t> Canaanite prostitute</a:t>
            </a:r>
            <a:endParaRPr lang="en-US" sz="3600" b="1" dirty="0">
              <a:solidFill>
                <a:schemeClr val="bg1"/>
              </a:solidFill>
            </a:endParaRPr>
          </a:p>
        </p:txBody>
      </p:sp>
    </p:spTree>
    <p:extLst>
      <p:ext uri="{BB962C8B-B14F-4D97-AF65-F5344CB8AC3E}">
        <p14:creationId xmlns:p14="http://schemas.microsoft.com/office/powerpoint/2010/main" val="129154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746221-A8A6-091A-9657-61264378963F}"/>
              </a:ext>
            </a:extLst>
          </p:cNvPr>
          <p:cNvSpPr txBox="1"/>
          <p:nvPr/>
        </p:nvSpPr>
        <p:spPr>
          <a:xfrm>
            <a:off x="852927" y="553250"/>
            <a:ext cx="10388813" cy="1200329"/>
          </a:xfrm>
          <a:prstGeom prst="rect">
            <a:avLst/>
          </a:prstGeom>
          <a:noFill/>
        </p:spPr>
        <p:txBody>
          <a:bodyPr wrap="square" rtlCol="0">
            <a:spAutoFit/>
          </a:bodyPr>
          <a:lstStyle/>
          <a:p>
            <a:pPr marL="742950" indent="-742950">
              <a:buFont typeface="+mj-lt"/>
              <a:buAutoNum type="arabicPeriod"/>
            </a:pPr>
            <a:r>
              <a:rPr lang="en-US" sz="3600" b="1" dirty="0">
                <a:solidFill>
                  <a:srgbClr val="FFFF00"/>
                </a:solidFill>
              </a:rPr>
              <a:t>The Conditions for Citizenship in God’s Kingdom – </a:t>
            </a:r>
            <a:r>
              <a:rPr lang="en-US" sz="3600" b="1" i="1" dirty="0">
                <a:solidFill>
                  <a:srgbClr val="FFFF00"/>
                </a:solidFill>
              </a:rPr>
              <a:t>hopelessness and submission</a:t>
            </a:r>
          </a:p>
        </p:txBody>
      </p:sp>
      <p:sp>
        <p:nvSpPr>
          <p:cNvPr id="3" name="TextBox 2">
            <a:extLst>
              <a:ext uri="{FF2B5EF4-FFF2-40B4-BE49-F238E27FC236}">
                <a16:creationId xmlns:a16="http://schemas.microsoft.com/office/drawing/2014/main" id="{A903CD3A-19ED-9B28-1567-63B0836F4CCD}"/>
              </a:ext>
            </a:extLst>
          </p:cNvPr>
          <p:cNvSpPr txBox="1"/>
          <p:nvPr/>
        </p:nvSpPr>
        <p:spPr>
          <a:xfrm>
            <a:off x="691563" y="1867220"/>
            <a:ext cx="11095744" cy="4524315"/>
          </a:xfrm>
          <a:prstGeom prst="rect">
            <a:avLst/>
          </a:prstGeom>
          <a:noFill/>
        </p:spPr>
        <p:txBody>
          <a:bodyPr wrap="square" rtlCol="0">
            <a:spAutoFit/>
          </a:bodyPr>
          <a:lstStyle/>
          <a:p>
            <a:r>
              <a:rPr lang="en-US" sz="2400" b="1" dirty="0"/>
              <a:t>… and said to the men, “I know that the LORD has given you the land, and that the fear of you has fallen upon us, and that </a:t>
            </a:r>
            <a:r>
              <a:rPr lang="en-US" sz="2400" b="1" dirty="0">
                <a:solidFill>
                  <a:srgbClr val="FFC000"/>
                </a:solidFill>
              </a:rPr>
              <a:t>all the inhabitants of the land melt away before you.</a:t>
            </a:r>
            <a:r>
              <a:rPr lang="en-US" sz="2400" b="1" dirty="0"/>
              <a:t> </a:t>
            </a:r>
            <a:r>
              <a:rPr lang="en-US" sz="2400" b="1" baseline="30000" dirty="0"/>
              <a:t>10</a:t>
            </a:r>
            <a:r>
              <a:rPr lang="en-US" sz="2400" b="1" dirty="0"/>
              <a:t> For we have heard how the LORD dried up the water of the Red Sea before you when you came out of Egypt, and what you did to the two kings of the Amorites who were beyond the Jordan, to Sihon and Og, whom you devoted to destruction. </a:t>
            </a:r>
            <a:r>
              <a:rPr lang="en-US" sz="2400" b="1" baseline="30000" dirty="0"/>
              <a:t>11</a:t>
            </a:r>
            <a:r>
              <a:rPr lang="en-US" sz="2400" b="1" dirty="0"/>
              <a:t> And as soon as we heard it, </a:t>
            </a:r>
            <a:r>
              <a:rPr lang="en-US" sz="2400" b="1" dirty="0">
                <a:solidFill>
                  <a:srgbClr val="FFC000"/>
                </a:solidFill>
              </a:rPr>
              <a:t>our hearts melted, and there was no spirit left in any man because of you</a:t>
            </a:r>
            <a:r>
              <a:rPr lang="en-US" sz="2400" b="1" dirty="0"/>
              <a:t>, </a:t>
            </a:r>
            <a:r>
              <a:rPr lang="en-US" sz="2400" b="1" dirty="0">
                <a:solidFill>
                  <a:srgbClr val="FFFF00"/>
                </a:solidFill>
              </a:rPr>
              <a:t>for the LORD your God, he is God in the heavens above and on the earth beneath. </a:t>
            </a:r>
            <a:r>
              <a:rPr lang="en-US" sz="2400" b="1" baseline="30000" dirty="0"/>
              <a:t>12</a:t>
            </a:r>
            <a:r>
              <a:rPr lang="en-US" sz="2400" b="1" dirty="0"/>
              <a:t> Now then, please swear to me by the LORD that, as I have dealt kindly with you, you also will deal kindly with my father’s house, and give me a sure sign </a:t>
            </a:r>
            <a:r>
              <a:rPr lang="en-US" sz="2400" b="1" baseline="30000" dirty="0"/>
              <a:t>13</a:t>
            </a:r>
            <a:r>
              <a:rPr lang="en-US" sz="2400" b="1" dirty="0"/>
              <a:t> that you will save alive my father and mother, my brothers and sisters, and all who belong to them, and deliver our lives from death.” Joshua 2:9-12</a:t>
            </a:r>
          </a:p>
        </p:txBody>
      </p:sp>
    </p:spTree>
    <p:extLst>
      <p:ext uri="{BB962C8B-B14F-4D97-AF65-F5344CB8AC3E}">
        <p14:creationId xmlns:p14="http://schemas.microsoft.com/office/powerpoint/2010/main" val="16094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2B07-F1B0-63CA-0784-770710EB84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2FA968-94BA-C9ED-8276-B1D618AFCD86}"/>
              </a:ext>
            </a:extLst>
          </p:cNvPr>
          <p:cNvSpPr txBox="1"/>
          <p:nvPr/>
        </p:nvSpPr>
        <p:spPr>
          <a:xfrm>
            <a:off x="829875" y="307361"/>
            <a:ext cx="10647509" cy="1384995"/>
          </a:xfrm>
          <a:prstGeom prst="rect">
            <a:avLst/>
          </a:prstGeom>
          <a:noFill/>
        </p:spPr>
        <p:txBody>
          <a:bodyPr wrap="square" rtlCol="0">
            <a:spAutoFit/>
          </a:bodyPr>
          <a:lstStyle/>
          <a:p>
            <a:pPr marL="742950" indent="-742950">
              <a:buFont typeface="+mj-lt"/>
              <a:buAutoNum type="arabicPeriod"/>
            </a:pPr>
            <a:r>
              <a:rPr lang="en-US" sz="2400" b="1" dirty="0"/>
              <a:t>The Conditions for Citizenship in God’s Kingdom – </a:t>
            </a:r>
            <a:r>
              <a:rPr lang="en-US" sz="2400" b="1" i="1" dirty="0"/>
              <a:t>hopelessness and submission</a:t>
            </a:r>
          </a:p>
          <a:p>
            <a:pPr marL="742950" indent="-742950">
              <a:buFont typeface="+mj-lt"/>
              <a:buAutoNum type="arabicPeriod"/>
            </a:pPr>
            <a:r>
              <a:rPr lang="en-US" sz="3600" b="1" dirty="0">
                <a:solidFill>
                  <a:srgbClr val="FFFF00"/>
                </a:solidFill>
              </a:rPr>
              <a:t>The Basis for Citizenship in God’s Kingdom</a:t>
            </a:r>
          </a:p>
        </p:txBody>
      </p:sp>
    </p:spTree>
    <p:extLst>
      <p:ext uri="{BB962C8B-B14F-4D97-AF65-F5344CB8AC3E}">
        <p14:creationId xmlns:p14="http://schemas.microsoft.com/office/powerpoint/2010/main" val="237109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1BF37-066A-C9EE-2A8C-7377061D71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7035E7-7B5D-A70B-B6F1-642109C7DD20}"/>
              </a:ext>
            </a:extLst>
          </p:cNvPr>
          <p:cNvSpPr txBox="1"/>
          <p:nvPr/>
        </p:nvSpPr>
        <p:spPr>
          <a:xfrm>
            <a:off x="829875" y="307361"/>
            <a:ext cx="10647509" cy="1938992"/>
          </a:xfrm>
          <a:prstGeom prst="rect">
            <a:avLst/>
          </a:prstGeom>
          <a:noFill/>
        </p:spPr>
        <p:txBody>
          <a:bodyPr wrap="square" rtlCol="0">
            <a:spAutoFit/>
          </a:bodyPr>
          <a:lstStyle/>
          <a:p>
            <a:pPr marL="742950" indent="-742950">
              <a:buFont typeface="+mj-lt"/>
              <a:buAutoNum type="arabicPeriod"/>
            </a:pPr>
            <a:r>
              <a:rPr lang="en-US" sz="2400" b="1" dirty="0"/>
              <a:t>The Conditions for Citizenship in God’s Kingdom – </a:t>
            </a:r>
            <a:r>
              <a:rPr lang="en-US" sz="2400" b="1" i="1" dirty="0"/>
              <a:t>hopelessness and submission</a:t>
            </a:r>
          </a:p>
          <a:p>
            <a:pPr marL="742950" indent="-742950">
              <a:buFont typeface="+mj-lt"/>
              <a:buAutoNum type="arabicPeriod"/>
            </a:pPr>
            <a:r>
              <a:rPr lang="en-US" sz="3600" b="1" dirty="0">
                <a:solidFill>
                  <a:srgbClr val="FFFF00"/>
                </a:solidFill>
              </a:rPr>
              <a:t>The Basis for Citizenship in God’s Kingdom – </a:t>
            </a:r>
            <a:r>
              <a:rPr lang="en-US" sz="3600" b="1" i="1" dirty="0">
                <a:solidFill>
                  <a:srgbClr val="FFFF00"/>
                </a:solidFill>
              </a:rPr>
              <a:t>God’s mercy and grace</a:t>
            </a:r>
          </a:p>
        </p:txBody>
      </p:sp>
      <p:sp>
        <p:nvSpPr>
          <p:cNvPr id="3" name="TextBox 2">
            <a:extLst>
              <a:ext uri="{FF2B5EF4-FFF2-40B4-BE49-F238E27FC236}">
                <a16:creationId xmlns:a16="http://schemas.microsoft.com/office/drawing/2014/main" id="{DB284568-14BE-FC28-582F-D4CC5B151806}"/>
              </a:ext>
            </a:extLst>
          </p:cNvPr>
          <p:cNvSpPr txBox="1"/>
          <p:nvPr/>
        </p:nvSpPr>
        <p:spPr>
          <a:xfrm>
            <a:off x="605757" y="2521059"/>
            <a:ext cx="11095744" cy="1815882"/>
          </a:xfrm>
          <a:prstGeom prst="rect">
            <a:avLst/>
          </a:prstGeom>
          <a:noFill/>
        </p:spPr>
        <p:txBody>
          <a:bodyPr wrap="square" rtlCol="0">
            <a:spAutoFit/>
          </a:bodyPr>
          <a:lstStyle/>
          <a:p>
            <a:r>
              <a:rPr lang="en-US" sz="2800" b="1" dirty="0"/>
              <a:t>Behold, when we come into the land, you shall tie this </a:t>
            </a:r>
            <a:r>
              <a:rPr lang="en-US" sz="2800" b="1" dirty="0">
                <a:solidFill>
                  <a:srgbClr val="FF0000"/>
                </a:solidFill>
              </a:rPr>
              <a:t>scarlet cord </a:t>
            </a:r>
            <a:r>
              <a:rPr lang="en-US" sz="2800" b="1" dirty="0"/>
              <a:t>in the window through which you let us down, and you shall gather into your house your father and mother, your brothers, and all your father’s household. Joshua 2:18</a:t>
            </a:r>
          </a:p>
        </p:txBody>
      </p:sp>
      <p:pic>
        <p:nvPicPr>
          <p:cNvPr id="4098" name="Picture 2" descr="What is the significance of the scarlet cord in the story of Rahab?">
            <a:extLst>
              <a:ext uri="{FF2B5EF4-FFF2-40B4-BE49-F238E27FC236}">
                <a16:creationId xmlns:a16="http://schemas.microsoft.com/office/drawing/2014/main" id="{617059EB-4D7D-DC56-62C5-27718E4B8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537" y="4208130"/>
            <a:ext cx="4554070" cy="234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0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1A32-C3DF-4775-76F1-055DCC592A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E8A2FE-4A1E-D3B4-4A31-98254F0FBCAE}"/>
              </a:ext>
            </a:extLst>
          </p:cNvPr>
          <p:cNvSpPr txBox="1"/>
          <p:nvPr/>
        </p:nvSpPr>
        <p:spPr>
          <a:xfrm>
            <a:off x="829875" y="307361"/>
            <a:ext cx="10647509" cy="1938992"/>
          </a:xfrm>
          <a:prstGeom prst="rect">
            <a:avLst/>
          </a:prstGeom>
          <a:noFill/>
        </p:spPr>
        <p:txBody>
          <a:bodyPr wrap="square" rtlCol="0">
            <a:spAutoFit/>
          </a:bodyPr>
          <a:lstStyle/>
          <a:p>
            <a:pPr marL="742950" indent="-742950">
              <a:buFont typeface="+mj-lt"/>
              <a:buAutoNum type="arabicPeriod"/>
            </a:pPr>
            <a:r>
              <a:rPr lang="en-US" sz="2400" b="1" dirty="0"/>
              <a:t>The Conditions for Citizenship in God’s Kingdom – </a:t>
            </a:r>
            <a:r>
              <a:rPr lang="en-US" sz="2400" b="1" i="1" dirty="0"/>
              <a:t>hopelessness and submission</a:t>
            </a:r>
          </a:p>
          <a:p>
            <a:pPr marL="742950" indent="-742950">
              <a:buFont typeface="+mj-lt"/>
              <a:buAutoNum type="arabicPeriod"/>
            </a:pPr>
            <a:r>
              <a:rPr lang="en-US" sz="3600" b="1" dirty="0">
                <a:solidFill>
                  <a:srgbClr val="FFFF00"/>
                </a:solidFill>
              </a:rPr>
              <a:t>The Basis for Citizenship in God’s Kingdom – </a:t>
            </a:r>
            <a:r>
              <a:rPr lang="en-US" sz="3600" b="1" i="1" dirty="0">
                <a:solidFill>
                  <a:srgbClr val="FFFF00"/>
                </a:solidFill>
              </a:rPr>
              <a:t>God’s mercy and grace</a:t>
            </a:r>
          </a:p>
        </p:txBody>
      </p:sp>
      <p:sp>
        <p:nvSpPr>
          <p:cNvPr id="3" name="TextBox 2">
            <a:extLst>
              <a:ext uri="{FF2B5EF4-FFF2-40B4-BE49-F238E27FC236}">
                <a16:creationId xmlns:a16="http://schemas.microsoft.com/office/drawing/2014/main" id="{6EDC867F-647D-3DBA-B985-8EF1355835F2}"/>
              </a:ext>
            </a:extLst>
          </p:cNvPr>
          <p:cNvSpPr txBox="1"/>
          <p:nvPr/>
        </p:nvSpPr>
        <p:spPr>
          <a:xfrm>
            <a:off x="605757" y="2474955"/>
            <a:ext cx="11095744" cy="3785652"/>
          </a:xfrm>
          <a:prstGeom prst="rect">
            <a:avLst/>
          </a:prstGeom>
          <a:noFill/>
        </p:spPr>
        <p:txBody>
          <a:bodyPr wrap="square" rtlCol="0">
            <a:spAutoFit/>
          </a:bodyPr>
          <a:lstStyle/>
          <a:p>
            <a:r>
              <a:rPr lang="en-US" sz="2400" b="1" dirty="0">
                <a:solidFill>
                  <a:srgbClr val="FFFF00"/>
                </a:solidFill>
              </a:rPr>
              <a:t>For by grace</a:t>
            </a:r>
            <a:r>
              <a:rPr lang="en-US" sz="2400" b="1" dirty="0"/>
              <a:t> you have been saved through faith. And this is not your own doing; it is the gift of God, </a:t>
            </a:r>
            <a:r>
              <a:rPr lang="en-US" sz="2400" b="1" baseline="30000" dirty="0"/>
              <a:t>9</a:t>
            </a:r>
            <a:r>
              <a:rPr lang="en-US" sz="2400" b="1" dirty="0"/>
              <a:t> not a result of works, so that no one may boast. </a:t>
            </a:r>
            <a:r>
              <a:rPr lang="en-US" sz="2400" b="1" baseline="30000" dirty="0"/>
              <a:t>10</a:t>
            </a:r>
            <a:r>
              <a:rPr lang="en-US" sz="2400" b="1" dirty="0"/>
              <a:t> For we are his workmanship, created in Christ Jesus for good works, which God prepared beforehand, that we should walk in them. Ephesians 2:8-10</a:t>
            </a:r>
          </a:p>
          <a:p>
            <a:endParaRPr lang="en-US" sz="2400" b="1" dirty="0"/>
          </a:p>
          <a:p>
            <a:r>
              <a:rPr lang="en-US" sz="2400" b="1" dirty="0"/>
              <a:t>he saved us, not because of works done by us in righteousness, but </a:t>
            </a:r>
            <a:r>
              <a:rPr lang="en-US" sz="2400" b="1" dirty="0">
                <a:solidFill>
                  <a:srgbClr val="FFFF00"/>
                </a:solidFill>
              </a:rPr>
              <a:t>according to his own mercy</a:t>
            </a:r>
            <a:r>
              <a:rPr lang="en-US" sz="2400" b="1" dirty="0"/>
              <a:t>, by the washing of regeneration and renewal of the Holy Spirit, </a:t>
            </a:r>
            <a:r>
              <a:rPr lang="en-US" sz="2400" b="1" baseline="30000" dirty="0"/>
              <a:t>6</a:t>
            </a:r>
            <a:r>
              <a:rPr lang="en-US" sz="2400" b="1" dirty="0"/>
              <a:t> whom he poured out on us richly through Jesus Christ our Savior, </a:t>
            </a:r>
            <a:r>
              <a:rPr lang="en-US" sz="2400" b="1" baseline="30000" dirty="0"/>
              <a:t>7</a:t>
            </a:r>
            <a:r>
              <a:rPr lang="en-US" sz="2400" b="1" dirty="0"/>
              <a:t> so that being justified by his grace we might become heirs according to the hope of eternal life. Titus 3:5-6</a:t>
            </a:r>
          </a:p>
        </p:txBody>
      </p:sp>
    </p:spTree>
    <p:extLst>
      <p:ext uri="{BB962C8B-B14F-4D97-AF65-F5344CB8AC3E}">
        <p14:creationId xmlns:p14="http://schemas.microsoft.com/office/powerpoint/2010/main" val="327229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3526F-0D01-376A-8AD3-86CAE77C2B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90B57B-ECA6-5B51-8D59-B3046A2806B7}"/>
              </a:ext>
            </a:extLst>
          </p:cNvPr>
          <p:cNvSpPr txBox="1"/>
          <p:nvPr/>
        </p:nvSpPr>
        <p:spPr>
          <a:xfrm>
            <a:off x="829875" y="307361"/>
            <a:ext cx="10647509" cy="2308324"/>
          </a:xfrm>
          <a:prstGeom prst="rect">
            <a:avLst/>
          </a:prstGeom>
          <a:noFill/>
        </p:spPr>
        <p:txBody>
          <a:bodyPr wrap="square" rtlCol="0">
            <a:spAutoFit/>
          </a:bodyPr>
          <a:lstStyle/>
          <a:p>
            <a:pPr marL="742950" indent="-742950">
              <a:buFont typeface="+mj-lt"/>
              <a:buAutoNum type="arabicPeriod"/>
            </a:pPr>
            <a:r>
              <a:rPr lang="en-US" sz="2400" b="1" dirty="0"/>
              <a:t>The Conditions for Citizenship in God’s Kingdom – </a:t>
            </a:r>
            <a:r>
              <a:rPr lang="en-US" sz="2400" b="1" i="1" dirty="0"/>
              <a:t>hopelessness and submission</a:t>
            </a:r>
          </a:p>
          <a:p>
            <a:pPr marL="742950" indent="-742950">
              <a:buFont typeface="+mj-lt"/>
              <a:buAutoNum type="arabicPeriod"/>
            </a:pPr>
            <a:r>
              <a:rPr lang="en-US" sz="2400" b="1" dirty="0"/>
              <a:t>The Basis for Citizenship in God’s Kingdom – </a:t>
            </a:r>
            <a:r>
              <a:rPr lang="en-US" sz="2400" b="1" i="1" dirty="0"/>
              <a:t>God’s mercy and grace</a:t>
            </a:r>
          </a:p>
          <a:p>
            <a:pPr marL="742950" indent="-742950">
              <a:buFont typeface="+mj-lt"/>
              <a:buAutoNum type="arabicPeriod"/>
            </a:pPr>
            <a:r>
              <a:rPr lang="en-US" sz="3600" b="1" dirty="0">
                <a:solidFill>
                  <a:srgbClr val="FFFF00"/>
                </a:solidFill>
              </a:rPr>
              <a:t>The Requirements of Citizenship in God’s Kingdom</a:t>
            </a:r>
          </a:p>
        </p:txBody>
      </p:sp>
      <p:sp>
        <p:nvSpPr>
          <p:cNvPr id="3" name="TextBox 2">
            <a:extLst>
              <a:ext uri="{FF2B5EF4-FFF2-40B4-BE49-F238E27FC236}">
                <a16:creationId xmlns:a16="http://schemas.microsoft.com/office/drawing/2014/main" id="{9CBEB330-9334-BC60-397B-476D27C2A676}"/>
              </a:ext>
            </a:extLst>
          </p:cNvPr>
          <p:cNvSpPr txBox="1"/>
          <p:nvPr/>
        </p:nvSpPr>
        <p:spPr>
          <a:xfrm>
            <a:off x="605757" y="2920629"/>
            <a:ext cx="11095744" cy="3046988"/>
          </a:xfrm>
          <a:prstGeom prst="rect">
            <a:avLst/>
          </a:prstGeom>
          <a:noFill/>
        </p:spPr>
        <p:txBody>
          <a:bodyPr wrap="square" rtlCol="0">
            <a:spAutoFit/>
          </a:bodyPr>
          <a:lstStyle/>
          <a:p>
            <a:r>
              <a:rPr lang="en-US" sz="3200" b="1" dirty="0"/>
              <a:t>For by grace you have been saved through faith. And this is not your own doing; it is the gift of God, </a:t>
            </a:r>
            <a:r>
              <a:rPr lang="en-US" sz="3200" b="1" baseline="30000" dirty="0"/>
              <a:t>9</a:t>
            </a:r>
            <a:r>
              <a:rPr lang="en-US" sz="3200" b="1" dirty="0"/>
              <a:t> not a result of works, so that no one may boast. </a:t>
            </a:r>
            <a:r>
              <a:rPr lang="en-US" sz="3200" b="1" baseline="30000" dirty="0"/>
              <a:t>10</a:t>
            </a:r>
            <a:r>
              <a:rPr lang="en-US" sz="3200" b="1" dirty="0"/>
              <a:t> </a:t>
            </a:r>
            <a:r>
              <a:rPr lang="en-US" sz="3200" b="1" i="1" dirty="0">
                <a:solidFill>
                  <a:srgbClr val="FFC000"/>
                </a:solidFill>
              </a:rPr>
              <a:t>For we are his workmanship, created in Christ Jesus for good works, which God prepared beforehand, that we should walk in them</a:t>
            </a:r>
            <a:r>
              <a:rPr lang="en-US" sz="3200" b="1" dirty="0">
                <a:solidFill>
                  <a:srgbClr val="FFC000"/>
                </a:solidFill>
              </a:rPr>
              <a:t>. </a:t>
            </a:r>
            <a:r>
              <a:rPr lang="en-US" sz="3200" b="1" dirty="0"/>
              <a:t>Ephesians 2:8-10</a:t>
            </a:r>
          </a:p>
        </p:txBody>
      </p:sp>
    </p:spTree>
    <p:extLst>
      <p:ext uri="{BB962C8B-B14F-4D97-AF65-F5344CB8AC3E}">
        <p14:creationId xmlns:p14="http://schemas.microsoft.com/office/powerpoint/2010/main" val="393453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F12B-B1A2-8249-21CE-68BA4F66AF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0BEC8E-630F-7D74-1F31-19468BD5010E}"/>
              </a:ext>
            </a:extLst>
          </p:cNvPr>
          <p:cNvSpPr txBox="1"/>
          <p:nvPr/>
        </p:nvSpPr>
        <p:spPr>
          <a:xfrm>
            <a:off x="829875" y="307361"/>
            <a:ext cx="10647509" cy="2308324"/>
          </a:xfrm>
          <a:prstGeom prst="rect">
            <a:avLst/>
          </a:prstGeom>
          <a:noFill/>
        </p:spPr>
        <p:txBody>
          <a:bodyPr wrap="square" rtlCol="0">
            <a:spAutoFit/>
          </a:bodyPr>
          <a:lstStyle/>
          <a:p>
            <a:pPr marL="742950" indent="-742950">
              <a:buFont typeface="+mj-lt"/>
              <a:buAutoNum type="arabicPeriod"/>
            </a:pPr>
            <a:r>
              <a:rPr lang="en-US" sz="2400" b="1" dirty="0"/>
              <a:t>The Conditions for Citizenship in God’s Kingdom – </a:t>
            </a:r>
            <a:r>
              <a:rPr lang="en-US" sz="2400" b="1" i="1" dirty="0"/>
              <a:t>hopelessness and submission</a:t>
            </a:r>
          </a:p>
          <a:p>
            <a:pPr marL="742950" indent="-742950">
              <a:buFont typeface="+mj-lt"/>
              <a:buAutoNum type="arabicPeriod"/>
            </a:pPr>
            <a:r>
              <a:rPr lang="en-US" sz="2400" b="1" dirty="0"/>
              <a:t>The Basis for Citizenship in God’s Kingdom – </a:t>
            </a:r>
            <a:r>
              <a:rPr lang="en-US" sz="2400" b="1" i="1" dirty="0"/>
              <a:t>God’s mercy and grace</a:t>
            </a:r>
          </a:p>
          <a:p>
            <a:pPr marL="742950" indent="-742950">
              <a:buFont typeface="+mj-lt"/>
              <a:buAutoNum type="arabicPeriod"/>
            </a:pPr>
            <a:r>
              <a:rPr lang="en-US" sz="3600" b="1" dirty="0">
                <a:solidFill>
                  <a:srgbClr val="FFFF00"/>
                </a:solidFill>
              </a:rPr>
              <a:t>The Requirements of Citizenship in God’s Kingdom – </a:t>
            </a:r>
            <a:r>
              <a:rPr lang="en-US" sz="3600" b="1" i="1" dirty="0">
                <a:solidFill>
                  <a:srgbClr val="FFC000"/>
                </a:solidFill>
              </a:rPr>
              <a:t>live by faith as if ALREADY a citizen </a:t>
            </a:r>
          </a:p>
        </p:txBody>
      </p:sp>
      <p:sp>
        <p:nvSpPr>
          <p:cNvPr id="3" name="TextBox 2">
            <a:extLst>
              <a:ext uri="{FF2B5EF4-FFF2-40B4-BE49-F238E27FC236}">
                <a16:creationId xmlns:a16="http://schemas.microsoft.com/office/drawing/2014/main" id="{74694893-E040-F9E2-E388-2BC49A69440B}"/>
              </a:ext>
            </a:extLst>
          </p:cNvPr>
          <p:cNvSpPr txBox="1"/>
          <p:nvPr/>
        </p:nvSpPr>
        <p:spPr>
          <a:xfrm>
            <a:off x="605757" y="2920629"/>
            <a:ext cx="11095744" cy="3046988"/>
          </a:xfrm>
          <a:prstGeom prst="rect">
            <a:avLst/>
          </a:prstGeom>
          <a:noFill/>
        </p:spPr>
        <p:txBody>
          <a:bodyPr wrap="square" rtlCol="0">
            <a:spAutoFit/>
          </a:bodyPr>
          <a:lstStyle/>
          <a:p>
            <a:r>
              <a:rPr lang="en-US" sz="3200" b="1" dirty="0"/>
              <a:t>For by grace you have been saved through faith. And this is not your own doing; it is the gift of God, </a:t>
            </a:r>
            <a:r>
              <a:rPr lang="en-US" sz="3200" b="1" baseline="30000" dirty="0"/>
              <a:t>9</a:t>
            </a:r>
            <a:r>
              <a:rPr lang="en-US" sz="3200" b="1" dirty="0"/>
              <a:t> not a result of works, so that no one may boast. </a:t>
            </a:r>
            <a:r>
              <a:rPr lang="en-US" sz="3200" b="1" baseline="30000" dirty="0"/>
              <a:t>10</a:t>
            </a:r>
            <a:r>
              <a:rPr lang="en-US" sz="3200" b="1" dirty="0"/>
              <a:t> </a:t>
            </a:r>
            <a:r>
              <a:rPr lang="en-US" sz="3200" b="1" i="1" dirty="0">
                <a:solidFill>
                  <a:srgbClr val="FFFF00"/>
                </a:solidFill>
              </a:rPr>
              <a:t>For we are his workmanship, created in Christ Jesus for good works, which God prepared beforehand, that we should walk in them</a:t>
            </a:r>
            <a:r>
              <a:rPr lang="en-US" sz="3200" b="1" dirty="0"/>
              <a:t>. Ephesians 2:8-10</a:t>
            </a:r>
          </a:p>
        </p:txBody>
      </p:sp>
    </p:spTree>
    <p:extLst>
      <p:ext uri="{BB962C8B-B14F-4D97-AF65-F5344CB8AC3E}">
        <p14:creationId xmlns:p14="http://schemas.microsoft.com/office/powerpoint/2010/main" val="1352564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1228</Words>
  <Application>Microsoft Macintosh PowerPoint</Application>
  <PresentationFormat>Widescreen</PresentationFormat>
  <Paragraphs>51</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ＭＳ Ｐゴシック</vt:lpstr>
      <vt:lpstr>Aptos</vt:lpstr>
      <vt:lpstr>Aptos Display</vt:lpstr>
      <vt:lpstr>Arial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LAW</dc:creator>
  <cp:lastModifiedBy>Rick Griffith</cp:lastModifiedBy>
  <cp:revision>5</cp:revision>
  <dcterms:created xsi:type="dcterms:W3CDTF">2025-05-01T03:53:14Z</dcterms:created>
  <dcterms:modified xsi:type="dcterms:W3CDTF">2026-01-25T09:54:59Z</dcterms:modified>
</cp:coreProperties>
</file>