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73" r:id="rId2"/>
  </p:sldMasterIdLst>
  <p:notesMasterIdLst>
    <p:notesMasterId r:id="rId73"/>
  </p:notesMasterIdLst>
  <p:sldIdLst>
    <p:sldId id="467" r:id="rId3"/>
    <p:sldId id="257" r:id="rId4"/>
    <p:sldId id="448" r:id="rId5"/>
    <p:sldId id="449" r:id="rId6"/>
    <p:sldId id="450" r:id="rId7"/>
    <p:sldId id="451" r:id="rId8"/>
    <p:sldId id="416" r:id="rId9"/>
    <p:sldId id="418" r:id="rId10"/>
    <p:sldId id="346" r:id="rId11"/>
    <p:sldId id="419" r:id="rId12"/>
    <p:sldId id="420" r:id="rId13"/>
    <p:sldId id="278" r:id="rId14"/>
    <p:sldId id="408" r:id="rId15"/>
    <p:sldId id="389" r:id="rId16"/>
    <p:sldId id="429" r:id="rId17"/>
    <p:sldId id="430" r:id="rId18"/>
    <p:sldId id="359" r:id="rId19"/>
    <p:sldId id="402" r:id="rId20"/>
    <p:sldId id="409" r:id="rId21"/>
    <p:sldId id="410" r:id="rId22"/>
    <p:sldId id="423" r:id="rId23"/>
    <p:sldId id="424" r:id="rId24"/>
    <p:sldId id="349" r:id="rId25"/>
    <p:sldId id="407" r:id="rId26"/>
    <p:sldId id="438" r:id="rId27"/>
    <p:sldId id="427" r:id="rId28"/>
    <p:sldId id="403" r:id="rId29"/>
    <p:sldId id="406" r:id="rId30"/>
    <p:sldId id="401" r:id="rId31"/>
    <p:sldId id="432" r:id="rId32"/>
    <p:sldId id="425" r:id="rId33"/>
    <p:sldId id="428" r:id="rId34"/>
    <p:sldId id="434" r:id="rId35"/>
    <p:sldId id="435" r:id="rId36"/>
    <p:sldId id="390" r:id="rId37"/>
    <p:sldId id="439" r:id="rId38"/>
    <p:sldId id="391" r:id="rId39"/>
    <p:sldId id="433" r:id="rId40"/>
    <p:sldId id="398" r:id="rId41"/>
    <p:sldId id="399" r:id="rId42"/>
    <p:sldId id="400" r:id="rId43"/>
    <p:sldId id="441" r:id="rId44"/>
    <p:sldId id="440" r:id="rId45"/>
    <p:sldId id="392" r:id="rId46"/>
    <p:sldId id="442" r:id="rId47"/>
    <p:sldId id="446" r:id="rId48"/>
    <p:sldId id="447" r:id="rId49"/>
    <p:sldId id="444" r:id="rId50"/>
    <p:sldId id="443" r:id="rId51"/>
    <p:sldId id="393" r:id="rId52"/>
    <p:sldId id="394" r:id="rId53"/>
    <p:sldId id="395" r:id="rId54"/>
    <p:sldId id="397" r:id="rId55"/>
    <p:sldId id="452" r:id="rId56"/>
    <p:sldId id="453" r:id="rId57"/>
    <p:sldId id="454" r:id="rId58"/>
    <p:sldId id="460" r:id="rId59"/>
    <p:sldId id="387" r:id="rId60"/>
    <p:sldId id="456" r:id="rId61"/>
    <p:sldId id="457" r:id="rId62"/>
    <p:sldId id="458" r:id="rId63"/>
    <p:sldId id="459" r:id="rId64"/>
    <p:sldId id="461" r:id="rId65"/>
    <p:sldId id="462" r:id="rId66"/>
    <p:sldId id="463" r:id="rId67"/>
    <p:sldId id="464" r:id="rId68"/>
    <p:sldId id="465" r:id="rId69"/>
    <p:sldId id="466" r:id="rId70"/>
    <p:sldId id="411" r:id="rId71"/>
    <p:sldId id="310"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B567E"/>
    <a:srgbClr val="ACA800"/>
    <a:srgbClr val="E9F953"/>
    <a:srgbClr val="E87330"/>
    <a:srgbClr val="E97134"/>
    <a:srgbClr val="000000"/>
    <a:srgbClr val="3B76B1"/>
    <a:srgbClr val="EEC77B"/>
    <a:srgbClr val="6A58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76599" autoAdjust="0"/>
  </p:normalViewPr>
  <p:slideViewPr>
    <p:cSldViewPr snapToGrid="0">
      <p:cViewPr varScale="1">
        <p:scale>
          <a:sx n="92" d="100"/>
          <a:sy n="92" d="100"/>
        </p:scale>
        <p:origin x="17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A5A85-025A-4866-97D4-CC9C75415596}" type="datetimeFigureOut">
              <a:rPr lang="en-US" smtClean="0"/>
              <a:t>10/6/24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7A5BC-085D-492E-A94A-F6D5914AFC88}" type="slidenum">
              <a:rPr lang="en-US" smtClean="0"/>
              <a:t>‹#›</a:t>
            </a:fld>
            <a:endParaRPr lang="en-US"/>
          </a:p>
        </p:txBody>
      </p:sp>
    </p:spTree>
    <p:extLst>
      <p:ext uri="{BB962C8B-B14F-4D97-AF65-F5344CB8AC3E}">
        <p14:creationId xmlns:p14="http://schemas.microsoft.com/office/powerpoint/2010/main" val="420348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ef.ly/logosres/fbhotlex?hw=%D7%A9%D7%81%D7%95%D7%91"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ef.ly/logosres/fbhotlex?hw=%D7%94%D7%A4%D7%9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ncientmesopotamia.org/people/shalmaneser-IV"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ancientmesopotamia.org/people/ashur-nirari-V" TargetMode="External"/><Relationship Id="rId4" Type="http://schemas.openxmlformats.org/officeDocument/2006/relationships/hyperlink" Target="https://ancientmesopotamia.org/people/ashur-dan-III"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2</a:t>
            </a:fld>
            <a:endParaRPr lang="en-US"/>
          </a:p>
        </p:txBody>
      </p:sp>
    </p:spTree>
    <p:extLst>
      <p:ext uri="{BB962C8B-B14F-4D97-AF65-F5344CB8AC3E}">
        <p14:creationId xmlns:p14="http://schemas.microsoft.com/office/powerpoint/2010/main" val="2764471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34</a:t>
            </a:fld>
            <a:endParaRPr lang="en-US"/>
          </a:p>
        </p:txBody>
      </p:sp>
    </p:spTree>
    <p:extLst>
      <p:ext uri="{BB962C8B-B14F-4D97-AF65-F5344CB8AC3E}">
        <p14:creationId xmlns:p14="http://schemas.microsoft.com/office/powerpoint/2010/main" val="92749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Brannan, R., ed. (2020). In . Lexham Press.</a:t>
            </a:r>
          </a:p>
          <a:p>
            <a:r>
              <a:rPr lang="en-US"/>
              <a:t> Brannan, R., ed. (2020). In </a:t>
            </a:r>
            <a:r>
              <a:rPr lang="en-US" i="1" u="sng">
                <a:hlinkClick r:id="rId3"/>
              </a:rPr>
              <a:t>Lexham Research Lexicon of the Hebrew Bible</a:t>
            </a:r>
            <a:r>
              <a:rPr lang="en-US">
                <a:hlinkClick r:id="rId3"/>
              </a:rPr>
              <a:t>. Lexham Press.</a:t>
            </a:r>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36</a:t>
            </a:fld>
            <a:endParaRPr lang="en-US"/>
          </a:p>
        </p:txBody>
      </p:sp>
    </p:spTree>
    <p:extLst>
      <p:ext uri="{BB962C8B-B14F-4D97-AF65-F5344CB8AC3E}">
        <p14:creationId xmlns:p14="http://schemas.microsoft.com/office/powerpoint/2010/main" val="207524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https://bibleproject.com/explore/category/character-of-god-series/</a:t>
            </a:r>
          </a:p>
        </p:txBody>
      </p:sp>
      <p:sp>
        <p:nvSpPr>
          <p:cNvPr id="4" name="Slide Number Placeholder 3"/>
          <p:cNvSpPr>
            <a:spLocks noGrp="1"/>
          </p:cNvSpPr>
          <p:nvPr>
            <p:ph type="sldNum" sz="quarter" idx="5"/>
          </p:nvPr>
        </p:nvSpPr>
        <p:spPr/>
        <p:txBody>
          <a:bodyPr/>
          <a:lstStyle/>
          <a:p>
            <a:fld id="{9B17A5BC-085D-492E-A94A-F6D5914AFC88}" type="slidenum">
              <a:rPr lang="en-US" smtClean="0"/>
              <a:t>40</a:t>
            </a:fld>
            <a:endParaRPr lang="en-US"/>
          </a:p>
        </p:txBody>
      </p:sp>
    </p:spTree>
    <p:extLst>
      <p:ext uri="{BB962C8B-B14F-4D97-AF65-F5344CB8AC3E}">
        <p14:creationId xmlns:p14="http://schemas.microsoft.com/office/powerpoint/2010/main" val="4037189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https://answersingenesis.org/store/product/abc-attributes-god-poster/</a:t>
            </a:r>
          </a:p>
        </p:txBody>
      </p:sp>
      <p:sp>
        <p:nvSpPr>
          <p:cNvPr id="4" name="Slide Number Placeholder 3"/>
          <p:cNvSpPr>
            <a:spLocks noGrp="1"/>
          </p:cNvSpPr>
          <p:nvPr>
            <p:ph type="sldNum" sz="quarter" idx="5"/>
          </p:nvPr>
        </p:nvSpPr>
        <p:spPr/>
        <p:txBody>
          <a:bodyPr/>
          <a:lstStyle/>
          <a:p>
            <a:fld id="{9B17A5BC-085D-492E-A94A-F6D5914AFC88}" type="slidenum">
              <a:rPr lang="en-US" smtClean="0"/>
              <a:t>41</a:t>
            </a:fld>
            <a:endParaRPr lang="en-US"/>
          </a:p>
        </p:txBody>
      </p:sp>
    </p:spTree>
    <p:extLst>
      <p:ext uri="{BB962C8B-B14F-4D97-AF65-F5344CB8AC3E}">
        <p14:creationId xmlns:p14="http://schemas.microsoft.com/office/powerpoint/2010/main" val="2797707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https://www.jrmsydney.com/post/i-am_the-attributes-of-god-part-1</a:t>
            </a:r>
          </a:p>
        </p:txBody>
      </p:sp>
      <p:sp>
        <p:nvSpPr>
          <p:cNvPr id="4" name="Slide Number Placeholder 3"/>
          <p:cNvSpPr>
            <a:spLocks noGrp="1"/>
          </p:cNvSpPr>
          <p:nvPr>
            <p:ph type="sldNum" sz="quarter" idx="5"/>
          </p:nvPr>
        </p:nvSpPr>
        <p:spPr/>
        <p:txBody>
          <a:bodyPr/>
          <a:lstStyle/>
          <a:p>
            <a:fld id="{9B17A5BC-085D-492E-A94A-F6D5914AFC88}" type="slidenum">
              <a:rPr lang="en-US" smtClean="0"/>
              <a:t>42</a:t>
            </a:fld>
            <a:endParaRPr lang="en-US"/>
          </a:p>
        </p:txBody>
      </p:sp>
    </p:spTree>
    <p:extLst>
      <p:ext uri="{BB962C8B-B14F-4D97-AF65-F5344CB8AC3E}">
        <p14:creationId xmlns:p14="http://schemas.microsoft.com/office/powerpoint/2010/main" val="3668616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https://bibleproject.com/explore/category/character-of-god-series/</a:t>
            </a:r>
          </a:p>
        </p:txBody>
      </p:sp>
      <p:sp>
        <p:nvSpPr>
          <p:cNvPr id="4" name="Slide Number Placeholder 3"/>
          <p:cNvSpPr>
            <a:spLocks noGrp="1"/>
          </p:cNvSpPr>
          <p:nvPr>
            <p:ph type="sldNum" sz="quarter" idx="5"/>
          </p:nvPr>
        </p:nvSpPr>
        <p:spPr/>
        <p:txBody>
          <a:bodyPr/>
          <a:lstStyle/>
          <a:p>
            <a:fld id="{9B17A5BC-085D-492E-A94A-F6D5914AFC88}" type="slidenum">
              <a:rPr lang="en-US" smtClean="0"/>
              <a:t>43</a:t>
            </a:fld>
            <a:endParaRPr lang="en-US"/>
          </a:p>
        </p:txBody>
      </p:sp>
    </p:spTree>
    <p:extLst>
      <p:ext uri="{BB962C8B-B14F-4D97-AF65-F5344CB8AC3E}">
        <p14:creationId xmlns:p14="http://schemas.microsoft.com/office/powerpoint/2010/main" val="1754978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https://commons.wikimedia.org/wiki/File:Emotions_wheel.png</a:t>
            </a:r>
          </a:p>
          <a:p>
            <a:r>
              <a:rPr lang="en-US" dirty="0" err="1"/>
              <a:t>Sydtomcat</a:t>
            </a:r>
            <a:r>
              <a:rPr lang="en-US" dirty="0"/>
              <a:t>, CC BY-SA 4.0 &lt;https://creativecommons.org/licenses/by-sa/4.0&gt;, via Wikimedia Commons</a:t>
            </a:r>
          </a:p>
        </p:txBody>
      </p:sp>
      <p:sp>
        <p:nvSpPr>
          <p:cNvPr id="4" name="Slide Number Placeholder 3"/>
          <p:cNvSpPr>
            <a:spLocks noGrp="1"/>
          </p:cNvSpPr>
          <p:nvPr>
            <p:ph type="sldNum" sz="quarter" idx="5"/>
          </p:nvPr>
        </p:nvSpPr>
        <p:spPr/>
        <p:txBody>
          <a:bodyPr/>
          <a:lstStyle/>
          <a:p>
            <a:fld id="{9B17A5BC-085D-492E-A94A-F6D5914AFC88}" type="slidenum">
              <a:rPr lang="en-US" smtClean="0"/>
              <a:t>47</a:t>
            </a:fld>
            <a:endParaRPr lang="en-US"/>
          </a:p>
        </p:txBody>
      </p:sp>
    </p:spTree>
    <p:extLst>
      <p:ext uri="{BB962C8B-B14F-4D97-AF65-F5344CB8AC3E}">
        <p14:creationId xmlns:p14="http://schemas.microsoft.com/office/powerpoint/2010/main" val="2059504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https://en.wikipedia.org/wiki/Emotion_classification</a:t>
            </a:r>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48</a:t>
            </a:fld>
            <a:endParaRPr lang="en-US"/>
          </a:p>
        </p:txBody>
      </p:sp>
    </p:spTree>
    <p:extLst>
      <p:ext uri="{BB962C8B-B14F-4D97-AF65-F5344CB8AC3E}">
        <p14:creationId xmlns:p14="http://schemas.microsoft.com/office/powerpoint/2010/main" val="71152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51</a:t>
            </a:fld>
            <a:endParaRPr lang="en-US"/>
          </a:p>
        </p:txBody>
      </p:sp>
    </p:spTree>
    <p:extLst>
      <p:ext uri="{BB962C8B-B14F-4D97-AF65-F5344CB8AC3E}">
        <p14:creationId xmlns:p14="http://schemas.microsoft.com/office/powerpoint/2010/main" val="197558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https://en.wikipedia.org/wiki/Emotion_classification</a:t>
            </a:r>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55</a:t>
            </a:fld>
            <a:endParaRPr lang="en-US"/>
          </a:p>
        </p:txBody>
      </p:sp>
    </p:spTree>
    <p:extLst>
      <p:ext uri="{BB962C8B-B14F-4D97-AF65-F5344CB8AC3E}">
        <p14:creationId xmlns:p14="http://schemas.microsoft.com/office/powerpoint/2010/main" val="397454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https://science.nasa.gov/learn/heat/resource/interactive-map-2024-solar-eclipse-across-the-us/</a:t>
            </a:r>
          </a:p>
        </p:txBody>
      </p:sp>
      <p:sp>
        <p:nvSpPr>
          <p:cNvPr id="4" name="Slide Number Placeholder 3"/>
          <p:cNvSpPr>
            <a:spLocks noGrp="1"/>
          </p:cNvSpPr>
          <p:nvPr>
            <p:ph type="sldNum" sz="quarter" idx="5"/>
          </p:nvPr>
        </p:nvSpPr>
        <p:spPr/>
        <p:txBody>
          <a:bodyPr/>
          <a:lstStyle/>
          <a:p>
            <a:fld id="{9B17A5BC-085D-492E-A94A-F6D5914AFC88}" type="slidenum">
              <a:rPr lang="en-US" smtClean="0"/>
              <a:t>3</a:t>
            </a:fld>
            <a:endParaRPr lang="en-US"/>
          </a:p>
        </p:txBody>
      </p:sp>
    </p:spTree>
    <p:extLst>
      <p:ext uri="{BB962C8B-B14F-4D97-AF65-F5344CB8AC3E}">
        <p14:creationId xmlns:p14="http://schemas.microsoft.com/office/powerpoint/2010/main" val="4173458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https://en.wikipedia.org/wiki/Emotion_classification</a:t>
            </a:r>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56</a:t>
            </a:fld>
            <a:endParaRPr lang="en-US"/>
          </a:p>
        </p:txBody>
      </p:sp>
    </p:spTree>
    <p:extLst>
      <p:ext uri="{BB962C8B-B14F-4D97-AF65-F5344CB8AC3E}">
        <p14:creationId xmlns:p14="http://schemas.microsoft.com/office/powerpoint/2010/main" val="1425433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https://en.wikipedia.org/wiki/Emotion_classification</a:t>
            </a:r>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57</a:t>
            </a:fld>
            <a:endParaRPr lang="en-US"/>
          </a:p>
        </p:txBody>
      </p:sp>
    </p:spTree>
    <p:extLst>
      <p:ext uri="{BB962C8B-B14F-4D97-AF65-F5344CB8AC3E}">
        <p14:creationId xmlns:p14="http://schemas.microsoft.com/office/powerpoint/2010/main" val="3864866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60</a:t>
            </a:fld>
            <a:endParaRPr lang="en-US"/>
          </a:p>
        </p:txBody>
      </p:sp>
    </p:spTree>
    <p:extLst>
      <p:ext uri="{BB962C8B-B14F-4D97-AF65-F5344CB8AC3E}">
        <p14:creationId xmlns:p14="http://schemas.microsoft.com/office/powerpoint/2010/main" val="1530834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61</a:t>
            </a:fld>
            <a:endParaRPr lang="en-US"/>
          </a:p>
        </p:txBody>
      </p:sp>
    </p:spTree>
    <p:extLst>
      <p:ext uri="{BB962C8B-B14F-4D97-AF65-F5344CB8AC3E}">
        <p14:creationId xmlns:p14="http://schemas.microsoft.com/office/powerpoint/2010/main" val="287994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62</a:t>
            </a:fld>
            <a:endParaRPr lang="en-US"/>
          </a:p>
        </p:txBody>
      </p:sp>
    </p:spTree>
    <p:extLst>
      <p:ext uri="{BB962C8B-B14F-4D97-AF65-F5344CB8AC3E}">
        <p14:creationId xmlns:p14="http://schemas.microsoft.com/office/powerpoint/2010/main" val="2193873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63</a:t>
            </a:fld>
            <a:endParaRPr lang="en-US"/>
          </a:p>
        </p:txBody>
      </p:sp>
    </p:spTree>
    <p:extLst>
      <p:ext uri="{BB962C8B-B14F-4D97-AF65-F5344CB8AC3E}">
        <p14:creationId xmlns:p14="http://schemas.microsoft.com/office/powerpoint/2010/main" val="2768373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64</a:t>
            </a:fld>
            <a:endParaRPr lang="en-US"/>
          </a:p>
        </p:txBody>
      </p:sp>
    </p:spTree>
    <p:extLst>
      <p:ext uri="{BB962C8B-B14F-4D97-AF65-F5344CB8AC3E}">
        <p14:creationId xmlns:p14="http://schemas.microsoft.com/office/powerpoint/2010/main" val="1750996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65</a:t>
            </a:fld>
            <a:endParaRPr lang="en-US"/>
          </a:p>
        </p:txBody>
      </p:sp>
    </p:spTree>
    <p:extLst>
      <p:ext uri="{BB962C8B-B14F-4D97-AF65-F5344CB8AC3E}">
        <p14:creationId xmlns:p14="http://schemas.microsoft.com/office/powerpoint/2010/main" val="3023986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66</a:t>
            </a:fld>
            <a:endParaRPr lang="en-US"/>
          </a:p>
        </p:txBody>
      </p:sp>
    </p:spTree>
    <p:extLst>
      <p:ext uri="{BB962C8B-B14F-4D97-AF65-F5344CB8AC3E}">
        <p14:creationId xmlns:p14="http://schemas.microsoft.com/office/powerpoint/2010/main" val="557862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67</a:t>
            </a:fld>
            <a:endParaRPr lang="en-US"/>
          </a:p>
        </p:txBody>
      </p:sp>
    </p:spTree>
    <p:extLst>
      <p:ext uri="{BB962C8B-B14F-4D97-AF65-F5344CB8AC3E}">
        <p14:creationId xmlns:p14="http://schemas.microsoft.com/office/powerpoint/2010/main" val="134911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9</a:t>
            </a:fld>
            <a:endParaRPr lang="en-US"/>
          </a:p>
        </p:txBody>
      </p:sp>
    </p:spTree>
    <p:extLst>
      <p:ext uri="{BB962C8B-B14F-4D97-AF65-F5344CB8AC3E}">
        <p14:creationId xmlns:p14="http://schemas.microsoft.com/office/powerpoint/2010/main" val="3841968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68</a:t>
            </a:fld>
            <a:endParaRPr lang="en-US"/>
          </a:p>
        </p:txBody>
      </p:sp>
    </p:spTree>
    <p:extLst>
      <p:ext uri="{BB962C8B-B14F-4D97-AF65-F5344CB8AC3E}">
        <p14:creationId xmlns:p14="http://schemas.microsoft.com/office/powerpoint/2010/main" val="3889892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13</a:t>
            </a:fld>
            <a:endParaRPr lang="en-US"/>
          </a:p>
        </p:txBody>
      </p:sp>
    </p:spTree>
    <p:extLst>
      <p:ext uri="{BB962C8B-B14F-4D97-AF65-F5344CB8AC3E}">
        <p14:creationId xmlns:p14="http://schemas.microsoft.com/office/powerpoint/2010/main" val="322858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22</a:t>
            </a:fld>
            <a:endParaRPr lang="en-US"/>
          </a:p>
        </p:txBody>
      </p:sp>
    </p:spTree>
    <p:extLst>
      <p:ext uri="{BB962C8B-B14F-4D97-AF65-F5344CB8AC3E}">
        <p14:creationId xmlns:p14="http://schemas.microsoft.com/office/powerpoint/2010/main" val="328638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600" dirty="0"/>
              <a:t>Brannan, R., ed. (2020). In . </a:t>
            </a:r>
            <a:r>
              <a:rPr lang="en-US" sz="3600" dirty="0" err="1"/>
              <a:t>Lexham</a:t>
            </a:r>
            <a:r>
              <a:rPr lang="en-US" sz="3600" dirty="0"/>
              <a:t> Press.</a:t>
            </a:r>
          </a:p>
          <a:p>
            <a:r>
              <a:rPr lang="en-US" sz="3600" b="0" i="0" u="none" strike="noStrike" baseline="0" dirty="0"/>
              <a:t> Brannan, R., ed. (2020). In </a:t>
            </a:r>
            <a:r>
              <a:rPr lang="en-US" sz="3600" b="0" i="1" u="sng" strike="noStrike" baseline="0" dirty="0" err="1">
                <a:solidFill>
                  <a:srgbClr val="0000FF"/>
                </a:solidFill>
                <a:hlinkClick r:id="rId3"/>
              </a:rPr>
              <a:t>Lexham</a:t>
            </a:r>
            <a:r>
              <a:rPr lang="en-US" sz="3600" b="0" i="1" u="sng" strike="noStrike" baseline="0" dirty="0">
                <a:solidFill>
                  <a:srgbClr val="0000FF"/>
                </a:solidFill>
                <a:hlinkClick r:id="rId3"/>
              </a:rPr>
              <a:t> Research Lexicon of the Hebrew Bible</a:t>
            </a:r>
            <a:r>
              <a:rPr lang="en-US" sz="3600" b="0" i="0" u="none" strike="noStrike" baseline="0" dirty="0">
                <a:solidFill>
                  <a:srgbClr val="0000FF"/>
                </a:solidFill>
                <a:hlinkClick r:id="rId3"/>
              </a:rPr>
              <a:t>. </a:t>
            </a:r>
            <a:r>
              <a:rPr lang="en-US" sz="3600" b="0" i="0" u="none" strike="noStrike" baseline="0" dirty="0" err="1">
                <a:solidFill>
                  <a:srgbClr val="0000FF"/>
                </a:solidFill>
                <a:hlinkClick r:id="rId3"/>
              </a:rPr>
              <a:t>Lexham</a:t>
            </a:r>
            <a:r>
              <a:rPr lang="en-US" sz="3600" b="0" i="0" u="none" strike="noStrike" baseline="0" dirty="0">
                <a:solidFill>
                  <a:srgbClr val="0000FF"/>
                </a:solidFill>
                <a:hlinkClick r:id="rId3"/>
              </a:rPr>
              <a:t> Press.</a:t>
            </a:r>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25</a:t>
            </a:fld>
            <a:endParaRPr lang="en-US"/>
          </a:p>
        </p:txBody>
      </p:sp>
    </p:spTree>
    <p:extLst>
      <p:ext uri="{BB962C8B-B14F-4D97-AF65-F5344CB8AC3E}">
        <p14:creationId xmlns:p14="http://schemas.microsoft.com/office/powerpoint/2010/main" val="181406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https://ancientmesopotamia.org/cultures/neo-assyrian-empire#:~:text=Following%20the%20reign%20of%20Adad,(773%E2%80%93755%20BC).</a:t>
            </a:r>
          </a:p>
          <a:p>
            <a:endParaRPr lang="en-US" dirty="0"/>
          </a:p>
          <a:p>
            <a:r>
              <a:rPr lang="en-US" b="0" i="0" dirty="0">
                <a:solidFill>
                  <a:srgbClr val="0E2342"/>
                </a:solidFill>
                <a:effectLst/>
                <a:latin typeface="Times New Roman" panose="02020603050405020304" pitchFamily="18" charset="0"/>
              </a:rPr>
              <a:t>Following the reign of Adad </a:t>
            </a:r>
            <a:r>
              <a:rPr lang="en-US" b="0" i="0" dirty="0" err="1">
                <a:solidFill>
                  <a:srgbClr val="0E2342"/>
                </a:solidFill>
                <a:effectLst/>
                <a:latin typeface="Times New Roman" panose="02020603050405020304" pitchFamily="18" charset="0"/>
              </a:rPr>
              <a:t>Nirari</a:t>
            </a:r>
            <a:r>
              <a:rPr lang="en-US" b="0" i="0" dirty="0">
                <a:solidFill>
                  <a:srgbClr val="0E2342"/>
                </a:solidFill>
                <a:effectLst/>
                <a:latin typeface="Times New Roman" panose="02020603050405020304" pitchFamily="18" charset="0"/>
              </a:rPr>
              <a:t> III the throne was passed down to his son </a:t>
            </a:r>
            <a:r>
              <a:rPr lang="en-US" b="0" i="0" u="none" strike="noStrike" dirty="0">
                <a:solidFill>
                  <a:srgbClr val="1D7DD0"/>
                </a:solidFill>
                <a:effectLst/>
                <a:latin typeface="Times New Roman" panose="02020603050405020304" pitchFamily="18" charset="0"/>
                <a:hlinkClick r:id="rId3" tooltip="People - Shalmaneser IV"/>
              </a:rPr>
              <a:t>Shalmaneser IV</a:t>
            </a:r>
            <a:r>
              <a:rPr lang="en-US" b="0" i="0" dirty="0">
                <a:solidFill>
                  <a:srgbClr val="0E2342"/>
                </a:solidFill>
                <a:effectLst/>
                <a:latin typeface="Times New Roman" panose="02020603050405020304" pitchFamily="18" charset="0"/>
              </a:rPr>
              <a:t> (783–773 BC) and the following rulers did not make many achievements towards the Assyrian Empire. Shalmaneser IV was succeeded in rule by </a:t>
            </a:r>
            <a:r>
              <a:rPr lang="en-US" b="0" i="0" u="none" strike="noStrike" dirty="0">
                <a:solidFill>
                  <a:srgbClr val="1D7DD0"/>
                </a:solidFill>
                <a:effectLst/>
                <a:latin typeface="Times New Roman" panose="02020603050405020304" pitchFamily="18" charset="0"/>
                <a:hlinkClick r:id="rId4" tooltip="People - Ashur-Dan III"/>
              </a:rPr>
              <a:t>Ashur-Dan III</a:t>
            </a:r>
            <a:r>
              <a:rPr lang="en-US" b="0" i="0" dirty="0">
                <a:solidFill>
                  <a:srgbClr val="0E2342"/>
                </a:solidFill>
                <a:effectLst/>
                <a:latin typeface="Times New Roman" panose="02020603050405020304" pitchFamily="18" charset="0"/>
              </a:rPr>
              <a:t> (773–755 BC). Under Ashur-Dan III and his successor </a:t>
            </a:r>
            <a:r>
              <a:rPr lang="en-US" b="0" i="0" u="none" strike="noStrike" dirty="0">
                <a:solidFill>
                  <a:srgbClr val="1D7DD0"/>
                </a:solidFill>
                <a:effectLst/>
                <a:latin typeface="Times New Roman" panose="02020603050405020304" pitchFamily="18" charset="0"/>
                <a:hlinkClick r:id="rId5" tooltip="People - Ashur Nirari V"/>
              </a:rPr>
              <a:t>Ashur </a:t>
            </a:r>
            <a:r>
              <a:rPr lang="en-US" b="0" i="0" u="none" strike="noStrike" dirty="0" err="1">
                <a:solidFill>
                  <a:srgbClr val="1D7DD0"/>
                </a:solidFill>
                <a:effectLst/>
                <a:latin typeface="Times New Roman" panose="02020603050405020304" pitchFamily="18" charset="0"/>
                <a:hlinkClick r:id="rId5" tooltip="People - Ashur Nirari V"/>
              </a:rPr>
              <a:t>Nirari</a:t>
            </a:r>
            <a:r>
              <a:rPr lang="en-US" b="0" i="0" u="none" strike="noStrike" dirty="0">
                <a:solidFill>
                  <a:srgbClr val="1D7DD0"/>
                </a:solidFill>
                <a:effectLst/>
                <a:latin typeface="Times New Roman" panose="02020603050405020304" pitchFamily="18" charset="0"/>
                <a:hlinkClick r:id="rId5" tooltip="People - Ashur Nirari V"/>
              </a:rPr>
              <a:t> V</a:t>
            </a:r>
            <a:r>
              <a:rPr lang="en-US" b="0" i="0" dirty="0">
                <a:solidFill>
                  <a:srgbClr val="0E2342"/>
                </a:solidFill>
                <a:effectLst/>
                <a:latin typeface="Times New Roman" panose="02020603050405020304" pitchFamily="18" charset="0"/>
              </a:rPr>
              <a:t> (755–745 BC) the empire experienced a great period of stagnation which was very harmful to the Assyrian military.</a:t>
            </a:r>
            <a:endParaRPr lang="en-US" dirty="0"/>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29</a:t>
            </a:fld>
            <a:endParaRPr lang="en-US"/>
          </a:p>
        </p:txBody>
      </p:sp>
    </p:spTree>
    <p:extLst>
      <p:ext uri="{BB962C8B-B14F-4D97-AF65-F5344CB8AC3E}">
        <p14:creationId xmlns:p14="http://schemas.microsoft.com/office/powerpoint/2010/main" val="140239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https://biblestudydownloads.org/files/eng/be/BE-32%20Jonah-Be%20Caring/32-Jonah-Be_Caring-92_eng_be_7600_v7.pptx</a:t>
            </a:r>
          </a:p>
        </p:txBody>
      </p:sp>
      <p:sp>
        <p:nvSpPr>
          <p:cNvPr id="4" name="Slide Number Placeholder 3"/>
          <p:cNvSpPr>
            <a:spLocks noGrp="1"/>
          </p:cNvSpPr>
          <p:nvPr>
            <p:ph type="sldNum" sz="quarter" idx="5"/>
          </p:nvPr>
        </p:nvSpPr>
        <p:spPr/>
        <p:txBody>
          <a:bodyPr/>
          <a:lstStyle/>
          <a:p>
            <a:fld id="{9B17A5BC-085D-492E-A94A-F6D5914AFC88}" type="slidenum">
              <a:rPr lang="en-US" smtClean="0"/>
              <a:t>30</a:t>
            </a:fld>
            <a:endParaRPr lang="en-US"/>
          </a:p>
        </p:txBody>
      </p:sp>
    </p:spTree>
    <p:extLst>
      <p:ext uri="{BB962C8B-B14F-4D97-AF65-F5344CB8AC3E}">
        <p14:creationId xmlns:p14="http://schemas.microsoft.com/office/powerpoint/2010/main" val="494093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https://www.gotquestions.org/sackcloth-and-ashes.html</a:t>
            </a:r>
          </a:p>
        </p:txBody>
      </p:sp>
      <p:sp>
        <p:nvSpPr>
          <p:cNvPr id="4" name="Slide Number Placeholder 3"/>
          <p:cNvSpPr>
            <a:spLocks noGrp="1"/>
          </p:cNvSpPr>
          <p:nvPr>
            <p:ph type="sldNum" sz="quarter" idx="5"/>
          </p:nvPr>
        </p:nvSpPr>
        <p:spPr/>
        <p:txBody>
          <a:bodyPr/>
          <a:lstStyle/>
          <a:p>
            <a:fld id="{9B17A5BC-085D-492E-A94A-F6D5914AFC88}" type="slidenum">
              <a:rPr lang="en-US" smtClean="0"/>
              <a:t>33</a:t>
            </a:fld>
            <a:endParaRPr lang="en-US"/>
          </a:p>
        </p:txBody>
      </p:sp>
    </p:spTree>
    <p:extLst>
      <p:ext uri="{BB962C8B-B14F-4D97-AF65-F5344CB8AC3E}">
        <p14:creationId xmlns:p14="http://schemas.microsoft.com/office/powerpoint/2010/main" val="343644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16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0" y="519045"/>
            <a:ext cx="12192000"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629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AED6C-5F16-D023-0F42-13E6FA7114BC}"/>
              </a:ext>
            </a:extLst>
          </p:cNvPr>
          <p:cNvSpPr/>
          <p:nvPr userDrawn="1"/>
        </p:nvSpPr>
        <p:spPr>
          <a:xfrm>
            <a:off x="0" y="0"/>
            <a:ext cx="12192000" cy="6858000"/>
          </a:xfrm>
          <a:prstGeom prst="rect">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DEB227D-8864-FF1C-CBA9-18D7999E8ECB}"/>
              </a:ext>
            </a:extLst>
          </p:cNvPr>
          <p:cNvSpPr/>
          <p:nvPr userDrawn="1"/>
        </p:nvSpPr>
        <p:spPr>
          <a:xfrm>
            <a:off x="0" y="0"/>
            <a:ext cx="12192000" cy="6858000"/>
          </a:xfrm>
          <a:prstGeom prst="rect">
            <a:avLst/>
          </a:prstGeom>
          <a:solidFill>
            <a:srgbClr val="00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164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chemeClr val="tx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Jonah 3 &amp; 4 The Repentant People</a:t>
            </a:r>
          </a:p>
        </p:txBody>
      </p:sp>
      <p:pic>
        <p:nvPicPr>
          <p:cNvPr id="4" name="Picture 3" descr="A group of people kneeling on the ground&#10;&#10;Description automatically generated">
            <a:extLst>
              <a:ext uri="{FF2B5EF4-FFF2-40B4-BE49-F238E27FC236}">
                <a16:creationId xmlns:a16="http://schemas.microsoft.com/office/drawing/2014/main" id="{F9BA2E1A-76F9-7AE7-D814-2A783BAD23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6320" y="3992368"/>
            <a:ext cx="3307080" cy="2666334"/>
          </a:xfrm>
          <a:prstGeom prst="rect">
            <a:avLst/>
          </a:prstGeom>
          <a:effectLst>
            <a:softEdge rad="88900"/>
          </a:effectLst>
        </p:spPr>
      </p:pic>
    </p:spTree>
    <p:extLst>
      <p:ext uri="{BB962C8B-B14F-4D97-AF65-F5344CB8AC3E}">
        <p14:creationId xmlns:p14="http://schemas.microsoft.com/office/powerpoint/2010/main" val="74701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0_Title and Content">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Jonah 3 &amp; 4 The Repentant People</a:t>
            </a:r>
          </a:p>
        </p:txBody>
      </p:sp>
      <p:pic>
        <p:nvPicPr>
          <p:cNvPr id="3" name="Picture 2" descr="A group of people kneeling on the ground&#10;&#10;Description automatically generated">
            <a:extLst>
              <a:ext uri="{FF2B5EF4-FFF2-40B4-BE49-F238E27FC236}">
                <a16:creationId xmlns:a16="http://schemas.microsoft.com/office/drawing/2014/main" id="{1C1E68EC-B18A-E71D-273C-7723D2F9C8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6320" y="3992368"/>
            <a:ext cx="3307080" cy="2666334"/>
          </a:xfrm>
          <a:prstGeom prst="rect">
            <a:avLst/>
          </a:prstGeom>
          <a:effectLst>
            <a:softEdge rad="88900"/>
          </a:effectLst>
        </p:spPr>
      </p:pic>
    </p:spTree>
    <p:extLst>
      <p:ext uri="{BB962C8B-B14F-4D97-AF65-F5344CB8AC3E}">
        <p14:creationId xmlns:p14="http://schemas.microsoft.com/office/powerpoint/2010/main" val="118471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Jonah 3 &amp; 4 The Repentant People</a:t>
            </a:r>
          </a:p>
        </p:txBody>
      </p:sp>
    </p:spTree>
    <p:extLst>
      <p:ext uri="{BB962C8B-B14F-4D97-AF65-F5344CB8AC3E}">
        <p14:creationId xmlns:p14="http://schemas.microsoft.com/office/powerpoint/2010/main" val="2383360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tx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6084560-F214-E3AC-34AC-7C7B5943F1C8}"/>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4" name="TextBox 3">
            <a:extLst>
              <a:ext uri="{FF2B5EF4-FFF2-40B4-BE49-F238E27FC236}">
                <a16:creationId xmlns:a16="http://schemas.microsoft.com/office/drawing/2014/main" id="{18FE82E0-530F-ECD5-3DAE-EE3F612131BF}"/>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Jonah 1 &amp; 2 The Reluctant Prophet</a:t>
            </a:r>
          </a:p>
        </p:txBody>
      </p:sp>
      <p:pic>
        <p:nvPicPr>
          <p:cNvPr id="5" name="Picture 4" descr="A cartoon of a person with a beard&#10;&#10;Description automatically generated">
            <a:extLst>
              <a:ext uri="{FF2B5EF4-FFF2-40B4-BE49-F238E27FC236}">
                <a16:creationId xmlns:a16="http://schemas.microsoft.com/office/drawing/2014/main" id="{E418494B-27A9-BAB4-8D74-EAFAC3F9C217}"/>
              </a:ext>
            </a:extLst>
          </p:cNvPr>
          <p:cNvPicPr>
            <a:picLocks noChangeAspect="1"/>
          </p:cNvPicPr>
          <p:nvPr userDrawn="1"/>
        </p:nvPicPr>
        <p:blipFill>
          <a:blip r:embed="rId2">
            <a:clrChange>
              <a:clrFrom>
                <a:srgbClr val="FFFFFF"/>
              </a:clrFrom>
              <a:clrTo>
                <a:srgbClr val="FFFFFF">
                  <a:alpha val="0"/>
                </a:srgbClr>
              </a:clrTo>
            </a:clrChange>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702503" y="3429000"/>
            <a:ext cx="2017057" cy="3117270"/>
          </a:xfrm>
          <a:prstGeom prst="rect">
            <a:avLst/>
          </a:prstGeom>
          <a:solidFill>
            <a:schemeClr val="bg1"/>
          </a:solidFill>
          <a:effectLst>
            <a:softEdge rad="88900"/>
          </a:effectLst>
        </p:spPr>
      </p:pic>
    </p:spTree>
    <p:extLst>
      <p:ext uri="{BB962C8B-B14F-4D97-AF65-F5344CB8AC3E}">
        <p14:creationId xmlns:p14="http://schemas.microsoft.com/office/powerpoint/2010/main" val="1319164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Jonah 1 &amp; 2 The Reluctant Prophet</a:t>
            </a:r>
          </a:p>
        </p:txBody>
      </p:sp>
      <p:pic>
        <p:nvPicPr>
          <p:cNvPr id="2" name="Picture 1" descr="A cartoon of a person with a beard&#10;&#10;Description automatically generated">
            <a:extLst>
              <a:ext uri="{FF2B5EF4-FFF2-40B4-BE49-F238E27FC236}">
                <a16:creationId xmlns:a16="http://schemas.microsoft.com/office/drawing/2014/main" id="{6B9CBA84-2F37-11A6-BF4C-D87282A5EC95}"/>
              </a:ext>
            </a:extLst>
          </p:cNvPr>
          <p:cNvPicPr>
            <a:picLocks noChangeAspect="1"/>
          </p:cNvPicPr>
          <p:nvPr userDrawn="1"/>
        </p:nvPicPr>
        <p:blipFill>
          <a:blip r:embed="rId2">
            <a:clrChange>
              <a:clrFrom>
                <a:srgbClr val="FFFFFF"/>
              </a:clrFrom>
              <a:clrTo>
                <a:srgbClr val="FFFFFF">
                  <a:alpha val="0"/>
                </a:srgbClr>
              </a:clrTo>
            </a:clrChange>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702503" y="3429000"/>
            <a:ext cx="2017057" cy="3117270"/>
          </a:xfrm>
          <a:prstGeom prst="rect">
            <a:avLst/>
          </a:prstGeom>
          <a:solidFill>
            <a:schemeClr val="bg1"/>
          </a:solidFill>
          <a:effectLst>
            <a:softEdge rad="25400"/>
          </a:effectLst>
        </p:spPr>
      </p:pic>
    </p:spTree>
    <p:extLst>
      <p:ext uri="{BB962C8B-B14F-4D97-AF65-F5344CB8AC3E}">
        <p14:creationId xmlns:p14="http://schemas.microsoft.com/office/powerpoint/2010/main" val="63079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Jonah 1 &amp; 2 The Reluctant Prophet</a:t>
            </a:r>
          </a:p>
        </p:txBody>
      </p:sp>
    </p:spTree>
    <p:extLst>
      <p:ext uri="{BB962C8B-B14F-4D97-AF65-F5344CB8AC3E}">
        <p14:creationId xmlns:p14="http://schemas.microsoft.com/office/powerpoint/2010/main" val="1852742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10490525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0954371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E87330"/>
        </a:solidFill>
        <a:effectLst/>
      </p:bgPr>
    </p:bg>
    <p:spTree>
      <p:nvGrpSpPr>
        <p:cNvPr id="1" name=""/>
        <p:cNvGrpSpPr/>
        <p:nvPr/>
      </p:nvGrpSpPr>
      <p:grpSpPr>
        <a:xfrm>
          <a:off x="0" y="0"/>
          <a:ext cx="0" cy="0"/>
          <a:chOff x="0" y="0"/>
          <a:chExt cx="0" cy="0"/>
        </a:xfrm>
      </p:grpSpPr>
      <p:pic>
        <p:nvPicPr>
          <p:cNvPr id="3" name="Picture 2" descr="A poster with children holding different objects&#10;&#10;Description automatically generated with medium confidence">
            <a:extLst>
              <a:ext uri="{FF2B5EF4-FFF2-40B4-BE49-F238E27FC236}">
                <a16:creationId xmlns:a16="http://schemas.microsoft.com/office/drawing/2014/main" id="{A044C417-58D9-4D61-C429-C9F63B9C20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4330" y="0"/>
            <a:ext cx="8877670" cy="6858000"/>
          </a:xfrm>
          <a:prstGeom prst="rect">
            <a:avLst/>
          </a:prstGeom>
        </p:spPr>
      </p:pic>
    </p:spTree>
    <p:extLst>
      <p:ext uri="{BB962C8B-B14F-4D97-AF65-F5344CB8AC3E}">
        <p14:creationId xmlns:p14="http://schemas.microsoft.com/office/powerpoint/2010/main" val="378908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97949804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37032884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18190092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12368215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49195787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7640552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8390420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31378925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777821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4C08EC-0922-FBDA-2753-79D3A5B6779A}"/>
              </a:ext>
            </a:extLst>
          </p:cNvPr>
          <p:cNvSpPr/>
          <p:nvPr userDrawn="1"/>
        </p:nvSpPr>
        <p:spPr>
          <a:xfrm>
            <a:off x="468923" y="0"/>
            <a:ext cx="11254154"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707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tx1"/>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1196A72-39F9-A452-725A-73C178842560}"/>
              </a:ext>
            </a:extLst>
          </p:cNvPr>
          <p:cNvGrpSpPr/>
          <p:nvPr userDrawn="1"/>
        </p:nvGrpSpPr>
        <p:grpSpPr>
          <a:xfrm>
            <a:off x="1175072" y="1"/>
            <a:ext cx="8357820" cy="6608595"/>
            <a:chOff x="1175072" y="1"/>
            <a:chExt cx="8357820" cy="6608595"/>
          </a:xfrm>
        </p:grpSpPr>
        <p:pic>
          <p:nvPicPr>
            <p:cNvPr id="2" name="Picture 1">
              <a:extLst>
                <a:ext uri="{FF2B5EF4-FFF2-40B4-BE49-F238E27FC236}">
                  <a16:creationId xmlns:a16="http://schemas.microsoft.com/office/drawing/2014/main" id="{0B2DB25A-CFCB-711C-5B16-D5E85D53968E}"/>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4354755" y="1"/>
              <a:ext cx="5086425" cy="2161948"/>
            </a:xfrm>
            <a:prstGeom prst="rect">
              <a:avLst/>
            </a:prstGeom>
          </p:spPr>
        </p:pic>
        <p:pic>
          <p:nvPicPr>
            <p:cNvPr id="6" name="Picture 5">
              <a:extLst>
                <a:ext uri="{FF2B5EF4-FFF2-40B4-BE49-F238E27FC236}">
                  <a16:creationId xmlns:a16="http://schemas.microsoft.com/office/drawing/2014/main" id="{C2B272E5-ABC2-4B4C-AD38-E749EE1A8CCD}"/>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rot="10800000">
              <a:off x="1175072" y="2104614"/>
              <a:ext cx="8324375" cy="805695"/>
            </a:xfrm>
            <a:prstGeom prst="rect">
              <a:avLst/>
            </a:prstGeom>
          </p:spPr>
        </p:pic>
        <p:pic>
          <p:nvPicPr>
            <p:cNvPr id="7" name="Picture 6">
              <a:extLst>
                <a:ext uri="{FF2B5EF4-FFF2-40B4-BE49-F238E27FC236}">
                  <a16:creationId xmlns:a16="http://schemas.microsoft.com/office/drawing/2014/main" id="{3CAEEEF1-FEC0-8300-102C-DC8B8F17F676}"/>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rot="10800000">
              <a:off x="1208518" y="4133889"/>
              <a:ext cx="8324374" cy="577415"/>
            </a:xfrm>
            <a:prstGeom prst="rect">
              <a:avLst/>
            </a:prstGeom>
          </p:spPr>
        </p:pic>
        <p:pic>
          <p:nvPicPr>
            <p:cNvPr id="8" name="Picture 7">
              <a:extLst>
                <a:ext uri="{FF2B5EF4-FFF2-40B4-BE49-F238E27FC236}">
                  <a16:creationId xmlns:a16="http://schemas.microsoft.com/office/drawing/2014/main" id="{52F08B67-9100-ED57-339C-AFE4E843D548}"/>
                </a:ext>
              </a:extLst>
            </p:cNvPr>
            <p:cNvPicPr>
              <a:picLocks noChangeAspect="1"/>
            </p:cNvPicPr>
            <p:nvPr userDrawn="1"/>
          </p:nvPicPr>
          <p:blipFill>
            <a:blip r:embed="rId5">
              <a:clrChange>
                <a:clrFrom>
                  <a:srgbClr val="99D9EA"/>
                </a:clrFrom>
                <a:clrTo>
                  <a:srgbClr val="99D9EA">
                    <a:alpha val="0"/>
                  </a:srgbClr>
                </a:clrTo>
              </a:clrChange>
            </a:blip>
            <a:stretch>
              <a:fillRect/>
            </a:stretch>
          </p:blipFill>
          <p:spPr>
            <a:xfrm>
              <a:off x="1529578" y="273979"/>
              <a:ext cx="2752361" cy="1920240"/>
            </a:xfrm>
            <a:prstGeom prst="rect">
              <a:avLst/>
            </a:prstGeom>
          </p:spPr>
        </p:pic>
        <p:sp>
          <p:nvSpPr>
            <p:cNvPr id="9" name="TextBox 8">
              <a:extLst>
                <a:ext uri="{FF2B5EF4-FFF2-40B4-BE49-F238E27FC236}">
                  <a16:creationId xmlns:a16="http://schemas.microsoft.com/office/drawing/2014/main" id="{533A43AE-AFF9-6A77-FC30-FDC39415E9ED}"/>
                </a:ext>
              </a:extLst>
            </p:cNvPr>
            <p:cNvSpPr txBox="1"/>
            <p:nvPr userDrawn="1"/>
          </p:nvSpPr>
          <p:spPr>
            <a:xfrm>
              <a:off x="1846127" y="476998"/>
              <a:ext cx="2028406"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GENESIS</a:t>
              </a:r>
            </a:p>
          </p:txBody>
        </p:sp>
        <p:sp>
          <p:nvSpPr>
            <p:cNvPr id="10" name="TextBox 9">
              <a:extLst>
                <a:ext uri="{FF2B5EF4-FFF2-40B4-BE49-F238E27FC236}">
                  <a16:creationId xmlns:a16="http://schemas.microsoft.com/office/drawing/2014/main" id="{623527CD-6C6C-7CE1-1EA4-1671A9971F13}"/>
                </a:ext>
              </a:extLst>
            </p:cNvPr>
            <p:cNvSpPr txBox="1"/>
            <p:nvPr userDrawn="1"/>
          </p:nvSpPr>
          <p:spPr>
            <a:xfrm>
              <a:off x="1655523" y="835042"/>
              <a:ext cx="221901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EXODUS</a:t>
              </a:r>
            </a:p>
          </p:txBody>
        </p:sp>
        <p:sp>
          <p:nvSpPr>
            <p:cNvPr id="11" name="TextBox 10">
              <a:extLst>
                <a:ext uri="{FF2B5EF4-FFF2-40B4-BE49-F238E27FC236}">
                  <a16:creationId xmlns:a16="http://schemas.microsoft.com/office/drawing/2014/main" id="{D455A482-6FD5-CDE9-2DEB-7CCAC2A4B668}"/>
                </a:ext>
              </a:extLst>
            </p:cNvPr>
            <p:cNvSpPr txBox="1"/>
            <p:nvPr userDrawn="1"/>
          </p:nvSpPr>
          <p:spPr>
            <a:xfrm>
              <a:off x="1655523" y="1167390"/>
              <a:ext cx="2219009"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 LEVITICUS</a:t>
              </a:r>
            </a:p>
          </p:txBody>
        </p:sp>
        <p:sp>
          <p:nvSpPr>
            <p:cNvPr id="12" name="TextBox 11">
              <a:extLst>
                <a:ext uri="{FF2B5EF4-FFF2-40B4-BE49-F238E27FC236}">
                  <a16:creationId xmlns:a16="http://schemas.microsoft.com/office/drawing/2014/main" id="{A5853F5D-D172-5A6C-5B3C-CA4CC25B929B}"/>
                </a:ext>
              </a:extLst>
            </p:cNvPr>
            <p:cNvSpPr txBox="1"/>
            <p:nvPr userDrawn="1"/>
          </p:nvSpPr>
          <p:spPr>
            <a:xfrm>
              <a:off x="1641791" y="1512672"/>
              <a:ext cx="2087888"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NUMBERS</a:t>
              </a:r>
            </a:p>
          </p:txBody>
        </p:sp>
        <p:sp>
          <p:nvSpPr>
            <p:cNvPr id="13" name="TextBox 12">
              <a:extLst>
                <a:ext uri="{FF2B5EF4-FFF2-40B4-BE49-F238E27FC236}">
                  <a16:creationId xmlns:a16="http://schemas.microsoft.com/office/drawing/2014/main" id="{3B1ECDF3-CE11-41DD-F2DB-724652946F37}"/>
                </a:ext>
              </a:extLst>
            </p:cNvPr>
            <p:cNvSpPr txBox="1"/>
            <p:nvPr userDrawn="1"/>
          </p:nvSpPr>
          <p:spPr>
            <a:xfrm>
              <a:off x="1655522" y="1883307"/>
              <a:ext cx="2336706"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DEUTERONOMY</a:t>
              </a:r>
            </a:p>
          </p:txBody>
        </p:sp>
        <p:sp>
          <p:nvSpPr>
            <p:cNvPr id="14" name="TextBox 13">
              <a:extLst>
                <a:ext uri="{FF2B5EF4-FFF2-40B4-BE49-F238E27FC236}">
                  <a16:creationId xmlns:a16="http://schemas.microsoft.com/office/drawing/2014/main" id="{759FA0F4-6DE6-0F1B-B81D-317D26E4E120}"/>
                </a:ext>
              </a:extLst>
            </p:cNvPr>
            <p:cNvSpPr txBox="1"/>
            <p:nvPr userDrawn="1"/>
          </p:nvSpPr>
          <p:spPr>
            <a:xfrm rot="5400000">
              <a:off x="3827383" y="1141154"/>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JOSHUA</a:t>
              </a:r>
            </a:p>
          </p:txBody>
        </p:sp>
        <p:sp>
          <p:nvSpPr>
            <p:cNvPr id="15" name="TextBox 14">
              <a:extLst>
                <a:ext uri="{FF2B5EF4-FFF2-40B4-BE49-F238E27FC236}">
                  <a16:creationId xmlns:a16="http://schemas.microsoft.com/office/drawing/2014/main" id="{830B79AF-A60E-1A5B-8019-9AC9F68583D3}"/>
                </a:ext>
              </a:extLst>
            </p:cNvPr>
            <p:cNvSpPr txBox="1"/>
            <p:nvPr userDrawn="1"/>
          </p:nvSpPr>
          <p:spPr>
            <a:xfrm rot="5400000">
              <a:off x="4295032" y="1009396"/>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JUDGES</a:t>
              </a:r>
            </a:p>
          </p:txBody>
        </p:sp>
        <p:sp>
          <p:nvSpPr>
            <p:cNvPr id="16" name="TextBox 15">
              <a:extLst>
                <a:ext uri="{FF2B5EF4-FFF2-40B4-BE49-F238E27FC236}">
                  <a16:creationId xmlns:a16="http://schemas.microsoft.com/office/drawing/2014/main" id="{278AFFE8-2D57-D5B8-4E9D-7D030C594557}"/>
                </a:ext>
              </a:extLst>
            </p:cNvPr>
            <p:cNvSpPr txBox="1"/>
            <p:nvPr userDrawn="1"/>
          </p:nvSpPr>
          <p:spPr>
            <a:xfrm rot="5400000">
              <a:off x="4719471" y="1290275"/>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RUTH</a:t>
              </a:r>
            </a:p>
          </p:txBody>
        </p:sp>
        <p:sp>
          <p:nvSpPr>
            <p:cNvPr id="17" name="TextBox 16">
              <a:extLst>
                <a:ext uri="{FF2B5EF4-FFF2-40B4-BE49-F238E27FC236}">
                  <a16:creationId xmlns:a16="http://schemas.microsoft.com/office/drawing/2014/main" id="{9590F596-AD3E-6202-52BB-EEDC06536E68}"/>
                </a:ext>
              </a:extLst>
            </p:cNvPr>
            <p:cNvSpPr txBox="1"/>
            <p:nvPr userDrawn="1"/>
          </p:nvSpPr>
          <p:spPr>
            <a:xfrm rot="5400000">
              <a:off x="4978013" y="1036571"/>
              <a:ext cx="1658049"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1 SAMUEL</a:t>
              </a:r>
            </a:p>
          </p:txBody>
        </p:sp>
        <p:sp>
          <p:nvSpPr>
            <p:cNvPr id="18" name="TextBox 17">
              <a:extLst>
                <a:ext uri="{FF2B5EF4-FFF2-40B4-BE49-F238E27FC236}">
                  <a16:creationId xmlns:a16="http://schemas.microsoft.com/office/drawing/2014/main" id="{52076365-7707-730A-1311-277FE00F8AEF}"/>
                </a:ext>
              </a:extLst>
            </p:cNvPr>
            <p:cNvSpPr txBox="1"/>
            <p:nvPr userDrawn="1"/>
          </p:nvSpPr>
          <p:spPr>
            <a:xfrm rot="5400000">
              <a:off x="6597166" y="1087158"/>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1 CHRON</a:t>
              </a:r>
            </a:p>
          </p:txBody>
        </p:sp>
        <p:sp>
          <p:nvSpPr>
            <p:cNvPr id="19" name="TextBox 18">
              <a:extLst>
                <a:ext uri="{FF2B5EF4-FFF2-40B4-BE49-F238E27FC236}">
                  <a16:creationId xmlns:a16="http://schemas.microsoft.com/office/drawing/2014/main" id="{6CFED36F-EB8A-40BA-9380-DA50929DFAE8}"/>
                </a:ext>
              </a:extLst>
            </p:cNvPr>
            <p:cNvSpPr txBox="1"/>
            <p:nvPr userDrawn="1"/>
          </p:nvSpPr>
          <p:spPr>
            <a:xfrm rot="5400000">
              <a:off x="5409623" y="1096533"/>
              <a:ext cx="1655202"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2 SAMUEL</a:t>
              </a:r>
            </a:p>
          </p:txBody>
        </p:sp>
        <p:sp>
          <p:nvSpPr>
            <p:cNvPr id="20" name="TextBox 19">
              <a:extLst>
                <a:ext uri="{FF2B5EF4-FFF2-40B4-BE49-F238E27FC236}">
                  <a16:creationId xmlns:a16="http://schemas.microsoft.com/office/drawing/2014/main" id="{1430D3D7-F51E-CAB9-E089-901483906438}"/>
                </a:ext>
              </a:extLst>
            </p:cNvPr>
            <p:cNvSpPr txBox="1"/>
            <p:nvPr userDrawn="1"/>
          </p:nvSpPr>
          <p:spPr>
            <a:xfrm rot="5400000">
              <a:off x="6173288" y="1107623"/>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2 KINGS</a:t>
              </a:r>
            </a:p>
          </p:txBody>
        </p:sp>
        <p:sp>
          <p:nvSpPr>
            <p:cNvPr id="21" name="TextBox 20">
              <a:extLst>
                <a:ext uri="{FF2B5EF4-FFF2-40B4-BE49-F238E27FC236}">
                  <a16:creationId xmlns:a16="http://schemas.microsoft.com/office/drawing/2014/main" id="{F2AC53A6-17F5-0C45-FA48-561367EC1F69}"/>
                </a:ext>
              </a:extLst>
            </p:cNvPr>
            <p:cNvSpPr txBox="1"/>
            <p:nvPr userDrawn="1"/>
          </p:nvSpPr>
          <p:spPr>
            <a:xfrm rot="5400000">
              <a:off x="5808531" y="1119532"/>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1 KINGS</a:t>
              </a:r>
            </a:p>
          </p:txBody>
        </p:sp>
        <p:sp>
          <p:nvSpPr>
            <p:cNvPr id="22" name="TextBox 21">
              <a:extLst>
                <a:ext uri="{FF2B5EF4-FFF2-40B4-BE49-F238E27FC236}">
                  <a16:creationId xmlns:a16="http://schemas.microsoft.com/office/drawing/2014/main" id="{53C13540-05B1-A98D-C49E-63773B56DDCA}"/>
                </a:ext>
              </a:extLst>
            </p:cNvPr>
            <p:cNvSpPr txBox="1"/>
            <p:nvPr userDrawn="1"/>
          </p:nvSpPr>
          <p:spPr>
            <a:xfrm rot="5400000">
              <a:off x="7005121" y="1128257"/>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2 CHRON</a:t>
              </a:r>
            </a:p>
          </p:txBody>
        </p:sp>
        <p:sp>
          <p:nvSpPr>
            <p:cNvPr id="23" name="TextBox 22">
              <a:extLst>
                <a:ext uri="{FF2B5EF4-FFF2-40B4-BE49-F238E27FC236}">
                  <a16:creationId xmlns:a16="http://schemas.microsoft.com/office/drawing/2014/main" id="{4A52A50F-0C08-5692-93C7-B5B65022C980}"/>
                </a:ext>
              </a:extLst>
            </p:cNvPr>
            <p:cNvSpPr txBox="1"/>
            <p:nvPr userDrawn="1"/>
          </p:nvSpPr>
          <p:spPr>
            <a:xfrm rot="5400000">
              <a:off x="7449934" y="1228890"/>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EZRA</a:t>
              </a:r>
            </a:p>
          </p:txBody>
        </p:sp>
        <p:sp>
          <p:nvSpPr>
            <p:cNvPr id="24" name="TextBox 23">
              <a:extLst>
                <a:ext uri="{FF2B5EF4-FFF2-40B4-BE49-F238E27FC236}">
                  <a16:creationId xmlns:a16="http://schemas.microsoft.com/office/drawing/2014/main" id="{1DFF5D46-D570-A369-6AAF-2188BDC23D3B}"/>
                </a:ext>
              </a:extLst>
            </p:cNvPr>
            <p:cNvSpPr txBox="1"/>
            <p:nvPr userDrawn="1"/>
          </p:nvSpPr>
          <p:spPr>
            <a:xfrm rot="5400000">
              <a:off x="7644799" y="1064131"/>
              <a:ext cx="1957152"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NEHEMIAH</a:t>
              </a:r>
            </a:p>
          </p:txBody>
        </p:sp>
        <p:sp>
          <p:nvSpPr>
            <p:cNvPr id="25" name="TextBox 24">
              <a:extLst>
                <a:ext uri="{FF2B5EF4-FFF2-40B4-BE49-F238E27FC236}">
                  <a16:creationId xmlns:a16="http://schemas.microsoft.com/office/drawing/2014/main" id="{4963B5F0-679E-7F09-707E-91F791EB3D36}"/>
                </a:ext>
              </a:extLst>
            </p:cNvPr>
            <p:cNvSpPr txBox="1"/>
            <p:nvPr userDrawn="1"/>
          </p:nvSpPr>
          <p:spPr>
            <a:xfrm rot="5400000">
              <a:off x="8310067" y="1017865"/>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ESTHER</a:t>
              </a:r>
            </a:p>
          </p:txBody>
        </p:sp>
        <p:sp>
          <p:nvSpPr>
            <p:cNvPr id="26" name="TextBox 25">
              <a:extLst>
                <a:ext uri="{FF2B5EF4-FFF2-40B4-BE49-F238E27FC236}">
                  <a16:creationId xmlns:a16="http://schemas.microsoft.com/office/drawing/2014/main" id="{A36D5284-0963-3F4D-EA09-9C9DA01B82DC}"/>
                </a:ext>
              </a:extLst>
            </p:cNvPr>
            <p:cNvSpPr txBox="1"/>
            <p:nvPr userDrawn="1"/>
          </p:nvSpPr>
          <p:spPr>
            <a:xfrm>
              <a:off x="1587345" y="4267195"/>
              <a:ext cx="2662768" cy="260008"/>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sz="1600" b="1" spc="300" dirty="0">
                  <a:solidFill>
                    <a:prstClr val="black"/>
                  </a:solidFill>
                  <a:latin typeface="+mj-lt"/>
                </a:rPr>
                <a:t>WISDOM/POETRY</a:t>
              </a:r>
            </a:p>
          </p:txBody>
        </p:sp>
        <p:pic>
          <p:nvPicPr>
            <p:cNvPr id="27" name="Picture 26">
              <a:extLst>
                <a:ext uri="{FF2B5EF4-FFF2-40B4-BE49-F238E27FC236}">
                  <a16:creationId xmlns:a16="http://schemas.microsoft.com/office/drawing/2014/main" id="{08AE11FD-CEAD-DBF2-C873-BB598AD270C8}"/>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1211244" y="6002697"/>
              <a:ext cx="8273690" cy="577415"/>
            </a:xfrm>
            <a:prstGeom prst="rect">
              <a:avLst/>
            </a:prstGeom>
          </p:spPr>
        </p:pic>
        <p:sp>
          <p:nvSpPr>
            <p:cNvPr id="28" name="TextBox 27">
              <a:extLst>
                <a:ext uri="{FF2B5EF4-FFF2-40B4-BE49-F238E27FC236}">
                  <a16:creationId xmlns:a16="http://schemas.microsoft.com/office/drawing/2014/main" id="{113B6361-E7F2-B20D-33E8-E62F95813C21}"/>
                </a:ext>
              </a:extLst>
            </p:cNvPr>
            <p:cNvSpPr txBox="1"/>
            <p:nvPr userDrawn="1"/>
          </p:nvSpPr>
          <p:spPr>
            <a:xfrm>
              <a:off x="6055006" y="2231275"/>
              <a:ext cx="2201199" cy="260008"/>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sz="1600" b="1" spc="300" dirty="0">
                  <a:solidFill>
                    <a:prstClr val="black"/>
                  </a:solidFill>
                  <a:latin typeface="+mj-lt"/>
                </a:rPr>
                <a:t>HISTORY</a:t>
              </a:r>
            </a:p>
          </p:txBody>
        </p:sp>
        <p:pic>
          <p:nvPicPr>
            <p:cNvPr id="29" name="Picture 28">
              <a:extLst>
                <a:ext uri="{FF2B5EF4-FFF2-40B4-BE49-F238E27FC236}">
                  <a16:creationId xmlns:a16="http://schemas.microsoft.com/office/drawing/2014/main" id="{97E26BB4-B1EC-C953-F677-55B2DA9DD354}"/>
                </a:ext>
              </a:extLst>
            </p:cNvPr>
            <p:cNvPicPr>
              <a:picLocks noChangeAspect="1"/>
            </p:cNvPicPr>
            <p:nvPr userDrawn="1"/>
          </p:nvPicPr>
          <p:blipFill>
            <a:blip r:embed="rId6">
              <a:clrChange>
                <a:clrFrom>
                  <a:srgbClr val="FFFFFF"/>
                </a:clrFrom>
                <a:clrTo>
                  <a:srgbClr val="FFFFFF">
                    <a:alpha val="0"/>
                  </a:srgbClr>
                </a:clrTo>
              </a:clrChange>
            </a:blip>
            <a:stretch>
              <a:fillRect/>
            </a:stretch>
          </p:blipFill>
          <p:spPr>
            <a:xfrm>
              <a:off x="1469656" y="4244406"/>
              <a:ext cx="2493916" cy="2046382"/>
            </a:xfrm>
            <a:prstGeom prst="rect">
              <a:avLst/>
            </a:prstGeom>
          </p:spPr>
        </p:pic>
        <p:sp>
          <p:nvSpPr>
            <p:cNvPr id="30" name="TextBox 29">
              <a:extLst>
                <a:ext uri="{FF2B5EF4-FFF2-40B4-BE49-F238E27FC236}">
                  <a16:creationId xmlns:a16="http://schemas.microsoft.com/office/drawing/2014/main" id="{AF7CA075-E3F8-DE10-5CD1-3B3CBC635C01}"/>
                </a:ext>
              </a:extLst>
            </p:cNvPr>
            <p:cNvSpPr txBox="1"/>
            <p:nvPr userDrawn="1"/>
          </p:nvSpPr>
          <p:spPr>
            <a:xfrm>
              <a:off x="1848135" y="4861565"/>
              <a:ext cx="1498910" cy="452432"/>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Song of</a:t>
              </a:r>
            </a:p>
            <a:p>
              <a:pPr algn="ctr" defTabSz="457200" fontAlgn="auto">
                <a:lnSpc>
                  <a:spcPct val="60000"/>
                </a:lnSpc>
                <a:spcBef>
                  <a:spcPts val="0"/>
                </a:spcBef>
                <a:spcAft>
                  <a:spcPts val="0"/>
                </a:spcAft>
              </a:pPr>
              <a:r>
                <a:rPr lang="en-US" b="1" dirty="0">
                  <a:solidFill>
                    <a:prstClr val="black"/>
                  </a:solidFill>
                  <a:latin typeface="+mj-lt"/>
                </a:rPr>
                <a:t>Solomon</a:t>
              </a:r>
            </a:p>
          </p:txBody>
        </p:sp>
        <p:sp>
          <p:nvSpPr>
            <p:cNvPr id="31" name="TextBox 30">
              <a:extLst>
                <a:ext uri="{FF2B5EF4-FFF2-40B4-BE49-F238E27FC236}">
                  <a16:creationId xmlns:a16="http://schemas.microsoft.com/office/drawing/2014/main" id="{3CA2B4B0-9E83-51D9-0DC5-4CF76789B464}"/>
                </a:ext>
              </a:extLst>
            </p:cNvPr>
            <p:cNvSpPr txBox="1"/>
            <p:nvPr userDrawn="1"/>
          </p:nvSpPr>
          <p:spPr>
            <a:xfrm>
              <a:off x="1722868" y="5737610"/>
              <a:ext cx="1438275"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Ecclesiastes</a:t>
              </a:r>
              <a:endParaRPr lang="en-US" sz="1600" b="1" dirty="0">
                <a:solidFill>
                  <a:prstClr val="black"/>
                </a:solidFill>
                <a:latin typeface="+mj-lt"/>
              </a:endParaRPr>
            </a:p>
          </p:txBody>
        </p:sp>
        <p:pic>
          <p:nvPicPr>
            <p:cNvPr id="32" name="Picture 31">
              <a:extLst>
                <a:ext uri="{FF2B5EF4-FFF2-40B4-BE49-F238E27FC236}">
                  <a16:creationId xmlns:a16="http://schemas.microsoft.com/office/drawing/2014/main" id="{92942031-95DB-2DAE-1E8C-A881A9521594}"/>
                </a:ext>
              </a:extLst>
            </p:cNvPr>
            <p:cNvPicPr>
              <a:picLocks noChangeAspect="1"/>
            </p:cNvPicPr>
            <p:nvPr userDrawn="1"/>
          </p:nvPicPr>
          <p:blipFill>
            <a:blip r:embed="rId7">
              <a:clrChange>
                <a:clrFrom>
                  <a:srgbClr val="FFFFFF"/>
                </a:clrFrom>
                <a:clrTo>
                  <a:srgbClr val="FFFFFF">
                    <a:alpha val="0"/>
                  </a:srgbClr>
                </a:clrTo>
              </a:clrChange>
            </a:blip>
            <a:stretch>
              <a:fillRect/>
            </a:stretch>
          </p:blipFill>
          <p:spPr>
            <a:xfrm>
              <a:off x="1448201" y="2412819"/>
              <a:ext cx="2672991" cy="1960523"/>
            </a:xfrm>
            <a:prstGeom prst="rect">
              <a:avLst/>
            </a:prstGeom>
          </p:spPr>
        </p:pic>
        <p:sp>
          <p:nvSpPr>
            <p:cNvPr id="33" name="TextBox 32">
              <a:extLst>
                <a:ext uri="{FF2B5EF4-FFF2-40B4-BE49-F238E27FC236}">
                  <a16:creationId xmlns:a16="http://schemas.microsoft.com/office/drawing/2014/main" id="{48EABB2E-E255-7D5F-18A1-B436E2917AB4}"/>
                </a:ext>
              </a:extLst>
            </p:cNvPr>
            <p:cNvSpPr txBox="1"/>
            <p:nvPr userDrawn="1"/>
          </p:nvSpPr>
          <p:spPr>
            <a:xfrm>
              <a:off x="1991946" y="2740344"/>
              <a:ext cx="1050051"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 JOB</a:t>
              </a:r>
            </a:p>
          </p:txBody>
        </p:sp>
        <p:sp>
          <p:nvSpPr>
            <p:cNvPr id="34" name="TextBox 33">
              <a:extLst>
                <a:ext uri="{FF2B5EF4-FFF2-40B4-BE49-F238E27FC236}">
                  <a16:creationId xmlns:a16="http://schemas.microsoft.com/office/drawing/2014/main" id="{7231F239-FC54-DC8A-3AB6-F489FDB99D63}"/>
                </a:ext>
              </a:extLst>
            </p:cNvPr>
            <p:cNvSpPr txBox="1"/>
            <p:nvPr userDrawn="1"/>
          </p:nvSpPr>
          <p:spPr>
            <a:xfrm>
              <a:off x="1732229" y="3184156"/>
              <a:ext cx="1461126"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PSALMS</a:t>
              </a:r>
            </a:p>
          </p:txBody>
        </p:sp>
        <p:sp>
          <p:nvSpPr>
            <p:cNvPr id="35" name="TextBox 34">
              <a:extLst>
                <a:ext uri="{FF2B5EF4-FFF2-40B4-BE49-F238E27FC236}">
                  <a16:creationId xmlns:a16="http://schemas.microsoft.com/office/drawing/2014/main" id="{F48A8258-3C03-53D9-C7EE-073AF7F58F60}"/>
                </a:ext>
              </a:extLst>
            </p:cNvPr>
            <p:cNvSpPr txBox="1"/>
            <p:nvPr userDrawn="1"/>
          </p:nvSpPr>
          <p:spPr>
            <a:xfrm>
              <a:off x="1720397" y="3837490"/>
              <a:ext cx="1607355"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PROVERBS</a:t>
              </a:r>
            </a:p>
          </p:txBody>
        </p:sp>
        <p:sp>
          <p:nvSpPr>
            <p:cNvPr id="36" name="TextBox 35">
              <a:extLst>
                <a:ext uri="{FF2B5EF4-FFF2-40B4-BE49-F238E27FC236}">
                  <a16:creationId xmlns:a16="http://schemas.microsoft.com/office/drawing/2014/main" id="{19B17FA2-136F-ABEF-A133-0144A89F6D10}"/>
                </a:ext>
              </a:extLst>
            </p:cNvPr>
            <p:cNvSpPr txBox="1"/>
            <p:nvPr userDrawn="1"/>
          </p:nvSpPr>
          <p:spPr>
            <a:xfrm>
              <a:off x="1481491" y="6326086"/>
              <a:ext cx="2655106" cy="260008"/>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sz="1600" b="1" spc="300" dirty="0">
                  <a:solidFill>
                    <a:prstClr val="black"/>
                  </a:solidFill>
                  <a:latin typeface="+mj-lt"/>
                </a:rPr>
                <a:t>WISDOM/POETRY</a:t>
              </a:r>
            </a:p>
          </p:txBody>
        </p:sp>
        <p:pic>
          <p:nvPicPr>
            <p:cNvPr id="37" name="Picture 36">
              <a:extLst>
                <a:ext uri="{FF2B5EF4-FFF2-40B4-BE49-F238E27FC236}">
                  <a16:creationId xmlns:a16="http://schemas.microsoft.com/office/drawing/2014/main" id="{3CD3DB8B-4DCE-5FE5-2B49-53DC221478EA}"/>
                </a:ext>
              </a:extLst>
            </p:cNvPr>
            <p:cNvPicPr>
              <a:picLocks noChangeAspect="1"/>
            </p:cNvPicPr>
            <p:nvPr userDrawn="1"/>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870862" y="4222100"/>
              <a:ext cx="5359049" cy="1996953"/>
            </a:xfrm>
            <a:prstGeom prst="rect">
              <a:avLst/>
            </a:prstGeom>
          </p:spPr>
        </p:pic>
        <p:sp>
          <p:nvSpPr>
            <p:cNvPr id="38" name="TextBox 37">
              <a:extLst>
                <a:ext uri="{FF2B5EF4-FFF2-40B4-BE49-F238E27FC236}">
                  <a16:creationId xmlns:a16="http://schemas.microsoft.com/office/drawing/2014/main" id="{2F0D7298-5B9D-7C2F-68D1-B2A6D85A53A9}"/>
                </a:ext>
              </a:extLst>
            </p:cNvPr>
            <p:cNvSpPr txBox="1"/>
            <p:nvPr userDrawn="1"/>
          </p:nvSpPr>
          <p:spPr>
            <a:xfrm rot="5400000">
              <a:off x="4550961" y="5353549"/>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AMOS</a:t>
              </a:r>
            </a:p>
          </p:txBody>
        </p:sp>
        <p:sp>
          <p:nvSpPr>
            <p:cNvPr id="39" name="TextBox 38">
              <a:extLst>
                <a:ext uri="{FF2B5EF4-FFF2-40B4-BE49-F238E27FC236}">
                  <a16:creationId xmlns:a16="http://schemas.microsoft.com/office/drawing/2014/main" id="{E641D67A-AFF5-1E38-6EA3-5BB3D3B68D75}"/>
                </a:ext>
              </a:extLst>
            </p:cNvPr>
            <p:cNvSpPr txBox="1"/>
            <p:nvPr userDrawn="1"/>
          </p:nvSpPr>
          <p:spPr>
            <a:xfrm rot="5400000">
              <a:off x="4936086" y="5264614"/>
              <a:ext cx="1658049"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OBADIAH</a:t>
              </a:r>
            </a:p>
          </p:txBody>
        </p:sp>
        <p:sp>
          <p:nvSpPr>
            <p:cNvPr id="40" name="TextBox 39">
              <a:extLst>
                <a:ext uri="{FF2B5EF4-FFF2-40B4-BE49-F238E27FC236}">
                  <a16:creationId xmlns:a16="http://schemas.microsoft.com/office/drawing/2014/main" id="{F1410AB9-04E3-E72F-C6FA-25007B5A9256}"/>
                </a:ext>
              </a:extLst>
            </p:cNvPr>
            <p:cNvSpPr txBox="1"/>
            <p:nvPr userDrawn="1"/>
          </p:nvSpPr>
          <p:spPr>
            <a:xfrm rot="5400000">
              <a:off x="6276672" y="5260001"/>
              <a:ext cx="1783795"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HABAKKUK</a:t>
              </a:r>
            </a:p>
          </p:txBody>
        </p:sp>
        <p:sp>
          <p:nvSpPr>
            <p:cNvPr id="41" name="TextBox 40">
              <a:extLst>
                <a:ext uri="{FF2B5EF4-FFF2-40B4-BE49-F238E27FC236}">
                  <a16:creationId xmlns:a16="http://schemas.microsoft.com/office/drawing/2014/main" id="{7826BFFE-3247-B3F2-4773-37A54B3CB23B}"/>
                </a:ext>
              </a:extLst>
            </p:cNvPr>
            <p:cNvSpPr txBox="1"/>
            <p:nvPr userDrawn="1"/>
          </p:nvSpPr>
          <p:spPr>
            <a:xfrm rot="5400000">
              <a:off x="5246999" y="5242726"/>
              <a:ext cx="1655202"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JONAH</a:t>
              </a:r>
            </a:p>
          </p:txBody>
        </p:sp>
        <p:sp>
          <p:nvSpPr>
            <p:cNvPr id="42" name="TextBox 41">
              <a:extLst>
                <a:ext uri="{FF2B5EF4-FFF2-40B4-BE49-F238E27FC236}">
                  <a16:creationId xmlns:a16="http://schemas.microsoft.com/office/drawing/2014/main" id="{84BABFDB-630B-E5EA-D38A-26D168AB82DA}"/>
                </a:ext>
              </a:extLst>
            </p:cNvPr>
            <p:cNvSpPr txBox="1"/>
            <p:nvPr userDrawn="1"/>
          </p:nvSpPr>
          <p:spPr>
            <a:xfrm rot="5400000">
              <a:off x="6084762" y="5192431"/>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NAHUM</a:t>
              </a:r>
            </a:p>
          </p:txBody>
        </p:sp>
        <p:sp>
          <p:nvSpPr>
            <p:cNvPr id="43" name="TextBox 42">
              <a:extLst>
                <a:ext uri="{FF2B5EF4-FFF2-40B4-BE49-F238E27FC236}">
                  <a16:creationId xmlns:a16="http://schemas.microsoft.com/office/drawing/2014/main" id="{3B917071-B5EB-3AB8-9E49-865A19E01327}"/>
                </a:ext>
              </a:extLst>
            </p:cNvPr>
            <p:cNvSpPr txBox="1"/>
            <p:nvPr userDrawn="1"/>
          </p:nvSpPr>
          <p:spPr>
            <a:xfrm rot="5400000">
              <a:off x="5751691" y="5245697"/>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MICAH</a:t>
              </a:r>
            </a:p>
          </p:txBody>
        </p:sp>
        <p:sp>
          <p:nvSpPr>
            <p:cNvPr id="44" name="TextBox 43">
              <a:extLst>
                <a:ext uri="{FF2B5EF4-FFF2-40B4-BE49-F238E27FC236}">
                  <a16:creationId xmlns:a16="http://schemas.microsoft.com/office/drawing/2014/main" id="{00BFACAE-9081-603A-5ADF-662FD6B912FF}"/>
                </a:ext>
              </a:extLst>
            </p:cNvPr>
            <p:cNvSpPr txBox="1"/>
            <p:nvPr userDrawn="1"/>
          </p:nvSpPr>
          <p:spPr>
            <a:xfrm rot="5400000">
              <a:off x="6675747" y="5263489"/>
              <a:ext cx="1863792"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ZEPHANIAH</a:t>
              </a:r>
            </a:p>
          </p:txBody>
        </p:sp>
        <p:sp>
          <p:nvSpPr>
            <p:cNvPr id="45" name="TextBox 44">
              <a:extLst>
                <a:ext uri="{FF2B5EF4-FFF2-40B4-BE49-F238E27FC236}">
                  <a16:creationId xmlns:a16="http://schemas.microsoft.com/office/drawing/2014/main" id="{33AE23B2-AB20-84D9-6CD1-0D2FAC71EE88}"/>
                </a:ext>
              </a:extLst>
            </p:cNvPr>
            <p:cNvSpPr txBox="1"/>
            <p:nvPr userDrawn="1"/>
          </p:nvSpPr>
          <p:spPr>
            <a:xfrm rot="5400000">
              <a:off x="7258282" y="5319081"/>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HAGGAI</a:t>
              </a:r>
            </a:p>
          </p:txBody>
        </p:sp>
        <p:sp>
          <p:nvSpPr>
            <p:cNvPr id="46" name="TextBox 45">
              <a:extLst>
                <a:ext uri="{FF2B5EF4-FFF2-40B4-BE49-F238E27FC236}">
                  <a16:creationId xmlns:a16="http://schemas.microsoft.com/office/drawing/2014/main" id="{76B0B611-5BCE-BCD9-2799-779C31D5AF25}"/>
                </a:ext>
              </a:extLst>
            </p:cNvPr>
            <p:cNvSpPr txBox="1"/>
            <p:nvPr userDrawn="1"/>
          </p:nvSpPr>
          <p:spPr>
            <a:xfrm rot="5400000">
              <a:off x="7463077" y="5287108"/>
              <a:ext cx="1957152"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ZECHARIAH</a:t>
              </a:r>
            </a:p>
          </p:txBody>
        </p:sp>
        <p:sp>
          <p:nvSpPr>
            <p:cNvPr id="47" name="TextBox 46">
              <a:extLst>
                <a:ext uri="{FF2B5EF4-FFF2-40B4-BE49-F238E27FC236}">
                  <a16:creationId xmlns:a16="http://schemas.microsoft.com/office/drawing/2014/main" id="{CE1FE53B-2ECA-2139-F8E1-83762C347AD8}"/>
                </a:ext>
              </a:extLst>
            </p:cNvPr>
            <p:cNvSpPr txBox="1"/>
            <p:nvPr userDrawn="1"/>
          </p:nvSpPr>
          <p:spPr>
            <a:xfrm rot="5400000">
              <a:off x="8084803" y="5204982"/>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MALACHI</a:t>
              </a:r>
            </a:p>
          </p:txBody>
        </p:sp>
        <p:sp>
          <p:nvSpPr>
            <p:cNvPr id="48" name="TextBox 47">
              <a:extLst>
                <a:ext uri="{FF2B5EF4-FFF2-40B4-BE49-F238E27FC236}">
                  <a16:creationId xmlns:a16="http://schemas.microsoft.com/office/drawing/2014/main" id="{81DF59E8-81D2-54B3-D5DF-3C2E54E42EAE}"/>
                </a:ext>
              </a:extLst>
            </p:cNvPr>
            <p:cNvSpPr txBox="1"/>
            <p:nvPr userDrawn="1"/>
          </p:nvSpPr>
          <p:spPr>
            <a:xfrm>
              <a:off x="5312330" y="6348588"/>
              <a:ext cx="3258584" cy="260008"/>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sz="1600" b="1" spc="300" dirty="0">
                  <a:solidFill>
                    <a:prstClr val="black"/>
                  </a:solidFill>
                  <a:latin typeface="+mj-lt"/>
                </a:rPr>
                <a:t>MINOR PROPHETS</a:t>
              </a:r>
            </a:p>
          </p:txBody>
        </p:sp>
        <p:sp>
          <p:nvSpPr>
            <p:cNvPr id="49" name="TextBox 48">
              <a:extLst>
                <a:ext uri="{FF2B5EF4-FFF2-40B4-BE49-F238E27FC236}">
                  <a16:creationId xmlns:a16="http://schemas.microsoft.com/office/drawing/2014/main" id="{B72DB796-CA21-6F31-8C02-7547723B3999}"/>
                </a:ext>
              </a:extLst>
            </p:cNvPr>
            <p:cNvSpPr txBox="1"/>
            <p:nvPr userDrawn="1"/>
          </p:nvSpPr>
          <p:spPr>
            <a:xfrm rot="5400000">
              <a:off x="3758653" y="5205501"/>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HOSEA</a:t>
              </a:r>
            </a:p>
          </p:txBody>
        </p:sp>
        <p:sp>
          <p:nvSpPr>
            <p:cNvPr id="50" name="TextBox 49">
              <a:extLst>
                <a:ext uri="{FF2B5EF4-FFF2-40B4-BE49-F238E27FC236}">
                  <a16:creationId xmlns:a16="http://schemas.microsoft.com/office/drawing/2014/main" id="{5F88E549-9BFA-2CB0-6D02-FDBB7F51AF18}"/>
                </a:ext>
              </a:extLst>
            </p:cNvPr>
            <p:cNvSpPr txBox="1"/>
            <p:nvPr userDrawn="1"/>
          </p:nvSpPr>
          <p:spPr>
            <a:xfrm rot="5400000">
              <a:off x="4140810" y="5308512"/>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JOEL</a:t>
              </a:r>
            </a:p>
          </p:txBody>
        </p:sp>
        <p:sp>
          <p:nvSpPr>
            <p:cNvPr id="51" name="TextBox 50">
              <a:extLst>
                <a:ext uri="{FF2B5EF4-FFF2-40B4-BE49-F238E27FC236}">
                  <a16:creationId xmlns:a16="http://schemas.microsoft.com/office/drawing/2014/main" id="{54C56B2C-8728-BDE9-92B7-B9E98CD3D6AD}"/>
                </a:ext>
              </a:extLst>
            </p:cNvPr>
            <p:cNvSpPr txBox="1"/>
            <p:nvPr userDrawn="1"/>
          </p:nvSpPr>
          <p:spPr>
            <a:xfrm>
              <a:off x="5348458" y="4303842"/>
              <a:ext cx="3258584" cy="260008"/>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sz="1600" b="1" spc="300" dirty="0">
                  <a:solidFill>
                    <a:prstClr val="black"/>
                  </a:solidFill>
                  <a:latin typeface="+mj-lt"/>
                </a:rPr>
                <a:t>MAJOR PROPHETS</a:t>
              </a:r>
            </a:p>
          </p:txBody>
        </p:sp>
        <p:grpSp>
          <p:nvGrpSpPr>
            <p:cNvPr id="52" name="Group 51">
              <a:extLst>
                <a:ext uri="{FF2B5EF4-FFF2-40B4-BE49-F238E27FC236}">
                  <a16:creationId xmlns:a16="http://schemas.microsoft.com/office/drawing/2014/main" id="{248EDBF4-A0E8-EF98-2A99-B7EBA7A52C21}"/>
                </a:ext>
              </a:extLst>
            </p:cNvPr>
            <p:cNvGrpSpPr/>
            <p:nvPr userDrawn="1"/>
          </p:nvGrpSpPr>
          <p:grpSpPr>
            <a:xfrm>
              <a:off x="4437963" y="2300521"/>
              <a:ext cx="4724400" cy="2094806"/>
              <a:chOff x="3684613" y="2348979"/>
              <a:chExt cx="4724400" cy="1485900"/>
            </a:xfrm>
          </p:grpSpPr>
          <p:pic>
            <p:nvPicPr>
              <p:cNvPr id="53" name="Picture 52">
                <a:extLst>
                  <a:ext uri="{FF2B5EF4-FFF2-40B4-BE49-F238E27FC236}">
                    <a16:creationId xmlns:a16="http://schemas.microsoft.com/office/drawing/2014/main" id="{54BD0922-2336-109E-4D9B-ECA87A73EB1E}"/>
                  </a:ext>
                </a:extLst>
              </p:cNvPr>
              <p:cNvPicPr>
                <a:picLocks noChangeAspect="1"/>
              </p:cNvPicPr>
              <p:nvPr/>
            </p:nvPicPr>
            <p:blipFill>
              <a:blip r:embed="rId9">
                <a:clrChange>
                  <a:clrFrom>
                    <a:srgbClr val="FFF200"/>
                  </a:clrFrom>
                  <a:clrTo>
                    <a:srgbClr val="FFF200">
                      <a:alpha val="0"/>
                    </a:srgbClr>
                  </a:clrTo>
                </a:clrChange>
              </a:blip>
              <a:stretch>
                <a:fillRect/>
              </a:stretch>
            </p:blipFill>
            <p:spPr>
              <a:xfrm>
                <a:off x="3684613" y="2348979"/>
                <a:ext cx="4724400" cy="1485900"/>
              </a:xfrm>
              <a:prstGeom prst="rect">
                <a:avLst/>
              </a:prstGeom>
            </p:spPr>
          </p:pic>
          <p:grpSp>
            <p:nvGrpSpPr>
              <p:cNvPr id="54" name="Group 53">
                <a:extLst>
                  <a:ext uri="{FF2B5EF4-FFF2-40B4-BE49-F238E27FC236}">
                    <a16:creationId xmlns:a16="http://schemas.microsoft.com/office/drawing/2014/main" id="{4FAC152D-4145-1F64-EB4D-9109C14806BF}"/>
                  </a:ext>
                </a:extLst>
              </p:cNvPr>
              <p:cNvGrpSpPr/>
              <p:nvPr/>
            </p:nvGrpSpPr>
            <p:grpSpPr>
              <a:xfrm>
                <a:off x="3980037" y="2438534"/>
                <a:ext cx="4138401" cy="1388258"/>
                <a:chOff x="3915869" y="2422492"/>
                <a:chExt cx="4138401" cy="1388258"/>
              </a:xfrm>
            </p:grpSpPr>
            <p:sp>
              <p:nvSpPr>
                <p:cNvPr id="55" name="TextBox 54">
                  <a:extLst>
                    <a:ext uri="{FF2B5EF4-FFF2-40B4-BE49-F238E27FC236}">
                      <a16:creationId xmlns:a16="http://schemas.microsoft.com/office/drawing/2014/main" id="{01571D66-0D16-A7B8-F85F-FA5DD5D26239}"/>
                    </a:ext>
                  </a:extLst>
                </p:cNvPr>
                <p:cNvSpPr txBox="1"/>
                <p:nvPr/>
              </p:nvSpPr>
              <p:spPr>
                <a:xfrm rot="5400000">
                  <a:off x="3423679" y="3011893"/>
                  <a:ext cx="1265292"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ISAIAH</a:t>
                  </a:r>
                </a:p>
              </p:txBody>
            </p:sp>
            <p:sp>
              <p:nvSpPr>
                <p:cNvPr id="56" name="TextBox 55">
                  <a:extLst>
                    <a:ext uri="{FF2B5EF4-FFF2-40B4-BE49-F238E27FC236}">
                      <a16:creationId xmlns:a16="http://schemas.microsoft.com/office/drawing/2014/main" id="{B5F5FCEC-6DEF-E249-4A68-868871BE4BFE}"/>
                    </a:ext>
                  </a:extLst>
                </p:cNvPr>
                <p:cNvSpPr txBox="1"/>
                <p:nvPr/>
              </p:nvSpPr>
              <p:spPr>
                <a:xfrm rot="5400000">
                  <a:off x="4378170" y="2970928"/>
                  <a:ext cx="1322036"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JEREMIAH</a:t>
                  </a:r>
                </a:p>
              </p:txBody>
            </p:sp>
            <p:sp>
              <p:nvSpPr>
                <p:cNvPr id="57" name="TextBox 56">
                  <a:extLst>
                    <a:ext uri="{FF2B5EF4-FFF2-40B4-BE49-F238E27FC236}">
                      <a16:creationId xmlns:a16="http://schemas.microsoft.com/office/drawing/2014/main" id="{FADBA459-94A9-E993-2A5C-7C0344D50A96}"/>
                    </a:ext>
                  </a:extLst>
                </p:cNvPr>
                <p:cNvSpPr txBox="1"/>
                <p:nvPr/>
              </p:nvSpPr>
              <p:spPr>
                <a:xfrm rot="5400000">
                  <a:off x="5277091" y="2907394"/>
                  <a:ext cx="119497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Aptos Narrow" panose="020B0004020202020204" pitchFamily="34" charset="0"/>
                    </a:rPr>
                    <a:t>LAMENTATIONS</a:t>
                  </a:r>
                </a:p>
              </p:txBody>
            </p:sp>
            <p:sp>
              <p:nvSpPr>
                <p:cNvPr id="58" name="TextBox 57">
                  <a:extLst>
                    <a:ext uri="{FF2B5EF4-FFF2-40B4-BE49-F238E27FC236}">
                      <a16:creationId xmlns:a16="http://schemas.microsoft.com/office/drawing/2014/main" id="{03C9160F-F835-B287-90E1-E57739389031}"/>
                    </a:ext>
                  </a:extLst>
                </p:cNvPr>
                <p:cNvSpPr txBox="1"/>
                <p:nvPr/>
              </p:nvSpPr>
              <p:spPr>
                <a:xfrm rot="5400000">
                  <a:off x="6277950" y="2976165"/>
                  <a:ext cx="1388258"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EZEKIEL</a:t>
                  </a:r>
                </a:p>
              </p:txBody>
            </p:sp>
            <p:sp>
              <p:nvSpPr>
                <p:cNvPr id="59" name="TextBox 58">
                  <a:extLst>
                    <a:ext uri="{FF2B5EF4-FFF2-40B4-BE49-F238E27FC236}">
                      <a16:creationId xmlns:a16="http://schemas.microsoft.com/office/drawing/2014/main" id="{065A31D8-0CE9-B34C-4475-6172ACD3D23C}"/>
                    </a:ext>
                  </a:extLst>
                </p:cNvPr>
                <p:cNvSpPr txBox="1"/>
                <p:nvPr/>
              </p:nvSpPr>
              <p:spPr>
                <a:xfrm rot="5400000">
                  <a:off x="7371078" y="2992659"/>
                  <a:ext cx="1085474"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DANIEL</a:t>
                  </a:r>
                </a:p>
              </p:txBody>
            </p:sp>
          </p:grpSp>
        </p:grpSp>
        <p:sp>
          <p:nvSpPr>
            <p:cNvPr id="60" name="TextBox 59">
              <a:extLst>
                <a:ext uri="{FF2B5EF4-FFF2-40B4-BE49-F238E27FC236}">
                  <a16:creationId xmlns:a16="http://schemas.microsoft.com/office/drawing/2014/main" id="{9EE57659-6802-D9D4-5390-5EFF866F0BFC}"/>
                </a:ext>
              </a:extLst>
            </p:cNvPr>
            <p:cNvSpPr txBox="1"/>
            <p:nvPr userDrawn="1"/>
          </p:nvSpPr>
          <p:spPr>
            <a:xfrm>
              <a:off x="1694716" y="2235411"/>
              <a:ext cx="2655241" cy="260008"/>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sz="1600" b="1" spc="300" dirty="0">
                  <a:solidFill>
                    <a:prstClr val="black"/>
                  </a:solidFill>
                  <a:latin typeface="+mj-lt"/>
                </a:rPr>
                <a:t>LAW / HISTORY</a:t>
              </a:r>
            </a:p>
          </p:txBody>
        </p:sp>
      </p:grpSp>
    </p:spTree>
    <p:extLst>
      <p:ext uri="{BB962C8B-B14F-4D97-AF65-F5344CB8AC3E}">
        <p14:creationId xmlns:p14="http://schemas.microsoft.com/office/powerpoint/2010/main" val="361646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202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E07CDC7E-955A-EF7D-9139-7177CBA976AD}"/>
              </a:ext>
            </a:extLst>
          </p:cNvPr>
          <p:cNvSpPr/>
          <p:nvPr userDrawn="1"/>
        </p:nvSpPr>
        <p:spPr>
          <a:xfrm>
            <a:off x="0" y="0"/>
            <a:ext cx="12192000" cy="6858000"/>
          </a:xfrm>
          <a:prstGeom prst="rect">
            <a:avLst/>
          </a:prstGeom>
          <a:solidFill>
            <a:srgbClr val="000000">
              <a:alpha val="4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958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4"/>
            <a:ext cx="11254154" cy="633895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77557EFC-4179-939A-CB3F-CFF49004B766}"/>
              </a:ext>
            </a:extLst>
          </p:cNvPr>
          <p:cNvSpPr/>
          <p:nvPr userDrawn="1"/>
        </p:nvSpPr>
        <p:spPr>
          <a:xfrm>
            <a:off x="0" y="0"/>
            <a:ext cx="12192000" cy="6858000"/>
          </a:xfrm>
          <a:prstGeom prst="rect">
            <a:avLst/>
          </a:prstGeom>
          <a:solidFill>
            <a:srgbClr val="000000">
              <a:alpha val="4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738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0" y="519044"/>
            <a:ext cx="11723077" cy="6338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580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4" name="Picture 3" descr="A black and white drawing of a roller coaster&#10;&#10;Description automatically generated">
            <a:extLst>
              <a:ext uri="{FF2B5EF4-FFF2-40B4-BE49-F238E27FC236}">
                <a16:creationId xmlns:a16="http://schemas.microsoft.com/office/drawing/2014/main" id="{024CADB1-64AD-05C6-5BC0-4F48EAC9C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5690" y="5318760"/>
            <a:ext cx="1454053" cy="1324117"/>
          </a:xfrm>
          <a:prstGeom prst="rect">
            <a:avLst/>
          </a:prstGeom>
        </p:spPr>
      </p:pic>
    </p:spTree>
    <p:extLst>
      <p:ext uri="{BB962C8B-B14F-4D97-AF65-F5344CB8AC3E}">
        <p14:creationId xmlns:p14="http://schemas.microsoft.com/office/powerpoint/2010/main" val="122752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tile tx="0" ty="0" sx="100000" sy="100000" flip="none" algn="tl"/>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BA98A9-0102-16B7-5B16-4A87B2DA4DD3}"/>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484E830-7EE1-DBA2-8F08-A7789DA36BF9}"/>
              </a:ext>
            </a:extLst>
          </p:cNvPr>
          <p:cNvSpPr/>
          <p:nvPr userDrawn="1"/>
        </p:nvSpPr>
        <p:spPr>
          <a:xfrm>
            <a:off x="0" y="-2"/>
            <a:ext cx="12192000" cy="6858001"/>
          </a:xfrm>
          <a:prstGeom prst="rect">
            <a:avLst/>
          </a:prstGeom>
          <a:blipFill>
            <a:blip r:embed="rId20">
              <a:extLst>
                <a:ext uri="{BEBA8EAE-BF5A-486C-A8C5-ECC9F3942E4B}">
                  <a14:imgProps xmlns:a14="http://schemas.microsoft.com/office/drawing/2010/main">
                    <a14:imgLayer r:embed="rId21">
                      <a14:imgEffect>
                        <a14:saturation sat="0"/>
                      </a14:imgEffect>
                    </a14:imgLayer>
                  </a14:imgProps>
                </a:ext>
              </a:extLst>
            </a:blip>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6967538" algn="l"/>
              </a:tabLst>
            </a:pPr>
            <a:endParaRPr lang="en-US" dirty="0"/>
          </a:p>
        </p:txBody>
      </p:sp>
    </p:spTree>
    <p:extLst>
      <p:ext uri="{BB962C8B-B14F-4D97-AF65-F5344CB8AC3E}">
        <p14:creationId xmlns:p14="http://schemas.microsoft.com/office/powerpoint/2010/main" val="2701062292"/>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7" r:id="rId3"/>
    <p:sldLayoutId id="2147483650" r:id="rId4"/>
    <p:sldLayoutId id="2147483653" r:id="rId5"/>
    <p:sldLayoutId id="2147483654" r:id="rId6"/>
    <p:sldLayoutId id="2147483656" r:id="rId7"/>
    <p:sldLayoutId id="2147483657" r:id="rId8"/>
    <p:sldLayoutId id="2147483666" r:id="rId9"/>
    <p:sldLayoutId id="2147483659" r:id="rId10"/>
    <p:sldLayoutId id="2147483661" r:id="rId11"/>
    <p:sldLayoutId id="2147483663" r:id="rId12"/>
    <p:sldLayoutId id="2147483671" r:id="rId13"/>
    <p:sldLayoutId id="2147483672" r:id="rId14"/>
    <p:sldLayoutId id="2147483670" r:id="rId15"/>
    <p:sldLayoutId id="2147483665" r:id="rId16"/>
    <p:sldLayoutId id="2147483668" r:id="rId17"/>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282721016"/>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2.jpg"/><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ref.ly/logosres/fbhotlex?hw=%D7%A9%D7%81%D7%95%D7%91"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2.sv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4.svg"/></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4.svg"/></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4.svg"/></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4.svg"/></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22.jpg"/><Relationship Id="rId7" Type="http://schemas.openxmlformats.org/officeDocument/2006/relationships/image" Target="../media/image26.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8.svg"/><Relationship Id="rId4" Type="http://schemas.openxmlformats.org/officeDocument/2006/relationships/image" Target="../media/image23.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FD5C690-D70C-BD16-0B0C-C01520D92D29}"/>
              </a:ext>
            </a:extLst>
          </p:cNvPr>
          <p:cNvSpPr txBox="1"/>
          <p:nvPr/>
        </p:nvSpPr>
        <p:spPr>
          <a:xfrm>
            <a:off x="402849" y="4640788"/>
            <a:ext cx="9525639"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The Repentant People - Jonah</a:t>
            </a:r>
          </a:p>
        </p:txBody>
      </p:sp>
      <p:sp>
        <p:nvSpPr>
          <p:cNvPr id="6" name="TextBox 5">
            <a:extLst>
              <a:ext uri="{FF2B5EF4-FFF2-40B4-BE49-F238E27FC236}">
                <a16:creationId xmlns:a16="http://schemas.microsoft.com/office/drawing/2014/main" id="{506D0598-B17D-384C-94D6-FC0963BD80CA}"/>
              </a:ext>
            </a:extLst>
          </p:cNvPr>
          <p:cNvSpPr txBox="1"/>
          <p:nvPr/>
        </p:nvSpPr>
        <p:spPr>
          <a:xfrm>
            <a:off x="8743307" y="4634571"/>
            <a:ext cx="2703532"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 </a:t>
            </a:r>
            <a:r>
              <a:rPr lang="en-US" sz="6000" b="1" spc="-300" dirty="0">
                <a:solidFill>
                  <a:prstClr val="black"/>
                </a:solidFill>
                <a:latin typeface="Aptos Narrow" panose="020B0004020202020204" pitchFamily="34" charset="0"/>
              </a:rPr>
              <a:t>3 &amp; </a:t>
            </a:r>
            <a:r>
              <a:rPr lang="en-US" sz="6000" b="1" dirty="0">
                <a:solidFill>
                  <a:prstClr val="black"/>
                </a:solidFill>
                <a:latin typeface="Aptos Narrow" panose="020B0004020202020204" pitchFamily="34" charset="0"/>
              </a:rPr>
              <a:t>4</a:t>
            </a:r>
          </a:p>
        </p:txBody>
      </p:sp>
      <p:pic>
        <p:nvPicPr>
          <p:cNvPr id="5" name="Picture 4" descr="A group of people kneeling on the ground&#10;&#10;Description automatically generated">
            <a:extLst>
              <a:ext uri="{FF2B5EF4-FFF2-40B4-BE49-F238E27FC236}">
                <a16:creationId xmlns:a16="http://schemas.microsoft.com/office/drawing/2014/main" id="{12C5AC11-8B86-61DD-1874-3AA45BBA8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84" y="1765345"/>
            <a:ext cx="3657600" cy="2948940"/>
          </a:xfrm>
          <a:prstGeom prst="rect">
            <a:avLst/>
          </a:prstGeom>
        </p:spPr>
      </p:pic>
      <p:sp>
        <p:nvSpPr>
          <p:cNvPr id="2" name="TextBox 1">
            <a:extLst>
              <a:ext uri="{FF2B5EF4-FFF2-40B4-BE49-F238E27FC236}">
                <a16:creationId xmlns:a16="http://schemas.microsoft.com/office/drawing/2014/main" id="{64722ED1-D163-5794-4AE6-8A65717F1B01}"/>
              </a:ext>
            </a:extLst>
          </p:cNvPr>
          <p:cNvSpPr txBox="1"/>
          <p:nvPr/>
        </p:nvSpPr>
        <p:spPr>
          <a:xfrm>
            <a:off x="3132845" y="265435"/>
            <a:ext cx="8696629" cy="3886513"/>
          </a:xfrm>
          <a:prstGeom prst="rect">
            <a:avLst/>
          </a:prstGeom>
          <a:noFill/>
        </p:spPr>
        <p:txBody>
          <a:bodyPr wrap="square" rtlCol="0">
            <a:spAutoFit/>
          </a:bodyPr>
          <a:lstStyle/>
          <a:p>
            <a:pPr algn="ctr">
              <a:lnSpc>
                <a:spcPct val="85000"/>
              </a:lnSpc>
            </a:pPr>
            <a:r>
              <a:rPr lang="en-US" sz="9600" b="1" dirty="0">
                <a:solidFill>
                  <a:srgbClr val="FF0000"/>
                </a:solidFill>
                <a:effectLst>
                  <a:glow rad="127000">
                    <a:prstClr val="black"/>
                  </a:glow>
                </a:effectLst>
                <a:latin typeface="Aptos" panose="02110004020202020204"/>
              </a:rPr>
              <a:t>Unexpected Lessons</a:t>
            </a:r>
          </a:p>
          <a:p>
            <a:pPr algn="ctr">
              <a:lnSpc>
                <a:spcPct val="85000"/>
              </a:lnSpc>
            </a:pPr>
            <a:r>
              <a:rPr lang="en-US" sz="9600" b="1" dirty="0">
                <a:solidFill>
                  <a:srgbClr val="FF0000"/>
                </a:solidFill>
                <a:effectLst>
                  <a:glow rad="127000">
                    <a:prstClr val="black"/>
                  </a:glow>
                </a:effectLst>
                <a:latin typeface="Aptos" panose="02110004020202020204"/>
              </a:rPr>
              <a:t>From Jonah</a:t>
            </a:r>
          </a:p>
        </p:txBody>
      </p:sp>
      <p:sp>
        <p:nvSpPr>
          <p:cNvPr id="3" name="Rectangle 2">
            <a:extLst>
              <a:ext uri="{FF2B5EF4-FFF2-40B4-BE49-F238E27FC236}">
                <a16:creationId xmlns:a16="http://schemas.microsoft.com/office/drawing/2014/main" id="{89CEF3B6-BD7C-BDD0-495A-EE808FA38E6B}"/>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Matthew Lyle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88584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7E368-B854-26A3-51FB-095A414C9816}"/>
              </a:ext>
            </a:extLst>
          </p:cNvPr>
          <p:cNvSpPr txBox="1"/>
          <p:nvPr/>
        </p:nvSpPr>
        <p:spPr>
          <a:xfrm>
            <a:off x="137160" y="225475"/>
            <a:ext cx="11841480" cy="7241791"/>
          </a:xfrm>
          <a:prstGeom prst="rect">
            <a:avLst/>
          </a:prstGeom>
          <a:noFill/>
        </p:spPr>
        <p:txBody>
          <a:bodyPr wrap="square">
            <a:spAutoFit/>
          </a:bodyPr>
          <a:lstStyle/>
          <a:p>
            <a:pPr lvl="0">
              <a:lnSpc>
                <a:spcPct val="90000"/>
              </a:lnSpc>
              <a:defRPr/>
            </a:pP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call </a:t>
            </a: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compassion for all the world (1:1-2).</a:t>
            </a:r>
          </a:p>
          <a:p>
            <a:pPr lvl="0">
              <a:lnSpc>
                <a:spcPct val="90000"/>
              </a:lnSpc>
              <a:defRPr/>
            </a:pPr>
            <a:endParaRPr kumimoji="0" lang="en-US" sz="2800" b="1" i="0" u="none" strike="noStrike" kern="1200" cap="none" spc="0" normalizeH="0" baseline="0" noProof="0" dirty="0">
              <a:ln>
                <a:noFill/>
              </a:ln>
              <a:solidFill>
                <a:schemeClr val="bg1"/>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lvl="0">
              <a:lnSpc>
                <a:spcPct val="90000"/>
              </a:lnSpc>
              <a:defRPr/>
            </a:pP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response </a:t>
            </a: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Jonah’s compassion ends with himself (1:3, 5).</a:t>
            </a:r>
          </a:p>
          <a:p>
            <a:pPr lvl="0">
              <a:lnSpc>
                <a:spcPct val="90000"/>
              </a:lnSpc>
              <a:defRPr/>
            </a:pPr>
            <a:endParaRPr kumimoji="0" lang="en-US" sz="2800" b="1" i="0" u="none" strike="noStrike" kern="1200" cap="none" spc="0" normalizeH="0" baseline="0" noProof="0" dirty="0">
              <a:ln>
                <a:noFill/>
              </a:ln>
              <a:solidFill>
                <a:schemeClr val="bg1"/>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The </a:t>
            </a:r>
            <a:r>
              <a:rPr kumimoji="0" lang="en-US" sz="4000" b="1" i="0" u="none" strike="noStrike" kern="1200" cap="none" spc="0" normalizeH="0" baseline="0" noProof="0" dirty="0">
                <a:ln>
                  <a:noFill/>
                </a:ln>
                <a:solidFill>
                  <a:srgbClr val="FFFF00"/>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unexpected consequences</a:t>
            </a:r>
            <a:r>
              <a:rPr kumimoji="0" lang="en-US" sz="4000" b="1" i="0" u="none" strike="noStrike" kern="1200" cap="none" spc="0" normalizeH="0" noProof="0" dirty="0">
                <a:ln>
                  <a:noFill/>
                </a:ln>
                <a:solidFill>
                  <a:srgbClr val="FFFF00"/>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noProof="0" dirty="0">
                <a:ln>
                  <a:noFill/>
                </a:ln>
                <a:solidFill>
                  <a:schemeClr val="bg1"/>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demonstrate </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4000" b="1" baseline="0"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sovereignty over all creation (1:4-16</a:t>
            </a:r>
            <a:r>
              <a:rPr kumimoji="0" lang="en-US" sz="4000" b="1" i="0" u="none" strike="noStrike" kern="1200" cap="none" spc="0" normalizeH="0" baseline="0" noProof="0" dirty="0">
                <a:ln>
                  <a:noFill/>
                </a:ln>
                <a:solidFill>
                  <a:schemeClr val="bg1"/>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provision </a:t>
            </a: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a:lnSpc>
                <a:spcPct val="90000"/>
              </a:lnSpc>
              <a:defRPr/>
            </a:pP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mercy and discipline (1:17).</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chemeClr val="bg1"/>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chemeClr val="bg1"/>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chemeClr val="bg1"/>
              </a:solidFill>
              <a:effectLst>
                <a:glow rad="127000">
                  <a:srgbClr val="000000"/>
                </a:glow>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329177987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BA7117-2C08-2F9B-0D95-64054B1005F9}"/>
              </a:ext>
            </a:extLst>
          </p:cNvPr>
          <p:cNvSpPr txBox="1"/>
          <p:nvPr/>
        </p:nvSpPr>
        <p:spPr>
          <a:xfrm>
            <a:off x="137160" y="225475"/>
            <a:ext cx="11841480" cy="5635902"/>
          </a:xfrm>
          <a:prstGeom prst="rect">
            <a:avLst/>
          </a:prstGeom>
          <a:noFill/>
        </p:spPr>
        <p:txBody>
          <a:bodyPr wrap="square">
            <a:spAutoFit/>
          </a:bodyPr>
          <a:lstStyle/>
          <a:p>
            <a:pPr lvl="0">
              <a:lnSpc>
                <a:spcPct val="90000"/>
              </a:lnSpc>
              <a:defRPr/>
            </a:pPr>
            <a:r>
              <a:rPr lang="en-US" sz="3800" b="1" dirty="0">
                <a:effectLst/>
                <a:latin typeface="Aptos Narrow" panose="020B0004020202020204" pitchFamily="34" charset="0"/>
                <a:ea typeface="Calibri" panose="020F0502020204030204" pitchFamily="34" charset="0"/>
                <a:cs typeface="Arial" panose="020B0604020202020204" pitchFamily="34" charset="0"/>
              </a:rPr>
              <a:t>We </a:t>
            </a:r>
            <a:r>
              <a:rPr lang="en-US" sz="3800" dirty="0">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3800" b="1" dirty="0">
                <a:effectLst/>
                <a:latin typeface="Aptos Narrow" panose="020B0004020202020204" pitchFamily="34" charset="0"/>
                <a:ea typeface="Calibri" panose="020F0502020204030204" pitchFamily="34" charset="0"/>
                <a:cs typeface="Arial" panose="020B0604020202020204" pitchFamily="34" charset="0"/>
              </a:rPr>
              <a:t>need to demonstrate compassion for those we consider as enemies. </a:t>
            </a:r>
            <a:endParaRPr kumimoji="0" lang="en-US" sz="38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We </a:t>
            </a:r>
            <a:r>
              <a:rPr lang="en-US" sz="4000" dirty="0">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4000" b="1" dirty="0">
                <a:effectLst/>
                <a:latin typeface="Aptos Narrow" panose="020B0004020202020204" pitchFamily="34" charset="0"/>
                <a:ea typeface="Calibri" panose="020F0502020204030204" pitchFamily="34" charset="0"/>
                <a:cs typeface="Arial" panose="020B0604020202020204" pitchFamily="34" charset="0"/>
              </a:rPr>
              <a:t>need to ask, “what is our Nineveh?”</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uLnTx/>
              <a:uFillTx/>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We </a:t>
            </a:r>
            <a:r>
              <a:rPr lang="en-US" sz="4000" dirty="0">
                <a:effectLst/>
                <a:latin typeface="Aptos Narrow" panose="020B0004020202020204" pitchFamily="34" charset="0"/>
                <a:ea typeface="Calibri" panose="020F0502020204030204" pitchFamily="34" charset="0"/>
                <a:cs typeface="Arial" panose="020B0604020202020204" pitchFamily="34" charset="0"/>
              </a:rPr>
              <a:t>(as the . . . ) </a:t>
            </a:r>
            <a:r>
              <a:rPr lang="en-US" sz="4000" b="1" dirty="0">
                <a:effectLst/>
                <a:latin typeface="Aptos Narrow" panose="020B0004020202020204" pitchFamily="34" charset="0"/>
                <a:ea typeface="Calibri" panose="020F0502020204030204" pitchFamily="34" charset="0"/>
                <a:cs typeface="Arial" panose="020B0604020202020204" pitchFamily="34" charset="0"/>
              </a:rPr>
              <a:t>need to acknowledge God’s</a:t>
            </a:r>
            <a:endParaRPr lang="en-US" sz="4000" b="1" dirty="0">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latin typeface="Aptos Narrow" panose="020B0004020202020204" pitchFamily="34" charset="0"/>
                <a:ea typeface="Calibri" panose="020F0502020204030204" pitchFamily="34" charset="0"/>
                <a:cs typeface="Arial" panose="020B0604020202020204" pitchFamily="34" charset="0"/>
              </a:rPr>
              <a:t>sovereignty  </a:t>
            </a:r>
            <a:r>
              <a:rPr lang="en-US" sz="4000" b="1" dirty="0">
                <a:effectLst/>
                <a:latin typeface="Aptos Narrow" panose="020B0004020202020204" pitchFamily="34" charset="0"/>
                <a:ea typeface="Calibri" panose="020F0502020204030204" pitchFamily="34" charset="0"/>
                <a:cs typeface="Arial" panose="020B0604020202020204" pitchFamily="34" charset="0"/>
              </a:rPr>
              <a:t>with our words and our actions</a:t>
            </a:r>
            <a:r>
              <a:rPr lang="en-US" sz="4000" b="1" dirty="0">
                <a:latin typeface="Aptos Narrow" panose="020B0004020202020204" pitchFamily="34" charset="0"/>
                <a:ea typeface="Calibri" panose="020F0502020204030204" pitchFamily="34" charset="0"/>
                <a:cs typeface="Arial" panose="020B0604020202020204" pitchFamily="34" charset="0"/>
              </a:rPr>
              <a:t>.</a:t>
            </a:r>
            <a:endParaRPr lang="en-US" sz="4000" b="1" dirty="0">
              <a:effectLst/>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We </a:t>
            </a:r>
            <a:r>
              <a:rPr lang="en-US" sz="4000" dirty="0">
                <a:effectLst/>
                <a:latin typeface="Aptos Narrow" panose="020B0004020202020204" pitchFamily="34" charset="0"/>
                <a:ea typeface="Calibri" panose="020F0502020204030204" pitchFamily="34" charset="0"/>
                <a:cs typeface="Arial" panose="020B0604020202020204" pitchFamily="34" charset="0"/>
              </a:rPr>
              <a:t>(as the . . . ) </a:t>
            </a:r>
            <a:r>
              <a:rPr lang="en-US" sz="4000" b="1" dirty="0">
                <a:effectLst/>
                <a:latin typeface="Aptos Narrow" panose="020B0004020202020204" pitchFamily="34" charset="0"/>
                <a:ea typeface="Calibri" panose="020F0502020204030204" pitchFamily="34" charset="0"/>
                <a:cs typeface="Arial" panose="020B0604020202020204" pitchFamily="34" charset="0"/>
              </a:rPr>
              <a:t>need to accept not just God’s</a:t>
            </a:r>
          </a:p>
          <a:p>
            <a:pPr>
              <a:lnSpc>
                <a:spcPct val="90000"/>
              </a:lnSpc>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mercy, but also his discipline. </a:t>
            </a:r>
            <a:endParaRPr kumimoji="0" lang="en-US" sz="3200" b="1" i="0" u="none" strike="noStrike" kern="1200" cap="none" spc="0" normalizeH="0" baseline="0" noProof="0" dirty="0">
              <a:ln>
                <a:noFill/>
              </a:ln>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71667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FD5C690-D70C-BD16-0B0C-C01520D92D29}"/>
              </a:ext>
            </a:extLst>
          </p:cNvPr>
          <p:cNvSpPr txBox="1"/>
          <p:nvPr/>
        </p:nvSpPr>
        <p:spPr>
          <a:xfrm>
            <a:off x="375140" y="5998534"/>
            <a:ext cx="9525639"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The Repentant People - Jonah</a:t>
            </a:r>
          </a:p>
        </p:txBody>
      </p:sp>
      <p:sp>
        <p:nvSpPr>
          <p:cNvPr id="6" name="TextBox 5">
            <a:extLst>
              <a:ext uri="{FF2B5EF4-FFF2-40B4-BE49-F238E27FC236}">
                <a16:creationId xmlns:a16="http://schemas.microsoft.com/office/drawing/2014/main" id="{506D0598-B17D-384C-94D6-FC0963BD80CA}"/>
              </a:ext>
            </a:extLst>
          </p:cNvPr>
          <p:cNvSpPr txBox="1"/>
          <p:nvPr/>
        </p:nvSpPr>
        <p:spPr>
          <a:xfrm>
            <a:off x="8715598" y="5992317"/>
            <a:ext cx="2703532"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 </a:t>
            </a:r>
            <a:r>
              <a:rPr lang="en-US" sz="6000" b="1" spc="-300" dirty="0">
                <a:solidFill>
                  <a:prstClr val="black"/>
                </a:solidFill>
                <a:latin typeface="Aptos Narrow" panose="020B0004020202020204" pitchFamily="34" charset="0"/>
              </a:rPr>
              <a:t>3 &amp; </a:t>
            </a:r>
            <a:r>
              <a:rPr lang="en-US" sz="6000" b="1" dirty="0">
                <a:solidFill>
                  <a:prstClr val="black"/>
                </a:solidFill>
                <a:latin typeface="Aptos Narrow" panose="020B0004020202020204" pitchFamily="34" charset="0"/>
              </a:rPr>
              <a:t>4</a:t>
            </a:r>
          </a:p>
        </p:txBody>
      </p:sp>
      <p:pic>
        <p:nvPicPr>
          <p:cNvPr id="5" name="Picture 4" descr="A group of people kneeling on the ground&#10;&#10;Description automatically generated">
            <a:extLst>
              <a:ext uri="{FF2B5EF4-FFF2-40B4-BE49-F238E27FC236}">
                <a16:creationId xmlns:a16="http://schemas.microsoft.com/office/drawing/2014/main" id="{12C5AC11-8B86-61DD-1874-3AA45BBA8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56" y="2832146"/>
            <a:ext cx="3657600" cy="2948940"/>
          </a:xfrm>
          <a:prstGeom prst="rect">
            <a:avLst/>
          </a:prstGeom>
        </p:spPr>
      </p:pic>
      <p:sp>
        <p:nvSpPr>
          <p:cNvPr id="2" name="TextBox 1">
            <a:extLst>
              <a:ext uri="{FF2B5EF4-FFF2-40B4-BE49-F238E27FC236}">
                <a16:creationId xmlns:a16="http://schemas.microsoft.com/office/drawing/2014/main" id="{64722ED1-D163-5794-4AE6-8A65717F1B01}"/>
              </a:ext>
            </a:extLst>
          </p:cNvPr>
          <p:cNvSpPr txBox="1"/>
          <p:nvPr/>
        </p:nvSpPr>
        <p:spPr>
          <a:xfrm>
            <a:off x="3063572" y="888890"/>
            <a:ext cx="8696629" cy="3886513"/>
          </a:xfrm>
          <a:prstGeom prst="rect">
            <a:avLst/>
          </a:prstGeom>
          <a:noFill/>
        </p:spPr>
        <p:txBody>
          <a:bodyPr wrap="square" rtlCol="0">
            <a:spAutoFit/>
          </a:bodyPr>
          <a:lstStyle/>
          <a:p>
            <a:pPr algn="ctr">
              <a:lnSpc>
                <a:spcPct val="85000"/>
              </a:lnSpc>
            </a:pPr>
            <a:r>
              <a:rPr lang="en-US" sz="9600" b="1" dirty="0">
                <a:solidFill>
                  <a:srgbClr val="FF0000"/>
                </a:solidFill>
                <a:effectLst>
                  <a:glow rad="127000">
                    <a:prstClr val="black"/>
                  </a:glow>
                </a:effectLst>
                <a:latin typeface="Aptos" panose="02110004020202020204"/>
              </a:rPr>
              <a:t>Unexpected Lessons</a:t>
            </a:r>
          </a:p>
          <a:p>
            <a:pPr algn="ctr">
              <a:lnSpc>
                <a:spcPct val="85000"/>
              </a:lnSpc>
            </a:pPr>
            <a:r>
              <a:rPr lang="en-US" sz="9600" b="1" dirty="0">
                <a:solidFill>
                  <a:srgbClr val="FF0000"/>
                </a:solidFill>
                <a:effectLst>
                  <a:glow rad="127000">
                    <a:prstClr val="black"/>
                  </a:glow>
                </a:effectLst>
                <a:latin typeface="Aptos" panose="02110004020202020204"/>
              </a:rPr>
              <a:t>From Jonah</a:t>
            </a:r>
          </a:p>
        </p:txBody>
      </p:sp>
    </p:spTree>
    <p:extLst>
      <p:ext uri="{BB962C8B-B14F-4D97-AF65-F5344CB8AC3E}">
        <p14:creationId xmlns:p14="http://schemas.microsoft.com/office/powerpoint/2010/main" val="157590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5632311"/>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a:t>
            </a:r>
            <a:r>
              <a:rPr lang="en-US" sz="4000" b="0" i="0" dirty="0">
                <a:solidFill>
                  <a:srgbClr val="000000"/>
                </a:solidFill>
                <a:effectLst/>
                <a:latin typeface="Aptos" panose="020B0004020202020204" pitchFamily="34" charset="0"/>
              </a:rPr>
              <a:t> Then the word of the Lord came to Jonah the second time, saying, </a:t>
            </a:r>
            <a:r>
              <a:rPr lang="en-US" sz="4000" b="1" i="0" baseline="30000" dirty="0">
                <a:solidFill>
                  <a:srgbClr val="000000"/>
                </a:solidFill>
                <a:effectLst/>
                <a:latin typeface="Aptos" panose="020B0004020202020204" pitchFamily="34" charset="0"/>
              </a:rPr>
              <a:t>2</a:t>
            </a:r>
            <a:r>
              <a:rPr lang="en-US" sz="4000" b="0" i="0" dirty="0">
                <a:solidFill>
                  <a:srgbClr val="000000"/>
                </a:solidFill>
                <a:effectLst/>
                <a:latin typeface="Aptos" panose="020B0004020202020204" pitchFamily="34" charset="0"/>
              </a:rPr>
              <a:t> “Arise, go to Nineveh, that great city, and call out against it the message that I tell you.” </a:t>
            </a:r>
            <a:r>
              <a:rPr lang="en-US" sz="4000" b="1" i="0" baseline="30000" dirty="0">
                <a:solidFill>
                  <a:srgbClr val="000000"/>
                </a:solidFill>
                <a:effectLst/>
                <a:latin typeface="Aptos" panose="020B0004020202020204" pitchFamily="34" charset="0"/>
              </a:rPr>
              <a:t>3</a:t>
            </a:r>
            <a:r>
              <a:rPr lang="en-US" sz="4000" b="0" i="0" dirty="0">
                <a:solidFill>
                  <a:srgbClr val="000000"/>
                </a:solidFill>
                <a:effectLst/>
                <a:latin typeface="Aptos" panose="020B0004020202020204" pitchFamily="34" charset="0"/>
              </a:rPr>
              <a:t> So Jonah arose and went to Nineveh, according to the word of the Lord. Now Nineveh was an exceedingly great city, three days' journey in breadth. </a:t>
            </a:r>
            <a:r>
              <a:rPr lang="en-US" sz="4000" b="1" i="0" baseline="30000" dirty="0">
                <a:solidFill>
                  <a:srgbClr val="000000"/>
                </a:solidFill>
                <a:effectLst/>
                <a:latin typeface="Aptos" panose="020B0004020202020204" pitchFamily="34" charset="0"/>
              </a:rPr>
              <a:t>4</a:t>
            </a:r>
            <a:r>
              <a:rPr lang="en-US" sz="4000" b="0" i="0" dirty="0">
                <a:solidFill>
                  <a:srgbClr val="000000"/>
                </a:solidFill>
                <a:effectLst/>
                <a:latin typeface="Aptos" panose="020B0004020202020204" pitchFamily="34" charset="0"/>
              </a:rPr>
              <a:t> Jonah began to go into the city, going a day's journey. And he called out, “Yet forty days, and Nineveh shall be overthrown!”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405005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785652"/>
          </a:xfrm>
          <a:prstGeom prst="rect">
            <a:avLst/>
          </a:prstGeom>
          <a:noFill/>
        </p:spPr>
        <p:txBody>
          <a:bodyPr wrap="square">
            <a:spAutoFit/>
          </a:bodyPr>
          <a:lstStyle/>
          <a:p>
            <a:r>
              <a:rPr lang="en-US" sz="4000" b="1" i="0" baseline="30000" dirty="0">
                <a:solidFill>
                  <a:srgbClr val="000000"/>
                </a:solidFill>
                <a:effectLst/>
                <a:latin typeface="Aptos" panose="020B0004020202020204" pitchFamily="34" charset="0"/>
              </a:rPr>
              <a:t>5</a:t>
            </a:r>
            <a:r>
              <a:rPr lang="en-US" sz="4000" b="0" i="0" dirty="0">
                <a:solidFill>
                  <a:srgbClr val="000000"/>
                </a:solidFill>
                <a:effectLst/>
                <a:latin typeface="Aptos" panose="020B0004020202020204" pitchFamily="34" charset="0"/>
              </a:rPr>
              <a:t> And the people of Nineveh believed God. They called for a fast and put on sackcloth, from the greatest of them to the least of them. </a:t>
            </a:r>
            <a:r>
              <a:rPr lang="en-US" sz="4000" b="1" i="0" baseline="30000" dirty="0">
                <a:solidFill>
                  <a:srgbClr val="000000"/>
                </a:solidFill>
                <a:effectLst/>
                <a:latin typeface="Aptos" panose="020B0004020202020204" pitchFamily="34" charset="0"/>
              </a:rPr>
              <a:t>6</a:t>
            </a:r>
            <a:r>
              <a:rPr lang="en-US" sz="4000" b="0" i="0" dirty="0">
                <a:solidFill>
                  <a:srgbClr val="000000"/>
                </a:solidFill>
                <a:effectLst/>
                <a:latin typeface="Aptos" panose="020B0004020202020204" pitchFamily="34" charset="0"/>
              </a:rPr>
              <a:t> The word reached the king of Nineveh, and he arose from his throne, removed his robe, covered himself with sackcloth, and sat in ashes. </a:t>
            </a:r>
          </a:p>
        </p:txBody>
      </p:sp>
      <p:sp>
        <p:nvSpPr>
          <p:cNvPr id="2" name="TextBox 1">
            <a:extLst>
              <a:ext uri="{FF2B5EF4-FFF2-40B4-BE49-F238E27FC236}">
                <a16:creationId xmlns:a16="http://schemas.microsoft.com/office/drawing/2014/main" id="{9236FE4C-DCC3-C9E6-B805-EB4180DF39E5}"/>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396457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62478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30000" noProof="0" dirty="0">
                <a:ln>
                  <a:noFill/>
                </a:ln>
                <a:solidFill>
                  <a:srgbClr val="000000"/>
                </a:solidFill>
                <a:effectLst/>
                <a:uLnTx/>
                <a:uFillTx/>
                <a:latin typeface="Aptos" panose="020B0004020202020204" pitchFamily="34" charset="0"/>
                <a:ea typeface="+mn-ea"/>
                <a:cs typeface="+mn-cs"/>
              </a:rPr>
              <a:t>7</a:t>
            </a:r>
            <a:r>
              <a:rPr kumimoji="0" lang="en-US" sz="4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And he issued a proclamation and published through Nineveh, “By the decree of the king and his nobles: Let neither man nor beast, herd nor flock, taste anything. Let them not feed or drink water,       </a:t>
            </a:r>
            <a:r>
              <a:rPr kumimoji="0" lang="en-US" sz="4000" b="1" i="0" u="none" strike="noStrike" kern="1200" cap="none" spc="0" normalizeH="0" baseline="30000" noProof="0" dirty="0">
                <a:ln>
                  <a:noFill/>
                </a:ln>
                <a:solidFill>
                  <a:srgbClr val="000000"/>
                </a:solidFill>
                <a:effectLst/>
                <a:uLnTx/>
                <a:uFillTx/>
                <a:latin typeface="Aptos" panose="020B0004020202020204" pitchFamily="34" charset="0"/>
                <a:ea typeface="+mn-ea"/>
                <a:cs typeface="+mn-cs"/>
              </a:rPr>
              <a:t>8</a:t>
            </a:r>
            <a:r>
              <a:rPr kumimoji="0" lang="en-US" sz="4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but let man and beast be covered with sackcloth, and let them call out mightily to God. Let everyone turn from his evil way and from the violence that is in his hands. </a:t>
            </a:r>
            <a:r>
              <a:rPr kumimoji="0" lang="en-US" sz="4000" b="1" i="0" u="none" strike="noStrike" kern="1200" cap="none" spc="0" normalizeH="0" baseline="30000" noProof="0" dirty="0">
                <a:ln>
                  <a:noFill/>
                </a:ln>
                <a:solidFill>
                  <a:srgbClr val="000000"/>
                </a:solidFill>
                <a:effectLst/>
                <a:uLnTx/>
                <a:uFillTx/>
                <a:latin typeface="Aptos" panose="020B0004020202020204" pitchFamily="34" charset="0"/>
                <a:ea typeface="+mn-ea"/>
                <a:cs typeface="+mn-cs"/>
              </a:rPr>
              <a:t>9</a:t>
            </a:r>
            <a:r>
              <a:rPr kumimoji="0" lang="en-US" sz="4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Who knows? God may turn and relent and turn from his fierce anger, so that we may not perish.”</a:t>
            </a:r>
          </a:p>
        </p:txBody>
      </p:sp>
      <p:sp>
        <p:nvSpPr>
          <p:cNvPr id="2" name="TextBox 1">
            <a:extLst>
              <a:ext uri="{FF2B5EF4-FFF2-40B4-BE49-F238E27FC236}">
                <a16:creationId xmlns:a16="http://schemas.microsoft.com/office/drawing/2014/main" id="{9236FE4C-DCC3-C9E6-B805-EB4180DF39E5}"/>
              </a:ext>
            </a:extLst>
          </p:cNvPr>
          <p:cNvSpPr txBox="1"/>
          <p:nvPr/>
        </p:nvSpPr>
        <p:spPr>
          <a:xfrm>
            <a:off x="127000" y="0"/>
            <a:ext cx="208384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ptos Black" panose="020B0004020202020204" pitchFamily="34" charset="0"/>
                <a:ea typeface="+mn-ea"/>
                <a:cs typeface="+mn-cs"/>
              </a:rPr>
              <a:t>Chapter 3</a:t>
            </a:r>
          </a:p>
        </p:txBody>
      </p:sp>
    </p:spTree>
    <p:extLst>
      <p:ext uri="{BB962C8B-B14F-4D97-AF65-F5344CB8AC3E}">
        <p14:creationId xmlns:p14="http://schemas.microsoft.com/office/powerpoint/2010/main" val="26627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30000" noProof="0" dirty="0">
                <a:ln>
                  <a:noFill/>
                </a:ln>
                <a:solidFill>
                  <a:srgbClr val="000000"/>
                </a:solidFill>
                <a:effectLst/>
                <a:uLnTx/>
                <a:uFillTx/>
                <a:latin typeface="Aptos" panose="020B0004020202020204" pitchFamily="34" charset="0"/>
                <a:ea typeface="+mn-ea"/>
                <a:cs typeface="+mn-cs"/>
              </a:rPr>
              <a:t>10</a:t>
            </a:r>
            <a:r>
              <a:rPr kumimoji="0" lang="en-US" sz="4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When God saw what they did, how they turned from their evil way, God relented of the disaster that he had said he would do to them, and he did not do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9236FE4C-DCC3-C9E6-B805-EB4180DF39E5}"/>
              </a:ext>
            </a:extLst>
          </p:cNvPr>
          <p:cNvSpPr txBox="1"/>
          <p:nvPr/>
        </p:nvSpPr>
        <p:spPr>
          <a:xfrm>
            <a:off x="127000" y="0"/>
            <a:ext cx="208384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ptos Black" panose="020B0004020202020204" pitchFamily="34" charset="0"/>
                <a:ea typeface="+mn-ea"/>
                <a:cs typeface="+mn-cs"/>
              </a:rPr>
              <a:t>Chapter 3</a:t>
            </a:r>
          </a:p>
        </p:txBody>
      </p:sp>
    </p:spTree>
    <p:extLst>
      <p:ext uri="{BB962C8B-B14F-4D97-AF65-F5344CB8AC3E}">
        <p14:creationId xmlns:p14="http://schemas.microsoft.com/office/powerpoint/2010/main" val="346521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0" y="219456"/>
            <a:ext cx="11841480" cy="1259319"/>
          </a:xfrm>
          <a:prstGeom prst="rect">
            <a:avLst/>
          </a:prstGeom>
          <a:noFill/>
        </p:spPr>
        <p:txBody>
          <a:bodyPr wrap="square">
            <a:spAutoFit/>
          </a:bodyPr>
          <a:lstStyle/>
          <a:p>
            <a:pPr lvl="0">
              <a:lnSpc>
                <a:spcPct val="90000"/>
              </a:lnSpc>
              <a:defRPr/>
            </a:pP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Ch 3:  The </a:t>
            </a:r>
            <a:r>
              <a:rPr lang="en-US" sz="4400" b="1" dirty="0">
                <a:solidFill>
                  <a:srgbClr val="FFFF00"/>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Power</a:t>
            </a: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of God’s Word:  </a:t>
            </a:r>
          </a:p>
          <a:p>
            <a:pPr lvl="0">
              <a:lnSpc>
                <a:spcPct val="90000"/>
              </a:lnSpc>
              <a:defRPr/>
            </a:pPr>
            <a:r>
              <a:rPr lang="en-US" sz="40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50352651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231654"/>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a:t>
            </a:r>
            <a:r>
              <a:rPr lang="en-US" sz="4000" b="0" i="0" dirty="0">
                <a:solidFill>
                  <a:srgbClr val="000000"/>
                </a:solidFill>
                <a:effectLst/>
                <a:latin typeface="Aptos" panose="020B0004020202020204" pitchFamily="34" charset="0"/>
              </a:rPr>
              <a:t> Then the word of the </a:t>
            </a:r>
            <a:r>
              <a:rPr lang="en-US" sz="4400" b="0" i="0" dirty="0">
                <a:solidFill>
                  <a:srgbClr val="000000"/>
                </a:solidFill>
                <a:effectLst/>
                <a:latin typeface="Aptos" panose="020B0004020202020204" pitchFamily="34" charset="0"/>
              </a:rPr>
              <a:t>L</a:t>
            </a:r>
            <a:r>
              <a:rPr lang="en-US" sz="4000" b="0" i="0" dirty="0">
                <a:solidFill>
                  <a:srgbClr val="000000"/>
                </a:solidFill>
                <a:effectLst/>
                <a:latin typeface="Aptos" panose="020B0004020202020204" pitchFamily="34" charset="0"/>
              </a:rPr>
              <a:t>ORD came to Jonah the second time, saying, </a:t>
            </a:r>
            <a:r>
              <a:rPr lang="en-US" sz="4000" b="1" i="0" baseline="30000" dirty="0">
                <a:solidFill>
                  <a:srgbClr val="000000"/>
                </a:solidFill>
                <a:effectLst/>
                <a:latin typeface="Aptos" panose="020B0004020202020204" pitchFamily="34" charset="0"/>
              </a:rPr>
              <a:t>2</a:t>
            </a:r>
            <a:r>
              <a:rPr lang="en-US" sz="4000" b="0" i="0" dirty="0">
                <a:solidFill>
                  <a:srgbClr val="000000"/>
                </a:solidFill>
                <a:effectLst/>
                <a:latin typeface="Aptos" panose="020B0004020202020204" pitchFamily="34" charset="0"/>
              </a:rPr>
              <a:t> “Arise, go to Nineveh, that great city, and call out against it the message that I tell you.” </a:t>
            </a:r>
            <a:r>
              <a:rPr lang="en-US" sz="4000" b="1" i="0" baseline="30000" dirty="0">
                <a:solidFill>
                  <a:srgbClr val="000000"/>
                </a:solidFill>
                <a:effectLst/>
                <a:latin typeface="Aptos" panose="020B0004020202020204" pitchFamily="34" charset="0"/>
              </a:rPr>
              <a:t>3</a:t>
            </a:r>
            <a:r>
              <a:rPr lang="en-US" sz="4000" b="0" i="0" dirty="0">
                <a:solidFill>
                  <a:srgbClr val="000000"/>
                </a:solidFill>
                <a:effectLst/>
                <a:latin typeface="Aptos" panose="020B0004020202020204" pitchFamily="34" charset="0"/>
              </a:rPr>
              <a:t> So Jonah arose and went to Nineveh according to the word of the Lord.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167398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231654"/>
          </a:xfrm>
          <a:prstGeom prst="rect">
            <a:avLst/>
          </a:prstGeom>
          <a:noFill/>
        </p:spPr>
        <p:txBody>
          <a:bodyPr wrap="square">
            <a:spAutoFit/>
          </a:bodyPr>
          <a:lstStyle/>
          <a:p>
            <a:r>
              <a:rPr lang="en-US" sz="4000" b="1" i="0" baseline="30000" dirty="0">
                <a:solidFill>
                  <a:srgbClr val="000000"/>
                </a:solidFill>
                <a:effectLst/>
                <a:highlight>
                  <a:srgbClr val="FFFF00"/>
                </a:highlight>
                <a:latin typeface="Aptos" panose="020B0004020202020204" pitchFamily="34" charset="0"/>
              </a:rPr>
              <a:t>1</a:t>
            </a:r>
            <a:r>
              <a:rPr lang="en-US" sz="4000" b="0" i="0" dirty="0">
                <a:solidFill>
                  <a:srgbClr val="000000"/>
                </a:solidFill>
                <a:effectLst/>
                <a:highlight>
                  <a:srgbClr val="FFFF00"/>
                </a:highlight>
                <a:latin typeface="Aptos" panose="020B0004020202020204" pitchFamily="34" charset="0"/>
              </a:rPr>
              <a:t> Then the word of the LORD came to Jonah </a:t>
            </a:r>
            <a:r>
              <a:rPr lang="en-US" sz="4000" b="0" i="0" dirty="0">
                <a:solidFill>
                  <a:srgbClr val="000000"/>
                </a:solidFill>
                <a:effectLst/>
                <a:latin typeface="Aptos" panose="020B0004020202020204" pitchFamily="34" charset="0"/>
              </a:rPr>
              <a:t>the second time, saying, </a:t>
            </a:r>
            <a:r>
              <a:rPr lang="en-US" sz="4000" b="1" i="0" baseline="30000" dirty="0">
                <a:solidFill>
                  <a:srgbClr val="000000"/>
                </a:solidFill>
                <a:effectLst/>
                <a:latin typeface="Aptos" panose="020B0004020202020204" pitchFamily="34" charset="0"/>
              </a:rPr>
              <a:t>2</a:t>
            </a:r>
            <a:r>
              <a:rPr lang="en-US" sz="4000" b="0" i="0" dirty="0">
                <a:solidFill>
                  <a:srgbClr val="000000"/>
                </a:solidFill>
                <a:effectLst/>
                <a:latin typeface="Aptos" panose="020B0004020202020204" pitchFamily="34" charset="0"/>
              </a:rPr>
              <a:t> “Arise, go to Nineveh, that great city, and call out against it the message that I tell you.” </a:t>
            </a:r>
            <a:r>
              <a:rPr lang="en-US" sz="4000" b="1" i="0" baseline="30000" dirty="0">
                <a:solidFill>
                  <a:srgbClr val="000000"/>
                </a:solidFill>
                <a:effectLst/>
                <a:latin typeface="Aptos" panose="020B0004020202020204" pitchFamily="34" charset="0"/>
              </a:rPr>
              <a:t>3</a:t>
            </a:r>
            <a:r>
              <a:rPr lang="en-US" sz="4000" b="0" i="0" dirty="0">
                <a:solidFill>
                  <a:srgbClr val="000000"/>
                </a:solidFill>
                <a:effectLst/>
                <a:latin typeface="Aptos" panose="020B0004020202020204" pitchFamily="34" charset="0"/>
              </a:rPr>
              <a:t> So Jonah arose and went to Nineveh according to the word of the Lord.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
        <p:nvSpPr>
          <p:cNvPr id="7" name="TextBox 6">
            <a:extLst>
              <a:ext uri="{FF2B5EF4-FFF2-40B4-BE49-F238E27FC236}">
                <a16:creationId xmlns:a16="http://schemas.microsoft.com/office/drawing/2014/main" id="{E0A9B277-DAAC-5AA5-CCDD-95B9AD08817D}"/>
              </a:ext>
            </a:extLst>
          </p:cNvPr>
          <p:cNvSpPr txBox="1"/>
          <p:nvPr/>
        </p:nvSpPr>
        <p:spPr>
          <a:xfrm>
            <a:off x="716280" y="3429000"/>
            <a:ext cx="7726679" cy="1345115"/>
          </a:xfrm>
          <a:prstGeom prst="rect">
            <a:avLst/>
          </a:prstGeom>
        </p:spPr>
        <p:txBody>
          <a:bodyPr vert="horz" lIns="91440" tIns="45720" rIns="91440" bIns="45720" rtlCol="0" anchor="b">
            <a:noAutofit/>
          </a:bodyPr>
          <a:lstStyle/>
          <a:p>
            <a:pPr>
              <a:lnSpc>
                <a:spcPct val="95000"/>
              </a:lnSpc>
              <a:spcBef>
                <a:spcPct val="0"/>
              </a:spcBef>
              <a:spcAft>
                <a:spcPts val="600"/>
              </a:spcAft>
            </a:pPr>
            <a:r>
              <a:rPr lang="en-US" sz="4400" b="1" kern="1200" spc="-50" baseline="0" dirty="0">
                <a:solidFill>
                  <a:schemeClr val="tx1"/>
                </a:solidFill>
                <a:latin typeface="Aptos" panose="020B0004020202020204" pitchFamily="34" charset="0"/>
                <a:ea typeface="+mj-ea"/>
                <a:cs typeface="+mj-cs"/>
              </a:rPr>
              <a:t>The Prophet’s Calling</a:t>
            </a:r>
          </a:p>
        </p:txBody>
      </p:sp>
    </p:spTree>
    <p:extLst>
      <p:ext uri="{BB962C8B-B14F-4D97-AF65-F5344CB8AC3E}">
        <p14:creationId xmlns:p14="http://schemas.microsoft.com/office/powerpoint/2010/main" val="72142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02680C5-29B0-8BDD-2BCE-5281B0771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9413299" cy="6858000"/>
          </a:xfrm>
          <a:custGeom>
            <a:avLst/>
            <a:gdLst>
              <a:gd name="connsiteX0" fmla="*/ 0 w 9413299"/>
              <a:gd name="connsiteY0" fmla="*/ 0 h 6858000"/>
              <a:gd name="connsiteX1" fmla="*/ 9196926 w 9413299"/>
              <a:gd name="connsiteY1" fmla="*/ 0 h 6858000"/>
              <a:gd name="connsiteX2" fmla="*/ 9413299 w 9413299"/>
              <a:gd name="connsiteY2" fmla="*/ 6556349 h 6858000"/>
              <a:gd name="connsiteX3" fmla="*/ 805260 w 9413299"/>
              <a:gd name="connsiteY3" fmla="*/ 6858000 h 6858000"/>
              <a:gd name="connsiteX4" fmla="*/ 0 w 941329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299" h="6858000">
                <a:moveTo>
                  <a:pt x="0" y="0"/>
                </a:moveTo>
                <a:lnTo>
                  <a:pt x="9196926" y="0"/>
                </a:lnTo>
                <a:lnTo>
                  <a:pt x="9413299" y="6556349"/>
                </a:lnTo>
                <a:lnTo>
                  <a:pt x="805260" y="6858000"/>
                </a:lnTo>
                <a:lnTo>
                  <a:pt x="0" y="6858000"/>
                </a:lnTo>
                <a:close/>
              </a:path>
            </a:pathLst>
          </a:custGeom>
          <a:solidFill>
            <a:srgbClr val="EFEEE9"/>
          </a:solidFill>
          <a:ln w="12700" cap="flat" cmpd="sng" algn="ctr">
            <a:noFill/>
            <a:prstDash val="solid"/>
            <a:miter lim="800000"/>
          </a:ln>
          <a:effectLst>
            <a:outerShdw blurRad="508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nsolas"/>
              <a:ea typeface="+mn-ea"/>
              <a:cs typeface="+mn-cs"/>
            </a:endParaRPr>
          </a:p>
        </p:txBody>
      </p:sp>
      <p:pic>
        <p:nvPicPr>
          <p:cNvPr id="3" name="Picture 2" descr="Sun's corona during an eclipse">
            <a:extLst>
              <a:ext uri="{FF2B5EF4-FFF2-40B4-BE49-F238E27FC236}">
                <a16:creationId xmlns:a16="http://schemas.microsoft.com/office/drawing/2014/main" id="{231943C7-0745-9BE5-5A8F-0C1F620C1F2F}"/>
              </a:ext>
            </a:extLst>
          </p:cNvPr>
          <p:cNvPicPr>
            <a:picLocks noChangeAspect="1"/>
          </p:cNvPicPr>
          <p:nvPr/>
        </p:nvPicPr>
        <p:blipFill>
          <a:blip r:embed="rId3" cstate="email">
            <a:extLst>
              <a:ext uri="{28A0092B-C50C-407E-A947-70E740481C1C}">
                <a14:useLocalDpi xmlns:a14="http://schemas.microsoft.com/office/drawing/2010/main"/>
              </a:ext>
            </a:extLst>
          </a:blip>
          <a:srcRect b="-1"/>
          <a:stretch/>
        </p:blipFill>
        <p:spPr>
          <a:xfrm>
            <a:off x="1" y="10"/>
            <a:ext cx="9265900" cy="6728994"/>
          </a:xfrm>
          <a:custGeom>
            <a:avLst/>
            <a:gdLst/>
            <a:ahLst/>
            <a:cxnLst/>
            <a:rect l="l" t="t" r="r" b="b"/>
            <a:pathLst>
              <a:path w="9265900" h="6729004">
                <a:moveTo>
                  <a:pt x="0" y="0"/>
                </a:moveTo>
                <a:lnTo>
                  <a:pt x="9043647" y="0"/>
                </a:lnTo>
                <a:lnTo>
                  <a:pt x="9149852" y="3041272"/>
                </a:lnTo>
                <a:lnTo>
                  <a:pt x="9145319" y="3053347"/>
                </a:lnTo>
                <a:lnTo>
                  <a:pt x="9150651" y="3062904"/>
                </a:lnTo>
                <a:lnTo>
                  <a:pt x="9265879" y="6362591"/>
                </a:lnTo>
                <a:cubicBezTo>
                  <a:pt x="9266236" y="6373746"/>
                  <a:pt x="9262057" y="6383997"/>
                  <a:pt x="9255000" y="6391566"/>
                </a:cubicBezTo>
                <a:lnTo>
                  <a:pt x="9227089" y="6404329"/>
                </a:lnTo>
                <a:lnTo>
                  <a:pt x="9227176" y="6406783"/>
                </a:lnTo>
                <a:lnTo>
                  <a:pt x="8594093" y="6428891"/>
                </a:lnTo>
                <a:lnTo>
                  <a:pt x="8578048" y="6433878"/>
                </a:lnTo>
                <a:cubicBezTo>
                  <a:pt x="8569428" y="6436024"/>
                  <a:pt x="8557546" y="6438150"/>
                  <a:pt x="8539506" y="6439672"/>
                </a:cubicBezTo>
                <a:cubicBezTo>
                  <a:pt x="8494087" y="6426486"/>
                  <a:pt x="8437040" y="6464138"/>
                  <a:pt x="8380542" y="6446247"/>
                </a:cubicBezTo>
                <a:cubicBezTo>
                  <a:pt x="8359994" y="6442153"/>
                  <a:pt x="8297787" y="6444702"/>
                  <a:pt x="8286883" y="6454453"/>
                </a:cubicBezTo>
                <a:cubicBezTo>
                  <a:pt x="8274090" y="6456892"/>
                  <a:pt x="8258639" y="6454045"/>
                  <a:pt x="8253584" y="6464278"/>
                </a:cubicBezTo>
                <a:cubicBezTo>
                  <a:pt x="8244805" y="6476675"/>
                  <a:pt x="8197753" y="6459431"/>
                  <a:pt x="8205545" y="6473488"/>
                </a:cubicBezTo>
                <a:cubicBezTo>
                  <a:pt x="8172177" y="6461710"/>
                  <a:pt x="8148982" y="6487830"/>
                  <a:pt x="8122529" y="6494939"/>
                </a:cubicBezTo>
                <a:lnTo>
                  <a:pt x="8042189" y="6505744"/>
                </a:lnTo>
                <a:lnTo>
                  <a:pt x="7988041" y="6509183"/>
                </a:lnTo>
                <a:lnTo>
                  <a:pt x="7980167" y="6509151"/>
                </a:lnTo>
                <a:lnTo>
                  <a:pt x="7914763" y="6500486"/>
                </a:lnTo>
                <a:cubicBezTo>
                  <a:pt x="7913317" y="6502536"/>
                  <a:pt x="7911341" y="6504465"/>
                  <a:pt x="7908894" y="6506205"/>
                </a:cubicBezTo>
                <a:lnTo>
                  <a:pt x="7888715" y="6512531"/>
                </a:lnTo>
                <a:lnTo>
                  <a:pt x="7871029" y="6506567"/>
                </a:lnTo>
                <a:lnTo>
                  <a:pt x="7788874" y="6497705"/>
                </a:lnTo>
                <a:lnTo>
                  <a:pt x="7668912" y="6491086"/>
                </a:lnTo>
                <a:lnTo>
                  <a:pt x="7650605" y="6484957"/>
                </a:lnTo>
                <a:cubicBezTo>
                  <a:pt x="7609100" y="6478975"/>
                  <a:pt x="7559628" y="6488407"/>
                  <a:pt x="7532747" y="6472532"/>
                </a:cubicBezTo>
                <a:lnTo>
                  <a:pt x="7471117" y="6472129"/>
                </a:lnTo>
                <a:lnTo>
                  <a:pt x="7464487" y="6478546"/>
                </a:lnTo>
                <a:lnTo>
                  <a:pt x="7446264" y="6477549"/>
                </a:lnTo>
                <a:lnTo>
                  <a:pt x="7441408" y="6478639"/>
                </a:lnTo>
                <a:cubicBezTo>
                  <a:pt x="7432146" y="6480751"/>
                  <a:pt x="7422949" y="6482620"/>
                  <a:pt x="7413590" y="6483531"/>
                </a:cubicBezTo>
                <a:cubicBezTo>
                  <a:pt x="7414377" y="6477664"/>
                  <a:pt x="7412095" y="6474088"/>
                  <a:pt x="7407995" y="6471979"/>
                </a:cubicBezTo>
                <a:lnTo>
                  <a:pt x="7399695" y="6470601"/>
                </a:lnTo>
                <a:lnTo>
                  <a:pt x="7097795" y="6481143"/>
                </a:lnTo>
                <a:lnTo>
                  <a:pt x="7072291" y="6492816"/>
                </a:lnTo>
                <a:lnTo>
                  <a:pt x="6991949" y="6503621"/>
                </a:lnTo>
                <a:lnTo>
                  <a:pt x="6937801" y="6507061"/>
                </a:lnTo>
                <a:lnTo>
                  <a:pt x="6929927" y="6507029"/>
                </a:lnTo>
                <a:lnTo>
                  <a:pt x="6864521" y="6498363"/>
                </a:lnTo>
                <a:cubicBezTo>
                  <a:pt x="6863076" y="6500412"/>
                  <a:pt x="6861100" y="6502341"/>
                  <a:pt x="6858654" y="6504082"/>
                </a:cubicBezTo>
                <a:lnTo>
                  <a:pt x="6838475" y="6510408"/>
                </a:lnTo>
                <a:lnTo>
                  <a:pt x="6820787" y="6504445"/>
                </a:lnTo>
                <a:lnTo>
                  <a:pt x="6738633" y="6495582"/>
                </a:lnTo>
                <a:lnTo>
                  <a:pt x="6717578" y="6494421"/>
                </a:lnTo>
                <a:lnTo>
                  <a:pt x="5840769" y="6525040"/>
                </a:lnTo>
                <a:lnTo>
                  <a:pt x="5082806" y="6551508"/>
                </a:lnTo>
                <a:lnTo>
                  <a:pt x="4583564" y="6568942"/>
                </a:lnTo>
                <a:lnTo>
                  <a:pt x="4543675" y="6570524"/>
                </a:lnTo>
                <a:cubicBezTo>
                  <a:pt x="4552824" y="6578907"/>
                  <a:pt x="4368117" y="6583908"/>
                  <a:pt x="4301250" y="6579080"/>
                </a:cubicBezTo>
                <a:lnTo>
                  <a:pt x="4299560" y="6578860"/>
                </a:lnTo>
                <a:lnTo>
                  <a:pt x="1497704" y="6676703"/>
                </a:lnTo>
                <a:lnTo>
                  <a:pt x="0" y="6729004"/>
                </a:lnTo>
                <a:close/>
              </a:path>
            </a:pathLst>
          </a:custGeom>
        </p:spPr>
      </p:pic>
      <p:sp>
        <p:nvSpPr>
          <p:cNvPr id="4" name="TextBox 3">
            <a:extLst>
              <a:ext uri="{FF2B5EF4-FFF2-40B4-BE49-F238E27FC236}">
                <a16:creationId xmlns:a16="http://schemas.microsoft.com/office/drawing/2014/main" id="{A9B6E3B5-2874-BB01-BB27-A019618346F4}"/>
              </a:ext>
            </a:extLst>
          </p:cNvPr>
          <p:cNvSpPr txBox="1"/>
          <p:nvPr/>
        </p:nvSpPr>
        <p:spPr>
          <a:xfrm>
            <a:off x="9656619" y="-124692"/>
            <a:ext cx="1781385" cy="6580909"/>
          </a:xfrm>
          <a:prstGeom prst="rect">
            <a:avLst/>
          </a:prstGeom>
          <a:noFill/>
        </p:spPr>
        <p:txBody>
          <a:bodyPr vert="wordArtVert" wrap="square" rtlCol="0">
            <a:noAutofit/>
          </a:bodyPr>
          <a:lstStyle/>
          <a:p>
            <a:pPr algn="ctr">
              <a:lnSpc>
                <a:spcPct val="130000"/>
              </a:lnSpc>
            </a:pPr>
            <a:r>
              <a:rPr lang="en-US" sz="4800" b="1" spc="-150" dirty="0">
                <a:solidFill>
                  <a:schemeClr val="bg1"/>
                </a:solidFill>
                <a:latin typeface="Aptos Black" panose="020B0004020202020204" pitchFamily="34" charset="0"/>
              </a:rPr>
              <a:t>SOLAR ECLIPSE</a:t>
            </a:r>
          </a:p>
        </p:txBody>
      </p:sp>
    </p:spTree>
    <p:extLst>
      <p:ext uri="{BB962C8B-B14F-4D97-AF65-F5344CB8AC3E}">
        <p14:creationId xmlns:p14="http://schemas.microsoft.com/office/powerpoint/2010/main" val="290203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231654"/>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a:t>
            </a:r>
            <a:r>
              <a:rPr lang="en-US" sz="4000" b="0" i="0" dirty="0">
                <a:solidFill>
                  <a:srgbClr val="000000"/>
                </a:solidFill>
                <a:effectLst/>
                <a:latin typeface="Aptos" panose="020B0004020202020204" pitchFamily="34" charset="0"/>
              </a:rPr>
              <a:t> Then the word of the </a:t>
            </a:r>
            <a:r>
              <a:rPr lang="en-US" sz="4400" b="0" i="0" dirty="0">
                <a:solidFill>
                  <a:srgbClr val="000000"/>
                </a:solidFill>
                <a:effectLst/>
                <a:latin typeface="Aptos" panose="020B0004020202020204" pitchFamily="34" charset="0"/>
              </a:rPr>
              <a:t>L</a:t>
            </a:r>
            <a:r>
              <a:rPr lang="en-US" sz="4000" b="0" i="0" dirty="0">
                <a:solidFill>
                  <a:srgbClr val="000000"/>
                </a:solidFill>
                <a:effectLst/>
                <a:latin typeface="Aptos" panose="020B0004020202020204" pitchFamily="34" charset="0"/>
              </a:rPr>
              <a:t>ORD came to Jonah the second time, saying, </a:t>
            </a:r>
            <a:r>
              <a:rPr lang="en-US" sz="4000" b="1" i="0" baseline="30000" dirty="0">
                <a:solidFill>
                  <a:srgbClr val="000000"/>
                </a:solidFill>
                <a:effectLst/>
                <a:latin typeface="Aptos" panose="020B0004020202020204" pitchFamily="34" charset="0"/>
              </a:rPr>
              <a:t>2</a:t>
            </a:r>
            <a:r>
              <a:rPr lang="en-US" sz="4000" b="0" i="0" dirty="0">
                <a:solidFill>
                  <a:srgbClr val="000000"/>
                </a:solidFill>
                <a:effectLst/>
                <a:latin typeface="Aptos" panose="020B0004020202020204" pitchFamily="34" charset="0"/>
              </a:rPr>
              <a:t> “Arise, </a:t>
            </a:r>
            <a:r>
              <a:rPr lang="en-US" sz="4000" b="0" i="0" dirty="0">
                <a:solidFill>
                  <a:srgbClr val="000000"/>
                </a:solidFill>
                <a:effectLst/>
                <a:highlight>
                  <a:srgbClr val="FFFF00"/>
                </a:highlight>
                <a:latin typeface="Aptos" panose="020B0004020202020204" pitchFamily="34" charset="0"/>
              </a:rPr>
              <a:t>go to Nineveh</a:t>
            </a:r>
            <a:r>
              <a:rPr lang="en-US" sz="4000" b="0" i="0" dirty="0">
                <a:solidFill>
                  <a:srgbClr val="000000"/>
                </a:solidFill>
                <a:effectLst/>
                <a:latin typeface="Aptos" panose="020B0004020202020204" pitchFamily="34" charset="0"/>
              </a:rPr>
              <a:t>, that great city, and call out against it the message that I tell you.” </a:t>
            </a:r>
            <a:r>
              <a:rPr lang="en-US" sz="4000" b="1" i="0" baseline="30000" dirty="0">
                <a:solidFill>
                  <a:srgbClr val="000000"/>
                </a:solidFill>
                <a:effectLst/>
                <a:latin typeface="Aptos" panose="020B0004020202020204" pitchFamily="34" charset="0"/>
              </a:rPr>
              <a:t>3</a:t>
            </a:r>
            <a:r>
              <a:rPr lang="en-US" sz="4000" b="0" i="0" dirty="0">
                <a:solidFill>
                  <a:srgbClr val="000000"/>
                </a:solidFill>
                <a:effectLst/>
                <a:latin typeface="Aptos" panose="020B0004020202020204" pitchFamily="34" charset="0"/>
              </a:rPr>
              <a:t> So </a:t>
            </a:r>
            <a:r>
              <a:rPr lang="en-US" sz="4000" b="0" i="0" dirty="0">
                <a:solidFill>
                  <a:srgbClr val="000000"/>
                </a:solidFill>
                <a:effectLst/>
                <a:highlight>
                  <a:srgbClr val="FFFF00"/>
                </a:highlight>
                <a:latin typeface="Aptos" panose="020B0004020202020204" pitchFamily="34" charset="0"/>
              </a:rPr>
              <a:t>Jonah arose and went to Nineveh</a:t>
            </a:r>
            <a:r>
              <a:rPr lang="en-US" sz="4000" dirty="0">
                <a:solidFill>
                  <a:srgbClr val="000000"/>
                </a:solidFill>
                <a:highlight>
                  <a:srgbClr val="FFFF00"/>
                </a:highlight>
                <a:latin typeface="Aptos" panose="020B0004020202020204" pitchFamily="34" charset="0"/>
              </a:rPr>
              <a:t> </a:t>
            </a:r>
            <a:r>
              <a:rPr lang="en-US" sz="4000" b="0" i="0" dirty="0">
                <a:solidFill>
                  <a:srgbClr val="000000"/>
                </a:solidFill>
                <a:effectLst/>
                <a:latin typeface="Aptos" panose="020B0004020202020204" pitchFamily="34" charset="0"/>
              </a:rPr>
              <a:t>according to the word of the Lord.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
        <p:nvSpPr>
          <p:cNvPr id="4" name="TextBox 3">
            <a:extLst>
              <a:ext uri="{FF2B5EF4-FFF2-40B4-BE49-F238E27FC236}">
                <a16:creationId xmlns:a16="http://schemas.microsoft.com/office/drawing/2014/main" id="{CCBF808C-A43E-F050-5352-27867B7FA2DC}"/>
              </a:ext>
            </a:extLst>
          </p:cNvPr>
          <p:cNvSpPr txBox="1"/>
          <p:nvPr/>
        </p:nvSpPr>
        <p:spPr>
          <a:xfrm>
            <a:off x="716280" y="3429000"/>
            <a:ext cx="7726679" cy="1345115"/>
          </a:xfrm>
          <a:prstGeom prst="rect">
            <a:avLst/>
          </a:prstGeom>
        </p:spPr>
        <p:txBody>
          <a:bodyPr vert="horz" lIns="91440" tIns="45720" rIns="91440" bIns="45720" rtlCol="0" anchor="b">
            <a:noAutofit/>
          </a:bodyPr>
          <a:lstStyle/>
          <a:p>
            <a:pPr>
              <a:lnSpc>
                <a:spcPct val="95000"/>
              </a:lnSpc>
              <a:spcBef>
                <a:spcPct val="0"/>
              </a:spcBef>
              <a:spcAft>
                <a:spcPts val="600"/>
              </a:spcAft>
            </a:pPr>
            <a:r>
              <a:rPr lang="en-US" sz="4400" b="1" spc="-50" dirty="0">
                <a:latin typeface="Aptos" panose="020B0004020202020204" pitchFamily="34" charset="0"/>
                <a:ea typeface="+mj-ea"/>
                <a:cs typeface="+mj-cs"/>
              </a:rPr>
              <a:t>The Prophet’s Response</a:t>
            </a:r>
            <a:endParaRPr lang="en-US" sz="4400" b="1" kern="1200" spc="-50" baseline="0" dirty="0">
              <a:solidFill>
                <a:schemeClr val="tx1"/>
              </a:solidFill>
              <a:latin typeface="Aptos" panose="020B0004020202020204" pitchFamily="34" charset="0"/>
              <a:ea typeface="+mj-ea"/>
              <a:cs typeface="+mj-cs"/>
            </a:endParaRPr>
          </a:p>
        </p:txBody>
      </p:sp>
    </p:spTree>
    <p:extLst>
      <p:ext uri="{BB962C8B-B14F-4D97-AF65-F5344CB8AC3E}">
        <p14:creationId xmlns:p14="http://schemas.microsoft.com/office/powerpoint/2010/main" val="83098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170099"/>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a:t>
            </a:r>
            <a:r>
              <a:rPr lang="en-US" sz="4000" b="0" i="0" dirty="0">
                <a:solidFill>
                  <a:srgbClr val="000000"/>
                </a:solidFill>
                <a:effectLst/>
                <a:latin typeface="Aptos" panose="020B0004020202020204" pitchFamily="34" charset="0"/>
              </a:rPr>
              <a:t> Then the word of the L</a:t>
            </a:r>
            <a:r>
              <a:rPr lang="en-US" sz="3600" b="0" i="0" dirty="0">
                <a:solidFill>
                  <a:srgbClr val="000000"/>
                </a:solidFill>
                <a:effectLst/>
                <a:latin typeface="Aptos" panose="020B0004020202020204" pitchFamily="34" charset="0"/>
              </a:rPr>
              <a:t>ORD</a:t>
            </a:r>
            <a:r>
              <a:rPr lang="en-US" sz="4000" b="0" i="0" dirty="0">
                <a:solidFill>
                  <a:srgbClr val="000000"/>
                </a:solidFill>
                <a:effectLst/>
                <a:latin typeface="Aptos" panose="020B0004020202020204" pitchFamily="34" charset="0"/>
              </a:rPr>
              <a:t> came to Jonah the second time, saying, </a:t>
            </a:r>
            <a:r>
              <a:rPr lang="en-US" sz="4000" b="1" i="0" baseline="30000" dirty="0">
                <a:solidFill>
                  <a:srgbClr val="000000"/>
                </a:solidFill>
                <a:effectLst/>
                <a:latin typeface="Aptos" panose="020B0004020202020204" pitchFamily="34" charset="0"/>
              </a:rPr>
              <a:t>2</a:t>
            </a:r>
            <a:r>
              <a:rPr lang="en-US" sz="4000" b="0" i="0" dirty="0">
                <a:solidFill>
                  <a:srgbClr val="000000"/>
                </a:solidFill>
                <a:effectLst/>
                <a:latin typeface="Aptos" panose="020B0004020202020204" pitchFamily="34" charset="0"/>
              </a:rPr>
              <a:t> “Arise, go to Nineveh, that great city, and call out against it the message that I tell you.” </a:t>
            </a:r>
            <a:r>
              <a:rPr lang="en-US" sz="4000" b="1" i="0" baseline="30000" dirty="0">
                <a:solidFill>
                  <a:srgbClr val="000000"/>
                </a:solidFill>
                <a:effectLst/>
                <a:latin typeface="Aptos" panose="020B0004020202020204" pitchFamily="34" charset="0"/>
              </a:rPr>
              <a:t>3</a:t>
            </a:r>
            <a:r>
              <a:rPr lang="en-US" sz="4000" b="0" i="0" dirty="0">
                <a:solidFill>
                  <a:srgbClr val="000000"/>
                </a:solidFill>
                <a:effectLst/>
                <a:latin typeface="Aptos" panose="020B0004020202020204" pitchFamily="34" charset="0"/>
              </a:rPr>
              <a:t> So Jonah arose and went to Nineveh</a:t>
            </a:r>
            <a:r>
              <a:rPr lang="en-US" sz="4000" dirty="0">
                <a:solidFill>
                  <a:srgbClr val="000000"/>
                </a:solidFill>
                <a:latin typeface="Aptos" panose="020B0004020202020204" pitchFamily="34" charset="0"/>
              </a:rPr>
              <a:t> </a:t>
            </a:r>
            <a:r>
              <a:rPr lang="en-US" sz="4000" b="0" i="0" dirty="0">
                <a:solidFill>
                  <a:srgbClr val="000000"/>
                </a:solidFill>
                <a:effectLst/>
                <a:highlight>
                  <a:srgbClr val="FFFF00"/>
                </a:highlight>
                <a:latin typeface="Aptos" panose="020B0004020202020204" pitchFamily="34" charset="0"/>
              </a:rPr>
              <a:t>according to the word of the Lord</a:t>
            </a:r>
            <a:r>
              <a:rPr lang="en-US" sz="4000" b="0" i="0" dirty="0">
                <a:solidFill>
                  <a:srgbClr val="000000"/>
                </a:solidFill>
                <a:effectLst/>
                <a:latin typeface="Aptos" panose="020B0004020202020204" pitchFamily="34" charset="0"/>
              </a:rPr>
              <a:t>.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
        <p:nvSpPr>
          <p:cNvPr id="4" name="TextBox 3">
            <a:extLst>
              <a:ext uri="{FF2B5EF4-FFF2-40B4-BE49-F238E27FC236}">
                <a16:creationId xmlns:a16="http://schemas.microsoft.com/office/drawing/2014/main" id="{CCBF808C-A43E-F050-5352-27867B7FA2DC}"/>
              </a:ext>
            </a:extLst>
          </p:cNvPr>
          <p:cNvSpPr txBox="1"/>
          <p:nvPr/>
        </p:nvSpPr>
        <p:spPr>
          <a:xfrm>
            <a:off x="716280" y="3429000"/>
            <a:ext cx="7726679" cy="1345115"/>
          </a:xfrm>
          <a:prstGeom prst="rect">
            <a:avLst/>
          </a:prstGeom>
        </p:spPr>
        <p:txBody>
          <a:bodyPr vert="horz" lIns="91440" tIns="45720" rIns="91440" bIns="45720" rtlCol="0" anchor="b">
            <a:noAutofit/>
          </a:bodyPr>
          <a:lstStyle/>
          <a:p>
            <a:pPr>
              <a:lnSpc>
                <a:spcPct val="95000"/>
              </a:lnSpc>
              <a:spcBef>
                <a:spcPct val="0"/>
              </a:spcBef>
              <a:spcAft>
                <a:spcPts val="600"/>
              </a:spcAft>
            </a:pPr>
            <a:r>
              <a:rPr lang="en-US" sz="4400" b="1" spc="-50" dirty="0">
                <a:latin typeface="Aptos" panose="020B0004020202020204" pitchFamily="34" charset="0"/>
                <a:ea typeface="+mj-ea"/>
                <a:cs typeface="+mj-cs"/>
              </a:rPr>
              <a:t>The Prophet’s Purpose</a:t>
            </a:r>
            <a:endParaRPr lang="en-US" sz="4400" b="1" kern="1200" spc="-50" baseline="0" dirty="0">
              <a:solidFill>
                <a:schemeClr val="tx1"/>
              </a:solidFill>
              <a:latin typeface="Aptos" panose="020B0004020202020204" pitchFamily="34" charset="0"/>
              <a:ea typeface="+mj-ea"/>
              <a:cs typeface="+mj-cs"/>
            </a:endParaRPr>
          </a:p>
        </p:txBody>
      </p:sp>
    </p:spTree>
    <p:extLst>
      <p:ext uri="{BB962C8B-B14F-4D97-AF65-F5344CB8AC3E}">
        <p14:creationId xmlns:p14="http://schemas.microsoft.com/office/powerpoint/2010/main" val="92841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BCB241-D916-0860-5D39-8C6B3EBF79A9}"/>
              </a:ext>
            </a:extLst>
          </p:cNvPr>
          <p:cNvSpPr/>
          <p:nvPr/>
        </p:nvSpPr>
        <p:spPr>
          <a:xfrm>
            <a:off x="6628882" y="3264983"/>
            <a:ext cx="450038" cy="2050230"/>
          </a:xfrm>
          <a:prstGeom prst="rect">
            <a:avLst/>
          </a:prstGeom>
          <a:solidFill>
            <a:srgbClr val="FFFF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8AF41626-3680-C3B1-81F8-53DE264145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439811"/>
            <a:ext cx="11243119" cy="1927392"/>
          </a:xfrm>
          <a:prstGeom prst="rect">
            <a:avLst/>
          </a:prstGeom>
        </p:spPr>
      </p:pic>
      <p:sp>
        <p:nvSpPr>
          <p:cNvPr id="5" name="Text Box 7">
            <a:extLst>
              <a:ext uri="{FF2B5EF4-FFF2-40B4-BE49-F238E27FC236}">
                <a16:creationId xmlns:a16="http://schemas.microsoft.com/office/drawing/2014/main" id="{DA60C803-9B11-B1A6-0D67-F6DD43F0F3E6}"/>
              </a:ext>
            </a:extLst>
          </p:cNvPr>
          <p:cNvSpPr txBox="1">
            <a:spLocks noChangeArrowheads="1"/>
          </p:cNvSpPr>
          <p:nvPr/>
        </p:nvSpPr>
        <p:spPr bwMode="auto">
          <a:xfrm rot="18900000">
            <a:off x="465092" y="5384169"/>
            <a:ext cx="1577675"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Beginnings</a:t>
            </a:r>
          </a:p>
        </p:txBody>
      </p:sp>
      <p:sp>
        <p:nvSpPr>
          <p:cNvPr id="6" name="Text Box 8">
            <a:extLst>
              <a:ext uri="{FF2B5EF4-FFF2-40B4-BE49-F238E27FC236}">
                <a16:creationId xmlns:a16="http://schemas.microsoft.com/office/drawing/2014/main" id="{E1085792-0C8B-B32A-A1A6-9639CE5FC4F7}"/>
              </a:ext>
            </a:extLst>
          </p:cNvPr>
          <p:cNvSpPr txBox="1">
            <a:spLocks noChangeArrowheads="1"/>
          </p:cNvSpPr>
          <p:nvPr/>
        </p:nvSpPr>
        <p:spPr bwMode="auto">
          <a:xfrm rot="18900000">
            <a:off x="1416066" y="5384168"/>
            <a:ext cx="1486817"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Patriarchs</a:t>
            </a:r>
          </a:p>
        </p:txBody>
      </p:sp>
      <p:sp>
        <p:nvSpPr>
          <p:cNvPr id="7" name="Text Box 9">
            <a:extLst>
              <a:ext uri="{FF2B5EF4-FFF2-40B4-BE49-F238E27FC236}">
                <a16:creationId xmlns:a16="http://schemas.microsoft.com/office/drawing/2014/main" id="{53D120B6-807D-0EE3-8FC9-5064AE8F1987}"/>
              </a:ext>
            </a:extLst>
          </p:cNvPr>
          <p:cNvSpPr txBox="1">
            <a:spLocks noChangeArrowheads="1"/>
          </p:cNvSpPr>
          <p:nvPr/>
        </p:nvSpPr>
        <p:spPr bwMode="auto">
          <a:xfrm rot="18900000">
            <a:off x="2601847" y="5219076"/>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Exodus</a:t>
            </a:r>
          </a:p>
        </p:txBody>
      </p:sp>
      <p:sp>
        <p:nvSpPr>
          <p:cNvPr id="8" name="Text Box 11">
            <a:extLst>
              <a:ext uri="{FF2B5EF4-FFF2-40B4-BE49-F238E27FC236}">
                <a16:creationId xmlns:a16="http://schemas.microsoft.com/office/drawing/2014/main" id="{6C3089FD-26FD-EA00-D7F2-62F4F0013CF4}"/>
              </a:ext>
            </a:extLst>
          </p:cNvPr>
          <p:cNvSpPr txBox="1">
            <a:spLocks noChangeArrowheads="1"/>
          </p:cNvSpPr>
          <p:nvPr/>
        </p:nvSpPr>
        <p:spPr bwMode="auto">
          <a:xfrm rot="18900000">
            <a:off x="4386872" y="5249232"/>
            <a:ext cx="1049198"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Judges</a:t>
            </a:r>
          </a:p>
        </p:txBody>
      </p:sp>
      <p:sp>
        <p:nvSpPr>
          <p:cNvPr id="9" name="Text Box 12">
            <a:extLst>
              <a:ext uri="{FF2B5EF4-FFF2-40B4-BE49-F238E27FC236}">
                <a16:creationId xmlns:a16="http://schemas.microsoft.com/office/drawing/2014/main" id="{CE5DAE97-B643-B163-FD5D-0627595B29E3}"/>
              </a:ext>
            </a:extLst>
          </p:cNvPr>
          <p:cNvSpPr txBox="1">
            <a:spLocks noChangeArrowheads="1"/>
          </p:cNvSpPr>
          <p:nvPr/>
        </p:nvSpPr>
        <p:spPr bwMode="auto">
          <a:xfrm rot="18900000">
            <a:off x="3155111" y="5384169"/>
            <a:ext cx="1559273"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Conquests</a:t>
            </a:r>
          </a:p>
        </p:txBody>
      </p:sp>
      <p:sp>
        <p:nvSpPr>
          <p:cNvPr id="10" name="Text Box 13">
            <a:extLst>
              <a:ext uri="{FF2B5EF4-FFF2-40B4-BE49-F238E27FC236}">
                <a16:creationId xmlns:a16="http://schemas.microsoft.com/office/drawing/2014/main" id="{C66134B0-7A94-EA8C-FD1E-131B4405A077}"/>
              </a:ext>
            </a:extLst>
          </p:cNvPr>
          <p:cNvSpPr txBox="1">
            <a:spLocks noChangeArrowheads="1"/>
          </p:cNvSpPr>
          <p:nvPr/>
        </p:nvSpPr>
        <p:spPr bwMode="auto">
          <a:xfrm rot="19029483">
            <a:off x="4264607" y="5605581"/>
            <a:ext cx="2208553"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United Kingdom</a:t>
            </a:r>
          </a:p>
        </p:txBody>
      </p:sp>
      <p:sp>
        <p:nvSpPr>
          <p:cNvPr id="11" name="Text Box 14">
            <a:extLst>
              <a:ext uri="{FF2B5EF4-FFF2-40B4-BE49-F238E27FC236}">
                <a16:creationId xmlns:a16="http://schemas.microsoft.com/office/drawing/2014/main" id="{E60023CB-2A32-2112-692F-A5784D32E841}"/>
              </a:ext>
            </a:extLst>
          </p:cNvPr>
          <p:cNvSpPr txBox="1">
            <a:spLocks noChangeArrowheads="1"/>
          </p:cNvSpPr>
          <p:nvPr/>
        </p:nvSpPr>
        <p:spPr bwMode="auto">
          <a:xfrm rot="19029483">
            <a:off x="4916459" y="5727856"/>
            <a:ext cx="2333203" cy="461665"/>
          </a:xfrm>
          <a:prstGeom prst="rect">
            <a:avLst/>
          </a:prstGeom>
          <a:solidFill>
            <a:srgbClr val="FFFF00"/>
          </a:solid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Divided Kingdom</a:t>
            </a:r>
          </a:p>
        </p:txBody>
      </p:sp>
      <p:sp>
        <p:nvSpPr>
          <p:cNvPr id="12" name="Text Box 15">
            <a:extLst>
              <a:ext uri="{FF2B5EF4-FFF2-40B4-BE49-F238E27FC236}">
                <a16:creationId xmlns:a16="http://schemas.microsoft.com/office/drawing/2014/main" id="{90C7146C-7FBC-4F76-2313-E3314CC218A4}"/>
              </a:ext>
            </a:extLst>
          </p:cNvPr>
          <p:cNvSpPr txBox="1">
            <a:spLocks noChangeArrowheads="1"/>
          </p:cNvSpPr>
          <p:nvPr/>
        </p:nvSpPr>
        <p:spPr bwMode="auto">
          <a:xfrm rot="18900000">
            <a:off x="6630138" y="5526024"/>
            <a:ext cx="1322798"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Captivity</a:t>
            </a:r>
          </a:p>
        </p:txBody>
      </p:sp>
      <p:sp>
        <p:nvSpPr>
          <p:cNvPr id="13" name="Text Box 16">
            <a:extLst>
              <a:ext uri="{FF2B5EF4-FFF2-40B4-BE49-F238E27FC236}">
                <a16:creationId xmlns:a16="http://schemas.microsoft.com/office/drawing/2014/main" id="{8FB28C6E-1EA6-9D3E-07C9-4A771DDC6AEF}"/>
              </a:ext>
            </a:extLst>
          </p:cNvPr>
          <p:cNvSpPr txBox="1">
            <a:spLocks noChangeArrowheads="1"/>
          </p:cNvSpPr>
          <p:nvPr/>
        </p:nvSpPr>
        <p:spPr bwMode="auto">
          <a:xfrm rot="18900000">
            <a:off x="7160883" y="5443627"/>
            <a:ext cx="1653530"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Restoration</a:t>
            </a:r>
          </a:p>
        </p:txBody>
      </p:sp>
      <p:sp>
        <p:nvSpPr>
          <p:cNvPr id="14" name="Text Box 17">
            <a:extLst>
              <a:ext uri="{FF2B5EF4-FFF2-40B4-BE49-F238E27FC236}">
                <a16:creationId xmlns:a16="http://schemas.microsoft.com/office/drawing/2014/main" id="{FB950F84-1D80-E11A-2C7D-C2CDB05F6BEC}"/>
              </a:ext>
            </a:extLst>
          </p:cNvPr>
          <p:cNvSpPr txBox="1">
            <a:spLocks noChangeArrowheads="1"/>
          </p:cNvSpPr>
          <p:nvPr/>
        </p:nvSpPr>
        <p:spPr bwMode="auto">
          <a:xfrm rot="18900000">
            <a:off x="7890000" y="5313089"/>
            <a:ext cx="1678665"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Silent Years</a:t>
            </a:r>
          </a:p>
        </p:txBody>
      </p:sp>
      <p:sp>
        <p:nvSpPr>
          <p:cNvPr id="15" name="Text Box 18">
            <a:extLst>
              <a:ext uri="{FF2B5EF4-FFF2-40B4-BE49-F238E27FC236}">
                <a16:creationId xmlns:a16="http://schemas.microsoft.com/office/drawing/2014/main" id="{57EFD2D7-43B6-D7B3-CE29-A9F99C5861CC}"/>
              </a:ext>
            </a:extLst>
          </p:cNvPr>
          <p:cNvSpPr txBox="1">
            <a:spLocks noChangeArrowheads="1"/>
          </p:cNvSpPr>
          <p:nvPr/>
        </p:nvSpPr>
        <p:spPr bwMode="auto">
          <a:xfrm rot="18900000">
            <a:off x="9208860" y="5143816"/>
            <a:ext cx="1119089"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Church</a:t>
            </a:r>
          </a:p>
        </p:txBody>
      </p:sp>
      <p:sp>
        <p:nvSpPr>
          <p:cNvPr id="16" name="Text Box 19">
            <a:extLst>
              <a:ext uri="{FF2B5EF4-FFF2-40B4-BE49-F238E27FC236}">
                <a16:creationId xmlns:a16="http://schemas.microsoft.com/office/drawing/2014/main" id="{BA8D8BF2-7081-7825-9C58-C6F2DD750B43}"/>
              </a:ext>
            </a:extLst>
          </p:cNvPr>
          <p:cNvSpPr txBox="1">
            <a:spLocks noChangeArrowheads="1"/>
          </p:cNvSpPr>
          <p:nvPr/>
        </p:nvSpPr>
        <p:spPr bwMode="auto">
          <a:xfrm rot="18900000">
            <a:off x="9891116" y="5185729"/>
            <a:ext cx="1307281"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Kingdom</a:t>
            </a:r>
          </a:p>
        </p:txBody>
      </p:sp>
      <p:sp>
        <p:nvSpPr>
          <p:cNvPr id="17" name="Text Box 7">
            <a:extLst>
              <a:ext uri="{FF2B5EF4-FFF2-40B4-BE49-F238E27FC236}">
                <a16:creationId xmlns:a16="http://schemas.microsoft.com/office/drawing/2014/main" id="{BAEE1DA3-FF6E-D9C0-B484-25437A466C53}"/>
              </a:ext>
            </a:extLst>
          </p:cNvPr>
          <p:cNvSpPr txBox="1">
            <a:spLocks noChangeArrowheads="1"/>
          </p:cNvSpPr>
          <p:nvPr/>
        </p:nvSpPr>
        <p:spPr bwMode="auto">
          <a:xfrm rot="-2700000">
            <a:off x="223148" y="2904267"/>
            <a:ext cx="10438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Eternity</a:t>
            </a:r>
          </a:p>
        </p:txBody>
      </p:sp>
      <p:sp>
        <p:nvSpPr>
          <p:cNvPr id="18" name="Text Box 7">
            <a:extLst>
              <a:ext uri="{FF2B5EF4-FFF2-40B4-BE49-F238E27FC236}">
                <a16:creationId xmlns:a16="http://schemas.microsoft.com/office/drawing/2014/main" id="{0D0ED02E-72F0-4BFC-716E-389A8A581E7A}"/>
              </a:ext>
            </a:extLst>
          </p:cNvPr>
          <p:cNvSpPr txBox="1">
            <a:spLocks noChangeArrowheads="1"/>
          </p:cNvSpPr>
          <p:nvPr/>
        </p:nvSpPr>
        <p:spPr bwMode="auto">
          <a:xfrm rot="-2700000">
            <a:off x="669703" y="2868066"/>
            <a:ext cx="11208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Creation</a:t>
            </a:r>
          </a:p>
        </p:txBody>
      </p:sp>
      <p:sp>
        <p:nvSpPr>
          <p:cNvPr id="19" name="Text Box 7">
            <a:extLst>
              <a:ext uri="{FF2B5EF4-FFF2-40B4-BE49-F238E27FC236}">
                <a16:creationId xmlns:a16="http://schemas.microsoft.com/office/drawing/2014/main" id="{A16F2FE2-B592-C668-6E8C-A74C77BF6E7E}"/>
              </a:ext>
            </a:extLst>
          </p:cNvPr>
          <p:cNvSpPr txBox="1">
            <a:spLocks noChangeArrowheads="1"/>
          </p:cNvSpPr>
          <p:nvPr/>
        </p:nvSpPr>
        <p:spPr bwMode="auto">
          <a:xfrm rot="-2700000">
            <a:off x="1310739" y="2928691"/>
            <a:ext cx="5822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Fall</a:t>
            </a:r>
          </a:p>
        </p:txBody>
      </p:sp>
      <p:sp>
        <p:nvSpPr>
          <p:cNvPr id="20" name="Text Box 7">
            <a:extLst>
              <a:ext uri="{FF2B5EF4-FFF2-40B4-BE49-F238E27FC236}">
                <a16:creationId xmlns:a16="http://schemas.microsoft.com/office/drawing/2014/main" id="{1380666C-8D76-06FC-28FE-5684E270AB9B}"/>
              </a:ext>
            </a:extLst>
          </p:cNvPr>
          <p:cNvSpPr txBox="1">
            <a:spLocks noChangeArrowheads="1"/>
          </p:cNvSpPr>
          <p:nvPr/>
        </p:nvSpPr>
        <p:spPr bwMode="auto">
          <a:xfrm rot="-2700000">
            <a:off x="1583800" y="2952204"/>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Flood</a:t>
            </a:r>
          </a:p>
        </p:txBody>
      </p:sp>
      <p:sp>
        <p:nvSpPr>
          <p:cNvPr id="21" name="Text Box 7">
            <a:extLst>
              <a:ext uri="{FF2B5EF4-FFF2-40B4-BE49-F238E27FC236}">
                <a16:creationId xmlns:a16="http://schemas.microsoft.com/office/drawing/2014/main" id="{826BD060-0EF7-A337-04E0-811B6E76EA84}"/>
              </a:ext>
            </a:extLst>
          </p:cNvPr>
          <p:cNvSpPr txBox="1">
            <a:spLocks noChangeArrowheads="1"/>
          </p:cNvSpPr>
          <p:nvPr/>
        </p:nvSpPr>
        <p:spPr bwMode="auto">
          <a:xfrm rot="-2700000">
            <a:off x="1997169" y="2934092"/>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Babel</a:t>
            </a:r>
          </a:p>
        </p:txBody>
      </p:sp>
      <p:sp>
        <p:nvSpPr>
          <p:cNvPr id="22" name="Text Box 7">
            <a:extLst>
              <a:ext uri="{FF2B5EF4-FFF2-40B4-BE49-F238E27FC236}">
                <a16:creationId xmlns:a16="http://schemas.microsoft.com/office/drawing/2014/main" id="{5450E9AD-EEEA-5CC3-2AC1-1EEF68F37A1F}"/>
              </a:ext>
            </a:extLst>
          </p:cNvPr>
          <p:cNvSpPr txBox="1">
            <a:spLocks noChangeArrowheads="1"/>
          </p:cNvSpPr>
          <p:nvPr/>
        </p:nvSpPr>
        <p:spPr bwMode="auto">
          <a:xfrm rot="-2700000">
            <a:off x="2056605" y="3205163"/>
            <a:ext cx="11849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Abraham</a:t>
            </a:r>
          </a:p>
        </p:txBody>
      </p:sp>
      <p:sp>
        <p:nvSpPr>
          <p:cNvPr id="23" name="Text Box 7">
            <a:extLst>
              <a:ext uri="{FF2B5EF4-FFF2-40B4-BE49-F238E27FC236}">
                <a16:creationId xmlns:a16="http://schemas.microsoft.com/office/drawing/2014/main" id="{BD587AA2-D255-6216-5544-5A3379D990BF}"/>
              </a:ext>
            </a:extLst>
          </p:cNvPr>
          <p:cNvSpPr txBox="1">
            <a:spLocks noChangeArrowheads="1"/>
          </p:cNvSpPr>
          <p:nvPr/>
        </p:nvSpPr>
        <p:spPr bwMode="auto">
          <a:xfrm rot="-2700000">
            <a:off x="2398905" y="3326487"/>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Isaac</a:t>
            </a:r>
          </a:p>
        </p:txBody>
      </p:sp>
      <p:sp>
        <p:nvSpPr>
          <p:cNvPr id="24" name="Text Box 7">
            <a:extLst>
              <a:ext uri="{FF2B5EF4-FFF2-40B4-BE49-F238E27FC236}">
                <a16:creationId xmlns:a16="http://schemas.microsoft.com/office/drawing/2014/main" id="{5CF68CA9-5B4C-145D-A8B5-6F81B8721F5F}"/>
              </a:ext>
            </a:extLst>
          </p:cNvPr>
          <p:cNvSpPr txBox="1">
            <a:spLocks noChangeArrowheads="1"/>
          </p:cNvSpPr>
          <p:nvPr/>
        </p:nvSpPr>
        <p:spPr bwMode="auto">
          <a:xfrm rot="-2700000">
            <a:off x="2609490" y="3348864"/>
            <a:ext cx="8515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Jacob</a:t>
            </a:r>
          </a:p>
        </p:txBody>
      </p:sp>
      <p:sp>
        <p:nvSpPr>
          <p:cNvPr id="25" name="Text Box 7">
            <a:extLst>
              <a:ext uri="{FF2B5EF4-FFF2-40B4-BE49-F238E27FC236}">
                <a16:creationId xmlns:a16="http://schemas.microsoft.com/office/drawing/2014/main" id="{66BEC49A-8020-C799-4731-6A5CF8C2330D}"/>
              </a:ext>
            </a:extLst>
          </p:cNvPr>
          <p:cNvSpPr txBox="1">
            <a:spLocks noChangeArrowheads="1"/>
          </p:cNvSpPr>
          <p:nvPr/>
        </p:nvSpPr>
        <p:spPr bwMode="auto">
          <a:xfrm rot="-2700000">
            <a:off x="2835027" y="3309177"/>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Joseph</a:t>
            </a:r>
          </a:p>
        </p:txBody>
      </p:sp>
      <p:sp>
        <p:nvSpPr>
          <p:cNvPr id="26" name="Text Box 7">
            <a:extLst>
              <a:ext uri="{FF2B5EF4-FFF2-40B4-BE49-F238E27FC236}">
                <a16:creationId xmlns:a16="http://schemas.microsoft.com/office/drawing/2014/main" id="{A6290480-657A-9991-2C9E-D815EB8A6E71}"/>
              </a:ext>
            </a:extLst>
          </p:cNvPr>
          <p:cNvSpPr txBox="1">
            <a:spLocks noChangeArrowheads="1"/>
          </p:cNvSpPr>
          <p:nvPr/>
        </p:nvSpPr>
        <p:spPr bwMode="auto">
          <a:xfrm rot="-2700000">
            <a:off x="3538640" y="2836301"/>
            <a:ext cx="9028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Moses</a:t>
            </a:r>
          </a:p>
        </p:txBody>
      </p:sp>
      <p:sp>
        <p:nvSpPr>
          <p:cNvPr id="27" name="Text Box 7">
            <a:extLst>
              <a:ext uri="{FF2B5EF4-FFF2-40B4-BE49-F238E27FC236}">
                <a16:creationId xmlns:a16="http://schemas.microsoft.com/office/drawing/2014/main" id="{5F3EBAD9-5907-AB7F-B141-F5EBEBD538E0}"/>
              </a:ext>
            </a:extLst>
          </p:cNvPr>
          <p:cNvSpPr txBox="1">
            <a:spLocks noChangeArrowheads="1"/>
          </p:cNvSpPr>
          <p:nvPr/>
        </p:nvSpPr>
        <p:spPr bwMode="auto">
          <a:xfrm rot="-2700000">
            <a:off x="4173007" y="2877129"/>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Joshua</a:t>
            </a:r>
          </a:p>
        </p:txBody>
      </p:sp>
      <p:sp>
        <p:nvSpPr>
          <p:cNvPr id="28" name="Text Box 7">
            <a:extLst>
              <a:ext uri="{FF2B5EF4-FFF2-40B4-BE49-F238E27FC236}">
                <a16:creationId xmlns:a16="http://schemas.microsoft.com/office/drawing/2014/main" id="{6187B108-38E7-7006-8691-8DB79F67CA14}"/>
              </a:ext>
            </a:extLst>
          </p:cNvPr>
          <p:cNvSpPr txBox="1">
            <a:spLocks noChangeArrowheads="1"/>
          </p:cNvSpPr>
          <p:nvPr/>
        </p:nvSpPr>
        <p:spPr bwMode="auto">
          <a:xfrm rot="-2700000">
            <a:off x="5110740" y="2783605"/>
            <a:ext cx="9284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Cycles</a:t>
            </a:r>
          </a:p>
        </p:txBody>
      </p:sp>
      <p:sp>
        <p:nvSpPr>
          <p:cNvPr id="29" name="Text Box 7">
            <a:extLst>
              <a:ext uri="{FF2B5EF4-FFF2-40B4-BE49-F238E27FC236}">
                <a16:creationId xmlns:a16="http://schemas.microsoft.com/office/drawing/2014/main" id="{32E576FF-9080-9D2F-368F-43733550C411}"/>
              </a:ext>
            </a:extLst>
          </p:cNvPr>
          <p:cNvSpPr txBox="1">
            <a:spLocks noChangeArrowheads="1"/>
          </p:cNvSpPr>
          <p:nvPr/>
        </p:nvSpPr>
        <p:spPr bwMode="auto">
          <a:xfrm rot="-2700000">
            <a:off x="5893923" y="2829268"/>
            <a:ext cx="10759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S • D • S</a:t>
            </a:r>
          </a:p>
        </p:txBody>
      </p:sp>
      <p:sp>
        <p:nvSpPr>
          <p:cNvPr id="30" name="Text Box 7">
            <a:extLst>
              <a:ext uri="{FF2B5EF4-FFF2-40B4-BE49-F238E27FC236}">
                <a16:creationId xmlns:a16="http://schemas.microsoft.com/office/drawing/2014/main" id="{228EF264-09E1-31FE-7B04-9F3A58774CA7}"/>
              </a:ext>
            </a:extLst>
          </p:cNvPr>
          <p:cNvSpPr txBox="1">
            <a:spLocks noChangeArrowheads="1"/>
          </p:cNvSpPr>
          <p:nvPr/>
        </p:nvSpPr>
        <p:spPr bwMode="auto">
          <a:xfrm rot="-2700000">
            <a:off x="6425291" y="2857558"/>
            <a:ext cx="1467068" cy="369332"/>
          </a:xfrm>
          <a:prstGeom prst="rect">
            <a:avLst/>
          </a:prstGeom>
          <a:solidFill>
            <a:srgbClr val="FFFF0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 (R)  &amp; I (J)</a:t>
            </a:r>
          </a:p>
        </p:txBody>
      </p:sp>
      <p:sp>
        <p:nvSpPr>
          <p:cNvPr id="31" name="Text Box 7">
            <a:extLst>
              <a:ext uri="{FF2B5EF4-FFF2-40B4-BE49-F238E27FC236}">
                <a16:creationId xmlns:a16="http://schemas.microsoft.com/office/drawing/2014/main" id="{D3D43D2D-A5CE-F644-EB90-F875E5BB9F4D}"/>
              </a:ext>
            </a:extLst>
          </p:cNvPr>
          <p:cNvSpPr txBox="1">
            <a:spLocks noChangeArrowheads="1"/>
          </p:cNvSpPr>
          <p:nvPr/>
        </p:nvSpPr>
        <p:spPr bwMode="auto">
          <a:xfrm rot="-2700000">
            <a:off x="7022255" y="2906923"/>
            <a:ext cx="15057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 (B) &amp; I (A)</a:t>
            </a:r>
          </a:p>
        </p:txBody>
      </p:sp>
      <p:sp>
        <p:nvSpPr>
          <p:cNvPr id="32" name="Text Box 7">
            <a:extLst>
              <a:ext uri="{FF2B5EF4-FFF2-40B4-BE49-F238E27FC236}">
                <a16:creationId xmlns:a16="http://schemas.microsoft.com/office/drawing/2014/main" id="{00CB7E9D-5D40-C233-92F0-7602A6A7B6CF}"/>
              </a:ext>
            </a:extLst>
          </p:cNvPr>
          <p:cNvSpPr txBox="1">
            <a:spLocks noChangeArrowheads="1"/>
          </p:cNvSpPr>
          <p:nvPr/>
        </p:nvSpPr>
        <p:spPr bwMode="auto">
          <a:xfrm rot="-2700000">
            <a:off x="7967100" y="2831880"/>
            <a:ext cx="10631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Z • E • N</a:t>
            </a:r>
          </a:p>
        </p:txBody>
      </p:sp>
      <p:sp>
        <p:nvSpPr>
          <p:cNvPr id="33" name="Text Box 7">
            <a:extLst>
              <a:ext uri="{FF2B5EF4-FFF2-40B4-BE49-F238E27FC236}">
                <a16:creationId xmlns:a16="http://schemas.microsoft.com/office/drawing/2014/main" id="{9BB304E2-74E0-603C-E33D-CDCA21926979}"/>
              </a:ext>
            </a:extLst>
          </p:cNvPr>
          <p:cNvSpPr txBox="1">
            <a:spLocks noChangeArrowheads="1"/>
          </p:cNvSpPr>
          <p:nvPr/>
        </p:nvSpPr>
        <p:spPr bwMode="auto">
          <a:xfrm rot="-2700000">
            <a:off x="8406130" y="2961612"/>
            <a:ext cx="14725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P • G • H • R</a:t>
            </a:r>
          </a:p>
        </p:txBody>
      </p:sp>
      <p:sp>
        <p:nvSpPr>
          <p:cNvPr id="34" name="Text Box 7">
            <a:extLst>
              <a:ext uri="{FF2B5EF4-FFF2-40B4-BE49-F238E27FC236}">
                <a16:creationId xmlns:a16="http://schemas.microsoft.com/office/drawing/2014/main" id="{6AC231A7-3186-55F6-BD6F-D463CF53D704}"/>
              </a:ext>
            </a:extLst>
          </p:cNvPr>
          <p:cNvSpPr txBox="1">
            <a:spLocks noChangeArrowheads="1"/>
          </p:cNvSpPr>
          <p:nvPr/>
        </p:nvSpPr>
        <p:spPr bwMode="auto">
          <a:xfrm rot="-2700000">
            <a:off x="9135682" y="2816038"/>
            <a:ext cx="13724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1</a:t>
            </a:r>
            <a:r>
              <a:rPr kumimoji="0" lang="en-US" sz="1800" b="1" i="0" u="none" strike="noStrike" kern="0" cap="none" spc="0" normalizeH="0" baseline="30000" noProof="0" dirty="0">
                <a:ln>
                  <a:noFill/>
                </a:ln>
                <a:solidFill>
                  <a:prstClr val="black"/>
                </a:solidFill>
                <a:effectLst/>
                <a:uLnTx/>
                <a:uFillTx/>
                <a:latin typeface="Arial" charset="0"/>
                <a:ea typeface="ＭＳ Ｐゴシック" charset="0"/>
              </a:rPr>
              <a:t>st</a:t>
            </a: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 Coming</a:t>
            </a:r>
          </a:p>
        </p:txBody>
      </p:sp>
      <p:sp>
        <p:nvSpPr>
          <p:cNvPr id="35" name="Text Box 7">
            <a:extLst>
              <a:ext uri="{FF2B5EF4-FFF2-40B4-BE49-F238E27FC236}">
                <a16:creationId xmlns:a16="http://schemas.microsoft.com/office/drawing/2014/main" id="{2DB09EF6-ACF5-9817-35D4-68C7C5DAE6E9}"/>
              </a:ext>
            </a:extLst>
          </p:cNvPr>
          <p:cNvSpPr txBox="1">
            <a:spLocks noChangeArrowheads="1"/>
          </p:cNvSpPr>
          <p:nvPr/>
        </p:nvSpPr>
        <p:spPr bwMode="auto">
          <a:xfrm rot="-2700000">
            <a:off x="10196546" y="3024998"/>
            <a:ext cx="142539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2</a:t>
            </a:r>
            <a:r>
              <a:rPr kumimoji="0" lang="en-US" sz="1800" b="1" i="0" u="none" strike="noStrike" kern="0" cap="none" spc="0" normalizeH="0" baseline="30000" noProof="0" dirty="0">
                <a:ln>
                  <a:noFill/>
                </a:ln>
                <a:solidFill>
                  <a:prstClr val="black"/>
                </a:solidFill>
                <a:effectLst/>
                <a:uLnTx/>
                <a:uFillTx/>
                <a:latin typeface="Arial" charset="0"/>
                <a:ea typeface="ＭＳ Ｐゴシック" charset="0"/>
              </a:rPr>
              <a:t>nd</a:t>
            </a: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 Coming</a:t>
            </a:r>
          </a:p>
        </p:txBody>
      </p:sp>
      <p:sp>
        <p:nvSpPr>
          <p:cNvPr id="36" name="Text Box 7">
            <a:extLst>
              <a:ext uri="{FF2B5EF4-FFF2-40B4-BE49-F238E27FC236}">
                <a16:creationId xmlns:a16="http://schemas.microsoft.com/office/drawing/2014/main" id="{D42C63C0-09E2-45A3-4541-FD973F0F954A}"/>
              </a:ext>
            </a:extLst>
          </p:cNvPr>
          <p:cNvSpPr txBox="1">
            <a:spLocks noChangeArrowheads="1"/>
          </p:cNvSpPr>
          <p:nvPr/>
        </p:nvSpPr>
        <p:spPr bwMode="auto">
          <a:xfrm rot="-2700000">
            <a:off x="10706468" y="3898545"/>
            <a:ext cx="69762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1000</a:t>
            </a:r>
          </a:p>
        </p:txBody>
      </p:sp>
      <p:sp>
        <p:nvSpPr>
          <p:cNvPr id="37" name="Text Box 7">
            <a:extLst>
              <a:ext uri="{FF2B5EF4-FFF2-40B4-BE49-F238E27FC236}">
                <a16:creationId xmlns:a16="http://schemas.microsoft.com/office/drawing/2014/main" id="{8FC358A7-6253-F220-2D04-79546866E1DB}"/>
              </a:ext>
            </a:extLst>
          </p:cNvPr>
          <p:cNvSpPr txBox="1">
            <a:spLocks noChangeArrowheads="1"/>
          </p:cNvSpPr>
          <p:nvPr/>
        </p:nvSpPr>
        <p:spPr bwMode="auto">
          <a:xfrm rot="-2700000">
            <a:off x="11032989" y="2813297"/>
            <a:ext cx="10438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Eternity</a:t>
            </a:r>
          </a:p>
        </p:txBody>
      </p:sp>
      <p:sp>
        <p:nvSpPr>
          <p:cNvPr id="38" name="Text Box 52">
            <a:extLst>
              <a:ext uri="{FF2B5EF4-FFF2-40B4-BE49-F238E27FC236}">
                <a16:creationId xmlns:a16="http://schemas.microsoft.com/office/drawing/2014/main" id="{47C2F704-422B-DF44-FF26-7768F2315616}"/>
              </a:ext>
            </a:extLst>
          </p:cNvPr>
          <p:cNvSpPr txBox="1">
            <a:spLocks noChangeArrowheads="1"/>
          </p:cNvSpPr>
          <p:nvPr/>
        </p:nvSpPr>
        <p:spPr bwMode="auto">
          <a:xfrm>
            <a:off x="7608676" y="6516112"/>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solidFill>
                  <a:prstClr val="black"/>
                </a:solidFill>
                <a:cs typeface="Arial" charset="0"/>
              </a:rPr>
              <a:t>Max Anders, Dallas Theological Seminary</a:t>
            </a:r>
          </a:p>
        </p:txBody>
      </p:sp>
      <p:grpSp>
        <p:nvGrpSpPr>
          <p:cNvPr id="39" name="Group 38">
            <a:extLst>
              <a:ext uri="{FF2B5EF4-FFF2-40B4-BE49-F238E27FC236}">
                <a16:creationId xmlns:a16="http://schemas.microsoft.com/office/drawing/2014/main" id="{6CB328DB-9B29-161E-8A05-C1582F0D80CF}"/>
              </a:ext>
            </a:extLst>
          </p:cNvPr>
          <p:cNvGrpSpPr/>
          <p:nvPr/>
        </p:nvGrpSpPr>
        <p:grpSpPr>
          <a:xfrm>
            <a:off x="9497092" y="4306923"/>
            <a:ext cx="823482" cy="413953"/>
            <a:chOff x="10128448" y="1232283"/>
            <a:chExt cx="609404" cy="413953"/>
          </a:xfrm>
        </p:grpSpPr>
        <p:sp>
          <p:nvSpPr>
            <p:cNvPr id="40" name="Rectangle 39">
              <a:extLst>
                <a:ext uri="{FF2B5EF4-FFF2-40B4-BE49-F238E27FC236}">
                  <a16:creationId xmlns:a16="http://schemas.microsoft.com/office/drawing/2014/main" id="{2AD42DA2-950C-5CA6-DADE-AE6053E84148}"/>
                </a:ext>
              </a:extLst>
            </p:cNvPr>
            <p:cNvSpPr/>
            <p:nvPr/>
          </p:nvSpPr>
          <p:spPr bwMode="auto">
            <a:xfrm>
              <a:off x="10128448" y="1293772"/>
              <a:ext cx="609404" cy="311794"/>
            </a:xfrm>
            <a:prstGeom prst="rect">
              <a:avLst/>
            </a:prstGeom>
            <a:solidFill>
              <a:sysClr val="window" lastClr="FFFFFF"/>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Times New Roman" charset="0"/>
              </a:endParaRPr>
            </a:p>
          </p:txBody>
        </p:sp>
        <p:sp>
          <p:nvSpPr>
            <p:cNvPr id="41" name="Rectangle 40">
              <a:extLst>
                <a:ext uri="{FF2B5EF4-FFF2-40B4-BE49-F238E27FC236}">
                  <a16:creationId xmlns:a16="http://schemas.microsoft.com/office/drawing/2014/main" id="{3AB85DCB-2589-C618-A7F8-299AC6431884}"/>
                </a:ext>
              </a:extLst>
            </p:cNvPr>
            <p:cNvSpPr/>
            <p:nvPr/>
          </p:nvSpPr>
          <p:spPr bwMode="auto">
            <a:xfrm>
              <a:off x="10188965" y="1232283"/>
              <a:ext cx="479543" cy="413953"/>
            </a:xfrm>
            <a:prstGeom prst="rect">
              <a:avLst/>
            </a:prstGeom>
            <a:solidFill>
              <a:sysClr val="window" lastClr="FFFFFF"/>
            </a:solidFill>
            <a:ln w="12700" cap="sq" cmpd="sng" algn="ctr">
              <a:solidFill>
                <a:sysClr val="window" lastClr="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Times New Roman" charset="0"/>
                </a:rPr>
                <a:t>1990+</a:t>
              </a:r>
            </a:p>
          </p:txBody>
        </p:sp>
      </p:grpSp>
      <p:pic>
        <p:nvPicPr>
          <p:cNvPr id="42" name="Picture 41">
            <a:extLst>
              <a:ext uri="{FF2B5EF4-FFF2-40B4-BE49-F238E27FC236}">
                <a16:creationId xmlns:a16="http://schemas.microsoft.com/office/drawing/2014/main" id="{94B63846-1C8E-0E51-9ED7-BA4A260439B6}"/>
              </a:ext>
            </a:extLst>
          </p:cNvPr>
          <p:cNvPicPr>
            <a:picLocks noChangeAspect="1"/>
          </p:cNvPicPr>
          <p:nvPr/>
        </p:nvPicPr>
        <p:blipFill>
          <a:blip r:embed="rId4"/>
          <a:stretch>
            <a:fillRect/>
          </a:stretch>
        </p:blipFill>
        <p:spPr>
          <a:xfrm>
            <a:off x="1019175" y="2185512"/>
            <a:ext cx="10153650" cy="28575"/>
          </a:xfrm>
          <a:prstGeom prst="rect">
            <a:avLst/>
          </a:prstGeom>
        </p:spPr>
      </p:pic>
      <p:pic>
        <p:nvPicPr>
          <p:cNvPr id="43" name="Picture 42">
            <a:extLst>
              <a:ext uri="{FF2B5EF4-FFF2-40B4-BE49-F238E27FC236}">
                <a16:creationId xmlns:a16="http://schemas.microsoft.com/office/drawing/2014/main" id="{22A055FE-B69C-03A2-8B4D-E392B966671F}"/>
              </a:ext>
            </a:extLst>
          </p:cNvPr>
          <p:cNvPicPr>
            <a:picLocks noChangeAspect="1"/>
          </p:cNvPicPr>
          <p:nvPr/>
        </p:nvPicPr>
        <p:blipFill>
          <a:blip r:embed="rId4"/>
          <a:stretch>
            <a:fillRect/>
          </a:stretch>
        </p:blipFill>
        <p:spPr>
          <a:xfrm rot="16200000">
            <a:off x="1983843" y="2193214"/>
            <a:ext cx="260003" cy="28575"/>
          </a:xfrm>
          <a:prstGeom prst="rect">
            <a:avLst/>
          </a:prstGeom>
        </p:spPr>
      </p:pic>
      <p:pic>
        <p:nvPicPr>
          <p:cNvPr id="44" name="Picture 43">
            <a:extLst>
              <a:ext uri="{FF2B5EF4-FFF2-40B4-BE49-F238E27FC236}">
                <a16:creationId xmlns:a16="http://schemas.microsoft.com/office/drawing/2014/main" id="{277FD9B6-13E3-A94C-7924-A53762521AE7}"/>
              </a:ext>
            </a:extLst>
          </p:cNvPr>
          <p:cNvPicPr>
            <a:picLocks noChangeAspect="1"/>
          </p:cNvPicPr>
          <p:nvPr/>
        </p:nvPicPr>
        <p:blipFill>
          <a:blip r:embed="rId4"/>
          <a:stretch>
            <a:fillRect/>
          </a:stretch>
        </p:blipFill>
        <p:spPr>
          <a:xfrm rot="16200000">
            <a:off x="8435987" y="2193214"/>
            <a:ext cx="260003" cy="28575"/>
          </a:xfrm>
          <a:prstGeom prst="rect">
            <a:avLst/>
          </a:prstGeom>
        </p:spPr>
      </p:pic>
      <p:pic>
        <p:nvPicPr>
          <p:cNvPr id="45" name="Picture 44">
            <a:extLst>
              <a:ext uri="{FF2B5EF4-FFF2-40B4-BE49-F238E27FC236}">
                <a16:creationId xmlns:a16="http://schemas.microsoft.com/office/drawing/2014/main" id="{808DCB13-2742-4A1E-2307-F3370E8E10EE}"/>
              </a:ext>
            </a:extLst>
          </p:cNvPr>
          <p:cNvPicPr>
            <a:picLocks noChangeAspect="1"/>
          </p:cNvPicPr>
          <p:nvPr/>
        </p:nvPicPr>
        <p:blipFill>
          <a:blip r:embed="rId4"/>
          <a:stretch>
            <a:fillRect/>
          </a:stretch>
        </p:blipFill>
        <p:spPr>
          <a:xfrm rot="16200000">
            <a:off x="9184642" y="2199904"/>
            <a:ext cx="260003" cy="28575"/>
          </a:xfrm>
          <a:prstGeom prst="rect">
            <a:avLst/>
          </a:prstGeom>
        </p:spPr>
      </p:pic>
      <p:pic>
        <p:nvPicPr>
          <p:cNvPr id="46" name="Picture 45">
            <a:extLst>
              <a:ext uri="{FF2B5EF4-FFF2-40B4-BE49-F238E27FC236}">
                <a16:creationId xmlns:a16="http://schemas.microsoft.com/office/drawing/2014/main" id="{2DE26C12-B888-DB4B-6AF3-AC62EDD0E467}"/>
              </a:ext>
            </a:extLst>
          </p:cNvPr>
          <p:cNvPicPr>
            <a:picLocks noChangeAspect="1"/>
          </p:cNvPicPr>
          <p:nvPr/>
        </p:nvPicPr>
        <p:blipFill>
          <a:blip r:embed="rId4"/>
          <a:stretch>
            <a:fillRect/>
          </a:stretch>
        </p:blipFill>
        <p:spPr>
          <a:xfrm rot="16200000">
            <a:off x="9292654" y="2199904"/>
            <a:ext cx="260003" cy="28575"/>
          </a:xfrm>
          <a:prstGeom prst="rect">
            <a:avLst/>
          </a:prstGeom>
        </p:spPr>
      </p:pic>
      <p:pic>
        <p:nvPicPr>
          <p:cNvPr id="47" name="Picture 46">
            <a:extLst>
              <a:ext uri="{FF2B5EF4-FFF2-40B4-BE49-F238E27FC236}">
                <a16:creationId xmlns:a16="http://schemas.microsoft.com/office/drawing/2014/main" id="{C712627F-EA62-452F-2DC7-7FE76BC8FF84}"/>
              </a:ext>
            </a:extLst>
          </p:cNvPr>
          <p:cNvPicPr>
            <a:picLocks noChangeAspect="1"/>
          </p:cNvPicPr>
          <p:nvPr/>
        </p:nvPicPr>
        <p:blipFill>
          <a:blip r:embed="rId4"/>
          <a:stretch>
            <a:fillRect/>
          </a:stretch>
        </p:blipFill>
        <p:spPr>
          <a:xfrm rot="16200000">
            <a:off x="10329440" y="2192572"/>
            <a:ext cx="274666" cy="28575"/>
          </a:xfrm>
          <a:prstGeom prst="rect">
            <a:avLst/>
          </a:prstGeom>
        </p:spPr>
      </p:pic>
      <p:pic>
        <p:nvPicPr>
          <p:cNvPr id="48" name="Picture 47">
            <a:extLst>
              <a:ext uri="{FF2B5EF4-FFF2-40B4-BE49-F238E27FC236}">
                <a16:creationId xmlns:a16="http://schemas.microsoft.com/office/drawing/2014/main" id="{F136588E-CDDD-A0DC-5D80-22EC634A197C}"/>
              </a:ext>
            </a:extLst>
          </p:cNvPr>
          <p:cNvPicPr>
            <a:picLocks noChangeAspect="1"/>
          </p:cNvPicPr>
          <p:nvPr/>
        </p:nvPicPr>
        <p:blipFill>
          <a:blip r:embed="rId4"/>
          <a:stretch>
            <a:fillRect/>
          </a:stretch>
        </p:blipFill>
        <p:spPr>
          <a:xfrm rot="16200000">
            <a:off x="10581468" y="2192572"/>
            <a:ext cx="274666" cy="28575"/>
          </a:xfrm>
          <a:prstGeom prst="rect">
            <a:avLst/>
          </a:prstGeom>
        </p:spPr>
      </p:pic>
      <p:sp>
        <p:nvSpPr>
          <p:cNvPr id="49" name="TextBox 48">
            <a:extLst>
              <a:ext uri="{FF2B5EF4-FFF2-40B4-BE49-F238E27FC236}">
                <a16:creationId xmlns:a16="http://schemas.microsoft.com/office/drawing/2014/main" id="{7BDE6B04-3949-7AE6-29A5-3B40D3C5F017}"/>
              </a:ext>
            </a:extLst>
          </p:cNvPr>
          <p:cNvSpPr txBox="1"/>
          <p:nvPr/>
        </p:nvSpPr>
        <p:spPr>
          <a:xfrm>
            <a:off x="489487" y="1729207"/>
            <a:ext cx="1532749" cy="400110"/>
          </a:xfrm>
          <a:prstGeom prst="rect">
            <a:avLst/>
          </a:prstGeom>
          <a:noFill/>
          <a:ln>
            <a:noFill/>
          </a:ln>
        </p:spPr>
        <p:txBody>
          <a:bodyPr wrap="square" rtlCol="0">
            <a:spAutoFit/>
          </a:bodyPr>
          <a:lstStyle/>
          <a:p>
            <a:r>
              <a:rPr lang="en-US" altLang="zh-CN" sz="2000" b="1" spc="-70" dirty="0">
                <a:solidFill>
                  <a:srgbClr val="000000"/>
                </a:solidFill>
                <a:latin typeface="Aptos Narrow" panose="020B0004020202020204" pitchFamily="34" charset="0"/>
                <a:ea typeface="华文楷体"/>
                <a:cs typeface="Arial"/>
              </a:rPr>
              <a:t>Genesis 1-11</a:t>
            </a:r>
            <a:endParaRPr lang="en-US" sz="2000" b="1" spc="-70" dirty="0">
              <a:solidFill>
                <a:srgbClr val="000000"/>
              </a:solidFill>
              <a:latin typeface="Aptos Narrow" panose="020B0004020202020204" pitchFamily="34" charset="0"/>
              <a:ea typeface="华文楷体"/>
              <a:cs typeface="Arial"/>
            </a:endParaRPr>
          </a:p>
        </p:txBody>
      </p:sp>
      <p:sp>
        <p:nvSpPr>
          <p:cNvPr id="50" name="TextBox 49">
            <a:extLst>
              <a:ext uri="{FF2B5EF4-FFF2-40B4-BE49-F238E27FC236}">
                <a16:creationId xmlns:a16="http://schemas.microsoft.com/office/drawing/2014/main" id="{4FF83633-8AEE-9325-8323-2CD9ABA2B071}"/>
              </a:ext>
            </a:extLst>
          </p:cNvPr>
          <p:cNvSpPr txBox="1"/>
          <p:nvPr/>
        </p:nvSpPr>
        <p:spPr>
          <a:xfrm>
            <a:off x="2101351" y="1773622"/>
            <a:ext cx="1624987" cy="400110"/>
          </a:xfrm>
          <a:prstGeom prst="rect">
            <a:avLst/>
          </a:prstGeom>
          <a:noFill/>
          <a:ln>
            <a:noFill/>
          </a:ln>
        </p:spPr>
        <p:txBody>
          <a:bodyPr wrap="square" rtlCol="0">
            <a:spAutoFit/>
          </a:bodyPr>
          <a:lstStyle/>
          <a:p>
            <a:r>
              <a:rPr lang="en-US" altLang="zh-CN" sz="2000" b="1" spc="-70" dirty="0">
                <a:solidFill>
                  <a:srgbClr val="000000"/>
                </a:solidFill>
                <a:latin typeface="Aptos Narrow" panose="020B0004020202020204" pitchFamily="34" charset="0"/>
                <a:ea typeface="华文楷体"/>
                <a:cs typeface="Arial"/>
              </a:rPr>
              <a:t>Genesis 12-50</a:t>
            </a:r>
            <a:endParaRPr lang="en-US" sz="2000" b="1" spc="-70" dirty="0">
              <a:solidFill>
                <a:srgbClr val="000000"/>
              </a:solidFill>
              <a:latin typeface="Aptos Narrow" panose="020B0004020202020204" pitchFamily="34" charset="0"/>
              <a:ea typeface="华文楷体"/>
              <a:cs typeface="Arial"/>
            </a:endParaRPr>
          </a:p>
        </p:txBody>
      </p:sp>
      <p:sp>
        <p:nvSpPr>
          <p:cNvPr id="51" name="Text Box 7">
            <a:extLst>
              <a:ext uri="{FF2B5EF4-FFF2-40B4-BE49-F238E27FC236}">
                <a16:creationId xmlns:a16="http://schemas.microsoft.com/office/drawing/2014/main" id="{E74BF909-7591-A31F-ED39-5E34A825A0CD}"/>
              </a:ext>
            </a:extLst>
          </p:cNvPr>
          <p:cNvSpPr txBox="1">
            <a:spLocks noChangeArrowheads="1"/>
          </p:cNvSpPr>
          <p:nvPr/>
        </p:nvSpPr>
        <p:spPr bwMode="auto">
          <a:xfrm rot="17912278">
            <a:off x="5186870" y="1668093"/>
            <a:ext cx="76155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Judges</a:t>
            </a:r>
          </a:p>
        </p:txBody>
      </p:sp>
      <p:sp>
        <p:nvSpPr>
          <p:cNvPr id="52" name="Text Box 7">
            <a:extLst>
              <a:ext uri="{FF2B5EF4-FFF2-40B4-BE49-F238E27FC236}">
                <a16:creationId xmlns:a16="http://schemas.microsoft.com/office/drawing/2014/main" id="{AF552900-DD94-E7AB-5054-5889C743966B}"/>
              </a:ext>
            </a:extLst>
          </p:cNvPr>
          <p:cNvSpPr txBox="1">
            <a:spLocks noChangeArrowheads="1"/>
          </p:cNvSpPr>
          <p:nvPr/>
        </p:nvSpPr>
        <p:spPr bwMode="auto">
          <a:xfrm rot="17912278">
            <a:off x="7857636" y="1797126"/>
            <a:ext cx="54181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Ezra</a:t>
            </a:r>
          </a:p>
        </p:txBody>
      </p:sp>
      <p:sp>
        <p:nvSpPr>
          <p:cNvPr id="53" name="Text Box 7">
            <a:extLst>
              <a:ext uri="{FF2B5EF4-FFF2-40B4-BE49-F238E27FC236}">
                <a16:creationId xmlns:a16="http://schemas.microsoft.com/office/drawing/2014/main" id="{AE743EE9-1FC8-9F1B-57F7-9BD9C7A2AE12}"/>
              </a:ext>
            </a:extLst>
          </p:cNvPr>
          <p:cNvSpPr txBox="1">
            <a:spLocks noChangeArrowheads="1"/>
          </p:cNvSpPr>
          <p:nvPr/>
        </p:nvSpPr>
        <p:spPr bwMode="auto">
          <a:xfrm rot="17912278">
            <a:off x="8158049" y="1744253"/>
            <a:ext cx="73000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Esther</a:t>
            </a:r>
          </a:p>
        </p:txBody>
      </p:sp>
      <p:sp>
        <p:nvSpPr>
          <p:cNvPr id="54" name="Text Box 7">
            <a:extLst>
              <a:ext uri="{FF2B5EF4-FFF2-40B4-BE49-F238E27FC236}">
                <a16:creationId xmlns:a16="http://schemas.microsoft.com/office/drawing/2014/main" id="{382C317C-B54C-ED18-443A-718ECBE99D87}"/>
              </a:ext>
            </a:extLst>
          </p:cNvPr>
          <p:cNvSpPr txBox="1">
            <a:spLocks noChangeArrowheads="1"/>
          </p:cNvSpPr>
          <p:nvPr/>
        </p:nvSpPr>
        <p:spPr bwMode="auto">
          <a:xfrm rot="17912278">
            <a:off x="3847059" y="1582704"/>
            <a:ext cx="96520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Numbers</a:t>
            </a:r>
          </a:p>
        </p:txBody>
      </p:sp>
      <p:pic>
        <p:nvPicPr>
          <p:cNvPr id="55" name="Picture 54">
            <a:extLst>
              <a:ext uri="{FF2B5EF4-FFF2-40B4-BE49-F238E27FC236}">
                <a16:creationId xmlns:a16="http://schemas.microsoft.com/office/drawing/2014/main" id="{3A8BCFBD-0B54-F5E6-54A0-651C76B08672}"/>
              </a:ext>
            </a:extLst>
          </p:cNvPr>
          <p:cNvPicPr>
            <a:picLocks noChangeAspect="1"/>
          </p:cNvPicPr>
          <p:nvPr/>
        </p:nvPicPr>
        <p:blipFill>
          <a:blip r:embed="rId4"/>
          <a:stretch>
            <a:fillRect/>
          </a:stretch>
        </p:blipFill>
        <p:spPr>
          <a:xfrm rot="16200000">
            <a:off x="3496010" y="2186651"/>
            <a:ext cx="260003" cy="28575"/>
          </a:xfrm>
          <a:prstGeom prst="rect">
            <a:avLst/>
          </a:prstGeom>
        </p:spPr>
      </p:pic>
      <p:pic>
        <p:nvPicPr>
          <p:cNvPr id="56" name="Picture 55">
            <a:extLst>
              <a:ext uri="{FF2B5EF4-FFF2-40B4-BE49-F238E27FC236}">
                <a16:creationId xmlns:a16="http://schemas.microsoft.com/office/drawing/2014/main" id="{DF42F8F5-50C9-F6BE-027D-DE303646E869}"/>
              </a:ext>
            </a:extLst>
          </p:cNvPr>
          <p:cNvPicPr>
            <a:picLocks noChangeAspect="1"/>
          </p:cNvPicPr>
          <p:nvPr/>
        </p:nvPicPr>
        <p:blipFill>
          <a:blip r:embed="rId4"/>
          <a:stretch>
            <a:fillRect/>
          </a:stretch>
        </p:blipFill>
        <p:spPr>
          <a:xfrm rot="16200000">
            <a:off x="4461827" y="2186651"/>
            <a:ext cx="260003" cy="28575"/>
          </a:xfrm>
          <a:prstGeom prst="rect">
            <a:avLst/>
          </a:prstGeom>
        </p:spPr>
      </p:pic>
      <p:sp>
        <p:nvSpPr>
          <p:cNvPr id="57" name="Text Box 7">
            <a:extLst>
              <a:ext uri="{FF2B5EF4-FFF2-40B4-BE49-F238E27FC236}">
                <a16:creationId xmlns:a16="http://schemas.microsoft.com/office/drawing/2014/main" id="{0FFE2499-98AC-B7DA-AFB3-C863F79F8A5F}"/>
              </a:ext>
            </a:extLst>
          </p:cNvPr>
          <p:cNvSpPr txBox="1">
            <a:spLocks noChangeArrowheads="1"/>
          </p:cNvSpPr>
          <p:nvPr/>
        </p:nvSpPr>
        <p:spPr bwMode="auto">
          <a:xfrm rot="17912278">
            <a:off x="3957351" y="1461642"/>
            <a:ext cx="133658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Deuteronomy</a:t>
            </a:r>
          </a:p>
        </p:txBody>
      </p:sp>
      <p:sp>
        <p:nvSpPr>
          <p:cNvPr id="58" name="Text Box 7">
            <a:extLst>
              <a:ext uri="{FF2B5EF4-FFF2-40B4-BE49-F238E27FC236}">
                <a16:creationId xmlns:a16="http://schemas.microsoft.com/office/drawing/2014/main" id="{171FFAF0-CFAC-1295-B8C6-861213A1103B}"/>
              </a:ext>
            </a:extLst>
          </p:cNvPr>
          <p:cNvSpPr txBox="1">
            <a:spLocks noChangeArrowheads="1"/>
          </p:cNvSpPr>
          <p:nvPr/>
        </p:nvSpPr>
        <p:spPr bwMode="auto">
          <a:xfrm rot="17912278">
            <a:off x="3658653" y="1582000"/>
            <a:ext cx="94801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Leviticus</a:t>
            </a:r>
          </a:p>
        </p:txBody>
      </p:sp>
      <p:sp>
        <p:nvSpPr>
          <p:cNvPr id="59" name="Text Box 7">
            <a:extLst>
              <a:ext uri="{FF2B5EF4-FFF2-40B4-BE49-F238E27FC236}">
                <a16:creationId xmlns:a16="http://schemas.microsoft.com/office/drawing/2014/main" id="{4EA9C11F-EA87-0F72-324A-351A28F4B186}"/>
              </a:ext>
            </a:extLst>
          </p:cNvPr>
          <p:cNvSpPr txBox="1">
            <a:spLocks noChangeArrowheads="1"/>
          </p:cNvSpPr>
          <p:nvPr/>
        </p:nvSpPr>
        <p:spPr bwMode="auto">
          <a:xfrm rot="17912278">
            <a:off x="3459092" y="1629996"/>
            <a:ext cx="79560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Exodus</a:t>
            </a:r>
          </a:p>
        </p:txBody>
      </p:sp>
      <p:sp>
        <p:nvSpPr>
          <p:cNvPr id="60" name="Text Box 7">
            <a:extLst>
              <a:ext uri="{FF2B5EF4-FFF2-40B4-BE49-F238E27FC236}">
                <a16:creationId xmlns:a16="http://schemas.microsoft.com/office/drawing/2014/main" id="{71D2307F-CD49-21A5-7354-7516BB05A894}"/>
              </a:ext>
            </a:extLst>
          </p:cNvPr>
          <p:cNvSpPr txBox="1">
            <a:spLocks noChangeArrowheads="1"/>
          </p:cNvSpPr>
          <p:nvPr/>
        </p:nvSpPr>
        <p:spPr bwMode="auto">
          <a:xfrm rot="17912278">
            <a:off x="5497220" y="1756644"/>
            <a:ext cx="58272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Ruth</a:t>
            </a:r>
          </a:p>
        </p:txBody>
      </p:sp>
      <p:sp>
        <p:nvSpPr>
          <p:cNvPr id="61" name="Text Box 7">
            <a:extLst>
              <a:ext uri="{FF2B5EF4-FFF2-40B4-BE49-F238E27FC236}">
                <a16:creationId xmlns:a16="http://schemas.microsoft.com/office/drawing/2014/main" id="{A8552F64-9C81-1C0F-3955-661F7FB799B2}"/>
              </a:ext>
            </a:extLst>
          </p:cNvPr>
          <p:cNvSpPr txBox="1">
            <a:spLocks noChangeArrowheads="1"/>
          </p:cNvSpPr>
          <p:nvPr/>
        </p:nvSpPr>
        <p:spPr bwMode="auto">
          <a:xfrm rot="17912278">
            <a:off x="4577796" y="1677510"/>
            <a:ext cx="77136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Joshua</a:t>
            </a:r>
          </a:p>
        </p:txBody>
      </p:sp>
      <p:sp>
        <p:nvSpPr>
          <p:cNvPr id="62" name="Text Box 7">
            <a:extLst>
              <a:ext uri="{FF2B5EF4-FFF2-40B4-BE49-F238E27FC236}">
                <a16:creationId xmlns:a16="http://schemas.microsoft.com/office/drawing/2014/main" id="{C07F61E5-4974-FF6E-DB5A-52D37470D5F5}"/>
              </a:ext>
            </a:extLst>
          </p:cNvPr>
          <p:cNvSpPr txBox="1">
            <a:spLocks noChangeArrowheads="1"/>
          </p:cNvSpPr>
          <p:nvPr/>
        </p:nvSpPr>
        <p:spPr bwMode="auto">
          <a:xfrm>
            <a:off x="951070" y="882273"/>
            <a:ext cx="762920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-------------------------------------------------1 &amp; 2 Chronicles ------------------------------------------------</a:t>
            </a:r>
          </a:p>
        </p:txBody>
      </p:sp>
      <p:pic>
        <p:nvPicPr>
          <p:cNvPr id="63" name="Picture 62">
            <a:extLst>
              <a:ext uri="{FF2B5EF4-FFF2-40B4-BE49-F238E27FC236}">
                <a16:creationId xmlns:a16="http://schemas.microsoft.com/office/drawing/2014/main" id="{FC484F8C-4472-2C7E-F3B7-E881DDAF1C7C}"/>
              </a:ext>
            </a:extLst>
          </p:cNvPr>
          <p:cNvPicPr>
            <a:picLocks noChangeAspect="1"/>
          </p:cNvPicPr>
          <p:nvPr/>
        </p:nvPicPr>
        <p:blipFill>
          <a:blip r:embed="rId4"/>
          <a:stretch>
            <a:fillRect/>
          </a:stretch>
        </p:blipFill>
        <p:spPr>
          <a:xfrm rot="16200000">
            <a:off x="6041866" y="2181371"/>
            <a:ext cx="260003" cy="28575"/>
          </a:xfrm>
          <a:prstGeom prst="rect">
            <a:avLst/>
          </a:prstGeom>
        </p:spPr>
      </p:pic>
      <p:sp>
        <p:nvSpPr>
          <p:cNvPr id="64" name="Text Box 7">
            <a:extLst>
              <a:ext uri="{FF2B5EF4-FFF2-40B4-BE49-F238E27FC236}">
                <a16:creationId xmlns:a16="http://schemas.microsoft.com/office/drawing/2014/main" id="{2A74E7F3-A924-822B-5480-CCC5CD8B4B4E}"/>
              </a:ext>
            </a:extLst>
          </p:cNvPr>
          <p:cNvSpPr txBox="1">
            <a:spLocks noChangeArrowheads="1"/>
          </p:cNvSpPr>
          <p:nvPr/>
        </p:nvSpPr>
        <p:spPr bwMode="auto">
          <a:xfrm rot="17912278">
            <a:off x="5950403" y="1610608"/>
            <a:ext cx="97174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1 Samuel</a:t>
            </a:r>
          </a:p>
        </p:txBody>
      </p:sp>
      <p:sp>
        <p:nvSpPr>
          <p:cNvPr id="65" name="Text Box 7">
            <a:extLst>
              <a:ext uri="{FF2B5EF4-FFF2-40B4-BE49-F238E27FC236}">
                <a16:creationId xmlns:a16="http://schemas.microsoft.com/office/drawing/2014/main" id="{31B72DF0-5327-5106-1879-436D76E6DCAA}"/>
              </a:ext>
            </a:extLst>
          </p:cNvPr>
          <p:cNvSpPr txBox="1">
            <a:spLocks noChangeArrowheads="1"/>
          </p:cNvSpPr>
          <p:nvPr/>
        </p:nvSpPr>
        <p:spPr bwMode="auto">
          <a:xfrm rot="17912278">
            <a:off x="6133989" y="1585767"/>
            <a:ext cx="97174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2 Samuel</a:t>
            </a:r>
          </a:p>
        </p:txBody>
      </p:sp>
      <p:sp>
        <p:nvSpPr>
          <p:cNvPr id="66" name="Text Box 7">
            <a:extLst>
              <a:ext uri="{FF2B5EF4-FFF2-40B4-BE49-F238E27FC236}">
                <a16:creationId xmlns:a16="http://schemas.microsoft.com/office/drawing/2014/main" id="{BA4CFE22-9289-B353-8C25-507A38F6650E}"/>
              </a:ext>
            </a:extLst>
          </p:cNvPr>
          <p:cNvSpPr txBox="1">
            <a:spLocks noChangeArrowheads="1"/>
          </p:cNvSpPr>
          <p:nvPr/>
        </p:nvSpPr>
        <p:spPr bwMode="auto">
          <a:xfrm rot="17912278">
            <a:off x="6371994" y="989388"/>
            <a:ext cx="1788044" cy="584775"/>
          </a:xfrm>
          <a:prstGeom prst="rect">
            <a:avLst/>
          </a:prstGeom>
          <a:solidFill>
            <a:srgbClr val="FFFF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2400" b="1" dirty="0">
                <a:solidFill>
                  <a:prstClr val="black"/>
                </a:solidFill>
                <a:latin typeface="Aptos Narrow" panose="020B0004020202020204" pitchFamily="34" charset="0"/>
              </a:rPr>
              <a:t>1 Kings  </a:t>
            </a:r>
            <a:r>
              <a:rPr lang="en-US" sz="3200" b="1" dirty="0">
                <a:solidFill>
                  <a:prstClr val="black"/>
                </a:solidFill>
                <a:latin typeface="Aptos Narrow" panose="020B0004020202020204" pitchFamily="34" charset="0"/>
              </a:rPr>
              <a:t>8x</a:t>
            </a:r>
            <a:endParaRPr lang="en-US" sz="2400" b="1" dirty="0">
              <a:solidFill>
                <a:prstClr val="black"/>
              </a:solidFill>
              <a:latin typeface="Aptos Narrow" panose="020B0004020202020204" pitchFamily="34" charset="0"/>
            </a:endParaRPr>
          </a:p>
        </p:txBody>
      </p:sp>
      <p:sp>
        <p:nvSpPr>
          <p:cNvPr id="67" name="Text Box 7">
            <a:extLst>
              <a:ext uri="{FF2B5EF4-FFF2-40B4-BE49-F238E27FC236}">
                <a16:creationId xmlns:a16="http://schemas.microsoft.com/office/drawing/2014/main" id="{527872DE-7465-7B8A-4447-DAEB1A895993}"/>
              </a:ext>
            </a:extLst>
          </p:cNvPr>
          <p:cNvSpPr txBox="1">
            <a:spLocks noChangeArrowheads="1"/>
          </p:cNvSpPr>
          <p:nvPr/>
        </p:nvSpPr>
        <p:spPr bwMode="auto">
          <a:xfrm rot="17912278">
            <a:off x="6915342" y="1116864"/>
            <a:ext cx="1734773" cy="584775"/>
          </a:xfrm>
          <a:prstGeom prst="rect">
            <a:avLst/>
          </a:prstGeom>
          <a:solidFill>
            <a:srgbClr val="FFFF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2400" b="1" dirty="0">
                <a:solidFill>
                  <a:prstClr val="black"/>
                </a:solidFill>
                <a:latin typeface="Aptos Narrow" panose="020B0004020202020204" pitchFamily="34" charset="0"/>
              </a:rPr>
              <a:t>2 Kings </a:t>
            </a:r>
            <a:r>
              <a:rPr lang="en-US" sz="3200" b="1" dirty="0">
                <a:solidFill>
                  <a:prstClr val="black"/>
                </a:solidFill>
                <a:latin typeface="Aptos Narrow" panose="020B0004020202020204" pitchFamily="34" charset="0"/>
              </a:rPr>
              <a:t>7x</a:t>
            </a:r>
            <a:endParaRPr lang="en-US" sz="2400" b="1" dirty="0">
              <a:solidFill>
                <a:prstClr val="black"/>
              </a:solidFill>
              <a:latin typeface="Aptos Narrow" panose="020B0004020202020204" pitchFamily="34" charset="0"/>
            </a:endParaRPr>
          </a:p>
        </p:txBody>
      </p:sp>
      <p:sp>
        <p:nvSpPr>
          <p:cNvPr id="68" name="Text Box 7">
            <a:extLst>
              <a:ext uri="{FF2B5EF4-FFF2-40B4-BE49-F238E27FC236}">
                <a16:creationId xmlns:a16="http://schemas.microsoft.com/office/drawing/2014/main" id="{1C5756D2-B258-8819-BAD7-FA77C1E5EE0A}"/>
              </a:ext>
            </a:extLst>
          </p:cNvPr>
          <p:cNvSpPr txBox="1">
            <a:spLocks noChangeArrowheads="1"/>
          </p:cNvSpPr>
          <p:nvPr/>
        </p:nvSpPr>
        <p:spPr bwMode="auto">
          <a:xfrm rot="17912278">
            <a:off x="7899404" y="1580248"/>
            <a:ext cx="105990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Nehemiah</a:t>
            </a:r>
          </a:p>
        </p:txBody>
      </p:sp>
      <p:sp>
        <p:nvSpPr>
          <p:cNvPr id="70" name="TextBox 69">
            <a:extLst>
              <a:ext uri="{FF2B5EF4-FFF2-40B4-BE49-F238E27FC236}">
                <a16:creationId xmlns:a16="http://schemas.microsoft.com/office/drawing/2014/main" id="{A1BF6A07-241E-A074-934C-A892FBD80ECE}"/>
              </a:ext>
            </a:extLst>
          </p:cNvPr>
          <p:cNvSpPr txBox="1"/>
          <p:nvPr/>
        </p:nvSpPr>
        <p:spPr>
          <a:xfrm>
            <a:off x="208388" y="60323"/>
            <a:ext cx="10469665" cy="769441"/>
          </a:xfrm>
          <a:prstGeom prst="rect">
            <a:avLst/>
          </a:prstGeom>
          <a:noFill/>
        </p:spPr>
        <p:txBody>
          <a:bodyPr wrap="square">
            <a:spAutoFit/>
          </a:bodyPr>
          <a:lstStyle/>
          <a:p>
            <a:r>
              <a:rPr lang="en-US" sz="4400" b="1" i="0" dirty="0">
                <a:solidFill>
                  <a:srgbClr val="000000"/>
                </a:solidFill>
                <a:effectLst/>
                <a:latin typeface="Aptos Display" panose="020B0004020202020204" pitchFamily="34" charset="0"/>
              </a:rPr>
              <a:t> . . . according to the word of the Lord  (29x)</a:t>
            </a:r>
            <a:endParaRPr lang="en-US" sz="4400" dirty="0">
              <a:latin typeface="Aptos Display" panose="020B0004020202020204" pitchFamily="34" charset="0"/>
            </a:endParaRPr>
          </a:p>
        </p:txBody>
      </p:sp>
    </p:spTree>
    <p:extLst>
      <p:ext uri="{BB962C8B-B14F-4D97-AF65-F5344CB8AC3E}">
        <p14:creationId xmlns:p14="http://schemas.microsoft.com/office/powerpoint/2010/main" val="305035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5632311"/>
          </a:xfrm>
          <a:prstGeom prst="rect">
            <a:avLst/>
          </a:prstGeom>
          <a:noFill/>
        </p:spPr>
        <p:txBody>
          <a:bodyPr wrap="square">
            <a:spAutoFit/>
          </a:bodyPr>
          <a:lstStyle/>
          <a:p>
            <a:pPr algn="l"/>
            <a:r>
              <a:rPr lang="en-US" sz="4000" b="1" i="0" baseline="30000" dirty="0">
                <a:solidFill>
                  <a:schemeClr val="bg1">
                    <a:lumMod val="75000"/>
                  </a:schemeClr>
                </a:solidFill>
                <a:effectLst/>
                <a:latin typeface="Aptos" panose="020B0004020202020204" pitchFamily="34" charset="0"/>
              </a:rPr>
              <a:t>1</a:t>
            </a:r>
            <a:r>
              <a:rPr lang="en-US" sz="4000" b="0" i="0" dirty="0">
                <a:solidFill>
                  <a:schemeClr val="bg1">
                    <a:lumMod val="75000"/>
                  </a:schemeClr>
                </a:solidFill>
                <a:effectLst/>
                <a:latin typeface="Aptos" panose="020B0004020202020204" pitchFamily="34" charset="0"/>
              </a:rPr>
              <a:t> Then the word of the L</a:t>
            </a:r>
            <a:r>
              <a:rPr lang="en-US" sz="3600" b="0" i="0" dirty="0">
                <a:solidFill>
                  <a:schemeClr val="bg1">
                    <a:lumMod val="75000"/>
                  </a:schemeClr>
                </a:solidFill>
                <a:effectLst/>
                <a:latin typeface="Aptos" panose="020B0004020202020204" pitchFamily="34" charset="0"/>
              </a:rPr>
              <a:t>ORD</a:t>
            </a:r>
            <a:r>
              <a:rPr lang="en-US" sz="4000" b="0" i="0" dirty="0">
                <a:solidFill>
                  <a:schemeClr val="bg1">
                    <a:lumMod val="75000"/>
                  </a:schemeClr>
                </a:solidFill>
                <a:effectLst/>
                <a:latin typeface="Aptos" panose="020B0004020202020204" pitchFamily="34" charset="0"/>
              </a:rPr>
              <a:t> came to Jonah the second time, saying, </a:t>
            </a:r>
            <a:r>
              <a:rPr lang="en-US" sz="4000" b="1" i="0" baseline="30000" dirty="0">
                <a:solidFill>
                  <a:schemeClr val="bg1">
                    <a:lumMod val="75000"/>
                  </a:schemeClr>
                </a:solidFill>
                <a:effectLst/>
                <a:latin typeface="Aptos" panose="020B0004020202020204" pitchFamily="34" charset="0"/>
              </a:rPr>
              <a:t>2</a:t>
            </a:r>
            <a:r>
              <a:rPr lang="en-US" sz="4000" b="0" i="0" dirty="0">
                <a:solidFill>
                  <a:schemeClr val="bg1">
                    <a:lumMod val="75000"/>
                  </a:schemeClr>
                </a:solidFill>
                <a:effectLst/>
                <a:latin typeface="Aptos" panose="020B0004020202020204" pitchFamily="34" charset="0"/>
              </a:rPr>
              <a:t> “Arise, go to Nineveh, that great city, and call out against it the message that I tell you.” </a:t>
            </a:r>
            <a:r>
              <a:rPr lang="en-US" sz="4000" b="1" i="0" baseline="30000" dirty="0">
                <a:solidFill>
                  <a:schemeClr val="bg1">
                    <a:lumMod val="75000"/>
                  </a:schemeClr>
                </a:solidFill>
                <a:effectLst/>
                <a:latin typeface="Aptos" panose="020B0004020202020204" pitchFamily="34" charset="0"/>
              </a:rPr>
              <a:t>3</a:t>
            </a:r>
            <a:r>
              <a:rPr lang="en-US" sz="4000" b="0" i="0" dirty="0">
                <a:solidFill>
                  <a:schemeClr val="bg1">
                    <a:lumMod val="75000"/>
                  </a:schemeClr>
                </a:solidFill>
                <a:effectLst/>
                <a:latin typeface="Aptos" panose="020B0004020202020204" pitchFamily="34" charset="0"/>
              </a:rPr>
              <a:t> So Jonah arose and went to Nineveh, according to the word of the Lord. </a:t>
            </a:r>
            <a:r>
              <a:rPr lang="en-US" sz="4000" b="0" i="0" dirty="0">
                <a:solidFill>
                  <a:srgbClr val="000000"/>
                </a:solidFill>
                <a:effectLst/>
                <a:latin typeface="Aptos" panose="020B0004020202020204" pitchFamily="34" charset="0"/>
              </a:rPr>
              <a:t>Now Nineveh was an exceedingly great city, three days' journey in breadth. </a:t>
            </a:r>
            <a:r>
              <a:rPr lang="en-US" sz="4000" b="1" i="0" baseline="30000" dirty="0">
                <a:solidFill>
                  <a:srgbClr val="000000"/>
                </a:solidFill>
                <a:effectLst/>
                <a:latin typeface="Aptos" panose="020B0004020202020204" pitchFamily="34" charset="0"/>
              </a:rPr>
              <a:t>4</a:t>
            </a:r>
            <a:r>
              <a:rPr lang="en-US" sz="4000" b="0" i="0" dirty="0">
                <a:solidFill>
                  <a:srgbClr val="000000"/>
                </a:solidFill>
                <a:effectLst/>
                <a:latin typeface="Aptos" panose="020B0004020202020204" pitchFamily="34" charset="0"/>
              </a:rPr>
              <a:t> Jonah began to go into the city, going a day's journey. And he called out, “Yet forty days, and Nineveh shall be overthrown!”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388719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D numbers in white and orange">
            <a:extLst>
              <a:ext uri="{FF2B5EF4-FFF2-40B4-BE49-F238E27FC236}">
                <a16:creationId xmlns:a16="http://schemas.microsoft.com/office/drawing/2014/main" id="{40F069D3-C048-765A-8FD1-610BEB98E8FB}"/>
              </a:ext>
            </a:extLst>
          </p:cNvPr>
          <p:cNvPicPr>
            <a:picLocks noChangeAspect="1"/>
          </p:cNvPicPr>
          <p:nvPr/>
        </p:nvPicPr>
        <p:blipFill>
          <a:blip r:embed="rId2">
            <a:duotone>
              <a:prstClr val="black"/>
              <a:schemeClr val="tx1">
                <a:tint val="45000"/>
                <a:satMod val="400000"/>
              </a:schemeClr>
            </a:duotone>
            <a:alphaModFix amt="53000"/>
          </a:blip>
          <a:srcRect/>
          <a:stretch/>
        </p:blipFill>
        <p:spPr>
          <a:xfrm>
            <a:off x="0" y="10"/>
            <a:ext cx="12191980" cy="6857990"/>
          </a:xfrm>
          <a:prstGeom prst="rect">
            <a:avLst/>
          </a:prstGeom>
        </p:spPr>
      </p:pic>
      <p:sp>
        <p:nvSpPr>
          <p:cNvPr id="16" name="TextBox 15">
            <a:extLst>
              <a:ext uri="{FF2B5EF4-FFF2-40B4-BE49-F238E27FC236}">
                <a16:creationId xmlns:a16="http://schemas.microsoft.com/office/drawing/2014/main" id="{1EEBC0E2-0124-FCBE-124E-FFA8022827C9}"/>
              </a:ext>
            </a:extLst>
          </p:cNvPr>
          <p:cNvSpPr txBox="1"/>
          <p:nvPr/>
        </p:nvSpPr>
        <p:spPr>
          <a:xfrm>
            <a:off x="7117080" y="4864100"/>
            <a:ext cx="3406140" cy="707886"/>
          </a:xfrm>
          <a:prstGeom prst="rect">
            <a:avLst/>
          </a:prstGeom>
          <a:noFill/>
        </p:spPr>
        <p:txBody>
          <a:bodyPr wrap="square">
            <a:spAutoFit/>
          </a:bodyPr>
          <a:lstStyle/>
          <a:p>
            <a:pPr algn="r"/>
            <a:r>
              <a:rPr lang="en-US" sz="4000" b="0" i="0" dirty="0">
                <a:solidFill>
                  <a:srgbClr val="000000"/>
                </a:solidFill>
                <a:effectLst/>
                <a:highlight>
                  <a:srgbClr val="FFFFFF"/>
                </a:highlight>
                <a:latin typeface="Aptos" panose="020B0004020202020204" pitchFamily="34" charset="0"/>
              </a:rPr>
              <a:t>Yet forty days</a:t>
            </a:r>
          </a:p>
        </p:txBody>
      </p:sp>
      <p:sp>
        <p:nvSpPr>
          <p:cNvPr id="17" name="TextBox 16">
            <a:extLst>
              <a:ext uri="{FF2B5EF4-FFF2-40B4-BE49-F238E27FC236}">
                <a16:creationId xmlns:a16="http://schemas.microsoft.com/office/drawing/2014/main" id="{0001972C-14B8-C955-9474-AF4C003B7D1D}"/>
              </a:ext>
            </a:extLst>
          </p:cNvPr>
          <p:cNvSpPr txBox="1"/>
          <p:nvPr/>
        </p:nvSpPr>
        <p:spPr>
          <a:xfrm>
            <a:off x="6595255" y="3648565"/>
            <a:ext cx="4330700" cy="707886"/>
          </a:xfrm>
          <a:prstGeom prst="rect">
            <a:avLst/>
          </a:prstGeom>
          <a:noFill/>
        </p:spPr>
        <p:txBody>
          <a:bodyPr wrap="square">
            <a:spAutoFit/>
          </a:bodyPr>
          <a:lstStyle/>
          <a:p>
            <a:pPr algn="r"/>
            <a:r>
              <a:rPr lang="en-US" sz="4000" b="0" i="0" dirty="0">
                <a:solidFill>
                  <a:srgbClr val="000000"/>
                </a:solidFill>
                <a:effectLst/>
                <a:highlight>
                  <a:srgbClr val="FFFFFF"/>
                </a:highlight>
                <a:latin typeface="Aptos" panose="020B0004020202020204" pitchFamily="34" charset="0"/>
              </a:rPr>
              <a:t>three days' journey</a:t>
            </a:r>
          </a:p>
        </p:txBody>
      </p:sp>
      <p:sp>
        <p:nvSpPr>
          <p:cNvPr id="3" name="TextBox 2">
            <a:extLst>
              <a:ext uri="{FF2B5EF4-FFF2-40B4-BE49-F238E27FC236}">
                <a16:creationId xmlns:a16="http://schemas.microsoft.com/office/drawing/2014/main" id="{B955CD5B-7553-268A-8869-F681C50D1C9A}"/>
              </a:ext>
            </a:extLst>
          </p:cNvPr>
          <p:cNvSpPr txBox="1"/>
          <p:nvPr/>
        </p:nvSpPr>
        <p:spPr>
          <a:xfrm>
            <a:off x="664454" y="172317"/>
            <a:ext cx="10125466" cy="1754326"/>
          </a:xfrm>
          <a:prstGeom prst="rect">
            <a:avLst/>
          </a:prstGeom>
          <a:solidFill>
            <a:srgbClr val="FFFFFF">
              <a:alpha val="80000"/>
            </a:srgbClr>
          </a:solidFill>
        </p:spPr>
        <p:txBody>
          <a:bodyPr wrap="square">
            <a:spAutoFit/>
          </a:bodyPr>
          <a:lstStyle/>
          <a:p>
            <a:pPr algn="ctr"/>
            <a:r>
              <a:rPr lang="en-US" sz="3600" b="1" dirty="0">
                <a:latin typeface="Aptos Narrow" panose="020B0004020202020204" pitchFamily="34" charset="0"/>
              </a:rPr>
              <a:t>The number three in the Bible symbolizes divine completeness, resurrection, the Trinity,</a:t>
            </a:r>
          </a:p>
          <a:p>
            <a:pPr algn="ctr"/>
            <a:r>
              <a:rPr lang="en-US" sz="3600" b="1" dirty="0">
                <a:latin typeface="Aptos Narrow" panose="020B0004020202020204" pitchFamily="34" charset="0"/>
              </a:rPr>
              <a:t> and pivotal spiritual events.</a:t>
            </a:r>
          </a:p>
        </p:txBody>
      </p:sp>
      <p:sp>
        <p:nvSpPr>
          <p:cNvPr id="7" name="TextBox 6">
            <a:extLst>
              <a:ext uri="{FF2B5EF4-FFF2-40B4-BE49-F238E27FC236}">
                <a16:creationId xmlns:a16="http://schemas.microsoft.com/office/drawing/2014/main" id="{D8B9C427-1813-9746-D328-CEEDF7B8A5DF}"/>
              </a:ext>
            </a:extLst>
          </p:cNvPr>
          <p:cNvSpPr txBox="1"/>
          <p:nvPr/>
        </p:nvSpPr>
        <p:spPr>
          <a:xfrm>
            <a:off x="664454" y="2155666"/>
            <a:ext cx="5462026" cy="3416320"/>
          </a:xfrm>
          <a:prstGeom prst="rect">
            <a:avLst/>
          </a:prstGeom>
          <a:solidFill>
            <a:srgbClr val="FFFFFF">
              <a:alpha val="80000"/>
            </a:srgbClr>
          </a:solidFill>
        </p:spPr>
        <p:txBody>
          <a:bodyPr wrap="square">
            <a:spAutoFit/>
          </a:bodyPr>
          <a:lstStyle/>
          <a:p>
            <a:pPr algn="ctr"/>
            <a:r>
              <a:rPr lang="en-US" sz="3600" b="1" dirty="0">
                <a:latin typeface="Aptos Narrow" panose="020B0004020202020204" pitchFamily="34" charset="0"/>
              </a:rPr>
              <a:t>The number forty symbolizes periods of testing, trial, and preparation, such as the Flood, Israel's wilderness, and Jesus' fasting.</a:t>
            </a:r>
          </a:p>
        </p:txBody>
      </p:sp>
    </p:spTree>
    <p:extLst>
      <p:ext uri="{BB962C8B-B14F-4D97-AF65-F5344CB8AC3E}">
        <p14:creationId xmlns:p14="http://schemas.microsoft.com/office/powerpoint/2010/main" val="656832631"/>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5693866"/>
          </a:xfrm>
          <a:prstGeom prst="rect">
            <a:avLst/>
          </a:prstGeom>
          <a:noFill/>
        </p:spPr>
        <p:txBody>
          <a:bodyPr wrap="square">
            <a:spAutoFit/>
          </a:bodyPr>
          <a:lstStyle/>
          <a:p>
            <a:pPr algn="l"/>
            <a:r>
              <a:rPr lang="en-US" sz="4000" b="1" i="0" baseline="30000" dirty="0">
                <a:solidFill>
                  <a:schemeClr val="bg1">
                    <a:lumMod val="75000"/>
                  </a:schemeClr>
                </a:solidFill>
                <a:effectLst/>
                <a:latin typeface="Aptos" panose="020B0004020202020204" pitchFamily="34" charset="0"/>
              </a:rPr>
              <a:t>1</a:t>
            </a:r>
            <a:r>
              <a:rPr lang="en-US" sz="4000" b="0" i="0" dirty="0">
                <a:solidFill>
                  <a:schemeClr val="bg1">
                    <a:lumMod val="75000"/>
                  </a:schemeClr>
                </a:solidFill>
                <a:effectLst/>
                <a:latin typeface="Aptos" panose="020B0004020202020204" pitchFamily="34" charset="0"/>
              </a:rPr>
              <a:t> Then the word of the </a:t>
            </a:r>
            <a:r>
              <a:rPr lang="en-US" sz="4400" b="0" i="0" dirty="0">
                <a:solidFill>
                  <a:schemeClr val="bg1">
                    <a:lumMod val="75000"/>
                  </a:schemeClr>
                </a:solidFill>
                <a:effectLst/>
                <a:latin typeface="Aptos" panose="020B0004020202020204" pitchFamily="34" charset="0"/>
              </a:rPr>
              <a:t>L</a:t>
            </a:r>
            <a:r>
              <a:rPr lang="en-US" sz="4000" b="0" i="0" dirty="0">
                <a:solidFill>
                  <a:schemeClr val="bg1">
                    <a:lumMod val="75000"/>
                  </a:schemeClr>
                </a:solidFill>
                <a:effectLst/>
                <a:latin typeface="Aptos" panose="020B0004020202020204" pitchFamily="34" charset="0"/>
              </a:rPr>
              <a:t>ORD came to Jonah the second time, saying, </a:t>
            </a:r>
            <a:r>
              <a:rPr lang="en-US" sz="4000" b="1" i="0" baseline="30000" dirty="0">
                <a:solidFill>
                  <a:schemeClr val="bg1">
                    <a:lumMod val="75000"/>
                  </a:schemeClr>
                </a:solidFill>
                <a:effectLst/>
                <a:latin typeface="Aptos" panose="020B0004020202020204" pitchFamily="34" charset="0"/>
              </a:rPr>
              <a:t>2</a:t>
            </a:r>
            <a:r>
              <a:rPr lang="en-US" sz="4000" b="0" i="0" dirty="0">
                <a:solidFill>
                  <a:schemeClr val="bg1">
                    <a:lumMod val="75000"/>
                  </a:schemeClr>
                </a:solidFill>
                <a:effectLst/>
                <a:latin typeface="Aptos" panose="020B0004020202020204" pitchFamily="34" charset="0"/>
              </a:rPr>
              <a:t> “Arise, go to Nineveh, that great city, and call out against it the message that I tell you.” </a:t>
            </a:r>
            <a:r>
              <a:rPr lang="en-US" sz="4000" b="1" i="0" baseline="30000" dirty="0">
                <a:solidFill>
                  <a:schemeClr val="bg1">
                    <a:lumMod val="75000"/>
                  </a:schemeClr>
                </a:solidFill>
                <a:effectLst/>
                <a:latin typeface="Aptos" panose="020B0004020202020204" pitchFamily="34" charset="0"/>
              </a:rPr>
              <a:t>3</a:t>
            </a:r>
            <a:r>
              <a:rPr lang="en-US" sz="4000" b="0" i="0" dirty="0">
                <a:solidFill>
                  <a:schemeClr val="bg1">
                    <a:lumMod val="75000"/>
                  </a:schemeClr>
                </a:solidFill>
                <a:effectLst/>
                <a:latin typeface="Aptos" panose="020B0004020202020204" pitchFamily="34" charset="0"/>
              </a:rPr>
              <a:t> So Jonah arose and went to Nineveh, according to the word of the Lord. </a:t>
            </a:r>
            <a:r>
              <a:rPr lang="en-US" sz="4000" b="0" i="0" dirty="0">
                <a:solidFill>
                  <a:srgbClr val="000000"/>
                </a:solidFill>
                <a:effectLst/>
                <a:latin typeface="Aptos" panose="020B0004020202020204" pitchFamily="34" charset="0"/>
              </a:rPr>
              <a:t>Now Nineveh was an exceedingly great city, three days' journey in breadth. </a:t>
            </a:r>
            <a:r>
              <a:rPr lang="en-US" sz="4000" b="1" i="0" baseline="30000" dirty="0">
                <a:solidFill>
                  <a:srgbClr val="000000"/>
                </a:solidFill>
                <a:effectLst/>
                <a:latin typeface="Aptos" panose="020B0004020202020204" pitchFamily="34" charset="0"/>
              </a:rPr>
              <a:t>4</a:t>
            </a:r>
            <a:r>
              <a:rPr lang="en-US" sz="4000" b="0" i="0" dirty="0">
                <a:solidFill>
                  <a:srgbClr val="000000"/>
                </a:solidFill>
                <a:effectLst/>
                <a:latin typeface="Aptos" panose="020B0004020202020204" pitchFamily="34" charset="0"/>
              </a:rPr>
              <a:t> Jonah began to go into the city, going a day's journey. And he called out, “Yet forty days, and Nineveh shall be </a:t>
            </a:r>
            <a:r>
              <a:rPr lang="en-US" sz="4000" b="0" i="0" dirty="0">
                <a:solidFill>
                  <a:srgbClr val="000000"/>
                </a:solidFill>
                <a:effectLst/>
                <a:highlight>
                  <a:srgbClr val="FFFF00"/>
                </a:highlight>
                <a:latin typeface="Aptos" panose="020B0004020202020204" pitchFamily="34" charset="0"/>
              </a:rPr>
              <a:t>overthrown</a:t>
            </a:r>
            <a:r>
              <a:rPr lang="en-US" sz="4000" b="0" i="0" dirty="0">
                <a:solidFill>
                  <a:srgbClr val="000000"/>
                </a:solidFill>
                <a:effectLst/>
                <a:latin typeface="Aptos" panose="020B0004020202020204" pitchFamily="34" charset="0"/>
              </a:rPr>
              <a:t>!”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
        <p:nvSpPr>
          <p:cNvPr id="5" name="TextBox 4">
            <a:extLst>
              <a:ext uri="{FF2B5EF4-FFF2-40B4-BE49-F238E27FC236}">
                <a16:creationId xmlns:a16="http://schemas.microsoft.com/office/drawing/2014/main" id="{C7DBFCA7-E311-13E0-D5B4-25CAE92F66CC}"/>
              </a:ext>
            </a:extLst>
          </p:cNvPr>
          <p:cNvSpPr txBox="1"/>
          <p:nvPr/>
        </p:nvSpPr>
        <p:spPr>
          <a:xfrm>
            <a:off x="481446" y="1828562"/>
            <a:ext cx="10186555" cy="1600438"/>
          </a:xfrm>
          <a:prstGeom prst="rect">
            <a:avLst/>
          </a:prstGeom>
          <a:solidFill>
            <a:srgbClr val="FFFFFF"/>
          </a:solidFill>
          <a:effectLst>
            <a:glow rad="63500">
              <a:schemeClr val="tx1"/>
            </a:glow>
            <a:outerShdw blurRad="101600" dist="101600" dir="5400000" algn="ctr" rotWithShape="0">
              <a:schemeClr val="tx1"/>
            </a:outerShdw>
          </a:effectLst>
        </p:spPr>
        <p:txBody>
          <a:bodyPr wrap="square">
            <a:spAutoFit/>
          </a:bodyPr>
          <a:lstStyle/>
          <a:p>
            <a:r>
              <a:rPr lang="he-IL" sz="5400" dirty="0">
                <a:latin typeface="SBL Hebrew"/>
              </a:rPr>
              <a:t>הפך</a:t>
            </a:r>
            <a:r>
              <a:rPr lang="en-US" sz="4400" dirty="0">
                <a:latin typeface="SBL Hebrew"/>
              </a:rPr>
              <a:t> (</a:t>
            </a:r>
            <a:r>
              <a:rPr lang="en-US" sz="4400" i="1" dirty="0" err="1">
                <a:latin typeface="SBL Hebrew"/>
              </a:rPr>
              <a:t>hpk</a:t>
            </a:r>
            <a:r>
              <a:rPr lang="en-US" sz="4400" i="1" dirty="0">
                <a:latin typeface="SBL Hebrew"/>
              </a:rPr>
              <a:t>), vb. turn; overturn; overthrow; demolish; change; turn round.</a:t>
            </a:r>
          </a:p>
        </p:txBody>
      </p:sp>
    </p:spTree>
    <p:extLst>
      <p:ext uri="{BB962C8B-B14F-4D97-AF65-F5344CB8AC3E}">
        <p14:creationId xmlns:p14="http://schemas.microsoft.com/office/powerpoint/2010/main" val="63511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6309420"/>
          </a:xfrm>
          <a:prstGeom prst="rect">
            <a:avLst/>
          </a:prstGeom>
          <a:noFill/>
        </p:spPr>
        <p:txBody>
          <a:bodyPr wrap="square">
            <a:spAutoFit/>
          </a:bodyPr>
          <a:lstStyle/>
          <a:p>
            <a:pPr algn="l"/>
            <a:r>
              <a:rPr lang="en-US" sz="4000" b="1" i="0" baseline="30000" dirty="0">
                <a:solidFill>
                  <a:schemeClr val="bg1">
                    <a:lumMod val="75000"/>
                  </a:schemeClr>
                </a:solidFill>
                <a:effectLst/>
                <a:latin typeface="Aptos" panose="020B0004020202020204" pitchFamily="34" charset="0"/>
              </a:rPr>
              <a:t>1</a:t>
            </a:r>
            <a:r>
              <a:rPr lang="en-US" sz="4000" b="0" i="0" dirty="0">
                <a:solidFill>
                  <a:schemeClr val="bg1">
                    <a:lumMod val="75000"/>
                  </a:schemeClr>
                </a:solidFill>
                <a:effectLst/>
                <a:latin typeface="Aptos" panose="020B0004020202020204" pitchFamily="34" charset="0"/>
              </a:rPr>
              <a:t> Then the word of the </a:t>
            </a:r>
            <a:r>
              <a:rPr lang="en-US" sz="4400" b="0" i="0" dirty="0">
                <a:solidFill>
                  <a:schemeClr val="bg1">
                    <a:lumMod val="75000"/>
                  </a:schemeClr>
                </a:solidFill>
                <a:effectLst/>
                <a:latin typeface="Aptos" panose="020B0004020202020204" pitchFamily="34" charset="0"/>
              </a:rPr>
              <a:t>L</a:t>
            </a:r>
            <a:r>
              <a:rPr lang="en-US" sz="4000" b="0" i="0" dirty="0">
                <a:solidFill>
                  <a:schemeClr val="bg1">
                    <a:lumMod val="75000"/>
                  </a:schemeClr>
                </a:solidFill>
                <a:effectLst/>
                <a:latin typeface="Aptos" panose="020B0004020202020204" pitchFamily="34" charset="0"/>
              </a:rPr>
              <a:t>ORD came to Jonah the second time, saying, </a:t>
            </a:r>
            <a:r>
              <a:rPr lang="en-US" sz="4000" b="1" i="0" baseline="30000" dirty="0">
                <a:solidFill>
                  <a:schemeClr val="bg1">
                    <a:lumMod val="75000"/>
                  </a:schemeClr>
                </a:solidFill>
                <a:effectLst/>
                <a:latin typeface="Aptos" panose="020B0004020202020204" pitchFamily="34" charset="0"/>
              </a:rPr>
              <a:t>2</a:t>
            </a:r>
            <a:r>
              <a:rPr lang="en-US" sz="4000" b="0" i="0" dirty="0">
                <a:solidFill>
                  <a:schemeClr val="bg1">
                    <a:lumMod val="75000"/>
                  </a:schemeClr>
                </a:solidFill>
                <a:effectLst/>
                <a:latin typeface="Aptos" panose="020B0004020202020204" pitchFamily="34" charset="0"/>
              </a:rPr>
              <a:t> “Arise, go to Nineveh, that great city, and call out against it the message that I tell you.” </a:t>
            </a:r>
            <a:r>
              <a:rPr lang="en-US" sz="4000" b="1" i="0" baseline="30000" dirty="0">
                <a:solidFill>
                  <a:schemeClr val="bg1">
                    <a:lumMod val="75000"/>
                  </a:schemeClr>
                </a:solidFill>
                <a:effectLst/>
                <a:latin typeface="Aptos" panose="020B0004020202020204" pitchFamily="34" charset="0"/>
              </a:rPr>
              <a:t>3</a:t>
            </a:r>
            <a:r>
              <a:rPr lang="en-US" sz="4000" b="0" i="0" dirty="0">
                <a:solidFill>
                  <a:schemeClr val="bg1">
                    <a:lumMod val="75000"/>
                  </a:schemeClr>
                </a:solidFill>
                <a:effectLst/>
                <a:latin typeface="Aptos" panose="020B0004020202020204" pitchFamily="34" charset="0"/>
              </a:rPr>
              <a:t> So Jonah arose and went to Nineveh, according to the word of the Lord. Now Nineveh was an exceedingly great city, three days' journey in breadth. </a:t>
            </a:r>
            <a:r>
              <a:rPr lang="en-US" sz="4000" b="1" i="0" baseline="30000" dirty="0">
                <a:solidFill>
                  <a:schemeClr val="bg1">
                    <a:lumMod val="75000"/>
                  </a:schemeClr>
                </a:solidFill>
                <a:effectLst/>
                <a:latin typeface="Aptos" panose="020B0004020202020204" pitchFamily="34" charset="0"/>
              </a:rPr>
              <a:t>4</a:t>
            </a:r>
            <a:r>
              <a:rPr lang="en-US" sz="4000" b="0" i="0" dirty="0">
                <a:solidFill>
                  <a:schemeClr val="bg1">
                    <a:lumMod val="75000"/>
                  </a:schemeClr>
                </a:solidFill>
                <a:effectLst/>
                <a:latin typeface="Aptos" panose="020B0004020202020204" pitchFamily="34" charset="0"/>
              </a:rPr>
              <a:t> Jonah began to go into the city, going a day's journey. And he called out, “Yet forty days, and Nineveh shall be overthrown!” </a:t>
            </a:r>
          </a:p>
          <a:p>
            <a:pPr algn="l"/>
            <a:r>
              <a:rPr lang="en-US" sz="4000" b="1" i="0" baseline="30000" dirty="0">
                <a:solidFill>
                  <a:srgbClr val="000000"/>
                </a:solidFill>
                <a:effectLst/>
                <a:latin typeface="Aptos" panose="020B0004020202020204" pitchFamily="34" charset="0"/>
              </a:rPr>
              <a:t>5</a:t>
            </a:r>
            <a:r>
              <a:rPr lang="en-US" sz="4000" b="0" i="0" dirty="0">
                <a:solidFill>
                  <a:srgbClr val="000000"/>
                </a:solidFill>
                <a:effectLst/>
                <a:latin typeface="Aptos" panose="020B0004020202020204" pitchFamily="34" charset="0"/>
              </a:rPr>
              <a:t> And the people of Nineveh believed God. . .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359426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6309420"/>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a:t>
            </a:r>
            <a:r>
              <a:rPr lang="en-US" sz="4000" b="0" i="0" dirty="0">
                <a:solidFill>
                  <a:srgbClr val="000000"/>
                </a:solidFill>
                <a:effectLst/>
                <a:latin typeface="Aptos" panose="020B0004020202020204" pitchFamily="34" charset="0"/>
              </a:rPr>
              <a:t> Then </a:t>
            </a:r>
            <a:r>
              <a:rPr lang="en-US" sz="4000" b="0" i="0" dirty="0">
                <a:solidFill>
                  <a:srgbClr val="000000"/>
                </a:solidFill>
                <a:effectLst/>
                <a:highlight>
                  <a:srgbClr val="FFFF00"/>
                </a:highlight>
                <a:latin typeface="Aptos" panose="020B0004020202020204" pitchFamily="34" charset="0"/>
              </a:rPr>
              <a:t>the word of </a:t>
            </a:r>
            <a:r>
              <a:rPr lang="en-US" sz="4000" b="1" i="0" dirty="0">
                <a:solidFill>
                  <a:srgbClr val="FF0000"/>
                </a:solidFill>
                <a:effectLst/>
                <a:highlight>
                  <a:srgbClr val="FFFF00"/>
                </a:highlight>
                <a:latin typeface="Aptos" panose="020B0004020202020204" pitchFamily="34" charset="0"/>
              </a:rPr>
              <a:t>the L</a:t>
            </a:r>
            <a:r>
              <a:rPr lang="en-US" sz="3600" b="1" i="0" dirty="0">
                <a:solidFill>
                  <a:srgbClr val="FF0000"/>
                </a:solidFill>
                <a:effectLst/>
                <a:highlight>
                  <a:srgbClr val="FFFF00"/>
                </a:highlight>
                <a:latin typeface="Aptos" panose="020B0004020202020204" pitchFamily="34" charset="0"/>
              </a:rPr>
              <a:t>ORD</a:t>
            </a:r>
            <a:r>
              <a:rPr lang="en-US" sz="4000" b="1" i="0" dirty="0">
                <a:solidFill>
                  <a:srgbClr val="FF0000"/>
                </a:solidFill>
                <a:effectLst/>
                <a:highlight>
                  <a:srgbClr val="FFFF00"/>
                </a:highlight>
                <a:latin typeface="Aptos" panose="020B0004020202020204" pitchFamily="34" charset="0"/>
              </a:rPr>
              <a:t> </a:t>
            </a:r>
            <a:r>
              <a:rPr lang="en-US" sz="4000" b="0" i="0" dirty="0">
                <a:solidFill>
                  <a:srgbClr val="000000"/>
                </a:solidFill>
                <a:effectLst/>
                <a:latin typeface="Aptos" panose="020B0004020202020204" pitchFamily="34" charset="0"/>
              </a:rPr>
              <a:t>came to Jonah the second time, saying, </a:t>
            </a:r>
            <a:r>
              <a:rPr lang="en-US" sz="4000" b="1" i="0" baseline="30000" dirty="0">
                <a:solidFill>
                  <a:srgbClr val="000000"/>
                </a:solidFill>
                <a:effectLst/>
                <a:latin typeface="Aptos" panose="020B0004020202020204" pitchFamily="34" charset="0"/>
              </a:rPr>
              <a:t>2</a:t>
            </a:r>
            <a:r>
              <a:rPr lang="en-US" sz="4000" b="0" i="0" dirty="0">
                <a:solidFill>
                  <a:srgbClr val="000000"/>
                </a:solidFill>
                <a:effectLst/>
                <a:latin typeface="Aptos" panose="020B0004020202020204" pitchFamily="34" charset="0"/>
              </a:rPr>
              <a:t> “Arise, go to Nineveh, that great city, and call out against it </a:t>
            </a:r>
            <a:r>
              <a:rPr lang="en-US" sz="4000" b="0" i="0" dirty="0">
                <a:solidFill>
                  <a:srgbClr val="000000"/>
                </a:solidFill>
                <a:effectLst/>
                <a:highlight>
                  <a:srgbClr val="FFFF00"/>
                </a:highlight>
                <a:latin typeface="Aptos" panose="020B0004020202020204" pitchFamily="34" charset="0"/>
              </a:rPr>
              <a:t>the message that </a:t>
            </a:r>
            <a:r>
              <a:rPr lang="en-US" sz="4000" b="1" i="0" dirty="0">
                <a:solidFill>
                  <a:srgbClr val="FF0000"/>
                </a:solidFill>
                <a:effectLst/>
                <a:highlight>
                  <a:srgbClr val="FFFF00"/>
                </a:highlight>
                <a:latin typeface="Aptos" panose="020B0004020202020204" pitchFamily="34" charset="0"/>
              </a:rPr>
              <a:t>I</a:t>
            </a:r>
            <a:r>
              <a:rPr lang="en-US" sz="4000" b="0" i="0" dirty="0">
                <a:solidFill>
                  <a:srgbClr val="000000"/>
                </a:solidFill>
                <a:effectLst/>
                <a:highlight>
                  <a:srgbClr val="FFFF00"/>
                </a:highlight>
                <a:latin typeface="Aptos" panose="020B0004020202020204" pitchFamily="34" charset="0"/>
              </a:rPr>
              <a:t> tell you.</a:t>
            </a:r>
            <a:r>
              <a:rPr lang="en-US" sz="4000" b="0" i="0" dirty="0">
                <a:solidFill>
                  <a:srgbClr val="000000"/>
                </a:solidFill>
                <a:effectLst/>
                <a:latin typeface="Aptos" panose="020B0004020202020204" pitchFamily="34" charset="0"/>
              </a:rPr>
              <a:t>” </a:t>
            </a:r>
            <a:r>
              <a:rPr lang="en-US" sz="4000" b="1" i="0" baseline="30000" dirty="0">
                <a:solidFill>
                  <a:srgbClr val="000000"/>
                </a:solidFill>
                <a:effectLst/>
                <a:latin typeface="Aptos" panose="020B0004020202020204" pitchFamily="34" charset="0"/>
              </a:rPr>
              <a:t>3</a:t>
            </a:r>
            <a:r>
              <a:rPr lang="en-US" sz="4000" b="0" i="0" dirty="0">
                <a:solidFill>
                  <a:srgbClr val="000000"/>
                </a:solidFill>
                <a:effectLst/>
                <a:latin typeface="Aptos" panose="020B0004020202020204" pitchFamily="34" charset="0"/>
              </a:rPr>
              <a:t> So Jonah arose and went to Nineveh, according to </a:t>
            </a:r>
            <a:r>
              <a:rPr lang="en-US" sz="4000" b="0" i="0" dirty="0">
                <a:solidFill>
                  <a:srgbClr val="000000"/>
                </a:solidFill>
                <a:effectLst/>
                <a:highlight>
                  <a:srgbClr val="FFFF00"/>
                </a:highlight>
                <a:latin typeface="Aptos" panose="020B0004020202020204" pitchFamily="34" charset="0"/>
              </a:rPr>
              <a:t>the word of </a:t>
            </a:r>
            <a:r>
              <a:rPr lang="en-US" sz="4000" b="1" i="0" dirty="0">
                <a:solidFill>
                  <a:srgbClr val="FF0000"/>
                </a:solidFill>
                <a:effectLst/>
                <a:highlight>
                  <a:srgbClr val="FFFF00"/>
                </a:highlight>
                <a:latin typeface="Aptos" panose="020B0004020202020204" pitchFamily="34" charset="0"/>
              </a:rPr>
              <a:t>the </a:t>
            </a:r>
            <a:r>
              <a:rPr lang="en-US" sz="4400" b="1" i="0" dirty="0">
                <a:solidFill>
                  <a:srgbClr val="FF0000"/>
                </a:solidFill>
                <a:effectLst/>
                <a:highlight>
                  <a:srgbClr val="FFFF00"/>
                </a:highlight>
                <a:latin typeface="Aptos" panose="020B0004020202020204" pitchFamily="34" charset="0"/>
              </a:rPr>
              <a:t>L</a:t>
            </a:r>
            <a:r>
              <a:rPr lang="en-US" sz="4000" b="1" i="0" dirty="0">
                <a:solidFill>
                  <a:srgbClr val="FF0000"/>
                </a:solidFill>
                <a:effectLst/>
                <a:highlight>
                  <a:srgbClr val="FFFF00"/>
                </a:highlight>
                <a:latin typeface="Aptos" panose="020B0004020202020204" pitchFamily="34" charset="0"/>
              </a:rPr>
              <a:t>ORD</a:t>
            </a:r>
            <a:r>
              <a:rPr lang="en-US" sz="4000" b="0" i="0" dirty="0">
                <a:solidFill>
                  <a:srgbClr val="000000"/>
                </a:solidFill>
                <a:effectLst/>
                <a:latin typeface="Aptos" panose="020B0004020202020204" pitchFamily="34" charset="0"/>
              </a:rPr>
              <a:t>. Now Nineveh was an exceedingly great city, three days' journey in breadth. </a:t>
            </a:r>
            <a:r>
              <a:rPr lang="en-US" sz="4000" b="1" i="0" baseline="30000" dirty="0">
                <a:solidFill>
                  <a:srgbClr val="000000"/>
                </a:solidFill>
                <a:effectLst/>
                <a:latin typeface="Aptos" panose="020B0004020202020204" pitchFamily="34" charset="0"/>
              </a:rPr>
              <a:t>4</a:t>
            </a:r>
            <a:r>
              <a:rPr lang="en-US" sz="4000" b="0" i="0" dirty="0">
                <a:solidFill>
                  <a:srgbClr val="000000"/>
                </a:solidFill>
                <a:effectLst/>
                <a:latin typeface="Aptos" panose="020B0004020202020204" pitchFamily="34" charset="0"/>
              </a:rPr>
              <a:t> Jonah began to go into the city, going a day's journey. And he called out, “Yet forty days, and Nineveh shall be overthrown!” </a:t>
            </a:r>
          </a:p>
          <a:p>
            <a:pPr algn="l"/>
            <a:r>
              <a:rPr lang="en-US" sz="4000" b="1" i="0" baseline="30000" dirty="0">
                <a:solidFill>
                  <a:srgbClr val="000000"/>
                </a:solidFill>
                <a:effectLst/>
                <a:latin typeface="Aptos" panose="020B0004020202020204" pitchFamily="34" charset="0"/>
              </a:rPr>
              <a:t>5</a:t>
            </a:r>
            <a:r>
              <a:rPr lang="en-US" sz="4000" b="0" i="0" dirty="0">
                <a:solidFill>
                  <a:srgbClr val="000000"/>
                </a:solidFill>
                <a:effectLst/>
                <a:latin typeface="Aptos" panose="020B0004020202020204" pitchFamily="34" charset="0"/>
              </a:rPr>
              <a:t> And the </a:t>
            </a:r>
            <a:r>
              <a:rPr lang="en-US" sz="4000" b="0" i="0" dirty="0">
                <a:solidFill>
                  <a:srgbClr val="000000"/>
                </a:solidFill>
                <a:effectLst/>
                <a:highlight>
                  <a:srgbClr val="FFFF00"/>
                </a:highlight>
                <a:latin typeface="Aptos" panose="020B0004020202020204" pitchFamily="34" charset="0"/>
              </a:rPr>
              <a:t>people of Nineveh believed </a:t>
            </a:r>
            <a:r>
              <a:rPr lang="en-US" sz="4000" b="1" i="0" dirty="0">
                <a:solidFill>
                  <a:srgbClr val="FF0000"/>
                </a:solidFill>
                <a:effectLst/>
                <a:highlight>
                  <a:srgbClr val="FFFF00"/>
                </a:highlight>
                <a:latin typeface="Aptos" panose="020B0004020202020204" pitchFamily="34" charset="0"/>
              </a:rPr>
              <a:t>God</a:t>
            </a:r>
            <a:r>
              <a:rPr lang="en-US" sz="4000" b="0" i="0" dirty="0">
                <a:solidFill>
                  <a:srgbClr val="000000"/>
                </a:solidFill>
                <a:effectLst/>
                <a:latin typeface="Aptos" panose="020B0004020202020204" pitchFamily="34" charset="0"/>
              </a:rPr>
              <a:t>. . .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87768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606595-80EF-4FBA-13C3-820393B632D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7037" y="2263517"/>
            <a:ext cx="3297926" cy="3334034"/>
          </a:xfrm>
          <a:prstGeom prst="rect">
            <a:avLst/>
          </a:prstGeom>
        </p:spPr>
      </p:pic>
      <p:sp>
        <p:nvSpPr>
          <p:cNvPr id="3" name="TextBox 2">
            <a:extLst>
              <a:ext uri="{FF2B5EF4-FFF2-40B4-BE49-F238E27FC236}">
                <a16:creationId xmlns:a16="http://schemas.microsoft.com/office/drawing/2014/main" id="{65DD071B-C5FF-CB8B-08E1-FC819A1B6CAA}"/>
              </a:ext>
            </a:extLst>
          </p:cNvPr>
          <p:cNvSpPr txBox="1"/>
          <p:nvPr/>
        </p:nvSpPr>
        <p:spPr>
          <a:xfrm>
            <a:off x="733571" y="438901"/>
            <a:ext cx="10477500" cy="1598130"/>
          </a:xfrm>
          <a:prstGeom prst="rect">
            <a:avLst/>
          </a:prstGeom>
          <a:noFill/>
        </p:spPr>
        <p:txBody>
          <a:bodyPr wrap="square" rtlCol="0">
            <a:spAutoFit/>
          </a:bodyPr>
          <a:lstStyle/>
          <a:p>
            <a:pPr algn="ctr">
              <a:lnSpc>
                <a:spcPct val="80000"/>
              </a:lnSpc>
            </a:pPr>
            <a:r>
              <a:rPr lang="en-US" sz="6000" b="1" dirty="0">
                <a:solidFill>
                  <a:prstClr val="black"/>
                </a:solidFill>
                <a:latin typeface="Aptos Narrow" panose="020B0004020202020204" pitchFamily="34" charset="0"/>
              </a:rPr>
              <a:t>The Most Successful Prophet </a:t>
            </a:r>
          </a:p>
          <a:p>
            <a:pPr algn="ctr">
              <a:lnSpc>
                <a:spcPct val="80000"/>
              </a:lnSpc>
            </a:pPr>
            <a:r>
              <a:rPr lang="en-US" sz="6000" b="1" dirty="0">
                <a:solidFill>
                  <a:prstClr val="black"/>
                </a:solidFill>
                <a:latin typeface="Aptos Narrow" panose="020B0004020202020204" pitchFamily="34" charset="0"/>
              </a:rPr>
              <a:t>in the Old Testament</a:t>
            </a:r>
          </a:p>
        </p:txBody>
      </p:sp>
      <p:grpSp>
        <p:nvGrpSpPr>
          <p:cNvPr id="4" name="Group 3">
            <a:extLst>
              <a:ext uri="{FF2B5EF4-FFF2-40B4-BE49-F238E27FC236}">
                <a16:creationId xmlns:a16="http://schemas.microsoft.com/office/drawing/2014/main" id="{EF21F981-E5D6-C9A3-E901-C5CA9D9A68A2}"/>
              </a:ext>
            </a:extLst>
          </p:cNvPr>
          <p:cNvGrpSpPr/>
          <p:nvPr/>
        </p:nvGrpSpPr>
        <p:grpSpPr>
          <a:xfrm>
            <a:off x="8034500" y="1862534"/>
            <a:ext cx="3176571" cy="3476567"/>
            <a:chOff x="7823926" y="1784934"/>
            <a:chExt cx="3176571" cy="3476567"/>
          </a:xfrm>
        </p:grpSpPr>
        <p:pic>
          <p:nvPicPr>
            <p:cNvPr id="5" name="Graphic 4" descr="Balloons with solid fill">
              <a:extLst>
                <a:ext uri="{FF2B5EF4-FFF2-40B4-BE49-F238E27FC236}">
                  <a16:creationId xmlns:a16="http://schemas.microsoft.com/office/drawing/2014/main" id="{A0A37435-DB63-FD43-32D6-E2F7F4D1D6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3926" y="1784934"/>
              <a:ext cx="2145600" cy="2145600"/>
            </a:xfrm>
            <a:prstGeom prst="rect">
              <a:avLst/>
            </a:prstGeom>
          </p:spPr>
        </p:pic>
        <p:pic>
          <p:nvPicPr>
            <p:cNvPr id="6" name="Graphic 5" descr="Balloons outline">
              <a:extLst>
                <a:ext uri="{FF2B5EF4-FFF2-40B4-BE49-F238E27FC236}">
                  <a16:creationId xmlns:a16="http://schemas.microsoft.com/office/drawing/2014/main" id="{5F9E9C5E-1A1B-C1C5-A736-BF2C07203C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54897" y="3115901"/>
              <a:ext cx="2145600" cy="2145600"/>
            </a:xfrm>
            <a:prstGeom prst="rect">
              <a:avLst/>
            </a:prstGeom>
          </p:spPr>
        </p:pic>
      </p:grpSp>
      <p:grpSp>
        <p:nvGrpSpPr>
          <p:cNvPr id="7" name="Group 6">
            <a:extLst>
              <a:ext uri="{FF2B5EF4-FFF2-40B4-BE49-F238E27FC236}">
                <a16:creationId xmlns:a16="http://schemas.microsoft.com/office/drawing/2014/main" id="{D5E6E60C-2375-381C-1079-6224E89BD09B}"/>
              </a:ext>
            </a:extLst>
          </p:cNvPr>
          <p:cNvGrpSpPr/>
          <p:nvPr/>
        </p:nvGrpSpPr>
        <p:grpSpPr>
          <a:xfrm flipH="1">
            <a:off x="849867" y="1862534"/>
            <a:ext cx="3166362" cy="3476567"/>
            <a:chOff x="586692" y="2014562"/>
            <a:chExt cx="3176571" cy="3476567"/>
          </a:xfrm>
        </p:grpSpPr>
        <p:pic>
          <p:nvPicPr>
            <p:cNvPr id="8" name="Graphic 7" descr="Balloons with solid fill">
              <a:extLst>
                <a:ext uri="{FF2B5EF4-FFF2-40B4-BE49-F238E27FC236}">
                  <a16:creationId xmlns:a16="http://schemas.microsoft.com/office/drawing/2014/main" id="{4858C5FF-F2C1-12B4-BC11-447B3C112F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692" y="2014562"/>
              <a:ext cx="2145600" cy="2145600"/>
            </a:xfrm>
            <a:prstGeom prst="rect">
              <a:avLst/>
            </a:prstGeom>
          </p:spPr>
        </p:pic>
        <p:pic>
          <p:nvPicPr>
            <p:cNvPr id="9" name="Graphic 8" descr="Balloons outline">
              <a:extLst>
                <a:ext uri="{FF2B5EF4-FFF2-40B4-BE49-F238E27FC236}">
                  <a16:creationId xmlns:a16="http://schemas.microsoft.com/office/drawing/2014/main" id="{FA592A3E-D5E3-DE08-B529-E546A8F5A3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7663" y="3345529"/>
              <a:ext cx="2145600" cy="2145600"/>
            </a:xfrm>
            <a:prstGeom prst="rect">
              <a:avLst/>
            </a:prstGeom>
          </p:spPr>
        </p:pic>
      </p:grpSp>
      <p:sp>
        <p:nvSpPr>
          <p:cNvPr id="10" name="TextBox 9">
            <a:extLst>
              <a:ext uri="{FF2B5EF4-FFF2-40B4-BE49-F238E27FC236}">
                <a16:creationId xmlns:a16="http://schemas.microsoft.com/office/drawing/2014/main" id="{CCA56A22-CE9A-7D11-35B2-2C5295FA9087}"/>
              </a:ext>
            </a:extLst>
          </p:cNvPr>
          <p:cNvSpPr txBox="1"/>
          <p:nvPr/>
        </p:nvSpPr>
        <p:spPr>
          <a:xfrm>
            <a:off x="375140" y="5998534"/>
            <a:ext cx="9525639"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Jonah</a:t>
            </a:r>
          </a:p>
        </p:txBody>
      </p:sp>
      <p:pic>
        <p:nvPicPr>
          <p:cNvPr id="12" name="Picture 11" descr="A cartoon of a person wearing a long robe&#10;&#10;Description automatically generated">
            <a:extLst>
              <a:ext uri="{FF2B5EF4-FFF2-40B4-BE49-F238E27FC236}">
                <a16:creationId xmlns:a16="http://schemas.microsoft.com/office/drawing/2014/main" id="{DCA677A2-FA91-7C58-B5A4-D9A80DB2E7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7134" y="2037031"/>
            <a:ext cx="2156460" cy="4297680"/>
          </a:xfrm>
          <a:prstGeom prst="rect">
            <a:avLst/>
          </a:prstGeom>
        </p:spPr>
      </p:pic>
    </p:spTree>
    <p:extLst>
      <p:ext uri="{BB962C8B-B14F-4D97-AF65-F5344CB8AC3E}">
        <p14:creationId xmlns:p14="http://schemas.microsoft.com/office/powerpoint/2010/main" val="306511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7"/>
                                        </p:tgtEl>
                                      </p:cBhvr>
                                    </p:animEffect>
                                    <p:set>
                                      <p:cBhvr>
                                        <p:cTn id="7" dur="1" fill="hold">
                                          <p:stCondLst>
                                            <p:cond delay="2999"/>
                                          </p:stCondLst>
                                        </p:cTn>
                                        <p:tgtEl>
                                          <p:spTgt spid="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3000"/>
                                        <p:tgtEl>
                                          <p:spTgt spid="2"/>
                                        </p:tgtEl>
                                      </p:cBhvr>
                                    </p:animEffect>
                                    <p:set>
                                      <p:cBhvr>
                                        <p:cTn id="10" dur="1" fill="hold">
                                          <p:stCondLst>
                                            <p:cond delay="2999"/>
                                          </p:stCondLst>
                                        </p:cTn>
                                        <p:tgtEl>
                                          <p:spTgt spid="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3000"/>
                                        <p:tgtEl>
                                          <p:spTgt spid="4"/>
                                        </p:tgtEl>
                                      </p:cBhvr>
                                    </p:animEffect>
                                    <p:set>
                                      <p:cBhvr>
                                        <p:cTn id="13" dur="1" fill="hold">
                                          <p:stCondLst>
                                            <p:cond delay="2999"/>
                                          </p:stCondLst>
                                        </p:cTn>
                                        <p:tgtEl>
                                          <p:spTgt spid="4"/>
                                        </p:tgtEl>
                                        <p:attrNameLst>
                                          <p:attrName>style.visibility</p:attrName>
                                        </p:attrNameLst>
                                      </p:cBhvr>
                                      <p:to>
                                        <p:strVal val="hidden"/>
                                      </p:to>
                                    </p:se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0">
            <a:extLst>
              <a:ext uri="{FF2B5EF4-FFF2-40B4-BE49-F238E27FC236}">
                <a16:creationId xmlns:a16="http://schemas.microsoft.com/office/drawing/2014/main" id="{78C89A24-E8EE-F92F-ECE7-8BE2229098CB}"/>
              </a:ext>
            </a:extLst>
          </p:cNvPr>
          <p:cNvSpPr>
            <a:spLocks noChangeShapeType="1"/>
          </p:cNvSpPr>
          <p:nvPr/>
        </p:nvSpPr>
        <p:spPr bwMode="auto">
          <a:xfrm>
            <a:off x="1847373" y="4389267"/>
            <a:ext cx="0" cy="347528"/>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4" name="Line 21">
            <a:extLst>
              <a:ext uri="{FF2B5EF4-FFF2-40B4-BE49-F238E27FC236}">
                <a16:creationId xmlns:a16="http://schemas.microsoft.com/office/drawing/2014/main" id="{08BE4EB2-C29B-B039-6E33-9D5403FD731D}"/>
              </a:ext>
            </a:extLst>
          </p:cNvPr>
          <p:cNvSpPr>
            <a:spLocks noChangeShapeType="1"/>
          </p:cNvSpPr>
          <p:nvPr/>
        </p:nvSpPr>
        <p:spPr bwMode="auto">
          <a:xfrm>
            <a:off x="3983402" y="4389267"/>
            <a:ext cx="0" cy="349514"/>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5" name="Line 22">
            <a:extLst>
              <a:ext uri="{FF2B5EF4-FFF2-40B4-BE49-F238E27FC236}">
                <a16:creationId xmlns:a16="http://schemas.microsoft.com/office/drawing/2014/main" id="{4627EF14-4DC2-4172-ABFC-84D09F75B064}"/>
              </a:ext>
            </a:extLst>
          </p:cNvPr>
          <p:cNvSpPr>
            <a:spLocks noChangeShapeType="1"/>
          </p:cNvSpPr>
          <p:nvPr/>
        </p:nvSpPr>
        <p:spPr bwMode="auto">
          <a:xfrm>
            <a:off x="2559382" y="4389267"/>
            <a:ext cx="0" cy="349514"/>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6" name="Line 23">
            <a:extLst>
              <a:ext uri="{FF2B5EF4-FFF2-40B4-BE49-F238E27FC236}">
                <a16:creationId xmlns:a16="http://schemas.microsoft.com/office/drawing/2014/main" id="{4C67E9B8-A460-5AE6-A68E-3DAEF1EC78C1}"/>
              </a:ext>
            </a:extLst>
          </p:cNvPr>
          <p:cNvSpPr>
            <a:spLocks noChangeShapeType="1"/>
          </p:cNvSpPr>
          <p:nvPr/>
        </p:nvSpPr>
        <p:spPr bwMode="auto">
          <a:xfrm>
            <a:off x="6121740" y="4389267"/>
            <a:ext cx="0" cy="347528"/>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7" name="Line 24">
            <a:extLst>
              <a:ext uri="{FF2B5EF4-FFF2-40B4-BE49-F238E27FC236}">
                <a16:creationId xmlns:a16="http://schemas.microsoft.com/office/drawing/2014/main" id="{70EDFE78-08E6-D0A6-F1FB-9DFC8977F2BB}"/>
              </a:ext>
            </a:extLst>
          </p:cNvPr>
          <p:cNvSpPr>
            <a:spLocks noChangeShapeType="1"/>
          </p:cNvSpPr>
          <p:nvPr/>
        </p:nvSpPr>
        <p:spPr bwMode="auto">
          <a:xfrm>
            <a:off x="8260078" y="4389267"/>
            <a:ext cx="0" cy="349514"/>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8" name="Line 25">
            <a:extLst>
              <a:ext uri="{FF2B5EF4-FFF2-40B4-BE49-F238E27FC236}">
                <a16:creationId xmlns:a16="http://schemas.microsoft.com/office/drawing/2014/main" id="{D53CE375-A08F-8407-BD92-4DD415F6207A}"/>
              </a:ext>
            </a:extLst>
          </p:cNvPr>
          <p:cNvSpPr>
            <a:spLocks noChangeShapeType="1"/>
          </p:cNvSpPr>
          <p:nvPr/>
        </p:nvSpPr>
        <p:spPr bwMode="auto">
          <a:xfrm>
            <a:off x="6833748" y="4389267"/>
            <a:ext cx="0" cy="349514"/>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9" name="Line 26">
            <a:extLst>
              <a:ext uri="{FF2B5EF4-FFF2-40B4-BE49-F238E27FC236}">
                <a16:creationId xmlns:a16="http://schemas.microsoft.com/office/drawing/2014/main" id="{661926B3-8488-A262-6985-DE6945926754}"/>
              </a:ext>
            </a:extLst>
          </p:cNvPr>
          <p:cNvSpPr>
            <a:spLocks noChangeShapeType="1"/>
          </p:cNvSpPr>
          <p:nvPr/>
        </p:nvSpPr>
        <p:spPr bwMode="auto">
          <a:xfrm>
            <a:off x="5409730" y="4389267"/>
            <a:ext cx="0" cy="347528"/>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10" name="Line 27">
            <a:extLst>
              <a:ext uri="{FF2B5EF4-FFF2-40B4-BE49-F238E27FC236}">
                <a16:creationId xmlns:a16="http://schemas.microsoft.com/office/drawing/2014/main" id="{8720F621-E319-57D5-3BFA-2669C4F06D56}"/>
              </a:ext>
            </a:extLst>
          </p:cNvPr>
          <p:cNvSpPr>
            <a:spLocks noChangeShapeType="1"/>
          </p:cNvSpPr>
          <p:nvPr/>
        </p:nvSpPr>
        <p:spPr bwMode="auto">
          <a:xfrm>
            <a:off x="9684095" y="4389267"/>
            <a:ext cx="0" cy="347528"/>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11" name="Line 30">
            <a:extLst>
              <a:ext uri="{FF2B5EF4-FFF2-40B4-BE49-F238E27FC236}">
                <a16:creationId xmlns:a16="http://schemas.microsoft.com/office/drawing/2014/main" id="{26F47150-05BF-6AD7-C4A5-DA240BB59726}"/>
              </a:ext>
            </a:extLst>
          </p:cNvPr>
          <p:cNvSpPr>
            <a:spLocks noChangeShapeType="1"/>
          </p:cNvSpPr>
          <p:nvPr/>
        </p:nvSpPr>
        <p:spPr bwMode="auto">
          <a:xfrm>
            <a:off x="8972086" y="4389267"/>
            <a:ext cx="0" cy="347528"/>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12" name="Line 33">
            <a:extLst>
              <a:ext uri="{FF2B5EF4-FFF2-40B4-BE49-F238E27FC236}">
                <a16:creationId xmlns:a16="http://schemas.microsoft.com/office/drawing/2014/main" id="{246C7419-B299-43B7-440E-EE2036588927}"/>
              </a:ext>
            </a:extLst>
          </p:cNvPr>
          <p:cNvSpPr>
            <a:spLocks noChangeShapeType="1"/>
          </p:cNvSpPr>
          <p:nvPr/>
        </p:nvSpPr>
        <p:spPr bwMode="auto">
          <a:xfrm>
            <a:off x="10398415" y="4389267"/>
            <a:ext cx="0" cy="349514"/>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13" name="Line 34">
            <a:extLst>
              <a:ext uri="{FF2B5EF4-FFF2-40B4-BE49-F238E27FC236}">
                <a16:creationId xmlns:a16="http://schemas.microsoft.com/office/drawing/2014/main" id="{471E29DC-A7F3-4D0A-D281-3045569421F5}"/>
              </a:ext>
            </a:extLst>
          </p:cNvPr>
          <p:cNvSpPr>
            <a:spLocks noChangeShapeType="1"/>
          </p:cNvSpPr>
          <p:nvPr/>
        </p:nvSpPr>
        <p:spPr bwMode="auto">
          <a:xfrm>
            <a:off x="3271390" y="4389267"/>
            <a:ext cx="0" cy="349514"/>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14" name="Line 35">
            <a:extLst>
              <a:ext uri="{FF2B5EF4-FFF2-40B4-BE49-F238E27FC236}">
                <a16:creationId xmlns:a16="http://schemas.microsoft.com/office/drawing/2014/main" id="{91A89EA9-27C2-2173-D8AA-650D38DF24E7}"/>
              </a:ext>
            </a:extLst>
          </p:cNvPr>
          <p:cNvSpPr>
            <a:spLocks noChangeShapeType="1"/>
          </p:cNvSpPr>
          <p:nvPr/>
        </p:nvSpPr>
        <p:spPr bwMode="auto">
          <a:xfrm>
            <a:off x="4697721" y="4389267"/>
            <a:ext cx="0" cy="349514"/>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15" name="Line 36">
            <a:extLst>
              <a:ext uri="{FF2B5EF4-FFF2-40B4-BE49-F238E27FC236}">
                <a16:creationId xmlns:a16="http://schemas.microsoft.com/office/drawing/2014/main" id="{7D3D3654-4ECD-C44F-A763-356BC6F1FA95}"/>
              </a:ext>
            </a:extLst>
          </p:cNvPr>
          <p:cNvSpPr>
            <a:spLocks noChangeShapeType="1"/>
          </p:cNvSpPr>
          <p:nvPr/>
        </p:nvSpPr>
        <p:spPr bwMode="auto">
          <a:xfrm>
            <a:off x="7548069" y="4389267"/>
            <a:ext cx="0" cy="349514"/>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16" name="Freeform 54">
            <a:extLst>
              <a:ext uri="{FF2B5EF4-FFF2-40B4-BE49-F238E27FC236}">
                <a16:creationId xmlns:a16="http://schemas.microsoft.com/office/drawing/2014/main" id="{BEB9C457-6E28-52E9-8BDB-837E4C196AA1}"/>
              </a:ext>
            </a:extLst>
          </p:cNvPr>
          <p:cNvSpPr>
            <a:spLocks/>
          </p:cNvSpPr>
          <p:nvPr/>
        </p:nvSpPr>
        <p:spPr bwMode="auto">
          <a:xfrm>
            <a:off x="624475" y="3192292"/>
            <a:ext cx="9330090" cy="1349375"/>
          </a:xfrm>
          <a:custGeom>
            <a:avLst/>
            <a:gdLst>
              <a:gd name="T0" fmla="*/ 0 w 4036"/>
              <a:gd name="T1" fmla="*/ 2147483647 h 850"/>
              <a:gd name="T2" fmla="*/ 2147483647 w 4036"/>
              <a:gd name="T3" fmla="*/ 2147483647 h 850"/>
              <a:gd name="T4" fmla="*/ 2147483647 w 4036"/>
              <a:gd name="T5" fmla="*/ 2147483647 h 850"/>
              <a:gd name="T6" fmla="*/ 2147483647 w 4036"/>
              <a:gd name="T7" fmla="*/ 2147483647 h 850"/>
              <a:gd name="T8" fmla="*/ 2147483647 w 4036"/>
              <a:gd name="T9" fmla="*/ 2147483647 h 850"/>
              <a:gd name="T10" fmla="*/ 2147483647 w 4036"/>
              <a:gd name="T11" fmla="*/ 2147483647 h 850"/>
              <a:gd name="T12" fmla="*/ 2147483647 w 4036"/>
              <a:gd name="T13" fmla="*/ 2147483647 h 850"/>
              <a:gd name="T14" fmla="*/ 2147483647 w 4036"/>
              <a:gd name="T15" fmla="*/ 2147483647 h 850"/>
              <a:gd name="T16" fmla="*/ 2147483647 w 4036"/>
              <a:gd name="T17" fmla="*/ 2147483647 h 850"/>
              <a:gd name="T18" fmla="*/ 2147483647 w 4036"/>
              <a:gd name="T19" fmla="*/ 2147483647 h 850"/>
              <a:gd name="T20" fmla="*/ 2147483647 w 4036"/>
              <a:gd name="T21" fmla="*/ 2147483647 h 850"/>
              <a:gd name="T22" fmla="*/ 2147483647 w 4036"/>
              <a:gd name="T23" fmla="*/ 2147483647 h 850"/>
              <a:gd name="T24" fmla="*/ 2147483647 w 4036"/>
              <a:gd name="T25" fmla="*/ 2147483647 h 850"/>
              <a:gd name="T26" fmla="*/ 2147483647 w 4036"/>
              <a:gd name="T27" fmla="*/ 2147483647 h 850"/>
              <a:gd name="T28" fmla="*/ 2147483647 w 4036"/>
              <a:gd name="T29" fmla="*/ 2147483647 h 850"/>
              <a:gd name="T30" fmla="*/ 2147483647 w 4036"/>
              <a:gd name="T31" fmla="*/ 2147483647 h 850"/>
              <a:gd name="T32" fmla="*/ 2147483647 w 4036"/>
              <a:gd name="T33" fmla="*/ 2147483647 h 850"/>
              <a:gd name="T34" fmla="*/ 2147483647 w 4036"/>
              <a:gd name="T35" fmla="*/ 2147483647 h 850"/>
              <a:gd name="T36" fmla="*/ 2147483647 w 4036"/>
              <a:gd name="T37" fmla="*/ 2147483647 h 850"/>
              <a:gd name="T38" fmla="*/ 2147483647 w 4036"/>
              <a:gd name="T39" fmla="*/ 2147483647 h 850"/>
              <a:gd name="T40" fmla="*/ 2147483647 w 4036"/>
              <a:gd name="T41" fmla="*/ 2147483647 h 850"/>
              <a:gd name="T42" fmla="*/ 2147483647 w 4036"/>
              <a:gd name="T43" fmla="*/ 2147483647 h 850"/>
              <a:gd name="T44" fmla="*/ 2147483647 w 4036"/>
              <a:gd name="T45" fmla="*/ 2147483647 h 850"/>
              <a:gd name="T46" fmla="*/ 2147483647 w 4036"/>
              <a:gd name="T47" fmla="*/ 2147483647 h 850"/>
              <a:gd name="T48" fmla="*/ 2147483647 w 4036"/>
              <a:gd name="T49" fmla="*/ 2147483647 h 850"/>
              <a:gd name="T50" fmla="*/ 2147483647 w 4036"/>
              <a:gd name="T51" fmla="*/ 2147483647 h 850"/>
              <a:gd name="T52" fmla="*/ 2147483647 w 4036"/>
              <a:gd name="T53" fmla="*/ 2147483647 h 850"/>
              <a:gd name="T54" fmla="*/ 2147483647 w 4036"/>
              <a:gd name="T55" fmla="*/ 2147483647 h 850"/>
              <a:gd name="T56" fmla="*/ 2147483647 w 4036"/>
              <a:gd name="T57" fmla="*/ 2147483647 h 850"/>
              <a:gd name="T58" fmla="*/ 2147483647 w 4036"/>
              <a:gd name="T59" fmla="*/ 2147483647 h 850"/>
              <a:gd name="T60" fmla="*/ 2147483647 w 4036"/>
              <a:gd name="T61" fmla="*/ 2147483647 h 850"/>
              <a:gd name="T62" fmla="*/ 2147483647 w 4036"/>
              <a:gd name="T63" fmla="*/ 2147483647 h 850"/>
              <a:gd name="T64" fmla="*/ 2147483647 w 4036"/>
              <a:gd name="T65" fmla="*/ 2147483647 h 850"/>
              <a:gd name="T66" fmla="*/ 2147483647 w 4036"/>
              <a:gd name="T67" fmla="*/ 2147483647 h 850"/>
              <a:gd name="T68" fmla="*/ 2147483647 w 4036"/>
              <a:gd name="T69" fmla="*/ 2147483647 h 850"/>
              <a:gd name="T70" fmla="*/ 2147483647 w 4036"/>
              <a:gd name="T71" fmla="*/ 2147483647 h 850"/>
              <a:gd name="T72" fmla="*/ 2147483647 w 4036"/>
              <a:gd name="T73" fmla="*/ 2147483647 h 850"/>
              <a:gd name="T74" fmla="*/ 2147483647 w 4036"/>
              <a:gd name="T75" fmla="*/ 2147483647 h 850"/>
              <a:gd name="T76" fmla="*/ 2147483647 w 4036"/>
              <a:gd name="T77" fmla="*/ 2147483647 h 850"/>
              <a:gd name="T78" fmla="*/ 2147483647 w 4036"/>
              <a:gd name="T79" fmla="*/ 2147483647 h 8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36"/>
              <a:gd name="T121" fmla="*/ 0 h 850"/>
              <a:gd name="T122" fmla="*/ 4036 w 4036"/>
              <a:gd name="T123" fmla="*/ 850 h 8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36" h="850">
                <a:moveTo>
                  <a:pt x="0" y="346"/>
                </a:moveTo>
                <a:cubicBezTo>
                  <a:pt x="49" y="329"/>
                  <a:pt x="79" y="300"/>
                  <a:pt x="131" y="285"/>
                </a:cubicBezTo>
                <a:cubicBezTo>
                  <a:pt x="158" y="255"/>
                  <a:pt x="181" y="210"/>
                  <a:pt x="218" y="189"/>
                </a:cubicBezTo>
                <a:cubicBezTo>
                  <a:pt x="255" y="167"/>
                  <a:pt x="306" y="158"/>
                  <a:pt x="348" y="146"/>
                </a:cubicBezTo>
                <a:cubicBezTo>
                  <a:pt x="460" y="67"/>
                  <a:pt x="294" y="179"/>
                  <a:pt x="400" y="119"/>
                </a:cubicBezTo>
                <a:cubicBezTo>
                  <a:pt x="466" y="81"/>
                  <a:pt x="519" y="32"/>
                  <a:pt x="600" y="24"/>
                </a:cubicBezTo>
                <a:cubicBezTo>
                  <a:pt x="649" y="18"/>
                  <a:pt x="698" y="18"/>
                  <a:pt x="748" y="15"/>
                </a:cubicBezTo>
                <a:cubicBezTo>
                  <a:pt x="860" y="19"/>
                  <a:pt x="978" y="12"/>
                  <a:pt x="1087" y="50"/>
                </a:cubicBezTo>
                <a:cubicBezTo>
                  <a:pt x="1197" y="43"/>
                  <a:pt x="1226" y="42"/>
                  <a:pt x="1313" y="24"/>
                </a:cubicBezTo>
                <a:cubicBezTo>
                  <a:pt x="1330" y="27"/>
                  <a:pt x="1347" y="31"/>
                  <a:pt x="1365" y="33"/>
                </a:cubicBezTo>
                <a:cubicBezTo>
                  <a:pt x="1417" y="37"/>
                  <a:pt x="1470" y="33"/>
                  <a:pt x="1522" y="41"/>
                </a:cubicBezTo>
                <a:cubicBezTo>
                  <a:pt x="1530" y="42"/>
                  <a:pt x="1531" y="54"/>
                  <a:pt x="1539" y="59"/>
                </a:cubicBezTo>
                <a:cubicBezTo>
                  <a:pt x="1546" y="63"/>
                  <a:pt x="1556" y="64"/>
                  <a:pt x="1565" y="67"/>
                </a:cubicBezTo>
                <a:cubicBezTo>
                  <a:pt x="1584" y="86"/>
                  <a:pt x="1597" y="108"/>
                  <a:pt x="1618" y="128"/>
                </a:cubicBezTo>
                <a:cubicBezTo>
                  <a:pt x="1625" y="190"/>
                  <a:pt x="1615" y="271"/>
                  <a:pt x="1661" y="320"/>
                </a:cubicBezTo>
                <a:cubicBezTo>
                  <a:pt x="1673" y="356"/>
                  <a:pt x="1699" y="368"/>
                  <a:pt x="1731" y="389"/>
                </a:cubicBezTo>
                <a:cubicBezTo>
                  <a:pt x="1749" y="450"/>
                  <a:pt x="1755" y="518"/>
                  <a:pt x="1792" y="572"/>
                </a:cubicBezTo>
                <a:cubicBezTo>
                  <a:pt x="1812" y="638"/>
                  <a:pt x="1796" y="721"/>
                  <a:pt x="1861" y="763"/>
                </a:cubicBezTo>
                <a:cubicBezTo>
                  <a:pt x="1928" y="756"/>
                  <a:pt x="1980" y="744"/>
                  <a:pt x="2044" y="728"/>
                </a:cubicBezTo>
                <a:cubicBezTo>
                  <a:pt x="2117" y="737"/>
                  <a:pt x="2182" y="749"/>
                  <a:pt x="2252" y="772"/>
                </a:cubicBezTo>
                <a:cubicBezTo>
                  <a:pt x="2269" y="777"/>
                  <a:pt x="2287" y="783"/>
                  <a:pt x="2305" y="789"/>
                </a:cubicBezTo>
                <a:cubicBezTo>
                  <a:pt x="2313" y="791"/>
                  <a:pt x="2331" y="798"/>
                  <a:pt x="2331" y="798"/>
                </a:cubicBezTo>
                <a:cubicBezTo>
                  <a:pt x="2398" y="783"/>
                  <a:pt x="2359" y="804"/>
                  <a:pt x="2383" y="763"/>
                </a:cubicBezTo>
                <a:cubicBezTo>
                  <a:pt x="2393" y="744"/>
                  <a:pt x="2418" y="711"/>
                  <a:pt x="2418" y="711"/>
                </a:cubicBezTo>
                <a:cubicBezTo>
                  <a:pt x="2432" y="662"/>
                  <a:pt x="2439" y="609"/>
                  <a:pt x="2461" y="563"/>
                </a:cubicBezTo>
                <a:cubicBezTo>
                  <a:pt x="2508" y="460"/>
                  <a:pt x="2560" y="360"/>
                  <a:pt x="2609" y="259"/>
                </a:cubicBezTo>
                <a:cubicBezTo>
                  <a:pt x="2635" y="202"/>
                  <a:pt x="2635" y="170"/>
                  <a:pt x="2687" y="137"/>
                </a:cubicBezTo>
                <a:cubicBezTo>
                  <a:pt x="2707" y="107"/>
                  <a:pt x="2722" y="95"/>
                  <a:pt x="2757" y="85"/>
                </a:cubicBezTo>
                <a:cubicBezTo>
                  <a:pt x="2812" y="46"/>
                  <a:pt x="2843" y="56"/>
                  <a:pt x="2922" y="50"/>
                </a:cubicBezTo>
                <a:cubicBezTo>
                  <a:pt x="3064" y="0"/>
                  <a:pt x="3070" y="35"/>
                  <a:pt x="3322" y="41"/>
                </a:cubicBezTo>
                <a:cubicBezTo>
                  <a:pt x="3452" y="60"/>
                  <a:pt x="3583" y="48"/>
                  <a:pt x="3713" y="76"/>
                </a:cubicBezTo>
                <a:cubicBezTo>
                  <a:pt x="3733" y="95"/>
                  <a:pt x="3750" y="112"/>
                  <a:pt x="3774" y="128"/>
                </a:cubicBezTo>
                <a:cubicBezTo>
                  <a:pt x="3787" y="206"/>
                  <a:pt x="3826" y="272"/>
                  <a:pt x="3852" y="346"/>
                </a:cubicBezTo>
                <a:cubicBezTo>
                  <a:pt x="3858" y="363"/>
                  <a:pt x="3859" y="382"/>
                  <a:pt x="3870" y="398"/>
                </a:cubicBezTo>
                <a:cubicBezTo>
                  <a:pt x="3875" y="406"/>
                  <a:pt x="3882" y="414"/>
                  <a:pt x="3887" y="424"/>
                </a:cubicBezTo>
                <a:cubicBezTo>
                  <a:pt x="3894" y="440"/>
                  <a:pt x="3905" y="476"/>
                  <a:pt x="3905" y="476"/>
                </a:cubicBezTo>
                <a:cubicBezTo>
                  <a:pt x="3914" y="554"/>
                  <a:pt x="3933" y="639"/>
                  <a:pt x="3965" y="711"/>
                </a:cubicBezTo>
                <a:cubicBezTo>
                  <a:pt x="3972" y="727"/>
                  <a:pt x="3970" y="749"/>
                  <a:pt x="3983" y="763"/>
                </a:cubicBezTo>
                <a:cubicBezTo>
                  <a:pt x="3997" y="777"/>
                  <a:pt x="4026" y="807"/>
                  <a:pt x="4026" y="807"/>
                </a:cubicBezTo>
                <a:cubicBezTo>
                  <a:pt x="4036" y="838"/>
                  <a:pt x="4035" y="823"/>
                  <a:pt x="4035" y="850"/>
                </a:cubicBezTo>
              </a:path>
            </a:pathLst>
          </a:cu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 name="Line 38">
            <a:extLst>
              <a:ext uri="{FF2B5EF4-FFF2-40B4-BE49-F238E27FC236}">
                <a16:creationId xmlns:a16="http://schemas.microsoft.com/office/drawing/2014/main" id="{04991AAE-6BCB-F2EA-CB44-9EDC07B79E92}"/>
              </a:ext>
            </a:extLst>
          </p:cNvPr>
          <p:cNvSpPr>
            <a:spLocks noChangeShapeType="1"/>
          </p:cNvSpPr>
          <p:nvPr/>
        </p:nvSpPr>
        <p:spPr bwMode="auto">
          <a:xfrm>
            <a:off x="862583" y="4732167"/>
            <a:ext cx="10326687" cy="0"/>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dirty="0">
              <a:latin typeface="Arial"/>
              <a:ea typeface="+mn-ea"/>
              <a:cs typeface="Arial"/>
            </a:endParaRPr>
          </a:p>
        </p:txBody>
      </p:sp>
      <p:sp>
        <p:nvSpPr>
          <p:cNvPr id="18" name="TextBox 17">
            <a:extLst>
              <a:ext uri="{FF2B5EF4-FFF2-40B4-BE49-F238E27FC236}">
                <a16:creationId xmlns:a16="http://schemas.microsoft.com/office/drawing/2014/main" id="{9E2DE5A9-0A55-4F15-5874-2CDFA7443B7E}"/>
              </a:ext>
            </a:extLst>
          </p:cNvPr>
          <p:cNvSpPr txBox="1"/>
          <p:nvPr/>
        </p:nvSpPr>
        <p:spPr>
          <a:xfrm>
            <a:off x="1006798" y="1870636"/>
            <a:ext cx="3105168" cy="1200329"/>
          </a:xfrm>
          <a:prstGeom prst="rect">
            <a:avLst/>
          </a:prstGeom>
          <a:noFill/>
        </p:spPr>
        <p:txBody>
          <a:bodyPr wrap="square" rtlCol="0">
            <a:spAutoFit/>
          </a:bodyPr>
          <a:lstStyle/>
          <a:p>
            <a:pPr algn="ctr"/>
            <a:r>
              <a:rPr lang="en-US" sz="3600" b="1" dirty="0"/>
              <a:t>Strong </a:t>
            </a:r>
          </a:p>
          <a:p>
            <a:pPr algn="ctr"/>
            <a:r>
              <a:rPr lang="en-US" sz="3600" b="1" dirty="0"/>
              <a:t>883-783</a:t>
            </a:r>
          </a:p>
        </p:txBody>
      </p:sp>
      <p:sp>
        <p:nvSpPr>
          <p:cNvPr id="19" name="TextBox 18">
            <a:extLst>
              <a:ext uri="{FF2B5EF4-FFF2-40B4-BE49-F238E27FC236}">
                <a16:creationId xmlns:a16="http://schemas.microsoft.com/office/drawing/2014/main" id="{55B8E872-D64F-7C50-5F73-B1FF1A7057DF}"/>
              </a:ext>
            </a:extLst>
          </p:cNvPr>
          <p:cNvSpPr txBox="1"/>
          <p:nvPr/>
        </p:nvSpPr>
        <p:spPr>
          <a:xfrm>
            <a:off x="6707493" y="1931299"/>
            <a:ext cx="3105168" cy="1200329"/>
          </a:xfrm>
          <a:prstGeom prst="rect">
            <a:avLst/>
          </a:prstGeom>
          <a:noFill/>
        </p:spPr>
        <p:txBody>
          <a:bodyPr wrap="square" rtlCol="0">
            <a:spAutoFit/>
          </a:bodyPr>
          <a:lstStyle/>
          <a:p>
            <a:pPr algn="ctr"/>
            <a:r>
              <a:rPr lang="en-US" sz="3600" b="1" dirty="0"/>
              <a:t>Strong </a:t>
            </a:r>
          </a:p>
          <a:p>
            <a:pPr algn="ctr"/>
            <a:r>
              <a:rPr lang="en-US" sz="3600" b="1" dirty="0"/>
              <a:t>745-626</a:t>
            </a:r>
          </a:p>
        </p:txBody>
      </p:sp>
      <p:sp>
        <p:nvSpPr>
          <p:cNvPr id="20" name="TextBox 19">
            <a:extLst>
              <a:ext uri="{FF2B5EF4-FFF2-40B4-BE49-F238E27FC236}">
                <a16:creationId xmlns:a16="http://schemas.microsoft.com/office/drawing/2014/main" id="{C57E8D0B-4DAC-B235-BDEA-E688D94A05E1}"/>
              </a:ext>
            </a:extLst>
          </p:cNvPr>
          <p:cNvSpPr txBox="1"/>
          <p:nvPr/>
        </p:nvSpPr>
        <p:spPr>
          <a:xfrm>
            <a:off x="1182629" y="4762029"/>
            <a:ext cx="1148528" cy="489301"/>
          </a:xfrm>
          <a:prstGeom prst="rect">
            <a:avLst/>
          </a:prstGeom>
          <a:noFill/>
        </p:spPr>
        <p:txBody>
          <a:bodyPr wrap="square" rtlCol="0">
            <a:spAutoFit/>
          </a:bodyPr>
          <a:lstStyle/>
          <a:p>
            <a:pPr algn="ctr">
              <a:lnSpc>
                <a:spcPct val="80000"/>
              </a:lnSpc>
            </a:pPr>
            <a:r>
              <a:rPr lang="en-US" sz="3200" b="1" dirty="0"/>
              <a:t>900</a:t>
            </a:r>
          </a:p>
        </p:txBody>
      </p:sp>
      <p:sp>
        <p:nvSpPr>
          <p:cNvPr id="21" name="TextBox 20">
            <a:extLst>
              <a:ext uri="{FF2B5EF4-FFF2-40B4-BE49-F238E27FC236}">
                <a16:creationId xmlns:a16="http://schemas.microsoft.com/office/drawing/2014/main" id="{B1EA05A7-2050-32CD-91E3-1BD56C7004AD}"/>
              </a:ext>
            </a:extLst>
          </p:cNvPr>
          <p:cNvSpPr txBox="1"/>
          <p:nvPr/>
        </p:nvSpPr>
        <p:spPr>
          <a:xfrm>
            <a:off x="2605121" y="4762028"/>
            <a:ext cx="1148528" cy="489301"/>
          </a:xfrm>
          <a:prstGeom prst="rect">
            <a:avLst/>
          </a:prstGeom>
          <a:noFill/>
        </p:spPr>
        <p:txBody>
          <a:bodyPr wrap="square" rtlCol="0">
            <a:spAutoFit/>
          </a:bodyPr>
          <a:lstStyle/>
          <a:p>
            <a:pPr algn="ctr">
              <a:lnSpc>
                <a:spcPct val="80000"/>
              </a:lnSpc>
            </a:pPr>
            <a:r>
              <a:rPr lang="en-US" sz="3200" b="1" dirty="0"/>
              <a:t>850</a:t>
            </a:r>
          </a:p>
        </p:txBody>
      </p:sp>
      <p:sp>
        <p:nvSpPr>
          <p:cNvPr id="22" name="TextBox 21">
            <a:extLst>
              <a:ext uri="{FF2B5EF4-FFF2-40B4-BE49-F238E27FC236}">
                <a16:creationId xmlns:a16="http://schemas.microsoft.com/office/drawing/2014/main" id="{7B1BB27F-AE70-252E-BAD7-BCCF5158983F}"/>
              </a:ext>
            </a:extLst>
          </p:cNvPr>
          <p:cNvSpPr txBox="1"/>
          <p:nvPr/>
        </p:nvSpPr>
        <p:spPr>
          <a:xfrm>
            <a:off x="4029522" y="4762028"/>
            <a:ext cx="1148528" cy="489301"/>
          </a:xfrm>
          <a:prstGeom prst="rect">
            <a:avLst/>
          </a:prstGeom>
          <a:noFill/>
        </p:spPr>
        <p:txBody>
          <a:bodyPr wrap="square" rtlCol="0">
            <a:spAutoFit/>
          </a:bodyPr>
          <a:lstStyle/>
          <a:p>
            <a:pPr algn="ctr">
              <a:lnSpc>
                <a:spcPct val="80000"/>
              </a:lnSpc>
            </a:pPr>
            <a:r>
              <a:rPr lang="en-US" sz="3200" b="1" dirty="0"/>
              <a:t>800</a:t>
            </a:r>
          </a:p>
        </p:txBody>
      </p:sp>
      <p:sp>
        <p:nvSpPr>
          <p:cNvPr id="23" name="TextBox 22">
            <a:extLst>
              <a:ext uri="{FF2B5EF4-FFF2-40B4-BE49-F238E27FC236}">
                <a16:creationId xmlns:a16="http://schemas.microsoft.com/office/drawing/2014/main" id="{1CF6CC21-66D1-28D8-E0DA-BA86C2A4F659}"/>
              </a:ext>
            </a:extLst>
          </p:cNvPr>
          <p:cNvSpPr txBox="1"/>
          <p:nvPr/>
        </p:nvSpPr>
        <p:spPr>
          <a:xfrm>
            <a:off x="6751004" y="4762028"/>
            <a:ext cx="1148528" cy="489301"/>
          </a:xfrm>
          <a:prstGeom prst="rect">
            <a:avLst/>
          </a:prstGeom>
          <a:noFill/>
        </p:spPr>
        <p:txBody>
          <a:bodyPr wrap="square" rtlCol="0">
            <a:spAutoFit/>
          </a:bodyPr>
          <a:lstStyle/>
          <a:p>
            <a:pPr algn="ctr">
              <a:lnSpc>
                <a:spcPct val="80000"/>
              </a:lnSpc>
            </a:pPr>
            <a:r>
              <a:rPr lang="en-US" sz="3200" b="1" dirty="0"/>
              <a:t>700</a:t>
            </a:r>
          </a:p>
        </p:txBody>
      </p:sp>
      <p:sp>
        <p:nvSpPr>
          <p:cNvPr id="24" name="TextBox 23">
            <a:extLst>
              <a:ext uri="{FF2B5EF4-FFF2-40B4-BE49-F238E27FC236}">
                <a16:creationId xmlns:a16="http://schemas.microsoft.com/office/drawing/2014/main" id="{2374C231-0E59-40D6-0CE2-348B46A01F55}"/>
              </a:ext>
            </a:extLst>
          </p:cNvPr>
          <p:cNvSpPr txBox="1"/>
          <p:nvPr/>
        </p:nvSpPr>
        <p:spPr>
          <a:xfrm>
            <a:off x="9692033" y="4765832"/>
            <a:ext cx="1148528" cy="489301"/>
          </a:xfrm>
          <a:prstGeom prst="rect">
            <a:avLst/>
          </a:prstGeom>
          <a:noFill/>
        </p:spPr>
        <p:txBody>
          <a:bodyPr wrap="square" rtlCol="0">
            <a:spAutoFit/>
          </a:bodyPr>
          <a:lstStyle/>
          <a:p>
            <a:pPr algn="ctr">
              <a:lnSpc>
                <a:spcPct val="80000"/>
              </a:lnSpc>
            </a:pPr>
            <a:r>
              <a:rPr lang="en-US" sz="3200" b="1" dirty="0"/>
              <a:t>600</a:t>
            </a:r>
          </a:p>
        </p:txBody>
      </p:sp>
      <p:sp>
        <p:nvSpPr>
          <p:cNvPr id="25" name="TextBox 24">
            <a:extLst>
              <a:ext uri="{FF2B5EF4-FFF2-40B4-BE49-F238E27FC236}">
                <a16:creationId xmlns:a16="http://schemas.microsoft.com/office/drawing/2014/main" id="{EB551A86-8A5E-8B2D-2235-CA54F82B4F78}"/>
              </a:ext>
            </a:extLst>
          </p:cNvPr>
          <p:cNvSpPr txBox="1"/>
          <p:nvPr/>
        </p:nvSpPr>
        <p:spPr>
          <a:xfrm>
            <a:off x="5475463" y="4762027"/>
            <a:ext cx="1148528" cy="489301"/>
          </a:xfrm>
          <a:prstGeom prst="rect">
            <a:avLst/>
          </a:prstGeom>
          <a:noFill/>
        </p:spPr>
        <p:txBody>
          <a:bodyPr wrap="square" rtlCol="0">
            <a:spAutoFit/>
          </a:bodyPr>
          <a:lstStyle/>
          <a:p>
            <a:pPr algn="ctr">
              <a:lnSpc>
                <a:spcPct val="80000"/>
              </a:lnSpc>
            </a:pPr>
            <a:r>
              <a:rPr lang="en-US" sz="3200" b="1" dirty="0"/>
              <a:t>750</a:t>
            </a:r>
          </a:p>
        </p:txBody>
      </p:sp>
      <p:sp>
        <p:nvSpPr>
          <p:cNvPr id="26" name="TextBox 25">
            <a:extLst>
              <a:ext uri="{FF2B5EF4-FFF2-40B4-BE49-F238E27FC236}">
                <a16:creationId xmlns:a16="http://schemas.microsoft.com/office/drawing/2014/main" id="{23E951D5-4C19-A9B5-DFEE-0E816ECB74D5}"/>
              </a:ext>
            </a:extLst>
          </p:cNvPr>
          <p:cNvSpPr txBox="1"/>
          <p:nvPr/>
        </p:nvSpPr>
        <p:spPr>
          <a:xfrm>
            <a:off x="8259010" y="4762026"/>
            <a:ext cx="1148528" cy="489301"/>
          </a:xfrm>
          <a:prstGeom prst="rect">
            <a:avLst/>
          </a:prstGeom>
          <a:noFill/>
        </p:spPr>
        <p:txBody>
          <a:bodyPr wrap="square" rtlCol="0">
            <a:spAutoFit/>
          </a:bodyPr>
          <a:lstStyle/>
          <a:p>
            <a:pPr algn="ctr">
              <a:lnSpc>
                <a:spcPct val="80000"/>
              </a:lnSpc>
            </a:pPr>
            <a:r>
              <a:rPr lang="en-US" sz="3200" b="1" dirty="0"/>
              <a:t>650</a:t>
            </a:r>
          </a:p>
        </p:txBody>
      </p:sp>
      <p:sp>
        <p:nvSpPr>
          <p:cNvPr id="27" name="AutoShape 57">
            <a:extLst>
              <a:ext uri="{FF2B5EF4-FFF2-40B4-BE49-F238E27FC236}">
                <a16:creationId xmlns:a16="http://schemas.microsoft.com/office/drawing/2014/main" id="{AE7E0207-99F5-4F47-A2F0-FB814F9378DA}"/>
              </a:ext>
            </a:extLst>
          </p:cNvPr>
          <p:cNvSpPr>
            <a:spLocks noChangeArrowheads="1"/>
          </p:cNvSpPr>
          <p:nvPr/>
        </p:nvSpPr>
        <p:spPr bwMode="auto">
          <a:xfrm rot="16200000">
            <a:off x="5009955" y="5659523"/>
            <a:ext cx="1435527" cy="45529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151AB9"/>
          </a:solidFill>
          <a:ln w="9525">
            <a:solidFill>
              <a:schemeClr val="tx1"/>
            </a:solidFill>
            <a:miter lim="800000"/>
            <a:headEnd/>
            <a:tailEnd/>
          </a:ln>
        </p:spPr>
        <p:txBody>
          <a:bodyPr wrap="none" anchor="ctr"/>
          <a:lstStyle/>
          <a:p>
            <a:endParaRPr lang="en-US"/>
          </a:p>
        </p:txBody>
      </p:sp>
      <p:sp>
        <p:nvSpPr>
          <p:cNvPr id="28" name="TextBox 27">
            <a:extLst>
              <a:ext uri="{FF2B5EF4-FFF2-40B4-BE49-F238E27FC236}">
                <a16:creationId xmlns:a16="http://schemas.microsoft.com/office/drawing/2014/main" id="{0D12F2FA-CB9C-9E55-1866-EA2B521F8D5B}"/>
              </a:ext>
            </a:extLst>
          </p:cNvPr>
          <p:cNvSpPr txBox="1"/>
          <p:nvPr/>
        </p:nvSpPr>
        <p:spPr>
          <a:xfrm>
            <a:off x="3079241" y="5625220"/>
            <a:ext cx="3105168" cy="646331"/>
          </a:xfrm>
          <a:prstGeom prst="rect">
            <a:avLst/>
          </a:prstGeom>
          <a:noFill/>
        </p:spPr>
        <p:txBody>
          <a:bodyPr wrap="square" rtlCol="0">
            <a:spAutoFit/>
          </a:bodyPr>
          <a:lstStyle/>
          <a:p>
            <a:pPr algn="ctr"/>
            <a:r>
              <a:rPr lang="en-US" sz="3600" b="1" dirty="0">
                <a:solidFill>
                  <a:srgbClr val="151AB9"/>
                </a:solidFill>
              </a:rPr>
              <a:t>Jonah</a:t>
            </a:r>
          </a:p>
        </p:txBody>
      </p:sp>
      <p:sp>
        <p:nvSpPr>
          <p:cNvPr id="29" name="TextBox 28">
            <a:extLst>
              <a:ext uri="{FF2B5EF4-FFF2-40B4-BE49-F238E27FC236}">
                <a16:creationId xmlns:a16="http://schemas.microsoft.com/office/drawing/2014/main" id="{DFD3448E-2715-DF08-FFDE-25F489BAC4C9}"/>
              </a:ext>
            </a:extLst>
          </p:cNvPr>
          <p:cNvSpPr txBox="1"/>
          <p:nvPr/>
        </p:nvSpPr>
        <p:spPr>
          <a:xfrm>
            <a:off x="3983402" y="2874363"/>
            <a:ext cx="3105168" cy="1200329"/>
          </a:xfrm>
          <a:prstGeom prst="rect">
            <a:avLst/>
          </a:prstGeom>
          <a:noFill/>
        </p:spPr>
        <p:txBody>
          <a:bodyPr wrap="square" rtlCol="0">
            <a:spAutoFit/>
          </a:bodyPr>
          <a:lstStyle/>
          <a:p>
            <a:pPr algn="ctr"/>
            <a:r>
              <a:rPr lang="en-US" sz="3600" b="1" dirty="0">
                <a:solidFill>
                  <a:srgbClr val="151AB9"/>
                </a:solidFill>
              </a:rPr>
              <a:t>Weak </a:t>
            </a:r>
          </a:p>
          <a:p>
            <a:pPr algn="ctr"/>
            <a:r>
              <a:rPr lang="en-US" sz="3600" b="1" spc="-300" dirty="0">
                <a:solidFill>
                  <a:srgbClr val="151AB9"/>
                </a:solidFill>
              </a:rPr>
              <a:t>783-745</a:t>
            </a:r>
          </a:p>
        </p:txBody>
      </p:sp>
      <p:sp>
        <p:nvSpPr>
          <p:cNvPr id="30" name="AutoShape 57">
            <a:extLst>
              <a:ext uri="{FF2B5EF4-FFF2-40B4-BE49-F238E27FC236}">
                <a16:creationId xmlns:a16="http://schemas.microsoft.com/office/drawing/2014/main" id="{C24ED119-4DAE-1AEE-6F9F-A3908649521B}"/>
              </a:ext>
            </a:extLst>
          </p:cNvPr>
          <p:cNvSpPr>
            <a:spLocks noChangeArrowheads="1"/>
          </p:cNvSpPr>
          <p:nvPr/>
        </p:nvSpPr>
        <p:spPr bwMode="auto">
          <a:xfrm rot="16200000">
            <a:off x="6269564" y="5684163"/>
            <a:ext cx="1435527" cy="45529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00000"/>
          </a:solidFill>
          <a:ln w="9525">
            <a:solidFill>
              <a:schemeClr val="tx1"/>
            </a:solidFill>
            <a:miter lim="800000"/>
            <a:headEnd/>
            <a:tailEnd/>
          </a:ln>
        </p:spPr>
        <p:txBody>
          <a:bodyPr wrap="none" anchor="ctr"/>
          <a:lstStyle/>
          <a:p>
            <a:endParaRPr lang="en-US"/>
          </a:p>
        </p:txBody>
      </p:sp>
      <p:sp>
        <p:nvSpPr>
          <p:cNvPr id="31" name="TextBox 30">
            <a:extLst>
              <a:ext uri="{FF2B5EF4-FFF2-40B4-BE49-F238E27FC236}">
                <a16:creationId xmlns:a16="http://schemas.microsoft.com/office/drawing/2014/main" id="{4D3C5C68-8700-200E-727A-4FD7D93AD4CA}"/>
              </a:ext>
            </a:extLst>
          </p:cNvPr>
          <p:cNvSpPr txBox="1"/>
          <p:nvPr/>
        </p:nvSpPr>
        <p:spPr>
          <a:xfrm>
            <a:off x="6706426" y="5655997"/>
            <a:ext cx="3105168" cy="584775"/>
          </a:xfrm>
          <a:prstGeom prst="rect">
            <a:avLst/>
          </a:prstGeom>
          <a:noFill/>
        </p:spPr>
        <p:txBody>
          <a:bodyPr wrap="square" rtlCol="0">
            <a:spAutoFit/>
          </a:bodyPr>
          <a:lstStyle/>
          <a:p>
            <a:pPr algn="ctr"/>
            <a:r>
              <a:rPr lang="en-US" sz="3200" b="1" spc="-300" dirty="0">
                <a:solidFill>
                  <a:srgbClr val="C00000"/>
                </a:solidFill>
              </a:rPr>
              <a:t>Fall of Israel</a:t>
            </a:r>
          </a:p>
        </p:txBody>
      </p:sp>
      <p:sp>
        <p:nvSpPr>
          <p:cNvPr id="34" name="TextBox 33">
            <a:extLst>
              <a:ext uri="{FF2B5EF4-FFF2-40B4-BE49-F238E27FC236}">
                <a16:creationId xmlns:a16="http://schemas.microsoft.com/office/drawing/2014/main" id="{9F336918-6E31-A504-0BC4-B48AFF1FAB6A}"/>
              </a:ext>
            </a:extLst>
          </p:cNvPr>
          <p:cNvSpPr txBox="1"/>
          <p:nvPr/>
        </p:nvSpPr>
        <p:spPr>
          <a:xfrm>
            <a:off x="223390" y="6435317"/>
            <a:ext cx="6096000" cy="461665"/>
          </a:xfrm>
          <a:prstGeom prst="rect">
            <a:avLst/>
          </a:prstGeom>
          <a:noFill/>
        </p:spPr>
        <p:txBody>
          <a:bodyPr wrap="square">
            <a:spAutoFit/>
          </a:bodyPr>
          <a:lstStyle/>
          <a:p>
            <a:r>
              <a:rPr lang="en-US" sz="2400" dirty="0">
                <a:latin typeface="Aptos Narrow" panose="020B0004020202020204" pitchFamily="34" charset="0"/>
              </a:rPr>
              <a:t>https://ancientmesopotamia.org/</a:t>
            </a:r>
          </a:p>
        </p:txBody>
      </p:sp>
      <p:sp>
        <p:nvSpPr>
          <p:cNvPr id="36" name="TextBox 35">
            <a:extLst>
              <a:ext uri="{FF2B5EF4-FFF2-40B4-BE49-F238E27FC236}">
                <a16:creationId xmlns:a16="http://schemas.microsoft.com/office/drawing/2014/main" id="{D896BF67-9045-2F1F-A004-94C6B1F052BF}"/>
              </a:ext>
            </a:extLst>
          </p:cNvPr>
          <p:cNvSpPr txBox="1"/>
          <p:nvPr/>
        </p:nvSpPr>
        <p:spPr>
          <a:xfrm>
            <a:off x="372642" y="629640"/>
            <a:ext cx="10326687" cy="1077218"/>
          </a:xfrm>
          <a:prstGeom prst="rect">
            <a:avLst/>
          </a:prstGeom>
          <a:noFill/>
        </p:spPr>
        <p:txBody>
          <a:bodyPr wrap="square">
            <a:spAutoFit/>
          </a:bodyPr>
          <a:lstStyle/>
          <a:p>
            <a:r>
              <a:rPr lang="en-US" sz="3200" b="0" i="0" dirty="0">
                <a:effectLst/>
                <a:latin typeface="Aptos Narrow" panose="020B0004020202020204" pitchFamily="34" charset="0"/>
              </a:rPr>
              <a:t>the empire experienced a great period of stagnation which was very harmful to the Assyrian military.</a:t>
            </a:r>
            <a:endParaRPr lang="en-US" sz="3200" dirty="0">
              <a:latin typeface="Aptos Narrow" panose="020B0004020202020204" pitchFamily="34" charset="0"/>
            </a:endParaRPr>
          </a:p>
        </p:txBody>
      </p:sp>
    </p:spTree>
    <p:extLst>
      <p:ext uri="{BB962C8B-B14F-4D97-AF65-F5344CB8AC3E}">
        <p14:creationId xmlns:p14="http://schemas.microsoft.com/office/powerpoint/2010/main" val="115479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animBg="1"/>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10;&#10;Description automatically generated">
            <a:extLst>
              <a:ext uri="{FF2B5EF4-FFF2-40B4-BE49-F238E27FC236}">
                <a16:creationId xmlns:a16="http://schemas.microsoft.com/office/drawing/2014/main" id="{0646B981-DF52-CEB5-9F26-8DF77FD5C0D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D487444-4C88-9106-0506-B48E4DE03FD6}"/>
              </a:ext>
            </a:extLst>
          </p:cNvPr>
          <p:cNvSpPr txBox="1"/>
          <p:nvPr/>
        </p:nvSpPr>
        <p:spPr>
          <a:xfrm>
            <a:off x="0" y="145178"/>
            <a:ext cx="12192000" cy="894091"/>
          </a:xfrm>
          <a:prstGeom prst="rect">
            <a:avLst/>
          </a:prstGeom>
          <a:noFill/>
        </p:spPr>
        <p:txBody>
          <a:bodyPr wrap="square" rtlCol="0">
            <a:spAutoFit/>
          </a:bodyPr>
          <a:lstStyle/>
          <a:p>
            <a:pPr algn="ctr">
              <a:lnSpc>
                <a:spcPct val="85000"/>
              </a:lnSpc>
            </a:pPr>
            <a:r>
              <a:rPr lang="en-US" sz="6000" b="1" dirty="0">
                <a:solidFill>
                  <a:schemeClr val="bg1"/>
                </a:solidFill>
                <a:effectLst>
                  <a:glow rad="203200">
                    <a:prstClr val="black"/>
                  </a:glow>
                </a:effectLst>
                <a:latin typeface="Aptos" panose="02110004020202020204"/>
              </a:rPr>
              <a:t>2024 Total Solar Eclipse</a:t>
            </a:r>
          </a:p>
        </p:txBody>
      </p:sp>
    </p:spTree>
    <p:extLst>
      <p:ext uri="{BB962C8B-B14F-4D97-AF65-F5344CB8AC3E}">
        <p14:creationId xmlns:p14="http://schemas.microsoft.com/office/powerpoint/2010/main" val="116520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29A22E-E58D-B2FE-6B04-E8D7CE2E3E96}"/>
              </a:ext>
            </a:extLst>
          </p:cNvPr>
          <p:cNvSpPr txBox="1"/>
          <p:nvPr/>
        </p:nvSpPr>
        <p:spPr>
          <a:xfrm>
            <a:off x="560832" y="537466"/>
            <a:ext cx="10887456" cy="6186309"/>
          </a:xfrm>
          <a:prstGeom prst="rect">
            <a:avLst/>
          </a:prstGeom>
          <a:noFill/>
        </p:spPr>
        <p:txBody>
          <a:bodyPr wrap="square">
            <a:spAutoFit/>
          </a:bodyPr>
          <a:lstStyle/>
          <a:p>
            <a:pPr algn="l"/>
            <a:r>
              <a:rPr lang="en-US" altLang="zh-CN" sz="3600" b="1" dirty="0">
                <a:latin typeface="Aptos Narrow" panose="020B0004020202020204" pitchFamily="34" charset="0"/>
                <a:cs typeface="Arial" charset="0"/>
              </a:rPr>
              <a:t>Events Leading to Nineveh</a:t>
            </a:r>
            <a:r>
              <a:rPr lang="mr-IN" altLang="zh-CN" sz="3600" b="1" dirty="0">
                <a:latin typeface="Aptos Narrow" panose="020B0004020202020204" pitchFamily="34" charset="0"/>
                <a:cs typeface="Arial" charset="0"/>
              </a:rPr>
              <a:t>'</a:t>
            </a:r>
            <a:r>
              <a:rPr lang="en-US" altLang="zh-CN" sz="3600" b="1" dirty="0">
                <a:latin typeface="Aptos Narrow" panose="020B0004020202020204" pitchFamily="34" charset="0"/>
                <a:cs typeface="Arial" charset="0"/>
              </a:rPr>
              <a:t>s Repentance:</a:t>
            </a:r>
          </a:p>
          <a:p>
            <a:pPr algn="l"/>
            <a:endParaRPr lang="en-US" altLang="zh-CN" sz="3600" b="1" dirty="0">
              <a:latin typeface="Aptos Narrow" panose="020B0004020202020204" pitchFamily="34" charset="0"/>
              <a:cs typeface="Arial" charset="0"/>
            </a:endParaRPr>
          </a:p>
          <a:p>
            <a:pPr algn="l"/>
            <a:r>
              <a:rPr lang="en-US" altLang="zh-CN" sz="3600" b="1" dirty="0">
                <a:latin typeface="Aptos Narrow" panose="020B0004020202020204" pitchFamily="34" charset="0"/>
                <a:cs typeface="Arial" charset="0"/>
              </a:rPr>
              <a:t>787	Monotheistic worship of Nabu started</a:t>
            </a:r>
          </a:p>
          <a:p>
            <a:pPr algn="l"/>
            <a:r>
              <a:rPr lang="en-US" altLang="zh-CN" sz="3600" b="1" dirty="0">
                <a:latin typeface="Aptos Narrow" panose="020B0004020202020204" pitchFamily="34" charset="0"/>
                <a:cs typeface="Arial" charset="0"/>
              </a:rPr>
              <a:t>765	Plague throughout Assyria</a:t>
            </a:r>
          </a:p>
          <a:p>
            <a:pPr algn="l"/>
            <a:r>
              <a:rPr lang="en-US" altLang="zh-CN" sz="3600" b="1" dirty="0">
                <a:latin typeface="Aptos Narrow" panose="020B0004020202020204" pitchFamily="34" charset="0"/>
                <a:cs typeface="Arial" charset="0"/>
              </a:rPr>
              <a:t>763	Revolt in the city of Asshur</a:t>
            </a:r>
          </a:p>
          <a:p>
            <a:pPr algn="l"/>
            <a:r>
              <a:rPr lang="en-US" altLang="zh-CN" sz="3600" b="1" dirty="0">
                <a:highlight>
                  <a:srgbClr val="FFFF00"/>
                </a:highlight>
                <a:latin typeface="Aptos Narrow" panose="020B0004020202020204" pitchFamily="34" charset="0"/>
                <a:cs typeface="Arial" charset="0"/>
              </a:rPr>
              <a:t>763	Eclipse of the sun</a:t>
            </a:r>
          </a:p>
          <a:p>
            <a:pPr algn="l"/>
            <a:r>
              <a:rPr lang="en-US" altLang="zh-CN" sz="3600" b="1" dirty="0">
                <a:latin typeface="Aptos Narrow" panose="020B0004020202020204" pitchFamily="34" charset="0"/>
                <a:cs typeface="Arial" charset="0"/>
              </a:rPr>
              <a:t>762	Revolt in the city of Asshur</a:t>
            </a:r>
          </a:p>
          <a:p>
            <a:pPr algn="l"/>
            <a:r>
              <a:rPr lang="en-US" altLang="zh-CN" sz="3600" b="1" dirty="0">
                <a:latin typeface="Aptos Narrow" panose="020B0004020202020204" pitchFamily="34" charset="0"/>
                <a:cs typeface="Arial" charset="0"/>
              </a:rPr>
              <a:t>761	Revolt in the city of </a:t>
            </a:r>
            <a:r>
              <a:rPr lang="en-US" altLang="zh-CN" sz="3600" b="1" dirty="0" err="1">
                <a:latin typeface="Aptos Narrow" panose="020B0004020202020204" pitchFamily="34" charset="0"/>
                <a:cs typeface="Arial" charset="0"/>
              </a:rPr>
              <a:t>Arrapha</a:t>
            </a:r>
            <a:endParaRPr lang="en-US" altLang="zh-CN" sz="3600" b="1" dirty="0">
              <a:latin typeface="Aptos Narrow" panose="020B0004020202020204" pitchFamily="34" charset="0"/>
              <a:cs typeface="Arial" charset="0"/>
            </a:endParaRPr>
          </a:p>
          <a:p>
            <a:pPr algn="l"/>
            <a:r>
              <a:rPr lang="en-US" altLang="zh-CN" sz="3600" b="1" dirty="0">
                <a:latin typeface="Aptos Narrow" panose="020B0004020202020204" pitchFamily="34" charset="0"/>
                <a:cs typeface="Arial" charset="0"/>
              </a:rPr>
              <a:t>760	Revolt in the city of </a:t>
            </a:r>
            <a:r>
              <a:rPr lang="en-US" altLang="zh-CN" sz="3600" b="1" dirty="0" err="1">
                <a:latin typeface="Aptos Narrow" panose="020B0004020202020204" pitchFamily="34" charset="0"/>
                <a:cs typeface="Arial" charset="0"/>
              </a:rPr>
              <a:t>Arrapha</a:t>
            </a:r>
            <a:endParaRPr lang="en-US" altLang="zh-CN" sz="3600" b="1" dirty="0">
              <a:latin typeface="Aptos Narrow" panose="020B0004020202020204" pitchFamily="34" charset="0"/>
              <a:cs typeface="Arial" charset="0"/>
            </a:endParaRPr>
          </a:p>
          <a:p>
            <a:pPr algn="l"/>
            <a:r>
              <a:rPr lang="en-US" altLang="zh-CN" sz="3600" b="1" dirty="0">
                <a:latin typeface="Aptos Narrow" panose="020B0004020202020204" pitchFamily="34" charset="0"/>
                <a:cs typeface="Arial" charset="0"/>
              </a:rPr>
              <a:t>759	Another plague</a:t>
            </a:r>
          </a:p>
          <a:p>
            <a:pPr algn="l"/>
            <a:r>
              <a:rPr lang="en-US" altLang="zh-CN" sz="3600" b="1" dirty="0">
                <a:latin typeface="Aptos Narrow" panose="020B0004020202020204" pitchFamily="34" charset="0"/>
                <a:cs typeface="Arial" charset="0"/>
              </a:rPr>
              <a:t>758	</a:t>
            </a:r>
            <a:r>
              <a:rPr lang="mr-IN" altLang="zh-CN" sz="3600" b="1" dirty="0">
                <a:latin typeface="Aptos Narrow" panose="020B0004020202020204" pitchFamily="34" charset="0"/>
                <a:cs typeface="Arial" charset="0"/>
              </a:rPr>
              <a:t>"</a:t>
            </a:r>
            <a:r>
              <a:rPr lang="en-US" altLang="zh-CN" sz="3600" b="1" dirty="0">
                <a:latin typeface="Aptos Narrow" panose="020B0004020202020204" pitchFamily="34" charset="0"/>
                <a:cs typeface="Arial" charset="0"/>
              </a:rPr>
              <a:t>Peace in the land</a:t>
            </a:r>
            <a:r>
              <a:rPr lang="mr-IN" altLang="zh-CN" sz="3600" b="1" dirty="0">
                <a:latin typeface="Aptos Narrow" panose="020B0004020202020204" pitchFamily="34" charset="0"/>
                <a:cs typeface="Arial" charset="0"/>
              </a:rPr>
              <a:t>"</a:t>
            </a:r>
            <a:r>
              <a:rPr lang="en-US" altLang="zh-CN" sz="3600" b="1" dirty="0">
                <a:latin typeface="Aptos Narrow" panose="020B0004020202020204" pitchFamily="34" charset="0"/>
                <a:cs typeface="Arial" charset="0"/>
              </a:rPr>
              <a:t> (repentance under Jonah?)</a:t>
            </a:r>
            <a:endParaRPr lang="en-US" sz="3600" b="1" dirty="0">
              <a:latin typeface="Aptos Narrow" panose="020B0004020202020204" pitchFamily="34" charset="0"/>
              <a:cs typeface="Arial" charset="0"/>
            </a:endParaRPr>
          </a:p>
        </p:txBody>
      </p:sp>
    </p:spTree>
    <p:extLst>
      <p:ext uri="{BB962C8B-B14F-4D97-AF65-F5344CB8AC3E}">
        <p14:creationId xmlns:p14="http://schemas.microsoft.com/office/powerpoint/2010/main" val="2123255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0" y="219456"/>
            <a:ext cx="11841480" cy="1813317"/>
          </a:xfrm>
          <a:prstGeom prst="rect">
            <a:avLst/>
          </a:prstGeom>
          <a:noFill/>
        </p:spPr>
        <p:txBody>
          <a:bodyPr wrap="square">
            <a:spAutoFit/>
          </a:bodyPr>
          <a:lstStyle/>
          <a:p>
            <a:pPr lvl="0">
              <a:lnSpc>
                <a:spcPct val="90000"/>
              </a:lnSpc>
              <a:defRPr/>
            </a:pP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Ch 3:  The </a:t>
            </a:r>
            <a:r>
              <a:rPr lang="en-US" sz="4400" b="1" dirty="0">
                <a:solidFill>
                  <a:srgbClr val="FFFF00"/>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Power</a:t>
            </a: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of God’s Word:  </a:t>
            </a:r>
          </a:p>
          <a:p>
            <a:pPr lvl="0">
              <a:lnSpc>
                <a:spcPct val="90000"/>
              </a:lnSpc>
              <a:defRPr/>
            </a:pPr>
            <a:r>
              <a:rPr lang="en-US" sz="40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Jonah Obeyed,		Nineveh Prayed.  </a:t>
            </a:r>
          </a:p>
          <a:p>
            <a:pPr lvl="0">
              <a:lnSpc>
                <a:spcPct val="90000"/>
              </a:lnSpc>
              <a:defRPr/>
            </a:pPr>
            <a:endParaRPr lang="en-US" sz="40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0905171"/>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785652"/>
          </a:xfrm>
          <a:prstGeom prst="rect">
            <a:avLst/>
          </a:prstGeom>
          <a:noFill/>
        </p:spPr>
        <p:txBody>
          <a:bodyPr wrap="square">
            <a:spAutoFit/>
          </a:bodyPr>
          <a:lstStyle/>
          <a:p>
            <a:r>
              <a:rPr lang="en-US" sz="4000" b="1" i="0" baseline="30000" dirty="0">
                <a:solidFill>
                  <a:srgbClr val="000000"/>
                </a:solidFill>
                <a:effectLst/>
                <a:latin typeface="Aptos" panose="020B0004020202020204" pitchFamily="34" charset="0"/>
              </a:rPr>
              <a:t>5</a:t>
            </a:r>
            <a:r>
              <a:rPr lang="en-US" sz="4000" b="0" i="0" dirty="0">
                <a:solidFill>
                  <a:srgbClr val="000000"/>
                </a:solidFill>
                <a:effectLst/>
                <a:latin typeface="Aptos" panose="020B0004020202020204" pitchFamily="34" charset="0"/>
              </a:rPr>
              <a:t> And the people of Nineveh believed God. They called for a fast and put on sackcloth, from the greatest of them to the least of them. </a:t>
            </a:r>
            <a:r>
              <a:rPr lang="en-US" sz="4000" b="1" i="0" baseline="30000" dirty="0">
                <a:solidFill>
                  <a:srgbClr val="000000"/>
                </a:solidFill>
                <a:effectLst/>
                <a:latin typeface="Aptos" panose="020B0004020202020204" pitchFamily="34" charset="0"/>
              </a:rPr>
              <a:t>6</a:t>
            </a:r>
            <a:r>
              <a:rPr lang="en-US" sz="4000" b="0" i="0" dirty="0">
                <a:solidFill>
                  <a:srgbClr val="000000"/>
                </a:solidFill>
                <a:effectLst/>
                <a:latin typeface="Aptos" panose="020B0004020202020204" pitchFamily="34" charset="0"/>
              </a:rPr>
              <a:t> The word reached the king of Nineveh, and he arose from his throne, removed his robe, covered himself with sackcloth, and sat in ashes. </a:t>
            </a:r>
          </a:p>
        </p:txBody>
      </p:sp>
      <p:sp>
        <p:nvSpPr>
          <p:cNvPr id="2" name="TextBox 1">
            <a:extLst>
              <a:ext uri="{FF2B5EF4-FFF2-40B4-BE49-F238E27FC236}">
                <a16:creationId xmlns:a16="http://schemas.microsoft.com/office/drawing/2014/main" id="{9236FE4C-DCC3-C9E6-B805-EB4180DF39E5}"/>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336425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pic>
        <p:nvPicPr>
          <p:cNvPr id="3" name="Picture 2" descr="A blue background with white text&#10;&#10;Description automatically generated">
            <a:extLst>
              <a:ext uri="{FF2B5EF4-FFF2-40B4-BE49-F238E27FC236}">
                <a16:creationId xmlns:a16="http://schemas.microsoft.com/office/drawing/2014/main" id="{FA6D0EAA-28EA-7D5D-54AD-1C6FA68BA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00500" cy="1143000"/>
          </a:xfrm>
          <a:prstGeom prst="rect">
            <a:avLst/>
          </a:prstGeom>
        </p:spPr>
      </p:pic>
      <p:sp>
        <p:nvSpPr>
          <p:cNvPr id="5" name="TextBox 4">
            <a:extLst>
              <a:ext uri="{FF2B5EF4-FFF2-40B4-BE49-F238E27FC236}">
                <a16:creationId xmlns:a16="http://schemas.microsoft.com/office/drawing/2014/main" id="{1AE374DC-EEB6-CDF8-E3A4-7FC54F1E09FB}"/>
              </a:ext>
            </a:extLst>
          </p:cNvPr>
          <p:cNvSpPr txBox="1"/>
          <p:nvPr/>
        </p:nvSpPr>
        <p:spPr>
          <a:xfrm>
            <a:off x="5143502" y="199382"/>
            <a:ext cx="6096000" cy="1446550"/>
          </a:xfrm>
          <a:prstGeom prst="rect">
            <a:avLst/>
          </a:prstGeom>
          <a:noFill/>
        </p:spPr>
        <p:txBody>
          <a:bodyPr wrap="square">
            <a:spAutoFit/>
          </a:bodyPr>
          <a:lstStyle/>
          <a:p>
            <a:r>
              <a:rPr lang="en-US" sz="4400" b="1" dirty="0">
                <a:solidFill>
                  <a:schemeClr val="bg1"/>
                </a:solidFill>
                <a:latin typeface="Aptos Display" panose="020B0004020202020204" pitchFamily="34" charset="0"/>
              </a:rPr>
              <a:t>What is the meaning of sackcloth and ashes?</a:t>
            </a:r>
          </a:p>
        </p:txBody>
      </p:sp>
      <p:sp>
        <p:nvSpPr>
          <p:cNvPr id="7" name="TextBox 6">
            <a:extLst>
              <a:ext uri="{FF2B5EF4-FFF2-40B4-BE49-F238E27FC236}">
                <a16:creationId xmlns:a16="http://schemas.microsoft.com/office/drawing/2014/main" id="{E77FABA1-11E1-0C0D-ED94-51B551501FB9}"/>
              </a:ext>
            </a:extLst>
          </p:cNvPr>
          <p:cNvSpPr txBox="1"/>
          <p:nvPr/>
        </p:nvSpPr>
        <p:spPr>
          <a:xfrm>
            <a:off x="85344" y="1779687"/>
            <a:ext cx="11777472" cy="4582921"/>
          </a:xfrm>
          <a:prstGeom prst="rect">
            <a:avLst/>
          </a:prstGeom>
          <a:noFill/>
        </p:spPr>
        <p:txBody>
          <a:bodyPr wrap="square">
            <a:spAutoFit/>
          </a:bodyPr>
          <a:lstStyle/>
          <a:p>
            <a:pPr>
              <a:lnSpc>
                <a:spcPct val="90000"/>
              </a:lnSpc>
            </a:pPr>
            <a:r>
              <a:rPr lang="en-US" sz="3600" dirty="0">
                <a:solidFill>
                  <a:schemeClr val="bg1"/>
                </a:solidFill>
                <a:latin typeface="Aptos Narrow" panose="020B0004020202020204" pitchFamily="34" charset="0"/>
              </a:rPr>
              <a:t>sackcloth and ashes were used as an outward sign of one’s inward condition. Such a symbol made one’s change of heart visible and demonstrated the sincerity of one’s grief and/or repentance. It was not the act of putting on sackcloth and ashes itself that moved God to intervene, but the humility that such an action demonstrated (see 1 Samuel 16:7). God’s forgiveness in response to genuine repentance is celebrated by David’s words: “You removed my sackcloth and clothed me with joy” (Psalm 30:11).</a:t>
            </a:r>
          </a:p>
        </p:txBody>
      </p:sp>
      <p:sp>
        <p:nvSpPr>
          <p:cNvPr id="8" name="TextBox 7">
            <a:extLst>
              <a:ext uri="{FF2B5EF4-FFF2-40B4-BE49-F238E27FC236}">
                <a16:creationId xmlns:a16="http://schemas.microsoft.com/office/drawing/2014/main" id="{AA6A7AD1-C9C2-E30C-8793-1AD090D08853}"/>
              </a:ext>
            </a:extLst>
          </p:cNvPr>
          <p:cNvSpPr txBox="1"/>
          <p:nvPr/>
        </p:nvSpPr>
        <p:spPr>
          <a:xfrm>
            <a:off x="9144000" y="5892230"/>
            <a:ext cx="2680570" cy="769441"/>
          </a:xfrm>
          <a:prstGeom prst="rect">
            <a:avLst/>
          </a:prstGeom>
          <a:noFill/>
        </p:spPr>
        <p:txBody>
          <a:bodyPr wrap="square">
            <a:spAutoFit/>
          </a:bodyPr>
          <a:lstStyle/>
          <a:p>
            <a:r>
              <a:rPr lang="en-US" sz="4400" b="1" u="sng" dirty="0">
                <a:solidFill>
                  <a:schemeClr val="bg1"/>
                </a:solidFill>
                <a:latin typeface="Aptos Display" panose="020B0004020202020204" pitchFamily="34" charset="0"/>
              </a:rPr>
              <a:t>The What</a:t>
            </a:r>
          </a:p>
        </p:txBody>
      </p:sp>
    </p:spTree>
    <p:extLst>
      <p:ext uri="{BB962C8B-B14F-4D97-AF65-F5344CB8AC3E}">
        <p14:creationId xmlns:p14="http://schemas.microsoft.com/office/powerpoint/2010/main" val="327904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E374DC-EEB6-CDF8-E3A4-7FC54F1E09FB}"/>
              </a:ext>
            </a:extLst>
          </p:cNvPr>
          <p:cNvSpPr txBox="1"/>
          <p:nvPr/>
        </p:nvSpPr>
        <p:spPr>
          <a:xfrm>
            <a:off x="9144000" y="5892230"/>
            <a:ext cx="2680570" cy="769441"/>
          </a:xfrm>
          <a:prstGeom prst="rect">
            <a:avLst/>
          </a:prstGeom>
          <a:noFill/>
        </p:spPr>
        <p:txBody>
          <a:bodyPr wrap="square">
            <a:spAutoFit/>
          </a:bodyPr>
          <a:lstStyle/>
          <a:p>
            <a:r>
              <a:rPr lang="en-US" sz="4400" b="1" u="sng" dirty="0">
                <a:solidFill>
                  <a:schemeClr val="bg1"/>
                </a:solidFill>
                <a:latin typeface="Aptos Display" panose="020B0004020202020204" pitchFamily="34" charset="0"/>
              </a:rPr>
              <a:t>The Why</a:t>
            </a:r>
          </a:p>
        </p:txBody>
      </p:sp>
      <p:sp>
        <p:nvSpPr>
          <p:cNvPr id="7" name="TextBox 6">
            <a:extLst>
              <a:ext uri="{FF2B5EF4-FFF2-40B4-BE49-F238E27FC236}">
                <a16:creationId xmlns:a16="http://schemas.microsoft.com/office/drawing/2014/main" id="{E77FABA1-11E1-0C0D-ED94-51B551501FB9}"/>
              </a:ext>
            </a:extLst>
          </p:cNvPr>
          <p:cNvSpPr txBox="1"/>
          <p:nvPr/>
        </p:nvSpPr>
        <p:spPr>
          <a:xfrm>
            <a:off x="207264" y="196329"/>
            <a:ext cx="11777472" cy="5509200"/>
          </a:xfrm>
          <a:prstGeom prst="rect">
            <a:avLst/>
          </a:prstGeom>
          <a:noFill/>
        </p:spPr>
        <p:txBody>
          <a:bodyPr wrap="square">
            <a:spAutoFit/>
          </a:bodyPr>
          <a:lstStyle/>
          <a:p>
            <a:pPr algn="ctr"/>
            <a:r>
              <a:rPr lang="en-US" sz="4400" dirty="0">
                <a:solidFill>
                  <a:schemeClr val="bg1"/>
                </a:solidFill>
                <a:latin typeface="Aptos Narrow" panose="020B0004020202020204" pitchFamily="34" charset="0"/>
              </a:rPr>
              <a:t>when faced with impending catastrophe, </a:t>
            </a:r>
          </a:p>
          <a:p>
            <a:pPr algn="ctr"/>
            <a:r>
              <a:rPr lang="en-US" sz="4400" dirty="0">
                <a:solidFill>
                  <a:schemeClr val="bg1"/>
                </a:solidFill>
                <a:latin typeface="Aptos Narrow" panose="020B0004020202020204" pitchFamily="34" charset="0"/>
              </a:rPr>
              <a:t>people are more likely </a:t>
            </a:r>
          </a:p>
          <a:p>
            <a:pPr algn="ctr"/>
            <a:r>
              <a:rPr lang="en-US" sz="4400" dirty="0">
                <a:solidFill>
                  <a:schemeClr val="bg1"/>
                </a:solidFill>
                <a:latin typeface="Aptos Narrow" panose="020B0004020202020204" pitchFamily="34" charset="0"/>
              </a:rPr>
              <a:t>to recognize the fragility of life </a:t>
            </a:r>
          </a:p>
          <a:p>
            <a:pPr algn="ctr"/>
            <a:r>
              <a:rPr lang="en-US" sz="4400" dirty="0">
                <a:solidFill>
                  <a:schemeClr val="bg1"/>
                </a:solidFill>
                <a:latin typeface="Aptos Narrow" panose="020B0004020202020204" pitchFamily="34" charset="0"/>
              </a:rPr>
              <a:t>and turn to God in repentance, </a:t>
            </a:r>
          </a:p>
          <a:p>
            <a:pPr algn="ctr"/>
            <a:r>
              <a:rPr lang="en-US" sz="4400" dirty="0">
                <a:solidFill>
                  <a:schemeClr val="bg1"/>
                </a:solidFill>
                <a:latin typeface="Aptos Narrow" panose="020B0004020202020204" pitchFamily="34" charset="0"/>
              </a:rPr>
              <a:t>realizing that true security and hope </a:t>
            </a:r>
          </a:p>
          <a:p>
            <a:pPr algn="ctr"/>
            <a:r>
              <a:rPr lang="en-US" sz="4400" dirty="0">
                <a:solidFill>
                  <a:schemeClr val="bg1"/>
                </a:solidFill>
                <a:latin typeface="Aptos Narrow" panose="020B0004020202020204" pitchFamily="34" charset="0"/>
              </a:rPr>
              <a:t>can only be found in Him, </a:t>
            </a:r>
          </a:p>
          <a:p>
            <a:pPr algn="ctr"/>
            <a:r>
              <a:rPr lang="en-US" sz="4400" dirty="0">
                <a:solidFill>
                  <a:schemeClr val="bg1"/>
                </a:solidFill>
                <a:latin typeface="Aptos Narrow" panose="020B0004020202020204" pitchFamily="34" charset="0"/>
              </a:rPr>
              <a:t>and that it is never too late </a:t>
            </a:r>
          </a:p>
          <a:p>
            <a:pPr algn="ctr"/>
            <a:r>
              <a:rPr lang="en-US" sz="4400" dirty="0">
                <a:solidFill>
                  <a:schemeClr val="bg1"/>
                </a:solidFill>
                <a:latin typeface="Aptos Narrow" panose="020B0004020202020204" pitchFamily="34" charset="0"/>
              </a:rPr>
              <a:t>to seek His mercy and grace.</a:t>
            </a:r>
          </a:p>
        </p:txBody>
      </p:sp>
    </p:spTree>
    <p:extLst>
      <p:ext uri="{BB962C8B-B14F-4D97-AF65-F5344CB8AC3E}">
        <p14:creationId xmlns:p14="http://schemas.microsoft.com/office/powerpoint/2010/main" val="3293877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6247864"/>
          </a:xfrm>
          <a:prstGeom prst="rect">
            <a:avLst/>
          </a:prstGeom>
          <a:noFill/>
        </p:spPr>
        <p:txBody>
          <a:bodyPr wrap="square">
            <a:spAutoFit/>
          </a:bodyPr>
          <a:lstStyle/>
          <a:p>
            <a:r>
              <a:rPr lang="en-US" sz="4000" b="1" i="0" baseline="30000" dirty="0">
                <a:solidFill>
                  <a:srgbClr val="000000"/>
                </a:solidFill>
                <a:effectLst/>
                <a:latin typeface="Aptos" panose="020B0004020202020204" pitchFamily="34" charset="0"/>
              </a:rPr>
              <a:t>7</a:t>
            </a:r>
            <a:r>
              <a:rPr lang="en-US" sz="4000" b="0" i="0" dirty="0">
                <a:solidFill>
                  <a:srgbClr val="000000"/>
                </a:solidFill>
                <a:effectLst/>
                <a:latin typeface="Aptos" panose="020B0004020202020204" pitchFamily="34" charset="0"/>
              </a:rPr>
              <a:t> And he issued a proclamation and published through Nineveh, “By the decree of the king and his nobles: Let neither man nor beast, herd nor flock, taste anything. Let them not feed or drink water,       </a:t>
            </a:r>
            <a:r>
              <a:rPr lang="en-US" sz="4000" b="1" i="0" baseline="30000" dirty="0">
                <a:solidFill>
                  <a:srgbClr val="000000"/>
                </a:solidFill>
                <a:effectLst/>
                <a:latin typeface="Aptos" panose="020B0004020202020204" pitchFamily="34" charset="0"/>
              </a:rPr>
              <a:t>8</a:t>
            </a:r>
            <a:r>
              <a:rPr lang="en-US" sz="4000" b="0" i="0" dirty="0">
                <a:solidFill>
                  <a:srgbClr val="000000"/>
                </a:solidFill>
                <a:effectLst/>
                <a:latin typeface="Aptos" panose="020B0004020202020204" pitchFamily="34" charset="0"/>
              </a:rPr>
              <a:t> but let man and beast be covered with sackcloth, and let them call out mightily to God. Let everyone turn from his evil way and from the violence that is in his hands. </a:t>
            </a:r>
            <a:r>
              <a:rPr lang="en-US" sz="4000" b="1" i="0" baseline="30000" dirty="0">
                <a:solidFill>
                  <a:srgbClr val="000000"/>
                </a:solidFill>
                <a:effectLst/>
                <a:latin typeface="Aptos" panose="020B0004020202020204" pitchFamily="34" charset="0"/>
              </a:rPr>
              <a:t>9</a:t>
            </a:r>
            <a:r>
              <a:rPr lang="en-US" sz="4000" b="0" i="0" dirty="0">
                <a:solidFill>
                  <a:srgbClr val="000000"/>
                </a:solidFill>
                <a:effectLst/>
                <a:latin typeface="Aptos" panose="020B0004020202020204" pitchFamily="34" charset="0"/>
              </a:rPr>
              <a:t> Who knows? God may turn and relent and turn from his fierce anger, so that we may not perish.”</a:t>
            </a:r>
          </a:p>
        </p:txBody>
      </p:sp>
      <p:sp>
        <p:nvSpPr>
          <p:cNvPr id="2" name="TextBox 1">
            <a:extLst>
              <a:ext uri="{FF2B5EF4-FFF2-40B4-BE49-F238E27FC236}">
                <a16:creationId xmlns:a16="http://schemas.microsoft.com/office/drawing/2014/main" id="{9236FE4C-DCC3-C9E6-B805-EB4180DF39E5}"/>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64980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6247864"/>
          </a:xfrm>
          <a:prstGeom prst="rect">
            <a:avLst/>
          </a:prstGeom>
          <a:noFill/>
        </p:spPr>
        <p:txBody>
          <a:bodyPr wrap="square">
            <a:spAutoFit/>
          </a:bodyPr>
          <a:lstStyle/>
          <a:p>
            <a:r>
              <a:rPr lang="en-US" sz="4000" b="1" i="0" baseline="30000" dirty="0">
                <a:solidFill>
                  <a:srgbClr val="000000"/>
                </a:solidFill>
                <a:effectLst/>
                <a:latin typeface="Aptos" panose="020B0004020202020204" pitchFamily="34" charset="0"/>
              </a:rPr>
              <a:t>7</a:t>
            </a:r>
            <a:r>
              <a:rPr lang="en-US" sz="4000" b="0" i="0" dirty="0">
                <a:solidFill>
                  <a:srgbClr val="000000"/>
                </a:solidFill>
                <a:effectLst/>
                <a:latin typeface="Aptos" panose="020B0004020202020204" pitchFamily="34" charset="0"/>
              </a:rPr>
              <a:t> And he issued a proclamation and published through Nineveh, “By the decree of the king and his nobles: Let neither man nor beast, herd nor flock, taste anything. Let them not feed or drink water,       </a:t>
            </a:r>
            <a:r>
              <a:rPr lang="en-US" sz="4000" b="1" i="0" baseline="30000" dirty="0">
                <a:solidFill>
                  <a:srgbClr val="000000"/>
                </a:solidFill>
                <a:effectLst/>
                <a:latin typeface="Aptos" panose="020B0004020202020204" pitchFamily="34" charset="0"/>
              </a:rPr>
              <a:t>8</a:t>
            </a:r>
            <a:r>
              <a:rPr lang="en-US" sz="4000" b="0" i="0" dirty="0">
                <a:solidFill>
                  <a:srgbClr val="000000"/>
                </a:solidFill>
                <a:effectLst/>
                <a:latin typeface="Aptos" panose="020B0004020202020204" pitchFamily="34" charset="0"/>
              </a:rPr>
              <a:t> but let man and beast be covered with sackcloth, and let them call out mightily to God. </a:t>
            </a:r>
            <a:r>
              <a:rPr lang="en-US" sz="4000" b="0" i="0" dirty="0">
                <a:solidFill>
                  <a:srgbClr val="000000"/>
                </a:solidFill>
                <a:effectLst/>
                <a:highlight>
                  <a:srgbClr val="FFFF00"/>
                </a:highlight>
                <a:latin typeface="Aptos" panose="020B0004020202020204" pitchFamily="34" charset="0"/>
              </a:rPr>
              <a:t>Let everyone turn from his evil way</a:t>
            </a:r>
            <a:r>
              <a:rPr lang="en-US" sz="4000" b="0" i="0" dirty="0">
                <a:solidFill>
                  <a:srgbClr val="000000"/>
                </a:solidFill>
                <a:effectLst/>
                <a:latin typeface="Aptos" panose="020B0004020202020204" pitchFamily="34" charset="0"/>
              </a:rPr>
              <a:t> and from the violence that is in his hands. </a:t>
            </a:r>
            <a:r>
              <a:rPr lang="en-US" sz="4000" b="1" i="0" baseline="30000" dirty="0">
                <a:solidFill>
                  <a:srgbClr val="000000"/>
                </a:solidFill>
                <a:effectLst/>
                <a:latin typeface="Aptos" panose="020B0004020202020204" pitchFamily="34" charset="0"/>
              </a:rPr>
              <a:t>9</a:t>
            </a:r>
            <a:r>
              <a:rPr lang="en-US" sz="4000" b="0" i="0" dirty="0">
                <a:solidFill>
                  <a:srgbClr val="000000"/>
                </a:solidFill>
                <a:effectLst/>
                <a:latin typeface="Aptos" panose="020B0004020202020204" pitchFamily="34" charset="0"/>
              </a:rPr>
              <a:t> Who knows? God may turn and relent and turn from his fierce anger, so that we may not perish.”</a:t>
            </a:r>
          </a:p>
        </p:txBody>
      </p:sp>
      <p:sp>
        <p:nvSpPr>
          <p:cNvPr id="2" name="TextBox 1">
            <a:extLst>
              <a:ext uri="{FF2B5EF4-FFF2-40B4-BE49-F238E27FC236}">
                <a16:creationId xmlns:a16="http://schemas.microsoft.com/office/drawing/2014/main" id="{9236FE4C-DCC3-C9E6-B805-EB4180DF39E5}"/>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
        <p:nvSpPr>
          <p:cNvPr id="4" name="TextBox 3">
            <a:extLst>
              <a:ext uri="{FF2B5EF4-FFF2-40B4-BE49-F238E27FC236}">
                <a16:creationId xmlns:a16="http://schemas.microsoft.com/office/drawing/2014/main" id="{709F9301-C0A1-FE01-6398-889561447F52}"/>
              </a:ext>
            </a:extLst>
          </p:cNvPr>
          <p:cNvSpPr txBox="1"/>
          <p:nvPr/>
        </p:nvSpPr>
        <p:spPr>
          <a:xfrm>
            <a:off x="666172" y="678630"/>
            <a:ext cx="10186555" cy="1600438"/>
          </a:xfrm>
          <a:prstGeom prst="rect">
            <a:avLst/>
          </a:prstGeom>
          <a:solidFill>
            <a:srgbClr val="FFFFFF"/>
          </a:solidFill>
          <a:effectLst>
            <a:glow rad="63500">
              <a:schemeClr val="tx1"/>
            </a:glow>
            <a:outerShdw blurRad="101600" dist="101600" dir="5400000" algn="ctr" rotWithShape="0">
              <a:schemeClr val="tx1"/>
            </a:outerShdw>
          </a:effectLst>
        </p:spPr>
        <p:txBody>
          <a:bodyPr wrap="square">
            <a:spAutoFit/>
          </a:bodyPr>
          <a:lstStyle/>
          <a:p>
            <a:r>
              <a:rPr lang="he-IL" sz="5400" dirty="0">
                <a:latin typeface="SBL Hebrew"/>
              </a:rPr>
              <a:t>הפך</a:t>
            </a:r>
            <a:r>
              <a:rPr lang="en-US" sz="4400" dirty="0">
                <a:latin typeface="SBL Hebrew"/>
              </a:rPr>
              <a:t> (</a:t>
            </a:r>
            <a:r>
              <a:rPr lang="en-US" sz="4400" i="1" dirty="0" err="1">
                <a:latin typeface="SBL Hebrew"/>
              </a:rPr>
              <a:t>hpk</a:t>
            </a:r>
            <a:r>
              <a:rPr lang="en-US" sz="4400" i="1" dirty="0">
                <a:latin typeface="SBL Hebrew"/>
              </a:rPr>
              <a:t>), vb. turn; overturn; overthrow; demolish; change; turn round.</a:t>
            </a:r>
          </a:p>
        </p:txBody>
      </p:sp>
      <p:sp>
        <p:nvSpPr>
          <p:cNvPr id="5" name="TextBox 4">
            <a:extLst>
              <a:ext uri="{FF2B5EF4-FFF2-40B4-BE49-F238E27FC236}">
                <a16:creationId xmlns:a16="http://schemas.microsoft.com/office/drawing/2014/main" id="{2967DA3D-79FE-4773-1897-0B2F2E0F08B6}"/>
              </a:ext>
            </a:extLst>
          </p:cNvPr>
          <p:cNvSpPr txBox="1"/>
          <p:nvPr/>
        </p:nvSpPr>
        <p:spPr>
          <a:xfrm>
            <a:off x="666172" y="2554768"/>
            <a:ext cx="10186555" cy="923330"/>
          </a:xfrm>
          <a:prstGeom prst="rect">
            <a:avLst/>
          </a:prstGeom>
          <a:solidFill>
            <a:srgbClr val="FFFFFF"/>
          </a:solidFill>
          <a:effectLst>
            <a:glow rad="63500">
              <a:schemeClr val="tx1"/>
            </a:glow>
            <a:outerShdw blurRad="101600" dist="101600" dir="5400000" algn="ctr" rotWithShape="0">
              <a:schemeClr val="tx1"/>
            </a:outerShdw>
          </a:effectLst>
        </p:spPr>
        <p:txBody>
          <a:bodyPr wrap="square">
            <a:spAutoFit/>
          </a:bodyPr>
          <a:lstStyle/>
          <a:p>
            <a:r>
              <a:rPr lang="he-IL" sz="5400" dirty="0"/>
              <a:t>שׁוב</a:t>
            </a:r>
            <a:r>
              <a:rPr lang="en-US" sz="4400" dirty="0"/>
              <a:t> (</a:t>
            </a:r>
            <a:r>
              <a:rPr lang="en-US" sz="4400" i="1" dirty="0" err="1"/>
              <a:t>šwb</a:t>
            </a:r>
            <a:r>
              <a:rPr lang="en-US" sz="4400" i="1" dirty="0"/>
              <a:t>), vb. turn back, return.</a:t>
            </a:r>
            <a:endParaRPr lang="en-US" sz="4400" dirty="0">
              <a:hlinkClick r:id="rId3"/>
            </a:endParaRPr>
          </a:p>
        </p:txBody>
      </p:sp>
    </p:spTree>
    <p:extLst>
      <p:ext uri="{BB962C8B-B14F-4D97-AF65-F5344CB8AC3E}">
        <p14:creationId xmlns:p14="http://schemas.microsoft.com/office/powerpoint/2010/main" val="241121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170099"/>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10</a:t>
            </a:r>
            <a:r>
              <a:rPr lang="en-US" sz="4000" b="0" i="0" dirty="0">
                <a:solidFill>
                  <a:srgbClr val="000000"/>
                </a:solidFill>
                <a:effectLst/>
                <a:latin typeface="Aptos" panose="020B0004020202020204" pitchFamily="34" charset="0"/>
              </a:rPr>
              <a:t> When God saw what they did, how they turned from their evil way, God relented of the disaster that he had said he would do to them, and he did not do it.</a:t>
            </a:r>
          </a:p>
          <a:p>
            <a:pPr algn="l"/>
            <a:endParaRPr lang="en-US" sz="4000" b="0" i="0" dirty="0">
              <a:solidFill>
                <a:srgbClr val="000000"/>
              </a:solidFill>
              <a:effectLst/>
              <a:latin typeface="Aptos" panose="020B0004020202020204" pitchFamily="34" charset="0"/>
            </a:endParaRPr>
          </a:p>
        </p:txBody>
      </p:sp>
      <p:sp>
        <p:nvSpPr>
          <p:cNvPr id="2" name="TextBox 1">
            <a:extLst>
              <a:ext uri="{FF2B5EF4-FFF2-40B4-BE49-F238E27FC236}">
                <a16:creationId xmlns:a16="http://schemas.microsoft.com/office/drawing/2014/main" id="{9236FE4C-DCC3-C9E6-B805-EB4180DF39E5}"/>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138096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0" y="219456"/>
            <a:ext cx="11841480" cy="1813317"/>
          </a:xfrm>
          <a:prstGeom prst="rect">
            <a:avLst/>
          </a:prstGeom>
          <a:noFill/>
        </p:spPr>
        <p:txBody>
          <a:bodyPr wrap="square">
            <a:spAutoFit/>
          </a:bodyPr>
          <a:lstStyle/>
          <a:p>
            <a:pPr lvl="0">
              <a:lnSpc>
                <a:spcPct val="90000"/>
              </a:lnSpc>
              <a:defRPr/>
            </a:pP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Ch 3:  The </a:t>
            </a:r>
            <a:r>
              <a:rPr lang="en-US" sz="4400" b="1" dirty="0">
                <a:solidFill>
                  <a:srgbClr val="FFFF00"/>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Power</a:t>
            </a: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of God’s Word:  </a:t>
            </a:r>
          </a:p>
          <a:p>
            <a:pPr lvl="0">
              <a:lnSpc>
                <a:spcPct val="90000"/>
              </a:lnSpc>
              <a:defRPr/>
            </a:pPr>
            <a:r>
              <a:rPr lang="en-US" sz="40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Jonah Obeyed,		Nineveh Prayed.  </a:t>
            </a:r>
          </a:p>
          <a:p>
            <a:pPr lvl="0">
              <a:lnSpc>
                <a:spcPct val="90000"/>
              </a:lnSpc>
              <a:defRPr/>
            </a:pPr>
            <a:r>
              <a:rPr lang="en-US" sz="40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Nineveh Repented,	God Relented. </a:t>
            </a:r>
          </a:p>
        </p:txBody>
      </p:sp>
    </p:spTree>
    <p:extLst>
      <p:ext uri="{BB962C8B-B14F-4D97-AF65-F5344CB8AC3E}">
        <p14:creationId xmlns:p14="http://schemas.microsoft.com/office/powerpoint/2010/main" val="619636002"/>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5098DD-B922-E853-48FD-6A6877F8DDBD}"/>
              </a:ext>
            </a:extLst>
          </p:cNvPr>
          <p:cNvSpPr txBox="1"/>
          <p:nvPr/>
        </p:nvSpPr>
        <p:spPr>
          <a:xfrm>
            <a:off x="451104" y="231571"/>
            <a:ext cx="6096000" cy="707886"/>
          </a:xfrm>
          <a:prstGeom prst="rect">
            <a:avLst/>
          </a:prstGeom>
          <a:noFill/>
        </p:spPr>
        <p:txBody>
          <a:bodyPr wrap="square">
            <a:spAutoFit/>
          </a:bodyPr>
          <a:lstStyle/>
          <a:p>
            <a:pPr algn="l"/>
            <a:r>
              <a:rPr lang="en-US" sz="4000" b="0" i="0" dirty="0">
                <a:solidFill>
                  <a:srgbClr val="000000"/>
                </a:solidFill>
                <a:effectLst/>
                <a:latin typeface="Aptos" panose="020B0004020202020204" pitchFamily="34" charset="0"/>
              </a:rPr>
              <a:t>God relented </a:t>
            </a:r>
            <a:r>
              <a:rPr lang="en-US" sz="4000" dirty="0">
                <a:solidFill>
                  <a:srgbClr val="000000"/>
                </a:solidFill>
                <a:latin typeface="Aptos" panose="020B0004020202020204" pitchFamily="34" charset="0"/>
              </a:rPr>
              <a:t>. . .</a:t>
            </a:r>
            <a:endParaRPr lang="en-US" sz="4000" b="0" i="0" dirty="0">
              <a:solidFill>
                <a:srgbClr val="000000"/>
              </a:solidFill>
              <a:effectLst/>
              <a:latin typeface="Aptos" panose="020B0004020202020204" pitchFamily="34" charset="0"/>
            </a:endParaRPr>
          </a:p>
        </p:txBody>
      </p:sp>
      <p:sp>
        <p:nvSpPr>
          <p:cNvPr id="4" name="TextBox 3">
            <a:extLst>
              <a:ext uri="{FF2B5EF4-FFF2-40B4-BE49-F238E27FC236}">
                <a16:creationId xmlns:a16="http://schemas.microsoft.com/office/drawing/2014/main" id="{F9C490FB-8480-1769-81AF-6716F70BB3C8}"/>
              </a:ext>
            </a:extLst>
          </p:cNvPr>
          <p:cNvSpPr txBox="1"/>
          <p:nvPr/>
        </p:nvSpPr>
        <p:spPr>
          <a:xfrm>
            <a:off x="2471928" y="1856232"/>
            <a:ext cx="7248144" cy="2123658"/>
          </a:xfrm>
          <a:prstGeom prst="rect">
            <a:avLst/>
          </a:prstGeom>
          <a:noFill/>
        </p:spPr>
        <p:txBody>
          <a:bodyPr wrap="square">
            <a:spAutoFit/>
          </a:bodyPr>
          <a:lstStyle/>
          <a:p>
            <a:pPr algn="ctr"/>
            <a:r>
              <a:rPr lang="en-US" sz="6600" b="0" i="0" dirty="0">
                <a:solidFill>
                  <a:srgbClr val="000000"/>
                </a:solidFill>
                <a:effectLst/>
                <a:latin typeface="Amasis MT Pro Medium" panose="02040604050005020304" pitchFamily="18" charset="0"/>
              </a:rPr>
              <a:t>Can God </a:t>
            </a:r>
          </a:p>
          <a:p>
            <a:pPr algn="ctr"/>
            <a:r>
              <a:rPr lang="en-US" sz="6600" b="0" i="0" dirty="0">
                <a:solidFill>
                  <a:srgbClr val="000000"/>
                </a:solidFill>
                <a:effectLst/>
                <a:latin typeface="Amasis MT Pro Medium" panose="02040604050005020304" pitchFamily="18" charset="0"/>
              </a:rPr>
              <a:t>change his mind?</a:t>
            </a:r>
          </a:p>
        </p:txBody>
      </p:sp>
    </p:spTree>
    <p:extLst>
      <p:ext uri="{BB962C8B-B14F-4D97-AF65-F5344CB8AC3E}">
        <p14:creationId xmlns:p14="http://schemas.microsoft.com/office/powerpoint/2010/main" val="2179723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pillow with white text and a black circle with white text&#10;&#10;Description automatically generated">
            <a:extLst>
              <a:ext uri="{FF2B5EF4-FFF2-40B4-BE49-F238E27FC236}">
                <a16:creationId xmlns:a16="http://schemas.microsoft.com/office/drawing/2014/main" id="{3260A35B-5859-5C37-7BDC-3B3BB80FCDA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51516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F76E0-93A1-5D5F-0E8C-D74924918576}"/>
              </a:ext>
            </a:extLst>
          </p:cNvPr>
          <p:cNvSpPr txBox="1"/>
          <p:nvPr/>
        </p:nvSpPr>
        <p:spPr>
          <a:xfrm>
            <a:off x="2471928" y="112776"/>
            <a:ext cx="7248144" cy="923330"/>
          </a:xfrm>
          <a:prstGeom prst="rect">
            <a:avLst/>
          </a:prstGeom>
          <a:noFill/>
        </p:spPr>
        <p:txBody>
          <a:bodyPr wrap="square">
            <a:spAutoFit/>
          </a:bodyPr>
          <a:lstStyle/>
          <a:p>
            <a:pPr algn="ctr"/>
            <a:r>
              <a:rPr lang="en-US" sz="5400" b="0" i="0" dirty="0">
                <a:solidFill>
                  <a:srgbClr val="000000"/>
                </a:solidFill>
                <a:effectLst/>
                <a:latin typeface="Amasis MT Pro Medium" panose="02040604050005020304" pitchFamily="18" charset="0"/>
              </a:rPr>
              <a:t>Attributes of God</a:t>
            </a:r>
          </a:p>
        </p:txBody>
      </p:sp>
      <p:sp>
        <p:nvSpPr>
          <p:cNvPr id="4" name="TextBox 3">
            <a:extLst>
              <a:ext uri="{FF2B5EF4-FFF2-40B4-BE49-F238E27FC236}">
                <a16:creationId xmlns:a16="http://schemas.microsoft.com/office/drawing/2014/main" id="{B2161471-87F4-2885-948B-8885E33D30DA}"/>
              </a:ext>
            </a:extLst>
          </p:cNvPr>
          <p:cNvSpPr txBox="1"/>
          <p:nvPr/>
        </p:nvSpPr>
        <p:spPr>
          <a:xfrm>
            <a:off x="140152" y="1171462"/>
            <a:ext cx="4298842" cy="4527201"/>
          </a:xfrm>
          <a:prstGeom prst="rect">
            <a:avLst/>
          </a:prstGeom>
          <a:noFill/>
        </p:spPr>
        <p:txBody>
          <a:bodyPr wrap="square">
            <a:spAutoFit/>
          </a:bodyPr>
          <a:lstStyle/>
          <a:p>
            <a:pPr>
              <a:lnSpc>
                <a:spcPct val="90000"/>
              </a:lnSpc>
            </a:pPr>
            <a:r>
              <a:rPr lang="en-US" sz="3200" dirty="0">
                <a:latin typeface="Aptos Narrow" panose="020B0004020202020204" pitchFamily="34" charset="0"/>
              </a:rPr>
              <a:t>omnipotence</a:t>
            </a:r>
          </a:p>
          <a:p>
            <a:pPr>
              <a:lnSpc>
                <a:spcPct val="90000"/>
              </a:lnSpc>
            </a:pPr>
            <a:r>
              <a:rPr lang="en-US" sz="3200" dirty="0">
                <a:latin typeface="Aptos Narrow" panose="020B0004020202020204" pitchFamily="34" charset="0"/>
              </a:rPr>
              <a:t>omnipresence</a:t>
            </a:r>
          </a:p>
          <a:p>
            <a:pPr>
              <a:lnSpc>
                <a:spcPct val="90000"/>
              </a:lnSpc>
            </a:pPr>
            <a:r>
              <a:rPr lang="en-US" sz="3200" dirty="0">
                <a:latin typeface="Aptos Narrow" panose="020B0004020202020204" pitchFamily="34" charset="0"/>
              </a:rPr>
              <a:t>omniscience</a:t>
            </a:r>
          </a:p>
          <a:p>
            <a:pPr>
              <a:lnSpc>
                <a:spcPct val="90000"/>
              </a:lnSpc>
            </a:pPr>
            <a:r>
              <a:rPr lang="en-US" sz="3200" dirty="0">
                <a:latin typeface="Aptos Narrow" panose="020B0004020202020204" pitchFamily="34" charset="0"/>
              </a:rPr>
              <a:t>self-existence</a:t>
            </a:r>
          </a:p>
          <a:p>
            <a:pPr>
              <a:lnSpc>
                <a:spcPct val="90000"/>
              </a:lnSpc>
            </a:pPr>
            <a:r>
              <a:rPr lang="en-US" sz="3200" dirty="0">
                <a:latin typeface="Aptos Narrow" panose="020B0004020202020204" pitchFamily="34" charset="0"/>
              </a:rPr>
              <a:t>self-sufficiency</a:t>
            </a:r>
          </a:p>
          <a:p>
            <a:pPr>
              <a:lnSpc>
                <a:spcPct val="90000"/>
              </a:lnSpc>
            </a:pPr>
            <a:r>
              <a:rPr lang="en-US" sz="3200" dirty="0">
                <a:latin typeface="Aptos Narrow" panose="020B0004020202020204" pitchFamily="34" charset="0"/>
              </a:rPr>
              <a:t>eternality</a:t>
            </a:r>
          </a:p>
          <a:p>
            <a:pPr>
              <a:lnSpc>
                <a:spcPct val="90000"/>
              </a:lnSpc>
            </a:pPr>
            <a:r>
              <a:rPr lang="en-US" sz="3200" dirty="0">
                <a:latin typeface="Aptos Narrow" panose="020B0004020202020204" pitchFamily="34" charset="0"/>
              </a:rPr>
              <a:t>absolute freedom</a:t>
            </a:r>
          </a:p>
          <a:p>
            <a:pPr>
              <a:lnSpc>
                <a:spcPct val="90000"/>
              </a:lnSpc>
            </a:pPr>
            <a:r>
              <a:rPr lang="en-US" sz="3200" dirty="0">
                <a:latin typeface="Aptos Narrow" panose="020B0004020202020204" pitchFamily="34" charset="0"/>
              </a:rPr>
              <a:t>Impassibility</a:t>
            </a:r>
          </a:p>
          <a:p>
            <a:pPr>
              <a:lnSpc>
                <a:spcPct val="90000"/>
              </a:lnSpc>
            </a:pPr>
            <a:r>
              <a:rPr lang="en-US" sz="3200" dirty="0">
                <a:latin typeface="Aptos Narrow" panose="020B0004020202020204" pitchFamily="34" charset="0"/>
              </a:rPr>
              <a:t>    (yet impassioned)</a:t>
            </a:r>
          </a:p>
          <a:p>
            <a:pPr>
              <a:lnSpc>
                <a:spcPct val="90000"/>
              </a:lnSpc>
            </a:pPr>
            <a:r>
              <a:rPr lang="en-US" sz="3200" dirty="0">
                <a:latin typeface="Aptos Narrow" panose="020B0004020202020204" pitchFamily="34" charset="0"/>
              </a:rPr>
              <a:t>immutability</a:t>
            </a:r>
          </a:p>
        </p:txBody>
      </p:sp>
    </p:spTree>
    <p:extLst>
      <p:ext uri="{BB962C8B-B14F-4D97-AF65-F5344CB8AC3E}">
        <p14:creationId xmlns:p14="http://schemas.microsoft.com/office/powerpoint/2010/main" val="3114489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506BF4F-45C7-AD2A-71B5-05EBA73D00A9}"/>
              </a:ext>
            </a:extLst>
          </p:cNvPr>
          <p:cNvGrpSpPr/>
          <p:nvPr/>
        </p:nvGrpSpPr>
        <p:grpSpPr>
          <a:xfrm>
            <a:off x="472439" y="1066800"/>
            <a:ext cx="4676932" cy="2743200"/>
            <a:chOff x="701039" y="1219200"/>
            <a:chExt cx="4676932" cy="2743200"/>
          </a:xfrm>
        </p:grpSpPr>
        <p:sp>
          <p:nvSpPr>
            <p:cNvPr id="3" name="Speech Bubble: Rectangle 2">
              <a:extLst>
                <a:ext uri="{FF2B5EF4-FFF2-40B4-BE49-F238E27FC236}">
                  <a16:creationId xmlns:a16="http://schemas.microsoft.com/office/drawing/2014/main" id="{AB397637-9848-FFBB-86D9-8FA70DAF0DAF}"/>
                </a:ext>
              </a:extLst>
            </p:cNvPr>
            <p:cNvSpPr/>
            <p:nvPr/>
          </p:nvSpPr>
          <p:spPr>
            <a:xfrm>
              <a:off x="701039" y="1219200"/>
              <a:ext cx="4676931" cy="2743200"/>
            </a:xfrm>
            <a:prstGeom prst="wedgeRectCallout">
              <a:avLst>
                <a:gd name="adj1" fmla="val 74827"/>
                <a:gd name="adj2" fmla="val 79861"/>
              </a:avLst>
            </a:prstGeom>
            <a:ln w="203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oster with children holding different objects&#10;&#10;Description automatically generated with medium confidence">
              <a:extLst>
                <a:ext uri="{FF2B5EF4-FFF2-40B4-BE49-F238E27FC236}">
                  <a16:creationId xmlns:a16="http://schemas.microsoft.com/office/drawing/2014/main" id="{0DBD39E3-FA7D-D484-74BE-F4B7C748E4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1040" y="1219200"/>
              <a:ext cx="4676931" cy="2743200"/>
            </a:xfrm>
            <a:prstGeom prst="rect">
              <a:avLst/>
            </a:prstGeom>
            <a:ln w="152400">
              <a:solidFill>
                <a:srgbClr val="FF0000"/>
              </a:solidFill>
            </a:ln>
          </p:spPr>
        </p:pic>
      </p:grpSp>
    </p:spTree>
    <p:extLst>
      <p:ext uri="{BB962C8B-B14F-4D97-AF65-F5344CB8AC3E}">
        <p14:creationId xmlns:p14="http://schemas.microsoft.com/office/powerpoint/2010/main" val="237782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F76E0-93A1-5D5F-0E8C-D74924918576}"/>
              </a:ext>
            </a:extLst>
          </p:cNvPr>
          <p:cNvSpPr txBox="1"/>
          <p:nvPr/>
        </p:nvSpPr>
        <p:spPr>
          <a:xfrm>
            <a:off x="2471928" y="112776"/>
            <a:ext cx="7248144" cy="923330"/>
          </a:xfrm>
          <a:prstGeom prst="rect">
            <a:avLst/>
          </a:prstGeom>
          <a:noFill/>
        </p:spPr>
        <p:txBody>
          <a:bodyPr wrap="square">
            <a:spAutoFit/>
          </a:bodyPr>
          <a:lstStyle/>
          <a:p>
            <a:pPr algn="ctr"/>
            <a:r>
              <a:rPr lang="en-US" sz="5400" b="0" i="0" dirty="0">
                <a:solidFill>
                  <a:srgbClr val="000000"/>
                </a:solidFill>
                <a:effectLst/>
                <a:latin typeface="Amasis MT Pro Medium" panose="02040604050005020304" pitchFamily="18" charset="0"/>
              </a:rPr>
              <a:t>Attributes of God</a:t>
            </a:r>
          </a:p>
        </p:txBody>
      </p:sp>
      <p:sp>
        <p:nvSpPr>
          <p:cNvPr id="4" name="TextBox 3">
            <a:extLst>
              <a:ext uri="{FF2B5EF4-FFF2-40B4-BE49-F238E27FC236}">
                <a16:creationId xmlns:a16="http://schemas.microsoft.com/office/drawing/2014/main" id="{B2161471-87F4-2885-948B-8885E33D30DA}"/>
              </a:ext>
            </a:extLst>
          </p:cNvPr>
          <p:cNvSpPr txBox="1"/>
          <p:nvPr/>
        </p:nvSpPr>
        <p:spPr>
          <a:xfrm>
            <a:off x="140152" y="1171462"/>
            <a:ext cx="4298842" cy="4527201"/>
          </a:xfrm>
          <a:prstGeom prst="rect">
            <a:avLst/>
          </a:prstGeom>
          <a:noFill/>
        </p:spPr>
        <p:txBody>
          <a:bodyPr wrap="square">
            <a:spAutoFit/>
          </a:bodyPr>
          <a:lstStyle/>
          <a:p>
            <a:pPr>
              <a:lnSpc>
                <a:spcPct val="90000"/>
              </a:lnSpc>
            </a:pPr>
            <a:r>
              <a:rPr lang="en-US" sz="3200" dirty="0">
                <a:latin typeface="Aptos Narrow" panose="020B0004020202020204" pitchFamily="34" charset="0"/>
              </a:rPr>
              <a:t>omnipotence</a:t>
            </a:r>
          </a:p>
          <a:p>
            <a:pPr>
              <a:lnSpc>
                <a:spcPct val="90000"/>
              </a:lnSpc>
            </a:pPr>
            <a:r>
              <a:rPr lang="en-US" sz="3200" dirty="0">
                <a:latin typeface="Aptos Narrow" panose="020B0004020202020204" pitchFamily="34" charset="0"/>
              </a:rPr>
              <a:t>omnipresence</a:t>
            </a:r>
          </a:p>
          <a:p>
            <a:pPr>
              <a:lnSpc>
                <a:spcPct val="90000"/>
              </a:lnSpc>
            </a:pPr>
            <a:r>
              <a:rPr lang="en-US" sz="3200" dirty="0">
                <a:latin typeface="Aptos Narrow" panose="020B0004020202020204" pitchFamily="34" charset="0"/>
              </a:rPr>
              <a:t>omniscience</a:t>
            </a:r>
          </a:p>
          <a:p>
            <a:pPr>
              <a:lnSpc>
                <a:spcPct val="90000"/>
              </a:lnSpc>
            </a:pPr>
            <a:r>
              <a:rPr lang="en-US" sz="3200" dirty="0">
                <a:latin typeface="Aptos Narrow" panose="020B0004020202020204" pitchFamily="34" charset="0"/>
              </a:rPr>
              <a:t>self-existence</a:t>
            </a:r>
          </a:p>
          <a:p>
            <a:pPr>
              <a:lnSpc>
                <a:spcPct val="90000"/>
              </a:lnSpc>
            </a:pPr>
            <a:r>
              <a:rPr lang="en-US" sz="3200" dirty="0">
                <a:latin typeface="Aptos Narrow" panose="020B0004020202020204" pitchFamily="34" charset="0"/>
              </a:rPr>
              <a:t>self-sufficiency</a:t>
            </a:r>
          </a:p>
          <a:p>
            <a:pPr>
              <a:lnSpc>
                <a:spcPct val="90000"/>
              </a:lnSpc>
            </a:pPr>
            <a:r>
              <a:rPr lang="en-US" sz="3200" dirty="0">
                <a:latin typeface="Aptos Narrow" panose="020B0004020202020204" pitchFamily="34" charset="0"/>
              </a:rPr>
              <a:t>eternality</a:t>
            </a:r>
          </a:p>
          <a:p>
            <a:pPr>
              <a:lnSpc>
                <a:spcPct val="90000"/>
              </a:lnSpc>
            </a:pPr>
            <a:r>
              <a:rPr lang="en-US" sz="3200" dirty="0">
                <a:latin typeface="Aptos Narrow" panose="020B0004020202020204" pitchFamily="34" charset="0"/>
              </a:rPr>
              <a:t>absolute freedom</a:t>
            </a:r>
          </a:p>
          <a:p>
            <a:pPr>
              <a:lnSpc>
                <a:spcPct val="90000"/>
              </a:lnSpc>
            </a:pPr>
            <a:r>
              <a:rPr lang="en-US" sz="3200" dirty="0">
                <a:latin typeface="Aptos Narrow" panose="020B0004020202020204" pitchFamily="34" charset="0"/>
              </a:rPr>
              <a:t>Impassibility</a:t>
            </a:r>
          </a:p>
          <a:p>
            <a:pPr>
              <a:lnSpc>
                <a:spcPct val="90000"/>
              </a:lnSpc>
            </a:pPr>
            <a:r>
              <a:rPr lang="en-US" sz="3200" dirty="0">
                <a:latin typeface="Aptos Narrow" panose="020B0004020202020204" pitchFamily="34" charset="0"/>
              </a:rPr>
              <a:t>    (yet impassioned)</a:t>
            </a:r>
          </a:p>
          <a:p>
            <a:pPr>
              <a:lnSpc>
                <a:spcPct val="90000"/>
              </a:lnSpc>
            </a:pPr>
            <a:r>
              <a:rPr lang="en-US" sz="3200" dirty="0">
                <a:latin typeface="Aptos Narrow" panose="020B0004020202020204" pitchFamily="34" charset="0"/>
              </a:rPr>
              <a:t>immutability</a:t>
            </a:r>
          </a:p>
        </p:txBody>
      </p:sp>
      <p:sp>
        <p:nvSpPr>
          <p:cNvPr id="5" name="TextBox 4">
            <a:extLst>
              <a:ext uri="{FF2B5EF4-FFF2-40B4-BE49-F238E27FC236}">
                <a16:creationId xmlns:a16="http://schemas.microsoft.com/office/drawing/2014/main" id="{49B3F1B8-8B5B-3B05-50BF-5CAB03602F68}"/>
              </a:ext>
            </a:extLst>
          </p:cNvPr>
          <p:cNvSpPr txBox="1"/>
          <p:nvPr/>
        </p:nvSpPr>
        <p:spPr>
          <a:xfrm>
            <a:off x="4038600" y="2553176"/>
            <a:ext cx="8013248" cy="3785652"/>
          </a:xfrm>
          <a:prstGeom prst="rect">
            <a:avLst/>
          </a:prstGeom>
          <a:noFill/>
        </p:spPr>
        <p:txBody>
          <a:bodyPr wrap="square">
            <a:spAutoFit/>
          </a:bodyPr>
          <a:lstStyle/>
          <a:p>
            <a:pPr algn="ctr" fontAlgn="base"/>
            <a:r>
              <a:rPr lang="en-US" sz="4000" b="1" i="0" dirty="0">
                <a:effectLst/>
                <a:latin typeface="Aptos Display" panose="020B0004020202020204" pitchFamily="34" charset="0"/>
              </a:rPr>
              <a:t>IMMUTABILITY (Unchangeableness)</a:t>
            </a:r>
            <a:endParaRPr lang="en-US" sz="4000" b="0" i="0" dirty="0">
              <a:effectLst/>
              <a:latin typeface="Aptos Display" panose="020B0004020202020204" pitchFamily="34" charset="0"/>
            </a:endParaRPr>
          </a:p>
          <a:p>
            <a:pPr algn="ctr" fontAlgn="base"/>
            <a:r>
              <a:rPr lang="en-US" sz="4000" b="0" i="0" dirty="0">
                <a:effectLst/>
                <a:latin typeface="Aptos Display" panose="020B0004020202020204" pitchFamily="34" charset="0"/>
              </a:rPr>
              <a:t>Scripture shows us that God is unchanging in his being, perfections, purposes, and promises </a:t>
            </a:r>
          </a:p>
          <a:p>
            <a:pPr algn="ctr" fontAlgn="base"/>
            <a:r>
              <a:rPr lang="en-US" sz="4000" b="0" i="0" dirty="0">
                <a:effectLst/>
                <a:latin typeface="Aptos Narrow" panose="020B0004020202020204" pitchFamily="34" charset="0"/>
              </a:rPr>
              <a:t>(Psalm 102:27, Malachi 3:6,</a:t>
            </a:r>
          </a:p>
          <a:p>
            <a:pPr algn="ctr" fontAlgn="base"/>
            <a:r>
              <a:rPr lang="en-US" sz="4000" b="0" i="0" dirty="0">
                <a:effectLst/>
                <a:latin typeface="Aptos Narrow" panose="020B0004020202020204" pitchFamily="34" charset="0"/>
              </a:rPr>
              <a:t> James 1:17). </a:t>
            </a:r>
          </a:p>
        </p:txBody>
      </p:sp>
    </p:spTree>
    <p:extLst>
      <p:ext uri="{BB962C8B-B14F-4D97-AF65-F5344CB8AC3E}">
        <p14:creationId xmlns:p14="http://schemas.microsoft.com/office/powerpoint/2010/main" val="4078090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F76E0-93A1-5D5F-0E8C-D74924918576}"/>
              </a:ext>
            </a:extLst>
          </p:cNvPr>
          <p:cNvSpPr txBox="1"/>
          <p:nvPr/>
        </p:nvSpPr>
        <p:spPr>
          <a:xfrm>
            <a:off x="2471928" y="112776"/>
            <a:ext cx="7248144" cy="923330"/>
          </a:xfrm>
          <a:prstGeom prst="rect">
            <a:avLst/>
          </a:prstGeom>
          <a:noFill/>
        </p:spPr>
        <p:txBody>
          <a:bodyPr wrap="square">
            <a:spAutoFit/>
          </a:bodyPr>
          <a:lstStyle/>
          <a:p>
            <a:pPr algn="ctr"/>
            <a:r>
              <a:rPr lang="en-US" sz="5400" b="0" i="0" dirty="0">
                <a:solidFill>
                  <a:srgbClr val="000000"/>
                </a:solidFill>
                <a:effectLst/>
                <a:latin typeface="Amasis MT Pro Medium" panose="02040604050005020304" pitchFamily="18" charset="0"/>
              </a:rPr>
              <a:t>Attributes of God</a:t>
            </a:r>
          </a:p>
        </p:txBody>
      </p:sp>
      <p:sp>
        <p:nvSpPr>
          <p:cNvPr id="4" name="TextBox 3">
            <a:extLst>
              <a:ext uri="{FF2B5EF4-FFF2-40B4-BE49-F238E27FC236}">
                <a16:creationId xmlns:a16="http://schemas.microsoft.com/office/drawing/2014/main" id="{B2161471-87F4-2885-948B-8885E33D30DA}"/>
              </a:ext>
            </a:extLst>
          </p:cNvPr>
          <p:cNvSpPr txBox="1"/>
          <p:nvPr/>
        </p:nvSpPr>
        <p:spPr>
          <a:xfrm>
            <a:off x="140152" y="1171462"/>
            <a:ext cx="4298842" cy="4527201"/>
          </a:xfrm>
          <a:prstGeom prst="rect">
            <a:avLst/>
          </a:prstGeom>
          <a:noFill/>
        </p:spPr>
        <p:txBody>
          <a:bodyPr wrap="square">
            <a:spAutoFit/>
          </a:bodyPr>
          <a:lstStyle/>
          <a:p>
            <a:pPr>
              <a:lnSpc>
                <a:spcPct val="90000"/>
              </a:lnSpc>
            </a:pPr>
            <a:r>
              <a:rPr lang="en-US" sz="3200" dirty="0">
                <a:latin typeface="Aptos Narrow" panose="020B0004020202020204" pitchFamily="34" charset="0"/>
              </a:rPr>
              <a:t>omnipotence</a:t>
            </a:r>
          </a:p>
          <a:p>
            <a:pPr>
              <a:lnSpc>
                <a:spcPct val="90000"/>
              </a:lnSpc>
            </a:pPr>
            <a:r>
              <a:rPr lang="en-US" sz="3200" dirty="0">
                <a:latin typeface="Aptos Narrow" panose="020B0004020202020204" pitchFamily="34" charset="0"/>
              </a:rPr>
              <a:t>omnipresence</a:t>
            </a:r>
          </a:p>
          <a:p>
            <a:pPr>
              <a:lnSpc>
                <a:spcPct val="90000"/>
              </a:lnSpc>
            </a:pPr>
            <a:r>
              <a:rPr lang="en-US" sz="3200" dirty="0">
                <a:latin typeface="Aptos Narrow" panose="020B0004020202020204" pitchFamily="34" charset="0"/>
              </a:rPr>
              <a:t>omniscience</a:t>
            </a:r>
          </a:p>
          <a:p>
            <a:pPr>
              <a:lnSpc>
                <a:spcPct val="90000"/>
              </a:lnSpc>
            </a:pPr>
            <a:r>
              <a:rPr lang="en-US" sz="3200" dirty="0">
                <a:latin typeface="Aptos Narrow" panose="020B0004020202020204" pitchFamily="34" charset="0"/>
              </a:rPr>
              <a:t>self-existence</a:t>
            </a:r>
          </a:p>
          <a:p>
            <a:pPr>
              <a:lnSpc>
                <a:spcPct val="90000"/>
              </a:lnSpc>
            </a:pPr>
            <a:r>
              <a:rPr lang="en-US" sz="3200" dirty="0">
                <a:latin typeface="Aptos Narrow" panose="020B0004020202020204" pitchFamily="34" charset="0"/>
              </a:rPr>
              <a:t>self-sufficiency</a:t>
            </a:r>
          </a:p>
          <a:p>
            <a:pPr>
              <a:lnSpc>
                <a:spcPct val="90000"/>
              </a:lnSpc>
            </a:pPr>
            <a:r>
              <a:rPr lang="en-US" sz="3200" dirty="0">
                <a:latin typeface="Aptos Narrow" panose="020B0004020202020204" pitchFamily="34" charset="0"/>
              </a:rPr>
              <a:t>eternality</a:t>
            </a:r>
          </a:p>
          <a:p>
            <a:pPr>
              <a:lnSpc>
                <a:spcPct val="90000"/>
              </a:lnSpc>
            </a:pPr>
            <a:r>
              <a:rPr lang="en-US" sz="3200" dirty="0">
                <a:latin typeface="Aptos Narrow" panose="020B0004020202020204" pitchFamily="34" charset="0"/>
              </a:rPr>
              <a:t>absolute freedom</a:t>
            </a:r>
          </a:p>
          <a:p>
            <a:pPr>
              <a:lnSpc>
                <a:spcPct val="90000"/>
              </a:lnSpc>
            </a:pPr>
            <a:r>
              <a:rPr lang="en-US" sz="3200" dirty="0">
                <a:latin typeface="Aptos Narrow" panose="020B0004020202020204" pitchFamily="34" charset="0"/>
              </a:rPr>
              <a:t>Impassibility</a:t>
            </a:r>
          </a:p>
          <a:p>
            <a:pPr>
              <a:lnSpc>
                <a:spcPct val="90000"/>
              </a:lnSpc>
            </a:pPr>
            <a:r>
              <a:rPr lang="en-US" sz="3200" dirty="0">
                <a:latin typeface="Aptos Narrow" panose="020B0004020202020204" pitchFamily="34" charset="0"/>
              </a:rPr>
              <a:t>    (yet impassioned)</a:t>
            </a:r>
          </a:p>
          <a:p>
            <a:pPr>
              <a:lnSpc>
                <a:spcPct val="90000"/>
              </a:lnSpc>
            </a:pPr>
            <a:r>
              <a:rPr lang="en-US" sz="3200" dirty="0">
                <a:latin typeface="Aptos Narrow" panose="020B0004020202020204" pitchFamily="34" charset="0"/>
              </a:rPr>
              <a:t>immutability</a:t>
            </a:r>
          </a:p>
        </p:txBody>
      </p:sp>
      <p:sp>
        <p:nvSpPr>
          <p:cNvPr id="3" name="TextBox 2">
            <a:extLst>
              <a:ext uri="{FF2B5EF4-FFF2-40B4-BE49-F238E27FC236}">
                <a16:creationId xmlns:a16="http://schemas.microsoft.com/office/drawing/2014/main" id="{6686F79B-B2A0-FC9A-ED9F-AF9DF22CF6CA}"/>
              </a:ext>
            </a:extLst>
          </p:cNvPr>
          <p:cNvSpPr txBox="1"/>
          <p:nvPr/>
        </p:nvSpPr>
        <p:spPr>
          <a:xfrm>
            <a:off x="5403273" y="1171462"/>
            <a:ext cx="2798618" cy="2311210"/>
          </a:xfrm>
          <a:prstGeom prst="rect">
            <a:avLst/>
          </a:prstGeom>
          <a:noFill/>
        </p:spPr>
        <p:txBody>
          <a:bodyPr wrap="square">
            <a:spAutoFit/>
          </a:bodyPr>
          <a:lstStyle/>
          <a:p>
            <a:pPr>
              <a:lnSpc>
                <a:spcPct val="90000"/>
              </a:lnSpc>
            </a:pPr>
            <a:r>
              <a:rPr lang="en-US" sz="3200" dirty="0">
                <a:latin typeface="Aptos Narrow" panose="020B0004020202020204" pitchFamily="34" charset="0"/>
              </a:rPr>
              <a:t>Truthfulness</a:t>
            </a:r>
          </a:p>
          <a:p>
            <a:pPr>
              <a:lnSpc>
                <a:spcPct val="90000"/>
              </a:lnSpc>
            </a:pPr>
            <a:r>
              <a:rPr lang="en-US" sz="3200" dirty="0">
                <a:latin typeface="Aptos Narrow" panose="020B0004020202020204" pitchFamily="34" charset="0"/>
              </a:rPr>
              <a:t>Wisdom</a:t>
            </a:r>
          </a:p>
          <a:p>
            <a:pPr>
              <a:lnSpc>
                <a:spcPct val="90000"/>
              </a:lnSpc>
            </a:pPr>
            <a:r>
              <a:rPr lang="en-US" sz="3200" dirty="0">
                <a:latin typeface="Aptos Narrow" panose="020B0004020202020204" pitchFamily="34" charset="0"/>
              </a:rPr>
              <a:t>Holiness</a:t>
            </a:r>
          </a:p>
          <a:p>
            <a:pPr>
              <a:lnSpc>
                <a:spcPct val="90000"/>
              </a:lnSpc>
            </a:pPr>
            <a:r>
              <a:rPr lang="en-US" sz="3200" dirty="0">
                <a:latin typeface="Aptos Narrow" panose="020B0004020202020204" pitchFamily="34" charset="0"/>
              </a:rPr>
              <a:t>Righteousness</a:t>
            </a:r>
          </a:p>
          <a:p>
            <a:pPr>
              <a:lnSpc>
                <a:spcPct val="90000"/>
              </a:lnSpc>
            </a:pPr>
            <a:r>
              <a:rPr lang="en-US" sz="3200" dirty="0">
                <a:latin typeface="Aptos Narrow" panose="020B0004020202020204" pitchFamily="34" charset="0"/>
              </a:rPr>
              <a:t>Mercy</a:t>
            </a:r>
          </a:p>
        </p:txBody>
      </p:sp>
      <p:sp>
        <p:nvSpPr>
          <p:cNvPr id="5" name="TextBox 4">
            <a:extLst>
              <a:ext uri="{FF2B5EF4-FFF2-40B4-BE49-F238E27FC236}">
                <a16:creationId xmlns:a16="http://schemas.microsoft.com/office/drawing/2014/main" id="{6DBF2F95-F605-5034-6071-1037409490C5}"/>
              </a:ext>
            </a:extLst>
          </p:cNvPr>
          <p:cNvSpPr txBox="1"/>
          <p:nvPr/>
        </p:nvSpPr>
        <p:spPr>
          <a:xfrm>
            <a:off x="8700655" y="1171462"/>
            <a:ext cx="2798618" cy="4084003"/>
          </a:xfrm>
          <a:prstGeom prst="rect">
            <a:avLst/>
          </a:prstGeom>
          <a:noFill/>
        </p:spPr>
        <p:txBody>
          <a:bodyPr wrap="square">
            <a:spAutoFit/>
          </a:bodyPr>
          <a:lstStyle/>
          <a:p>
            <a:pPr>
              <a:lnSpc>
                <a:spcPct val="90000"/>
              </a:lnSpc>
            </a:pPr>
            <a:r>
              <a:rPr lang="en-US" sz="3200" dirty="0">
                <a:latin typeface="Aptos Narrow" panose="020B0004020202020204" pitchFamily="34" charset="0"/>
              </a:rPr>
              <a:t>Compassion</a:t>
            </a:r>
          </a:p>
          <a:p>
            <a:pPr>
              <a:lnSpc>
                <a:spcPct val="90000"/>
              </a:lnSpc>
            </a:pPr>
            <a:r>
              <a:rPr lang="en-US" sz="3200" dirty="0">
                <a:latin typeface="Aptos Narrow" panose="020B0004020202020204" pitchFamily="34" charset="0"/>
              </a:rPr>
              <a:t>Grace </a:t>
            </a:r>
          </a:p>
          <a:p>
            <a:pPr>
              <a:lnSpc>
                <a:spcPct val="90000"/>
              </a:lnSpc>
            </a:pPr>
            <a:r>
              <a:rPr lang="en-US" sz="3200" dirty="0">
                <a:latin typeface="Aptos Narrow" panose="020B0004020202020204" pitchFamily="34" charset="0"/>
              </a:rPr>
              <a:t>Slow to Anger</a:t>
            </a:r>
          </a:p>
          <a:p>
            <a:pPr>
              <a:lnSpc>
                <a:spcPct val="90000"/>
              </a:lnSpc>
            </a:pPr>
            <a:r>
              <a:rPr lang="en-US" sz="3200" dirty="0">
                <a:latin typeface="Aptos Narrow" panose="020B0004020202020204" pitchFamily="34" charset="0"/>
              </a:rPr>
              <a:t>Loyal Love Faithful</a:t>
            </a:r>
          </a:p>
          <a:p>
            <a:pPr>
              <a:lnSpc>
                <a:spcPct val="90000"/>
              </a:lnSpc>
            </a:pPr>
            <a:endParaRPr lang="en-US" sz="3200" dirty="0">
              <a:latin typeface="Aptos Narrow" panose="020B0004020202020204" pitchFamily="34" charset="0"/>
            </a:endParaRPr>
          </a:p>
          <a:p>
            <a:pPr>
              <a:lnSpc>
                <a:spcPct val="90000"/>
              </a:lnSpc>
            </a:pPr>
            <a:endParaRPr lang="en-US" sz="3200" dirty="0">
              <a:latin typeface="Aptos Narrow" panose="020B0004020202020204" pitchFamily="34" charset="0"/>
            </a:endParaRPr>
          </a:p>
          <a:p>
            <a:pPr>
              <a:lnSpc>
                <a:spcPct val="90000"/>
              </a:lnSpc>
            </a:pPr>
            <a:endParaRPr lang="en-US" sz="3200" dirty="0">
              <a:latin typeface="Aptos Narrow" panose="020B0004020202020204" pitchFamily="34" charset="0"/>
            </a:endParaRPr>
          </a:p>
          <a:p>
            <a:pPr>
              <a:lnSpc>
                <a:spcPct val="90000"/>
              </a:lnSpc>
            </a:pPr>
            <a:r>
              <a:rPr lang="en-US" sz="3200" dirty="0">
                <a:latin typeface="Aptos Narrow" panose="020B0004020202020204" pitchFamily="34" charset="0"/>
              </a:rPr>
              <a:t>Exo 34:6-7</a:t>
            </a:r>
          </a:p>
        </p:txBody>
      </p:sp>
      <p:pic>
        <p:nvPicPr>
          <p:cNvPr id="7" name="Picture 6" descr="A book cover with text&#10;&#10;Description automatically generated">
            <a:extLst>
              <a:ext uri="{FF2B5EF4-FFF2-40B4-BE49-F238E27FC236}">
                <a16:creationId xmlns:a16="http://schemas.microsoft.com/office/drawing/2014/main" id="{7F864684-D7F7-3B62-72A9-587878CA8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908" y="3619925"/>
            <a:ext cx="1352884" cy="2091011"/>
          </a:xfrm>
          <a:prstGeom prst="rect">
            <a:avLst/>
          </a:prstGeom>
        </p:spPr>
      </p:pic>
      <p:pic>
        <p:nvPicPr>
          <p:cNvPr id="9" name="Picture 8" descr="A black text on a white background&#10;&#10;Description automatically generated">
            <a:extLst>
              <a:ext uri="{FF2B5EF4-FFF2-40B4-BE49-F238E27FC236}">
                <a16:creationId xmlns:a16="http://schemas.microsoft.com/office/drawing/2014/main" id="{1D27B680-E1AC-A783-69A7-33D28B5D0E4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1891" y="3747022"/>
            <a:ext cx="3619500" cy="1266825"/>
          </a:xfrm>
          <a:prstGeom prst="rect">
            <a:avLst/>
          </a:prstGeom>
        </p:spPr>
      </p:pic>
      <p:sp>
        <p:nvSpPr>
          <p:cNvPr id="10" name="Rectangle 9">
            <a:extLst>
              <a:ext uri="{FF2B5EF4-FFF2-40B4-BE49-F238E27FC236}">
                <a16:creationId xmlns:a16="http://schemas.microsoft.com/office/drawing/2014/main" id="{F72FB02D-6121-DB61-B829-728F3004F6FF}"/>
              </a:ext>
            </a:extLst>
          </p:cNvPr>
          <p:cNvSpPr/>
          <p:nvPr/>
        </p:nvSpPr>
        <p:spPr>
          <a:xfrm>
            <a:off x="4785413" y="1171462"/>
            <a:ext cx="143397" cy="515112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11" name="TextBox 10">
            <a:extLst>
              <a:ext uri="{FF2B5EF4-FFF2-40B4-BE49-F238E27FC236}">
                <a16:creationId xmlns:a16="http://schemas.microsoft.com/office/drawing/2014/main" id="{59EA30AF-DA98-87A7-1D57-BC6F92F66A64}"/>
              </a:ext>
            </a:extLst>
          </p:cNvPr>
          <p:cNvSpPr txBox="1"/>
          <p:nvPr/>
        </p:nvSpPr>
        <p:spPr>
          <a:xfrm>
            <a:off x="322173" y="5674750"/>
            <a:ext cx="3749040" cy="1092735"/>
          </a:xfrm>
          <a:prstGeom prst="rect">
            <a:avLst/>
          </a:prstGeom>
          <a:noFill/>
        </p:spPr>
        <p:txBody>
          <a:bodyPr wrap="square">
            <a:spAutoFit/>
          </a:bodyPr>
          <a:lstStyle/>
          <a:p>
            <a:pPr algn="ctr">
              <a:lnSpc>
                <a:spcPct val="90000"/>
              </a:lnSpc>
            </a:pPr>
            <a:r>
              <a:rPr lang="en-US" sz="3600" b="1" dirty="0">
                <a:latin typeface="Aptos Display" panose="020B0004020202020204" pitchFamily="34" charset="0"/>
              </a:rPr>
              <a:t>Incommunicable:</a:t>
            </a:r>
          </a:p>
          <a:p>
            <a:pPr algn="ctr">
              <a:lnSpc>
                <a:spcPct val="90000"/>
              </a:lnSpc>
            </a:pPr>
            <a:r>
              <a:rPr lang="en-US" sz="3600" b="1" dirty="0">
                <a:latin typeface="Aptos Display" panose="020B0004020202020204" pitchFamily="34" charset="0"/>
              </a:rPr>
              <a:t>God Alone </a:t>
            </a:r>
          </a:p>
        </p:txBody>
      </p:sp>
      <p:sp>
        <p:nvSpPr>
          <p:cNvPr id="6" name="TextBox 5">
            <a:extLst>
              <a:ext uri="{FF2B5EF4-FFF2-40B4-BE49-F238E27FC236}">
                <a16:creationId xmlns:a16="http://schemas.microsoft.com/office/drawing/2014/main" id="{49308AAE-8049-7041-993C-94AEB4D7896E}"/>
              </a:ext>
            </a:extLst>
          </p:cNvPr>
          <p:cNvSpPr txBox="1"/>
          <p:nvPr/>
        </p:nvSpPr>
        <p:spPr>
          <a:xfrm>
            <a:off x="5275229" y="5975286"/>
            <a:ext cx="6674558" cy="594137"/>
          </a:xfrm>
          <a:prstGeom prst="rect">
            <a:avLst/>
          </a:prstGeom>
          <a:noFill/>
        </p:spPr>
        <p:txBody>
          <a:bodyPr wrap="square">
            <a:spAutoFit/>
          </a:bodyPr>
          <a:lstStyle/>
          <a:p>
            <a:pPr algn="ctr">
              <a:lnSpc>
                <a:spcPct val="90000"/>
              </a:lnSpc>
            </a:pPr>
            <a:r>
              <a:rPr lang="en-US" sz="3600" b="1" dirty="0">
                <a:latin typeface="Aptos Display" panose="020B0004020202020204" pitchFamily="34" charset="0"/>
              </a:rPr>
              <a:t>Communicable:  Shared with Us</a:t>
            </a:r>
          </a:p>
        </p:txBody>
      </p:sp>
    </p:spTree>
    <p:extLst>
      <p:ext uri="{BB962C8B-B14F-4D97-AF65-F5344CB8AC3E}">
        <p14:creationId xmlns:p14="http://schemas.microsoft.com/office/powerpoint/2010/main" val="41386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1323439"/>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a:t>
            </a:r>
            <a:r>
              <a:rPr lang="en-US" sz="4000" b="0" i="0" dirty="0">
                <a:solidFill>
                  <a:srgbClr val="000000"/>
                </a:solidFill>
                <a:effectLst/>
                <a:latin typeface="Aptos" panose="020B0004020202020204" pitchFamily="34" charset="0"/>
              </a:rPr>
              <a:t> But it displeased Jonah exceedingly, and he was angry</a:t>
            </a:r>
            <a:r>
              <a:rPr lang="en-US" sz="4000" dirty="0">
                <a:solidFill>
                  <a:srgbClr val="000000"/>
                </a:solidFill>
                <a:latin typeface="Aptos" panose="020B0004020202020204" pitchFamily="34" charset="0"/>
              </a:rPr>
              <a:t>. . . . </a:t>
            </a:r>
            <a:endParaRPr lang="en-US" sz="4000" b="0" i="0" dirty="0">
              <a:solidFill>
                <a:srgbClr val="000000"/>
              </a:solidFill>
              <a:effectLst/>
              <a:latin typeface="Aptos" panose="020B0004020202020204" pitchFamily="34" charset="0"/>
            </a:endParaRPr>
          </a:p>
        </p:txBody>
      </p:sp>
      <p:sp>
        <p:nvSpPr>
          <p:cNvPr id="2" name="TextBox 1">
            <a:extLst>
              <a:ext uri="{FF2B5EF4-FFF2-40B4-BE49-F238E27FC236}">
                <a16:creationId xmlns:a16="http://schemas.microsoft.com/office/drawing/2014/main" id="{9236FE4C-DCC3-C9E6-B805-EB4180DF39E5}"/>
              </a:ext>
            </a:extLst>
          </p:cNvPr>
          <p:cNvSpPr txBox="1"/>
          <p:nvPr/>
        </p:nvSpPr>
        <p:spPr>
          <a:xfrm>
            <a:off x="10026904" y="0"/>
            <a:ext cx="2083840" cy="584775"/>
          </a:xfrm>
          <a:prstGeom prst="rect">
            <a:avLst/>
          </a:prstGeom>
          <a:noFill/>
        </p:spPr>
        <p:txBody>
          <a:bodyPr wrap="none" rtlCol="0">
            <a:spAutoFit/>
          </a:bodyPr>
          <a:lstStyle/>
          <a:p>
            <a:r>
              <a:rPr lang="en-US" sz="3200" dirty="0">
                <a:latin typeface="Aptos Black" panose="020B0004020202020204" pitchFamily="34" charset="0"/>
              </a:rPr>
              <a:t>Chapter 4</a:t>
            </a:r>
          </a:p>
        </p:txBody>
      </p:sp>
    </p:spTree>
    <p:extLst>
      <p:ext uri="{BB962C8B-B14F-4D97-AF65-F5344CB8AC3E}">
        <p14:creationId xmlns:p14="http://schemas.microsoft.com/office/powerpoint/2010/main" val="207443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0" y="219456"/>
            <a:ext cx="11841480" cy="3973908"/>
          </a:xfrm>
          <a:prstGeom prst="rect">
            <a:avLst/>
          </a:prstGeom>
          <a:noFill/>
        </p:spPr>
        <p:txBody>
          <a:bodyPr wrap="square">
            <a:spAutoFit/>
          </a:bodyPr>
          <a:lstStyle/>
          <a:p>
            <a:pPr lvl="0">
              <a:lnSpc>
                <a:spcPct val="90000"/>
              </a:lnSpc>
              <a:defRPr/>
            </a:pP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Ch 3:  The </a:t>
            </a:r>
            <a:r>
              <a:rPr lang="en-US" sz="4400" b="1" dirty="0">
                <a:solidFill>
                  <a:srgbClr val="FFFF00"/>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Power</a:t>
            </a: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of God’s Word:  </a:t>
            </a:r>
          </a:p>
          <a:p>
            <a:pPr lvl="0">
              <a:lnSpc>
                <a:spcPct val="90000"/>
              </a:lnSpc>
              <a:defRPr/>
            </a:pPr>
            <a:r>
              <a:rPr lang="en-US" sz="40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Jonah Obeyed,		Nineveh Prayed.  </a:t>
            </a:r>
          </a:p>
          <a:p>
            <a:pPr lvl="0">
              <a:lnSpc>
                <a:spcPct val="90000"/>
              </a:lnSpc>
              <a:defRPr/>
            </a:pPr>
            <a:r>
              <a:rPr lang="en-US" sz="40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Nineveh Repented,	God Relented. </a:t>
            </a:r>
          </a:p>
          <a:p>
            <a:pPr lvl="0">
              <a:lnSpc>
                <a:spcPct val="90000"/>
              </a:lnSpc>
              <a:defRPr/>
            </a:pPr>
            <a:endParaRPr kumimoji="0" lang="en-US" sz="2800" b="1" i="0" strike="noStrike" kern="1200" cap="none" spc="0" normalizeH="0" baseline="0" noProof="0" dirty="0">
              <a:ln>
                <a:noFill/>
              </a:ln>
              <a:solidFill>
                <a:schemeClr val="bg1"/>
              </a:solidFill>
              <a:effectLst>
                <a:glow rad="127000">
                  <a:srgbClr val="000000"/>
                </a:glow>
              </a:effectLst>
              <a:uLnTx/>
              <a:uFillTx/>
              <a:latin typeface="Aptos Display" panose="020B0004020202020204" pitchFamily="34" charset="0"/>
              <a:ea typeface="Calibri" panose="020F0502020204030204" pitchFamily="34" charset="0"/>
              <a:cs typeface="Arial" panose="020B0604020202020204" pitchFamily="34" charset="0"/>
            </a:endParaRPr>
          </a:p>
          <a:p>
            <a:pPr lvl="0">
              <a:lnSpc>
                <a:spcPct val="90000"/>
              </a:lnSpc>
              <a:defRPr/>
            </a:pP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Ch 4:  Jonah’s </a:t>
            </a:r>
            <a:r>
              <a:rPr lang="en-US" sz="4400" b="1" dirty="0">
                <a:solidFill>
                  <a:srgbClr val="FFFF00"/>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Pathetic</a:t>
            </a: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Anger:</a:t>
            </a:r>
          </a:p>
          <a:p>
            <a:pPr>
              <a:lnSpc>
                <a:spcPct val="90000"/>
              </a:lnSpc>
              <a:defRPr/>
            </a:pP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Jonah Complained,	God Explained.</a:t>
            </a:r>
          </a:p>
          <a:p>
            <a:pPr lvl="0">
              <a:lnSpc>
                <a:spcPct val="90000"/>
              </a:lnSpc>
              <a:defRPr/>
            </a:pPr>
            <a:r>
              <a:rPr lang="en-US" sz="40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410915000"/>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e and smoke">
            <a:extLst>
              <a:ext uri="{FF2B5EF4-FFF2-40B4-BE49-F238E27FC236}">
                <a16:creationId xmlns:a16="http://schemas.microsoft.com/office/drawing/2014/main" id="{7AE2706A-DEB4-14AF-63DF-E6779AA6611E}"/>
              </a:ext>
            </a:extLst>
          </p:cNvPr>
          <p:cNvPicPr>
            <a:picLocks noChangeAspect="1"/>
          </p:cNvPicPr>
          <p:nvPr/>
        </p:nvPicPr>
        <p:blipFill>
          <a:blip r:embed="rId2"/>
          <a:srcRect l="22683" r="17683" b="-1"/>
          <a:stretch/>
        </p:blipFill>
        <p:spPr>
          <a:xfrm>
            <a:off x="6062050" y="-3439"/>
            <a:ext cx="6129950" cy="686143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 name="TextBox 3">
            <a:extLst>
              <a:ext uri="{FF2B5EF4-FFF2-40B4-BE49-F238E27FC236}">
                <a16:creationId xmlns:a16="http://schemas.microsoft.com/office/drawing/2014/main" id="{3779B1A0-CA24-8EBD-478E-5DFFFBB7F991}"/>
              </a:ext>
            </a:extLst>
          </p:cNvPr>
          <p:cNvSpPr txBox="1"/>
          <p:nvPr/>
        </p:nvSpPr>
        <p:spPr>
          <a:xfrm>
            <a:off x="0" y="340757"/>
            <a:ext cx="6481619" cy="2308324"/>
          </a:xfrm>
          <a:prstGeom prst="rect">
            <a:avLst/>
          </a:prstGeom>
          <a:noFill/>
        </p:spPr>
        <p:txBody>
          <a:bodyPr wrap="square">
            <a:spAutoFit/>
          </a:bodyPr>
          <a:lstStyle/>
          <a:p>
            <a:pPr algn="ctr"/>
            <a:r>
              <a:rPr lang="en-US" sz="4800" b="1" i="0" dirty="0">
                <a:solidFill>
                  <a:srgbClr val="000000"/>
                </a:solidFill>
                <a:effectLst/>
                <a:latin typeface="Aptos" panose="020B0004020202020204" pitchFamily="34" charset="0"/>
              </a:rPr>
              <a:t>Jonah’s Anger Fueled his Disobedience </a:t>
            </a:r>
          </a:p>
          <a:p>
            <a:pPr algn="ctr"/>
            <a:r>
              <a:rPr lang="en-US" sz="4800" b="1" i="0" dirty="0">
                <a:solidFill>
                  <a:srgbClr val="000000"/>
                </a:solidFill>
                <a:effectLst/>
                <a:latin typeface="Aptos" panose="020B0004020202020204" pitchFamily="34" charset="0"/>
              </a:rPr>
              <a:t>and Displeasure</a:t>
            </a:r>
          </a:p>
        </p:txBody>
      </p:sp>
      <p:pic>
        <p:nvPicPr>
          <p:cNvPr id="6" name="Picture 5" descr="A cartoon of a person with a beard&#10;&#10;Description automatically generated">
            <a:extLst>
              <a:ext uri="{FF2B5EF4-FFF2-40B4-BE49-F238E27FC236}">
                <a16:creationId xmlns:a16="http://schemas.microsoft.com/office/drawing/2014/main" id="{92CB0EB4-ACAF-C1C8-36B2-EC4D9E2C9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154" y="2840877"/>
            <a:ext cx="3151310" cy="3366687"/>
          </a:xfrm>
          <a:prstGeom prst="rect">
            <a:avLst/>
          </a:prstGeom>
        </p:spPr>
      </p:pic>
    </p:spTree>
    <p:extLst>
      <p:ext uri="{BB962C8B-B14F-4D97-AF65-F5344CB8AC3E}">
        <p14:creationId xmlns:p14="http://schemas.microsoft.com/office/powerpoint/2010/main" val="223500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ircular chart with different colored words&#10;&#10;Description automatically generated with medium confidence">
            <a:extLst>
              <a:ext uri="{FF2B5EF4-FFF2-40B4-BE49-F238E27FC236}">
                <a16:creationId xmlns:a16="http://schemas.microsoft.com/office/drawing/2014/main" id="{C1CAD143-8FF2-7E22-3DFB-05A5349F5A75}"/>
              </a:ext>
            </a:extLst>
          </p:cNvPr>
          <p:cNvPicPr>
            <a:picLocks noChangeAspect="1"/>
          </p:cNvPicPr>
          <p:nvPr/>
        </p:nvPicPr>
        <p:blipFill>
          <a:blip r:embed="rId3">
            <a:extLst>
              <a:ext uri="{28A0092B-C50C-407E-A947-70E740481C1C}">
                <a14:useLocalDpi xmlns:a14="http://schemas.microsoft.com/office/drawing/2010/main" val="0"/>
              </a:ext>
            </a:extLst>
          </a:blip>
          <a:srcRect t="16048" b="27277"/>
          <a:stretch/>
        </p:blipFill>
        <p:spPr>
          <a:xfrm>
            <a:off x="20" y="10"/>
            <a:ext cx="12191980" cy="6857990"/>
          </a:xfrm>
          <a:prstGeom prst="rect">
            <a:avLst/>
          </a:prstGeom>
        </p:spPr>
      </p:pic>
    </p:spTree>
    <p:extLst>
      <p:ext uri="{BB962C8B-B14F-4D97-AF65-F5344CB8AC3E}">
        <p14:creationId xmlns:p14="http://schemas.microsoft.com/office/powerpoint/2010/main" val="261819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8AA7613-F3C2-9ADA-A8C5-5D2D949D49BE}"/>
              </a:ext>
            </a:extLst>
          </p:cNvPr>
          <p:cNvGrpSpPr/>
          <p:nvPr/>
        </p:nvGrpSpPr>
        <p:grpSpPr>
          <a:xfrm>
            <a:off x="2753360" y="119697"/>
            <a:ext cx="7620000" cy="6618605"/>
            <a:chOff x="635000" y="1140815"/>
            <a:chExt cx="7620000" cy="6618605"/>
          </a:xfrm>
        </p:grpSpPr>
        <p:sp>
          <p:nvSpPr>
            <p:cNvPr id="3" name="object 31">
              <a:extLst>
                <a:ext uri="{FF2B5EF4-FFF2-40B4-BE49-F238E27FC236}">
                  <a16:creationId xmlns:a16="http://schemas.microsoft.com/office/drawing/2014/main" id="{CAB4D96E-39DE-4DB4-BABF-3ED83F5ADB51}"/>
                </a:ext>
              </a:extLst>
            </p:cNvPr>
            <p:cNvSpPr/>
            <p:nvPr/>
          </p:nvSpPr>
          <p:spPr>
            <a:xfrm>
              <a:off x="635000" y="4445000"/>
              <a:ext cx="7620000" cy="0"/>
            </a:xfrm>
            <a:custGeom>
              <a:avLst/>
              <a:gdLst/>
              <a:ahLst/>
              <a:cxnLst/>
              <a:rect l="l" t="t" r="r" b="b"/>
              <a:pathLst>
                <a:path w="7620000">
                  <a:moveTo>
                    <a:pt x="0" y="0"/>
                  </a:moveTo>
                  <a:lnTo>
                    <a:pt x="7620000" y="0"/>
                  </a:lnTo>
                </a:path>
              </a:pathLst>
            </a:custGeom>
            <a:ln w="12700">
              <a:solidFill>
                <a:srgbClr val="CCCCCC"/>
              </a:solidFill>
            </a:ln>
          </p:spPr>
          <p:txBody>
            <a:bodyPr wrap="square" lIns="0" tIns="0" rIns="0" bIns="0" rtlCol="0"/>
            <a:lstStyle/>
            <a:p>
              <a:endParaRPr b="1"/>
            </a:p>
          </p:txBody>
        </p:sp>
        <p:pic>
          <p:nvPicPr>
            <p:cNvPr id="4" name="object 32">
              <a:extLst>
                <a:ext uri="{FF2B5EF4-FFF2-40B4-BE49-F238E27FC236}">
                  <a16:creationId xmlns:a16="http://schemas.microsoft.com/office/drawing/2014/main" id="{3858D6DF-193B-0A36-E15B-27F2F4FEDACB}"/>
                </a:ext>
              </a:extLst>
            </p:cNvPr>
            <p:cNvPicPr/>
            <p:nvPr/>
          </p:nvPicPr>
          <p:blipFill>
            <a:blip r:embed="rId3" cstate="print"/>
            <a:stretch>
              <a:fillRect/>
            </a:stretch>
          </p:blipFill>
          <p:spPr>
            <a:xfrm>
              <a:off x="1565100" y="1571798"/>
              <a:ext cx="5759798" cy="5753100"/>
            </a:xfrm>
            <a:prstGeom prst="rect">
              <a:avLst/>
            </a:prstGeom>
          </p:spPr>
        </p:pic>
        <p:sp>
          <p:nvSpPr>
            <p:cNvPr id="5" name="object 33">
              <a:extLst>
                <a:ext uri="{FF2B5EF4-FFF2-40B4-BE49-F238E27FC236}">
                  <a16:creationId xmlns:a16="http://schemas.microsoft.com/office/drawing/2014/main" id="{02B6558A-E81E-F12A-E6F5-F2DCCD3F9F71}"/>
                </a:ext>
              </a:extLst>
            </p:cNvPr>
            <p:cNvSpPr/>
            <p:nvPr/>
          </p:nvSpPr>
          <p:spPr>
            <a:xfrm>
              <a:off x="1153515" y="1140815"/>
              <a:ext cx="6605905" cy="6618605"/>
            </a:xfrm>
            <a:custGeom>
              <a:avLst/>
              <a:gdLst/>
              <a:ahLst/>
              <a:cxnLst/>
              <a:rect l="l" t="t" r="r" b="b"/>
              <a:pathLst>
                <a:path w="6605905" h="6618605">
                  <a:moveTo>
                    <a:pt x="6605537" y="3304184"/>
                  </a:moveTo>
                  <a:lnTo>
                    <a:pt x="6470307" y="3226003"/>
                  </a:lnTo>
                  <a:lnTo>
                    <a:pt x="6470307" y="3291484"/>
                  </a:lnTo>
                  <a:lnTo>
                    <a:pt x="3304184" y="3291484"/>
                  </a:lnTo>
                  <a:lnTo>
                    <a:pt x="3304184" y="135280"/>
                  </a:lnTo>
                  <a:lnTo>
                    <a:pt x="3369665" y="135280"/>
                  </a:lnTo>
                  <a:lnTo>
                    <a:pt x="3291484" y="0"/>
                  </a:lnTo>
                  <a:lnTo>
                    <a:pt x="3213303" y="135280"/>
                  </a:lnTo>
                  <a:lnTo>
                    <a:pt x="3278784" y="135280"/>
                  </a:lnTo>
                  <a:lnTo>
                    <a:pt x="3278784" y="3291484"/>
                  </a:lnTo>
                  <a:lnTo>
                    <a:pt x="135280" y="3291484"/>
                  </a:lnTo>
                  <a:lnTo>
                    <a:pt x="135280" y="3226003"/>
                  </a:lnTo>
                  <a:lnTo>
                    <a:pt x="0" y="3304184"/>
                  </a:lnTo>
                  <a:lnTo>
                    <a:pt x="135280" y="3382365"/>
                  </a:lnTo>
                  <a:lnTo>
                    <a:pt x="135280" y="3316884"/>
                  </a:lnTo>
                  <a:lnTo>
                    <a:pt x="3278784" y="3316884"/>
                  </a:lnTo>
                  <a:lnTo>
                    <a:pt x="3278784" y="6483007"/>
                  </a:lnTo>
                  <a:lnTo>
                    <a:pt x="3213303" y="6483007"/>
                  </a:lnTo>
                  <a:lnTo>
                    <a:pt x="3291484" y="6618237"/>
                  </a:lnTo>
                  <a:lnTo>
                    <a:pt x="3369665" y="6483007"/>
                  </a:lnTo>
                  <a:lnTo>
                    <a:pt x="3304184" y="6483007"/>
                  </a:lnTo>
                  <a:lnTo>
                    <a:pt x="3304184" y="3316884"/>
                  </a:lnTo>
                  <a:lnTo>
                    <a:pt x="6470307" y="3316884"/>
                  </a:lnTo>
                  <a:lnTo>
                    <a:pt x="6470307" y="3382365"/>
                  </a:lnTo>
                  <a:lnTo>
                    <a:pt x="6605537" y="3304184"/>
                  </a:lnTo>
                  <a:close/>
                </a:path>
              </a:pathLst>
            </a:custGeom>
            <a:solidFill>
              <a:srgbClr val="000000"/>
            </a:solidFill>
          </p:spPr>
          <p:txBody>
            <a:bodyPr wrap="square" lIns="0" tIns="0" rIns="0" bIns="0" rtlCol="0"/>
            <a:lstStyle/>
            <a:p>
              <a:endParaRPr b="1"/>
            </a:p>
          </p:txBody>
        </p:sp>
        <p:sp>
          <p:nvSpPr>
            <p:cNvPr id="6" name="object 34">
              <a:extLst>
                <a:ext uri="{FF2B5EF4-FFF2-40B4-BE49-F238E27FC236}">
                  <a16:creationId xmlns:a16="http://schemas.microsoft.com/office/drawing/2014/main" id="{6A2B61FD-B027-D24E-D046-50532F5445F3}"/>
                </a:ext>
              </a:extLst>
            </p:cNvPr>
            <p:cNvSpPr/>
            <p:nvPr/>
          </p:nvSpPr>
          <p:spPr>
            <a:xfrm>
              <a:off x="3915168" y="3915168"/>
              <a:ext cx="1059815" cy="1059815"/>
            </a:xfrm>
            <a:custGeom>
              <a:avLst/>
              <a:gdLst/>
              <a:ahLst/>
              <a:cxnLst/>
              <a:rect l="l" t="t" r="r" b="b"/>
              <a:pathLst>
                <a:path w="1059814" h="1059814">
                  <a:moveTo>
                    <a:pt x="529831" y="1059662"/>
                  </a:moveTo>
                  <a:lnTo>
                    <a:pt x="481601" y="1057497"/>
                  </a:lnTo>
                  <a:lnTo>
                    <a:pt x="434585" y="1051127"/>
                  </a:lnTo>
                  <a:lnTo>
                    <a:pt x="388971" y="1040738"/>
                  </a:lnTo>
                  <a:lnTo>
                    <a:pt x="344944" y="1026518"/>
                  </a:lnTo>
                  <a:lnTo>
                    <a:pt x="302692" y="1008653"/>
                  </a:lnTo>
                  <a:lnTo>
                    <a:pt x="262402" y="987331"/>
                  </a:lnTo>
                  <a:lnTo>
                    <a:pt x="224261" y="962738"/>
                  </a:lnTo>
                  <a:lnTo>
                    <a:pt x="188456" y="935062"/>
                  </a:lnTo>
                  <a:lnTo>
                    <a:pt x="155173" y="904489"/>
                  </a:lnTo>
                  <a:lnTo>
                    <a:pt x="124600" y="871206"/>
                  </a:lnTo>
                  <a:lnTo>
                    <a:pt x="96923" y="835401"/>
                  </a:lnTo>
                  <a:lnTo>
                    <a:pt x="72331" y="797259"/>
                  </a:lnTo>
                  <a:lnTo>
                    <a:pt x="51008" y="756969"/>
                  </a:lnTo>
                  <a:lnTo>
                    <a:pt x="33144" y="714718"/>
                  </a:lnTo>
                  <a:lnTo>
                    <a:pt x="18924" y="670691"/>
                  </a:lnTo>
                  <a:lnTo>
                    <a:pt x="8535" y="625076"/>
                  </a:lnTo>
                  <a:lnTo>
                    <a:pt x="2164" y="578060"/>
                  </a:lnTo>
                  <a:lnTo>
                    <a:pt x="0" y="529831"/>
                  </a:lnTo>
                  <a:lnTo>
                    <a:pt x="2164" y="481601"/>
                  </a:lnTo>
                  <a:lnTo>
                    <a:pt x="8535" y="434585"/>
                  </a:lnTo>
                  <a:lnTo>
                    <a:pt x="18924" y="388971"/>
                  </a:lnTo>
                  <a:lnTo>
                    <a:pt x="33144" y="344944"/>
                  </a:lnTo>
                  <a:lnTo>
                    <a:pt x="51008" y="302692"/>
                  </a:lnTo>
                  <a:lnTo>
                    <a:pt x="72331" y="262402"/>
                  </a:lnTo>
                  <a:lnTo>
                    <a:pt x="96923" y="224261"/>
                  </a:lnTo>
                  <a:lnTo>
                    <a:pt x="124600" y="188456"/>
                  </a:lnTo>
                  <a:lnTo>
                    <a:pt x="155173" y="155173"/>
                  </a:lnTo>
                  <a:lnTo>
                    <a:pt x="188456" y="124600"/>
                  </a:lnTo>
                  <a:lnTo>
                    <a:pt x="224261" y="96923"/>
                  </a:lnTo>
                  <a:lnTo>
                    <a:pt x="262402" y="72331"/>
                  </a:lnTo>
                  <a:lnTo>
                    <a:pt x="302692" y="51008"/>
                  </a:lnTo>
                  <a:lnTo>
                    <a:pt x="344944" y="33144"/>
                  </a:lnTo>
                  <a:lnTo>
                    <a:pt x="388971" y="18924"/>
                  </a:lnTo>
                  <a:lnTo>
                    <a:pt x="434585" y="8535"/>
                  </a:lnTo>
                  <a:lnTo>
                    <a:pt x="481601" y="2164"/>
                  </a:lnTo>
                  <a:lnTo>
                    <a:pt x="529831" y="0"/>
                  </a:lnTo>
                  <a:lnTo>
                    <a:pt x="578060" y="2164"/>
                  </a:lnTo>
                  <a:lnTo>
                    <a:pt x="625076" y="8535"/>
                  </a:lnTo>
                  <a:lnTo>
                    <a:pt x="670691" y="18924"/>
                  </a:lnTo>
                  <a:lnTo>
                    <a:pt x="714718" y="33144"/>
                  </a:lnTo>
                  <a:lnTo>
                    <a:pt x="756969" y="51008"/>
                  </a:lnTo>
                  <a:lnTo>
                    <a:pt x="797259" y="72331"/>
                  </a:lnTo>
                  <a:lnTo>
                    <a:pt x="835401" y="96923"/>
                  </a:lnTo>
                  <a:lnTo>
                    <a:pt x="871206" y="124600"/>
                  </a:lnTo>
                  <a:lnTo>
                    <a:pt x="904489" y="155173"/>
                  </a:lnTo>
                  <a:lnTo>
                    <a:pt x="935062" y="188456"/>
                  </a:lnTo>
                  <a:lnTo>
                    <a:pt x="962738" y="224261"/>
                  </a:lnTo>
                  <a:lnTo>
                    <a:pt x="987331" y="262402"/>
                  </a:lnTo>
                  <a:lnTo>
                    <a:pt x="1008653" y="302692"/>
                  </a:lnTo>
                  <a:lnTo>
                    <a:pt x="1026518" y="344944"/>
                  </a:lnTo>
                  <a:lnTo>
                    <a:pt x="1040738" y="388971"/>
                  </a:lnTo>
                  <a:lnTo>
                    <a:pt x="1051127" y="434585"/>
                  </a:lnTo>
                  <a:lnTo>
                    <a:pt x="1057497" y="481601"/>
                  </a:lnTo>
                  <a:lnTo>
                    <a:pt x="1059662" y="529831"/>
                  </a:lnTo>
                  <a:lnTo>
                    <a:pt x="1057497" y="578060"/>
                  </a:lnTo>
                  <a:lnTo>
                    <a:pt x="1051127" y="625076"/>
                  </a:lnTo>
                  <a:lnTo>
                    <a:pt x="1040738" y="670691"/>
                  </a:lnTo>
                  <a:lnTo>
                    <a:pt x="1026518" y="714718"/>
                  </a:lnTo>
                  <a:lnTo>
                    <a:pt x="1008653" y="756969"/>
                  </a:lnTo>
                  <a:lnTo>
                    <a:pt x="987331" y="797259"/>
                  </a:lnTo>
                  <a:lnTo>
                    <a:pt x="962738" y="835401"/>
                  </a:lnTo>
                  <a:lnTo>
                    <a:pt x="935062" y="871206"/>
                  </a:lnTo>
                  <a:lnTo>
                    <a:pt x="904489" y="904489"/>
                  </a:lnTo>
                  <a:lnTo>
                    <a:pt x="871206" y="935062"/>
                  </a:lnTo>
                  <a:lnTo>
                    <a:pt x="835401" y="962738"/>
                  </a:lnTo>
                  <a:lnTo>
                    <a:pt x="797259" y="987331"/>
                  </a:lnTo>
                  <a:lnTo>
                    <a:pt x="756969" y="1008653"/>
                  </a:lnTo>
                  <a:lnTo>
                    <a:pt x="714718" y="1026518"/>
                  </a:lnTo>
                  <a:lnTo>
                    <a:pt x="670691" y="1040738"/>
                  </a:lnTo>
                  <a:lnTo>
                    <a:pt x="625076" y="1051127"/>
                  </a:lnTo>
                  <a:lnTo>
                    <a:pt x="578060" y="1057497"/>
                  </a:lnTo>
                  <a:lnTo>
                    <a:pt x="529831" y="1059662"/>
                  </a:lnTo>
                  <a:close/>
                </a:path>
              </a:pathLst>
            </a:custGeom>
            <a:solidFill>
              <a:srgbClr val="FFFFFF"/>
            </a:solidFill>
          </p:spPr>
          <p:txBody>
            <a:bodyPr wrap="square" lIns="0" tIns="0" rIns="0" bIns="0" rtlCol="0"/>
            <a:lstStyle/>
            <a:p>
              <a:endParaRPr b="1"/>
            </a:p>
          </p:txBody>
        </p:sp>
        <p:sp>
          <p:nvSpPr>
            <p:cNvPr id="7" name="object 35">
              <a:extLst>
                <a:ext uri="{FF2B5EF4-FFF2-40B4-BE49-F238E27FC236}">
                  <a16:creationId xmlns:a16="http://schemas.microsoft.com/office/drawing/2014/main" id="{03B12F45-E8EF-41AA-2128-7AA3E60F1C23}"/>
                </a:ext>
              </a:extLst>
            </p:cNvPr>
            <p:cNvSpPr/>
            <p:nvPr/>
          </p:nvSpPr>
          <p:spPr>
            <a:xfrm>
              <a:off x="3915168" y="3915168"/>
              <a:ext cx="1059815" cy="1059815"/>
            </a:xfrm>
            <a:custGeom>
              <a:avLst/>
              <a:gdLst/>
              <a:ahLst/>
              <a:cxnLst/>
              <a:rect l="l" t="t" r="r" b="b"/>
              <a:pathLst>
                <a:path w="1059814" h="1059814">
                  <a:moveTo>
                    <a:pt x="1059662" y="529831"/>
                  </a:moveTo>
                  <a:lnTo>
                    <a:pt x="1057497" y="578060"/>
                  </a:lnTo>
                  <a:lnTo>
                    <a:pt x="1051127" y="625076"/>
                  </a:lnTo>
                  <a:lnTo>
                    <a:pt x="1040738" y="670691"/>
                  </a:lnTo>
                  <a:lnTo>
                    <a:pt x="1026518" y="714718"/>
                  </a:lnTo>
                  <a:lnTo>
                    <a:pt x="1008653" y="756969"/>
                  </a:lnTo>
                  <a:lnTo>
                    <a:pt x="987331" y="797259"/>
                  </a:lnTo>
                  <a:lnTo>
                    <a:pt x="962738" y="835401"/>
                  </a:lnTo>
                  <a:lnTo>
                    <a:pt x="935062" y="871206"/>
                  </a:lnTo>
                  <a:lnTo>
                    <a:pt x="904489" y="904489"/>
                  </a:lnTo>
                  <a:lnTo>
                    <a:pt x="871206" y="935062"/>
                  </a:lnTo>
                  <a:lnTo>
                    <a:pt x="835401" y="962738"/>
                  </a:lnTo>
                  <a:lnTo>
                    <a:pt x="797259" y="987331"/>
                  </a:lnTo>
                  <a:lnTo>
                    <a:pt x="756969" y="1008653"/>
                  </a:lnTo>
                  <a:lnTo>
                    <a:pt x="714718" y="1026518"/>
                  </a:lnTo>
                  <a:lnTo>
                    <a:pt x="670691" y="1040738"/>
                  </a:lnTo>
                  <a:lnTo>
                    <a:pt x="625076" y="1051127"/>
                  </a:lnTo>
                  <a:lnTo>
                    <a:pt x="578060" y="1057497"/>
                  </a:lnTo>
                  <a:lnTo>
                    <a:pt x="529831" y="1059662"/>
                  </a:lnTo>
                  <a:lnTo>
                    <a:pt x="481601" y="1057497"/>
                  </a:lnTo>
                  <a:lnTo>
                    <a:pt x="434585" y="1051127"/>
                  </a:lnTo>
                  <a:lnTo>
                    <a:pt x="388971" y="1040738"/>
                  </a:lnTo>
                  <a:lnTo>
                    <a:pt x="344944" y="1026518"/>
                  </a:lnTo>
                  <a:lnTo>
                    <a:pt x="302692" y="1008653"/>
                  </a:lnTo>
                  <a:lnTo>
                    <a:pt x="262402" y="987331"/>
                  </a:lnTo>
                  <a:lnTo>
                    <a:pt x="224261" y="962738"/>
                  </a:lnTo>
                  <a:lnTo>
                    <a:pt x="188456" y="935062"/>
                  </a:lnTo>
                  <a:lnTo>
                    <a:pt x="155173" y="904489"/>
                  </a:lnTo>
                  <a:lnTo>
                    <a:pt x="124600" y="871206"/>
                  </a:lnTo>
                  <a:lnTo>
                    <a:pt x="96923" y="835401"/>
                  </a:lnTo>
                  <a:lnTo>
                    <a:pt x="72331" y="797259"/>
                  </a:lnTo>
                  <a:lnTo>
                    <a:pt x="51008" y="756969"/>
                  </a:lnTo>
                  <a:lnTo>
                    <a:pt x="33144" y="714718"/>
                  </a:lnTo>
                  <a:lnTo>
                    <a:pt x="18924" y="670691"/>
                  </a:lnTo>
                  <a:lnTo>
                    <a:pt x="8535" y="625076"/>
                  </a:lnTo>
                  <a:lnTo>
                    <a:pt x="2164" y="578060"/>
                  </a:lnTo>
                  <a:lnTo>
                    <a:pt x="0" y="529831"/>
                  </a:lnTo>
                  <a:lnTo>
                    <a:pt x="2164" y="481601"/>
                  </a:lnTo>
                  <a:lnTo>
                    <a:pt x="8535" y="434585"/>
                  </a:lnTo>
                  <a:lnTo>
                    <a:pt x="18924" y="388971"/>
                  </a:lnTo>
                  <a:lnTo>
                    <a:pt x="33144" y="344944"/>
                  </a:lnTo>
                  <a:lnTo>
                    <a:pt x="51008" y="302692"/>
                  </a:lnTo>
                  <a:lnTo>
                    <a:pt x="72331" y="262402"/>
                  </a:lnTo>
                  <a:lnTo>
                    <a:pt x="96923" y="224261"/>
                  </a:lnTo>
                  <a:lnTo>
                    <a:pt x="124600" y="188456"/>
                  </a:lnTo>
                  <a:lnTo>
                    <a:pt x="155173" y="155173"/>
                  </a:lnTo>
                  <a:lnTo>
                    <a:pt x="188456" y="124600"/>
                  </a:lnTo>
                  <a:lnTo>
                    <a:pt x="224261" y="96923"/>
                  </a:lnTo>
                  <a:lnTo>
                    <a:pt x="262402" y="72331"/>
                  </a:lnTo>
                  <a:lnTo>
                    <a:pt x="302692" y="51008"/>
                  </a:lnTo>
                  <a:lnTo>
                    <a:pt x="344944" y="33144"/>
                  </a:lnTo>
                  <a:lnTo>
                    <a:pt x="388971" y="18924"/>
                  </a:lnTo>
                  <a:lnTo>
                    <a:pt x="434585" y="8535"/>
                  </a:lnTo>
                  <a:lnTo>
                    <a:pt x="481601" y="2164"/>
                  </a:lnTo>
                  <a:lnTo>
                    <a:pt x="529831" y="0"/>
                  </a:lnTo>
                  <a:lnTo>
                    <a:pt x="578060" y="2164"/>
                  </a:lnTo>
                  <a:lnTo>
                    <a:pt x="625076" y="8535"/>
                  </a:lnTo>
                  <a:lnTo>
                    <a:pt x="670691" y="18924"/>
                  </a:lnTo>
                  <a:lnTo>
                    <a:pt x="714718" y="33144"/>
                  </a:lnTo>
                  <a:lnTo>
                    <a:pt x="756969" y="51008"/>
                  </a:lnTo>
                  <a:lnTo>
                    <a:pt x="797259" y="72331"/>
                  </a:lnTo>
                  <a:lnTo>
                    <a:pt x="835401" y="96923"/>
                  </a:lnTo>
                  <a:lnTo>
                    <a:pt x="871206" y="124600"/>
                  </a:lnTo>
                  <a:lnTo>
                    <a:pt x="904489" y="155173"/>
                  </a:lnTo>
                  <a:lnTo>
                    <a:pt x="935062" y="188456"/>
                  </a:lnTo>
                  <a:lnTo>
                    <a:pt x="962738" y="224261"/>
                  </a:lnTo>
                  <a:lnTo>
                    <a:pt x="987331" y="262402"/>
                  </a:lnTo>
                  <a:lnTo>
                    <a:pt x="1008653" y="302692"/>
                  </a:lnTo>
                  <a:lnTo>
                    <a:pt x="1026518" y="344944"/>
                  </a:lnTo>
                  <a:lnTo>
                    <a:pt x="1040738" y="388971"/>
                  </a:lnTo>
                  <a:lnTo>
                    <a:pt x="1051127" y="434585"/>
                  </a:lnTo>
                  <a:lnTo>
                    <a:pt x="1057497" y="481601"/>
                  </a:lnTo>
                  <a:lnTo>
                    <a:pt x="1059662" y="529831"/>
                  </a:lnTo>
                  <a:close/>
                </a:path>
              </a:pathLst>
            </a:custGeom>
            <a:ln w="25400">
              <a:solidFill>
                <a:srgbClr val="000000"/>
              </a:solidFill>
            </a:ln>
          </p:spPr>
          <p:txBody>
            <a:bodyPr wrap="square" lIns="0" tIns="0" rIns="0" bIns="0" rtlCol="0"/>
            <a:lstStyle/>
            <a:p>
              <a:endParaRPr b="1"/>
            </a:p>
          </p:txBody>
        </p:sp>
      </p:grpSp>
      <p:pic>
        <p:nvPicPr>
          <p:cNvPr id="8" name="object 32">
            <a:extLst>
              <a:ext uri="{FF2B5EF4-FFF2-40B4-BE49-F238E27FC236}">
                <a16:creationId xmlns:a16="http://schemas.microsoft.com/office/drawing/2014/main" id="{A9ABB9F7-D588-CE5A-F0FD-6E349B28AB2B}"/>
              </a:ext>
            </a:extLst>
          </p:cNvPr>
          <p:cNvPicPr/>
          <p:nvPr/>
        </p:nvPicPr>
        <p:blipFill>
          <a:blip r:embed="rId3" cstate="print">
            <a:duotone>
              <a:prstClr val="black"/>
              <a:schemeClr val="accent2">
                <a:tint val="45000"/>
                <a:satMod val="400000"/>
              </a:schemeClr>
            </a:duotone>
            <a:alphaModFix amt="40000"/>
          </a:blip>
          <a:stretch>
            <a:fillRect/>
          </a:stretch>
        </p:blipFill>
        <p:spPr>
          <a:xfrm rot="15239722">
            <a:off x="3681991" y="547332"/>
            <a:ext cx="5759798" cy="5753100"/>
          </a:xfrm>
          <a:prstGeom prst="rect">
            <a:avLst/>
          </a:prstGeom>
        </p:spPr>
      </p:pic>
      <p:sp>
        <p:nvSpPr>
          <p:cNvPr id="9" name="object 36">
            <a:extLst>
              <a:ext uri="{FF2B5EF4-FFF2-40B4-BE49-F238E27FC236}">
                <a16:creationId xmlns:a16="http://schemas.microsoft.com/office/drawing/2014/main" id="{AF3B5C53-0376-0BA1-91A6-703F951E7960}"/>
              </a:ext>
            </a:extLst>
          </p:cNvPr>
          <p:cNvSpPr txBox="1"/>
          <p:nvPr/>
        </p:nvSpPr>
        <p:spPr>
          <a:xfrm rot="5400000">
            <a:off x="10961924" y="2274657"/>
            <a:ext cx="553998" cy="2298450"/>
          </a:xfrm>
          <a:prstGeom prst="rect">
            <a:avLst/>
          </a:prstGeom>
        </p:spPr>
        <p:txBody>
          <a:bodyPr vert="vert270" wrap="square" lIns="0" tIns="35560" rIns="0" bIns="0" rtlCol="0">
            <a:spAutoFit/>
          </a:bodyPr>
          <a:lstStyle/>
          <a:p>
            <a:pPr marL="12700">
              <a:lnSpc>
                <a:spcPct val="100000"/>
              </a:lnSpc>
              <a:spcBef>
                <a:spcPts val="280"/>
              </a:spcBef>
            </a:pPr>
            <a:r>
              <a:rPr sz="3600" b="1" spc="-40" dirty="0">
                <a:solidFill>
                  <a:srgbClr val="010101"/>
                </a:solidFill>
                <a:latin typeface="Aptos Narrow" panose="020B0004020202020204" pitchFamily="34" charset="0"/>
                <a:cs typeface="Arial"/>
              </a:rPr>
              <a:t>Valence</a:t>
            </a:r>
            <a:r>
              <a:rPr sz="3600" b="1" spc="-65" dirty="0">
                <a:solidFill>
                  <a:srgbClr val="010101"/>
                </a:solidFill>
                <a:latin typeface="Aptos Narrow" panose="020B0004020202020204" pitchFamily="34" charset="0"/>
                <a:cs typeface="Arial"/>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10" name="object 37">
            <a:extLst>
              <a:ext uri="{FF2B5EF4-FFF2-40B4-BE49-F238E27FC236}">
                <a16:creationId xmlns:a16="http://schemas.microsoft.com/office/drawing/2014/main" id="{C31BC9A3-4A10-38C0-5A5D-3D147CB9EFAA}"/>
              </a:ext>
            </a:extLst>
          </p:cNvPr>
          <p:cNvSpPr txBox="1"/>
          <p:nvPr/>
        </p:nvSpPr>
        <p:spPr>
          <a:xfrm rot="5400000">
            <a:off x="1582278" y="2331972"/>
            <a:ext cx="553998" cy="2183820"/>
          </a:xfrm>
          <a:prstGeom prst="rect">
            <a:avLst/>
          </a:prstGeom>
        </p:spPr>
        <p:txBody>
          <a:bodyPr vert="vert270" wrap="square" lIns="0" tIns="35560" rIns="0" bIns="0" rtlCol="0">
            <a:spAutoFit/>
          </a:bodyPr>
          <a:lstStyle/>
          <a:p>
            <a:pPr marL="12700">
              <a:lnSpc>
                <a:spcPct val="100000"/>
              </a:lnSpc>
              <a:spcBef>
                <a:spcPts val="280"/>
              </a:spcBef>
            </a:pPr>
            <a:r>
              <a:rPr sz="3600" b="1" spc="-40" dirty="0">
                <a:solidFill>
                  <a:srgbClr val="010101"/>
                </a:solidFill>
                <a:latin typeface="Aptos Narrow" panose="020B0004020202020204" pitchFamily="34" charset="0"/>
                <a:cs typeface="Arial"/>
              </a:rPr>
              <a:t>Valence</a:t>
            </a:r>
            <a:r>
              <a:rPr sz="3600" b="1" spc="-65" dirty="0">
                <a:solidFill>
                  <a:srgbClr val="010101"/>
                </a:solidFill>
                <a:latin typeface="Aptos Narrow" panose="020B0004020202020204" pitchFamily="34" charset="0"/>
                <a:cs typeface="Arial"/>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11" name="object 38">
            <a:extLst>
              <a:ext uri="{FF2B5EF4-FFF2-40B4-BE49-F238E27FC236}">
                <a16:creationId xmlns:a16="http://schemas.microsoft.com/office/drawing/2014/main" id="{3BC72BDE-7B67-F19C-E0E1-56575D0DD2AF}"/>
              </a:ext>
            </a:extLst>
          </p:cNvPr>
          <p:cNvSpPr txBox="1">
            <a:spLocks/>
          </p:cNvSpPr>
          <p:nvPr/>
        </p:nvSpPr>
        <p:spPr>
          <a:xfrm>
            <a:off x="6820536" y="14153"/>
            <a:ext cx="2291568" cy="566822"/>
          </a:xfrm>
          <a:prstGeom prst="rect">
            <a:avLst/>
          </a:prstGeom>
        </p:spPr>
        <p:txBody>
          <a:bodyPr vert="horz" wrap="square" lIns="0" tIns="12700" rIns="0" bIns="0" rtlCol="0">
            <a:sp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pPr marL="12700">
              <a:lnSpc>
                <a:spcPct val="100000"/>
              </a:lnSpc>
              <a:spcBef>
                <a:spcPts val="100"/>
              </a:spcBef>
            </a:pPr>
            <a:r>
              <a:rPr lang="en-US" sz="3600" b="1" spc="-5" dirty="0">
                <a:latin typeface="Aptos Narrow" panose="020B0004020202020204" pitchFamily="34" charset="0"/>
              </a:rPr>
              <a:t>Intensity</a:t>
            </a:r>
            <a:r>
              <a:rPr lang="en-US" sz="3600" b="1" spc="-40" dirty="0">
                <a:latin typeface="Aptos Narrow" panose="020B0004020202020204" pitchFamily="34" charset="0"/>
              </a:rPr>
              <a:t> </a:t>
            </a:r>
            <a:r>
              <a:rPr lang="en-US" sz="3600" b="1" dirty="0">
                <a:latin typeface="Aptos Narrow" panose="020B0004020202020204" pitchFamily="34" charset="0"/>
                <a:cs typeface="Arial"/>
              </a:rPr>
              <a:t>(+)</a:t>
            </a:r>
          </a:p>
        </p:txBody>
      </p:sp>
      <p:sp>
        <p:nvSpPr>
          <p:cNvPr id="12" name="object 39">
            <a:extLst>
              <a:ext uri="{FF2B5EF4-FFF2-40B4-BE49-F238E27FC236}">
                <a16:creationId xmlns:a16="http://schemas.microsoft.com/office/drawing/2014/main" id="{F1C06B4B-46C6-BF61-E600-38883F9C0FFF}"/>
              </a:ext>
            </a:extLst>
          </p:cNvPr>
          <p:cNvSpPr txBox="1"/>
          <p:nvPr/>
        </p:nvSpPr>
        <p:spPr>
          <a:xfrm>
            <a:off x="5985059" y="3202026"/>
            <a:ext cx="1285209" cy="443711"/>
          </a:xfrm>
          <a:prstGeom prst="rect">
            <a:avLst/>
          </a:prstGeom>
        </p:spPr>
        <p:txBody>
          <a:bodyPr vert="horz" wrap="square" lIns="0" tIns="12700" rIns="0" bIns="0" rtlCol="0">
            <a:spAutoFit/>
          </a:bodyPr>
          <a:lstStyle/>
          <a:p>
            <a:pPr marL="12700">
              <a:lnSpc>
                <a:spcPct val="100000"/>
              </a:lnSpc>
              <a:spcBef>
                <a:spcPts val="100"/>
              </a:spcBef>
            </a:pPr>
            <a:r>
              <a:rPr sz="2800" b="1" spc="5" dirty="0">
                <a:solidFill>
                  <a:srgbClr val="010101"/>
                </a:solidFill>
                <a:latin typeface="Aptos Narrow" panose="020B0004020202020204" pitchFamily="34" charset="0"/>
                <a:cs typeface="Arial"/>
              </a:rPr>
              <a:t>N</a:t>
            </a:r>
            <a:r>
              <a:rPr sz="2800" b="1" spc="-30" dirty="0">
                <a:solidFill>
                  <a:srgbClr val="010101"/>
                </a:solidFill>
                <a:latin typeface="Aptos Narrow" panose="020B0004020202020204" pitchFamily="34" charset="0"/>
                <a:cs typeface="Arial"/>
              </a:rPr>
              <a:t>eu</a:t>
            </a:r>
            <a:r>
              <a:rPr sz="2800" b="1" spc="-15" dirty="0">
                <a:solidFill>
                  <a:srgbClr val="010101"/>
                </a:solidFill>
                <a:latin typeface="Aptos Narrow" panose="020B0004020202020204" pitchFamily="34" charset="0"/>
                <a:cs typeface="Arial"/>
              </a:rPr>
              <a:t>t</a:t>
            </a:r>
            <a:r>
              <a:rPr sz="2800" b="1" spc="-35" dirty="0">
                <a:solidFill>
                  <a:srgbClr val="010101"/>
                </a:solidFill>
                <a:latin typeface="Aptos Narrow" panose="020B0004020202020204" pitchFamily="34" charset="0"/>
                <a:cs typeface="Arial"/>
              </a:rPr>
              <a:t>r</a:t>
            </a:r>
            <a:r>
              <a:rPr sz="2800" b="1" spc="-30" dirty="0">
                <a:solidFill>
                  <a:srgbClr val="010101"/>
                </a:solidFill>
                <a:latin typeface="Aptos Narrow" panose="020B0004020202020204" pitchFamily="34" charset="0"/>
                <a:cs typeface="Arial"/>
              </a:rPr>
              <a:t>a</a:t>
            </a:r>
            <a:r>
              <a:rPr sz="2800" b="1" spc="-5" dirty="0">
                <a:solidFill>
                  <a:srgbClr val="010101"/>
                </a:solidFill>
                <a:latin typeface="Aptos Narrow" panose="020B0004020202020204" pitchFamily="34" charset="0"/>
                <a:cs typeface="Arial"/>
              </a:rPr>
              <a:t>l</a:t>
            </a:r>
            <a:endParaRPr sz="3200" b="1" dirty="0">
              <a:latin typeface="Aptos Narrow" panose="020B0004020202020204" pitchFamily="34" charset="0"/>
              <a:cs typeface="Arial"/>
            </a:endParaRPr>
          </a:p>
        </p:txBody>
      </p:sp>
      <p:sp>
        <p:nvSpPr>
          <p:cNvPr id="13" name="object 40">
            <a:extLst>
              <a:ext uri="{FF2B5EF4-FFF2-40B4-BE49-F238E27FC236}">
                <a16:creationId xmlns:a16="http://schemas.microsoft.com/office/drawing/2014/main" id="{DDBDEC1D-9CA0-2768-D8C9-F95B3A108D5B}"/>
              </a:ext>
            </a:extLst>
          </p:cNvPr>
          <p:cNvSpPr txBox="1"/>
          <p:nvPr/>
        </p:nvSpPr>
        <p:spPr>
          <a:xfrm>
            <a:off x="3944968" y="3711529"/>
            <a:ext cx="737342"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S</a:t>
            </a: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4" name="object 41">
            <a:extLst>
              <a:ext uri="{FF2B5EF4-FFF2-40B4-BE49-F238E27FC236}">
                <a16:creationId xmlns:a16="http://schemas.microsoft.com/office/drawing/2014/main" id="{B8DB95AE-0935-4107-386A-233E36973546}"/>
              </a:ext>
            </a:extLst>
          </p:cNvPr>
          <p:cNvSpPr txBox="1"/>
          <p:nvPr/>
        </p:nvSpPr>
        <p:spPr>
          <a:xfrm>
            <a:off x="4399389" y="4820967"/>
            <a:ext cx="1917089"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D</a:t>
            </a:r>
            <a:r>
              <a:rPr sz="3200" b="1" spc="-30" dirty="0">
                <a:solidFill>
                  <a:srgbClr val="010101"/>
                </a:solidFill>
                <a:latin typeface="Aptos Narrow" panose="020B0004020202020204" pitchFamily="34" charset="0"/>
                <a:cs typeface="Arial"/>
              </a:rPr>
              <a:t>ep</a:t>
            </a:r>
            <a:r>
              <a:rPr sz="3200" b="1" spc="-3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dirty="0">
                <a:solidFill>
                  <a:srgbClr val="010101"/>
                </a:solidFill>
                <a:latin typeface="Aptos Narrow" panose="020B0004020202020204" pitchFamily="34" charset="0"/>
                <a:cs typeface="Arial"/>
              </a:rPr>
              <a:t>ss</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5" name="object 42">
            <a:extLst>
              <a:ext uri="{FF2B5EF4-FFF2-40B4-BE49-F238E27FC236}">
                <a16:creationId xmlns:a16="http://schemas.microsoft.com/office/drawing/2014/main" id="{CDF244C7-45A3-EC71-7895-298094E9F51E}"/>
              </a:ext>
            </a:extLst>
          </p:cNvPr>
          <p:cNvSpPr txBox="1"/>
          <p:nvPr/>
        </p:nvSpPr>
        <p:spPr>
          <a:xfrm>
            <a:off x="5437759" y="5575032"/>
            <a:ext cx="1076966"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B</a:t>
            </a:r>
            <a:r>
              <a:rPr sz="3200" b="1" spc="-30" dirty="0">
                <a:solidFill>
                  <a:srgbClr val="010101"/>
                </a:solidFill>
                <a:latin typeface="Aptos Narrow" panose="020B0004020202020204" pitchFamily="34" charset="0"/>
                <a:cs typeface="Arial"/>
              </a:rPr>
              <a:t>o</a:t>
            </a:r>
            <a:r>
              <a:rPr sz="3200" b="1" spc="-3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6" name="object 43">
            <a:extLst>
              <a:ext uri="{FF2B5EF4-FFF2-40B4-BE49-F238E27FC236}">
                <a16:creationId xmlns:a16="http://schemas.microsoft.com/office/drawing/2014/main" id="{1EC9DB1C-5792-7BC0-A218-9E24983336A8}"/>
              </a:ext>
            </a:extLst>
          </p:cNvPr>
          <p:cNvSpPr txBox="1"/>
          <p:nvPr/>
        </p:nvSpPr>
        <p:spPr>
          <a:xfrm>
            <a:off x="8296727" y="2838716"/>
            <a:ext cx="1162766"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H</a:t>
            </a:r>
            <a:r>
              <a:rPr sz="3200" b="1" spc="-30" dirty="0">
                <a:solidFill>
                  <a:srgbClr val="010101"/>
                </a:solidFill>
                <a:latin typeface="Aptos Narrow" panose="020B0004020202020204" pitchFamily="34" charset="0"/>
                <a:cs typeface="Arial"/>
              </a:rPr>
              <a:t>app</a:t>
            </a:r>
            <a:r>
              <a:rPr sz="3200" b="1" dirty="0">
                <a:solidFill>
                  <a:srgbClr val="010101"/>
                </a:solidFill>
                <a:latin typeface="Aptos Narrow" panose="020B0004020202020204" pitchFamily="34" charset="0"/>
                <a:cs typeface="Arial"/>
              </a:rPr>
              <a:t>y</a:t>
            </a:r>
            <a:endParaRPr sz="3200" b="1">
              <a:latin typeface="Aptos Narrow" panose="020B0004020202020204" pitchFamily="34" charset="0"/>
              <a:cs typeface="Arial"/>
            </a:endParaRPr>
          </a:p>
        </p:txBody>
      </p:sp>
      <p:sp>
        <p:nvSpPr>
          <p:cNvPr id="17" name="object 44">
            <a:extLst>
              <a:ext uri="{FF2B5EF4-FFF2-40B4-BE49-F238E27FC236}">
                <a16:creationId xmlns:a16="http://schemas.microsoft.com/office/drawing/2014/main" id="{EFC3058D-E094-625B-4FED-7154FED03BA9}"/>
              </a:ext>
            </a:extLst>
          </p:cNvPr>
          <p:cNvSpPr txBox="1"/>
          <p:nvPr/>
        </p:nvSpPr>
        <p:spPr>
          <a:xfrm>
            <a:off x="7732283" y="1658358"/>
            <a:ext cx="1309340" cy="505267"/>
          </a:xfrm>
          <a:prstGeom prst="rect">
            <a:avLst/>
          </a:prstGeom>
        </p:spPr>
        <p:txBody>
          <a:bodyPr vert="horz" wrap="square" lIns="0" tIns="12700" rIns="0" bIns="0" rtlCol="0">
            <a:spAutoFit/>
          </a:bodyPr>
          <a:lstStyle/>
          <a:p>
            <a:pPr marL="12700">
              <a:lnSpc>
                <a:spcPct val="100000"/>
              </a:lnSpc>
              <a:spcBef>
                <a:spcPts val="100"/>
              </a:spcBef>
            </a:pPr>
            <a:r>
              <a:rPr sz="3200" b="1" spc="-20" dirty="0">
                <a:solidFill>
                  <a:srgbClr val="010101"/>
                </a:solidFill>
                <a:latin typeface="Aptos Narrow" panose="020B0004020202020204" pitchFamily="34" charset="0"/>
                <a:cs typeface="Arial"/>
              </a:rPr>
              <a:t>Excited</a:t>
            </a:r>
            <a:endParaRPr sz="3200" b="1" dirty="0">
              <a:latin typeface="Aptos Narrow" panose="020B0004020202020204" pitchFamily="34" charset="0"/>
              <a:cs typeface="Arial"/>
            </a:endParaRPr>
          </a:p>
        </p:txBody>
      </p:sp>
      <p:sp>
        <p:nvSpPr>
          <p:cNvPr id="18" name="object 45">
            <a:extLst>
              <a:ext uri="{FF2B5EF4-FFF2-40B4-BE49-F238E27FC236}">
                <a16:creationId xmlns:a16="http://schemas.microsoft.com/office/drawing/2014/main" id="{072C4994-312B-3320-D51E-E47EAB883DA8}"/>
              </a:ext>
            </a:extLst>
          </p:cNvPr>
          <p:cNvSpPr txBox="1"/>
          <p:nvPr/>
        </p:nvSpPr>
        <p:spPr>
          <a:xfrm>
            <a:off x="6787091" y="838171"/>
            <a:ext cx="860679"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l</a:t>
            </a:r>
            <a:r>
              <a:rPr sz="3200" b="1" spc="-30" dirty="0">
                <a:solidFill>
                  <a:srgbClr val="010101"/>
                </a:solidFill>
                <a:latin typeface="Aptos Narrow" panose="020B0004020202020204" pitchFamily="34" charset="0"/>
                <a:cs typeface="Arial"/>
              </a:rPr>
              <a:t>e</a:t>
            </a:r>
            <a:r>
              <a:rPr sz="3200" b="1" spc="65" dirty="0">
                <a:solidFill>
                  <a:srgbClr val="010101"/>
                </a:solidFill>
                <a:latin typeface="Aptos Narrow" panose="020B0004020202020204" pitchFamily="34" charset="0"/>
                <a:cs typeface="Arial"/>
              </a:rPr>
              <a:t>r</a:t>
            </a:r>
            <a:r>
              <a:rPr sz="3200" b="1" dirty="0">
                <a:solidFill>
                  <a:srgbClr val="010101"/>
                </a:solidFill>
                <a:latin typeface="Aptos Narrow" panose="020B0004020202020204" pitchFamily="34" charset="0"/>
                <a:cs typeface="Arial"/>
              </a:rPr>
              <a:t>t</a:t>
            </a:r>
            <a:endParaRPr sz="3200" b="1" dirty="0">
              <a:latin typeface="Aptos Narrow" panose="020B0004020202020204" pitchFamily="34" charset="0"/>
              <a:cs typeface="Arial"/>
            </a:endParaRPr>
          </a:p>
        </p:txBody>
      </p:sp>
      <p:sp>
        <p:nvSpPr>
          <p:cNvPr id="19" name="object 46">
            <a:extLst>
              <a:ext uri="{FF2B5EF4-FFF2-40B4-BE49-F238E27FC236}">
                <a16:creationId xmlns:a16="http://schemas.microsoft.com/office/drawing/2014/main" id="{79B1599E-643D-2AA4-E691-AAE6F6779886}"/>
              </a:ext>
            </a:extLst>
          </p:cNvPr>
          <p:cNvSpPr txBox="1"/>
          <p:nvPr/>
        </p:nvSpPr>
        <p:spPr>
          <a:xfrm>
            <a:off x="4241718" y="1707316"/>
            <a:ext cx="1068922"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ng</a:t>
            </a:r>
            <a:r>
              <a:rPr sz="3200" b="1" dirty="0">
                <a:solidFill>
                  <a:srgbClr val="010101"/>
                </a:solidFill>
                <a:latin typeface="Aptos Narrow" panose="020B0004020202020204" pitchFamily="34" charset="0"/>
                <a:cs typeface="Arial"/>
              </a:rPr>
              <a:t>ry</a:t>
            </a:r>
            <a:endParaRPr sz="3200" b="1" dirty="0">
              <a:latin typeface="Aptos Narrow" panose="020B0004020202020204" pitchFamily="34" charset="0"/>
              <a:cs typeface="Arial"/>
            </a:endParaRPr>
          </a:p>
        </p:txBody>
      </p:sp>
      <p:sp>
        <p:nvSpPr>
          <p:cNvPr id="20" name="object 47">
            <a:extLst>
              <a:ext uri="{FF2B5EF4-FFF2-40B4-BE49-F238E27FC236}">
                <a16:creationId xmlns:a16="http://schemas.microsoft.com/office/drawing/2014/main" id="{E13460A8-5EA5-EAF6-1FA1-A819CC094B20}"/>
              </a:ext>
            </a:extLst>
          </p:cNvPr>
          <p:cNvSpPr txBox="1"/>
          <p:nvPr/>
        </p:nvSpPr>
        <p:spPr>
          <a:xfrm>
            <a:off x="5324985" y="824834"/>
            <a:ext cx="1076966" cy="505267"/>
          </a:xfrm>
          <a:prstGeom prst="rect">
            <a:avLst/>
          </a:prstGeom>
        </p:spPr>
        <p:txBody>
          <a:bodyPr vert="horz" wrap="square" lIns="0" tIns="12700" rIns="0" bIns="0" rtlCol="0">
            <a:spAutoFit/>
          </a:bodyPr>
          <a:lstStyle/>
          <a:p>
            <a:pPr marL="12700">
              <a:lnSpc>
                <a:spcPct val="100000"/>
              </a:lnSpc>
              <a:spcBef>
                <a:spcPts val="100"/>
              </a:spcBef>
            </a:pPr>
            <a:r>
              <a:rPr sz="3200" b="1" spc="-245" dirty="0">
                <a:solidFill>
                  <a:srgbClr val="010101"/>
                </a:solidFill>
                <a:latin typeface="Aptos Narrow" panose="020B0004020202020204" pitchFamily="34" charset="0"/>
                <a:cs typeface="Arial"/>
              </a:rPr>
              <a:t>T</a:t>
            </a:r>
            <a:r>
              <a:rPr sz="3200" b="1" spc="-30" dirty="0">
                <a:solidFill>
                  <a:srgbClr val="010101"/>
                </a:solidFill>
                <a:latin typeface="Aptos Narrow" panose="020B0004020202020204" pitchFamily="34" charset="0"/>
                <a:cs typeface="Arial"/>
              </a:rPr>
              <a:t>en</a:t>
            </a:r>
            <a:r>
              <a:rPr sz="3200" b="1" dirty="0">
                <a:solidFill>
                  <a:srgbClr val="010101"/>
                </a:solidFill>
                <a:latin typeface="Aptos Narrow" panose="020B0004020202020204" pitchFamily="34" charset="0"/>
                <a:cs typeface="Arial"/>
              </a:rPr>
              <a:t>s</a:t>
            </a:r>
            <a:r>
              <a:rPr sz="3200" b="1" spc="-5" dirty="0">
                <a:solidFill>
                  <a:srgbClr val="010101"/>
                </a:solidFill>
                <a:latin typeface="Aptos Narrow" panose="020B0004020202020204" pitchFamily="34" charset="0"/>
                <a:cs typeface="Arial"/>
              </a:rPr>
              <a:t>e</a:t>
            </a:r>
            <a:endParaRPr sz="3200" b="1" dirty="0">
              <a:latin typeface="Aptos Narrow" panose="020B0004020202020204" pitchFamily="34" charset="0"/>
              <a:cs typeface="Arial"/>
            </a:endParaRPr>
          </a:p>
        </p:txBody>
      </p:sp>
      <p:sp>
        <p:nvSpPr>
          <p:cNvPr id="21" name="object 48">
            <a:extLst>
              <a:ext uri="{FF2B5EF4-FFF2-40B4-BE49-F238E27FC236}">
                <a16:creationId xmlns:a16="http://schemas.microsoft.com/office/drawing/2014/main" id="{524C450A-775A-21E9-A958-D958817864E3}"/>
              </a:ext>
            </a:extLst>
          </p:cNvPr>
          <p:cNvSpPr txBox="1"/>
          <p:nvPr/>
        </p:nvSpPr>
        <p:spPr>
          <a:xfrm>
            <a:off x="3845061" y="2838716"/>
            <a:ext cx="1897426"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Di</a:t>
            </a:r>
            <a:r>
              <a:rPr sz="3200" b="1" dirty="0">
                <a:solidFill>
                  <a:srgbClr val="010101"/>
                </a:solidFill>
                <a:latin typeface="Aptos Narrow" panose="020B0004020202020204" pitchFamily="34" charset="0"/>
                <a:cs typeface="Arial"/>
              </a:rPr>
              <a:t>str</a:t>
            </a:r>
            <a:r>
              <a:rPr sz="3200" b="1" spc="-5" dirty="0">
                <a:solidFill>
                  <a:srgbClr val="010101"/>
                </a:solidFill>
                <a:latin typeface="Aptos Narrow" panose="020B0004020202020204" pitchFamily="34" charset="0"/>
                <a:cs typeface="Arial"/>
              </a:rPr>
              <a:t>e</a:t>
            </a:r>
            <a:r>
              <a:rPr sz="3200" b="1" dirty="0">
                <a:solidFill>
                  <a:srgbClr val="010101"/>
                </a:solidFill>
                <a:latin typeface="Aptos Narrow" panose="020B0004020202020204" pitchFamily="34" charset="0"/>
                <a:cs typeface="Arial"/>
              </a:rPr>
              <a:t>ss</a:t>
            </a:r>
            <a:r>
              <a:rPr sz="3200" b="1" spc="-5" dirty="0">
                <a:solidFill>
                  <a:srgbClr val="010101"/>
                </a:solidFill>
                <a:latin typeface="Aptos Narrow" panose="020B0004020202020204" pitchFamily="34" charset="0"/>
                <a:cs typeface="Arial"/>
              </a:rPr>
              <a:t>ed</a:t>
            </a:r>
            <a:endParaRPr sz="3200" b="1">
              <a:latin typeface="Aptos Narrow" panose="020B0004020202020204" pitchFamily="34" charset="0"/>
              <a:cs typeface="Arial"/>
            </a:endParaRPr>
          </a:p>
        </p:txBody>
      </p:sp>
      <p:sp>
        <p:nvSpPr>
          <p:cNvPr id="22" name="object 49">
            <a:extLst>
              <a:ext uri="{FF2B5EF4-FFF2-40B4-BE49-F238E27FC236}">
                <a16:creationId xmlns:a16="http://schemas.microsoft.com/office/drawing/2014/main" id="{31E9589A-C9E4-931E-9AAB-BC803E9B9787}"/>
              </a:ext>
            </a:extLst>
          </p:cNvPr>
          <p:cNvSpPr txBox="1"/>
          <p:nvPr/>
        </p:nvSpPr>
        <p:spPr>
          <a:xfrm>
            <a:off x="7994304" y="3818209"/>
            <a:ext cx="1396928" cy="505267"/>
          </a:xfrm>
          <a:prstGeom prst="rect">
            <a:avLst/>
          </a:prstGeom>
        </p:spPr>
        <p:txBody>
          <a:bodyPr vert="horz" wrap="square" lIns="0" tIns="12700" rIns="0" bIns="0" rtlCol="0">
            <a:spAutoFit/>
          </a:bodyPr>
          <a:lstStyle/>
          <a:p>
            <a:pPr marL="12700">
              <a:lnSpc>
                <a:spcPct val="100000"/>
              </a:lnSpc>
              <a:spcBef>
                <a:spcPts val="100"/>
              </a:spcBef>
            </a:pPr>
            <a:r>
              <a:rPr sz="3200" b="1" spc="-20" dirty="0">
                <a:solidFill>
                  <a:srgbClr val="010101"/>
                </a:solidFill>
                <a:latin typeface="Aptos Narrow" panose="020B0004020202020204" pitchFamily="34" charset="0"/>
                <a:cs typeface="Arial"/>
              </a:rPr>
              <a:t>Content</a:t>
            </a:r>
            <a:endParaRPr sz="3200" b="1" dirty="0">
              <a:latin typeface="Aptos Narrow" panose="020B0004020202020204" pitchFamily="34" charset="0"/>
              <a:cs typeface="Arial"/>
            </a:endParaRPr>
          </a:p>
        </p:txBody>
      </p:sp>
      <p:sp>
        <p:nvSpPr>
          <p:cNvPr id="23" name="object 50">
            <a:extLst>
              <a:ext uri="{FF2B5EF4-FFF2-40B4-BE49-F238E27FC236}">
                <a16:creationId xmlns:a16="http://schemas.microsoft.com/office/drawing/2014/main" id="{7F404BC6-40A3-26B1-3460-EAAE8142DEC9}"/>
              </a:ext>
            </a:extLst>
          </p:cNvPr>
          <p:cNvSpPr txBox="1"/>
          <p:nvPr/>
        </p:nvSpPr>
        <p:spPr>
          <a:xfrm>
            <a:off x="6816176" y="5576716"/>
            <a:ext cx="953629"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C</a:t>
            </a: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l</a:t>
            </a:r>
            <a:r>
              <a:rPr sz="3200" b="1" dirty="0">
                <a:solidFill>
                  <a:srgbClr val="010101"/>
                </a:solidFill>
                <a:latin typeface="Aptos Narrow" panose="020B0004020202020204" pitchFamily="34" charset="0"/>
                <a:cs typeface="Arial"/>
              </a:rPr>
              <a:t>m</a:t>
            </a:r>
            <a:endParaRPr sz="3200" b="1">
              <a:latin typeface="Aptos Narrow" panose="020B0004020202020204" pitchFamily="34" charset="0"/>
              <a:cs typeface="Arial"/>
            </a:endParaRPr>
          </a:p>
        </p:txBody>
      </p:sp>
      <p:sp>
        <p:nvSpPr>
          <p:cNvPr id="24" name="object 51">
            <a:extLst>
              <a:ext uri="{FF2B5EF4-FFF2-40B4-BE49-F238E27FC236}">
                <a16:creationId xmlns:a16="http://schemas.microsoft.com/office/drawing/2014/main" id="{80628BAA-FCDC-94E1-CAC3-A2482CB936B8}"/>
              </a:ext>
            </a:extLst>
          </p:cNvPr>
          <p:cNvSpPr txBox="1"/>
          <p:nvPr/>
        </p:nvSpPr>
        <p:spPr>
          <a:xfrm>
            <a:off x="7381636" y="4822803"/>
            <a:ext cx="1470215"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l</a:t>
            </a:r>
            <a:r>
              <a:rPr sz="3200" b="1" spc="70" dirty="0">
                <a:solidFill>
                  <a:srgbClr val="010101"/>
                </a:solidFill>
                <a:latin typeface="Aptos Narrow" panose="020B0004020202020204" pitchFamily="34" charset="0"/>
                <a:cs typeface="Arial"/>
              </a:rPr>
              <a:t>a</a:t>
            </a:r>
            <a:r>
              <a:rPr sz="3200" b="1" spc="-105" dirty="0">
                <a:solidFill>
                  <a:srgbClr val="010101"/>
                </a:solidFill>
                <a:latin typeface="Aptos Narrow" panose="020B0004020202020204" pitchFamily="34" charset="0"/>
                <a:cs typeface="Arial"/>
              </a:rPr>
              <a:t>x</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a:latin typeface="Aptos Narrow" panose="020B0004020202020204" pitchFamily="34" charset="0"/>
              <a:cs typeface="Arial"/>
            </a:endParaRPr>
          </a:p>
        </p:txBody>
      </p:sp>
      <p:sp>
        <p:nvSpPr>
          <p:cNvPr id="25" name="object 52">
            <a:extLst>
              <a:ext uri="{FF2B5EF4-FFF2-40B4-BE49-F238E27FC236}">
                <a16:creationId xmlns:a16="http://schemas.microsoft.com/office/drawing/2014/main" id="{A260E23A-C39A-83FD-8848-27AC09DD12B2}"/>
              </a:ext>
            </a:extLst>
          </p:cNvPr>
          <p:cNvSpPr txBox="1"/>
          <p:nvPr/>
        </p:nvSpPr>
        <p:spPr>
          <a:xfrm>
            <a:off x="4208439" y="6273529"/>
            <a:ext cx="2184319"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10101"/>
                </a:solidFill>
                <a:latin typeface="Aptos Narrow" panose="020B0004020202020204" pitchFamily="34" charset="0"/>
                <a:cs typeface="Microsoft Sans Serif"/>
              </a:rPr>
              <a:t>Intensity</a:t>
            </a:r>
            <a:r>
              <a:rPr sz="3600" b="1" spc="-40" dirty="0">
                <a:solidFill>
                  <a:srgbClr val="010101"/>
                </a:solidFill>
                <a:latin typeface="Aptos Narrow" panose="020B0004020202020204" pitchFamily="34" charset="0"/>
                <a:cs typeface="Microsoft Sans Serif"/>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29" name="TextBox 28">
            <a:extLst>
              <a:ext uri="{FF2B5EF4-FFF2-40B4-BE49-F238E27FC236}">
                <a16:creationId xmlns:a16="http://schemas.microsoft.com/office/drawing/2014/main" id="{E914CD08-A5A8-F679-C565-2854C7CD9A9C}"/>
              </a:ext>
            </a:extLst>
          </p:cNvPr>
          <p:cNvSpPr txBox="1"/>
          <p:nvPr/>
        </p:nvSpPr>
        <p:spPr>
          <a:xfrm>
            <a:off x="69136" y="54574"/>
            <a:ext cx="4046802" cy="1200329"/>
          </a:xfrm>
          <a:prstGeom prst="rect">
            <a:avLst/>
          </a:prstGeom>
          <a:noFill/>
        </p:spPr>
        <p:txBody>
          <a:bodyPr wrap="square">
            <a:spAutoFit/>
          </a:bodyPr>
          <a:lstStyle/>
          <a:p>
            <a:r>
              <a:rPr lang="en-US" sz="3600" b="1" i="0" dirty="0">
                <a:solidFill>
                  <a:srgbClr val="101418"/>
                </a:solidFill>
                <a:effectLst/>
                <a:latin typeface="Aptos Narrow" panose="020B0004020202020204" pitchFamily="34" charset="0"/>
              </a:rPr>
              <a:t>Circumplex </a:t>
            </a:r>
            <a:r>
              <a:rPr lang="en-US" sz="3600" b="1" dirty="0">
                <a:solidFill>
                  <a:srgbClr val="101418"/>
                </a:solidFill>
                <a:latin typeface="Aptos Narrow" panose="020B0004020202020204" pitchFamily="34" charset="0"/>
              </a:rPr>
              <a:t>Model of Emotions</a:t>
            </a:r>
            <a:endParaRPr lang="en-US" sz="3600" dirty="0">
              <a:latin typeface="Aptos Narrow" panose="020B0004020202020204" pitchFamily="34" charset="0"/>
            </a:endParaRPr>
          </a:p>
        </p:txBody>
      </p:sp>
    </p:spTree>
    <p:extLst>
      <p:ext uri="{BB962C8B-B14F-4D97-AF65-F5344CB8AC3E}">
        <p14:creationId xmlns:p14="http://schemas.microsoft.com/office/powerpoint/2010/main" val="426234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5816977"/>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a:t>
            </a:r>
            <a:r>
              <a:rPr lang="en-US" sz="4000" b="0" i="0" dirty="0">
                <a:solidFill>
                  <a:srgbClr val="000000"/>
                </a:solidFill>
                <a:effectLst/>
                <a:latin typeface="Aptos" panose="020B0004020202020204" pitchFamily="34" charset="0"/>
              </a:rPr>
              <a:t> But it displeased Jonah exceedingly, and he was angry. </a:t>
            </a:r>
            <a:r>
              <a:rPr lang="en-US" sz="4000" b="1" i="0" baseline="30000" dirty="0">
                <a:solidFill>
                  <a:srgbClr val="000000"/>
                </a:solidFill>
                <a:effectLst/>
                <a:latin typeface="Aptos" panose="020B0004020202020204" pitchFamily="34" charset="0"/>
              </a:rPr>
              <a:t>2</a:t>
            </a:r>
            <a:r>
              <a:rPr lang="en-US" sz="4000" b="0" i="0" dirty="0">
                <a:solidFill>
                  <a:srgbClr val="000000"/>
                </a:solidFill>
                <a:effectLst/>
                <a:latin typeface="Aptos" panose="020B0004020202020204" pitchFamily="34" charset="0"/>
              </a:rPr>
              <a:t> And he prayed to the </a:t>
            </a:r>
            <a:r>
              <a:rPr lang="en-US" sz="4400" b="0" i="0" dirty="0">
                <a:solidFill>
                  <a:srgbClr val="000000"/>
                </a:solidFill>
                <a:effectLst/>
                <a:latin typeface="Aptos" panose="020B0004020202020204" pitchFamily="34" charset="0"/>
              </a:rPr>
              <a:t>L</a:t>
            </a:r>
            <a:r>
              <a:rPr lang="en-US" sz="4000" b="0" i="0" dirty="0">
                <a:solidFill>
                  <a:srgbClr val="000000"/>
                </a:solidFill>
                <a:effectLst/>
                <a:latin typeface="Aptos" panose="020B0004020202020204" pitchFamily="34" charset="0"/>
              </a:rPr>
              <a:t>ORD and said, “O </a:t>
            </a:r>
            <a:r>
              <a:rPr lang="en-US" sz="4400" b="0" i="0" dirty="0">
                <a:solidFill>
                  <a:srgbClr val="000000"/>
                </a:solidFill>
                <a:effectLst/>
                <a:latin typeface="Aptos" panose="020B0004020202020204" pitchFamily="34" charset="0"/>
              </a:rPr>
              <a:t>L</a:t>
            </a:r>
            <a:r>
              <a:rPr lang="en-US" sz="4000" b="0" i="0" dirty="0">
                <a:solidFill>
                  <a:srgbClr val="000000"/>
                </a:solidFill>
                <a:effectLst/>
                <a:latin typeface="Aptos" panose="020B0004020202020204" pitchFamily="34" charset="0"/>
              </a:rPr>
              <a:t>ORD, is not this what I said when I was yet in my country? That is why I made haste to flee to Tarshish; for I knew that you are a gracious God and merciful, slow to anger and abounding in steadfast love, and relenting from disaster.                             </a:t>
            </a:r>
            <a:r>
              <a:rPr lang="en-US" sz="4000" b="1" i="0" baseline="30000" dirty="0">
                <a:solidFill>
                  <a:srgbClr val="000000"/>
                </a:solidFill>
                <a:effectLst/>
                <a:latin typeface="Aptos" panose="020B0004020202020204" pitchFamily="34" charset="0"/>
              </a:rPr>
              <a:t>3</a:t>
            </a:r>
            <a:r>
              <a:rPr lang="en-US" sz="4000" b="0" i="0" dirty="0">
                <a:solidFill>
                  <a:srgbClr val="000000"/>
                </a:solidFill>
                <a:effectLst/>
                <a:latin typeface="Aptos" panose="020B0004020202020204" pitchFamily="34" charset="0"/>
              </a:rPr>
              <a:t> Therefore now, O </a:t>
            </a:r>
            <a:r>
              <a:rPr lang="en-US" sz="4400" b="0" i="0" dirty="0">
                <a:solidFill>
                  <a:srgbClr val="000000"/>
                </a:solidFill>
                <a:effectLst/>
                <a:latin typeface="Aptos" panose="020B0004020202020204" pitchFamily="34" charset="0"/>
              </a:rPr>
              <a:t>L</a:t>
            </a:r>
            <a:r>
              <a:rPr lang="en-US" sz="4000" b="0" i="0" dirty="0">
                <a:solidFill>
                  <a:srgbClr val="000000"/>
                </a:solidFill>
                <a:effectLst/>
                <a:latin typeface="Aptos" panose="020B0004020202020204" pitchFamily="34" charset="0"/>
              </a:rPr>
              <a:t>ORD, please take my life from me, for it is better for me to die than to live.”</a:t>
            </a:r>
          </a:p>
        </p:txBody>
      </p:sp>
      <p:sp>
        <p:nvSpPr>
          <p:cNvPr id="2" name="TextBox 1">
            <a:extLst>
              <a:ext uri="{FF2B5EF4-FFF2-40B4-BE49-F238E27FC236}">
                <a16:creationId xmlns:a16="http://schemas.microsoft.com/office/drawing/2014/main" id="{9236FE4C-DCC3-C9E6-B805-EB4180DF39E5}"/>
              </a:ext>
            </a:extLst>
          </p:cNvPr>
          <p:cNvSpPr txBox="1"/>
          <p:nvPr/>
        </p:nvSpPr>
        <p:spPr>
          <a:xfrm>
            <a:off x="10026904" y="0"/>
            <a:ext cx="2083840" cy="584775"/>
          </a:xfrm>
          <a:prstGeom prst="rect">
            <a:avLst/>
          </a:prstGeom>
          <a:noFill/>
        </p:spPr>
        <p:txBody>
          <a:bodyPr wrap="none" rtlCol="0">
            <a:spAutoFit/>
          </a:bodyPr>
          <a:lstStyle/>
          <a:p>
            <a:r>
              <a:rPr lang="en-US" sz="3200" dirty="0">
                <a:latin typeface="Aptos Black" panose="020B0004020202020204" pitchFamily="34" charset="0"/>
              </a:rPr>
              <a:t>Chapter 4</a:t>
            </a:r>
          </a:p>
        </p:txBody>
      </p:sp>
    </p:spTree>
    <p:extLst>
      <p:ext uri="{BB962C8B-B14F-4D97-AF65-F5344CB8AC3E}">
        <p14:creationId xmlns:p14="http://schemas.microsoft.com/office/powerpoint/2010/main" val="14738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map of the united states with a path of solar eclipse&#10;&#10;Description automatically generated">
            <a:extLst>
              <a:ext uri="{FF2B5EF4-FFF2-40B4-BE49-F238E27FC236}">
                <a16:creationId xmlns:a16="http://schemas.microsoft.com/office/drawing/2014/main" id="{7E29D07D-BCB9-40CD-06E3-6886949E05C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43400" y="0"/>
            <a:ext cx="7848600" cy="6858000"/>
          </a:xfrm>
          <a:prstGeom prst="rect">
            <a:avLst/>
          </a:prstGeom>
        </p:spPr>
      </p:pic>
      <p:sp>
        <p:nvSpPr>
          <p:cNvPr id="4" name="TextBox 3">
            <a:extLst>
              <a:ext uri="{FF2B5EF4-FFF2-40B4-BE49-F238E27FC236}">
                <a16:creationId xmlns:a16="http://schemas.microsoft.com/office/drawing/2014/main" id="{1A33D3DA-BFEF-66A1-48B0-0D8FAE83CB42}"/>
              </a:ext>
            </a:extLst>
          </p:cNvPr>
          <p:cNvSpPr txBox="1"/>
          <p:nvPr/>
        </p:nvSpPr>
        <p:spPr>
          <a:xfrm>
            <a:off x="350520" y="0"/>
            <a:ext cx="4130040" cy="6647269"/>
          </a:xfrm>
          <a:prstGeom prst="rect">
            <a:avLst/>
          </a:prstGeom>
          <a:noFill/>
        </p:spPr>
        <p:txBody>
          <a:bodyPr wrap="square" rtlCol="0">
            <a:spAutoFit/>
          </a:bodyPr>
          <a:lstStyle/>
          <a:p>
            <a:pPr>
              <a:lnSpc>
                <a:spcPct val="140000"/>
              </a:lnSpc>
            </a:pPr>
            <a:r>
              <a:rPr lang="en-US" sz="4400" b="1" dirty="0">
                <a:solidFill>
                  <a:schemeClr val="bg1"/>
                </a:solidFill>
                <a:effectLst>
                  <a:glow rad="203200">
                    <a:prstClr val="black"/>
                  </a:glow>
                </a:effectLst>
                <a:latin typeface="Aptos" panose="02110004020202020204"/>
              </a:rPr>
              <a:t>Nineveh  TX</a:t>
            </a:r>
          </a:p>
          <a:p>
            <a:pPr>
              <a:lnSpc>
                <a:spcPct val="140000"/>
              </a:lnSpc>
            </a:pPr>
            <a:r>
              <a:rPr lang="en-US" sz="4400" b="1" dirty="0">
                <a:solidFill>
                  <a:schemeClr val="bg1"/>
                </a:solidFill>
                <a:effectLst>
                  <a:glow rad="203200">
                    <a:prstClr val="black"/>
                  </a:glow>
                </a:effectLst>
                <a:latin typeface="Aptos" panose="02110004020202020204"/>
              </a:rPr>
              <a:t>Nineveh  MO</a:t>
            </a:r>
          </a:p>
          <a:p>
            <a:pPr>
              <a:lnSpc>
                <a:spcPct val="140000"/>
              </a:lnSpc>
            </a:pPr>
            <a:r>
              <a:rPr lang="en-US" sz="4400" b="1" dirty="0">
                <a:solidFill>
                  <a:schemeClr val="bg1"/>
                </a:solidFill>
                <a:effectLst>
                  <a:glow rad="203200">
                    <a:prstClr val="black"/>
                  </a:glow>
                </a:effectLst>
                <a:latin typeface="Aptos" panose="02110004020202020204"/>
              </a:rPr>
              <a:t>Nineveh  IN</a:t>
            </a:r>
          </a:p>
          <a:p>
            <a:pPr>
              <a:lnSpc>
                <a:spcPct val="140000"/>
              </a:lnSpc>
            </a:pPr>
            <a:r>
              <a:rPr lang="en-US" sz="4400" b="1" dirty="0">
                <a:solidFill>
                  <a:schemeClr val="bg1"/>
                </a:solidFill>
                <a:effectLst>
                  <a:glow rad="203200">
                    <a:prstClr val="black"/>
                  </a:glow>
                </a:effectLst>
                <a:latin typeface="Aptos" panose="02110004020202020204"/>
              </a:rPr>
              <a:t>Nineveh  OH</a:t>
            </a:r>
          </a:p>
          <a:p>
            <a:pPr>
              <a:lnSpc>
                <a:spcPct val="140000"/>
              </a:lnSpc>
            </a:pPr>
            <a:r>
              <a:rPr lang="en-US" sz="4400" b="1" dirty="0">
                <a:solidFill>
                  <a:schemeClr val="bg1"/>
                </a:solidFill>
                <a:effectLst>
                  <a:glow rad="203200">
                    <a:prstClr val="black"/>
                  </a:glow>
                </a:effectLst>
                <a:latin typeface="Aptos" panose="02110004020202020204"/>
              </a:rPr>
              <a:t>Nineveh  PA</a:t>
            </a:r>
          </a:p>
          <a:p>
            <a:pPr>
              <a:lnSpc>
                <a:spcPct val="140000"/>
              </a:lnSpc>
            </a:pPr>
            <a:r>
              <a:rPr lang="en-US" sz="4400" b="1" dirty="0">
                <a:solidFill>
                  <a:schemeClr val="bg1"/>
                </a:solidFill>
                <a:effectLst>
                  <a:glow rad="203200">
                    <a:prstClr val="black"/>
                  </a:glow>
                </a:effectLst>
                <a:latin typeface="Aptos" panose="02110004020202020204"/>
              </a:rPr>
              <a:t>Nineveh  VA</a:t>
            </a:r>
          </a:p>
          <a:p>
            <a:pPr>
              <a:lnSpc>
                <a:spcPct val="140000"/>
              </a:lnSpc>
            </a:pPr>
            <a:r>
              <a:rPr lang="en-US" sz="4400" b="1" dirty="0">
                <a:solidFill>
                  <a:schemeClr val="bg1"/>
                </a:solidFill>
                <a:effectLst>
                  <a:glow rad="203200">
                    <a:prstClr val="black"/>
                  </a:glow>
                </a:effectLst>
                <a:latin typeface="Aptos" panose="02110004020202020204"/>
              </a:rPr>
              <a:t>Nineveh  NY</a:t>
            </a:r>
          </a:p>
        </p:txBody>
      </p:sp>
    </p:spTree>
    <p:extLst>
      <p:ext uri="{BB962C8B-B14F-4D97-AF65-F5344CB8AC3E}">
        <p14:creationId xmlns:p14="http://schemas.microsoft.com/office/powerpoint/2010/main" val="39407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785652"/>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4</a:t>
            </a:r>
            <a:r>
              <a:rPr lang="en-US" sz="4000" b="0" i="0" dirty="0">
                <a:solidFill>
                  <a:srgbClr val="000000"/>
                </a:solidFill>
                <a:effectLst/>
                <a:latin typeface="Aptos" panose="020B0004020202020204" pitchFamily="34" charset="0"/>
              </a:rPr>
              <a:t> And the L</a:t>
            </a:r>
            <a:r>
              <a:rPr lang="en-US" sz="3600" b="0" i="0" dirty="0">
                <a:solidFill>
                  <a:srgbClr val="000000"/>
                </a:solidFill>
                <a:effectLst/>
                <a:latin typeface="Aptos" panose="020B0004020202020204" pitchFamily="34" charset="0"/>
              </a:rPr>
              <a:t>ORD</a:t>
            </a:r>
            <a:r>
              <a:rPr lang="en-US" sz="4000" b="0" i="0" dirty="0">
                <a:solidFill>
                  <a:srgbClr val="000000"/>
                </a:solidFill>
                <a:effectLst/>
                <a:latin typeface="Aptos" panose="020B0004020202020204" pitchFamily="34" charset="0"/>
              </a:rPr>
              <a:t> said, “Do you do well to be angry?”</a:t>
            </a:r>
          </a:p>
          <a:p>
            <a:pPr algn="l"/>
            <a:endParaRPr lang="en-US" sz="4000" b="0" i="0" dirty="0">
              <a:solidFill>
                <a:srgbClr val="000000"/>
              </a:solidFill>
              <a:effectLst/>
              <a:latin typeface="Aptos" panose="020B0004020202020204" pitchFamily="34" charset="0"/>
            </a:endParaRPr>
          </a:p>
          <a:p>
            <a:pPr algn="l"/>
            <a:r>
              <a:rPr lang="en-US" sz="4000" b="1" i="0" baseline="30000" dirty="0">
                <a:solidFill>
                  <a:srgbClr val="000000"/>
                </a:solidFill>
                <a:effectLst/>
                <a:latin typeface="Aptos" panose="020B0004020202020204" pitchFamily="34" charset="0"/>
              </a:rPr>
              <a:t>5</a:t>
            </a:r>
            <a:r>
              <a:rPr lang="en-US" sz="4000" b="0" i="0" dirty="0">
                <a:solidFill>
                  <a:srgbClr val="000000"/>
                </a:solidFill>
                <a:effectLst/>
                <a:latin typeface="Aptos" panose="020B0004020202020204" pitchFamily="34" charset="0"/>
              </a:rPr>
              <a:t> Jonah went out of the city and sat to the east of the city and made a booth for himself there. He sat under it in the shade, till he should see what would become of the city. </a:t>
            </a:r>
          </a:p>
        </p:txBody>
      </p:sp>
      <p:sp>
        <p:nvSpPr>
          <p:cNvPr id="4" name="TextBox 3">
            <a:extLst>
              <a:ext uri="{FF2B5EF4-FFF2-40B4-BE49-F238E27FC236}">
                <a16:creationId xmlns:a16="http://schemas.microsoft.com/office/drawing/2014/main" id="{98B7F3E6-4FB3-78E0-328C-A4B5DE56FA55}"/>
              </a:ext>
            </a:extLst>
          </p:cNvPr>
          <p:cNvSpPr txBox="1"/>
          <p:nvPr/>
        </p:nvSpPr>
        <p:spPr>
          <a:xfrm>
            <a:off x="10026904" y="0"/>
            <a:ext cx="2083840" cy="584775"/>
          </a:xfrm>
          <a:prstGeom prst="rect">
            <a:avLst/>
          </a:prstGeom>
          <a:noFill/>
        </p:spPr>
        <p:txBody>
          <a:bodyPr wrap="none" rtlCol="0">
            <a:spAutoFit/>
          </a:bodyPr>
          <a:lstStyle/>
          <a:p>
            <a:r>
              <a:rPr lang="en-US" sz="3200" dirty="0">
                <a:latin typeface="Aptos Black" panose="020B0004020202020204" pitchFamily="34" charset="0"/>
              </a:rPr>
              <a:t>Chapter 4</a:t>
            </a:r>
          </a:p>
        </p:txBody>
      </p:sp>
    </p:spTree>
    <p:extLst>
      <p:ext uri="{BB962C8B-B14F-4D97-AF65-F5344CB8AC3E}">
        <p14:creationId xmlns:p14="http://schemas.microsoft.com/office/powerpoint/2010/main" val="209696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2554545"/>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6</a:t>
            </a:r>
            <a:r>
              <a:rPr lang="en-US" sz="4000" b="0" i="0" dirty="0">
                <a:solidFill>
                  <a:srgbClr val="000000"/>
                </a:solidFill>
                <a:effectLst/>
                <a:latin typeface="Aptos" panose="020B0004020202020204" pitchFamily="34" charset="0"/>
              </a:rPr>
              <a:t> Now the Lord God appointed a plant and made it come up over Jonah, that it might be a shade over his head, to save him from his discomfort. So Jonah was exceedingly glad because of the plant.   </a:t>
            </a:r>
          </a:p>
        </p:txBody>
      </p:sp>
      <p:sp>
        <p:nvSpPr>
          <p:cNvPr id="4" name="TextBox 3">
            <a:extLst>
              <a:ext uri="{FF2B5EF4-FFF2-40B4-BE49-F238E27FC236}">
                <a16:creationId xmlns:a16="http://schemas.microsoft.com/office/drawing/2014/main" id="{696D204F-C8A5-3D53-7AF5-1D647571E7C3}"/>
              </a:ext>
            </a:extLst>
          </p:cNvPr>
          <p:cNvSpPr txBox="1"/>
          <p:nvPr/>
        </p:nvSpPr>
        <p:spPr>
          <a:xfrm>
            <a:off x="10026904" y="0"/>
            <a:ext cx="2083840" cy="584775"/>
          </a:xfrm>
          <a:prstGeom prst="rect">
            <a:avLst/>
          </a:prstGeom>
          <a:noFill/>
        </p:spPr>
        <p:txBody>
          <a:bodyPr wrap="none" rtlCol="0">
            <a:spAutoFit/>
          </a:bodyPr>
          <a:lstStyle/>
          <a:p>
            <a:r>
              <a:rPr lang="en-US" sz="3200" dirty="0">
                <a:latin typeface="Aptos Black" panose="020B0004020202020204" pitchFamily="34" charset="0"/>
              </a:rPr>
              <a:t>Chapter 4</a:t>
            </a:r>
          </a:p>
        </p:txBody>
      </p:sp>
    </p:spTree>
    <p:extLst>
      <p:ext uri="{BB962C8B-B14F-4D97-AF65-F5344CB8AC3E}">
        <p14:creationId xmlns:p14="http://schemas.microsoft.com/office/powerpoint/2010/main" val="196570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4401205"/>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7</a:t>
            </a:r>
            <a:r>
              <a:rPr lang="en-US" sz="4000" b="0" i="0" dirty="0">
                <a:solidFill>
                  <a:srgbClr val="000000"/>
                </a:solidFill>
                <a:effectLst/>
                <a:latin typeface="Aptos" panose="020B0004020202020204" pitchFamily="34" charset="0"/>
              </a:rPr>
              <a:t> But when dawn came up the next day, God appointed a worm that attacked the plant, so that it withered. </a:t>
            </a:r>
            <a:r>
              <a:rPr lang="en-US" sz="4000" b="1" i="0" baseline="30000" dirty="0">
                <a:solidFill>
                  <a:srgbClr val="000000"/>
                </a:solidFill>
                <a:effectLst/>
                <a:latin typeface="Aptos" panose="020B0004020202020204" pitchFamily="34" charset="0"/>
              </a:rPr>
              <a:t>8</a:t>
            </a:r>
            <a:r>
              <a:rPr lang="en-US" sz="4000" b="0" i="0" dirty="0">
                <a:solidFill>
                  <a:srgbClr val="000000"/>
                </a:solidFill>
                <a:effectLst/>
                <a:latin typeface="Aptos" panose="020B0004020202020204" pitchFamily="34" charset="0"/>
              </a:rPr>
              <a:t> When the sun rose, God appointed a scorching east wind, and the sun beat down on the head of Jonah so that he was faint. And he asked that he might die and said, “It is better for me to die than to live.” </a:t>
            </a:r>
          </a:p>
        </p:txBody>
      </p:sp>
      <p:sp>
        <p:nvSpPr>
          <p:cNvPr id="4" name="TextBox 3">
            <a:extLst>
              <a:ext uri="{FF2B5EF4-FFF2-40B4-BE49-F238E27FC236}">
                <a16:creationId xmlns:a16="http://schemas.microsoft.com/office/drawing/2014/main" id="{696D204F-C8A5-3D53-7AF5-1D647571E7C3}"/>
              </a:ext>
            </a:extLst>
          </p:cNvPr>
          <p:cNvSpPr txBox="1"/>
          <p:nvPr/>
        </p:nvSpPr>
        <p:spPr>
          <a:xfrm>
            <a:off x="10026904" y="0"/>
            <a:ext cx="2083840" cy="584775"/>
          </a:xfrm>
          <a:prstGeom prst="rect">
            <a:avLst/>
          </a:prstGeom>
          <a:noFill/>
        </p:spPr>
        <p:txBody>
          <a:bodyPr wrap="none" rtlCol="0">
            <a:spAutoFit/>
          </a:bodyPr>
          <a:lstStyle/>
          <a:p>
            <a:r>
              <a:rPr lang="en-US" sz="3200" dirty="0">
                <a:latin typeface="Aptos Black" panose="020B0004020202020204" pitchFamily="34" charset="0"/>
              </a:rPr>
              <a:t>Chapter 4</a:t>
            </a:r>
          </a:p>
        </p:txBody>
      </p:sp>
    </p:spTree>
    <p:extLst>
      <p:ext uri="{BB962C8B-B14F-4D97-AF65-F5344CB8AC3E}">
        <p14:creationId xmlns:p14="http://schemas.microsoft.com/office/powerpoint/2010/main" val="20012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1938992"/>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9</a:t>
            </a:r>
            <a:r>
              <a:rPr lang="en-US" sz="4000" b="0" i="0" dirty="0">
                <a:solidFill>
                  <a:srgbClr val="000000"/>
                </a:solidFill>
                <a:effectLst/>
                <a:latin typeface="Aptos" panose="020B0004020202020204" pitchFamily="34" charset="0"/>
              </a:rPr>
              <a:t> But God said to Jonah, “Do you do well to be angry for the plant?” And he said, “Yes, I do well to be angry, angry enough to die.”</a:t>
            </a:r>
          </a:p>
        </p:txBody>
      </p:sp>
      <p:sp>
        <p:nvSpPr>
          <p:cNvPr id="4" name="TextBox 3">
            <a:extLst>
              <a:ext uri="{FF2B5EF4-FFF2-40B4-BE49-F238E27FC236}">
                <a16:creationId xmlns:a16="http://schemas.microsoft.com/office/drawing/2014/main" id="{696D204F-C8A5-3D53-7AF5-1D647571E7C3}"/>
              </a:ext>
            </a:extLst>
          </p:cNvPr>
          <p:cNvSpPr txBox="1"/>
          <p:nvPr/>
        </p:nvSpPr>
        <p:spPr>
          <a:xfrm>
            <a:off x="10026904" y="0"/>
            <a:ext cx="2083840" cy="584775"/>
          </a:xfrm>
          <a:prstGeom prst="rect">
            <a:avLst/>
          </a:prstGeom>
          <a:noFill/>
        </p:spPr>
        <p:txBody>
          <a:bodyPr wrap="none" rtlCol="0">
            <a:spAutoFit/>
          </a:bodyPr>
          <a:lstStyle/>
          <a:p>
            <a:r>
              <a:rPr lang="en-US" sz="3200" dirty="0">
                <a:latin typeface="Aptos Black" panose="020B0004020202020204" pitchFamily="34" charset="0"/>
              </a:rPr>
              <a:t>Chapter 4</a:t>
            </a:r>
          </a:p>
        </p:txBody>
      </p:sp>
    </p:spTree>
    <p:extLst>
      <p:ext uri="{BB962C8B-B14F-4D97-AF65-F5344CB8AC3E}">
        <p14:creationId xmlns:p14="http://schemas.microsoft.com/office/powerpoint/2010/main" val="3443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6309420"/>
          </a:xfrm>
          <a:prstGeom prst="rect">
            <a:avLst/>
          </a:prstGeom>
          <a:noFill/>
        </p:spPr>
        <p:txBody>
          <a:bodyPr wrap="square">
            <a:spAutoFit/>
          </a:bodyPr>
          <a:lstStyle/>
          <a:p>
            <a:pPr algn="l"/>
            <a:r>
              <a:rPr lang="en-US" sz="4000" b="1" i="0" baseline="30000" dirty="0">
                <a:solidFill>
                  <a:schemeClr val="bg1">
                    <a:lumMod val="65000"/>
                  </a:schemeClr>
                </a:solidFill>
                <a:effectLst/>
                <a:latin typeface="Aptos" panose="020B0004020202020204" pitchFamily="34" charset="0"/>
              </a:rPr>
              <a:t>9</a:t>
            </a:r>
            <a:r>
              <a:rPr lang="en-US" sz="4000" b="0" i="0" dirty="0">
                <a:solidFill>
                  <a:schemeClr val="bg1">
                    <a:lumMod val="65000"/>
                  </a:schemeClr>
                </a:solidFill>
                <a:effectLst/>
                <a:latin typeface="Aptos" panose="020B0004020202020204" pitchFamily="34" charset="0"/>
              </a:rPr>
              <a:t> But God said to Jonah, “Do you do well to be angry for the plant?” And he said, “Yes, I do well to be angry, angry enough to die.” </a:t>
            </a:r>
            <a:r>
              <a:rPr lang="en-US" sz="4000" b="1" i="0" baseline="30000" dirty="0">
                <a:solidFill>
                  <a:srgbClr val="000000"/>
                </a:solidFill>
                <a:effectLst/>
                <a:latin typeface="Aptos" panose="020B0004020202020204" pitchFamily="34" charset="0"/>
              </a:rPr>
              <a:t>10</a:t>
            </a:r>
            <a:r>
              <a:rPr lang="en-US" sz="4000" b="0" i="0" dirty="0">
                <a:solidFill>
                  <a:srgbClr val="000000"/>
                </a:solidFill>
                <a:effectLst/>
                <a:latin typeface="Aptos" panose="020B0004020202020204" pitchFamily="34" charset="0"/>
              </a:rPr>
              <a:t> And the </a:t>
            </a:r>
            <a:r>
              <a:rPr lang="en-US" sz="4400" b="0" i="0" dirty="0">
                <a:solidFill>
                  <a:srgbClr val="000000"/>
                </a:solidFill>
                <a:effectLst/>
                <a:latin typeface="Aptos" panose="020B0004020202020204" pitchFamily="34" charset="0"/>
              </a:rPr>
              <a:t>L</a:t>
            </a:r>
            <a:r>
              <a:rPr lang="en-US" sz="4000" b="0" i="0" dirty="0">
                <a:solidFill>
                  <a:srgbClr val="000000"/>
                </a:solidFill>
                <a:effectLst/>
                <a:latin typeface="Aptos" panose="020B0004020202020204" pitchFamily="34" charset="0"/>
              </a:rPr>
              <a:t>ORD said, “You pity the plant, for which you did not labor, nor did you make it grow, which came into being in a night and perished in a night. </a:t>
            </a:r>
            <a:r>
              <a:rPr lang="en-US" sz="4000" b="1" i="0" baseline="30000" dirty="0">
                <a:solidFill>
                  <a:srgbClr val="000000"/>
                </a:solidFill>
                <a:effectLst/>
                <a:latin typeface="Aptos" panose="020B0004020202020204" pitchFamily="34" charset="0"/>
              </a:rPr>
              <a:t>11</a:t>
            </a:r>
            <a:r>
              <a:rPr lang="en-US" sz="4000" b="0" i="0" dirty="0">
                <a:solidFill>
                  <a:srgbClr val="000000"/>
                </a:solidFill>
                <a:effectLst/>
                <a:latin typeface="Aptos" panose="020B0004020202020204" pitchFamily="34" charset="0"/>
              </a:rPr>
              <a:t> And should not I pity Nineveh, that great city, in which there are more than 120,000 persons who do not know their right hand from their left, and also much cattle?”</a:t>
            </a:r>
          </a:p>
        </p:txBody>
      </p:sp>
      <p:sp>
        <p:nvSpPr>
          <p:cNvPr id="4" name="TextBox 3">
            <a:extLst>
              <a:ext uri="{FF2B5EF4-FFF2-40B4-BE49-F238E27FC236}">
                <a16:creationId xmlns:a16="http://schemas.microsoft.com/office/drawing/2014/main" id="{696D204F-C8A5-3D53-7AF5-1D647571E7C3}"/>
              </a:ext>
            </a:extLst>
          </p:cNvPr>
          <p:cNvSpPr txBox="1"/>
          <p:nvPr/>
        </p:nvSpPr>
        <p:spPr>
          <a:xfrm>
            <a:off x="10026904" y="0"/>
            <a:ext cx="2083840" cy="584775"/>
          </a:xfrm>
          <a:prstGeom prst="rect">
            <a:avLst/>
          </a:prstGeom>
          <a:noFill/>
        </p:spPr>
        <p:txBody>
          <a:bodyPr wrap="none" rtlCol="0">
            <a:spAutoFit/>
          </a:bodyPr>
          <a:lstStyle/>
          <a:p>
            <a:r>
              <a:rPr lang="en-US" sz="3200" dirty="0">
                <a:latin typeface="Aptos Black" panose="020B0004020202020204" pitchFamily="34" charset="0"/>
              </a:rPr>
              <a:t>Chapter 4</a:t>
            </a:r>
          </a:p>
        </p:txBody>
      </p:sp>
    </p:spTree>
    <p:extLst>
      <p:ext uri="{BB962C8B-B14F-4D97-AF65-F5344CB8AC3E}">
        <p14:creationId xmlns:p14="http://schemas.microsoft.com/office/powerpoint/2010/main" val="8283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8AA7613-F3C2-9ADA-A8C5-5D2D949D49BE}"/>
              </a:ext>
            </a:extLst>
          </p:cNvPr>
          <p:cNvGrpSpPr/>
          <p:nvPr/>
        </p:nvGrpSpPr>
        <p:grpSpPr>
          <a:xfrm>
            <a:off x="2753360" y="119697"/>
            <a:ext cx="7620000" cy="6618605"/>
            <a:chOff x="635000" y="1140815"/>
            <a:chExt cx="7620000" cy="6618605"/>
          </a:xfrm>
        </p:grpSpPr>
        <p:sp>
          <p:nvSpPr>
            <p:cNvPr id="3" name="object 31">
              <a:extLst>
                <a:ext uri="{FF2B5EF4-FFF2-40B4-BE49-F238E27FC236}">
                  <a16:creationId xmlns:a16="http://schemas.microsoft.com/office/drawing/2014/main" id="{CAB4D96E-39DE-4DB4-BABF-3ED83F5ADB51}"/>
                </a:ext>
              </a:extLst>
            </p:cNvPr>
            <p:cNvSpPr/>
            <p:nvPr/>
          </p:nvSpPr>
          <p:spPr>
            <a:xfrm>
              <a:off x="635000" y="4445000"/>
              <a:ext cx="7620000" cy="0"/>
            </a:xfrm>
            <a:custGeom>
              <a:avLst/>
              <a:gdLst/>
              <a:ahLst/>
              <a:cxnLst/>
              <a:rect l="l" t="t" r="r" b="b"/>
              <a:pathLst>
                <a:path w="7620000">
                  <a:moveTo>
                    <a:pt x="0" y="0"/>
                  </a:moveTo>
                  <a:lnTo>
                    <a:pt x="7620000" y="0"/>
                  </a:lnTo>
                </a:path>
              </a:pathLst>
            </a:custGeom>
            <a:ln w="12700">
              <a:solidFill>
                <a:srgbClr val="CCCCCC"/>
              </a:solidFill>
            </a:ln>
          </p:spPr>
          <p:txBody>
            <a:bodyPr wrap="square" lIns="0" tIns="0" rIns="0" bIns="0" rtlCol="0"/>
            <a:lstStyle/>
            <a:p>
              <a:endParaRPr b="1"/>
            </a:p>
          </p:txBody>
        </p:sp>
        <p:pic>
          <p:nvPicPr>
            <p:cNvPr id="4" name="object 32">
              <a:extLst>
                <a:ext uri="{FF2B5EF4-FFF2-40B4-BE49-F238E27FC236}">
                  <a16:creationId xmlns:a16="http://schemas.microsoft.com/office/drawing/2014/main" id="{3858D6DF-193B-0A36-E15B-27F2F4FEDACB}"/>
                </a:ext>
              </a:extLst>
            </p:cNvPr>
            <p:cNvPicPr/>
            <p:nvPr/>
          </p:nvPicPr>
          <p:blipFill>
            <a:blip r:embed="rId3" cstate="print"/>
            <a:stretch>
              <a:fillRect/>
            </a:stretch>
          </p:blipFill>
          <p:spPr>
            <a:xfrm>
              <a:off x="1565100" y="1571798"/>
              <a:ext cx="5759798" cy="5753100"/>
            </a:xfrm>
            <a:prstGeom prst="rect">
              <a:avLst/>
            </a:prstGeom>
          </p:spPr>
        </p:pic>
        <p:sp>
          <p:nvSpPr>
            <p:cNvPr id="5" name="object 33">
              <a:extLst>
                <a:ext uri="{FF2B5EF4-FFF2-40B4-BE49-F238E27FC236}">
                  <a16:creationId xmlns:a16="http://schemas.microsoft.com/office/drawing/2014/main" id="{02B6558A-E81E-F12A-E6F5-F2DCCD3F9F71}"/>
                </a:ext>
              </a:extLst>
            </p:cNvPr>
            <p:cNvSpPr/>
            <p:nvPr/>
          </p:nvSpPr>
          <p:spPr>
            <a:xfrm>
              <a:off x="1153515" y="1140815"/>
              <a:ext cx="6605905" cy="6618605"/>
            </a:xfrm>
            <a:custGeom>
              <a:avLst/>
              <a:gdLst/>
              <a:ahLst/>
              <a:cxnLst/>
              <a:rect l="l" t="t" r="r" b="b"/>
              <a:pathLst>
                <a:path w="6605905" h="6618605">
                  <a:moveTo>
                    <a:pt x="6605537" y="3304184"/>
                  </a:moveTo>
                  <a:lnTo>
                    <a:pt x="6470307" y="3226003"/>
                  </a:lnTo>
                  <a:lnTo>
                    <a:pt x="6470307" y="3291484"/>
                  </a:lnTo>
                  <a:lnTo>
                    <a:pt x="3304184" y="3291484"/>
                  </a:lnTo>
                  <a:lnTo>
                    <a:pt x="3304184" y="135280"/>
                  </a:lnTo>
                  <a:lnTo>
                    <a:pt x="3369665" y="135280"/>
                  </a:lnTo>
                  <a:lnTo>
                    <a:pt x="3291484" y="0"/>
                  </a:lnTo>
                  <a:lnTo>
                    <a:pt x="3213303" y="135280"/>
                  </a:lnTo>
                  <a:lnTo>
                    <a:pt x="3278784" y="135280"/>
                  </a:lnTo>
                  <a:lnTo>
                    <a:pt x="3278784" y="3291484"/>
                  </a:lnTo>
                  <a:lnTo>
                    <a:pt x="135280" y="3291484"/>
                  </a:lnTo>
                  <a:lnTo>
                    <a:pt x="135280" y="3226003"/>
                  </a:lnTo>
                  <a:lnTo>
                    <a:pt x="0" y="3304184"/>
                  </a:lnTo>
                  <a:lnTo>
                    <a:pt x="135280" y="3382365"/>
                  </a:lnTo>
                  <a:lnTo>
                    <a:pt x="135280" y="3316884"/>
                  </a:lnTo>
                  <a:lnTo>
                    <a:pt x="3278784" y="3316884"/>
                  </a:lnTo>
                  <a:lnTo>
                    <a:pt x="3278784" y="6483007"/>
                  </a:lnTo>
                  <a:lnTo>
                    <a:pt x="3213303" y="6483007"/>
                  </a:lnTo>
                  <a:lnTo>
                    <a:pt x="3291484" y="6618237"/>
                  </a:lnTo>
                  <a:lnTo>
                    <a:pt x="3369665" y="6483007"/>
                  </a:lnTo>
                  <a:lnTo>
                    <a:pt x="3304184" y="6483007"/>
                  </a:lnTo>
                  <a:lnTo>
                    <a:pt x="3304184" y="3316884"/>
                  </a:lnTo>
                  <a:lnTo>
                    <a:pt x="6470307" y="3316884"/>
                  </a:lnTo>
                  <a:lnTo>
                    <a:pt x="6470307" y="3382365"/>
                  </a:lnTo>
                  <a:lnTo>
                    <a:pt x="6605537" y="3304184"/>
                  </a:lnTo>
                  <a:close/>
                </a:path>
              </a:pathLst>
            </a:custGeom>
            <a:solidFill>
              <a:srgbClr val="000000"/>
            </a:solidFill>
          </p:spPr>
          <p:txBody>
            <a:bodyPr wrap="square" lIns="0" tIns="0" rIns="0" bIns="0" rtlCol="0"/>
            <a:lstStyle/>
            <a:p>
              <a:endParaRPr b="1"/>
            </a:p>
          </p:txBody>
        </p:sp>
        <p:sp>
          <p:nvSpPr>
            <p:cNvPr id="6" name="object 34">
              <a:extLst>
                <a:ext uri="{FF2B5EF4-FFF2-40B4-BE49-F238E27FC236}">
                  <a16:creationId xmlns:a16="http://schemas.microsoft.com/office/drawing/2014/main" id="{6A2B61FD-B027-D24E-D046-50532F5445F3}"/>
                </a:ext>
              </a:extLst>
            </p:cNvPr>
            <p:cNvSpPr/>
            <p:nvPr/>
          </p:nvSpPr>
          <p:spPr>
            <a:xfrm>
              <a:off x="3915168" y="3915168"/>
              <a:ext cx="1059815" cy="1059815"/>
            </a:xfrm>
            <a:custGeom>
              <a:avLst/>
              <a:gdLst/>
              <a:ahLst/>
              <a:cxnLst/>
              <a:rect l="l" t="t" r="r" b="b"/>
              <a:pathLst>
                <a:path w="1059814" h="1059814">
                  <a:moveTo>
                    <a:pt x="529831" y="1059662"/>
                  </a:moveTo>
                  <a:lnTo>
                    <a:pt x="481601" y="1057497"/>
                  </a:lnTo>
                  <a:lnTo>
                    <a:pt x="434585" y="1051127"/>
                  </a:lnTo>
                  <a:lnTo>
                    <a:pt x="388971" y="1040738"/>
                  </a:lnTo>
                  <a:lnTo>
                    <a:pt x="344944" y="1026518"/>
                  </a:lnTo>
                  <a:lnTo>
                    <a:pt x="302692" y="1008653"/>
                  </a:lnTo>
                  <a:lnTo>
                    <a:pt x="262402" y="987331"/>
                  </a:lnTo>
                  <a:lnTo>
                    <a:pt x="224261" y="962738"/>
                  </a:lnTo>
                  <a:lnTo>
                    <a:pt x="188456" y="935062"/>
                  </a:lnTo>
                  <a:lnTo>
                    <a:pt x="155173" y="904489"/>
                  </a:lnTo>
                  <a:lnTo>
                    <a:pt x="124600" y="871206"/>
                  </a:lnTo>
                  <a:lnTo>
                    <a:pt x="96923" y="835401"/>
                  </a:lnTo>
                  <a:lnTo>
                    <a:pt x="72331" y="797259"/>
                  </a:lnTo>
                  <a:lnTo>
                    <a:pt x="51008" y="756969"/>
                  </a:lnTo>
                  <a:lnTo>
                    <a:pt x="33144" y="714718"/>
                  </a:lnTo>
                  <a:lnTo>
                    <a:pt x="18924" y="670691"/>
                  </a:lnTo>
                  <a:lnTo>
                    <a:pt x="8535" y="625076"/>
                  </a:lnTo>
                  <a:lnTo>
                    <a:pt x="2164" y="578060"/>
                  </a:lnTo>
                  <a:lnTo>
                    <a:pt x="0" y="529831"/>
                  </a:lnTo>
                  <a:lnTo>
                    <a:pt x="2164" y="481601"/>
                  </a:lnTo>
                  <a:lnTo>
                    <a:pt x="8535" y="434585"/>
                  </a:lnTo>
                  <a:lnTo>
                    <a:pt x="18924" y="388971"/>
                  </a:lnTo>
                  <a:lnTo>
                    <a:pt x="33144" y="344944"/>
                  </a:lnTo>
                  <a:lnTo>
                    <a:pt x="51008" y="302692"/>
                  </a:lnTo>
                  <a:lnTo>
                    <a:pt x="72331" y="262402"/>
                  </a:lnTo>
                  <a:lnTo>
                    <a:pt x="96923" y="224261"/>
                  </a:lnTo>
                  <a:lnTo>
                    <a:pt x="124600" y="188456"/>
                  </a:lnTo>
                  <a:lnTo>
                    <a:pt x="155173" y="155173"/>
                  </a:lnTo>
                  <a:lnTo>
                    <a:pt x="188456" y="124600"/>
                  </a:lnTo>
                  <a:lnTo>
                    <a:pt x="224261" y="96923"/>
                  </a:lnTo>
                  <a:lnTo>
                    <a:pt x="262402" y="72331"/>
                  </a:lnTo>
                  <a:lnTo>
                    <a:pt x="302692" y="51008"/>
                  </a:lnTo>
                  <a:lnTo>
                    <a:pt x="344944" y="33144"/>
                  </a:lnTo>
                  <a:lnTo>
                    <a:pt x="388971" y="18924"/>
                  </a:lnTo>
                  <a:lnTo>
                    <a:pt x="434585" y="8535"/>
                  </a:lnTo>
                  <a:lnTo>
                    <a:pt x="481601" y="2164"/>
                  </a:lnTo>
                  <a:lnTo>
                    <a:pt x="529831" y="0"/>
                  </a:lnTo>
                  <a:lnTo>
                    <a:pt x="578060" y="2164"/>
                  </a:lnTo>
                  <a:lnTo>
                    <a:pt x="625076" y="8535"/>
                  </a:lnTo>
                  <a:lnTo>
                    <a:pt x="670691" y="18924"/>
                  </a:lnTo>
                  <a:lnTo>
                    <a:pt x="714718" y="33144"/>
                  </a:lnTo>
                  <a:lnTo>
                    <a:pt x="756969" y="51008"/>
                  </a:lnTo>
                  <a:lnTo>
                    <a:pt x="797259" y="72331"/>
                  </a:lnTo>
                  <a:lnTo>
                    <a:pt x="835401" y="96923"/>
                  </a:lnTo>
                  <a:lnTo>
                    <a:pt x="871206" y="124600"/>
                  </a:lnTo>
                  <a:lnTo>
                    <a:pt x="904489" y="155173"/>
                  </a:lnTo>
                  <a:lnTo>
                    <a:pt x="935062" y="188456"/>
                  </a:lnTo>
                  <a:lnTo>
                    <a:pt x="962738" y="224261"/>
                  </a:lnTo>
                  <a:lnTo>
                    <a:pt x="987331" y="262402"/>
                  </a:lnTo>
                  <a:lnTo>
                    <a:pt x="1008653" y="302692"/>
                  </a:lnTo>
                  <a:lnTo>
                    <a:pt x="1026518" y="344944"/>
                  </a:lnTo>
                  <a:lnTo>
                    <a:pt x="1040738" y="388971"/>
                  </a:lnTo>
                  <a:lnTo>
                    <a:pt x="1051127" y="434585"/>
                  </a:lnTo>
                  <a:lnTo>
                    <a:pt x="1057497" y="481601"/>
                  </a:lnTo>
                  <a:lnTo>
                    <a:pt x="1059662" y="529831"/>
                  </a:lnTo>
                  <a:lnTo>
                    <a:pt x="1057497" y="578060"/>
                  </a:lnTo>
                  <a:lnTo>
                    <a:pt x="1051127" y="625076"/>
                  </a:lnTo>
                  <a:lnTo>
                    <a:pt x="1040738" y="670691"/>
                  </a:lnTo>
                  <a:lnTo>
                    <a:pt x="1026518" y="714718"/>
                  </a:lnTo>
                  <a:lnTo>
                    <a:pt x="1008653" y="756969"/>
                  </a:lnTo>
                  <a:lnTo>
                    <a:pt x="987331" y="797259"/>
                  </a:lnTo>
                  <a:lnTo>
                    <a:pt x="962738" y="835401"/>
                  </a:lnTo>
                  <a:lnTo>
                    <a:pt x="935062" y="871206"/>
                  </a:lnTo>
                  <a:lnTo>
                    <a:pt x="904489" y="904489"/>
                  </a:lnTo>
                  <a:lnTo>
                    <a:pt x="871206" y="935062"/>
                  </a:lnTo>
                  <a:lnTo>
                    <a:pt x="835401" y="962738"/>
                  </a:lnTo>
                  <a:lnTo>
                    <a:pt x="797259" y="987331"/>
                  </a:lnTo>
                  <a:lnTo>
                    <a:pt x="756969" y="1008653"/>
                  </a:lnTo>
                  <a:lnTo>
                    <a:pt x="714718" y="1026518"/>
                  </a:lnTo>
                  <a:lnTo>
                    <a:pt x="670691" y="1040738"/>
                  </a:lnTo>
                  <a:lnTo>
                    <a:pt x="625076" y="1051127"/>
                  </a:lnTo>
                  <a:lnTo>
                    <a:pt x="578060" y="1057497"/>
                  </a:lnTo>
                  <a:lnTo>
                    <a:pt x="529831" y="1059662"/>
                  </a:lnTo>
                  <a:close/>
                </a:path>
              </a:pathLst>
            </a:custGeom>
            <a:solidFill>
              <a:srgbClr val="FFFFFF"/>
            </a:solidFill>
          </p:spPr>
          <p:txBody>
            <a:bodyPr wrap="square" lIns="0" tIns="0" rIns="0" bIns="0" rtlCol="0"/>
            <a:lstStyle/>
            <a:p>
              <a:endParaRPr b="1"/>
            </a:p>
          </p:txBody>
        </p:sp>
        <p:sp>
          <p:nvSpPr>
            <p:cNvPr id="7" name="object 35">
              <a:extLst>
                <a:ext uri="{FF2B5EF4-FFF2-40B4-BE49-F238E27FC236}">
                  <a16:creationId xmlns:a16="http://schemas.microsoft.com/office/drawing/2014/main" id="{03B12F45-E8EF-41AA-2128-7AA3E60F1C23}"/>
                </a:ext>
              </a:extLst>
            </p:cNvPr>
            <p:cNvSpPr/>
            <p:nvPr/>
          </p:nvSpPr>
          <p:spPr>
            <a:xfrm>
              <a:off x="3915168" y="3915168"/>
              <a:ext cx="1059815" cy="1059815"/>
            </a:xfrm>
            <a:custGeom>
              <a:avLst/>
              <a:gdLst/>
              <a:ahLst/>
              <a:cxnLst/>
              <a:rect l="l" t="t" r="r" b="b"/>
              <a:pathLst>
                <a:path w="1059814" h="1059814">
                  <a:moveTo>
                    <a:pt x="1059662" y="529831"/>
                  </a:moveTo>
                  <a:lnTo>
                    <a:pt x="1057497" y="578060"/>
                  </a:lnTo>
                  <a:lnTo>
                    <a:pt x="1051127" y="625076"/>
                  </a:lnTo>
                  <a:lnTo>
                    <a:pt x="1040738" y="670691"/>
                  </a:lnTo>
                  <a:lnTo>
                    <a:pt x="1026518" y="714718"/>
                  </a:lnTo>
                  <a:lnTo>
                    <a:pt x="1008653" y="756969"/>
                  </a:lnTo>
                  <a:lnTo>
                    <a:pt x="987331" y="797259"/>
                  </a:lnTo>
                  <a:lnTo>
                    <a:pt x="962738" y="835401"/>
                  </a:lnTo>
                  <a:lnTo>
                    <a:pt x="935062" y="871206"/>
                  </a:lnTo>
                  <a:lnTo>
                    <a:pt x="904489" y="904489"/>
                  </a:lnTo>
                  <a:lnTo>
                    <a:pt x="871206" y="935062"/>
                  </a:lnTo>
                  <a:lnTo>
                    <a:pt x="835401" y="962738"/>
                  </a:lnTo>
                  <a:lnTo>
                    <a:pt x="797259" y="987331"/>
                  </a:lnTo>
                  <a:lnTo>
                    <a:pt x="756969" y="1008653"/>
                  </a:lnTo>
                  <a:lnTo>
                    <a:pt x="714718" y="1026518"/>
                  </a:lnTo>
                  <a:lnTo>
                    <a:pt x="670691" y="1040738"/>
                  </a:lnTo>
                  <a:lnTo>
                    <a:pt x="625076" y="1051127"/>
                  </a:lnTo>
                  <a:lnTo>
                    <a:pt x="578060" y="1057497"/>
                  </a:lnTo>
                  <a:lnTo>
                    <a:pt x="529831" y="1059662"/>
                  </a:lnTo>
                  <a:lnTo>
                    <a:pt x="481601" y="1057497"/>
                  </a:lnTo>
                  <a:lnTo>
                    <a:pt x="434585" y="1051127"/>
                  </a:lnTo>
                  <a:lnTo>
                    <a:pt x="388971" y="1040738"/>
                  </a:lnTo>
                  <a:lnTo>
                    <a:pt x="344944" y="1026518"/>
                  </a:lnTo>
                  <a:lnTo>
                    <a:pt x="302692" y="1008653"/>
                  </a:lnTo>
                  <a:lnTo>
                    <a:pt x="262402" y="987331"/>
                  </a:lnTo>
                  <a:lnTo>
                    <a:pt x="224261" y="962738"/>
                  </a:lnTo>
                  <a:lnTo>
                    <a:pt x="188456" y="935062"/>
                  </a:lnTo>
                  <a:lnTo>
                    <a:pt x="155173" y="904489"/>
                  </a:lnTo>
                  <a:lnTo>
                    <a:pt x="124600" y="871206"/>
                  </a:lnTo>
                  <a:lnTo>
                    <a:pt x="96923" y="835401"/>
                  </a:lnTo>
                  <a:lnTo>
                    <a:pt x="72331" y="797259"/>
                  </a:lnTo>
                  <a:lnTo>
                    <a:pt x="51008" y="756969"/>
                  </a:lnTo>
                  <a:lnTo>
                    <a:pt x="33144" y="714718"/>
                  </a:lnTo>
                  <a:lnTo>
                    <a:pt x="18924" y="670691"/>
                  </a:lnTo>
                  <a:lnTo>
                    <a:pt x="8535" y="625076"/>
                  </a:lnTo>
                  <a:lnTo>
                    <a:pt x="2164" y="578060"/>
                  </a:lnTo>
                  <a:lnTo>
                    <a:pt x="0" y="529831"/>
                  </a:lnTo>
                  <a:lnTo>
                    <a:pt x="2164" y="481601"/>
                  </a:lnTo>
                  <a:lnTo>
                    <a:pt x="8535" y="434585"/>
                  </a:lnTo>
                  <a:lnTo>
                    <a:pt x="18924" y="388971"/>
                  </a:lnTo>
                  <a:lnTo>
                    <a:pt x="33144" y="344944"/>
                  </a:lnTo>
                  <a:lnTo>
                    <a:pt x="51008" y="302692"/>
                  </a:lnTo>
                  <a:lnTo>
                    <a:pt x="72331" y="262402"/>
                  </a:lnTo>
                  <a:lnTo>
                    <a:pt x="96923" y="224261"/>
                  </a:lnTo>
                  <a:lnTo>
                    <a:pt x="124600" y="188456"/>
                  </a:lnTo>
                  <a:lnTo>
                    <a:pt x="155173" y="155173"/>
                  </a:lnTo>
                  <a:lnTo>
                    <a:pt x="188456" y="124600"/>
                  </a:lnTo>
                  <a:lnTo>
                    <a:pt x="224261" y="96923"/>
                  </a:lnTo>
                  <a:lnTo>
                    <a:pt x="262402" y="72331"/>
                  </a:lnTo>
                  <a:lnTo>
                    <a:pt x="302692" y="51008"/>
                  </a:lnTo>
                  <a:lnTo>
                    <a:pt x="344944" y="33144"/>
                  </a:lnTo>
                  <a:lnTo>
                    <a:pt x="388971" y="18924"/>
                  </a:lnTo>
                  <a:lnTo>
                    <a:pt x="434585" y="8535"/>
                  </a:lnTo>
                  <a:lnTo>
                    <a:pt x="481601" y="2164"/>
                  </a:lnTo>
                  <a:lnTo>
                    <a:pt x="529831" y="0"/>
                  </a:lnTo>
                  <a:lnTo>
                    <a:pt x="578060" y="2164"/>
                  </a:lnTo>
                  <a:lnTo>
                    <a:pt x="625076" y="8535"/>
                  </a:lnTo>
                  <a:lnTo>
                    <a:pt x="670691" y="18924"/>
                  </a:lnTo>
                  <a:lnTo>
                    <a:pt x="714718" y="33144"/>
                  </a:lnTo>
                  <a:lnTo>
                    <a:pt x="756969" y="51008"/>
                  </a:lnTo>
                  <a:lnTo>
                    <a:pt x="797259" y="72331"/>
                  </a:lnTo>
                  <a:lnTo>
                    <a:pt x="835401" y="96923"/>
                  </a:lnTo>
                  <a:lnTo>
                    <a:pt x="871206" y="124600"/>
                  </a:lnTo>
                  <a:lnTo>
                    <a:pt x="904489" y="155173"/>
                  </a:lnTo>
                  <a:lnTo>
                    <a:pt x="935062" y="188456"/>
                  </a:lnTo>
                  <a:lnTo>
                    <a:pt x="962738" y="224261"/>
                  </a:lnTo>
                  <a:lnTo>
                    <a:pt x="987331" y="262402"/>
                  </a:lnTo>
                  <a:lnTo>
                    <a:pt x="1008653" y="302692"/>
                  </a:lnTo>
                  <a:lnTo>
                    <a:pt x="1026518" y="344944"/>
                  </a:lnTo>
                  <a:lnTo>
                    <a:pt x="1040738" y="388971"/>
                  </a:lnTo>
                  <a:lnTo>
                    <a:pt x="1051127" y="434585"/>
                  </a:lnTo>
                  <a:lnTo>
                    <a:pt x="1057497" y="481601"/>
                  </a:lnTo>
                  <a:lnTo>
                    <a:pt x="1059662" y="529831"/>
                  </a:lnTo>
                  <a:close/>
                </a:path>
              </a:pathLst>
            </a:custGeom>
            <a:ln w="25400">
              <a:solidFill>
                <a:srgbClr val="000000"/>
              </a:solidFill>
            </a:ln>
          </p:spPr>
          <p:txBody>
            <a:bodyPr wrap="square" lIns="0" tIns="0" rIns="0" bIns="0" rtlCol="0"/>
            <a:lstStyle/>
            <a:p>
              <a:endParaRPr b="1"/>
            </a:p>
          </p:txBody>
        </p:sp>
      </p:grpSp>
      <p:pic>
        <p:nvPicPr>
          <p:cNvPr id="8" name="object 32">
            <a:extLst>
              <a:ext uri="{FF2B5EF4-FFF2-40B4-BE49-F238E27FC236}">
                <a16:creationId xmlns:a16="http://schemas.microsoft.com/office/drawing/2014/main" id="{A9ABB9F7-D588-CE5A-F0FD-6E349B28AB2B}"/>
              </a:ext>
            </a:extLst>
          </p:cNvPr>
          <p:cNvPicPr/>
          <p:nvPr/>
        </p:nvPicPr>
        <p:blipFill>
          <a:blip r:embed="rId3" cstate="print">
            <a:duotone>
              <a:prstClr val="black"/>
              <a:schemeClr val="accent2">
                <a:tint val="45000"/>
                <a:satMod val="400000"/>
              </a:schemeClr>
            </a:duotone>
            <a:alphaModFix amt="40000"/>
          </a:blip>
          <a:stretch>
            <a:fillRect/>
          </a:stretch>
        </p:blipFill>
        <p:spPr>
          <a:xfrm rot="15239722">
            <a:off x="3681991" y="547332"/>
            <a:ext cx="5759798" cy="5753100"/>
          </a:xfrm>
          <a:prstGeom prst="rect">
            <a:avLst/>
          </a:prstGeom>
        </p:spPr>
      </p:pic>
      <p:sp>
        <p:nvSpPr>
          <p:cNvPr id="9" name="object 36">
            <a:extLst>
              <a:ext uri="{FF2B5EF4-FFF2-40B4-BE49-F238E27FC236}">
                <a16:creationId xmlns:a16="http://schemas.microsoft.com/office/drawing/2014/main" id="{AF3B5C53-0376-0BA1-91A6-703F951E7960}"/>
              </a:ext>
            </a:extLst>
          </p:cNvPr>
          <p:cNvSpPr txBox="1"/>
          <p:nvPr/>
        </p:nvSpPr>
        <p:spPr>
          <a:xfrm rot="5400000">
            <a:off x="10961924" y="2274657"/>
            <a:ext cx="553998" cy="2298450"/>
          </a:xfrm>
          <a:prstGeom prst="rect">
            <a:avLst/>
          </a:prstGeom>
        </p:spPr>
        <p:txBody>
          <a:bodyPr vert="vert270" wrap="square" lIns="0" tIns="35560" rIns="0" bIns="0" rtlCol="0">
            <a:spAutoFit/>
          </a:bodyPr>
          <a:lstStyle/>
          <a:p>
            <a:pPr marL="12700">
              <a:lnSpc>
                <a:spcPct val="100000"/>
              </a:lnSpc>
              <a:spcBef>
                <a:spcPts val="280"/>
              </a:spcBef>
            </a:pPr>
            <a:r>
              <a:rPr sz="3600" b="1" spc="-40" dirty="0">
                <a:solidFill>
                  <a:srgbClr val="010101"/>
                </a:solidFill>
                <a:latin typeface="Aptos Narrow" panose="020B0004020202020204" pitchFamily="34" charset="0"/>
                <a:cs typeface="Arial"/>
              </a:rPr>
              <a:t>Valence</a:t>
            </a:r>
            <a:r>
              <a:rPr sz="3600" b="1" spc="-65" dirty="0">
                <a:solidFill>
                  <a:srgbClr val="010101"/>
                </a:solidFill>
                <a:latin typeface="Aptos Narrow" panose="020B0004020202020204" pitchFamily="34" charset="0"/>
                <a:cs typeface="Arial"/>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10" name="object 37">
            <a:extLst>
              <a:ext uri="{FF2B5EF4-FFF2-40B4-BE49-F238E27FC236}">
                <a16:creationId xmlns:a16="http://schemas.microsoft.com/office/drawing/2014/main" id="{C31BC9A3-4A10-38C0-5A5D-3D147CB9EFAA}"/>
              </a:ext>
            </a:extLst>
          </p:cNvPr>
          <p:cNvSpPr txBox="1"/>
          <p:nvPr/>
        </p:nvSpPr>
        <p:spPr>
          <a:xfrm rot="5400000">
            <a:off x="1582278" y="2331972"/>
            <a:ext cx="553998" cy="2183820"/>
          </a:xfrm>
          <a:prstGeom prst="rect">
            <a:avLst/>
          </a:prstGeom>
        </p:spPr>
        <p:txBody>
          <a:bodyPr vert="vert270" wrap="square" lIns="0" tIns="35560" rIns="0" bIns="0" rtlCol="0">
            <a:spAutoFit/>
          </a:bodyPr>
          <a:lstStyle/>
          <a:p>
            <a:pPr marL="12700">
              <a:lnSpc>
                <a:spcPct val="100000"/>
              </a:lnSpc>
              <a:spcBef>
                <a:spcPts val="280"/>
              </a:spcBef>
            </a:pPr>
            <a:r>
              <a:rPr sz="3600" b="1" spc="-40" dirty="0">
                <a:solidFill>
                  <a:srgbClr val="010101"/>
                </a:solidFill>
                <a:latin typeface="Aptos Narrow" panose="020B0004020202020204" pitchFamily="34" charset="0"/>
                <a:cs typeface="Arial"/>
              </a:rPr>
              <a:t>Valence</a:t>
            </a:r>
            <a:r>
              <a:rPr sz="3600" b="1" spc="-65" dirty="0">
                <a:solidFill>
                  <a:srgbClr val="010101"/>
                </a:solidFill>
                <a:latin typeface="Aptos Narrow" panose="020B0004020202020204" pitchFamily="34" charset="0"/>
                <a:cs typeface="Arial"/>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11" name="object 38">
            <a:extLst>
              <a:ext uri="{FF2B5EF4-FFF2-40B4-BE49-F238E27FC236}">
                <a16:creationId xmlns:a16="http://schemas.microsoft.com/office/drawing/2014/main" id="{3BC72BDE-7B67-F19C-E0E1-56575D0DD2AF}"/>
              </a:ext>
            </a:extLst>
          </p:cNvPr>
          <p:cNvSpPr txBox="1">
            <a:spLocks/>
          </p:cNvSpPr>
          <p:nvPr/>
        </p:nvSpPr>
        <p:spPr>
          <a:xfrm>
            <a:off x="6820536" y="14153"/>
            <a:ext cx="2291568" cy="566822"/>
          </a:xfrm>
          <a:prstGeom prst="rect">
            <a:avLst/>
          </a:prstGeom>
        </p:spPr>
        <p:txBody>
          <a:bodyPr vert="horz" wrap="square" lIns="0" tIns="12700" rIns="0" bIns="0" rtlCol="0">
            <a:sp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pPr marL="12700">
              <a:lnSpc>
                <a:spcPct val="100000"/>
              </a:lnSpc>
              <a:spcBef>
                <a:spcPts val="100"/>
              </a:spcBef>
            </a:pPr>
            <a:r>
              <a:rPr lang="en-US" sz="3600" b="1" spc="-5" dirty="0">
                <a:latin typeface="Aptos Narrow" panose="020B0004020202020204" pitchFamily="34" charset="0"/>
              </a:rPr>
              <a:t>Intensity</a:t>
            </a:r>
            <a:r>
              <a:rPr lang="en-US" sz="3600" b="1" spc="-40" dirty="0">
                <a:latin typeface="Aptos Narrow" panose="020B0004020202020204" pitchFamily="34" charset="0"/>
              </a:rPr>
              <a:t> </a:t>
            </a:r>
            <a:r>
              <a:rPr lang="en-US" sz="3600" b="1" dirty="0">
                <a:latin typeface="Aptos Narrow" panose="020B0004020202020204" pitchFamily="34" charset="0"/>
                <a:cs typeface="Arial"/>
              </a:rPr>
              <a:t>(+)</a:t>
            </a:r>
          </a:p>
        </p:txBody>
      </p:sp>
      <p:sp>
        <p:nvSpPr>
          <p:cNvPr id="12" name="object 39">
            <a:extLst>
              <a:ext uri="{FF2B5EF4-FFF2-40B4-BE49-F238E27FC236}">
                <a16:creationId xmlns:a16="http://schemas.microsoft.com/office/drawing/2014/main" id="{F1C06B4B-46C6-BF61-E600-38883F9C0FFF}"/>
              </a:ext>
            </a:extLst>
          </p:cNvPr>
          <p:cNvSpPr txBox="1"/>
          <p:nvPr/>
        </p:nvSpPr>
        <p:spPr>
          <a:xfrm>
            <a:off x="5985059" y="3202026"/>
            <a:ext cx="1285209" cy="443711"/>
          </a:xfrm>
          <a:prstGeom prst="rect">
            <a:avLst/>
          </a:prstGeom>
        </p:spPr>
        <p:txBody>
          <a:bodyPr vert="horz" wrap="square" lIns="0" tIns="12700" rIns="0" bIns="0" rtlCol="0">
            <a:spAutoFit/>
          </a:bodyPr>
          <a:lstStyle/>
          <a:p>
            <a:pPr marL="12700">
              <a:lnSpc>
                <a:spcPct val="100000"/>
              </a:lnSpc>
              <a:spcBef>
                <a:spcPts val="100"/>
              </a:spcBef>
            </a:pPr>
            <a:r>
              <a:rPr sz="2800" b="1" spc="5" dirty="0">
                <a:solidFill>
                  <a:srgbClr val="010101"/>
                </a:solidFill>
                <a:latin typeface="Aptos Narrow" panose="020B0004020202020204" pitchFamily="34" charset="0"/>
                <a:cs typeface="Arial"/>
              </a:rPr>
              <a:t>N</a:t>
            </a:r>
            <a:r>
              <a:rPr sz="2800" b="1" spc="-30" dirty="0">
                <a:solidFill>
                  <a:srgbClr val="010101"/>
                </a:solidFill>
                <a:latin typeface="Aptos Narrow" panose="020B0004020202020204" pitchFamily="34" charset="0"/>
                <a:cs typeface="Arial"/>
              </a:rPr>
              <a:t>eu</a:t>
            </a:r>
            <a:r>
              <a:rPr sz="2800" b="1" spc="-15" dirty="0">
                <a:solidFill>
                  <a:srgbClr val="010101"/>
                </a:solidFill>
                <a:latin typeface="Aptos Narrow" panose="020B0004020202020204" pitchFamily="34" charset="0"/>
                <a:cs typeface="Arial"/>
              </a:rPr>
              <a:t>t</a:t>
            </a:r>
            <a:r>
              <a:rPr sz="2800" b="1" spc="-35" dirty="0">
                <a:solidFill>
                  <a:srgbClr val="010101"/>
                </a:solidFill>
                <a:latin typeface="Aptos Narrow" panose="020B0004020202020204" pitchFamily="34" charset="0"/>
                <a:cs typeface="Arial"/>
              </a:rPr>
              <a:t>r</a:t>
            </a:r>
            <a:r>
              <a:rPr sz="2800" b="1" spc="-30" dirty="0">
                <a:solidFill>
                  <a:srgbClr val="010101"/>
                </a:solidFill>
                <a:latin typeface="Aptos Narrow" panose="020B0004020202020204" pitchFamily="34" charset="0"/>
                <a:cs typeface="Arial"/>
              </a:rPr>
              <a:t>a</a:t>
            </a:r>
            <a:r>
              <a:rPr sz="2800" b="1" spc="-5" dirty="0">
                <a:solidFill>
                  <a:srgbClr val="010101"/>
                </a:solidFill>
                <a:latin typeface="Aptos Narrow" panose="020B0004020202020204" pitchFamily="34" charset="0"/>
                <a:cs typeface="Arial"/>
              </a:rPr>
              <a:t>l</a:t>
            </a:r>
            <a:endParaRPr sz="3200" b="1" dirty="0">
              <a:latin typeface="Aptos Narrow" panose="020B0004020202020204" pitchFamily="34" charset="0"/>
              <a:cs typeface="Arial"/>
            </a:endParaRPr>
          </a:p>
        </p:txBody>
      </p:sp>
      <p:sp>
        <p:nvSpPr>
          <p:cNvPr id="13" name="object 40">
            <a:extLst>
              <a:ext uri="{FF2B5EF4-FFF2-40B4-BE49-F238E27FC236}">
                <a16:creationId xmlns:a16="http://schemas.microsoft.com/office/drawing/2014/main" id="{DDBDEC1D-9CA0-2768-D8C9-F95B3A108D5B}"/>
              </a:ext>
            </a:extLst>
          </p:cNvPr>
          <p:cNvSpPr txBox="1"/>
          <p:nvPr/>
        </p:nvSpPr>
        <p:spPr>
          <a:xfrm>
            <a:off x="3944968" y="3711529"/>
            <a:ext cx="737342"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S</a:t>
            </a: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4" name="object 41">
            <a:extLst>
              <a:ext uri="{FF2B5EF4-FFF2-40B4-BE49-F238E27FC236}">
                <a16:creationId xmlns:a16="http://schemas.microsoft.com/office/drawing/2014/main" id="{B8DB95AE-0935-4107-386A-233E36973546}"/>
              </a:ext>
            </a:extLst>
          </p:cNvPr>
          <p:cNvSpPr txBox="1"/>
          <p:nvPr/>
        </p:nvSpPr>
        <p:spPr>
          <a:xfrm>
            <a:off x="4399389" y="4820967"/>
            <a:ext cx="1917089"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D</a:t>
            </a:r>
            <a:r>
              <a:rPr sz="3200" b="1" spc="-30" dirty="0">
                <a:solidFill>
                  <a:srgbClr val="010101"/>
                </a:solidFill>
                <a:latin typeface="Aptos Narrow" panose="020B0004020202020204" pitchFamily="34" charset="0"/>
                <a:cs typeface="Arial"/>
              </a:rPr>
              <a:t>ep</a:t>
            </a:r>
            <a:r>
              <a:rPr sz="3200" b="1" spc="-3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dirty="0">
                <a:solidFill>
                  <a:srgbClr val="010101"/>
                </a:solidFill>
                <a:latin typeface="Aptos Narrow" panose="020B0004020202020204" pitchFamily="34" charset="0"/>
                <a:cs typeface="Arial"/>
              </a:rPr>
              <a:t>ss</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5" name="object 42">
            <a:extLst>
              <a:ext uri="{FF2B5EF4-FFF2-40B4-BE49-F238E27FC236}">
                <a16:creationId xmlns:a16="http://schemas.microsoft.com/office/drawing/2014/main" id="{CDF244C7-45A3-EC71-7895-298094E9F51E}"/>
              </a:ext>
            </a:extLst>
          </p:cNvPr>
          <p:cNvSpPr txBox="1"/>
          <p:nvPr/>
        </p:nvSpPr>
        <p:spPr>
          <a:xfrm>
            <a:off x="5437759" y="5575032"/>
            <a:ext cx="1076966"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B</a:t>
            </a:r>
            <a:r>
              <a:rPr sz="3200" b="1" spc="-30" dirty="0">
                <a:solidFill>
                  <a:srgbClr val="010101"/>
                </a:solidFill>
                <a:latin typeface="Aptos Narrow" panose="020B0004020202020204" pitchFamily="34" charset="0"/>
                <a:cs typeface="Arial"/>
              </a:rPr>
              <a:t>o</a:t>
            </a:r>
            <a:r>
              <a:rPr sz="3200" b="1" spc="-3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6" name="object 43">
            <a:extLst>
              <a:ext uri="{FF2B5EF4-FFF2-40B4-BE49-F238E27FC236}">
                <a16:creationId xmlns:a16="http://schemas.microsoft.com/office/drawing/2014/main" id="{1EC9DB1C-5792-7BC0-A218-9E24983336A8}"/>
              </a:ext>
            </a:extLst>
          </p:cNvPr>
          <p:cNvSpPr txBox="1"/>
          <p:nvPr/>
        </p:nvSpPr>
        <p:spPr>
          <a:xfrm>
            <a:off x="8296727" y="2838716"/>
            <a:ext cx="1162766"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H</a:t>
            </a:r>
            <a:r>
              <a:rPr sz="3200" b="1" spc="-30" dirty="0">
                <a:solidFill>
                  <a:srgbClr val="010101"/>
                </a:solidFill>
                <a:latin typeface="Aptos Narrow" panose="020B0004020202020204" pitchFamily="34" charset="0"/>
                <a:cs typeface="Arial"/>
              </a:rPr>
              <a:t>app</a:t>
            </a:r>
            <a:r>
              <a:rPr sz="3200" b="1" dirty="0">
                <a:solidFill>
                  <a:srgbClr val="010101"/>
                </a:solidFill>
                <a:latin typeface="Aptos Narrow" panose="020B0004020202020204" pitchFamily="34" charset="0"/>
                <a:cs typeface="Arial"/>
              </a:rPr>
              <a:t>y</a:t>
            </a:r>
            <a:endParaRPr sz="3200" b="1">
              <a:latin typeface="Aptos Narrow" panose="020B0004020202020204" pitchFamily="34" charset="0"/>
              <a:cs typeface="Arial"/>
            </a:endParaRPr>
          </a:p>
        </p:txBody>
      </p:sp>
      <p:sp>
        <p:nvSpPr>
          <p:cNvPr id="17" name="object 44">
            <a:extLst>
              <a:ext uri="{FF2B5EF4-FFF2-40B4-BE49-F238E27FC236}">
                <a16:creationId xmlns:a16="http://schemas.microsoft.com/office/drawing/2014/main" id="{EFC3058D-E094-625B-4FED-7154FED03BA9}"/>
              </a:ext>
            </a:extLst>
          </p:cNvPr>
          <p:cNvSpPr txBox="1"/>
          <p:nvPr/>
        </p:nvSpPr>
        <p:spPr>
          <a:xfrm>
            <a:off x="7732283" y="1658358"/>
            <a:ext cx="1309340" cy="505267"/>
          </a:xfrm>
          <a:prstGeom prst="rect">
            <a:avLst/>
          </a:prstGeom>
        </p:spPr>
        <p:txBody>
          <a:bodyPr vert="horz" wrap="square" lIns="0" tIns="12700" rIns="0" bIns="0" rtlCol="0">
            <a:spAutoFit/>
          </a:bodyPr>
          <a:lstStyle/>
          <a:p>
            <a:pPr marL="12700">
              <a:lnSpc>
                <a:spcPct val="100000"/>
              </a:lnSpc>
              <a:spcBef>
                <a:spcPts val="100"/>
              </a:spcBef>
            </a:pPr>
            <a:r>
              <a:rPr sz="3200" b="1" spc="-20" dirty="0">
                <a:solidFill>
                  <a:srgbClr val="010101"/>
                </a:solidFill>
                <a:latin typeface="Aptos Narrow" panose="020B0004020202020204" pitchFamily="34" charset="0"/>
                <a:cs typeface="Arial"/>
              </a:rPr>
              <a:t>Excited</a:t>
            </a:r>
            <a:endParaRPr sz="3200" b="1" dirty="0">
              <a:latin typeface="Aptos Narrow" panose="020B0004020202020204" pitchFamily="34" charset="0"/>
              <a:cs typeface="Arial"/>
            </a:endParaRPr>
          </a:p>
        </p:txBody>
      </p:sp>
      <p:sp>
        <p:nvSpPr>
          <p:cNvPr id="18" name="object 45">
            <a:extLst>
              <a:ext uri="{FF2B5EF4-FFF2-40B4-BE49-F238E27FC236}">
                <a16:creationId xmlns:a16="http://schemas.microsoft.com/office/drawing/2014/main" id="{072C4994-312B-3320-D51E-E47EAB883DA8}"/>
              </a:ext>
            </a:extLst>
          </p:cNvPr>
          <p:cNvSpPr txBox="1"/>
          <p:nvPr/>
        </p:nvSpPr>
        <p:spPr>
          <a:xfrm>
            <a:off x="6787091" y="838171"/>
            <a:ext cx="860679"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l</a:t>
            </a:r>
            <a:r>
              <a:rPr sz="3200" b="1" spc="-30" dirty="0">
                <a:solidFill>
                  <a:srgbClr val="010101"/>
                </a:solidFill>
                <a:latin typeface="Aptos Narrow" panose="020B0004020202020204" pitchFamily="34" charset="0"/>
                <a:cs typeface="Arial"/>
              </a:rPr>
              <a:t>e</a:t>
            </a:r>
            <a:r>
              <a:rPr sz="3200" b="1" spc="65" dirty="0">
                <a:solidFill>
                  <a:srgbClr val="010101"/>
                </a:solidFill>
                <a:latin typeface="Aptos Narrow" panose="020B0004020202020204" pitchFamily="34" charset="0"/>
                <a:cs typeface="Arial"/>
              </a:rPr>
              <a:t>r</a:t>
            </a:r>
            <a:r>
              <a:rPr sz="3200" b="1" dirty="0">
                <a:solidFill>
                  <a:srgbClr val="010101"/>
                </a:solidFill>
                <a:latin typeface="Aptos Narrow" panose="020B0004020202020204" pitchFamily="34" charset="0"/>
                <a:cs typeface="Arial"/>
              </a:rPr>
              <a:t>t</a:t>
            </a:r>
            <a:endParaRPr sz="3200" b="1" dirty="0">
              <a:latin typeface="Aptos Narrow" panose="020B0004020202020204" pitchFamily="34" charset="0"/>
              <a:cs typeface="Arial"/>
            </a:endParaRPr>
          </a:p>
        </p:txBody>
      </p:sp>
      <p:sp>
        <p:nvSpPr>
          <p:cNvPr id="19" name="object 46">
            <a:extLst>
              <a:ext uri="{FF2B5EF4-FFF2-40B4-BE49-F238E27FC236}">
                <a16:creationId xmlns:a16="http://schemas.microsoft.com/office/drawing/2014/main" id="{79B1599E-643D-2AA4-E691-AAE6F6779886}"/>
              </a:ext>
            </a:extLst>
          </p:cNvPr>
          <p:cNvSpPr txBox="1"/>
          <p:nvPr/>
        </p:nvSpPr>
        <p:spPr>
          <a:xfrm>
            <a:off x="4241718" y="1707316"/>
            <a:ext cx="1068922"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ng</a:t>
            </a:r>
            <a:r>
              <a:rPr sz="3200" b="1" dirty="0">
                <a:solidFill>
                  <a:srgbClr val="010101"/>
                </a:solidFill>
                <a:latin typeface="Aptos Narrow" panose="020B0004020202020204" pitchFamily="34" charset="0"/>
                <a:cs typeface="Arial"/>
              </a:rPr>
              <a:t>ry</a:t>
            </a:r>
            <a:endParaRPr sz="3200" b="1" dirty="0">
              <a:latin typeface="Aptos Narrow" panose="020B0004020202020204" pitchFamily="34" charset="0"/>
              <a:cs typeface="Arial"/>
            </a:endParaRPr>
          </a:p>
        </p:txBody>
      </p:sp>
      <p:sp>
        <p:nvSpPr>
          <p:cNvPr id="20" name="object 47">
            <a:extLst>
              <a:ext uri="{FF2B5EF4-FFF2-40B4-BE49-F238E27FC236}">
                <a16:creationId xmlns:a16="http://schemas.microsoft.com/office/drawing/2014/main" id="{E13460A8-5EA5-EAF6-1FA1-A819CC094B20}"/>
              </a:ext>
            </a:extLst>
          </p:cNvPr>
          <p:cNvSpPr txBox="1"/>
          <p:nvPr/>
        </p:nvSpPr>
        <p:spPr>
          <a:xfrm>
            <a:off x="5324985" y="824834"/>
            <a:ext cx="1076966" cy="505267"/>
          </a:xfrm>
          <a:prstGeom prst="rect">
            <a:avLst/>
          </a:prstGeom>
        </p:spPr>
        <p:txBody>
          <a:bodyPr vert="horz" wrap="square" lIns="0" tIns="12700" rIns="0" bIns="0" rtlCol="0">
            <a:spAutoFit/>
          </a:bodyPr>
          <a:lstStyle/>
          <a:p>
            <a:pPr marL="12700">
              <a:lnSpc>
                <a:spcPct val="100000"/>
              </a:lnSpc>
              <a:spcBef>
                <a:spcPts val="100"/>
              </a:spcBef>
            </a:pPr>
            <a:r>
              <a:rPr sz="3200" b="1" spc="-245" dirty="0">
                <a:solidFill>
                  <a:srgbClr val="010101"/>
                </a:solidFill>
                <a:latin typeface="Aptos Narrow" panose="020B0004020202020204" pitchFamily="34" charset="0"/>
                <a:cs typeface="Arial"/>
              </a:rPr>
              <a:t>T</a:t>
            </a:r>
            <a:r>
              <a:rPr sz="3200" b="1" spc="-30" dirty="0">
                <a:solidFill>
                  <a:srgbClr val="010101"/>
                </a:solidFill>
                <a:latin typeface="Aptos Narrow" panose="020B0004020202020204" pitchFamily="34" charset="0"/>
                <a:cs typeface="Arial"/>
              </a:rPr>
              <a:t>en</a:t>
            </a:r>
            <a:r>
              <a:rPr sz="3200" b="1" dirty="0">
                <a:solidFill>
                  <a:srgbClr val="010101"/>
                </a:solidFill>
                <a:latin typeface="Aptos Narrow" panose="020B0004020202020204" pitchFamily="34" charset="0"/>
                <a:cs typeface="Arial"/>
              </a:rPr>
              <a:t>s</a:t>
            </a:r>
            <a:r>
              <a:rPr sz="3200" b="1" spc="-5" dirty="0">
                <a:solidFill>
                  <a:srgbClr val="010101"/>
                </a:solidFill>
                <a:latin typeface="Aptos Narrow" panose="020B0004020202020204" pitchFamily="34" charset="0"/>
                <a:cs typeface="Arial"/>
              </a:rPr>
              <a:t>e</a:t>
            </a:r>
            <a:endParaRPr sz="3200" b="1" dirty="0">
              <a:latin typeface="Aptos Narrow" panose="020B0004020202020204" pitchFamily="34" charset="0"/>
              <a:cs typeface="Arial"/>
            </a:endParaRPr>
          </a:p>
        </p:txBody>
      </p:sp>
      <p:sp>
        <p:nvSpPr>
          <p:cNvPr id="21" name="object 48">
            <a:extLst>
              <a:ext uri="{FF2B5EF4-FFF2-40B4-BE49-F238E27FC236}">
                <a16:creationId xmlns:a16="http://schemas.microsoft.com/office/drawing/2014/main" id="{524C450A-775A-21E9-A958-D958817864E3}"/>
              </a:ext>
            </a:extLst>
          </p:cNvPr>
          <p:cNvSpPr txBox="1"/>
          <p:nvPr/>
        </p:nvSpPr>
        <p:spPr>
          <a:xfrm>
            <a:off x="3845061" y="2838716"/>
            <a:ext cx="1897426"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Di</a:t>
            </a:r>
            <a:r>
              <a:rPr sz="3200" b="1" dirty="0">
                <a:solidFill>
                  <a:srgbClr val="010101"/>
                </a:solidFill>
                <a:latin typeface="Aptos Narrow" panose="020B0004020202020204" pitchFamily="34" charset="0"/>
                <a:cs typeface="Arial"/>
              </a:rPr>
              <a:t>str</a:t>
            </a:r>
            <a:r>
              <a:rPr sz="3200" b="1" spc="-5" dirty="0">
                <a:solidFill>
                  <a:srgbClr val="010101"/>
                </a:solidFill>
                <a:latin typeface="Aptos Narrow" panose="020B0004020202020204" pitchFamily="34" charset="0"/>
                <a:cs typeface="Arial"/>
              </a:rPr>
              <a:t>e</a:t>
            </a:r>
            <a:r>
              <a:rPr sz="3200" b="1" dirty="0">
                <a:solidFill>
                  <a:srgbClr val="010101"/>
                </a:solidFill>
                <a:latin typeface="Aptos Narrow" panose="020B0004020202020204" pitchFamily="34" charset="0"/>
                <a:cs typeface="Arial"/>
              </a:rPr>
              <a:t>ss</a:t>
            </a:r>
            <a:r>
              <a:rPr sz="3200" b="1" spc="-5" dirty="0">
                <a:solidFill>
                  <a:srgbClr val="010101"/>
                </a:solidFill>
                <a:latin typeface="Aptos Narrow" panose="020B0004020202020204" pitchFamily="34" charset="0"/>
                <a:cs typeface="Arial"/>
              </a:rPr>
              <a:t>ed</a:t>
            </a:r>
            <a:endParaRPr sz="3200" b="1">
              <a:latin typeface="Aptos Narrow" panose="020B0004020202020204" pitchFamily="34" charset="0"/>
              <a:cs typeface="Arial"/>
            </a:endParaRPr>
          </a:p>
        </p:txBody>
      </p:sp>
      <p:sp>
        <p:nvSpPr>
          <p:cNvPr id="22" name="object 49">
            <a:extLst>
              <a:ext uri="{FF2B5EF4-FFF2-40B4-BE49-F238E27FC236}">
                <a16:creationId xmlns:a16="http://schemas.microsoft.com/office/drawing/2014/main" id="{31E9589A-C9E4-931E-9AAB-BC803E9B9787}"/>
              </a:ext>
            </a:extLst>
          </p:cNvPr>
          <p:cNvSpPr txBox="1"/>
          <p:nvPr/>
        </p:nvSpPr>
        <p:spPr>
          <a:xfrm>
            <a:off x="7994304" y="3818209"/>
            <a:ext cx="1396928" cy="505267"/>
          </a:xfrm>
          <a:prstGeom prst="rect">
            <a:avLst/>
          </a:prstGeom>
        </p:spPr>
        <p:txBody>
          <a:bodyPr vert="horz" wrap="square" lIns="0" tIns="12700" rIns="0" bIns="0" rtlCol="0">
            <a:spAutoFit/>
          </a:bodyPr>
          <a:lstStyle/>
          <a:p>
            <a:pPr marL="12700">
              <a:lnSpc>
                <a:spcPct val="100000"/>
              </a:lnSpc>
              <a:spcBef>
                <a:spcPts val="100"/>
              </a:spcBef>
            </a:pPr>
            <a:r>
              <a:rPr sz="3200" b="1" spc="-20" dirty="0">
                <a:solidFill>
                  <a:srgbClr val="010101"/>
                </a:solidFill>
                <a:latin typeface="Aptos Narrow" panose="020B0004020202020204" pitchFamily="34" charset="0"/>
                <a:cs typeface="Arial"/>
              </a:rPr>
              <a:t>Content</a:t>
            </a:r>
            <a:endParaRPr sz="3200" b="1" dirty="0">
              <a:latin typeface="Aptos Narrow" panose="020B0004020202020204" pitchFamily="34" charset="0"/>
              <a:cs typeface="Arial"/>
            </a:endParaRPr>
          </a:p>
        </p:txBody>
      </p:sp>
      <p:sp>
        <p:nvSpPr>
          <p:cNvPr id="23" name="object 50">
            <a:extLst>
              <a:ext uri="{FF2B5EF4-FFF2-40B4-BE49-F238E27FC236}">
                <a16:creationId xmlns:a16="http://schemas.microsoft.com/office/drawing/2014/main" id="{7F404BC6-40A3-26B1-3460-EAAE8142DEC9}"/>
              </a:ext>
            </a:extLst>
          </p:cNvPr>
          <p:cNvSpPr txBox="1"/>
          <p:nvPr/>
        </p:nvSpPr>
        <p:spPr>
          <a:xfrm>
            <a:off x="6816176" y="5576716"/>
            <a:ext cx="953629"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C</a:t>
            </a: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l</a:t>
            </a:r>
            <a:r>
              <a:rPr sz="3200" b="1" dirty="0">
                <a:solidFill>
                  <a:srgbClr val="010101"/>
                </a:solidFill>
                <a:latin typeface="Aptos Narrow" panose="020B0004020202020204" pitchFamily="34" charset="0"/>
                <a:cs typeface="Arial"/>
              </a:rPr>
              <a:t>m</a:t>
            </a:r>
            <a:endParaRPr sz="3200" b="1">
              <a:latin typeface="Aptos Narrow" panose="020B0004020202020204" pitchFamily="34" charset="0"/>
              <a:cs typeface="Arial"/>
            </a:endParaRPr>
          </a:p>
        </p:txBody>
      </p:sp>
      <p:sp>
        <p:nvSpPr>
          <p:cNvPr id="24" name="object 51">
            <a:extLst>
              <a:ext uri="{FF2B5EF4-FFF2-40B4-BE49-F238E27FC236}">
                <a16:creationId xmlns:a16="http://schemas.microsoft.com/office/drawing/2014/main" id="{80628BAA-FCDC-94E1-CAC3-A2482CB936B8}"/>
              </a:ext>
            </a:extLst>
          </p:cNvPr>
          <p:cNvSpPr txBox="1"/>
          <p:nvPr/>
        </p:nvSpPr>
        <p:spPr>
          <a:xfrm>
            <a:off x="7381636" y="4822803"/>
            <a:ext cx="1470215"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l</a:t>
            </a:r>
            <a:r>
              <a:rPr sz="3200" b="1" spc="70" dirty="0">
                <a:solidFill>
                  <a:srgbClr val="010101"/>
                </a:solidFill>
                <a:latin typeface="Aptos Narrow" panose="020B0004020202020204" pitchFamily="34" charset="0"/>
                <a:cs typeface="Arial"/>
              </a:rPr>
              <a:t>a</a:t>
            </a:r>
            <a:r>
              <a:rPr sz="3200" b="1" spc="-105" dirty="0">
                <a:solidFill>
                  <a:srgbClr val="010101"/>
                </a:solidFill>
                <a:latin typeface="Aptos Narrow" panose="020B0004020202020204" pitchFamily="34" charset="0"/>
                <a:cs typeface="Arial"/>
              </a:rPr>
              <a:t>x</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a:latin typeface="Aptos Narrow" panose="020B0004020202020204" pitchFamily="34" charset="0"/>
              <a:cs typeface="Arial"/>
            </a:endParaRPr>
          </a:p>
        </p:txBody>
      </p:sp>
      <p:sp>
        <p:nvSpPr>
          <p:cNvPr id="25" name="object 52">
            <a:extLst>
              <a:ext uri="{FF2B5EF4-FFF2-40B4-BE49-F238E27FC236}">
                <a16:creationId xmlns:a16="http://schemas.microsoft.com/office/drawing/2014/main" id="{A260E23A-C39A-83FD-8848-27AC09DD12B2}"/>
              </a:ext>
            </a:extLst>
          </p:cNvPr>
          <p:cNvSpPr txBox="1"/>
          <p:nvPr/>
        </p:nvSpPr>
        <p:spPr>
          <a:xfrm>
            <a:off x="4208439" y="6273529"/>
            <a:ext cx="2184319"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10101"/>
                </a:solidFill>
                <a:latin typeface="Aptos Narrow" panose="020B0004020202020204" pitchFamily="34" charset="0"/>
                <a:cs typeface="Microsoft Sans Serif"/>
              </a:rPr>
              <a:t>Intensity</a:t>
            </a:r>
            <a:r>
              <a:rPr sz="3600" b="1" spc="-40" dirty="0">
                <a:solidFill>
                  <a:srgbClr val="010101"/>
                </a:solidFill>
                <a:latin typeface="Aptos Narrow" panose="020B0004020202020204" pitchFamily="34" charset="0"/>
                <a:cs typeface="Microsoft Sans Serif"/>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29" name="TextBox 28">
            <a:extLst>
              <a:ext uri="{FF2B5EF4-FFF2-40B4-BE49-F238E27FC236}">
                <a16:creationId xmlns:a16="http://schemas.microsoft.com/office/drawing/2014/main" id="{E914CD08-A5A8-F679-C565-2854C7CD9A9C}"/>
              </a:ext>
            </a:extLst>
          </p:cNvPr>
          <p:cNvSpPr txBox="1"/>
          <p:nvPr/>
        </p:nvSpPr>
        <p:spPr>
          <a:xfrm>
            <a:off x="69136" y="54574"/>
            <a:ext cx="4046802" cy="1200329"/>
          </a:xfrm>
          <a:prstGeom prst="rect">
            <a:avLst/>
          </a:prstGeom>
          <a:noFill/>
        </p:spPr>
        <p:txBody>
          <a:bodyPr wrap="square">
            <a:spAutoFit/>
          </a:bodyPr>
          <a:lstStyle/>
          <a:p>
            <a:r>
              <a:rPr lang="en-US" sz="3600" b="1" i="0" dirty="0">
                <a:solidFill>
                  <a:srgbClr val="101418"/>
                </a:solidFill>
                <a:effectLst/>
                <a:latin typeface="Aptos Narrow" panose="020B0004020202020204" pitchFamily="34" charset="0"/>
              </a:rPr>
              <a:t>Circumplex </a:t>
            </a:r>
            <a:r>
              <a:rPr lang="en-US" sz="3600" b="1" dirty="0">
                <a:solidFill>
                  <a:srgbClr val="101418"/>
                </a:solidFill>
                <a:latin typeface="Aptos Narrow" panose="020B0004020202020204" pitchFamily="34" charset="0"/>
              </a:rPr>
              <a:t>Model of Emotions</a:t>
            </a:r>
            <a:endParaRPr lang="en-US" sz="3600" dirty="0">
              <a:latin typeface="Aptos Narrow" panose="020B0004020202020204" pitchFamily="34" charset="0"/>
            </a:endParaRPr>
          </a:p>
        </p:txBody>
      </p:sp>
    </p:spTree>
    <p:extLst>
      <p:ext uri="{BB962C8B-B14F-4D97-AF65-F5344CB8AC3E}">
        <p14:creationId xmlns:p14="http://schemas.microsoft.com/office/powerpoint/2010/main" val="2678731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8AA7613-F3C2-9ADA-A8C5-5D2D949D49BE}"/>
              </a:ext>
            </a:extLst>
          </p:cNvPr>
          <p:cNvGrpSpPr/>
          <p:nvPr/>
        </p:nvGrpSpPr>
        <p:grpSpPr>
          <a:xfrm>
            <a:off x="2753360" y="119697"/>
            <a:ext cx="7620000" cy="6618605"/>
            <a:chOff x="635000" y="1140815"/>
            <a:chExt cx="7620000" cy="6618605"/>
          </a:xfrm>
        </p:grpSpPr>
        <p:sp>
          <p:nvSpPr>
            <p:cNvPr id="3" name="object 31">
              <a:extLst>
                <a:ext uri="{FF2B5EF4-FFF2-40B4-BE49-F238E27FC236}">
                  <a16:creationId xmlns:a16="http://schemas.microsoft.com/office/drawing/2014/main" id="{CAB4D96E-39DE-4DB4-BABF-3ED83F5ADB51}"/>
                </a:ext>
              </a:extLst>
            </p:cNvPr>
            <p:cNvSpPr/>
            <p:nvPr/>
          </p:nvSpPr>
          <p:spPr>
            <a:xfrm>
              <a:off x="635000" y="4445000"/>
              <a:ext cx="7620000" cy="0"/>
            </a:xfrm>
            <a:custGeom>
              <a:avLst/>
              <a:gdLst/>
              <a:ahLst/>
              <a:cxnLst/>
              <a:rect l="l" t="t" r="r" b="b"/>
              <a:pathLst>
                <a:path w="7620000">
                  <a:moveTo>
                    <a:pt x="0" y="0"/>
                  </a:moveTo>
                  <a:lnTo>
                    <a:pt x="7620000" y="0"/>
                  </a:lnTo>
                </a:path>
              </a:pathLst>
            </a:custGeom>
            <a:ln w="12700">
              <a:solidFill>
                <a:srgbClr val="CCCCCC"/>
              </a:solidFill>
            </a:ln>
          </p:spPr>
          <p:txBody>
            <a:bodyPr wrap="square" lIns="0" tIns="0" rIns="0" bIns="0" rtlCol="0"/>
            <a:lstStyle/>
            <a:p>
              <a:endParaRPr b="1"/>
            </a:p>
          </p:txBody>
        </p:sp>
        <p:pic>
          <p:nvPicPr>
            <p:cNvPr id="4" name="object 32">
              <a:extLst>
                <a:ext uri="{FF2B5EF4-FFF2-40B4-BE49-F238E27FC236}">
                  <a16:creationId xmlns:a16="http://schemas.microsoft.com/office/drawing/2014/main" id="{3858D6DF-193B-0A36-E15B-27F2F4FEDACB}"/>
                </a:ext>
              </a:extLst>
            </p:cNvPr>
            <p:cNvPicPr/>
            <p:nvPr/>
          </p:nvPicPr>
          <p:blipFill>
            <a:blip r:embed="rId3" cstate="print"/>
            <a:stretch>
              <a:fillRect/>
            </a:stretch>
          </p:blipFill>
          <p:spPr>
            <a:xfrm>
              <a:off x="1565100" y="1571798"/>
              <a:ext cx="5759798" cy="5753100"/>
            </a:xfrm>
            <a:prstGeom prst="rect">
              <a:avLst/>
            </a:prstGeom>
          </p:spPr>
        </p:pic>
        <p:sp>
          <p:nvSpPr>
            <p:cNvPr id="5" name="object 33">
              <a:extLst>
                <a:ext uri="{FF2B5EF4-FFF2-40B4-BE49-F238E27FC236}">
                  <a16:creationId xmlns:a16="http://schemas.microsoft.com/office/drawing/2014/main" id="{02B6558A-E81E-F12A-E6F5-F2DCCD3F9F71}"/>
                </a:ext>
              </a:extLst>
            </p:cNvPr>
            <p:cNvSpPr/>
            <p:nvPr/>
          </p:nvSpPr>
          <p:spPr>
            <a:xfrm>
              <a:off x="1153515" y="1140815"/>
              <a:ext cx="6605905" cy="6618605"/>
            </a:xfrm>
            <a:custGeom>
              <a:avLst/>
              <a:gdLst/>
              <a:ahLst/>
              <a:cxnLst/>
              <a:rect l="l" t="t" r="r" b="b"/>
              <a:pathLst>
                <a:path w="6605905" h="6618605">
                  <a:moveTo>
                    <a:pt x="6605537" y="3304184"/>
                  </a:moveTo>
                  <a:lnTo>
                    <a:pt x="6470307" y="3226003"/>
                  </a:lnTo>
                  <a:lnTo>
                    <a:pt x="6470307" y="3291484"/>
                  </a:lnTo>
                  <a:lnTo>
                    <a:pt x="3304184" y="3291484"/>
                  </a:lnTo>
                  <a:lnTo>
                    <a:pt x="3304184" y="135280"/>
                  </a:lnTo>
                  <a:lnTo>
                    <a:pt x="3369665" y="135280"/>
                  </a:lnTo>
                  <a:lnTo>
                    <a:pt x="3291484" y="0"/>
                  </a:lnTo>
                  <a:lnTo>
                    <a:pt x="3213303" y="135280"/>
                  </a:lnTo>
                  <a:lnTo>
                    <a:pt x="3278784" y="135280"/>
                  </a:lnTo>
                  <a:lnTo>
                    <a:pt x="3278784" y="3291484"/>
                  </a:lnTo>
                  <a:lnTo>
                    <a:pt x="135280" y="3291484"/>
                  </a:lnTo>
                  <a:lnTo>
                    <a:pt x="135280" y="3226003"/>
                  </a:lnTo>
                  <a:lnTo>
                    <a:pt x="0" y="3304184"/>
                  </a:lnTo>
                  <a:lnTo>
                    <a:pt x="135280" y="3382365"/>
                  </a:lnTo>
                  <a:lnTo>
                    <a:pt x="135280" y="3316884"/>
                  </a:lnTo>
                  <a:lnTo>
                    <a:pt x="3278784" y="3316884"/>
                  </a:lnTo>
                  <a:lnTo>
                    <a:pt x="3278784" y="6483007"/>
                  </a:lnTo>
                  <a:lnTo>
                    <a:pt x="3213303" y="6483007"/>
                  </a:lnTo>
                  <a:lnTo>
                    <a:pt x="3291484" y="6618237"/>
                  </a:lnTo>
                  <a:lnTo>
                    <a:pt x="3369665" y="6483007"/>
                  </a:lnTo>
                  <a:lnTo>
                    <a:pt x="3304184" y="6483007"/>
                  </a:lnTo>
                  <a:lnTo>
                    <a:pt x="3304184" y="3316884"/>
                  </a:lnTo>
                  <a:lnTo>
                    <a:pt x="6470307" y="3316884"/>
                  </a:lnTo>
                  <a:lnTo>
                    <a:pt x="6470307" y="3382365"/>
                  </a:lnTo>
                  <a:lnTo>
                    <a:pt x="6605537" y="3304184"/>
                  </a:lnTo>
                  <a:close/>
                </a:path>
              </a:pathLst>
            </a:custGeom>
            <a:solidFill>
              <a:srgbClr val="000000"/>
            </a:solidFill>
          </p:spPr>
          <p:txBody>
            <a:bodyPr wrap="square" lIns="0" tIns="0" rIns="0" bIns="0" rtlCol="0"/>
            <a:lstStyle/>
            <a:p>
              <a:endParaRPr b="1"/>
            </a:p>
          </p:txBody>
        </p:sp>
        <p:sp>
          <p:nvSpPr>
            <p:cNvPr id="6" name="object 34">
              <a:extLst>
                <a:ext uri="{FF2B5EF4-FFF2-40B4-BE49-F238E27FC236}">
                  <a16:creationId xmlns:a16="http://schemas.microsoft.com/office/drawing/2014/main" id="{6A2B61FD-B027-D24E-D046-50532F5445F3}"/>
                </a:ext>
              </a:extLst>
            </p:cNvPr>
            <p:cNvSpPr/>
            <p:nvPr/>
          </p:nvSpPr>
          <p:spPr>
            <a:xfrm>
              <a:off x="3915168" y="3915168"/>
              <a:ext cx="1059815" cy="1059815"/>
            </a:xfrm>
            <a:custGeom>
              <a:avLst/>
              <a:gdLst/>
              <a:ahLst/>
              <a:cxnLst/>
              <a:rect l="l" t="t" r="r" b="b"/>
              <a:pathLst>
                <a:path w="1059814" h="1059814">
                  <a:moveTo>
                    <a:pt x="529831" y="1059662"/>
                  </a:moveTo>
                  <a:lnTo>
                    <a:pt x="481601" y="1057497"/>
                  </a:lnTo>
                  <a:lnTo>
                    <a:pt x="434585" y="1051127"/>
                  </a:lnTo>
                  <a:lnTo>
                    <a:pt x="388971" y="1040738"/>
                  </a:lnTo>
                  <a:lnTo>
                    <a:pt x="344944" y="1026518"/>
                  </a:lnTo>
                  <a:lnTo>
                    <a:pt x="302692" y="1008653"/>
                  </a:lnTo>
                  <a:lnTo>
                    <a:pt x="262402" y="987331"/>
                  </a:lnTo>
                  <a:lnTo>
                    <a:pt x="224261" y="962738"/>
                  </a:lnTo>
                  <a:lnTo>
                    <a:pt x="188456" y="935062"/>
                  </a:lnTo>
                  <a:lnTo>
                    <a:pt x="155173" y="904489"/>
                  </a:lnTo>
                  <a:lnTo>
                    <a:pt x="124600" y="871206"/>
                  </a:lnTo>
                  <a:lnTo>
                    <a:pt x="96923" y="835401"/>
                  </a:lnTo>
                  <a:lnTo>
                    <a:pt x="72331" y="797259"/>
                  </a:lnTo>
                  <a:lnTo>
                    <a:pt x="51008" y="756969"/>
                  </a:lnTo>
                  <a:lnTo>
                    <a:pt x="33144" y="714718"/>
                  </a:lnTo>
                  <a:lnTo>
                    <a:pt x="18924" y="670691"/>
                  </a:lnTo>
                  <a:lnTo>
                    <a:pt x="8535" y="625076"/>
                  </a:lnTo>
                  <a:lnTo>
                    <a:pt x="2164" y="578060"/>
                  </a:lnTo>
                  <a:lnTo>
                    <a:pt x="0" y="529831"/>
                  </a:lnTo>
                  <a:lnTo>
                    <a:pt x="2164" y="481601"/>
                  </a:lnTo>
                  <a:lnTo>
                    <a:pt x="8535" y="434585"/>
                  </a:lnTo>
                  <a:lnTo>
                    <a:pt x="18924" y="388971"/>
                  </a:lnTo>
                  <a:lnTo>
                    <a:pt x="33144" y="344944"/>
                  </a:lnTo>
                  <a:lnTo>
                    <a:pt x="51008" y="302692"/>
                  </a:lnTo>
                  <a:lnTo>
                    <a:pt x="72331" y="262402"/>
                  </a:lnTo>
                  <a:lnTo>
                    <a:pt x="96923" y="224261"/>
                  </a:lnTo>
                  <a:lnTo>
                    <a:pt x="124600" y="188456"/>
                  </a:lnTo>
                  <a:lnTo>
                    <a:pt x="155173" y="155173"/>
                  </a:lnTo>
                  <a:lnTo>
                    <a:pt x="188456" y="124600"/>
                  </a:lnTo>
                  <a:lnTo>
                    <a:pt x="224261" y="96923"/>
                  </a:lnTo>
                  <a:lnTo>
                    <a:pt x="262402" y="72331"/>
                  </a:lnTo>
                  <a:lnTo>
                    <a:pt x="302692" y="51008"/>
                  </a:lnTo>
                  <a:lnTo>
                    <a:pt x="344944" y="33144"/>
                  </a:lnTo>
                  <a:lnTo>
                    <a:pt x="388971" y="18924"/>
                  </a:lnTo>
                  <a:lnTo>
                    <a:pt x="434585" y="8535"/>
                  </a:lnTo>
                  <a:lnTo>
                    <a:pt x="481601" y="2164"/>
                  </a:lnTo>
                  <a:lnTo>
                    <a:pt x="529831" y="0"/>
                  </a:lnTo>
                  <a:lnTo>
                    <a:pt x="578060" y="2164"/>
                  </a:lnTo>
                  <a:lnTo>
                    <a:pt x="625076" y="8535"/>
                  </a:lnTo>
                  <a:lnTo>
                    <a:pt x="670691" y="18924"/>
                  </a:lnTo>
                  <a:lnTo>
                    <a:pt x="714718" y="33144"/>
                  </a:lnTo>
                  <a:lnTo>
                    <a:pt x="756969" y="51008"/>
                  </a:lnTo>
                  <a:lnTo>
                    <a:pt x="797259" y="72331"/>
                  </a:lnTo>
                  <a:lnTo>
                    <a:pt x="835401" y="96923"/>
                  </a:lnTo>
                  <a:lnTo>
                    <a:pt x="871206" y="124600"/>
                  </a:lnTo>
                  <a:lnTo>
                    <a:pt x="904489" y="155173"/>
                  </a:lnTo>
                  <a:lnTo>
                    <a:pt x="935062" y="188456"/>
                  </a:lnTo>
                  <a:lnTo>
                    <a:pt x="962738" y="224261"/>
                  </a:lnTo>
                  <a:lnTo>
                    <a:pt x="987331" y="262402"/>
                  </a:lnTo>
                  <a:lnTo>
                    <a:pt x="1008653" y="302692"/>
                  </a:lnTo>
                  <a:lnTo>
                    <a:pt x="1026518" y="344944"/>
                  </a:lnTo>
                  <a:lnTo>
                    <a:pt x="1040738" y="388971"/>
                  </a:lnTo>
                  <a:lnTo>
                    <a:pt x="1051127" y="434585"/>
                  </a:lnTo>
                  <a:lnTo>
                    <a:pt x="1057497" y="481601"/>
                  </a:lnTo>
                  <a:lnTo>
                    <a:pt x="1059662" y="529831"/>
                  </a:lnTo>
                  <a:lnTo>
                    <a:pt x="1057497" y="578060"/>
                  </a:lnTo>
                  <a:lnTo>
                    <a:pt x="1051127" y="625076"/>
                  </a:lnTo>
                  <a:lnTo>
                    <a:pt x="1040738" y="670691"/>
                  </a:lnTo>
                  <a:lnTo>
                    <a:pt x="1026518" y="714718"/>
                  </a:lnTo>
                  <a:lnTo>
                    <a:pt x="1008653" y="756969"/>
                  </a:lnTo>
                  <a:lnTo>
                    <a:pt x="987331" y="797259"/>
                  </a:lnTo>
                  <a:lnTo>
                    <a:pt x="962738" y="835401"/>
                  </a:lnTo>
                  <a:lnTo>
                    <a:pt x="935062" y="871206"/>
                  </a:lnTo>
                  <a:lnTo>
                    <a:pt x="904489" y="904489"/>
                  </a:lnTo>
                  <a:lnTo>
                    <a:pt x="871206" y="935062"/>
                  </a:lnTo>
                  <a:lnTo>
                    <a:pt x="835401" y="962738"/>
                  </a:lnTo>
                  <a:lnTo>
                    <a:pt x="797259" y="987331"/>
                  </a:lnTo>
                  <a:lnTo>
                    <a:pt x="756969" y="1008653"/>
                  </a:lnTo>
                  <a:lnTo>
                    <a:pt x="714718" y="1026518"/>
                  </a:lnTo>
                  <a:lnTo>
                    <a:pt x="670691" y="1040738"/>
                  </a:lnTo>
                  <a:lnTo>
                    <a:pt x="625076" y="1051127"/>
                  </a:lnTo>
                  <a:lnTo>
                    <a:pt x="578060" y="1057497"/>
                  </a:lnTo>
                  <a:lnTo>
                    <a:pt x="529831" y="1059662"/>
                  </a:lnTo>
                  <a:close/>
                </a:path>
              </a:pathLst>
            </a:custGeom>
            <a:solidFill>
              <a:srgbClr val="FFFFFF"/>
            </a:solidFill>
          </p:spPr>
          <p:txBody>
            <a:bodyPr wrap="square" lIns="0" tIns="0" rIns="0" bIns="0" rtlCol="0"/>
            <a:lstStyle/>
            <a:p>
              <a:endParaRPr b="1"/>
            </a:p>
          </p:txBody>
        </p:sp>
        <p:sp>
          <p:nvSpPr>
            <p:cNvPr id="7" name="object 35">
              <a:extLst>
                <a:ext uri="{FF2B5EF4-FFF2-40B4-BE49-F238E27FC236}">
                  <a16:creationId xmlns:a16="http://schemas.microsoft.com/office/drawing/2014/main" id="{03B12F45-E8EF-41AA-2128-7AA3E60F1C23}"/>
                </a:ext>
              </a:extLst>
            </p:cNvPr>
            <p:cNvSpPr/>
            <p:nvPr/>
          </p:nvSpPr>
          <p:spPr>
            <a:xfrm>
              <a:off x="3915168" y="3915168"/>
              <a:ext cx="1059815" cy="1059815"/>
            </a:xfrm>
            <a:custGeom>
              <a:avLst/>
              <a:gdLst/>
              <a:ahLst/>
              <a:cxnLst/>
              <a:rect l="l" t="t" r="r" b="b"/>
              <a:pathLst>
                <a:path w="1059814" h="1059814">
                  <a:moveTo>
                    <a:pt x="1059662" y="529831"/>
                  </a:moveTo>
                  <a:lnTo>
                    <a:pt x="1057497" y="578060"/>
                  </a:lnTo>
                  <a:lnTo>
                    <a:pt x="1051127" y="625076"/>
                  </a:lnTo>
                  <a:lnTo>
                    <a:pt x="1040738" y="670691"/>
                  </a:lnTo>
                  <a:lnTo>
                    <a:pt x="1026518" y="714718"/>
                  </a:lnTo>
                  <a:lnTo>
                    <a:pt x="1008653" y="756969"/>
                  </a:lnTo>
                  <a:lnTo>
                    <a:pt x="987331" y="797259"/>
                  </a:lnTo>
                  <a:lnTo>
                    <a:pt x="962738" y="835401"/>
                  </a:lnTo>
                  <a:lnTo>
                    <a:pt x="935062" y="871206"/>
                  </a:lnTo>
                  <a:lnTo>
                    <a:pt x="904489" y="904489"/>
                  </a:lnTo>
                  <a:lnTo>
                    <a:pt x="871206" y="935062"/>
                  </a:lnTo>
                  <a:lnTo>
                    <a:pt x="835401" y="962738"/>
                  </a:lnTo>
                  <a:lnTo>
                    <a:pt x="797259" y="987331"/>
                  </a:lnTo>
                  <a:lnTo>
                    <a:pt x="756969" y="1008653"/>
                  </a:lnTo>
                  <a:lnTo>
                    <a:pt x="714718" y="1026518"/>
                  </a:lnTo>
                  <a:lnTo>
                    <a:pt x="670691" y="1040738"/>
                  </a:lnTo>
                  <a:lnTo>
                    <a:pt x="625076" y="1051127"/>
                  </a:lnTo>
                  <a:lnTo>
                    <a:pt x="578060" y="1057497"/>
                  </a:lnTo>
                  <a:lnTo>
                    <a:pt x="529831" y="1059662"/>
                  </a:lnTo>
                  <a:lnTo>
                    <a:pt x="481601" y="1057497"/>
                  </a:lnTo>
                  <a:lnTo>
                    <a:pt x="434585" y="1051127"/>
                  </a:lnTo>
                  <a:lnTo>
                    <a:pt x="388971" y="1040738"/>
                  </a:lnTo>
                  <a:lnTo>
                    <a:pt x="344944" y="1026518"/>
                  </a:lnTo>
                  <a:lnTo>
                    <a:pt x="302692" y="1008653"/>
                  </a:lnTo>
                  <a:lnTo>
                    <a:pt x="262402" y="987331"/>
                  </a:lnTo>
                  <a:lnTo>
                    <a:pt x="224261" y="962738"/>
                  </a:lnTo>
                  <a:lnTo>
                    <a:pt x="188456" y="935062"/>
                  </a:lnTo>
                  <a:lnTo>
                    <a:pt x="155173" y="904489"/>
                  </a:lnTo>
                  <a:lnTo>
                    <a:pt x="124600" y="871206"/>
                  </a:lnTo>
                  <a:lnTo>
                    <a:pt x="96923" y="835401"/>
                  </a:lnTo>
                  <a:lnTo>
                    <a:pt x="72331" y="797259"/>
                  </a:lnTo>
                  <a:lnTo>
                    <a:pt x="51008" y="756969"/>
                  </a:lnTo>
                  <a:lnTo>
                    <a:pt x="33144" y="714718"/>
                  </a:lnTo>
                  <a:lnTo>
                    <a:pt x="18924" y="670691"/>
                  </a:lnTo>
                  <a:lnTo>
                    <a:pt x="8535" y="625076"/>
                  </a:lnTo>
                  <a:lnTo>
                    <a:pt x="2164" y="578060"/>
                  </a:lnTo>
                  <a:lnTo>
                    <a:pt x="0" y="529831"/>
                  </a:lnTo>
                  <a:lnTo>
                    <a:pt x="2164" y="481601"/>
                  </a:lnTo>
                  <a:lnTo>
                    <a:pt x="8535" y="434585"/>
                  </a:lnTo>
                  <a:lnTo>
                    <a:pt x="18924" y="388971"/>
                  </a:lnTo>
                  <a:lnTo>
                    <a:pt x="33144" y="344944"/>
                  </a:lnTo>
                  <a:lnTo>
                    <a:pt x="51008" y="302692"/>
                  </a:lnTo>
                  <a:lnTo>
                    <a:pt x="72331" y="262402"/>
                  </a:lnTo>
                  <a:lnTo>
                    <a:pt x="96923" y="224261"/>
                  </a:lnTo>
                  <a:lnTo>
                    <a:pt x="124600" y="188456"/>
                  </a:lnTo>
                  <a:lnTo>
                    <a:pt x="155173" y="155173"/>
                  </a:lnTo>
                  <a:lnTo>
                    <a:pt x="188456" y="124600"/>
                  </a:lnTo>
                  <a:lnTo>
                    <a:pt x="224261" y="96923"/>
                  </a:lnTo>
                  <a:lnTo>
                    <a:pt x="262402" y="72331"/>
                  </a:lnTo>
                  <a:lnTo>
                    <a:pt x="302692" y="51008"/>
                  </a:lnTo>
                  <a:lnTo>
                    <a:pt x="344944" y="33144"/>
                  </a:lnTo>
                  <a:lnTo>
                    <a:pt x="388971" y="18924"/>
                  </a:lnTo>
                  <a:lnTo>
                    <a:pt x="434585" y="8535"/>
                  </a:lnTo>
                  <a:lnTo>
                    <a:pt x="481601" y="2164"/>
                  </a:lnTo>
                  <a:lnTo>
                    <a:pt x="529831" y="0"/>
                  </a:lnTo>
                  <a:lnTo>
                    <a:pt x="578060" y="2164"/>
                  </a:lnTo>
                  <a:lnTo>
                    <a:pt x="625076" y="8535"/>
                  </a:lnTo>
                  <a:lnTo>
                    <a:pt x="670691" y="18924"/>
                  </a:lnTo>
                  <a:lnTo>
                    <a:pt x="714718" y="33144"/>
                  </a:lnTo>
                  <a:lnTo>
                    <a:pt x="756969" y="51008"/>
                  </a:lnTo>
                  <a:lnTo>
                    <a:pt x="797259" y="72331"/>
                  </a:lnTo>
                  <a:lnTo>
                    <a:pt x="835401" y="96923"/>
                  </a:lnTo>
                  <a:lnTo>
                    <a:pt x="871206" y="124600"/>
                  </a:lnTo>
                  <a:lnTo>
                    <a:pt x="904489" y="155173"/>
                  </a:lnTo>
                  <a:lnTo>
                    <a:pt x="935062" y="188456"/>
                  </a:lnTo>
                  <a:lnTo>
                    <a:pt x="962738" y="224261"/>
                  </a:lnTo>
                  <a:lnTo>
                    <a:pt x="987331" y="262402"/>
                  </a:lnTo>
                  <a:lnTo>
                    <a:pt x="1008653" y="302692"/>
                  </a:lnTo>
                  <a:lnTo>
                    <a:pt x="1026518" y="344944"/>
                  </a:lnTo>
                  <a:lnTo>
                    <a:pt x="1040738" y="388971"/>
                  </a:lnTo>
                  <a:lnTo>
                    <a:pt x="1051127" y="434585"/>
                  </a:lnTo>
                  <a:lnTo>
                    <a:pt x="1057497" y="481601"/>
                  </a:lnTo>
                  <a:lnTo>
                    <a:pt x="1059662" y="529831"/>
                  </a:lnTo>
                  <a:close/>
                </a:path>
              </a:pathLst>
            </a:custGeom>
            <a:ln w="25400">
              <a:solidFill>
                <a:srgbClr val="000000"/>
              </a:solidFill>
            </a:ln>
          </p:spPr>
          <p:txBody>
            <a:bodyPr wrap="square" lIns="0" tIns="0" rIns="0" bIns="0" rtlCol="0"/>
            <a:lstStyle/>
            <a:p>
              <a:endParaRPr b="1"/>
            </a:p>
          </p:txBody>
        </p:sp>
      </p:grpSp>
      <p:pic>
        <p:nvPicPr>
          <p:cNvPr id="8" name="object 32">
            <a:extLst>
              <a:ext uri="{FF2B5EF4-FFF2-40B4-BE49-F238E27FC236}">
                <a16:creationId xmlns:a16="http://schemas.microsoft.com/office/drawing/2014/main" id="{A9ABB9F7-D588-CE5A-F0FD-6E349B28AB2B}"/>
              </a:ext>
            </a:extLst>
          </p:cNvPr>
          <p:cNvPicPr/>
          <p:nvPr/>
        </p:nvPicPr>
        <p:blipFill>
          <a:blip r:embed="rId3" cstate="print">
            <a:duotone>
              <a:prstClr val="black"/>
              <a:schemeClr val="accent2">
                <a:tint val="45000"/>
                <a:satMod val="400000"/>
              </a:schemeClr>
            </a:duotone>
            <a:alphaModFix amt="40000"/>
          </a:blip>
          <a:stretch>
            <a:fillRect/>
          </a:stretch>
        </p:blipFill>
        <p:spPr>
          <a:xfrm rot="15239722">
            <a:off x="3681991" y="547332"/>
            <a:ext cx="5759798" cy="5753100"/>
          </a:xfrm>
          <a:prstGeom prst="rect">
            <a:avLst/>
          </a:prstGeom>
        </p:spPr>
      </p:pic>
      <p:sp>
        <p:nvSpPr>
          <p:cNvPr id="9" name="object 36">
            <a:extLst>
              <a:ext uri="{FF2B5EF4-FFF2-40B4-BE49-F238E27FC236}">
                <a16:creationId xmlns:a16="http://schemas.microsoft.com/office/drawing/2014/main" id="{AF3B5C53-0376-0BA1-91A6-703F951E7960}"/>
              </a:ext>
            </a:extLst>
          </p:cNvPr>
          <p:cNvSpPr txBox="1"/>
          <p:nvPr/>
        </p:nvSpPr>
        <p:spPr>
          <a:xfrm rot="5400000">
            <a:off x="10961924" y="2274657"/>
            <a:ext cx="553998" cy="2298450"/>
          </a:xfrm>
          <a:prstGeom prst="rect">
            <a:avLst/>
          </a:prstGeom>
        </p:spPr>
        <p:txBody>
          <a:bodyPr vert="vert270" wrap="square" lIns="0" tIns="35560" rIns="0" bIns="0" rtlCol="0">
            <a:spAutoFit/>
          </a:bodyPr>
          <a:lstStyle/>
          <a:p>
            <a:pPr marL="12700">
              <a:lnSpc>
                <a:spcPct val="100000"/>
              </a:lnSpc>
              <a:spcBef>
                <a:spcPts val="280"/>
              </a:spcBef>
            </a:pPr>
            <a:r>
              <a:rPr sz="3600" b="1" spc="-40" dirty="0">
                <a:solidFill>
                  <a:srgbClr val="010101"/>
                </a:solidFill>
                <a:latin typeface="Aptos Narrow" panose="020B0004020202020204" pitchFamily="34" charset="0"/>
                <a:cs typeface="Arial"/>
              </a:rPr>
              <a:t>Valence</a:t>
            </a:r>
            <a:r>
              <a:rPr sz="3600" b="1" spc="-65" dirty="0">
                <a:solidFill>
                  <a:srgbClr val="010101"/>
                </a:solidFill>
                <a:latin typeface="Aptos Narrow" panose="020B0004020202020204" pitchFamily="34" charset="0"/>
                <a:cs typeface="Arial"/>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10" name="object 37">
            <a:extLst>
              <a:ext uri="{FF2B5EF4-FFF2-40B4-BE49-F238E27FC236}">
                <a16:creationId xmlns:a16="http://schemas.microsoft.com/office/drawing/2014/main" id="{C31BC9A3-4A10-38C0-5A5D-3D147CB9EFAA}"/>
              </a:ext>
            </a:extLst>
          </p:cNvPr>
          <p:cNvSpPr txBox="1"/>
          <p:nvPr/>
        </p:nvSpPr>
        <p:spPr>
          <a:xfrm rot="5400000">
            <a:off x="1582278" y="2331972"/>
            <a:ext cx="553998" cy="2183820"/>
          </a:xfrm>
          <a:prstGeom prst="rect">
            <a:avLst/>
          </a:prstGeom>
        </p:spPr>
        <p:txBody>
          <a:bodyPr vert="vert270" wrap="square" lIns="0" tIns="35560" rIns="0" bIns="0" rtlCol="0">
            <a:spAutoFit/>
          </a:bodyPr>
          <a:lstStyle/>
          <a:p>
            <a:pPr marL="12700">
              <a:lnSpc>
                <a:spcPct val="100000"/>
              </a:lnSpc>
              <a:spcBef>
                <a:spcPts val="280"/>
              </a:spcBef>
            </a:pPr>
            <a:r>
              <a:rPr sz="3600" b="1" spc="-40" dirty="0">
                <a:solidFill>
                  <a:srgbClr val="010101"/>
                </a:solidFill>
                <a:latin typeface="Aptos Narrow" panose="020B0004020202020204" pitchFamily="34" charset="0"/>
                <a:cs typeface="Arial"/>
              </a:rPr>
              <a:t>Valence</a:t>
            </a:r>
            <a:r>
              <a:rPr sz="3600" b="1" spc="-65" dirty="0">
                <a:solidFill>
                  <a:srgbClr val="010101"/>
                </a:solidFill>
                <a:latin typeface="Aptos Narrow" panose="020B0004020202020204" pitchFamily="34" charset="0"/>
                <a:cs typeface="Arial"/>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11" name="object 38">
            <a:extLst>
              <a:ext uri="{FF2B5EF4-FFF2-40B4-BE49-F238E27FC236}">
                <a16:creationId xmlns:a16="http://schemas.microsoft.com/office/drawing/2014/main" id="{3BC72BDE-7B67-F19C-E0E1-56575D0DD2AF}"/>
              </a:ext>
            </a:extLst>
          </p:cNvPr>
          <p:cNvSpPr txBox="1">
            <a:spLocks/>
          </p:cNvSpPr>
          <p:nvPr/>
        </p:nvSpPr>
        <p:spPr>
          <a:xfrm>
            <a:off x="6820536" y="14153"/>
            <a:ext cx="2291568" cy="566822"/>
          </a:xfrm>
          <a:prstGeom prst="rect">
            <a:avLst/>
          </a:prstGeom>
        </p:spPr>
        <p:txBody>
          <a:bodyPr vert="horz" wrap="square" lIns="0" tIns="12700" rIns="0" bIns="0" rtlCol="0">
            <a:sp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pPr marL="12700">
              <a:lnSpc>
                <a:spcPct val="100000"/>
              </a:lnSpc>
              <a:spcBef>
                <a:spcPts val="100"/>
              </a:spcBef>
            </a:pPr>
            <a:r>
              <a:rPr lang="en-US" sz="3600" b="1" spc="-5" dirty="0">
                <a:latin typeface="Aptos Narrow" panose="020B0004020202020204" pitchFamily="34" charset="0"/>
              </a:rPr>
              <a:t>Intensity</a:t>
            </a:r>
            <a:r>
              <a:rPr lang="en-US" sz="3600" b="1" spc="-40" dirty="0">
                <a:latin typeface="Aptos Narrow" panose="020B0004020202020204" pitchFamily="34" charset="0"/>
              </a:rPr>
              <a:t> </a:t>
            </a:r>
            <a:r>
              <a:rPr lang="en-US" sz="3600" b="1" dirty="0">
                <a:latin typeface="Aptos Narrow" panose="020B0004020202020204" pitchFamily="34" charset="0"/>
                <a:cs typeface="Arial"/>
              </a:rPr>
              <a:t>(+)</a:t>
            </a:r>
          </a:p>
        </p:txBody>
      </p:sp>
      <p:sp>
        <p:nvSpPr>
          <p:cNvPr id="12" name="object 39">
            <a:extLst>
              <a:ext uri="{FF2B5EF4-FFF2-40B4-BE49-F238E27FC236}">
                <a16:creationId xmlns:a16="http://schemas.microsoft.com/office/drawing/2014/main" id="{F1C06B4B-46C6-BF61-E600-38883F9C0FFF}"/>
              </a:ext>
            </a:extLst>
          </p:cNvPr>
          <p:cNvSpPr txBox="1"/>
          <p:nvPr/>
        </p:nvSpPr>
        <p:spPr>
          <a:xfrm>
            <a:off x="5985059" y="3202026"/>
            <a:ext cx="1285209" cy="443711"/>
          </a:xfrm>
          <a:prstGeom prst="rect">
            <a:avLst/>
          </a:prstGeom>
        </p:spPr>
        <p:txBody>
          <a:bodyPr vert="horz" wrap="square" lIns="0" tIns="12700" rIns="0" bIns="0" rtlCol="0">
            <a:spAutoFit/>
          </a:bodyPr>
          <a:lstStyle/>
          <a:p>
            <a:pPr marL="12700">
              <a:lnSpc>
                <a:spcPct val="100000"/>
              </a:lnSpc>
              <a:spcBef>
                <a:spcPts val="100"/>
              </a:spcBef>
            </a:pPr>
            <a:r>
              <a:rPr sz="2800" b="1" spc="5" dirty="0">
                <a:solidFill>
                  <a:srgbClr val="010101"/>
                </a:solidFill>
                <a:latin typeface="Aptos Narrow" panose="020B0004020202020204" pitchFamily="34" charset="0"/>
                <a:cs typeface="Arial"/>
              </a:rPr>
              <a:t>N</a:t>
            </a:r>
            <a:r>
              <a:rPr sz="2800" b="1" spc="-30" dirty="0">
                <a:solidFill>
                  <a:srgbClr val="010101"/>
                </a:solidFill>
                <a:latin typeface="Aptos Narrow" panose="020B0004020202020204" pitchFamily="34" charset="0"/>
                <a:cs typeface="Arial"/>
              </a:rPr>
              <a:t>eu</a:t>
            </a:r>
            <a:r>
              <a:rPr sz="2800" b="1" spc="-15" dirty="0">
                <a:solidFill>
                  <a:srgbClr val="010101"/>
                </a:solidFill>
                <a:latin typeface="Aptos Narrow" panose="020B0004020202020204" pitchFamily="34" charset="0"/>
                <a:cs typeface="Arial"/>
              </a:rPr>
              <a:t>t</a:t>
            </a:r>
            <a:r>
              <a:rPr sz="2800" b="1" spc="-35" dirty="0">
                <a:solidFill>
                  <a:srgbClr val="010101"/>
                </a:solidFill>
                <a:latin typeface="Aptos Narrow" panose="020B0004020202020204" pitchFamily="34" charset="0"/>
                <a:cs typeface="Arial"/>
              </a:rPr>
              <a:t>r</a:t>
            </a:r>
            <a:r>
              <a:rPr sz="2800" b="1" spc="-30" dirty="0">
                <a:solidFill>
                  <a:srgbClr val="010101"/>
                </a:solidFill>
                <a:latin typeface="Aptos Narrow" panose="020B0004020202020204" pitchFamily="34" charset="0"/>
                <a:cs typeface="Arial"/>
              </a:rPr>
              <a:t>a</a:t>
            </a:r>
            <a:r>
              <a:rPr sz="2800" b="1" spc="-5" dirty="0">
                <a:solidFill>
                  <a:srgbClr val="010101"/>
                </a:solidFill>
                <a:latin typeface="Aptos Narrow" panose="020B0004020202020204" pitchFamily="34" charset="0"/>
                <a:cs typeface="Arial"/>
              </a:rPr>
              <a:t>l</a:t>
            </a:r>
            <a:endParaRPr sz="3200" b="1" dirty="0">
              <a:latin typeface="Aptos Narrow" panose="020B0004020202020204" pitchFamily="34" charset="0"/>
              <a:cs typeface="Arial"/>
            </a:endParaRPr>
          </a:p>
        </p:txBody>
      </p:sp>
      <p:sp>
        <p:nvSpPr>
          <p:cNvPr id="13" name="object 40">
            <a:extLst>
              <a:ext uri="{FF2B5EF4-FFF2-40B4-BE49-F238E27FC236}">
                <a16:creationId xmlns:a16="http://schemas.microsoft.com/office/drawing/2014/main" id="{DDBDEC1D-9CA0-2768-D8C9-F95B3A108D5B}"/>
              </a:ext>
            </a:extLst>
          </p:cNvPr>
          <p:cNvSpPr txBox="1"/>
          <p:nvPr/>
        </p:nvSpPr>
        <p:spPr>
          <a:xfrm>
            <a:off x="3944968" y="3711529"/>
            <a:ext cx="737342"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S</a:t>
            </a: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4" name="object 41">
            <a:extLst>
              <a:ext uri="{FF2B5EF4-FFF2-40B4-BE49-F238E27FC236}">
                <a16:creationId xmlns:a16="http://schemas.microsoft.com/office/drawing/2014/main" id="{B8DB95AE-0935-4107-386A-233E36973546}"/>
              </a:ext>
            </a:extLst>
          </p:cNvPr>
          <p:cNvSpPr txBox="1"/>
          <p:nvPr/>
        </p:nvSpPr>
        <p:spPr>
          <a:xfrm>
            <a:off x="4399389" y="4820967"/>
            <a:ext cx="1917089"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D</a:t>
            </a:r>
            <a:r>
              <a:rPr sz="3200" b="1" spc="-30" dirty="0">
                <a:solidFill>
                  <a:srgbClr val="010101"/>
                </a:solidFill>
                <a:latin typeface="Aptos Narrow" panose="020B0004020202020204" pitchFamily="34" charset="0"/>
                <a:cs typeface="Arial"/>
              </a:rPr>
              <a:t>ep</a:t>
            </a:r>
            <a:r>
              <a:rPr sz="3200" b="1" spc="-3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dirty="0">
                <a:solidFill>
                  <a:srgbClr val="010101"/>
                </a:solidFill>
                <a:latin typeface="Aptos Narrow" panose="020B0004020202020204" pitchFamily="34" charset="0"/>
                <a:cs typeface="Arial"/>
              </a:rPr>
              <a:t>ss</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5" name="object 42">
            <a:extLst>
              <a:ext uri="{FF2B5EF4-FFF2-40B4-BE49-F238E27FC236}">
                <a16:creationId xmlns:a16="http://schemas.microsoft.com/office/drawing/2014/main" id="{CDF244C7-45A3-EC71-7895-298094E9F51E}"/>
              </a:ext>
            </a:extLst>
          </p:cNvPr>
          <p:cNvSpPr txBox="1"/>
          <p:nvPr/>
        </p:nvSpPr>
        <p:spPr>
          <a:xfrm>
            <a:off x="5437759" y="5575032"/>
            <a:ext cx="1076966"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B</a:t>
            </a:r>
            <a:r>
              <a:rPr sz="3200" b="1" spc="-30" dirty="0">
                <a:solidFill>
                  <a:srgbClr val="010101"/>
                </a:solidFill>
                <a:latin typeface="Aptos Narrow" panose="020B0004020202020204" pitchFamily="34" charset="0"/>
                <a:cs typeface="Arial"/>
              </a:rPr>
              <a:t>o</a:t>
            </a:r>
            <a:r>
              <a:rPr sz="3200" b="1" spc="-3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6" name="object 43">
            <a:extLst>
              <a:ext uri="{FF2B5EF4-FFF2-40B4-BE49-F238E27FC236}">
                <a16:creationId xmlns:a16="http://schemas.microsoft.com/office/drawing/2014/main" id="{1EC9DB1C-5792-7BC0-A218-9E24983336A8}"/>
              </a:ext>
            </a:extLst>
          </p:cNvPr>
          <p:cNvSpPr txBox="1"/>
          <p:nvPr/>
        </p:nvSpPr>
        <p:spPr>
          <a:xfrm>
            <a:off x="8296727" y="2838716"/>
            <a:ext cx="1162766"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H</a:t>
            </a:r>
            <a:r>
              <a:rPr sz="3200" b="1" spc="-30" dirty="0">
                <a:solidFill>
                  <a:srgbClr val="010101"/>
                </a:solidFill>
                <a:latin typeface="Aptos Narrow" panose="020B0004020202020204" pitchFamily="34" charset="0"/>
                <a:cs typeface="Arial"/>
              </a:rPr>
              <a:t>app</a:t>
            </a:r>
            <a:r>
              <a:rPr sz="3200" b="1" dirty="0">
                <a:solidFill>
                  <a:srgbClr val="010101"/>
                </a:solidFill>
                <a:latin typeface="Aptos Narrow" panose="020B0004020202020204" pitchFamily="34" charset="0"/>
                <a:cs typeface="Arial"/>
              </a:rPr>
              <a:t>y</a:t>
            </a:r>
            <a:endParaRPr sz="3200" b="1">
              <a:latin typeface="Aptos Narrow" panose="020B0004020202020204" pitchFamily="34" charset="0"/>
              <a:cs typeface="Arial"/>
            </a:endParaRPr>
          </a:p>
        </p:txBody>
      </p:sp>
      <p:sp>
        <p:nvSpPr>
          <p:cNvPr id="17" name="object 44">
            <a:extLst>
              <a:ext uri="{FF2B5EF4-FFF2-40B4-BE49-F238E27FC236}">
                <a16:creationId xmlns:a16="http://schemas.microsoft.com/office/drawing/2014/main" id="{EFC3058D-E094-625B-4FED-7154FED03BA9}"/>
              </a:ext>
            </a:extLst>
          </p:cNvPr>
          <p:cNvSpPr txBox="1"/>
          <p:nvPr/>
        </p:nvSpPr>
        <p:spPr>
          <a:xfrm>
            <a:off x="7732283" y="1658358"/>
            <a:ext cx="1309340" cy="505267"/>
          </a:xfrm>
          <a:prstGeom prst="rect">
            <a:avLst/>
          </a:prstGeom>
        </p:spPr>
        <p:txBody>
          <a:bodyPr vert="horz" wrap="square" lIns="0" tIns="12700" rIns="0" bIns="0" rtlCol="0">
            <a:spAutoFit/>
          </a:bodyPr>
          <a:lstStyle/>
          <a:p>
            <a:pPr marL="12700">
              <a:lnSpc>
                <a:spcPct val="100000"/>
              </a:lnSpc>
              <a:spcBef>
                <a:spcPts val="100"/>
              </a:spcBef>
            </a:pPr>
            <a:r>
              <a:rPr sz="3200" b="1" spc="-20" dirty="0">
                <a:solidFill>
                  <a:srgbClr val="010101"/>
                </a:solidFill>
                <a:latin typeface="Aptos Narrow" panose="020B0004020202020204" pitchFamily="34" charset="0"/>
                <a:cs typeface="Arial"/>
              </a:rPr>
              <a:t>Excited</a:t>
            </a:r>
            <a:endParaRPr sz="3200" b="1" dirty="0">
              <a:latin typeface="Aptos Narrow" panose="020B0004020202020204" pitchFamily="34" charset="0"/>
              <a:cs typeface="Arial"/>
            </a:endParaRPr>
          </a:p>
        </p:txBody>
      </p:sp>
      <p:sp>
        <p:nvSpPr>
          <p:cNvPr id="18" name="object 45">
            <a:extLst>
              <a:ext uri="{FF2B5EF4-FFF2-40B4-BE49-F238E27FC236}">
                <a16:creationId xmlns:a16="http://schemas.microsoft.com/office/drawing/2014/main" id="{072C4994-312B-3320-D51E-E47EAB883DA8}"/>
              </a:ext>
            </a:extLst>
          </p:cNvPr>
          <p:cNvSpPr txBox="1"/>
          <p:nvPr/>
        </p:nvSpPr>
        <p:spPr>
          <a:xfrm>
            <a:off x="6787091" y="838171"/>
            <a:ext cx="860679"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l</a:t>
            </a:r>
            <a:r>
              <a:rPr sz="3200" b="1" spc="-30" dirty="0">
                <a:solidFill>
                  <a:srgbClr val="010101"/>
                </a:solidFill>
                <a:latin typeface="Aptos Narrow" panose="020B0004020202020204" pitchFamily="34" charset="0"/>
                <a:cs typeface="Arial"/>
              </a:rPr>
              <a:t>e</a:t>
            </a:r>
            <a:r>
              <a:rPr sz="3200" b="1" spc="65" dirty="0">
                <a:solidFill>
                  <a:srgbClr val="010101"/>
                </a:solidFill>
                <a:latin typeface="Aptos Narrow" panose="020B0004020202020204" pitchFamily="34" charset="0"/>
                <a:cs typeface="Arial"/>
              </a:rPr>
              <a:t>r</a:t>
            </a:r>
            <a:r>
              <a:rPr sz="3200" b="1" dirty="0">
                <a:solidFill>
                  <a:srgbClr val="010101"/>
                </a:solidFill>
                <a:latin typeface="Aptos Narrow" panose="020B0004020202020204" pitchFamily="34" charset="0"/>
                <a:cs typeface="Arial"/>
              </a:rPr>
              <a:t>t</a:t>
            </a:r>
            <a:endParaRPr sz="3200" b="1" dirty="0">
              <a:latin typeface="Aptos Narrow" panose="020B0004020202020204" pitchFamily="34" charset="0"/>
              <a:cs typeface="Arial"/>
            </a:endParaRPr>
          </a:p>
        </p:txBody>
      </p:sp>
      <p:sp>
        <p:nvSpPr>
          <p:cNvPr id="19" name="object 46">
            <a:extLst>
              <a:ext uri="{FF2B5EF4-FFF2-40B4-BE49-F238E27FC236}">
                <a16:creationId xmlns:a16="http://schemas.microsoft.com/office/drawing/2014/main" id="{79B1599E-643D-2AA4-E691-AAE6F6779886}"/>
              </a:ext>
            </a:extLst>
          </p:cNvPr>
          <p:cNvSpPr txBox="1"/>
          <p:nvPr/>
        </p:nvSpPr>
        <p:spPr>
          <a:xfrm>
            <a:off x="3333967" y="1360587"/>
            <a:ext cx="2061702" cy="751488"/>
          </a:xfrm>
          <a:prstGeom prst="rect">
            <a:avLst/>
          </a:prstGeom>
        </p:spPr>
        <p:txBody>
          <a:bodyPr vert="horz" wrap="square" lIns="0" tIns="12700" rIns="0" bIns="0" rtlCol="0">
            <a:spAutoFit/>
          </a:bodyPr>
          <a:lstStyle/>
          <a:p>
            <a:pPr marL="12700">
              <a:lnSpc>
                <a:spcPct val="100000"/>
              </a:lnSpc>
              <a:spcBef>
                <a:spcPts val="100"/>
              </a:spcBef>
            </a:pPr>
            <a:r>
              <a:rPr sz="4800" b="1" spc="30" dirty="0">
                <a:solidFill>
                  <a:srgbClr val="010101"/>
                </a:solidFill>
                <a:latin typeface="Aptos Black" panose="020B0004020202020204" pitchFamily="34" charset="0"/>
                <a:cs typeface="Arial"/>
              </a:rPr>
              <a:t>A</a:t>
            </a:r>
            <a:r>
              <a:rPr sz="4800" b="1" spc="-5" dirty="0">
                <a:solidFill>
                  <a:srgbClr val="010101"/>
                </a:solidFill>
                <a:latin typeface="Aptos Black" panose="020B0004020202020204" pitchFamily="34" charset="0"/>
                <a:cs typeface="Arial"/>
              </a:rPr>
              <a:t>ng</a:t>
            </a:r>
            <a:r>
              <a:rPr sz="4800" b="1" dirty="0">
                <a:solidFill>
                  <a:srgbClr val="010101"/>
                </a:solidFill>
                <a:latin typeface="Aptos Black" panose="020B0004020202020204" pitchFamily="34" charset="0"/>
                <a:cs typeface="Arial"/>
              </a:rPr>
              <a:t>ry</a:t>
            </a:r>
            <a:endParaRPr sz="4800" b="1" dirty="0">
              <a:latin typeface="Aptos Black" panose="020B0004020202020204" pitchFamily="34" charset="0"/>
              <a:cs typeface="Arial"/>
            </a:endParaRPr>
          </a:p>
        </p:txBody>
      </p:sp>
      <p:sp>
        <p:nvSpPr>
          <p:cNvPr id="20" name="object 47">
            <a:extLst>
              <a:ext uri="{FF2B5EF4-FFF2-40B4-BE49-F238E27FC236}">
                <a16:creationId xmlns:a16="http://schemas.microsoft.com/office/drawing/2014/main" id="{E13460A8-5EA5-EAF6-1FA1-A819CC094B20}"/>
              </a:ext>
            </a:extLst>
          </p:cNvPr>
          <p:cNvSpPr txBox="1"/>
          <p:nvPr/>
        </p:nvSpPr>
        <p:spPr>
          <a:xfrm>
            <a:off x="5324985" y="824834"/>
            <a:ext cx="1076966" cy="505267"/>
          </a:xfrm>
          <a:prstGeom prst="rect">
            <a:avLst/>
          </a:prstGeom>
        </p:spPr>
        <p:txBody>
          <a:bodyPr vert="horz" wrap="square" lIns="0" tIns="12700" rIns="0" bIns="0" rtlCol="0">
            <a:spAutoFit/>
          </a:bodyPr>
          <a:lstStyle/>
          <a:p>
            <a:pPr marL="12700">
              <a:lnSpc>
                <a:spcPct val="100000"/>
              </a:lnSpc>
              <a:spcBef>
                <a:spcPts val="100"/>
              </a:spcBef>
            </a:pPr>
            <a:r>
              <a:rPr sz="3200" b="1" spc="-245" dirty="0">
                <a:solidFill>
                  <a:srgbClr val="010101"/>
                </a:solidFill>
                <a:latin typeface="Aptos Narrow" panose="020B0004020202020204" pitchFamily="34" charset="0"/>
                <a:cs typeface="Arial"/>
              </a:rPr>
              <a:t>T</a:t>
            </a:r>
            <a:r>
              <a:rPr sz="3200" b="1" spc="-30" dirty="0">
                <a:solidFill>
                  <a:srgbClr val="010101"/>
                </a:solidFill>
                <a:latin typeface="Aptos Narrow" panose="020B0004020202020204" pitchFamily="34" charset="0"/>
                <a:cs typeface="Arial"/>
              </a:rPr>
              <a:t>en</a:t>
            </a:r>
            <a:r>
              <a:rPr sz="3200" b="1" dirty="0">
                <a:solidFill>
                  <a:srgbClr val="010101"/>
                </a:solidFill>
                <a:latin typeface="Aptos Narrow" panose="020B0004020202020204" pitchFamily="34" charset="0"/>
                <a:cs typeface="Arial"/>
              </a:rPr>
              <a:t>s</a:t>
            </a:r>
            <a:r>
              <a:rPr sz="3200" b="1" spc="-5" dirty="0">
                <a:solidFill>
                  <a:srgbClr val="010101"/>
                </a:solidFill>
                <a:latin typeface="Aptos Narrow" panose="020B0004020202020204" pitchFamily="34" charset="0"/>
                <a:cs typeface="Arial"/>
              </a:rPr>
              <a:t>e</a:t>
            </a:r>
            <a:endParaRPr sz="3200" b="1" dirty="0">
              <a:latin typeface="Aptos Narrow" panose="020B0004020202020204" pitchFamily="34" charset="0"/>
              <a:cs typeface="Arial"/>
            </a:endParaRPr>
          </a:p>
        </p:txBody>
      </p:sp>
      <p:sp>
        <p:nvSpPr>
          <p:cNvPr id="21" name="object 48">
            <a:extLst>
              <a:ext uri="{FF2B5EF4-FFF2-40B4-BE49-F238E27FC236}">
                <a16:creationId xmlns:a16="http://schemas.microsoft.com/office/drawing/2014/main" id="{524C450A-775A-21E9-A958-D958817864E3}"/>
              </a:ext>
            </a:extLst>
          </p:cNvPr>
          <p:cNvSpPr txBox="1"/>
          <p:nvPr/>
        </p:nvSpPr>
        <p:spPr>
          <a:xfrm>
            <a:off x="3845061" y="2838716"/>
            <a:ext cx="1897426"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Di</a:t>
            </a:r>
            <a:r>
              <a:rPr sz="3200" b="1" dirty="0">
                <a:solidFill>
                  <a:srgbClr val="010101"/>
                </a:solidFill>
                <a:latin typeface="Aptos Narrow" panose="020B0004020202020204" pitchFamily="34" charset="0"/>
                <a:cs typeface="Arial"/>
              </a:rPr>
              <a:t>str</a:t>
            </a:r>
            <a:r>
              <a:rPr sz="3200" b="1" spc="-5" dirty="0">
                <a:solidFill>
                  <a:srgbClr val="010101"/>
                </a:solidFill>
                <a:latin typeface="Aptos Narrow" panose="020B0004020202020204" pitchFamily="34" charset="0"/>
                <a:cs typeface="Arial"/>
              </a:rPr>
              <a:t>e</a:t>
            </a:r>
            <a:r>
              <a:rPr sz="3200" b="1" dirty="0">
                <a:solidFill>
                  <a:srgbClr val="010101"/>
                </a:solidFill>
                <a:latin typeface="Aptos Narrow" panose="020B0004020202020204" pitchFamily="34" charset="0"/>
                <a:cs typeface="Arial"/>
              </a:rPr>
              <a:t>ss</a:t>
            </a:r>
            <a:r>
              <a:rPr sz="3200" b="1" spc="-5" dirty="0">
                <a:solidFill>
                  <a:srgbClr val="010101"/>
                </a:solidFill>
                <a:latin typeface="Aptos Narrow" panose="020B0004020202020204" pitchFamily="34" charset="0"/>
                <a:cs typeface="Arial"/>
              </a:rPr>
              <a:t>ed</a:t>
            </a:r>
            <a:endParaRPr sz="3200" b="1">
              <a:latin typeface="Aptos Narrow" panose="020B0004020202020204" pitchFamily="34" charset="0"/>
              <a:cs typeface="Arial"/>
            </a:endParaRPr>
          </a:p>
        </p:txBody>
      </p:sp>
      <p:sp>
        <p:nvSpPr>
          <p:cNvPr id="22" name="object 49">
            <a:extLst>
              <a:ext uri="{FF2B5EF4-FFF2-40B4-BE49-F238E27FC236}">
                <a16:creationId xmlns:a16="http://schemas.microsoft.com/office/drawing/2014/main" id="{31E9589A-C9E4-931E-9AAB-BC803E9B9787}"/>
              </a:ext>
            </a:extLst>
          </p:cNvPr>
          <p:cNvSpPr txBox="1"/>
          <p:nvPr/>
        </p:nvSpPr>
        <p:spPr>
          <a:xfrm>
            <a:off x="7994304" y="3818209"/>
            <a:ext cx="1396928" cy="505267"/>
          </a:xfrm>
          <a:prstGeom prst="rect">
            <a:avLst/>
          </a:prstGeom>
        </p:spPr>
        <p:txBody>
          <a:bodyPr vert="horz" wrap="square" lIns="0" tIns="12700" rIns="0" bIns="0" rtlCol="0">
            <a:spAutoFit/>
          </a:bodyPr>
          <a:lstStyle/>
          <a:p>
            <a:pPr marL="12700">
              <a:lnSpc>
                <a:spcPct val="100000"/>
              </a:lnSpc>
              <a:spcBef>
                <a:spcPts val="100"/>
              </a:spcBef>
            </a:pPr>
            <a:r>
              <a:rPr sz="3200" b="1" spc="-20" dirty="0">
                <a:solidFill>
                  <a:srgbClr val="010101"/>
                </a:solidFill>
                <a:latin typeface="Aptos Narrow" panose="020B0004020202020204" pitchFamily="34" charset="0"/>
                <a:cs typeface="Arial"/>
              </a:rPr>
              <a:t>Content</a:t>
            </a:r>
            <a:endParaRPr sz="3200" b="1" dirty="0">
              <a:latin typeface="Aptos Narrow" panose="020B0004020202020204" pitchFamily="34" charset="0"/>
              <a:cs typeface="Arial"/>
            </a:endParaRPr>
          </a:p>
        </p:txBody>
      </p:sp>
      <p:sp>
        <p:nvSpPr>
          <p:cNvPr id="23" name="object 50">
            <a:extLst>
              <a:ext uri="{FF2B5EF4-FFF2-40B4-BE49-F238E27FC236}">
                <a16:creationId xmlns:a16="http://schemas.microsoft.com/office/drawing/2014/main" id="{7F404BC6-40A3-26B1-3460-EAAE8142DEC9}"/>
              </a:ext>
            </a:extLst>
          </p:cNvPr>
          <p:cNvSpPr txBox="1"/>
          <p:nvPr/>
        </p:nvSpPr>
        <p:spPr>
          <a:xfrm>
            <a:off x="6816176" y="5576716"/>
            <a:ext cx="953629"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C</a:t>
            </a: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l</a:t>
            </a:r>
            <a:r>
              <a:rPr sz="3200" b="1" dirty="0">
                <a:solidFill>
                  <a:srgbClr val="010101"/>
                </a:solidFill>
                <a:latin typeface="Aptos Narrow" panose="020B0004020202020204" pitchFamily="34" charset="0"/>
                <a:cs typeface="Arial"/>
              </a:rPr>
              <a:t>m</a:t>
            </a:r>
            <a:endParaRPr sz="3200" b="1">
              <a:latin typeface="Aptos Narrow" panose="020B0004020202020204" pitchFamily="34" charset="0"/>
              <a:cs typeface="Arial"/>
            </a:endParaRPr>
          </a:p>
        </p:txBody>
      </p:sp>
      <p:sp>
        <p:nvSpPr>
          <p:cNvPr id="24" name="object 51">
            <a:extLst>
              <a:ext uri="{FF2B5EF4-FFF2-40B4-BE49-F238E27FC236}">
                <a16:creationId xmlns:a16="http://schemas.microsoft.com/office/drawing/2014/main" id="{80628BAA-FCDC-94E1-CAC3-A2482CB936B8}"/>
              </a:ext>
            </a:extLst>
          </p:cNvPr>
          <p:cNvSpPr txBox="1"/>
          <p:nvPr/>
        </p:nvSpPr>
        <p:spPr>
          <a:xfrm>
            <a:off x="7381636" y="4822803"/>
            <a:ext cx="1470215"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l</a:t>
            </a:r>
            <a:r>
              <a:rPr sz="3200" b="1" spc="70" dirty="0">
                <a:solidFill>
                  <a:srgbClr val="010101"/>
                </a:solidFill>
                <a:latin typeface="Aptos Narrow" panose="020B0004020202020204" pitchFamily="34" charset="0"/>
                <a:cs typeface="Arial"/>
              </a:rPr>
              <a:t>a</a:t>
            </a:r>
            <a:r>
              <a:rPr sz="3200" b="1" spc="-105" dirty="0">
                <a:solidFill>
                  <a:srgbClr val="010101"/>
                </a:solidFill>
                <a:latin typeface="Aptos Narrow" panose="020B0004020202020204" pitchFamily="34" charset="0"/>
                <a:cs typeface="Arial"/>
              </a:rPr>
              <a:t>x</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a:latin typeface="Aptos Narrow" panose="020B0004020202020204" pitchFamily="34" charset="0"/>
              <a:cs typeface="Arial"/>
            </a:endParaRPr>
          </a:p>
        </p:txBody>
      </p:sp>
      <p:sp>
        <p:nvSpPr>
          <p:cNvPr id="25" name="object 52">
            <a:extLst>
              <a:ext uri="{FF2B5EF4-FFF2-40B4-BE49-F238E27FC236}">
                <a16:creationId xmlns:a16="http://schemas.microsoft.com/office/drawing/2014/main" id="{A260E23A-C39A-83FD-8848-27AC09DD12B2}"/>
              </a:ext>
            </a:extLst>
          </p:cNvPr>
          <p:cNvSpPr txBox="1"/>
          <p:nvPr/>
        </p:nvSpPr>
        <p:spPr>
          <a:xfrm>
            <a:off x="4208439" y="6273529"/>
            <a:ext cx="2184319"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10101"/>
                </a:solidFill>
                <a:latin typeface="Aptos Narrow" panose="020B0004020202020204" pitchFamily="34" charset="0"/>
                <a:cs typeface="Microsoft Sans Serif"/>
              </a:rPr>
              <a:t>Intensity</a:t>
            </a:r>
            <a:r>
              <a:rPr sz="3600" b="1" spc="-40" dirty="0">
                <a:solidFill>
                  <a:srgbClr val="010101"/>
                </a:solidFill>
                <a:latin typeface="Aptos Narrow" panose="020B0004020202020204" pitchFamily="34" charset="0"/>
                <a:cs typeface="Microsoft Sans Serif"/>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29" name="TextBox 28">
            <a:extLst>
              <a:ext uri="{FF2B5EF4-FFF2-40B4-BE49-F238E27FC236}">
                <a16:creationId xmlns:a16="http://schemas.microsoft.com/office/drawing/2014/main" id="{E914CD08-A5A8-F679-C565-2854C7CD9A9C}"/>
              </a:ext>
            </a:extLst>
          </p:cNvPr>
          <p:cNvSpPr txBox="1"/>
          <p:nvPr/>
        </p:nvSpPr>
        <p:spPr>
          <a:xfrm>
            <a:off x="69136" y="54574"/>
            <a:ext cx="4046802" cy="1200329"/>
          </a:xfrm>
          <a:prstGeom prst="rect">
            <a:avLst/>
          </a:prstGeom>
          <a:noFill/>
        </p:spPr>
        <p:txBody>
          <a:bodyPr wrap="square">
            <a:spAutoFit/>
          </a:bodyPr>
          <a:lstStyle/>
          <a:p>
            <a:r>
              <a:rPr lang="en-US" sz="3600" b="1" i="0" dirty="0">
                <a:solidFill>
                  <a:srgbClr val="101418"/>
                </a:solidFill>
                <a:effectLst/>
                <a:latin typeface="Aptos Narrow" panose="020B0004020202020204" pitchFamily="34" charset="0"/>
              </a:rPr>
              <a:t>Circumplex </a:t>
            </a:r>
            <a:r>
              <a:rPr lang="en-US" sz="3600" b="1" dirty="0">
                <a:solidFill>
                  <a:srgbClr val="101418"/>
                </a:solidFill>
                <a:latin typeface="Aptos Narrow" panose="020B0004020202020204" pitchFamily="34" charset="0"/>
              </a:rPr>
              <a:t>Model of Emotions</a:t>
            </a:r>
            <a:endParaRPr lang="en-US" sz="3600" dirty="0">
              <a:latin typeface="Aptos Narrow" panose="020B0004020202020204" pitchFamily="34" charset="0"/>
            </a:endParaRPr>
          </a:p>
        </p:txBody>
      </p:sp>
    </p:spTree>
    <p:extLst>
      <p:ext uri="{BB962C8B-B14F-4D97-AF65-F5344CB8AC3E}">
        <p14:creationId xmlns:p14="http://schemas.microsoft.com/office/powerpoint/2010/main" val="216530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8AA7613-F3C2-9ADA-A8C5-5D2D949D49BE}"/>
              </a:ext>
            </a:extLst>
          </p:cNvPr>
          <p:cNvGrpSpPr/>
          <p:nvPr/>
        </p:nvGrpSpPr>
        <p:grpSpPr>
          <a:xfrm>
            <a:off x="2753360" y="119697"/>
            <a:ext cx="7620000" cy="6618605"/>
            <a:chOff x="635000" y="1140815"/>
            <a:chExt cx="7620000" cy="6618605"/>
          </a:xfrm>
        </p:grpSpPr>
        <p:sp>
          <p:nvSpPr>
            <p:cNvPr id="3" name="object 31">
              <a:extLst>
                <a:ext uri="{FF2B5EF4-FFF2-40B4-BE49-F238E27FC236}">
                  <a16:creationId xmlns:a16="http://schemas.microsoft.com/office/drawing/2014/main" id="{CAB4D96E-39DE-4DB4-BABF-3ED83F5ADB51}"/>
                </a:ext>
              </a:extLst>
            </p:cNvPr>
            <p:cNvSpPr/>
            <p:nvPr/>
          </p:nvSpPr>
          <p:spPr>
            <a:xfrm>
              <a:off x="635000" y="4445000"/>
              <a:ext cx="7620000" cy="0"/>
            </a:xfrm>
            <a:custGeom>
              <a:avLst/>
              <a:gdLst/>
              <a:ahLst/>
              <a:cxnLst/>
              <a:rect l="l" t="t" r="r" b="b"/>
              <a:pathLst>
                <a:path w="7620000">
                  <a:moveTo>
                    <a:pt x="0" y="0"/>
                  </a:moveTo>
                  <a:lnTo>
                    <a:pt x="7620000" y="0"/>
                  </a:lnTo>
                </a:path>
              </a:pathLst>
            </a:custGeom>
            <a:ln w="12700">
              <a:solidFill>
                <a:srgbClr val="CCCCCC"/>
              </a:solidFill>
            </a:ln>
          </p:spPr>
          <p:txBody>
            <a:bodyPr wrap="square" lIns="0" tIns="0" rIns="0" bIns="0" rtlCol="0"/>
            <a:lstStyle/>
            <a:p>
              <a:endParaRPr b="1"/>
            </a:p>
          </p:txBody>
        </p:sp>
        <p:pic>
          <p:nvPicPr>
            <p:cNvPr id="4" name="object 32">
              <a:extLst>
                <a:ext uri="{FF2B5EF4-FFF2-40B4-BE49-F238E27FC236}">
                  <a16:creationId xmlns:a16="http://schemas.microsoft.com/office/drawing/2014/main" id="{3858D6DF-193B-0A36-E15B-27F2F4FEDACB}"/>
                </a:ext>
              </a:extLst>
            </p:cNvPr>
            <p:cNvPicPr/>
            <p:nvPr/>
          </p:nvPicPr>
          <p:blipFill>
            <a:blip r:embed="rId3" cstate="print"/>
            <a:stretch>
              <a:fillRect/>
            </a:stretch>
          </p:blipFill>
          <p:spPr>
            <a:xfrm>
              <a:off x="1565100" y="1571798"/>
              <a:ext cx="5759798" cy="5753100"/>
            </a:xfrm>
            <a:prstGeom prst="rect">
              <a:avLst/>
            </a:prstGeom>
          </p:spPr>
        </p:pic>
        <p:sp>
          <p:nvSpPr>
            <p:cNvPr id="5" name="object 33">
              <a:extLst>
                <a:ext uri="{FF2B5EF4-FFF2-40B4-BE49-F238E27FC236}">
                  <a16:creationId xmlns:a16="http://schemas.microsoft.com/office/drawing/2014/main" id="{02B6558A-E81E-F12A-E6F5-F2DCCD3F9F71}"/>
                </a:ext>
              </a:extLst>
            </p:cNvPr>
            <p:cNvSpPr/>
            <p:nvPr/>
          </p:nvSpPr>
          <p:spPr>
            <a:xfrm>
              <a:off x="1153515" y="1140815"/>
              <a:ext cx="6605905" cy="6618605"/>
            </a:xfrm>
            <a:custGeom>
              <a:avLst/>
              <a:gdLst/>
              <a:ahLst/>
              <a:cxnLst/>
              <a:rect l="l" t="t" r="r" b="b"/>
              <a:pathLst>
                <a:path w="6605905" h="6618605">
                  <a:moveTo>
                    <a:pt x="6605537" y="3304184"/>
                  </a:moveTo>
                  <a:lnTo>
                    <a:pt x="6470307" y="3226003"/>
                  </a:lnTo>
                  <a:lnTo>
                    <a:pt x="6470307" y="3291484"/>
                  </a:lnTo>
                  <a:lnTo>
                    <a:pt x="3304184" y="3291484"/>
                  </a:lnTo>
                  <a:lnTo>
                    <a:pt x="3304184" y="135280"/>
                  </a:lnTo>
                  <a:lnTo>
                    <a:pt x="3369665" y="135280"/>
                  </a:lnTo>
                  <a:lnTo>
                    <a:pt x="3291484" y="0"/>
                  </a:lnTo>
                  <a:lnTo>
                    <a:pt x="3213303" y="135280"/>
                  </a:lnTo>
                  <a:lnTo>
                    <a:pt x="3278784" y="135280"/>
                  </a:lnTo>
                  <a:lnTo>
                    <a:pt x="3278784" y="3291484"/>
                  </a:lnTo>
                  <a:lnTo>
                    <a:pt x="135280" y="3291484"/>
                  </a:lnTo>
                  <a:lnTo>
                    <a:pt x="135280" y="3226003"/>
                  </a:lnTo>
                  <a:lnTo>
                    <a:pt x="0" y="3304184"/>
                  </a:lnTo>
                  <a:lnTo>
                    <a:pt x="135280" y="3382365"/>
                  </a:lnTo>
                  <a:lnTo>
                    <a:pt x="135280" y="3316884"/>
                  </a:lnTo>
                  <a:lnTo>
                    <a:pt x="3278784" y="3316884"/>
                  </a:lnTo>
                  <a:lnTo>
                    <a:pt x="3278784" y="6483007"/>
                  </a:lnTo>
                  <a:lnTo>
                    <a:pt x="3213303" y="6483007"/>
                  </a:lnTo>
                  <a:lnTo>
                    <a:pt x="3291484" y="6618237"/>
                  </a:lnTo>
                  <a:lnTo>
                    <a:pt x="3369665" y="6483007"/>
                  </a:lnTo>
                  <a:lnTo>
                    <a:pt x="3304184" y="6483007"/>
                  </a:lnTo>
                  <a:lnTo>
                    <a:pt x="3304184" y="3316884"/>
                  </a:lnTo>
                  <a:lnTo>
                    <a:pt x="6470307" y="3316884"/>
                  </a:lnTo>
                  <a:lnTo>
                    <a:pt x="6470307" y="3382365"/>
                  </a:lnTo>
                  <a:lnTo>
                    <a:pt x="6605537" y="3304184"/>
                  </a:lnTo>
                  <a:close/>
                </a:path>
              </a:pathLst>
            </a:custGeom>
            <a:solidFill>
              <a:srgbClr val="000000"/>
            </a:solidFill>
          </p:spPr>
          <p:txBody>
            <a:bodyPr wrap="square" lIns="0" tIns="0" rIns="0" bIns="0" rtlCol="0"/>
            <a:lstStyle/>
            <a:p>
              <a:endParaRPr b="1"/>
            </a:p>
          </p:txBody>
        </p:sp>
        <p:sp>
          <p:nvSpPr>
            <p:cNvPr id="6" name="object 34">
              <a:extLst>
                <a:ext uri="{FF2B5EF4-FFF2-40B4-BE49-F238E27FC236}">
                  <a16:creationId xmlns:a16="http://schemas.microsoft.com/office/drawing/2014/main" id="{6A2B61FD-B027-D24E-D046-50532F5445F3}"/>
                </a:ext>
              </a:extLst>
            </p:cNvPr>
            <p:cNvSpPr/>
            <p:nvPr/>
          </p:nvSpPr>
          <p:spPr>
            <a:xfrm>
              <a:off x="3915168" y="3915168"/>
              <a:ext cx="1059815" cy="1059815"/>
            </a:xfrm>
            <a:custGeom>
              <a:avLst/>
              <a:gdLst/>
              <a:ahLst/>
              <a:cxnLst/>
              <a:rect l="l" t="t" r="r" b="b"/>
              <a:pathLst>
                <a:path w="1059814" h="1059814">
                  <a:moveTo>
                    <a:pt x="529831" y="1059662"/>
                  </a:moveTo>
                  <a:lnTo>
                    <a:pt x="481601" y="1057497"/>
                  </a:lnTo>
                  <a:lnTo>
                    <a:pt x="434585" y="1051127"/>
                  </a:lnTo>
                  <a:lnTo>
                    <a:pt x="388971" y="1040738"/>
                  </a:lnTo>
                  <a:lnTo>
                    <a:pt x="344944" y="1026518"/>
                  </a:lnTo>
                  <a:lnTo>
                    <a:pt x="302692" y="1008653"/>
                  </a:lnTo>
                  <a:lnTo>
                    <a:pt x="262402" y="987331"/>
                  </a:lnTo>
                  <a:lnTo>
                    <a:pt x="224261" y="962738"/>
                  </a:lnTo>
                  <a:lnTo>
                    <a:pt x="188456" y="935062"/>
                  </a:lnTo>
                  <a:lnTo>
                    <a:pt x="155173" y="904489"/>
                  </a:lnTo>
                  <a:lnTo>
                    <a:pt x="124600" y="871206"/>
                  </a:lnTo>
                  <a:lnTo>
                    <a:pt x="96923" y="835401"/>
                  </a:lnTo>
                  <a:lnTo>
                    <a:pt x="72331" y="797259"/>
                  </a:lnTo>
                  <a:lnTo>
                    <a:pt x="51008" y="756969"/>
                  </a:lnTo>
                  <a:lnTo>
                    <a:pt x="33144" y="714718"/>
                  </a:lnTo>
                  <a:lnTo>
                    <a:pt x="18924" y="670691"/>
                  </a:lnTo>
                  <a:lnTo>
                    <a:pt x="8535" y="625076"/>
                  </a:lnTo>
                  <a:lnTo>
                    <a:pt x="2164" y="578060"/>
                  </a:lnTo>
                  <a:lnTo>
                    <a:pt x="0" y="529831"/>
                  </a:lnTo>
                  <a:lnTo>
                    <a:pt x="2164" y="481601"/>
                  </a:lnTo>
                  <a:lnTo>
                    <a:pt x="8535" y="434585"/>
                  </a:lnTo>
                  <a:lnTo>
                    <a:pt x="18924" y="388971"/>
                  </a:lnTo>
                  <a:lnTo>
                    <a:pt x="33144" y="344944"/>
                  </a:lnTo>
                  <a:lnTo>
                    <a:pt x="51008" y="302692"/>
                  </a:lnTo>
                  <a:lnTo>
                    <a:pt x="72331" y="262402"/>
                  </a:lnTo>
                  <a:lnTo>
                    <a:pt x="96923" y="224261"/>
                  </a:lnTo>
                  <a:lnTo>
                    <a:pt x="124600" y="188456"/>
                  </a:lnTo>
                  <a:lnTo>
                    <a:pt x="155173" y="155173"/>
                  </a:lnTo>
                  <a:lnTo>
                    <a:pt x="188456" y="124600"/>
                  </a:lnTo>
                  <a:lnTo>
                    <a:pt x="224261" y="96923"/>
                  </a:lnTo>
                  <a:lnTo>
                    <a:pt x="262402" y="72331"/>
                  </a:lnTo>
                  <a:lnTo>
                    <a:pt x="302692" y="51008"/>
                  </a:lnTo>
                  <a:lnTo>
                    <a:pt x="344944" y="33144"/>
                  </a:lnTo>
                  <a:lnTo>
                    <a:pt x="388971" y="18924"/>
                  </a:lnTo>
                  <a:lnTo>
                    <a:pt x="434585" y="8535"/>
                  </a:lnTo>
                  <a:lnTo>
                    <a:pt x="481601" y="2164"/>
                  </a:lnTo>
                  <a:lnTo>
                    <a:pt x="529831" y="0"/>
                  </a:lnTo>
                  <a:lnTo>
                    <a:pt x="578060" y="2164"/>
                  </a:lnTo>
                  <a:lnTo>
                    <a:pt x="625076" y="8535"/>
                  </a:lnTo>
                  <a:lnTo>
                    <a:pt x="670691" y="18924"/>
                  </a:lnTo>
                  <a:lnTo>
                    <a:pt x="714718" y="33144"/>
                  </a:lnTo>
                  <a:lnTo>
                    <a:pt x="756969" y="51008"/>
                  </a:lnTo>
                  <a:lnTo>
                    <a:pt x="797259" y="72331"/>
                  </a:lnTo>
                  <a:lnTo>
                    <a:pt x="835401" y="96923"/>
                  </a:lnTo>
                  <a:lnTo>
                    <a:pt x="871206" y="124600"/>
                  </a:lnTo>
                  <a:lnTo>
                    <a:pt x="904489" y="155173"/>
                  </a:lnTo>
                  <a:lnTo>
                    <a:pt x="935062" y="188456"/>
                  </a:lnTo>
                  <a:lnTo>
                    <a:pt x="962738" y="224261"/>
                  </a:lnTo>
                  <a:lnTo>
                    <a:pt x="987331" y="262402"/>
                  </a:lnTo>
                  <a:lnTo>
                    <a:pt x="1008653" y="302692"/>
                  </a:lnTo>
                  <a:lnTo>
                    <a:pt x="1026518" y="344944"/>
                  </a:lnTo>
                  <a:lnTo>
                    <a:pt x="1040738" y="388971"/>
                  </a:lnTo>
                  <a:lnTo>
                    <a:pt x="1051127" y="434585"/>
                  </a:lnTo>
                  <a:lnTo>
                    <a:pt x="1057497" y="481601"/>
                  </a:lnTo>
                  <a:lnTo>
                    <a:pt x="1059662" y="529831"/>
                  </a:lnTo>
                  <a:lnTo>
                    <a:pt x="1057497" y="578060"/>
                  </a:lnTo>
                  <a:lnTo>
                    <a:pt x="1051127" y="625076"/>
                  </a:lnTo>
                  <a:lnTo>
                    <a:pt x="1040738" y="670691"/>
                  </a:lnTo>
                  <a:lnTo>
                    <a:pt x="1026518" y="714718"/>
                  </a:lnTo>
                  <a:lnTo>
                    <a:pt x="1008653" y="756969"/>
                  </a:lnTo>
                  <a:lnTo>
                    <a:pt x="987331" y="797259"/>
                  </a:lnTo>
                  <a:lnTo>
                    <a:pt x="962738" y="835401"/>
                  </a:lnTo>
                  <a:lnTo>
                    <a:pt x="935062" y="871206"/>
                  </a:lnTo>
                  <a:lnTo>
                    <a:pt x="904489" y="904489"/>
                  </a:lnTo>
                  <a:lnTo>
                    <a:pt x="871206" y="935062"/>
                  </a:lnTo>
                  <a:lnTo>
                    <a:pt x="835401" y="962738"/>
                  </a:lnTo>
                  <a:lnTo>
                    <a:pt x="797259" y="987331"/>
                  </a:lnTo>
                  <a:lnTo>
                    <a:pt x="756969" y="1008653"/>
                  </a:lnTo>
                  <a:lnTo>
                    <a:pt x="714718" y="1026518"/>
                  </a:lnTo>
                  <a:lnTo>
                    <a:pt x="670691" y="1040738"/>
                  </a:lnTo>
                  <a:lnTo>
                    <a:pt x="625076" y="1051127"/>
                  </a:lnTo>
                  <a:lnTo>
                    <a:pt x="578060" y="1057497"/>
                  </a:lnTo>
                  <a:lnTo>
                    <a:pt x="529831" y="1059662"/>
                  </a:lnTo>
                  <a:close/>
                </a:path>
              </a:pathLst>
            </a:custGeom>
            <a:solidFill>
              <a:srgbClr val="FFFFFF"/>
            </a:solidFill>
          </p:spPr>
          <p:txBody>
            <a:bodyPr wrap="square" lIns="0" tIns="0" rIns="0" bIns="0" rtlCol="0"/>
            <a:lstStyle/>
            <a:p>
              <a:endParaRPr b="1"/>
            </a:p>
          </p:txBody>
        </p:sp>
        <p:sp>
          <p:nvSpPr>
            <p:cNvPr id="7" name="object 35">
              <a:extLst>
                <a:ext uri="{FF2B5EF4-FFF2-40B4-BE49-F238E27FC236}">
                  <a16:creationId xmlns:a16="http://schemas.microsoft.com/office/drawing/2014/main" id="{03B12F45-E8EF-41AA-2128-7AA3E60F1C23}"/>
                </a:ext>
              </a:extLst>
            </p:cNvPr>
            <p:cNvSpPr/>
            <p:nvPr/>
          </p:nvSpPr>
          <p:spPr>
            <a:xfrm>
              <a:off x="3915168" y="3915168"/>
              <a:ext cx="1059815" cy="1059815"/>
            </a:xfrm>
            <a:custGeom>
              <a:avLst/>
              <a:gdLst/>
              <a:ahLst/>
              <a:cxnLst/>
              <a:rect l="l" t="t" r="r" b="b"/>
              <a:pathLst>
                <a:path w="1059814" h="1059814">
                  <a:moveTo>
                    <a:pt x="1059662" y="529831"/>
                  </a:moveTo>
                  <a:lnTo>
                    <a:pt x="1057497" y="578060"/>
                  </a:lnTo>
                  <a:lnTo>
                    <a:pt x="1051127" y="625076"/>
                  </a:lnTo>
                  <a:lnTo>
                    <a:pt x="1040738" y="670691"/>
                  </a:lnTo>
                  <a:lnTo>
                    <a:pt x="1026518" y="714718"/>
                  </a:lnTo>
                  <a:lnTo>
                    <a:pt x="1008653" y="756969"/>
                  </a:lnTo>
                  <a:lnTo>
                    <a:pt x="987331" y="797259"/>
                  </a:lnTo>
                  <a:lnTo>
                    <a:pt x="962738" y="835401"/>
                  </a:lnTo>
                  <a:lnTo>
                    <a:pt x="935062" y="871206"/>
                  </a:lnTo>
                  <a:lnTo>
                    <a:pt x="904489" y="904489"/>
                  </a:lnTo>
                  <a:lnTo>
                    <a:pt x="871206" y="935062"/>
                  </a:lnTo>
                  <a:lnTo>
                    <a:pt x="835401" y="962738"/>
                  </a:lnTo>
                  <a:lnTo>
                    <a:pt x="797259" y="987331"/>
                  </a:lnTo>
                  <a:lnTo>
                    <a:pt x="756969" y="1008653"/>
                  </a:lnTo>
                  <a:lnTo>
                    <a:pt x="714718" y="1026518"/>
                  </a:lnTo>
                  <a:lnTo>
                    <a:pt x="670691" y="1040738"/>
                  </a:lnTo>
                  <a:lnTo>
                    <a:pt x="625076" y="1051127"/>
                  </a:lnTo>
                  <a:lnTo>
                    <a:pt x="578060" y="1057497"/>
                  </a:lnTo>
                  <a:lnTo>
                    <a:pt x="529831" y="1059662"/>
                  </a:lnTo>
                  <a:lnTo>
                    <a:pt x="481601" y="1057497"/>
                  </a:lnTo>
                  <a:lnTo>
                    <a:pt x="434585" y="1051127"/>
                  </a:lnTo>
                  <a:lnTo>
                    <a:pt x="388971" y="1040738"/>
                  </a:lnTo>
                  <a:lnTo>
                    <a:pt x="344944" y="1026518"/>
                  </a:lnTo>
                  <a:lnTo>
                    <a:pt x="302692" y="1008653"/>
                  </a:lnTo>
                  <a:lnTo>
                    <a:pt x="262402" y="987331"/>
                  </a:lnTo>
                  <a:lnTo>
                    <a:pt x="224261" y="962738"/>
                  </a:lnTo>
                  <a:lnTo>
                    <a:pt x="188456" y="935062"/>
                  </a:lnTo>
                  <a:lnTo>
                    <a:pt x="155173" y="904489"/>
                  </a:lnTo>
                  <a:lnTo>
                    <a:pt x="124600" y="871206"/>
                  </a:lnTo>
                  <a:lnTo>
                    <a:pt x="96923" y="835401"/>
                  </a:lnTo>
                  <a:lnTo>
                    <a:pt x="72331" y="797259"/>
                  </a:lnTo>
                  <a:lnTo>
                    <a:pt x="51008" y="756969"/>
                  </a:lnTo>
                  <a:lnTo>
                    <a:pt x="33144" y="714718"/>
                  </a:lnTo>
                  <a:lnTo>
                    <a:pt x="18924" y="670691"/>
                  </a:lnTo>
                  <a:lnTo>
                    <a:pt x="8535" y="625076"/>
                  </a:lnTo>
                  <a:lnTo>
                    <a:pt x="2164" y="578060"/>
                  </a:lnTo>
                  <a:lnTo>
                    <a:pt x="0" y="529831"/>
                  </a:lnTo>
                  <a:lnTo>
                    <a:pt x="2164" y="481601"/>
                  </a:lnTo>
                  <a:lnTo>
                    <a:pt x="8535" y="434585"/>
                  </a:lnTo>
                  <a:lnTo>
                    <a:pt x="18924" y="388971"/>
                  </a:lnTo>
                  <a:lnTo>
                    <a:pt x="33144" y="344944"/>
                  </a:lnTo>
                  <a:lnTo>
                    <a:pt x="51008" y="302692"/>
                  </a:lnTo>
                  <a:lnTo>
                    <a:pt x="72331" y="262402"/>
                  </a:lnTo>
                  <a:lnTo>
                    <a:pt x="96923" y="224261"/>
                  </a:lnTo>
                  <a:lnTo>
                    <a:pt x="124600" y="188456"/>
                  </a:lnTo>
                  <a:lnTo>
                    <a:pt x="155173" y="155173"/>
                  </a:lnTo>
                  <a:lnTo>
                    <a:pt x="188456" y="124600"/>
                  </a:lnTo>
                  <a:lnTo>
                    <a:pt x="224261" y="96923"/>
                  </a:lnTo>
                  <a:lnTo>
                    <a:pt x="262402" y="72331"/>
                  </a:lnTo>
                  <a:lnTo>
                    <a:pt x="302692" y="51008"/>
                  </a:lnTo>
                  <a:lnTo>
                    <a:pt x="344944" y="33144"/>
                  </a:lnTo>
                  <a:lnTo>
                    <a:pt x="388971" y="18924"/>
                  </a:lnTo>
                  <a:lnTo>
                    <a:pt x="434585" y="8535"/>
                  </a:lnTo>
                  <a:lnTo>
                    <a:pt x="481601" y="2164"/>
                  </a:lnTo>
                  <a:lnTo>
                    <a:pt x="529831" y="0"/>
                  </a:lnTo>
                  <a:lnTo>
                    <a:pt x="578060" y="2164"/>
                  </a:lnTo>
                  <a:lnTo>
                    <a:pt x="625076" y="8535"/>
                  </a:lnTo>
                  <a:lnTo>
                    <a:pt x="670691" y="18924"/>
                  </a:lnTo>
                  <a:lnTo>
                    <a:pt x="714718" y="33144"/>
                  </a:lnTo>
                  <a:lnTo>
                    <a:pt x="756969" y="51008"/>
                  </a:lnTo>
                  <a:lnTo>
                    <a:pt x="797259" y="72331"/>
                  </a:lnTo>
                  <a:lnTo>
                    <a:pt x="835401" y="96923"/>
                  </a:lnTo>
                  <a:lnTo>
                    <a:pt x="871206" y="124600"/>
                  </a:lnTo>
                  <a:lnTo>
                    <a:pt x="904489" y="155173"/>
                  </a:lnTo>
                  <a:lnTo>
                    <a:pt x="935062" y="188456"/>
                  </a:lnTo>
                  <a:lnTo>
                    <a:pt x="962738" y="224261"/>
                  </a:lnTo>
                  <a:lnTo>
                    <a:pt x="987331" y="262402"/>
                  </a:lnTo>
                  <a:lnTo>
                    <a:pt x="1008653" y="302692"/>
                  </a:lnTo>
                  <a:lnTo>
                    <a:pt x="1026518" y="344944"/>
                  </a:lnTo>
                  <a:lnTo>
                    <a:pt x="1040738" y="388971"/>
                  </a:lnTo>
                  <a:lnTo>
                    <a:pt x="1051127" y="434585"/>
                  </a:lnTo>
                  <a:lnTo>
                    <a:pt x="1057497" y="481601"/>
                  </a:lnTo>
                  <a:lnTo>
                    <a:pt x="1059662" y="529831"/>
                  </a:lnTo>
                  <a:close/>
                </a:path>
              </a:pathLst>
            </a:custGeom>
            <a:ln w="25400">
              <a:solidFill>
                <a:srgbClr val="000000"/>
              </a:solidFill>
            </a:ln>
          </p:spPr>
          <p:txBody>
            <a:bodyPr wrap="square" lIns="0" tIns="0" rIns="0" bIns="0" rtlCol="0"/>
            <a:lstStyle/>
            <a:p>
              <a:endParaRPr b="1"/>
            </a:p>
          </p:txBody>
        </p:sp>
      </p:grpSp>
      <p:pic>
        <p:nvPicPr>
          <p:cNvPr id="8" name="object 32">
            <a:extLst>
              <a:ext uri="{FF2B5EF4-FFF2-40B4-BE49-F238E27FC236}">
                <a16:creationId xmlns:a16="http://schemas.microsoft.com/office/drawing/2014/main" id="{A9ABB9F7-D588-CE5A-F0FD-6E349B28AB2B}"/>
              </a:ext>
            </a:extLst>
          </p:cNvPr>
          <p:cNvPicPr/>
          <p:nvPr/>
        </p:nvPicPr>
        <p:blipFill>
          <a:blip r:embed="rId3" cstate="print">
            <a:duotone>
              <a:prstClr val="black"/>
              <a:schemeClr val="accent2">
                <a:tint val="45000"/>
                <a:satMod val="400000"/>
              </a:schemeClr>
            </a:duotone>
            <a:alphaModFix amt="40000"/>
          </a:blip>
          <a:stretch>
            <a:fillRect/>
          </a:stretch>
        </p:blipFill>
        <p:spPr>
          <a:xfrm rot="15239722">
            <a:off x="3681991" y="547332"/>
            <a:ext cx="5759798" cy="5753100"/>
          </a:xfrm>
          <a:prstGeom prst="rect">
            <a:avLst/>
          </a:prstGeom>
        </p:spPr>
      </p:pic>
      <p:sp>
        <p:nvSpPr>
          <p:cNvPr id="9" name="object 36">
            <a:extLst>
              <a:ext uri="{FF2B5EF4-FFF2-40B4-BE49-F238E27FC236}">
                <a16:creationId xmlns:a16="http://schemas.microsoft.com/office/drawing/2014/main" id="{AF3B5C53-0376-0BA1-91A6-703F951E7960}"/>
              </a:ext>
            </a:extLst>
          </p:cNvPr>
          <p:cNvSpPr txBox="1"/>
          <p:nvPr/>
        </p:nvSpPr>
        <p:spPr>
          <a:xfrm rot="5400000">
            <a:off x="10961924" y="2274657"/>
            <a:ext cx="553998" cy="2298450"/>
          </a:xfrm>
          <a:prstGeom prst="rect">
            <a:avLst/>
          </a:prstGeom>
        </p:spPr>
        <p:txBody>
          <a:bodyPr vert="vert270" wrap="square" lIns="0" tIns="35560" rIns="0" bIns="0" rtlCol="0">
            <a:spAutoFit/>
          </a:bodyPr>
          <a:lstStyle/>
          <a:p>
            <a:pPr marL="12700">
              <a:lnSpc>
                <a:spcPct val="100000"/>
              </a:lnSpc>
              <a:spcBef>
                <a:spcPts val="280"/>
              </a:spcBef>
            </a:pPr>
            <a:r>
              <a:rPr sz="3600" b="1" spc="-40" dirty="0">
                <a:solidFill>
                  <a:srgbClr val="010101"/>
                </a:solidFill>
                <a:latin typeface="Aptos Narrow" panose="020B0004020202020204" pitchFamily="34" charset="0"/>
                <a:cs typeface="Arial"/>
              </a:rPr>
              <a:t>Valence</a:t>
            </a:r>
            <a:r>
              <a:rPr sz="3600" b="1" spc="-65" dirty="0">
                <a:solidFill>
                  <a:srgbClr val="010101"/>
                </a:solidFill>
                <a:latin typeface="Aptos Narrow" panose="020B0004020202020204" pitchFamily="34" charset="0"/>
                <a:cs typeface="Arial"/>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10" name="object 37">
            <a:extLst>
              <a:ext uri="{FF2B5EF4-FFF2-40B4-BE49-F238E27FC236}">
                <a16:creationId xmlns:a16="http://schemas.microsoft.com/office/drawing/2014/main" id="{C31BC9A3-4A10-38C0-5A5D-3D147CB9EFAA}"/>
              </a:ext>
            </a:extLst>
          </p:cNvPr>
          <p:cNvSpPr txBox="1"/>
          <p:nvPr/>
        </p:nvSpPr>
        <p:spPr>
          <a:xfrm rot="5400000">
            <a:off x="1582278" y="2331972"/>
            <a:ext cx="553998" cy="2183820"/>
          </a:xfrm>
          <a:prstGeom prst="rect">
            <a:avLst/>
          </a:prstGeom>
        </p:spPr>
        <p:txBody>
          <a:bodyPr vert="vert270" wrap="square" lIns="0" tIns="35560" rIns="0" bIns="0" rtlCol="0">
            <a:spAutoFit/>
          </a:bodyPr>
          <a:lstStyle/>
          <a:p>
            <a:pPr marL="12700">
              <a:lnSpc>
                <a:spcPct val="100000"/>
              </a:lnSpc>
              <a:spcBef>
                <a:spcPts val="280"/>
              </a:spcBef>
            </a:pPr>
            <a:r>
              <a:rPr sz="3600" b="1" spc="-40" dirty="0">
                <a:solidFill>
                  <a:srgbClr val="010101"/>
                </a:solidFill>
                <a:latin typeface="Aptos Narrow" panose="020B0004020202020204" pitchFamily="34" charset="0"/>
                <a:cs typeface="Arial"/>
              </a:rPr>
              <a:t>Valence</a:t>
            </a:r>
            <a:r>
              <a:rPr sz="3600" b="1" spc="-65" dirty="0">
                <a:solidFill>
                  <a:srgbClr val="010101"/>
                </a:solidFill>
                <a:latin typeface="Aptos Narrow" panose="020B0004020202020204" pitchFamily="34" charset="0"/>
                <a:cs typeface="Arial"/>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11" name="object 38">
            <a:extLst>
              <a:ext uri="{FF2B5EF4-FFF2-40B4-BE49-F238E27FC236}">
                <a16:creationId xmlns:a16="http://schemas.microsoft.com/office/drawing/2014/main" id="{3BC72BDE-7B67-F19C-E0E1-56575D0DD2AF}"/>
              </a:ext>
            </a:extLst>
          </p:cNvPr>
          <p:cNvSpPr txBox="1">
            <a:spLocks/>
          </p:cNvSpPr>
          <p:nvPr/>
        </p:nvSpPr>
        <p:spPr>
          <a:xfrm>
            <a:off x="6820536" y="14153"/>
            <a:ext cx="2291568" cy="566822"/>
          </a:xfrm>
          <a:prstGeom prst="rect">
            <a:avLst/>
          </a:prstGeom>
        </p:spPr>
        <p:txBody>
          <a:bodyPr vert="horz" wrap="square" lIns="0" tIns="12700" rIns="0" bIns="0" rtlCol="0">
            <a:sp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pPr marL="12700">
              <a:lnSpc>
                <a:spcPct val="100000"/>
              </a:lnSpc>
              <a:spcBef>
                <a:spcPts val="100"/>
              </a:spcBef>
            </a:pPr>
            <a:r>
              <a:rPr lang="en-US" sz="3600" b="1" spc="-5" dirty="0">
                <a:latin typeface="Aptos Narrow" panose="020B0004020202020204" pitchFamily="34" charset="0"/>
              </a:rPr>
              <a:t>Intensity</a:t>
            </a:r>
            <a:r>
              <a:rPr lang="en-US" sz="3600" b="1" spc="-40" dirty="0">
                <a:latin typeface="Aptos Narrow" panose="020B0004020202020204" pitchFamily="34" charset="0"/>
              </a:rPr>
              <a:t> </a:t>
            </a:r>
            <a:r>
              <a:rPr lang="en-US" sz="3600" b="1" dirty="0">
                <a:latin typeface="Aptos Narrow" panose="020B0004020202020204" pitchFamily="34" charset="0"/>
                <a:cs typeface="Arial"/>
              </a:rPr>
              <a:t>(+)</a:t>
            </a:r>
          </a:p>
        </p:txBody>
      </p:sp>
      <p:sp>
        <p:nvSpPr>
          <p:cNvPr id="12" name="object 39">
            <a:extLst>
              <a:ext uri="{FF2B5EF4-FFF2-40B4-BE49-F238E27FC236}">
                <a16:creationId xmlns:a16="http://schemas.microsoft.com/office/drawing/2014/main" id="{F1C06B4B-46C6-BF61-E600-38883F9C0FFF}"/>
              </a:ext>
            </a:extLst>
          </p:cNvPr>
          <p:cNvSpPr txBox="1"/>
          <p:nvPr/>
        </p:nvSpPr>
        <p:spPr>
          <a:xfrm>
            <a:off x="5985059" y="3202026"/>
            <a:ext cx="1285209" cy="443711"/>
          </a:xfrm>
          <a:prstGeom prst="rect">
            <a:avLst/>
          </a:prstGeom>
        </p:spPr>
        <p:txBody>
          <a:bodyPr vert="horz" wrap="square" lIns="0" tIns="12700" rIns="0" bIns="0" rtlCol="0">
            <a:spAutoFit/>
          </a:bodyPr>
          <a:lstStyle/>
          <a:p>
            <a:pPr marL="12700">
              <a:lnSpc>
                <a:spcPct val="100000"/>
              </a:lnSpc>
              <a:spcBef>
                <a:spcPts val="100"/>
              </a:spcBef>
            </a:pPr>
            <a:r>
              <a:rPr sz="2800" b="1" spc="5" dirty="0">
                <a:solidFill>
                  <a:srgbClr val="010101"/>
                </a:solidFill>
                <a:latin typeface="Aptos Narrow" panose="020B0004020202020204" pitchFamily="34" charset="0"/>
                <a:cs typeface="Arial"/>
              </a:rPr>
              <a:t>N</a:t>
            </a:r>
            <a:r>
              <a:rPr sz="2800" b="1" spc="-30" dirty="0">
                <a:solidFill>
                  <a:srgbClr val="010101"/>
                </a:solidFill>
                <a:latin typeface="Aptos Narrow" panose="020B0004020202020204" pitchFamily="34" charset="0"/>
                <a:cs typeface="Arial"/>
              </a:rPr>
              <a:t>eu</a:t>
            </a:r>
            <a:r>
              <a:rPr sz="2800" b="1" spc="-15" dirty="0">
                <a:solidFill>
                  <a:srgbClr val="010101"/>
                </a:solidFill>
                <a:latin typeface="Aptos Narrow" panose="020B0004020202020204" pitchFamily="34" charset="0"/>
                <a:cs typeface="Arial"/>
              </a:rPr>
              <a:t>t</a:t>
            </a:r>
            <a:r>
              <a:rPr sz="2800" b="1" spc="-35" dirty="0">
                <a:solidFill>
                  <a:srgbClr val="010101"/>
                </a:solidFill>
                <a:latin typeface="Aptos Narrow" panose="020B0004020202020204" pitchFamily="34" charset="0"/>
                <a:cs typeface="Arial"/>
              </a:rPr>
              <a:t>r</a:t>
            </a:r>
            <a:r>
              <a:rPr sz="2800" b="1" spc="-30" dirty="0">
                <a:solidFill>
                  <a:srgbClr val="010101"/>
                </a:solidFill>
                <a:latin typeface="Aptos Narrow" panose="020B0004020202020204" pitchFamily="34" charset="0"/>
                <a:cs typeface="Arial"/>
              </a:rPr>
              <a:t>a</a:t>
            </a:r>
            <a:r>
              <a:rPr sz="2800" b="1" spc="-5" dirty="0">
                <a:solidFill>
                  <a:srgbClr val="010101"/>
                </a:solidFill>
                <a:latin typeface="Aptos Narrow" panose="020B0004020202020204" pitchFamily="34" charset="0"/>
                <a:cs typeface="Arial"/>
              </a:rPr>
              <a:t>l</a:t>
            </a:r>
            <a:endParaRPr sz="3200" b="1" dirty="0">
              <a:latin typeface="Aptos Narrow" panose="020B0004020202020204" pitchFamily="34" charset="0"/>
              <a:cs typeface="Arial"/>
            </a:endParaRPr>
          </a:p>
        </p:txBody>
      </p:sp>
      <p:sp>
        <p:nvSpPr>
          <p:cNvPr id="13" name="object 40">
            <a:extLst>
              <a:ext uri="{FF2B5EF4-FFF2-40B4-BE49-F238E27FC236}">
                <a16:creationId xmlns:a16="http://schemas.microsoft.com/office/drawing/2014/main" id="{DDBDEC1D-9CA0-2768-D8C9-F95B3A108D5B}"/>
              </a:ext>
            </a:extLst>
          </p:cNvPr>
          <p:cNvSpPr txBox="1"/>
          <p:nvPr/>
        </p:nvSpPr>
        <p:spPr>
          <a:xfrm>
            <a:off x="3944968" y="3711529"/>
            <a:ext cx="737342"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S</a:t>
            </a: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4" name="object 41">
            <a:extLst>
              <a:ext uri="{FF2B5EF4-FFF2-40B4-BE49-F238E27FC236}">
                <a16:creationId xmlns:a16="http://schemas.microsoft.com/office/drawing/2014/main" id="{B8DB95AE-0935-4107-386A-233E36973546}"/>
              </a:ext>
            </a:extLst>
          </p:cNvPr>
          <p:cNvSpPr txBox="1"/>
          <p:nvPr/>
        </p:nvSpPr>
        <p:spPr>
          <a:xfrm>
            <a:off x="4399389" y="4820967"/>
            <a:ext cx="1917089"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D</a:t>
            </a:r>
            <a:r>
              <a:rPr sz="3200" b="1" spc="-30" dirty="0">
                <a:solidFill>
                  <a:srgbClr val="010101"/>
                </a:solidFill>
                <a:latin typeface="Aptos Narrow" panose="020B0004020202020204" pitchFamily="34" charset="0"/>
                <a:cs typeface="Arial"/>
              </a:rPr>
              <a:t>ep</a:t>
            </a:r>
            <a:r>
              <a:rPr sz="3200" b="1" spc="-3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dirty="0">
                <a:solidFill>
                  <a:srgbClr val="010101"/>
                </a:solidFill>
                <a:latin typeface="Aptos Narrow" panose="020B0004020202020204" pitchFamily="34" charset="0"/>
                <a:cs typeface="Arial"/>
              </a:rPr>
              <a:t>ss</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5" name="object 42">
            <a:extLst>
              <a:ext uri="{FF2B5EF4-FFF2-40B4-BE49-F238E27FC236}">
                <a16:creationId xmlns:a16="http://schemas.microsoft.com/office/drawing/2014/main" id="{CDF244C7-45A3-EC71-7895-298094E9F51E}"/>
              </a:ext>
            </a:extLst>
          </p:cNvPr>
          <p:cNvSpPr txBox="1"/>
          <p:nvPr/>
        </p:nvSpPr>
        <p:spPr>
          <a:xfrm>
            <a:off x="5437759" y="5575032"/>
            <a:ext cx="1076966"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B</a:t>
            </a:r>
            <a:r>
              <a:rPr sz="3200" b="1" spc="-30" dirty="0">
                <a:solidFill>
                  <a:srgbClr val="010101"/>
                </a:solidFill>
                <a:latin typeface="Aptos Narrow" panose="020B0004020202020204" pitchFamily="34" charset="0"/>
                <a:cs typeface="Arial"/>
              </a:rPr>
              <a:t>o</a:t>
            </a:r>
            <a:r>
              <a:rPr sz="3200" b="1" spc="-3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6" name="object 43">
            <a:extLst>
              <a:ext uri="{FF2B5EF4-FFF2-40B4-BE49-F238E27FC236}">
                <a16:creationId xmlns:a16="http://schemas.microsoft.com/office/drawing/2014/main" id="{1EC9DB1C-5792-7BC0-A218-9E24983336A8}"/>
              </a:ext>
            </a:extLst>
          </p:cNvPr>
          <p:cNvSpPr txBox="1"/>
          <p:nvPr/>
        </p:nvSpPr>
        <p:spPr>
          <a:xfrm>
            <a:off x="8296727" y="2838716"/>
            <a:ext cx="1162766"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H</a:t>
            </a:r>
            <a:r>
              <a:rPr sz="3200" b="1" spc="-30" dirty="0">
                <a:solidFill>
                  <a:srgbClr val="010101"/>
                </a:solidFill>
                <a:latin typeface="Aptos Narrow" panose="020B0004020202020204" pitchFamily="34" charset="0"/>
                <a:cs typeface="Arial"/>
              </a:rPr>
              <a:t>app</a:t>
            </a:r>
            <a:r>
              <a:rPr sz="3200" b="1" dirty="0">
                <a:solidFill>
                  <a:srgbClr val="010101"/>
                </a:solidFill>
                <a:latin typeface="Aptos Narrow" panose="020B0004020202020204" pitchFamily="34" charset="0"/>
                <a:cs typeface="Arial"/>
              </a:rPr>
              <a:t>y</a:t>
            </a:r>
            <a:endParaRPr sz="3200" b="1">
              <a:latin typeface="Aptos Narrow" panose="020B0004020202020204" pitchFamily="34" charset="0"/>
              <a:cs typeface="Arial"/>
            </a:endParaRPr>
          </a:p>
        </p:txBody>
      </p:sp>
      <p:sp>
        <p:nvSpPr>
          <p:cNvPr id="17" name="object 44">
            <a:extLst>
              <a:ext uri="{FF2B5EF4-FFF2-40B4-BE49-F238E27FC236}">
                <a16:creationId xmlns:a16="http://schemas.microsoft.com/office/drawing/2014/main" id="{EFC3058D-E094-625B-4FED-7154FED03BA9}"/>
              </a:ext>
            </a:extLst>
          </p:cNvPr>
          <p:cNvSpPr txBox="1"/>
          <p:nvPr/>
        </p:nvSpPr>
        <p:spPr>
          <a:xfrm>
            <a:off x="7894057" y="1486696"/>
            <a:ext cx="2590276" cy="751488"/>
          </a:xfrm>
          <a:prstGeom prst="rect">
            <a:avLst/>
          </a:prstGeom>
        </p:spPr>
        <p:txBody>
          <a:bodyPr vert="horz" wrap="square" lIns="0" tIns="12700" rIns="0" bIns="0" rtlCol="0">
            <a:spAutoFit/>
          </a:bodyPr>
          <a:lstStyle/>
          <a:p>
            <a:pPr marL="12700">
              <a:lnSpc>
                <a:spcPct val="100000"/>
              </a:lnSpc>
              <a:spcBef>
                <a:spcPts val="100"/>
              </a:spcBef>
            </a:pPr>
            <a:r>
              <a:rPr sz="4800" b="1" spc="-20" dirty="0">
                <a:solidFill>
                  <a:srgbClr val="010101"/>
                </a:solidFill>
                <a:latin typeface="Aptos Black" panose="020B0004020202020204" pitchFamily="34" charset="0"/>
                <a:cs typeface="Arial"/>
              </a:rPr>
              <a:t>Excited</a:t>
            </a:r>
            <a:endParaRPr sz="4800" b="1" dirty="0">
              <a:latin typeface="Aptos Black" panose="020B0004020202020204" pitchFamily="34" charset="0"/>
              <a:cs typeface="Arial"/>
            </a:endParaRPr>
          </a:p>
        </p:txBody>
      </p:sp>
      <p:sp>
        <p:nvSpPr>
          <p:cNvPr id="18" name="object 45">
            <a:extLst>
              <a:ext uri="{FF2B5EF4-FFF2-40B4-BE49-F238E27FC236}">
                <a16:creationId xmlns:a16="http://schemas.microsoft.com/office/drawing/2014/main" id="{072C4994-312B-3320-D51E-E47EAB883DA8}"/>
              </a:ext>
            </a:extLst>
          </p:cNvPr>
          <p:cNvSpPr txBox="1"/>
          <p:nvPr/>
        </p:nvSpPr>
        <p:spPr>
          <a:xfrm>
            <a:off x="6787091" y="838171"/>
            <a:ext cx="860679"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l</a:t>
            </a:r>
            <a:r>
              <a:rPr sz="3200" b="1" spc="-30" dirty="0">
                <a:solidFill>
                  <a:srgbClr val="010101"/>
                </a:solidFill>
                <a:latin typeface="Aptos Narrow" panose="020B0004020202020204" pitchFamily="34" charset="0"/>
                <a:cs typeface="Arial"/>
              </a:rPr>
              <a:t>e</a:t>
            </a:r>
            <a:r>
              <a:rPr sz="3200" b="1" spc="65" dirty="0">
                <a:solidFill>
                  <a:srgbClr val="010101"/>
                </a:solidFill>
                <a:latin typeface="Aptos Narrow" panose="020B0004020202020204" pitchFamily="34" charset="0"/>
                <a:cs typeface="Arial"/>
              </a:rPr>
              <a:t>r</a:t>
            </a:r>
            <a:r>
              <a:rPr sz="3200" b="1" dirty="0">
                <a:solidFill>
                  <a:srgbClr val="010101"/>
                </a:solidFill>
                <a:latin typeface="Aptos Narrow" panose="020B0004020202020204" pitchFamily="34" charset="0"/>
                <a:cs typeface="Arial"/>
              </a:rPr>
              <a:t>t</a:t>
            </a:r>
            <a:endParaRPr sz="3200" b="1" dirty="0">
              <a:latin typeface="Aptos Narrow" panose="020B0004020202020204" pitchFamily="34" charset="0"/>
              <a:cs typeface="Arial"/>
            </a:endParaRPr>
          </a:p>
        </p:txBody>
      </p:sp>
      <p:sp>
        <p:nvSpPr>
          <p:cNvPr id="19" name="object 46">
            <a:extLst>
              <a:ext uri="{FF2B5EF4-FFF2-40B4-BE49-F238E27FC236}">
                <a16:creationId xmlns:a16="http://schemas.microsoft.com/office/drawing/2014/main" id="{79B1599E-643D-2AA4-E691-AAE6F6779886}"/>
              </a:ext>
            </a:extLst>
          </p:cNvPr>
          <p:cNvSpPr txBox="1"/>
          <p:nvPr/>
        </p:nvSpPr>
        <p:spPr>
          <a:xfrm>
            <a:off x="4241718" y="1707316"/>
            <a:ext cx="1068922"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ng</a:t>
            </a:r>
            <a:r>
              <a:rPr sz="3200" b="1" dirty="0">
                <a:solidFill>
                  <a:srgbClr val="010101"/>
                </a:solidFill>
                <a:latin typeface="Aptos Narrow" panose="020B0004020202020204" pitchFamily="34" charset="0"/>
                <a:cs typeface="Arial"/>
              </a:rPr>
              <a:t>ry</a:t>
            </a:r>
            <a:endParaRPr sz="3200" b="1" dirty="0">
              <a:latin typeface="Aptos Narrow" panose="020B0004020202020204" pitchFamily="34" charset="0"/>
              <a:cs typeface="Arial"/>
            </a:endParaRPr>
          </a:p>
        </p:txBody>
      </p:sp>
      <p:sp>
        <p:nvSpPr>
          <p:cNvPr id="20" name="object 47">
            <a:extLst>
              <a:ext uri="{FF2B5EF4-FFF2-40B4-BE49-F238E27FC236}">
                <a16:creationId xmlns:a16="http://schemas.microsoft.com/office/drawing/2014/main" id="{E13460A8-5EA5-EAF6-1FA1-A819CC094B20}"/>
              </a:ext>
            </a:extLst>
          </p:cNvPr>
          <p:cNvSpPr txBox="1"/>
          <p:nvPr/>
        </p:nvSpPr>
        <p:spPr>
          <a:xfrm>
            <a:off x="5324985" y="824834"/>
            <a:ext cx="1076966" cy="505267"/>
          </a:xfrm>
          <a:prstGeom prst="rect">
            <a:avLst/>
          </a:prstGeom>
        </p:spPr>
        <p:txBody>
          <a:bodyPr vert="horz" wrap="square" lIns="0" tIns="12700" rIns="0" bIns="0" rtlCol="0">
            <a:spAutoFit/>
          </a:bodyPr>
          <a:lstStyle/>
          <a:p>
            <a:pPr marL="12700">
              <a:lnSpc>
                <a:spcPct val="100000"/>
              </a:lnSpc>
              <a:spcBef>
                <a:spcPts val="100"/>
              </a:spcBef>
            </a:pPr>
            <a:r>
              <a:rPr sz="3200" b="1" spc="-245" dirty="0">
                <a:solidFill>
                  <a:srgbClr val="010101"/>
                </a:solidFill>
                <a:latin typeface="Aptos Narrow" panose="020B0004020202020204" pitchFamily="34" charset="0"/>
                <a:cs typeface="Arial"/>
              </a:rPr>
              <a:t>T</a:t>
            </a:r>
            <a:r>
              <a:rPr sz="3200" b="1" spc="-30" dirty="0">
                <a:solidFill>
                  <a:srgbClr val="010101"/>
                </a:solidFill>
                <a:latin typeface="Aptos Narrow" panose="020B0004020202020204" pitchFamily="34" charset="0"/>
                <a:cs typeface="Arial"/>
              </a:rPr>
              <a:t>en</a:t>
            </a:r>
            <a:r>
              <a:rPr sz="3200" b="1" dirty="0">
                <a:solidFill>
                  <a:srgbClr val="010101"/>
                </a:solidFill>
                <a:latin typeface="Aptos Narrow" panose="020B0004020202020204" pitchFamily="34" charset="0"/>
                <a:cs typeface="Arial"/>
              </a:rPr>
              <a:t>s</a:t>
            </a:r>
            <a:r>
              <a:rPr sz="3200" b="1" spc="-5" dirty="0">
                <a:solidFill>
                  <a:srgbClr val="010101"/>
                </a:solidFill>
                <a:latin typeface="Aptos Narrow" panose="020B0004020202020204" pitchFamily="34" charset="0"/>
                <a:cs typeface="Arial"/>
              </a:rPr>
              <a:t>e</a:t>
            </a:r>
            <a:endParaRPr sz="3200" b="1" dirty="0">
              <a:latin typeface="Aptos Narrow" panose="020B0004020202020204" pitchFamily="34" charset="0"/>
              <a:cs typeface="Arial"/>
            </a:endParaRPr>
          </a:p>
        </p:txBody>
      </p:sp>
      <p:sp>
        <p:nvSpPr>
          <p:cNvPr id="21" name="object 48">
            <a:extLst>
              <a:ext uri="{FF2B5EF4-FFF2-40B4-BE49-F238E27FC236}">
                <a16:creationId xmlns:a16="http://schemas.microsoft.com/office/drawing/2014/main" id="{524C450A-775A-21E9-A958-D958817864E3}"/>
              </a:ext>
            </a:extLst>
          </p:cNvPr>
          <p:cNvSpPr txBox="1"/>
          <p:nvPr/>
        </p:nvSpPr>
        <p:spPr>
          <a:xfrm>
            <a:off x="3845061" y="2838716"/>
            <a:ext cx="1897426"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Di</a:t>
            </a:r>
            <a:r>
              <a:rPr sz="3200" b="1" dirty="0">
                <a:solidFill>
                  <a:srgbClr val="010101"/>
                </a:solidFill>
                <a:latin typeface="Aptos Narrow" panose="020B0004020202020204" pitchFamily="34" charset="0"/>
                <a:cs typeface="Arial"/>
              </a:rPr>
              <a:t>str</a:t>
            </a:r>
            <a:r>
              <a:rPr sz="3200" b="1" spc="-5" dirty="0">
                <a:solidFill>
                  <a:srgbClr val="010101"/>
                </a:solidFill>
                <a:latin typeface="Aptos Narrow" panose="020B0004020202020204" pitchFamily="34" charset="0"/>
                <a:cs typeface="Arial"/>
              </a:rPr>
              <a:t>e</a:t>
            </a:r>
            <a:r>
              <a:rPr sz="3200" b="1" dirty="0">
                <a:solidFill>
                  <a:srgbClr val="010101"/>
                </a:solidFill>
                <a:latin typeface="Aptos Narrow" panose="020B0004020202020204" pitchFamily="34" charset="0"/>
                <a:cs typeface="Arial"/>
              </a:rPr>
              <a:t>ss</a:t>
            </a:r>
            <a:r>
              <a:rPr sz="3200" b="1" spc="-5" dirty="0">
                <a:solidFill>
                  <a:srgbClr val="010101"/>
                </a:solidFill>
                <a:latin typeface="Aptos Narrow" panose="020B0004020202020204" pitchFamily="34" charset="0"/>
                <a:cs typeface="Arial"/>
              </a:rPr>
              <a:t>ed</a:t>
            </a:r>
            <a:endParaRPr sz="3200" b="1">
              <a:latin typeface="Aptos Narrow" panose="020B0004020202020204" pitchFamily="34" charset="0"/>
              <a:cs typeface="Arial"/>
            </a:endParaRPr>
          </a:p>
        </p:txBody>
      </p:sp>
      <p:sp>
        <p:nvSpPr>
          <p:cNvPr id="22" name="object 49">
            <a:extLst>
              <a:ext uri="{FF2B5EF4-FFF2-40B4-BE49-F238E27FC236}">
                <a16:creationId xmlns:a16="http://schemas.microsoft.com/office/drawing/2014/main" id="{31E9589A-C9E4-931E-9AAB-BC803E9B9787}"/>
              </a:ext>
            </a:extLst>
          </p:cNvPr>
          <p:cNvSpPr txBox="1"/>
          <p:nvPr/>
        </p:nvSpPr>
        <p:spPr>
          <a:xfrm>
            <a:off x="7994304" y="3818209"/>
            <a:ext cx="1396928" cy="505267"/>
          </a:xfrm>
          <a:prstGeom prst="rect">
            <a:avLst/>
          </a:prstGeom>
        </p:spPr>
        <p:txBody>
          <a:bodyPr vert="horz" wrap="square" lIns="0" tIns="12700" rIns="0" bIns="0" rtlCol="0">
            <a:spAutoFit/>
          </a:bodyPr>
          <a:lstStyle/>
          <a:p>
            <a:pPr marL="12700">
              <a:lnSpc>
                <a:spcPct val="100000"/>
              </a:lnSpc>
              <a:spcBef>
                <a:spcPts val="100"/>
              </a:spcBef>
            </a:pPr>
            <a:r>
              <a:rPr sz="3200" b="1" spc="-20" dirty="0">
                <a:solidFill>
                  <a:srgbClr val="010101"/>
                </a:solidFill>
                <a:latin typeface="Aptos Narrow" panose="020B0004020202020204" pitchFamily="34" charset="0"/>
                <a:cs typeface="Arial"/>
              </a:rPr>
              <a:t>Content</a:t>
            </a:r>
            <a:endParaRPr sz="3200" b="1" dirty="0">
              <a:latin typeface="Aptos Narrow" panose="020B0004020202020204" pitchFamily="34" charset="0"/>
              <a:cs typeface="Arial"/>
            </a:endParaRPr>
          </a:p>
        </p:txBody>
      </p:sp>
      <p:sp>
        <p:nvSpPr>
          <p:cNvPr id="23" name="object 50">
            <a:extLst>
              <a:ext uri="{FF2B5EF4-FFF2-40B4-BE49-F238E27FC236}">
                <a16:creationId xmlns:a16="http://schemas.microsoft.com/office/drawing/2014/main" id="{7F404BC6-40A3-26B1-3460-EAAE8142DEC9}"/>
              </a:ext>
            </a:extLst>
          </p:cNvPr>
          <p:cNvSpPr txBox="1"/>
          <p:nvPr/>
        </p:nvSpPr>
        <p:spPr>
          <a:xfrm>
            <a:off x="6816176" y="5576716"/>
            <a:ext cx="953629"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C</a:t>
            </a: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l</a:t>
            </a:r>
            <a:r>
              <a:rPr sz="3200" b="1" dirty="0">
                <a:solidFill>
                  <a:srgbClr val="010101"/>
                </a:solidFill>
                <a:latin typeface="Aptos Narrow" panose="020B0004020202020204" pitchFamily="34" charset="0"/>
                <a:cs typeface="Arial"/>
              </a:rPr>
              <a:t>m</a:t>
            </a:r>
            <a:endParaRPr sz="3200" b="1">
              <a:latin typeface="Aptos Narrow" panose="020B0004020202020204" pitchFamily="34" charset="0"/>
              <a:cs typeface="Arial"/>
            </a:endParaRPr>
          </a:p>
        </p:txBody>
      </p:sp>
      <p:sp>
        <p:nvSpPr>
          <p:cNvPr id="24" name="object 51">
            <a:extLst>
              <a:ext uri="{FF2B5EF4-FFF2-40B4-BE49-F238E27FC236}">
                <a16:creationId xmlns:a16="http://schemas.microsoft.com/office/drawing/2014/main" id="{80628BAA-FCDC-94E1-CAC3-A2482CB936B8}"/>
              </a:ext>
            </a:extLst>
          </p:cNvPr>
          <p:cNvSpPr txBox="1"/>
          <p:nvPr/>
        </p:nvSpPr>
        <p:spPr>
          <a:xfrm>
            <a:off x="7381636" y="4822803"/>
            <a:ext cx="1470215"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l</a:t>
            </a:r>
            <a:r>
              <a:rPr sz="3200" b="1" spc="70" dirty="0">
                <a:solidFill>
                  <a:srgbClr val="010101"/>
                </a:solidFill>
                <a:latin typeface="Aptos Narrow" panose="020B0004020202020204" pitchFamily="34" charset="0"/>
                <a:cs typeface="Arial"/>
              </a:rPr>
              <a:t>a</a:t>
            </a:r>
            <a:r>
              <a:rPr sz="3200" b="1" spc="-105" dirty="0">
                <a:solidFill>
                  <a:srgbClr val="010101"/>
                </a:solidFill>
                <a:latin typeface="Aptos Narrow" panose="020B0004020202020204" pitchFamily="34" charset="0"/>
                <a:cs typeface="Arial"/>
              </a:rPr>
              <a:t>x</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a:latin typeface="Aptos Narrow" panose="020B0004020202020204" pitchFamily="34" charset="0"/>
              <a:cs typeface="Arial"/>
            </a:endParaRPr>
          </a:p>
        </p:txBody>
      </p:sp>
      <p:sp>
        <p:nvSpPr>
          <p:cNvPr id="25" name="object 52">
            <a:extLst>
              <a:ext uri="{FF2B5EF4-FFF2-40B4-BE49-F238E27FC236}">
                <a16:creationId xmlns:a16="http://schemas.microsoft.com/office/drawing/2014/main" id="{A260E23A-C39A-83FD-8848-27AC09DD12B2}"/>
              </a:ext>
            </a:extLst>
          </p:cNvPr>
          <p:cNvSpPr txBox="1"/>
          <p:nvPr/>
        </p:nvSpPr>
        <p:spPr>
          <a:xfrm>
            <a:off x="4208439" y="6273529"/>
            <a:ext cx="2184319"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10101"/>
                </a:solidFill>
                <a:latin typeface="Aptos Narrow" panose="020B0004020202020204" pitchFamily="34" charset="0"/>
                <a:cs typeface="Microsoft Sans Serif"/>
              </a:rPr>
              <a:t>Intensity</a:t>
            </a:r>
            <a:r>
              <a:rPr sz="3600" b="1" spc="-40" dirty="0">
                <a:solidFill>
                  <a:srgbClr val="010101"/>
                </a:solidFill>
                <a:latin typeface="Aptos Narrow" panose="020B0004020202020204" pitchFamily="34" charset="0"/>
                <a:cs typeface="Microsoft Sans Serif"/>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29" name="TextBox 28">
            <a:extLst>
              <a:ext uri="{FF2B5EF4-FFF2-40B4-BE49-F238E27FC236}">
                <a16:creationId xmlns:a16="http://schemas.microsoft.com/office/drawing/2014/main" id="{E914CD08-A5A8-F679-C565-2854C7CD9A9C}"/>
              </a:ext>
            </a:extLst>
          </p:cNvPr>
          <p:cNvSpPr txBox="1"/>
          <p:nvPr/>
        </p:nvSpPr>
        <p:spPr>
          <a:xfrm>
            <a:off x="69136" y="54574"/>
            <a:ext cx="4046802" cy="1200329"/>
          </a:xfrm>
          <a:prstGeom prst="rect">
            <a:avLst/>
          </a:prstGeom>
          <a:noFill/>
        </p:spPr>
        <p:txBody>
          <a:bodyPr wrap="square">
            <a:spAutoFit/>
          </a:bodyPr>
          <a:lstStyle/>
          <a:p>
            <a:r>
              <a:rPr lang="en-US" sz="3600" b="1" i="0" dirty="0">
                <a:solidFill>
                  <a:srgbClr val="101418"/>
                </a:solidFill>
                <a:effectLst/>
                <a:latin typeface="Aptos Narrow" panose="020B0004020202020204" pitchFamily="34" charset="0"/>
              </a:rPr>
              <a:t>Circumplex </a:t>
            </a:r>
            <a:r>
              <a:rPr lang="en-US" sz="3600" b="1" dirty="0">
                <a:solidFill>
                  <a:srgbClr val="101418"/>
                </a:solidFill>
                <a:latin typeface="Aptos Narrow" panose="020B0004020202020204" pitchFamily="34" charset="0"/>
              </a:rPr>
              <a:t>Model of Emotions</a:t>
            </a:r>
            <a:endParaRPr lang="en-US" sz="3600" dirty="0">
              <a:latin typeface="Aptos Narrow" panose="020B0004020202020204" pitchFamily="34" charset="0"/>
            </a:endParaRPr>
          </a:p>
        </p:txBody>
      </p:sp>
    </p:spTree>
    <p:extLst>
      <p:ext uri="{BB962C8B-B14F-4D97-AF65-F5344CB8AC3E}">
        <p14:creationId xmlns:p14="http://schemas.microsoft.com/office/powerpoint/2010/main" val="4209177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0F2955-96CF-A771-B309-08253E9A54E8}"/>
              </a:ext>
            </a:extLst>
          </p:cNvPr>
          <p:cNvSpPr txBox="1"/>
          <p:nvPr/>
        </p:nvSpPr>
        <p:spPr>
          <a:xfrm>
            <a:off x="110836" y="58384"/>
            <a:ext cx="12081164" cy="6189900"/>
          </a:xfrm>
          <a:prstGeom prst="rect">
            <a:avLst/>
          </a:prstGeom>
          <a:noFill/>
        </p:spPr>
        <p:txBody>
          <a:bodyPr wrap="square">
            <a:spAutoFit/>
          </a:bodyPr>
          <a:lstStyle/>
          <a:p>
            <a:pPr algn="l">
              <a:lnSpc>
                <a:spcPct val="90000"/>
              </a:lnSpc>
            </a:pPr>
            <a:r>
              <a:rPr lang="en-US" sz="4000" b="1" i="0" baseline="30000" dirty="0">
                <a:solidFill>
                  <a:schemeClr val="bg1"/>
                </a:solidFill>
                <a:effectLst/>
                <a:latin typeface="Aptos Narrow" panose="020B0004020202020204" pitchFamily="34" charset="0"/>
              </a:rPr>
              <a:t>6 </a:t>
            </a:r>
            <a:r>
              <a:rPr lang="en-US" sz="4000" b="0" i="0" dirty="0">
                <a:solidFill>
                  <a:schemeClr val="bg1"/>
                </a:solidFill>
                <a:effectLst/>
                <a:latin typeface="Aptos Narrow" panose="020B0004020202020204" pitchFamily="34" charset="0"/>
              </a:rPr>
              <a:t>The </a:t>
            </a:r>
            <a:r>
              <a:rPr lang="en-US" sz="4000" b="0" i="0" cap="small" dirty="0">
                <a:solidFill>
                  <a:schemeClr val="bg1"/>
                </a:solidFill>
                <a:effectLst/>
                <a:latin typeface="Aptos Narrow" panose="020B0004020202020204" pitchFamily="34" charset="0"/>
              </a:rPr>
              <a:t>Lord</a:t>
            </a:r>
            <a:r>
              <a:rPr lang="en-US" sz="4000" b="0" i="0" dirty="0">
                <a:solidFill>
                  <a:schemeClr val="bg1"/>
                </a:solidFill>
                <a:effectLst/>
                <a:latin typeface="Aptos Narrow" panose="020B0004020202020204" pitchFamily="34" charset="0"/>
              </a:rPr>
              <a:t> passed in front of Moses, calling out,</a:t>
            </a:r>
          </a:p>
          <a:p>
            <a:pPr algn="l">
              <a:lnSpc>
                <a:spcPct val="90000"/>
              </a:lnSpc>
            </a:pPr>
            <a:r>
              <a:rPr lang="en-US" sz="4000" b="0" i="0" dirty="0">
                <a:solidFill>
                  <a:schemeClr val="bg1"/>
                </a:solidFill>
                <a:effectLst/>
                <a:latin typeface="Aptos Narrow" panose="020B0004020202020204" pitchFamily="34" charset="0"/>
              </a:rPr>
              <a:t>“Yahweh! The </a:t>
            </a:r>
            <a:r>
              <a:rPr lang="en-US" sz="4000" b="0" i="0" cap="small" dirty="0">
                <a:solidFill>
                  <a:schemeClr val="bg1"/>
                </a:solidFill>
                <a:effectLst/>
                <a:latin typeface="Aptos Narrow" panose="020B0004020202020204" pitchFamily="34" charset="0"/>
              </a:rPr>
              <a:t>Lord</a:t>
            </a:r>
            <a:r>
              <a:rPr lang="en-US" sz="4000" b="0" i="0" dirty="0">
                <a:solidFill>
                  <a:schemeClr val="bg1"/>
                </a:solidFill>
                <a:effectLst/>
                <a:latin typeface="Aptos Narrow" panose="020B0004020202020204" pitchFamily="34" charset="0"/>
              </a:rPr>
              <a:t>!  The God of compassion and mercy!</a:t>
            </a:r>
            <a:br>
              <a:rPr lang="en-US" sz="4000" b="0" i="0" dirty="0">
                <a:solidFill>
                  <a:schemeClr val="bg1"/>
                </a:solidFill>
                <a:effectLst/>
                <a:latin typeface="Aptos Narrow" panose="020B0004020202020204" pitchFamily="34" charset="0"/>
              </a:rPr>
            </a:br>
            <a:r>
              <a:rPr lang="en-US" sz="4000" b="0" i="0" dirty="0">
                <a:solidFill>
                  <a:schemeClr val="bg1"/>
                </a:solidFill>
                <a:effectLst/>
                <a:latin typeface="Aptos Narrow" panose="020B0004020202020204" pitchFamily="34" charset="0"/>
              </a:rPr>
              <a:t>I am slow to anger</a:t>
            </a:r>
            <a:br>
              <a:rPr lang="en-US" sz="4000" b="0" i="0" dirty="0">
                <a:solidFill>
                  <a:schemeClr val="bg1"/>
                </a:solidFill>
                <a:effectLst/>
                <a:latin typeface="Aptos Narrow" panose="020B0004020202020204" pitchFamily="34" charset="0"/>
              </a:rPr>
            </a:br>
            <a:r>
              <a:rPr lang="en-US" sz="4000" b="0" i="0" dirty="0">
                <a:solidFill>
                  <a:schemeClr val="bg1"/>
                </a:solidFill>
                <a:effectLst/>
                <a:latin typeface="Aptos Narrow" panose="020B0004020202020204" pitchFamily="34" charset="0"/>
              </a:rPr>
              <a:t>    and filled with unfailing love and faithfulness.</a:t>
            </a:r>
            <a:br>
              <a:rPr lang="en-US" sz="4000" b="0" i="0" dirty="0">
                <a:solidFill>
                  <a:schemeClr val="bg1"/>
                </a:solidFill>
                <a:effectLst/>
                <a:latin typeface="Aptos Narrow" panose="020B0004020202020204" pitchFamily="34" charset="0"/>
              </a:rPr>
            </a:br>
            <a:r>
              <a:rPr lang="en-US" sz="4000" b="1" i="0" baseline="30000" dirty="0">
                <a:solidFill>
                  <a:schemeClr val="bg1"/>
                </a:solidFill>
                <a:effectLst/>
                <a:latin typeface="Aptos Narrow" panose="020B0004020202020204" pitchFamily="34" charset="0"/>
              </a:rPr>
              <a:t>7 </a:t>
            </a:r>
            <a:r>
              <a:rPr lang="en-US" sz="4000" b="0" i="0" dirty="0">
                <a:solidFill>
                  <a:schemeClr val="bg1"/>
                </a:solidFill>
                <a:effectLst/>
                <a:latin typeface="Aptos Narrow" panose="020B0004020202020204" pitchFamily="34" charset="0"/>
              </a:rPr>
              <a:t>I lavish unfailing love to a thousand generations.</a:t>
            </a:r>
            <a:br>
              <a:rPr lang="en-US" sz="4000" b="0" i="0" dirty="0">
                <a:solidFill>
                  <a:schemeClr val="bg1"/>
                </a:solidFill>
                <a:effectLst/>
                <a:latin typeface="Aptos Narrow" panose="020B0004020202020204" pitchFamily="34" charset="0"/>
              </a:rPr>
            </a:br>
            <a:r>
              <a:rPr lang="en-US" sz="4000" b="0" i="0" dirty="0">
                <a:solidFill>
                  <a:schemeClr val="bg1"/>
                </a:solidFill>
                <a:effectLst/>
                <a:latin typeface="Aptos Narrow" panose="020B0004020202020204" pitchFamily="34" charset="0"/>
              </a:rPr>
              <a:t>    I forgive iniquity, rebellion, and sin.</a:t>
            </a:r>
          </a:p>
          <a:p>
            <a:pPr algn="l">
              <a:lnSpc>
                <a:spcPct val="90000"/>
              </a:lnSpc>
            </a:pPr>
            <a:r>
              <a:rPr lang="en-US" sz="4000" b="0" i="0" dirty="0">
                <a:solidFill>
                  <a:schemeClr val="bg1"/>
                </a:solidFill>
                <a:effectLst/>
                <a:latin typeface="Aptos Narrow" panose="020B0004020202020204" pitchFamily="34" charset="0"/>
              </a:rPr>
              <a:t>But I do not excuse the guilty.</a:t>
            </a:r>
            <a:br>
              <a:rPr lang="en-US" sz="4000" b="0" i="0" dirty="0">
                <a:solidFill>
                  <a:schemeClr val="bg1"/>
                </a:solidFill>
                <a:effectLst/>
                <a:latin typeface="Aptos Narrow" panose="020B0004020202020204" pitchFamily="34" charset="0"/>
              </a:rPr>
            </a:br>
            <a:r>
              <a:rPr lang="en-US" sz="4000" b="0" i="0" dirty="0">
                <a:solidFill>
                  <a:schemeClr val="bg1"/>
                </a:solidFill>
                <a:effectLst/>
                <a:latin typeface="Aptos Narrow" panose="020B0004020202020204" pitchFamily="34" charset="0"/>
              </a:rPr>
              <a:t>    I lay the sins of the parents upon their children and grandchildren;</a:t>
            </a:r>
            <a:br>
              <a:rPr lang="en-US" sz="4000" b="0" i="0" dirty="0">
                <a:solidFill>
                  <a:schemeClr val="bg1"/>
                </a:solidFill>
                <a:effectLst/>
                <a:latin typeface="Aptos Narrow" panose="020B0004020202020204" pitchFamily="34" charset="0"/>
              </a:rPr>
            </a:br>
            <a:r>
              <a:rPr lang="en-US" sz="4000" b="0" i="0" dirty="0">
                <a:solidFill>
                  <a:schemeClr val="bg1"/>
                </a:solidFill>
                <a:effectLst/>
                <a:latin typeface="Aptos Narrow" panose="020B0004020202020204" pitchFamily="34" charset="0"/>
              </a:rPr>
              <a:t>the entire family is affected—</a:t>
            </a:r>
            <a:br>
              <a:rPr lang="en-US" sz="4000" b="0" i="0" dirty="0">
                <a:solidFill>
                  <a:schemeClr val="bg1"/>
                </a:solidFill>
                <a:effectLst/>
                <a:latin typeface="Aptos Narrow" panose="020B0004020202020204" pitchFamily="34" charset="0"/>
              </a:rPr>
            </a:br>
            <a:r>
              <a:rPr lang="en-US" sz="4000" b="0" i="0" dirty="0">
                <a:solidFill>
                  <a:schemeClr val="bg1"/>
                </a:solidFill>
                <a:effectLst/>
                <a:latin typeface="Aptos Narrow" panose="020B0004020202020204" pitchFamily="34" charset="0"/>
              </a:rPr>
              <a:t>    even children in the third and fourth generations.”</a:t>
            </a:r>
          </a:p>
        </p:txBody>
      </p:sp>
      <p:sp>
        <p:nvSpPr>
          <p:cNvPr id="7" name="TextBox 6">
            <a:extLst>
              <a:ext uri="{FF2B5EF4-FFF2-40B4-BE49-F238E27FC236}">
                <a16:creationId xmlns:a16="http://schemas.microsoft.com/office/drawing/2014/main" id="{8B862E88-B778-577B-9506-5B2FFA236D35}"/>
              </a:ext>
            </a:extLst>
          </p:cNvPr>
          <p:cNvSpPr txBox="1"/>
          <p:nvPr/>
        </p:nvSpPr>
        <p:spPr>
          <a:xfrm>
            <a:off x="0" y="6263863"/>
            <a:ext cx="12192000" cy="594137"/>
          </a:xfrm>
          <a:prstGeom prst="rect">
            <a:avLst/>
          </a:prstGeom>
          <a:solidFill>
            <a:schemeClr val="tx1"/>
          </a:solidFill>
        </p:spPr>
        <p:txBody>
          <a:bodyPr wrap="square">
            <a:spAutoFit/>
          </a:bodyPr>
          <a:lstStyle/>
          <a:p>
            <a:pPr algn="ctr">
              <a:lnSpc>
                <a:spcPct val="90000"/>
              </a:lnSpc>
            </a:pPr>
            <a:r>
              <a:rPr lang="en-US" sz="3600" b="1" i="0" dirty="0">
                <a:solidFill>
                  <a:schemeClr val="bg1"/>
                </a:solidFill>
                <a:effectLst/>
                <a:latin typeface="Aptos Narrow" panose="020B0004020202020204" pitchFamily="34" charset="0"/>
              </a:rPr>
              <a:t>Exodus 34:6-7</a:t>
            </a:r>
          </a:p>
        </p:txBody>
      </p:sp>
    </p:spTree>
    <p:extLst>
      <p:ext uri="{BB962C8B-B14F-4D97-AF65-F5344CB8AC3E}">
        <p14:creationId xmlns:p14="http://schemas.microsoft.com/office/powerpoint/2010/main" val="145888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6247864"/>
          </a:xfrm>
          <a:prstGeom prst="rect">
            <a:avLst/>
          </a:prstGeom>
          <a:noFill/>
        </p:spPr>
        <p:txBody>
          <a:bodyPr wrap="square">
            <a:spAutoFit/>
          </a:bodyPr>
          <a:lstStyle/>
          <a:p>
            <a:r>
              <a:rPr lang="en-US" sz="4000" b="1" i="0" baseline="30000" dirty="0">
                <a:solidFill>
                  <a:schemeClr val="bg1">
                    <a:lumMod val="65000"/>
                  </a:schemeClr>
                </a:solidFill>
                <a:effectLst/>
                <a:latin typeface="Aptos" panose="020B0004020202020204" pitchFamily="34" charset="0"/>
              </a:rPr>
              <a:t>7</a:t>
            </a:r>
            <a:r>
              <a:rPr lang="en-US" sz="4000" b="0" i="0" dirty="0">
                <a:solidFill>
                  <a:schemeClr val="bg1">
                    <a:lumMod val="65000"/>
                  </a:schemeClr>
                </a:solidFill>
                <a:effectLst/>
                <a:latin typeface="Aptos" panose="020B0004020202020204" pitchFamily="34" charset="0"/>
              </a:rPr>
              <a:t> And he issued a proclamation and published through Nineveh, “By the decree of the king and his nobles: Let neither man nor beast, herd nor flock, taste anything. Let them not feed or drink water,       </a:t>
            </a:r>
            <a:r>
              <a:rPr lang="en-US" sz="4000" b="1" i="0" baseline="30000" dirty="0">
                <a:solidFill>
                  <a:schemeClr val="bg1">
                    <a:lumMod val="65000"/>
                  </a:schemeClr>
                </a:solidFill>
                <a:effectLst/>
                <a:latin typeface="Aptos" panose="020B0004020202020204" pitchFamily="34" charset="0"/>
              </a:rPr>
              <a:t>8</a:t>
            </a:r>
            <a:r>
              <a:rPr lang="en-US" sz="4000" b="0" i="0" dirty="0">
                <a:solidFill>
                  <a:schemeClr val="bg1">
                    <a:lumMod val="65000"/>
                  </a:schemeClr>
                </a:solidFill>
                <a:effectLst/>
                <a:latin typeface="Aptos" panose="020B0004020202020204" pitchFamily="34" charset="0"/>
              </a:rPr>
              <a:t> but let man and beast be covered with sackcloth, and let them call out mightily to God. </a:t>
            </a:r>
            <a:r>
              <a:rPr lang="en-US" sz="4000" b="1" i="0" dirty="0">
                <a:solidFill>
                  <a:srgbClr val="000000"/>
                </a:solidFill>
                <a:effectLst/>
                <a:latin typeface="Aptos" panose="020B0004020202020204" pitchFamily="34" charset="0"/>
              </a:rPr>
              <a:t>Let everyone turn from his evil way and from the violence that is in his hands. </a:t>
            </a:r>
            <a:r>
              <a:rPr lang="en-US" sz="4000" b="1" i="0" baseline="30000" dirty="0">
                <a:solidFill>
                  <a:schemeClr val="bg1">
                    <a:lumMod val="65000"/>
                  </a:schemeClr>
                </a:solidFill>
                <a:effectLst/>
                <a:latin typeface="Aptos" panose="020B0004020202020204" pitchFamily="34" charset="0"/>
              </a:rPr>
              <a:t>9</a:t>
            </a:r>
            <a:r>
              <a:rPr lang="en-US" sz="4000" b="0" i="0" dirty="0">
                <a:solidFill>
                  <a:schemeClr val="bg1">
                    <a:lumMod val="65000"/>
                  </a:schemeClr>
                </a:solidFill>
                <a:effectLst/>
                <a:latin typeface="Aptos" panose="020B0004020202020204" pitchFamily="34" charset="0"/>
              </a:rPr>
              <a:t> Who knows? God may turn and relent and turn from his fierce anger, so that we may not perish.”</a:t>
            </a:r>
          </a:p>
        </p:txBody>
      </p:sp>
      <p:sp>
        <p:nvSpPr>
          <p:cNvPr id="2" name="TextBox 1">
            <a:extLst>
              <a:ext uri="{FF2B5EF4-FFF2-40B4-BE49-F238E27FC236}">
                <a16:creationId xmlns:a16="http://schemas.microsoft.com/office/drawing/2014/main" id="{9236FE4C-DCC3-C9E6-B805-EB4180DF39E5}"/>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195164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map of the united states&#10;&#10;Description automatically generated">
            <a:extLst>
              <a:ext uri="{FF2B5EF4-FFF2-40B4-BE49-F238E27FC236}">
                <a16:creationId xmlns:a16="http://schemas.microsoft.com/office/drawing/2014/main" id="{9AA34403-713B-12BD-EAF1-D3492143256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5" name="Picture 14" descr="A black and white sign with a car and a mileage&#10;&#10;Description automatically generated">
            <a:extLst>
              <a:ext uri="{FF2B5EF4-FFF2-40B4-BE49-F238E27FC236}">
                <a16:creationId xmlns:a16="http://schemas.microsoft.com/office/drawing/2014/main" id="{E8E33A55-5D0B-C3D8-DF1A-1BE5A5E6A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46" y="3710354"/>
            <a:ext cx="1219200" cy="673101"/>
          </a:xfrm>
          <a:prstGeom prst="rect">
            <a:avLst/>
          </a:prstGeom>
        </p:spPr>
      </p:pic>
    </p:spTree>
    <p:extLst>
      <p:ext uri="{BB962C8B-B14F-4D97-AF65-F5344CB8AC3E}">
        <p14:creationId xmlns:p14="http://schemas.microsoft.com/office/powerpoint/2010/main" val="16528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E374DC-EEB6-CDF8-E3A4-7FC54F1E09FB}"/>
              </a:ext>
            </a:extLst>
          </p:cNvPr>
          <p:cNvSpPr txBox="1"/>
          <p:nvPr/>
        </p:nvSpPr>
        <p:spPr>
          <a:xfrm>
            <a:off x="9144000" y="5892230"/>
            <a:ext cx="2680570" cy="769441"/>
          </a:xfrm>
          <a:prstGeom prst="rect">
            <a:avLst/>
          </a:prstGeom>
          <a:noFill/>
        </p:spPr>
        <p:txBody>
          <a:bodyPr wrap="square">
            <a:spAutoFit/>
          </a:bodyPr>
          <a:lstStyle/>
          <a:p>
            <a:r>
              <a:rPr lang="en-US" sz="4400" b="1" u="sng" dirty="0">
                <a:solidFill>
                  <a:schemeClr val="bg1"/>
                </a:solidFill>
                <a:latin typeface="Aptos Display" panose="020B0004020202020204" pitchFamily="34" charset="0"/>
              </a:rPr>
              <a:t>The Why</a:t>
            </a:r>
          </a:p>
        </p:txBody>
      </p:sp>
      <p:sp>
        <p:nvSpPr>
          <p:cNvPr id="7" name="TextBox 6">
            <a:extLst>
              <a:ext uri="{FF2B5EF4-FFF2-40B4-BE49-F238E27FC236}">
                <a16:creationId xmlns:a16="http://schemas.microsoft.com/office/drawing/2014/main" id="{E77FABA1-11E1-0C0D-ED94-51B551501FB9}"/>
              </a:ext>
            </a:extLst>
          </p:cNvPr>
          <p:cNvSpPr txBox="1"/>
          <p:nvPr/>
        </p:nvSpPr>
        <p:spPr>
          <a:xfrm>
            <a:off x="207264" y="196329"/>
            <a:ext cx="11777472" cy="5509200"/>
          </a:xfrm>
          <a:prstGeom prst="rect">
            <a:avLst/>
          </a:prstGeom>
          <a:noFill/>
        </p:spPr>
        <p:txBody>
          <a:bodyPr wrap="square">
            <a:spAutoFit/>
          </a:bodyPr>
          <a:lstStyle/>
          <a:p>
            <a:pPr algn="ctr"/>
            <a:r>
              <a:rPr lang="en-US" sz="4400" dirty="0">
                <a:solidFill>
                  <a:schemeClr val="bg1"/>
                </a:solidFill>
                <a:latin typeface="Aptos Narrow" panose="020B0004020202020204" pitchFamily="34" charset="0"/>
              </a:rPr>
              <a:t>when faced with impending catastrophe, </a:t>
            </a:r>
          </a:p>
          <a:p>
            <a:pPr algn="ctr"/>
            <a:r>
              <a:rPr lang="en-US" sz="4400" dirty="0">
                <a:solidFill>
                  <a:schemeClr val="bg1"/>
                </a:solidFill>
                <a:latin typeface="Aptos Narrow" panose="020B0004020202020204" pitchFamily="34" charset="0"/>
              </a:rPr>
              <a:t>people are more likely </a:t>
            </a:r>
          </a:p>
          <a:p>
            <a:pPr algn="ctr"/>
            <a:r>
              <a:rPr lang="en-US" sz="4400" dirty="0">
                <a:solidFill>
                  <a:schemeClr val="bg1"/>
                </a:solidFill>
                <a:latin typeface="Aptos Narrow" panose="020B0004020202020204" pitchFamily="34" charset="0"/>
              </a:rPr>
              <a:t>to recognize the fragility of life </a:t>
            </a:r>
          </a:p>
          <a:p>
            <a:pPr algn="ctr"/>
            <a:r>
              <a:rPr lang="en-US" sz="4400" dirty="0">
                <a:solidFill>
                  <a:schemeClr val="bg1"/>
                </a:solidFill>
                <a:latin typeface="Aptos Narrow" panose="020B0004020202020204" pitchFamily="34" charset="0"/>
              </a:rPr>
              <a:t>and turn to God in repentance, </a:t>
            </a:r>
          </a:p>
          <a:p>
            <a:pPr algn="ctr"/>
            <a:r>
              <a:rPr lang="en-US" sz="4400" dirty="0">
                <a:solidFill>
                  <a:schemeClr val="bg1"/>
                </a:solidFill>
                <a:latin typeface="Aptos Narrow" panose="020B0004020202020204" pitchFamily="34" charset="0"/>
              </a:rPr>
              <a:t>realizing that true security and hope </a:t>
            </a:r>
          </a:p>
          <a:p>
            <a:pPr algn="ctr"/>
            <a:r>
              <a:rPr lang="en-US" sz="4400" dirty="0">
                <a:solidFill>
                  <a:schemeClr val="bg1"/>
                </a:solidFill>
                <a:latin typeface="Aptos Narrow" panose="020B0004020202020204" pitchFamily="34" charset="0"/>
              </a:rPr>
              <a:t>can only be found in Him, </a:t>
            </a:r>
          </a:p>
          <a:p>
            <a:pPr algn="ctr"/>
            <a:r>
              <a:rPr lang="en-US" sz="4400" dirty="0">
                <a:solidFill>
                  <a:schemeClr val="bg1"/>
                </a:solidFill>
                <a:latin typeface="Aptos Narrow" panose="020B0004020202020204" pitchFamily="34" charset="0"/>
              </a:rPr>
              <a:t>and that it is never too late </a:t>
            </a:r>
          </a:p>
          <a:p>
            <a:pPr algn="ctr"/>
            <a:r>
              <a:rPr lang="en-US" sz="4400" dirty="0">
                <a:solidFill>
                  <a:schemeClr val="bg1"/>
                </a:solidFill>
                <a:latin typeface="Aptos Narrow" panose="020B0004020202020204" pitchFamily="34" charset="0"/>
              </a:rPr>
              <a:t>to seek His mercy and grace.</a:t>
            </a:r>
          </a:p>
        </p:txBody>
      </p:sp>
    </p:spTree>
    <p:extLst>
      <p:ext uri="{BB962C8B-B14F-4D97-AF65-F5344CB8AC3E}">
        <p14:creationId xmlns:p14="http://schemas.microsoft.com/office/powerpoint/2010/main" val="22214886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E374DC-EEB6-CDF8-E3A4-7FC54F1E09FB}"/>
              </a:ext>
            </a:extLst>
          </p:cNvPr>
          <p:cNvSpPr txBox="1"/>
          <p:nvPr/>
        </p:nvSpPr>
        <p:spPr>
          <a:xfrm>
            <a:off x="5583382" y="205576"/>
            <a:ext cx="6608618" cy="769441"/>
          </a:xfrm>
          <a:prstGeom prst="rect">
            <a:avLst/>
          </a:prstGeom>
          <a:noFill/>
        </p:spPr>
        <p:txBody>
          <a:bodyPr wrap="square">
            <a:spAutoFit/>
          </a:bodyPr>
          <a:lstStyle/>
          <a:p>
            <a:pPr algn="ctr"/>
            <a:r>
              <a:rPr lang="en-US" sz="4400" b="1" dirty="0">
                <a:solidFill>
                  <a:schemeClr val="bg1"/>
                </a:solidFill>
                <a:latin typeface="Aptos Display" panose="020B0004020202020204" pitchFamily="34" charset="0"/>
              </a:rPr>
              <a:t>The Sign of Jonah</a:t>
            </a:r>
          </a:p>
        </p:txBody>
      </p:sp>
      <p:sp>
        <p:nvSpPr>
          <p:cNvPr id="7" name="TextBox 6">
            <a:extLst>
              <a:ext uri="{FF2B5EF4-FFF2-40B4-BE49-F238E27FC236}">
                <a16:creationId xmlns:a16="http://schemas.microsoft.com/office/drawing/2014/main" id="{E77FABA1-11E1-0C0D-ED94-51B551501FB9}"/>
              </a:ext>
            </a:extLst>
          </p:cNvPr>
          <p:cNvSpPr txBox="1"/>
          <p:nvPr/>
        </p:nvSpPr>
        <p:spPr>
          <a:xfrm>
            <a:off x="207264" y="1548290"/>
            <a:ext cx="11777472" cy="5016758"/>
          </a:xfrm>
          <a:prstGeom prst="rect">
            <a:avLst/>
          </a:prstGeom>
          <a:noFill/>
        </p:spPr>
        <p:txBody>
          <a:bodyPr wrap="square">
            <a:spAutoFit/>
          </a:bodyPr>
          <a:lstStyle/>
          <a:p>
            <a:r>
              <a:rPr lang="en-US" sz="4000" b="1" baseline="30000" dirty="0">
                <a:solidFill>
                  <a:schemeClr val="bg1"/>
                </a:solidFill>
                <a:latin typeface="Aptos Narrow" panose="020B0004020202020204" pitchFamily="34" charset="0"/>
              </a:rPr>
              <a:t>38</a:t>
            </a:r>
            <a:r>
              <a:rPr lang="en-US" sz="4000" dirty="0">
                <a:solidFill>
                  <a:schemeClr val="bg1"/>
                </a:solidFill>
                <a:latin typeface="Aptos Narrow" panose="020B0004020202020204" pitchFamily="34" charset="0"/>
              </a:rPr>
              <a:t> Then some of the scribes and Pharisees answered him, saying, “Teacher, we wish to see a sign from you.” </a:t>
            </a:r>
            <a:r>
              <a:rPr lang="en-US" sz="4000" b="1" baseline="30000" dirty="0">
                <a:solidFill>
                  <a:schemeClr val="bg1"/>
                </a:solidFill>
                <a:latin typeface="Aptos Narrow" panose="020B0004020202020204" pitchFamily="34" charset="0"/>
              </a:rPr>
              <a:t>39</a:t>
            </a:r>
            <a:r>
              <a:rPr lang="en-US" sz="4000" dirty="0">
                <a:solidFill>
                  <a:schemeClr val="bg1"/>
                </a:solidFill>
                <a:latin typeface="Aptos Narrow" panose="020B0004020202020204" pitchFamily="34" charset="0"/>
              </a:rPr>
              <a:t> But he answered them, “</a:t>
            </a:r>
            <a:r>
              <a:rPr lang="en-US" sz="4000" b="1" dirty="0">
                <a:solidFill>
                  <a:srgbClr val="FFFF00"/>
                </a:solidFill>
                <a:latin typeface="Aptos Narrow" panose="020B0004020202020204" pitchFamily="34" charset="0"/>
              </a:rPr>
              <a:t>An evil and adulterous generation </a:t>
            </a:r>
            <a:r>
              <a:rPr lang="en-US" sz="4000" dirty="0">
                <a:solidFill>
                  <a:schemeClr val="bg1"/>
                </a:solidFill>
                <a:latin typeface="Aptos Narrow" panose="020B0004020202020204" pitchFamily="34" charset="0"/>
              </a:rPr>
              <a:t>seeks for a sign, but no sign will be given to it except the sign of the prophet Jonah. </a:t>
            </a:r>
            <a:r>
              <a:rPr lang="en-US" sz="4000" b="1" baseline="30000" dirty="0">
                <a:solidFill>
                  <a:schemeClr val="bg1"/>
                </a:solidFill>
                <a:latin typeface="Aptos Narrow" panose="020B0004020202020204" pitchFamily="34" charset="0"/>
              </a:rPr>
              <a:t>40</a:t>
            </a:r>
            <a:r>
              <a:rPr lang="en-US" sz="4000" dirty="0">
                <a:solidFill>
                  <a:schemeClr val="bg1"/>
                </a:solidFill>
                <a:latin typeface="Aptos Narrow" panose="020B0004020202020204" pitchFamily="34" charset="0"/>
              </a:rPr>
              <a:t> For just as Jonah was three days and three nights in the belly of the great fish, so will the Son of Man be three days and three nights in the heart of the earth. </a:t>
            </a:r>
          </a:p>
        </p:txBody>
      </p:sp>
      <p:sp>
        <p:nvSpPr>
          <p:cNvPr id="11" name="TextBox 10">
            <a:extLst>
              <a:ext uri="{FF2B5EF4-FFF2-40B4-BE49-F238E27FC236}">
                <a16:creationId xmlns:a16="http://schemas.microsoft.com/office/drawing/2014/main" id="{78A87BC6-9BD0-EAE8-997C-B9E0DF5674B4}"/>
              </a:ext>
            </a:extLst>
          </p:cNvPr>
          <p:cNvSpPr txBox="1"/>
          <p:nvPr/>
        </p:nvSpPr>
        <p:spPr>
          <a:xfrm>
            <a:off x="121920" y="221773"/>
            <a:ext cx="5967706" cy="769441"/>
          </a:xfrm>
          <a:prstGeom prst="rect">
            <a:avLst/>
          </a:prstGeom>
          <a:noFill/>
        </p:spPr>
        <p:txBody>
          <a:bodyPr wrap="square">
            <a:spAutoFit/>
          </a:bodyPr>
          <a:lstStyle/>
          <a:p>
            <a:pPr algn="ctr"/>
            <a:r>
              <a:rPr lang="en-US" sz="4400" b="1" dirty="0">
                <a:solidFill>
                  <a:schemeClr val="bg1"/>
                </a:solidFill>
                <a:latin typeface="Aptos Display" panose="020B0004020202020204" pitchFamily="34" charset="0"/>
              </a:rPr>
              <a:t>The Nineveh Eclipse</a:t>
            </a:r>
          </a:p>
        </p:txBody>
      </p:sp>
      <p:sp>
        <p:nvSpPr>
          <p:cNvPr id="12" name="&quot;Not Allowed&quot; Symbol 11">
            <a:extLst>
              <a:ext uri="{FF2B5EF4-FFF2-40B4-BE49-F238E27FC236}">
                <a16:creationId xmlns:a16="http://schemas.microsoft.com/office/drawing/2014/main" id="{7670DD13-7667-18D8-64D1-462EAB6546CA}"/>
              </a:ext>
            </a:extLst>
          </p:cNvPr>
          <p:cNvSpPr/>
          <p:nvPr/>
        </p:nvSpPr>
        <p:spPr>
          <a:xfrm>
            <a:off x="2145432" y="0"/>
            <a:ext cx="1414438" cy="1332279"/>
          </a:xfrm>
          <a:prstGeom prst="noSmoking">
            <a:avLst>
              <a:gd name="adj" fmla="val 780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9071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E374DC-EEB6-CDF8-E3A4-7FC54F1E09FB}"/>
              </a:ext>
            </a:extLst>
          </p:cNvPr>
          <p:cNvSpPr txBox="1"/>
          <p:nvPr/>
        </p:nvSpPr>
        <p:spPr>
          <a:xfrm>
            <a:off x="5583382" y="205576"/>
            <a:ext cx="6608618" cy="769441"/>
          </a:xfrm>
          <a:prstGeom prst="rect">
            <a:avLst/>
          </a:prstGeom>
          <a:noFill/>
        </p:spPr>
        <p:txBody>
          <a:bodyPr wrap="square">
            <a:spAutoFit/>
          </a:bodyPr>
          <a:lstStyle/>
          <a:p>
            <a:pPr algn="ctr"/>
            <a:r>
              <a:rPr lang="en-US" sz="4400" b="1" dirty="0">
                <a:solidFill>
                  <a:schemeClr val="bg1"/>
                </a:solidFill>
                <a:latin typeface="Aptos Display" panose="020B0004020202020204" pitchFamily="34" charset="0"/>
              </a:rPr>
              <a:t>The Sign of Jonah</a:t>
            </a:r>
          </a:p>
        </p:txBody>
      </p:sp>
      <p:sp>
        <p:nvSpPr>
          <p:cNvPr id="7" name="TextBox 6">
            <a:extLst>
              <a:ext uri="{FF2B5EF4-FFF2-40B4-BE49-F238E27FC236}">
                <a16:creationId xmlns:a16="http://schemas.microsoft.com/office/drawing/2014/main" id="{E77FABA1-11E1-0C0D-ED94-51B551501FB9}"/>
              </a:ext>
            </a:extLst>
          </p:cNvPr>
          <p:cNvSpPr txBox="1"/>
          <p:nvPr/>
        </p:nvSpPr>
        <p:spPr>
          <a:xfrm>
            <a:off x="207264" y="1548290"/>
            <a:ext cx="11777472" cy="2554545"/>
          </a:xfrm>
          <a:prstGeom prst="rect">
            <a:avLst/>
          </a:prstGeom>
          <a:noFill/>
        </p:spPr>
        <p:txBody>
          <a:bodyPr wrap="square">
            <a:spAutoFit/>
          </a:bodyPr>
          <a:lstStyle/>
          <a:p>
            <a:r>
              <a:rPr lang="en-US" sz="4000" b="1" baseline="30000" dirty="0">
                <a:solidFill>
                  <a:schemeClr val="bg1"/>
                </a:solidFill>
                <a:latin typeface="Aptos Narrow" panose="020B0004020202020204" pitchFamily="34" charset="0"/>
              </a:rPr>
              <a:t>41</a:t>
            </a:r>
            <a:r>
              <a:rPr lang="en-US" sz="4000" dirty="0">
                <a:solidFill>
                  <a:schemeClr val="bg1"/>
                </a:solidFill>
                <a:latin typeface="Aptos Narrow" panose="020B0004020202020204" pitchFamily="34" charset="0"/>
              </a:rPr>
              <a:t> The men of Nineveh will rise up at the judgment with this generation and condemn it, for </a:t>
            </a:r>
            <a:r>
              <a:rPr lang="en-US" sz="4000" b="1" dirty="0">
                <a:solidFill>
                  <a:srgbClr val="FFFF00"/>
                </a:solidFill>
                <a:latin typeface="Aptos Narrow" panose="020B0004020202020204" pitchFamily="34" charset="0"/>
              </a:rPr>
              <a:t>they repented </a:t>
            </a:r>
            <a:r>
              <a:rPr lang="en-US" sz="4000" dirty="0">
                <a:solidFill>
                  <a:schemeClr val="bg1"/>
                </a:solidFill>
                <a:latin typeface="Aptos Narrow" panose="020B0004020202020204" pitchFamily="34" charset="0"/>
              </a:rPr>
              <a:t>at the preaching of Jonah, and behold, something greater than Jonah is here. </a:t>
            </a:r>
          </a:p>
        </p:txBody>
      </p:sp>
    </p:spTree>
    <p:extLst>
      <p:ext uri="{BB962C8B-B14F-4D97-AF65-F5344CB8AC3E}">
        <p14:creationId xmlns:p14="http://schemas.microsoft.com/office/powerpoint/2010/main" val="35728019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4722337A-5E63-7930-D7B7-16F7B4CC4047}"/>
              </a:ext>
            </a:extLst>
          </p:cNvPr>
          <p:cNvSpPr/>
          <p:nvPr/>
        </p:nvSpPr>
        <p:spPr>
          <a:xfrm>
            <a:off x="693174" y="1028700"/>
            <a:ext cx="10013408" cy="2204884"/>
          </a:xfrm>
          <a:prstGeom prst="wedgeRoundRectCallout">
            <a:avLst>
              <a:gd name="adj1" fmla="val -29264"/>
              <a:gd name="adj2" fmla="val 853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highlight>
                  <a:srgbClr val="FFFF00"/>
                </a:highlight>
                <a:latin typeface="Aptos" panose="020B0004020202020204" pitchFamily="34" charset="0"/>
              </a:rPr>
              <a:t>Repent of your sins and turn to God</a:t>
            </a:r>
            <a:r>
              <a:rPr lang="en-US" sz="4400" dirty="0">
                <a:solidFill>
                  <a:schemeClr val="tx1"/>
                </a:solidFill>
                <a:latin typeface="Aptos" panose="020B0004020202020204" pitchFamily="34" charset="0"/>
              </a:rPr>
              <a:t>, for the Kingdom of Heaven is near</a:t>
            </a:r>
          </a:p>
          <a:p>
            <a:pPr algn="ctr"/>
            <a:r>
              <a:rPr lang="en-US" sz="4400" dirty="0">
                <a:solidFill>
                  <a:schemeClr val="tx1"/>
                </a:solidFill>
                <a:latin typeface="Aptos" panose="020B0004020202020204" pitchFamily="34" charset="0"/>
              </a:rPr>
              <a:t>Matt 3:2 &amp; 4:17 (NLT)</a:t>
            </a:r>
          </a:p>
        </p:txBody>
      </p:sp>
      <p:sp>
        <p:nvSpPr>
          <p:cNvPr id="3" name="Title 1">
            <a:extLst>
              <a:ext uri="{FF2B5EF4-FFF2-40B4-BE49-F238E27FC236}">
                <a16:creationId xmlns:a16="http://schemas.microsoft.com/office/drawing/2014/main" id="{1266944B-C1BF-321F-87C7-C28CB9F803B2}"/>
              </a:ext>
            </a:extLst>
          </p:cNvPr>
          <p:cNvSpPr txBox="1">
            <a:spLocks/>
          </p:cNvSpPr>
          <p:nvPr/>
        </p:nvSpPr>
        <p:spPr>
          <a:xfrm>
            <a:off x="3793483" y="4833784"/>
            <a:ext cx="5045719" cy="1563329"/>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bg1"/>
                </a:solidFill>
                <a:latin typeface="Aptos" panose="020B0004020202020204" pitchFamily="34" charset="0"/>
              </a:rPr>
              <a:t>John the Baptist</a:t>
            </a:r>
          </a:p>
          <a:p>
            <a:r>
              <a:rPr lang="en-US" sz="4800" b="1" dirty="0">
                <a:solidFill>
                  <a:schemeClr val="bg1"/>
                </a:solidFill>
                <a:latin typeface="Aptos" panose="020B0004020202020204" pitchFamily="34" charset="0"/>
              </a:rPr>
              <a:t>Jesus of Nazareth</a:t>
            </a:r>
          </a:p>
        </p:txBody>
      </p:sp>
      <p:pic>
        <p:nvPicPr>
          <p:cNvPr id="4" name="Graphic 3" descr="Two Men with solid fill">
            <a:extLst>
              <a:ext uri="{FF2B5EF4-FFF2-40B4-BE49-F238E27FC236}">
                <a16:creationId xmlns:a16="http://schemas.microsoft.com/office/drawing/2014/main" id="{3759B022-C3CC-E24F-24B8-9ADDD48CFD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916" y="4192229"/>
            <a:ext cx="2204884" cy="2204884"/>
          </a:xfrm>
          <a:prstGeom prst="rect">
            <a:avLst/>
          </a:prstGeom>
        </p:spPr>
      </p:pic>
    </p:spTree>
    <p:extLst>
      <p:ext uri="{BB962C8B-B14F-4D97-AF65-F5344CB8AC3E}">
        <p14:creationId xmlns:p14="http://schemas.microsoft.com/office/powerpoint/2010/main" val="2292626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4722337A-5E63-7930-D7B7-16F7B4CC4047}"/>
              </a:ext>
            </a:extLst>
          </p:cNvPr>
          <p:cNvSpPr/>
          <p:nvPr/>
        </p:nvSpPr>
        <p:spPr>
          <a:xfrm>
            <a:off x="693173" y="1053296"/>
            <a:ext cx="10777337" cy="2180288"/>
          </a:xfrm>
          <a:prstGeom prst="wedgeRoundRectCallout">
            <a:avLst>
              <a:gd name="adj1" fmla="val -29264"/>
              <a:gd name="adj2" fmla="val 853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highlight>
                  <a:srgbClr val="FFFF00"/>
                </a:highlight>
                <a:latin typeface="Aptos" panose="020B0004020202020204" pitchFamily="34" charset="0"/>
              </a:rPr>
              <a:t>Repent of your sins and turn to God, </a:t>
            </a:r>
          </a:p>
          <a:p>
            <a:pPr algn="ctr"/>
            <a:r>
              <a:rPr lang="en-US" sz="4400" dirty="0">
                <a:solidFill>
                  <a:schemeClr val="tx1"/>
                </a:solidFill>
                <a:highlight>
                  <a:srgbClr val="FFFFFF"/>
                </a:highlight>
                <a:latin typeface="Aptos" panose="020B0004020202020204" pitchFamily="34" charset="0"/>
              </a:rPr>
              <a:t>For the forgiveness of your sins </a:t>
            </a:r>
            <a:r>
              <a:rPr lang="en-US" sz="4000" dirty="0">
                <a:solidFill>
                  <a:schemeClr val="tx1"/>
                </a:solidFill>
                <a:highlight>
                  <a:srgbClr val="FFFFFF"/>
                </a:highlight>
                <a:latin typeface="Aptos" panose="020B0004020202020204" pitchFamily="34" charset="0"/>
              </a:rPr>
              <a:t>(Acts 2:38)</a:t>
            </a:r>
            <a:endParaRPr lang="en-US" sz="4400" dirty="0">
              <a:solidFill>
                <a:schemeClr val="tx1"/>
              </a:solidFill>
              <a:highlight>
                <a:srgbClr val="FFFFFF"/>
              </a:highlight>
              <a:latin typeface="Aptos" panose="020B0004020202020204" pitchFamily="34" charset="0"/>
            </a:endParaRPr>
          </a:p>
          <a:p>
            <a:pPr algn="ctr"/>
            <a:r>
              <a:rPr lang="en-US" sz="4400" dirty="0">
                <a:solidFill>
                  <a:schemeClr val="tx1"/>
                </a:solidFill>
                <a:highlight>
                  <a:srgbClr val="FFFFFF"/>
                </a:highlight>
                <a:latin typeface="Aptos" panose="020B0004020202020204" pitchFamily="34" charset="0"/>
              </a:rPr>
              <a:t>so your sins may be wiped away </a:t>
            </a:r>
            <a:r>
              <a:rPr lang="en-US" sz="4000" dirty="0">
                <a:solidFill>
                  <a:schemeClr val="tx1"/>
                </a:solidFill>
                <a:highlight>
                  <a:srgbClr val="FFFFFF"/>
                </a:highlight>
                <a:latin typeface="Aptos" panose="020B0004020202020204" pitchFamily="34" charset="0"/>
              </a:rPr>
              <a:t>(Acts 3:19)</a:t>
            </a:r>
            <a:endParaRPr lang="en-US" sz="4400" dirty="0">
              <a:solidFill>
                <a:schemeClr val="tx1"/>
              </a:solidFill>
              <a:highlight>
                <a:srgbClr val="FFFFFF"/>
              </a:highlight>
              <a:latin typeface="Aptos" panose="020B0004020202020204" pitchFamily="34" charset="0"/>
            </a:endParaRPr>
          </a:p>
        </p:txBody>
      </p:sp>
      <p:sp>
        <p:nvSpPr>
          <p:cNvPr id="3" name="Title 1">
            <a:extLst>
              <a:ext uri="{FF2B5EF4-FFF2-40B4-BE49-F238E27FC236}">
                <a16:creationId xmlns:a16="http://schemas.microsoft.com/office/drawing/2014/main" id="{1266944B-C1BF-321F-87C7-C28CB9F803B2}"/>
              </a:ext>
            </a:extLst>
          </p:cNvPr>
          <p:cNvSpPr txBox="1">
            <a:spLocks/>
          </p:cNvSpPr>
          <p:nvPr/>
        </p:nvSpPr>
        <p:spPr>
          <a:xfrm>
            <a:off x="3793483" y="4833784"/>
            <a:ext cx="5045719" cy="15633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bg1"/>
                </a:solidFill>
                <a:latin typeface="Aptos" panose="020B0004020202020204" pitchFamily="34" charset="0"/>
              </a:rPr>
              <a:t>Peter</a:t>
            </a:r>
          </a:p>
        </p:txBody>
      </p:sp>
      <p:pic>
        <p:nvPicPr>
          <p:cNvPr id="5" name="Graphic 4" descr="Man with solid fill">
            <a:extLst>
              <a:ext uri="{FF2B5EF4-FFF2-40B4-BE49-F238E27FC236}">
                <a16:creationId xmlns:a16="http://schemas.microsoft.com/office/drawing/2014/main" id="{D23E9F54-F18D-728F-EEB0-6190B2AEDF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01" y="4432430"/>
            <a:ext cx="1964683" cy="1964683"/>
          </a:xfrm>
          <a:prstGeom prst="rect">
            <a:avLst/>
          </a:prstGeom>
        </p:spPr>
      </p:pic>
    </p:spTree>
    <p:extLst>
      <p:ext uri="{BB962C8B-B14F-4D97-AF65-F5344CB8AC3E}">
        <p14:creationId xmlns:p14="http://schemas.microsoft.com/office/powerpoint/2010/main" val="10050175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4722337A-5E63-7930-D7B7-16F7B4CC4047}"/>
              </a:ext>
            </a:extLst>
          </p:cNvPr>
          <p:cNvSpPr/>
          <p:nvPr/>
        </p:nvSpPr>
        <p:spPr>
          <a:xfrm>
            <a:off x="693173" y="460887"/>
            <a:ext cx="10777337" cy="3370333"/>
          </a:xfrm>
          <a:prstGeom prst="wedgeRoundRectCallout">
            <a:avLst>
              <a:gd name="adj1" fmla="val -33023"/>
              <a:gd name="adj2" fmla="val 7438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400" dirty="0">
                <a:solidFill>
                  <a:schemeClr val="tx1"/>
                </a:solidFill>
                <a:highlight>
                  <a:srgbClr val="FFFFFF"/>
                </a:highlight>
                <a:latin typeface="Aptos" panose="020B0004020202020204" pitchFamily="34" charset="0"/>
              </a:rPr>
              <a:t>“God overlooked people’s ignorance about these things in earlier times, but now he commands everyone everywhere </a:t>
            </a:r>
          </a:p>
          <a:p>
            <a:pPr algn="ctr">
              <a:lnSpc>
                <a:spcPct val="90000"/>
              </a:lnSpc>
            </a:pPr>
            <a:r>
              <a:rPr lang="en-US" sz="4400" b="1" dirty="0">
                <a:solidFill>
                  <a:schemeClr val="tx1"/>
                </a:solidFill>
                <a:highlight>
                  <a:srgbClr val="FFFF00"/>
                </a:highlight>
                <a:latin typeface="Aptos" panose="020B0004020202020204" pitchFamily="34" charset="0"/>
              </a:rPr>
              <a:t>to repent of their sins and turn to him. </a:t>
            </a:r>
            <a:r>
              <a:rPr lang="en-US" sz="4400" dirty="0">
                <a:solidFill>
                  <a:schemeClr val="tx1"/>
                </a:solidFill>
                <a:highlight>
                  <a:srgbClr val="FFFFFF"/>
                </a:highlight>
                <a:latin typeface="Aptos" panose="020B0004020202020204" pitchFamily="34" charset="0"/>
              </a:rPr>
              <a:t>(Acts 17:30)</a:t>
            </a:r>
          </a:p>
        </p:txBody>
      </p:sp>
      <p:sp>
        <p:nvSpPr>
          <p:cNvPr id="3" name="Title 1">
            <a:extLst>
              <a:ext uri="{FF2B5EF4-FFF2-40B4-BE49-F238E27FC236}">
                <a16:creationId xmlns:a16="http://schemas.microsoft.com/office/drawing/2014/main" id="{1266944B-C1BF-321F-87C7-C28CB9F803B2}"/>
              </a:ext>
            </a:extLst>
          </p:cNvPr>
          <p:cNvSpPr txBox="1">
            <a:spLocks/>
          </p:cNvSpPr>
          <p:nvPr/>
        </p:nvSpPr>
        <p:spPr>
          <a:xfrm>
            <a:off x="3793483" y="4833784"/>
            <a:ext cx="5045719" cy="15633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bg1"/>
                </a:solidFill>
                <a:latin typeface="Aptos" panose="020B0004020202020204" pitchFamily="34" charset="0"/>
              </a:rPr>
              <a:t>Paul in Athens</a:t>
            </a:r>
          </a:p>
        </p:txBody>
      </p:sp>
      <p:pic>
        <p:nvPicPr>
          <p:cNvPr id="5" name="Graphic 4" descr="Man with solid fill">
            <a:extLst>
              <a:ext uri="{FF2B5EF4-FFF2-40B4-BE49-F238E27FC236}">
                <a16:creationId xmlns:a16="http://schemas.microsoft.com/office/drawing/2014/main" id="{D23E9F54-F18D-728F-EEB0-6190B2AEDF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01" y="4432430"/>
            <a:ext cx="1964683" cy="1964683"/>
          </a:xfrm>
          <a:prstGeom prst="rect">
            <a:avLst/>
          </a:prstGeom>
        </p:spPr>
      </p:pic>
    </p:spTree>
    <p:extLst>
      <p:ext uri="{BB962C8B-B14F-4D97-AF65-F5344CB8AC3E}">
        <p14:creationId xmlns:p14="http://schemas.microsoft.com/office/powerpoint/2010/main" val="20180174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4722337A-5E63-7930-D7B7-16F7B4CC4047}"/>
              </a:ext>
            </a:extLst>
          </p:cNvPr>
          <p:cNvSpPr/>
          <p:nvPr/>
        </p:nvSpPr>
        <p:spPr>
          <a:xfrm>
            <a:off x="693173" y="460887"/>
            <a:ext cx="10777337" cy="3370333"/>
          </a:xfrm>
          <a:prstGeom prst="wedgeRoundRectCallout">
            <a:avLst>
              <a:gd name="adj1" fmla="val -33023"/>
              <a:gd name="adj2" fmla="val 7438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400" dirty="0">
                <a:solidFill>
                  <a:schemeClr val="tx1"/>
                </a:solidFill>
                <a:highlight>
                  <a:srgbClr val="FFFFFF"/>
                </a:highlight>
                <a:latin typeface="Aptos" panose="020B0004020202020204" pitchFamily="34" charset="0"/>
              </a:rPr>
              <a:t>“God overlooked people’s ignorance about these things in earlier times, but now he commands everyone everywhere </a:t>
            </a:r>
          </a:p>
          <a:p>
            <a:pPr algn="ctr">
              <a:lnSpc>
                <a:spcPct val="90000"/>
              </a:lnSpc>
            </a:pPr>
            <a:r>
              <a:rPr lang="en-US" sz="4400" b="1" dirty="0">
                <a:solidFill>
                  <a:schemeClr val="tx1"/>
                </a:solidFill>
                <a:highlight>
                  <a:srgbClr val="FFFF00"/>
                </a:highlight>
                <a:latin typeface="Aptos" panose="020B0004020202020204" pitchFamily="34" charset="0"/>
              </a:rPr>
              <a:t>to repent of their sins and turn to him. </a:t>
            </a:r>
            <a:r>
              <a:rPr lang="en-US" sz="4400" dirty="0">
                <a:solidFill>
                  <a:schemeClr val="tx1"/>
                </a:solidFill>
                <a:highlight>
                  <a:srgbClr val="FFFFFF"/>
                </a:highlight>
                <a:latin typeface="Aptos" panose="020B0004020202020204" pitchFamily="34" charset="0"/>
              </a:rPr>
              <a:t>(Acts 17:30)</a:t>
            </a:r>
          </a:p>
        </p:txBody>
      </p:sp>
      <p:sp>
        <p:nvSpPr>
          <p:cNvPr id="3" name="Title 1">
            <a:extLst>
              <a:ext uri="{FF2B5EF4-FFF2-40B4-BE49-F238E27FC236}">
                <a16:creationId xmlns:a16="http://schemas.microsoft.com/office/drawing/2014/main" id="{1266944B-C1BF-321F-87C7-C28CB9F803B2}"/>
              </a:ext>
            </a:extLst>
          </p:cNvPr>
          <p:cNvSpPr txBox="1">
            <a:spLocks/>
          </p:cNvSpPr>
          <p:nvPr/>
        </p:nvSpPr>
        <p:spPr>
          <a:xfrm>
            <a:off x="3793483" y="4833784"/>
            <a:ext cx="5045719" cy="15633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bg1"/>
                </a:solidFill>
                <a:latin typeface="Aptos" panose="020B0004020202020204" pitchFamily="34" charset="0"/>
              </a:rPr>
              <a:t>Paul in Athens</a:t>
            </a:r>
          </a:p>
        </p:txBody>
      </p:sp>
      <p:pic>
        <p:nvPicPr>
          <p:cNvPr id="5" name="Graphic 4" descr="Man with solid fill">
            <a:extLst>
              <a:ext uri="{FF2B5EF4-FFF2-40B4-BE49-F238E27FC236}">
                <a16:creationId xmlns:a16="http://schemas.microsoft.com/office/drawing/2014/main" id="{D23E9F54-F18D-728F-EEB0-6190B2AEDF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01" y="4432430"/>
            <a:ext cx="1964683" cy="1964683"/>
          </a:xfrm>
          <a:prstGeom prst="rect">
            <a:avLst/>
          </a:prstGeom>
        </p:spPr>
      </p:pic>
    </p:spTree>
    <p:extLst>
      <p:ext uri="{BB962C8B-B14F-4D97-AF65-F5344CB8AC3E}">
        <p14:creationId xmlns:p14="http://schemas.microsoft.com/office/powerpoint/2010/main" val="34275132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4722337A-5E63-7930-D7B7-16F7B4CC4047}"/>
              </a:ext>
            </a:extLst>
          </p:cNvPr>
          <p:cNvSpPr/>
          <p:nvPr/>
        </p:nvSpPr>
        <p:spPr>
          <a:xfrm>
            <a:off x="693173" y="460887"/>
            <a:ext cx="11298199" cy="3370333"/>
          </a:xfrm>
          <a:prstGeom prst="wedgeRoundRectCallout">
            <a:avLst>
              <a:gd name="adj1" fmla="val -33023"/>
              <a:gd name="adj2" fmla="val 7438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400" dirty="0">
                <a:solidFill>
                  <a:schemeClr val="tx1"/>
                </a:solidFill>
                <a:highlight>
                  <a:srgbClr val="FFFFFF"/>
                </a:highlight>
                <a:latin typeface="Aptos Narrow" panose="020B0004020202020204" pitchFamily="34" charset="0"/>
              </a:rPr>
              <a:t>“I preached first to those in Damascus, then in Jerusalem and throughout all Judea, and also to the Gentiles, that all must </a:t>
            </a:r>
            <a:r>
              <a:rPr lang="en-US" sz="4400" b="1" dirty="0">
                <a:solidFill>
                  <a:schemeClr val="tx1"/>
                </a:solidFill>
                <a:highlight>
                  <a:srgbClr val="FFFF00"/>
                </a:highlight>
                <a:latin typeface="Aptos Narrow" panose="020B0004020202020204" pitchFamily="34" charset="0"/>
              </a:rPr>
              <a:t>repent of their sins and turn to God</a:t>
            </a:r>
            <a:r>
              <a:rPr lang="en-US" sz="4400" dirty="0">
                <a:solidFill>
                  <a:schemeClr val="tx1"/>
                </a:solidFill>
                <a:highlight>
                  <a:srgbClr val="FFFFFF"/>
                </a:highlight>
                <a:latin typeface="Aptos Narrow" panose="020B0004020202020204" pitchFamily="34" charset="0"/>
              </a:rPr>
              <a:t>—and prove they have changed by the good things they do. (Acts 26:20)</a:t>
            </a:r>
          </a:p>
        </p:txBody>
      </p:sp>
      <p:sp>
        <p:nvSpPr>
          <p:cNvPr id="3" name="Title 1">
            <a:extLst>
              <a:ext uri="{FF2B5EF4-FFF2-40B4-BE49-F238E27FC236}">
                <a16:creationId xmlns:a16="http://schemas.microsoft.com/office/drawing/2014/main" id="{1266944B-C1BF-321F-87C7-C28CB9F803B2}"/>
              </a:ext>
            </a:extLst>
          </p:cNvPr>
          <p:cNvSpPr txBox="1">
            <a:spLocks/>
          </p:cNvSpPr>
          <p:nvPr/>
        </p:nvSpPr>
        <p:spPr>
          <a:xfrm>
            <a:off x="3793483" y="4833784"/>
            <a:ext cx="5045719" cy="15633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bg1"/>
                </a:solidFill>
                <a:latin typeface="Aptos" panose="020B0004020202020204" pitchFamily="34" charset="0"/>
              </a:rPr>
              <a:t>Paul in Athens</a:t>
            </a:r>
          </a:p>
        </p:txBody>
      </p:sp>
      <p:pic>
        <p:nvPicPr>
          <p:cNvPr id="5" name="Graphic 4" descr="Man with solid fill">
            <a:extLst>
              <a:ext uri="{FF2B5EF4-FFF2-40B4-BE49-F238E27FC236}">
                <a16:creationId xmlns:a16="http://schemas.microsoft.com/office/drawing/2014/main" id="{D23E9F54-F18D-728F-EEB0-6190B2AEDF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01" y="4432430"/>
            <a:ext cx="1964683" cy="1964683"/>
          </a:xfrm>
          <a:prstGeom prst="rect">
            <a:avLst/>
          </a:prstGeom>
        </p:spPr>
      </p:pic>
    </p:spTree>
    <p:extLst>
      <p:ext uri="{BB962C8B-B14F-4D97-AF65-F5344CB8AC3E}">
        <p14:creationId xmlns:p14="http://schemas.microsoft.com/office/powerpoint/2010/main" val="9738108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574F4C21-ED58-EF4D-9018-20210A4279E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12953" y="120929"/>
            <a:ext cx="8283451" cy="6858000"/>
          </a:xfrm>
          <a:prstGeom prst="rect">
            <a:avLst/>
          </a:prstGeom>
        </p:spPr>
      </p:pic>
      <p:sp>
        <p:nvSpPr>
          <p:cNvPr id="6" name="TextBox 5">
            <a:extLst>
              <a:ext uri="{FF2B5EF4-FFF2-40B4-BE49-F238E27FC236}">
                <a16:creationId xmlns:a16="http://schemas.microsoft.com/office/drawing/2014/main" id="{A0E87AAE-01E9-648D-9705-1B4B81E48235}"/>
              </a:ext>
            </a:extLst>
          </p:cNvPr>
          <p:cNvSpPr txBox="1"/>
          <p:nvPr/>
        </p:nvSpPr>
        <p:spPr>
          <a:xfrm>
            <a:off x="9461500" y="6334780"/>
            <a:ext cx="2730500" cy="523220"/>
          </a:xfrm>
          <a:prstGeom prst="rect">
            <a:avLst/>
          </a:prstGeom>
          <a:noFill/>
        </p:spPr>
        <p:txBody>
          <a:bodyPr wrap="square">
            <a:spAutoFit/>
          </a:bodyPr>
          <a:lstStyle/>
          <a:p>
            <a:pPr algn="ctr"/>
            <a:r>
              <a:rPr lang="en-SG" sz="1400" dirty="0"/>
              <a:t>Crystal </a:t>
            </a:r>
            <a:r>
              <a:rPr lang="en-SG" sz="1400" dirty="0" err="1"/>
              <a:t>Kirgiss</a:t>
            </a:r>
            <a:r>
              <a:rPr lang="en-SG" sz="1400" dirty="0"/>
              <a:t> / 2018 / crystal.kirgiss@comcast.net</a:t>
            </a:r>
          </a:p>
        </p:txBody>
      </p:sp>
      <p:sp>
        <p:nvSpPr>
          <p:cNvPr id="7" name="TextBox 6">
            <a:extLst>
              <a:ext uri="{FF2B5EF4-FFF2-40B4-BE49-F238E27FC236}">
                <a16:creationId xmlns:a16="http://schemas.microsoft.com/office/drawing/2014/main" id="{82F275A8-81A1-6A5E-544D-46762278AE90}"/>
              </a:ext>
            </a:extLst>
          </p:cNvPr>
          <p:cNvSpPr txBox="1"/>
          <p:nvPr/>
        </p:nvSpPr>
        <p:spPr>
          <a:xfrm>
            <a:off x="250826" y="151884"/>
            <a:ext cx="3362128" cy="3416320"/>
          </a:xfrm>
          <a:prstGeom prst="rect">
            <a:avLst/>
          </a:prstGeom>
          <a:noFill/>
        </p:spPr>
        <p:txBody>
          <a:bodyPr wrap="square">
            <a:spAutoFit/>
          </a:bodyPr>
          <a:lstStyle/>
          <a:p>
            <a:pPr marL="0" indent="0" algn="ctr">
              <a:spcBef>
                <a:spcPts val="0"/>
              </a:spcBef>
              <a:buNone/>
            </a:pPr>
            <a:r>
              <a:rPr lang="en-US" sz="3600" dirty="0">
                <a:latin typeface="Aptos Display" panose="020B0004020202020204" pitchFamily="34" charset="0"/>
              </a:rPr>
              <a:t>Displaying God’s communicable attributes </a:t>
            </a:r>
          </a:p>
          <a:p>
            <a:pPr marL="0" indent="0" algn="ctr">
              <a:spcBef>
                <a:spcPts val="0"/>
              </a:spcBef>
              <a:buNone/>
            </a:pPr>
            <a:r>
              <a:rPr lang="en-US" sz="3600" dirty="0">
                <a:latin typeface="Aptos Display" panose="020B0004020202020204" pitchFamily="34" charset="0"/>
              </a:rPr>
              <a:t>is not the </a:t>
            </a:r>
            <a:r>
              <a:rPr lang="en-US" sz="3600" b="1" u="sng" dirty="0">
                <a:highlight>
                  <a:srgbClr val="FFFF00"/>
                </a:highlight>
                <a:latin typeface="Aptos Display" panose="020B0004020202020204" pitchFamily="34" charset="0"/>
              </a:rPr>
              <a:t>root</a:t>
            </a:r>
            <a:r>
              <a:rPr lang="en-US" sz="3600" dirty="0">
                <a:latin typeface="Aptos Display" panose="020B0004020202020204" pitchFamily="34" charset="0"/>
              </a:rPr>
              <a:t> but the </a:t>
            </a:r>
            <a:r>
              <a:rPr lang="en-US" sz="3600" b="1" u="sng" dirty="0">
                <a:highlight>
                  <a:srgbClr val="FFFF00"/>
                </a:highlight>
                <a:latin typeface="Aptos Display" panose="020B0004020202020204" pitchFamily="34" charset="0"/>
              </a:rPr>
              <a:t>fruit </a:t>
            </a:r>
          </a:p>
          <a:p>
            <a:pPr marL="0" indent="0" algn="ctr">
              <a:spcBef>
                <a:spcPts val="0"/>
              </a:spcBef>
              <a:buNone/>
            </a:pPr>
            <a:r>
              <a:rPr lang="en-US" sz="3600" dirty="0">
                <a:latin typeface="Aptos Display" panose="020B0004020202020204" pitchFamily="34" charset="0"/>
              </a:rPr>
              <a:t>of salvation</a:t>
            </a:r>
          </a:p>
        </p:txBody>
      </p:sp>
    </p:spTree>
    <p:extLst>
      <p:ext uri="{BB962C8B-B14F-4D97-AF65-F5344CB8AC3E}">
        <p14:creationId xmlns:p14="http://schemas.microsoft.com/office/powerpoint/2010/main" val="36817733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FD5C690-D70C-BD16-0B0C-C01520D92D29}"/>
              </a:ext>
            </a:extLst>
          </p:cNvPr>
          <p:cNvSpPr txBox="1"/>
          <p:nvPr/>
        </p:nvSpPr>
        <p:spPr>
          <a:xfrm>
            <a:off x="241028" y="3916680"/>
            <a:ext cx="5720860" cy="2308324"/>
          </a:xfrm>
          <a:prstGeom prst="rect">
            <a:avLst/>
          </a:prstGeom>
          <a:noFill/>
        </p:spPr>
        <p:txBody>
          <a:bodyPr wrap="square" rtlCol="0">
            <a:spAutoFit/>
          </a:bodyPr>
          <a:lstStyle/>
          <a:p>
            <a:pPr algn="ctr"/>
            <a:r>
              <a:rPr lang="en-US" sz="4000" b="1" dirty="0">
                <a:solidFill>
                  <a:prstClr val="black"/>
                </a:solidFill>
                <a:latin typeface="Aptos Narrow" panose="020B0004020202020204" pitchFamily="34" charset="0"/>
              </a:rPr>
              <a:t>The Reluctant Prophet </a:t>
            </a:r>
          </a:p>
          <a:p>
            <a:pPr algn="ctr"/>
            <a:r>
              <a:rPr lang="en-US" sz="4000" b="1" dirty="0">
                <a:solidFill>
                  <a:prstClr val="black"/>
                </a:solidFill>
                <a:latin typeface="Aptos Narrow" panose="020B0004020202020204" pitchFamily="34" charset="0"/>
              </a:rPr>
              <a:t> Jonah 1 &amp; 2</a:t>
            </a:r>
            <a:endParaRPr lang="en-US" sz="4000" i="1" dirty="0">
              <a:solidFill>
                <a:prstClr val="black"/>
              </a:solidFill>
              <a:latin typeface="Aptos Narrow" panose="020B0004020202020204" pitchFamily="34" charset="0"/>
            </a:endParaRPr>
          </a:p>
          <a:p>
            <a:r>
              <a:rPr lang="en-US" sz="3200" dirty="0">
                <a:solidFill>
                  <a:prstClr val="black"/>
                </a:solidFill>
                <a:latin typeface="Aptos Narrow" panose="020B0004020202020204" pitchFamily="34" charset="0"/>
              </a:rPr>
              <a:t>(Ch 1)   An </a:t>
            </a:r>
            <a:r>
              <a:rPr lang="en-US" sz="3200" dirty="0">
                <a:solidFill>
                  <a:prstClr val="black"/>
                </a:solidFill>
                <a:highlight>
                  <a:srgbClr val="FFFF00"/>
                </a:highlight>
                <a:latin typeface="Aptos Narrow" panose="020B0004020202020204" pitchFamily="34" charset="0"/>
              </a:rPr>
              <a:t>Unexpected Experience</a:t>
            </a:r>
          </a:p>
          <a:p>
            <a:r>
              <a:rPr lang="en-US" sz="3200" dirty="0">
                <a:solidFill>
                  <a:prstClr val="black"/>
                </a:solidFill>
                <a:latin typeface="Aptos Narrow" panose="020B0004020202020204" pitchFamily="34" charset="0"/>
              </a:rPr>
              <a:t>(Ch 2)   An Expected Outcome	</a:t>
            </a:r>
          </a:p>
        </p:txBody>
      </p:sp>
      <p:pic>
        <p:nvPicPr>
          <p:cNvPr id="2" name="Picture 1" descr="A cartoon of a person with a beard&#10;&#10;Description automatically generated">
            <a:extLst>
              <a:ext uri="{FF2B5EF4-FFF2-40B4-BE49-F238E27FC236}">
                <a16:creationId xmlns:a16="http://schemas.microsoft.com/office/drawing/2014/main" id="{780D3E73-E36F-4C14-38C5-2F963C20F11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39291" y="1043280"/>
            <a:ext cx="1537766" cy="2376548"/>
          </a:xfrm>
          <a:prstGeom prst="rect">
            <a:avLst/>
          </a:prstGeom>
        </p:spPr>
      </p:pic>
      <p:sp>
        <p:nvSpPr>
          <p:cNvPr id="4" name="TextBox 3">
            <a:extLst>
              <a:ext uri="{FF2B5EF4-FFF2-40B4-BE49-F238E27FC236}">
                <a16:creationId xmlns:a16="http://schemas.microsoft.com/office/drawing/2014/main" id="{C5CE8B63-11E9-DF6A-F56D-AAA89F83F846}"/>
              </a:ext>
            </a:extLst>
          </p:cNvPr>
          <p:cNvSpPr txBox="1"/>
          <p:nvPr/>
        </p:nvSpPr>
        <p:spPr>
          <a:xfrm>
            <a:off x="0" y="145178"/>
            <a:ext cx="12192000" cy="894091"/>
          </a:xfrm>
          <a:prstGeom prst="rect">
            <a:avLst/>
          </a:prstGeom>
          <a:noFill/>
        </p:spPr>
        <p:txBody>
          <a:bodyPr wrap="square" rtlCol="0">
            <a:spAutoFit/>
          </a:bodyPr>
          <a:lstStyle/>
          <a:p>
            <a:pPr algn="ctr">
              <a:lnSpc>
                <a:spcPct val="85000"/>
              </a:lnSpc>
            </a:pPr>
            <a:r>
              <a:rPr lang="en-US" sz="6000" b="1" dirty="0">
                <a:solidFill>
                  <a:srgbClr val="FF0000"/>
                </a:solidFill>
                <a:effectLst>
                  <a:glow rad="127000">
                    <a:prstClr val="black"/>
                  </a:glow>
                </a:effectLst>
                <a:latin typeface="Aptos" panose="02110004020202020204"/>
              </a:rPr>
              <a:t>Unexpected Lessons From Jonah</a:t>
            </a:r>
          </a:p>
        </p:txBody>
      </p:sp>
      <p:sp>
        <p:nvSpPr>
          <p:cNvPr id="3" name="TextBox 2">
            <a:extLst>
              <a:ext uri="{FF2B5EF4-FFF2-40B4-BE49-F238E27FC236}">
                <a16:creationId xmlns:a16="http://schemas.microsoft.com/office/drawing/2014/main" id="{DDBDEB73-6980-0F1C-6D4B-24FF71DAABA2}"/>
              </a:ext>
            </a:extLst>
          </p:cNvPr>
          <p:cNvSpPr txBox="1"/>
          <p:nvPr/>
        </p:nvSpPr>
        <p:spPr>
          <a:xfrm>
            <a:off x="6230112" y="3916680"/>
            <a:ext cx="5720860" cy="2308324"/>
          </a:xfrm>
          <a:prstGeom prst="rect">
            <a:avLst/>
          </a:prstGeom>
          <a:noFill/>
        </p:spPr>
        <p:txBody>
          <a:bodyPr wrap="square" rtlCol="0">
            <a:spAutoFit/>
          </a:bodyPr>
          <a:lstStyle/>
          <a:p>
            <a:pPr algn="ctr"/>
            <a:r>
              <a:rPr lang="en-US" sz="4000" b="1" dirty="0">
                <a:solidFill>
                  <a:prstClr val="black"/>
                </a:solidFill>
                <a:latin typeface="Aptos Narrow" panose="020B0004020202020204" pitchFamily="34" charset="0"/>
              </a:rPr>
              <a:t>The Repentant People </a:t>
            </a:r>
          </a:p>
          <a:p>
            <a:pPr algn="ctr"/>
            <a:r>
              <a:rPr lang="en-US" sz="4000" b="1" dirty="0">
                <a:solidFill>
                  <a:prstClr val="black"/>
                </a:solidFill>
                <a:latin typeface="Aptos Narrow" panose="020B0004020202020204" pitchFamily="34" charset="0"/>
              </a:rPr>
              <a:t> Jonah 3 &amp; 4</a:t>
            </a:r>
            <a:endParaRPr lang="en-US" sz="4000" i="1" dirty="0">
              <a:solidFill>
                <a:prstClr val="black"/>
              </a:solidFill>
              <a:latin typeface="Aptos Narrow" panose="020B0004020202020204" pitchFamily="34" charset="0"/>
            </a:endParaRPr>
          </a:p>
          <a:p>
            <a:pPr algn="r"/>
            <a:r>
              <a:rPr lang="en-US" sz="3200" dirty="0">
                <a:solidFill>
                  <a:prstClr val="black"/>
                </a:solidFill>
                <a:latin typeface="Aptos Narrow" panose="020B0004020202020204" pitchFamily="34" charset="0"/>
              </a:rPr>
              <a:t>An Expected Outcome           (</a:t>
            </a:r>
            <a:r>
              <a:rPr lang="en-US" sz="3200" dirty="0" err="1">
                <a:solidFill>
                  <a:prstClr val="black"/>
                </a:solidFill>
                <a:latin typeface="Aptos Narrow" panose="020B0004020202020204" pitchFamily="34" charset="0"/>
              </a:rPr>
              <a:t>ch</a:t>
            </a:r>
            <a:r>
              <a:rPr lang="en-US" sz="3200" dirty="0">
                <a:solidFill>
                  <a:prstClr val="black"/>
                </a:solidFill>
                <a:latin typeface="Aptos Narrow" panose="020B0004020202020204" pitchFamily="34" charset="0"/>
              </a:rPr>
              <a:t> 3)</a:t>
            </a:r>
          </a:p>
          <a:p>
            <a:pPr algn="r"/>
            <a:r>
              <a:rPr lang="en-US" sz="3200" dirty="0">
                <a:solidFill>
                  <a:prstClr val="black"/>
                </a:solidFill>
                <a:latin typeface="Aptos Narrow" panose="020B0004020202020204" pitchFamily="34" charset="0"/>
              </a:rPr>
              <a:t>An </a:t>
            </a:r>
            <a:r>
              <a:rPr lang="en-US" sz="3200" dirty="0">
                <a:solidFill>
                  <a:prstClr val="black"/>
                </a:solidFill>
                <a:highlight>
                  <a:srgbClr val="FFFF00"/>
                </a:highlight>
                <a:latin typeface="Aptos Narrow" panose="020B0004020202020204" pitchFamily="34" charset="0"/>
              </a:rPr>
              <a:t>Unexpected Experience  </a:t>
            </a:r>
            <a:r>
              <a:rPr lang="en-US" sz="3200" dirty="0">
                <a:solidFill>
                  <a:prstClr val="black"/>
                </a:solidFill>
                <a:latin typeface="Aptos Narrow" panose="020B0004020202020204" pitchFamily="34" charset="0"/>
              </a:rPr>
              <a:t>(</a:t>
            </a:r>
            <a:r>
              <a:rPr lang="en-US" sz="3200" dirty="0" err="1">
                <a:solidFill>
                  <a:prstClr val="black"/>
                </a:solidFill>
                <a:latin typeface="Aptos Narrow" panose="020B0004020202020204" pitchFamily="34" charset="0"/>
              </a:rPr>
              <a:t>ch</a:t>
            </a:r>
            <a:r>
              <a:rPr lang="en-US" sz="3200" dirty="0">
                <a:solidFill>
                  <a:prstClr val="black"/>
                </a:solidFill>
                <a:latin typeface="Aptos Narrow" panose="020B0004020202020204" pitchFamily="34" charset="0"/>
              </a:rPr>
              <a:t> 4)</a:t>
            </a:r>
          </a:p>
        </p:txBody>
      </p:sp>
      <p:pic>
        <p:nvPicPr>
          <p:cNvPr id="5" name="Picture 4" descr="A group of people kneeling on the ground&#10;&#10;Description automatically generated">
            <a:extLst>
              <a:ext uri="{FF2B5EF4-FFF2-40B4-BE49-F238E27FC236}">
                <a16:creationId xmlns:a16="http://schemas.microsoft.com/office/drawing/2014/main" id="{8655DA34-29B6-8FD5-30CF-BF27F70AB2D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9034" y="791488"/>
            <a:ext cx="3572256" cy="2880132"/>
          </a:xfrm>
          <a:prstGeom prst="rect">
            <a:avLst/>
          </a:prstGeom>
        </p:spPr>
      </p:pic>
      <p:grpSp>
        <p:nvGrpSpPr>
          <p:cNvPr id="18" name="Group 17">
            <a:extLst>
              <a:ext uri="{FF2B5EF4-FFF2-40B4-BE49-F238E27FC236}">
                <a16:creationId xmlns:a16="http://schemas.microsoft.com/office/drawing/2014/main" id="{FC4613DE-685A-82FD-CB31-0FD959DB014F}"/>
              </a:ext>
            </a:extLst>
          </p:cNvPr>
          <p:cNvGrpSpPr/>
          <p:nvPr/>
        </p:nvGrpSpPr>
        <p:grpSpPr>
          <a:xfrm>
            <a:off x="5752811" y="5605654"/>
            <a:ext cx="817345" cy="212798"/>
            <a:chOff x="5752811" y="5605654"/>
            <a:chExt cx="817345" cy="212798"/>
          </a:xfrm>
        </p:grpSpPr>
        <p:sp>
          <p:nvSpPr>
            <p:cNvPr id="17" name="Arrow: Left-Right 16">
              <a:extLst>
                <a:ext uri="{FF2B5EF4-FFF2-40B4-BE49-F238E27FC236}">
                  <a16:creationId xmlns:a16="http://schemas.microsoft.com/office/drawing/2014/main" id="{E49D6B56-053C-56DA-025A-EF98086B4226}"/>
                </a:ext>
              </a:extLst>
            </p:cNvPr>
            <p:cNvSpPr/>
            <p:nvPr/>
          </p:nvSpPr>
          <p:spPr>
            <a:xfrm rot="19200433">
              <a:off x="5752811" y="5605655"/>
              <a:ext cx="796086" cy="212797"/>
            </a:xfrm>
            <a:prstGeom prst="leftRightArrow">
              <a:avLst>
                <a:gd name="adj1" fmla="val 35343"/>
                <a:gd name="adj2" fmla="val 88013"/>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Right 13">
              <a:extLst>
                <a:ext uri="{FF2B5EF4-FFF2-40B4-BE49-F238E27FC236}">
                  <a16:creationId xmlns:a16="http://schemas.microsoft.com/office/drawing/2014/main" id="{C1B04534-5B98-6312-B524-8C040C592BFA}"/>
                </a:ext>
              </a:extLst>
            </p:cNvPr>
            <p:cNvSpPr/>
            <p:nvPr/>
          </p:nvSpPr>
          <p:spPr>
            <a:xfrm rot="2341439">
              <a:off x="5774070" y="5605654"/>
              <a:ext cx="796086" cy="212797"/>
            </a:xfrm>
            <a:prstGeom prst="leftRightArrow">
              <a:avLst>
                <a:gd name="adj1" fmla="val 35343"/>
                <a:gd name="adj2" fmla="val 88013"/>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2420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notes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FD5C690-D70C-BD16-0B0C-C01520D92D29}"/>
              </a:ext>
            </a:extLst>
          </p:cNvPr>
          <p:cNvSpPr txBox="1"/>
          <p:nvPr/>
        </p:nvSpPr>
        <p:spPr>
          <a:xfrm>
            <a:off x="241028" y="3916680"/>
            <a:ext cx="5720860" cy="2800767"/>
          </a:xfrm>
          <a:prstGeom prst="rect">
            <a:avLst/>
          </a:prstGeom>
          <a:noFill/>
        </p:spPr>
        <p:txBody>
          <a:bodyPr wrap="square" rtlCol="0">
            <a:spAutoFit/>
          </a:bodyPr>
          <a:lstStyle/>
          <a:p>
            <a:pPr algn="ctr"/>
            <a:r>
              <a:rPr lang="en-US" sz="4000" b="1" dirty="0">
                <a:solidFill>
                  <a:prstClr val="black"/>
                </a:solidFill>
                <a:latin typeface="Aptos Narrow" panose="020B0004020202020204" pitchFamily="34" charset="0"/>
              </a:rPr>
              <a:t>The Reluctant Prophet </a:t>
            </a:r>
          </a:p>
          <a:p>
            <a:pPr algn="ctr"/>
            <a:r>
              <a:rPr lang="en-US" sz="4000" b="1" dirty="0">
                <a:solidFill>
                  <a:prstClr val="black"/>
                </a:solidFill>
                <a:latin typeface="Aptos Narrow" panose="020B0004020202020204" pitchFamily="34" charset="0"/>
              </a:rPr>
              <a:t> Jonah 1 &amp; 2</a:t>
            </a:r>
            <a:endParaRPr lang="en-US" sz="4000" i="1" dirty="0">
              <a:solidFill>
                <a:prstClr val="black"/>
              </a:solidFill>
              <a:latin typeface="Aptos Narrow" panose="020B0004020202020204" pitchFamily="34" charset="0"/>
            </a:endParaRPr>
          </a:p>
          <a:p>
            <a:r>
              <a:rPr lang="en-US" sz="3200" dirty="0">
                <a:solidFill>
                  <a:prstClr val="black"/>
                </a:solidFill>
                <a:latin typeface="Aptos Narrow" panose="020B0004020202020204" pitchFamily="34" charset="0"/>
              </a:rPr>
              <a:t>(Ch 1)   </a:t>
            </a:r>
            <a:r>
              <a:rPr lang="en-US" sz="3200" dirty="0">
                <a:solidFill>
                  <a:prstClr val="black"/>
                </a:solidFill>
                <a:highlight>
                  <a:srgbClr val="FFFF00"/>
                </a:highlight>
                <a:latin typeface="Aptos Narrow" panose="020B0004020202020204" pitchFamily="34" charset="0"/>
              </a:rPr>
              <a:t>Jonah’s disobedience</a:t>
            </a:r>
          </a:p>
          <a:p>
            <a:r>
              <a:rPr lang="en-US" sz="3200" dirty="0">
                <a:solidFill>
                  <a:prstClr val="black"/>
                </a:solidFill>
                <a:latin typeface="Aptos Narrow" panose="020B0004020202020204" pitchFamily="34" charset="0"/>
              </a:rPr>
              <a:t>(Ch 2)   =&gt; God’s discipline</a:t>
            </a:r>
          </a:p>
          <a:p>
            <a:r>
              <a:rPr lang="en-US" sz="3200" dirty="0">
                <a:solidFill>
                  <a:prstClr val="black"/>
                </a:solidFill>
                <a:latin typeface="Aptos Narrow" panose="020B0004020202020204" pitchFamily="34" charset="0"/>
              </a:rPr>
              <a:t>	</a:t>
            </a:r>
          </a:p>
        </p:txBody>
      </p:sp>
      <p:pic>
        <p:nvPicPr>
          <p:cNvPr id="2" name="Picture 1" descr="A cartoon of a person with a beard&#10;&#10;Description automatically generated">
            <a:extLst>
              <a:ext uri="{FF2B5EF4-FFF2-40B4-BE49-F238E27FC236}">
                <a16:creationId xmlns:a16="http://schemas.microsoft.com/office/drawing/2014/main" id="{780D3E73-E36F-4C14-38C5-2F963C20F11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39291" y="1043280"/>
            <a:ext cx="1537766" cy="2376548"/>
          </a:xfrm>
          <a:prstGeom prst="rect">
            <a:avLst/>
          </a:prstGeom>
        </p:spPr>
      </p:pic>
      <p:sp>
        <p:nvSpPr>
          <p:cNvPr id="4" name="TextBox 3">
            <a:extLst>
              <a:ext uri="{FF2B5EF4-FFF2-40B4-BE49-F238E27FC236}">
                <a16:creationId xmlns:a16="http://schemas.microsoft.com/office/drawing/2014/main" id="{C5CE8B63-11E9-DF6A-F56D-AAA89F83F846}"/>
              </a:ext>
            </a:extLst>
          </p:cNvPr>
          <p:cNvSpPr txBox="1"/>
          <p:nvPr/>
        </p:nvSpPr>
        <p:spPr>
          <a:xfrm>
            <a:off x="0" y="145178"/>
            <a:ext cx="12192000" cy="894091"/>
          </a:xfrm>
          <a:prstGeom prst="rect">
            <a:avLst/>
          </a:prstGeom>
          <a:noFill/>
        </p:spPr>
        <p:txBody>
          <a:bodyPr wrap="square" rtlCol="0">
            <a:spAutoFit/>
          </a:bodyPr>
          <a:lstStyle/>
          <a:p>
            <a:pPr algn="ctr">
              <a:lnSpc>
                <a:spcPct val="85000"/>
              </a:lnSpc>
            </a:pPr>
            <a:r>
              <a:rPr lang="en-US" sz="6000" b="1" dirty="0">
                <a:solidFill>
                  <a:srgbClr val="FF0000"/>
                </a:solidFill>
                <a:effectLst>
                  <a:glow rad="127000">
                    <a:prstClr val="black"/>
                  </a:glow>
                </a:effectLst>
                <a:latin typeface="Aptos" panose="02110004020202020204"/>
              </a:rPr>
              <a:t>Unexpected Lessons From Jonah</a:t>
            </a:r>
          </a:p>
        </p:txBody>
      </p:sp>
      <p:sp>
        <p:nvSpPr>
          <p:cNvPr id="3" name="TextBox 2">
            <a:extLst>
              <a:ext uri="{FF2B5EF4-FFF2-40B4-BE49-F238E27FC236}">
                <a16:creationId xmlns:a16="http://schemas.microsoft.com/office/drawing/2014/main" id="{DDBDEB73-6980-0F1C-6D4B-24FF71DAABA2}"/>
              </a:ext>
            </a:extLst>
          </p:cNvPr>
          <p:cNvSpPr txBox="1"/>
          <p:nvPr/>
        </p:nvSpPr>
        <p:spPr>
          <a:xfrm>
            <a:off x="6230112" y="3916680"/>
            <a:ext cx="5720860" cy="1323439"/>
          </a:xfrm>
          <a:prstGeom prst="rect">
            <a:avLst/>
          </a:prstGeom>
          <a:noFill/>
        </p:spPr>
        <p:txBody>
          <a:bodyPr wrap="square" rtlCol="0">
            <a:spAutoFit/>
          </a:bodyPr>
          <a:lstStyle/>
          <a:p>
            <a:pPr algn="ctr"/>
            <a:r>
              <a:rPr lang="en-US" sz="4000" b="1" dirty="0">
                <a:solidFill>
                  <a:prstClr val="black"/>
                </a:solidFill>
                <a:latin typeface="Aptos Narrow" panose="020B0004020202020204" pitchFamily="34" charset="0"/>
              </a:rPr>
              <a:t>The Repentant People </a:t>
            </a:r>
          </a:p>
          <a:p>
            <a:pPr algn="ctr"/>
            <a:r>
              <a:rPr lang="en-US" sz="4000" b="1" dirty="0">
                <a:solidFill>
                  <a:prstClr val="black"/>
                </a:solidFill>
                <a:latin typeface="Aptos Narrow" panose="020B0004020202020204" pitchFamily="34" charset="0"/>
              </a:rPr>
              <a:t> Jonah 3 &amp; 4</a:t>
            </a:r>
            <a:endParaRPr lang="en-US" sz="3200" dirty="0">
              <a:solidFill>
                <a:prstClr val="black"/>
              </a:solidFill>
              <a:latin typeface="Aptos Narrow" panose="020B0004020202020204" pitchFamily="34" charset="0"/>
            </a:endParaRPr>
          </a:p>
        </p:txBody>
      </p:sp>
      <p:pic>
        <p:nvPicPr>
          <p:cNvPr id="5" name="Picture 4" descr="A group of people kneeling on the ground&#10;&#10;Description automatically generated">
            <a:extLst>
              <a:ext uri="{FF2B5EF4-FFF2-40B4-BE49-F238E27FC236}">
                <a16:creationId xmlns:a16="http://schemas.microsoft.com/office/drawing/2014/main" id="{8655DA34-29B6-8FD5-30CF-BF27F70AB2D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9034" y="791488"/>
            <a:ext cx="3572256" cy="2880132"/>
          </a:xfrm>
          <a:prstGeom prst="rect">
            <a:avLst/>
          </a:prstGeom>
        </p:spPr>
      </p:pic>
      <p:sp>
        <p:nvSpPr>
          <p:cNvPr id="6" name="TextBox 5">
            <a:extLst>
              <a:ext uri="{FF2B5EF4-FFF2-40B4-BE49-F238E27FC236}">
                <a16:creationId xmlns:a16="http://schemas.microsoft.com/office/drawing/2014/main" id="{2DFC7CE7-A009-172B-BB93-58D40CD43167}"/>
              </a:ext>
            </a:extLst>
          </p:cNvPr>
          <p:cNvSpPr txBox="1"/>
          <p:nvPr/>
        </p:nvSpPr>
        <p:spPr>
          <a:xfrm>
            <a:off x="6230112" y="5135880"/>
            <a:ext cx="5720860" cy="1077218"/>
          </a:xfrm>
          <a:prstGeom prst="rect">
            <a:avLst/>
          </a:prstGeom>
          <a:noFill/>
        </p:spPr>
        <p:txBody>
          <a:bodyPr wrap="square" rtlCol="0">
            <a:spAutoFit/>
          </a:bodyPr>
          <a:lstStyle/>
          <a:p>
            <a:pPr algn="r"/>
            <a:r>
              <a:rPr lang="en-US" sz="3200" dirty="0">
                <a:solidFill>
                  <a:prstClr val="black"/>
                </a:solidFill>
                <a:latin typeface="Aptos Narrow" panose="020B0004020202020204" pitchFamily="34" charset="0"/>
              </a:rPr>
              <a:t>God’s deferred punishment (</a:t>
            </a:r>
            <a:r>
              <a:rPr lang="en-US" sz="3200" dirty="0" err="1">
                <a:solidFill>
                  <a:prstClr val="black"/>
                </a:solidFill>
                <a:latin typeface="Aptos Narrow" panose="020B0004020202020204" pitchFamily="34" charset="0"/>
              </a:rPr>
              <a:t>ch</a:t>
            </a:r>
            <a:r>
              <a:rPr lang="en-US" sz="3200" dirty="0">
                <a:solidFill>
                  <a:prstClr val="black"/>
                </a:solidFill>
                <a:latin typeface="Aptos Narrow" panose="020B0004020202020204" pitchFamily="34" charset="0"/>
              </a:rPr>
              <a:t> 3)</a:t>
            </a:r>
          </a:p>
          <a:p>
            <a:pPr algn="r"/>
            <a:r>
              <a:rPr lang="en-US" sz="3200" dirty="0">
                <a:solidFill>
                  <a:prstClr val="black"/>
                </a:solidFill>
                <a:latin typeface="Aptos Narrow" panose="020B0004020202020204" pitchFamily="34" charset="0"/>
              </a:rPr>
              <a:t>=&gt; </a:t>
            </a:r>
            <a:r>
              <a:rPr lang="en-US" sz="3200" dirty="0">
                <a:solidFill>
                  <a:prstClr val="black"/>
                </a:solidFill>
                <a:highlight>
                  <a:srgbClr val="FFFF00"/>
                </a:highlight>
                <a:latin typeface="Aptos Narrow" panose="020B0004020202020204" pitchFamily="34" charset="0"/>
              </a:rPr>
              <a:t>Jonah’s displeasure </a:t>
            </a:r>
            <a:r>
              <a:rPr lang="en-US" sz="3200" dirty="0">
                <a:solidFill>
                  <a:prstClr val="black"/>
                </a:solidFill>
                <a:latin typeface="Aptos Narrow" panose="020B0004020202020204" pitchFamily="34" charset="0"/>
              </a:rPr>
              <a:t>(</a:t>
            </a:r>
            <a:r>
              <a:rPr lang="en-US" sz="3200" dirty="0" err="1">
                <a:solidFill>
                  <a:prstClr val="black"/>
                </a:solidFill>
                <a:latin typeface="Aptos Narrow" panose="020B0004020202020204" pitchFamily="34" charset="0"/>
              </a:rPr>
              <a:t>ch</a:t>
            </a:r>
            <a:r>
              <a:rPr lang="en-US" sz="3200" dirty="0">
                <a:solidFill>
                  <a:prstClr val="black"/>
                </a:solidFill>
                <a:latin typeface="Aptos Narrow" panose="020B0004020202020204" pitchFamily="34" charset="0"/>
              </a:rPr>
              <a:t> 4)</a:t>
            </a:r>
          </a:p>
        </p:txBody>
      </p:sp>
      <p:grpSp>
        <p:nvGrpSpPr>
          <p:cNvPr id="7" name="Group 6">
            <a:extLst>
              <a:ext uri="{FF2B5EF4-FFF2-40B4-BE49-F238E27FC236}">
                <a16:creationId xmlns:a16="http://schemas.microsoft.com/office/drawing/2014/main" id="{DDA9D7CF-84A5-7EA0-F021-3CC145B710A1}"/>
              </a:ext>
            </a:extLst>
          </p:cNvPr>
          <p:cNvGrpSpPr/>
          <p:nvPr/>
        </p:nvGrpSpPr>
        <p:grpSpPr>
          <a:xfrm>
            <a:off x="5752811" y="5605654"/>
            <a:ext cx="817345" cy="212798"/>
            <a:chOff x="5752811" y="5605654"/>
            <a:chExt cx="817345" cy="212798"/>
          </a:xfrm>
        </p:grpSpPr>
        <p:sp>
          <p:nvSpPr>
            <p:cNvPr id="8" name="Arrow: Left-Right 7">
              <a:extLst>
                <a:ext uri="{FF2B5EF4-FFF2-40B4-BE49-F238E27FC236}">
                  <a16:creationId xmlns:a16="http://schemas.microsoft.com/office/drawing/2014/main" id="{3739E3AA-3CCB-6382-68F1-05B3A3EA5E2E}"/>
                </a:ext>
              </a:extLst>
            </p:cNvPr>
            <p:cNvSpPr/>
            <p:nvPr/>
          </p:nvSpPr>
          <p:spPr>
            <a:xfrm rot="19200433">
              <a:off x="5752811" y="5605655"/>
              <a:ext cx="796086" cy="212797"/>
            </a:xfrm>
            <a:prstGeom prst="leftRightArrow">
              <a:avLst>
                <a:gd name="adj1" fmla="val 35343"/>
                <a:gd name="adj2" fmla="val 88013"/>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Left-Right 8">
              <a:extLst>
                <a:ext uri="{FF2B5EF4-FFF2-40B4-BE49-F238E27FC236}">
                  <a16:creationId xmlns:a16="http://schemas.microsoft.com/office/drawing/2014/main" id="{E1EC84AB-7EF6-B018-D0F9-9C31767811AC}"/>
                </a:ext>
              </a:extLst>
            </p:cNvPr>
            <p:cNvSpPr/>
            <p:nvPr/>
          </p:nvSpPr>
          <p:spPr>
            <a:xfrm rot="2341439">
              <a:off x="5774070" y="5605654"/>
              <a:ext cx="796086" cy="212797"/>
            </a:xfrm>
            <a:prstGeom prst="leftRightArrow">
              <a:avLst>
                <a:gd name="adj1" fmla="val 35343"/>
                <a:gd name="adj2" fmla="val 88013"/>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6096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3869FE-318D-7FEB-42B6-EBC92659699C}"/>
              </a:ext>
            </a:extLst>
          </p:cNvPr>
          <p:cNvSpPr txBox="1"/>
          <p:nvPr/>
        </p:nvSpPr>
        <p:spPr>
          <a:xfrm>
            <a:off x="6620523" y="1667749"/>
            <a:ext cx="5205717" cy="3187219"/>
          </a:xfrm>
          <a:prstGeom prst="rect">
            <a:avLst/>
          </a:prstGeom>
          <a:noFill/>
        </p:spPr>
        <p:txBody>
          <a:bodyPr wrap="square" rtlCol="0">
            <a:spAutoFit/>
          </a:bodyPr>
          <a:lstStyle/>
          <a:p>
            <a:pPr>
              <a:lnSpc>
                <a:spcPct val="80000"/>
              </a:lnSpc>
            </a:pPr>
            <a:r>
              <a:rPr lang="en-US" sz="8000" b="1" dirty="0">
                <a:solidFill>
                  <a:prstClr val="black"/>
                </a:solidFill>
                <a:latin typeface="Aptos Narrow" panose="020B0004020202020204" pitchFamily="34" charset="0"/>
              </a:rPr>
              <a:t>D</a:t>
            </a:r>
            <a:r>
              <a:rPr lang="en-US" sz="5400" b="1" dirty="0">
                <a:solidFill>
                  <a:prstClr val="black"/>
                </a:solidFill>
                <a:latin typeface="Aptos Narrow" panose="020B0004020202020204" pitchFamily="34" charset="0"/>
              </a:rPr>
              <a:t>isobedience</a:t>
            </a:r>
            <a:r>
              <a:rPr lang="en-US" sz="6000" b="1" dirty="0">
                <a:solidFill>
                  <a:prstClr val="black"/>
                </a:solidFill>
                <a:latin typeface="Aptos Narrow" panose="020B0004020202020204" pitchFamily="34" charset="0"/>
              </a:rPr>
              <a:t>    </a:t>
            </a:r>
          </a:p>
          <a:p>
            <a:pPr>
              <a:lnSpc>
                <a:spcPct val="80000"/>
              </a:lnSpc>
            </a:pPr>
            <a:r>
              <a:rPr lang="en-US" sz="8000" b="1" dirty="0">
                <a:solidFill>
                  <a:prstClr val="black"/>
                </a:solidFill>
                <a:latin typeface="Aptos Narrow" panose="020B0004020202020204" pitchFamily="34" charset="0"/>
              </a:rPr>
              <a:t>D</a:t>
            </a:r>
            <a:r>
              <a:rPr lang="en-US" sz="5400" b="1" dirty="0">
                <a:solidFill>
                  <a:prstClr val="black"/>
                </a:solidFill>
                <a:latin typeface="Aptos Narrow" panose="020B0004020202020204" pitchFamily="34" charset="0"/>
              </a:rPr>
              <a:t>ispleasure</a:t>
            </a:r>
            <a:endParaRPr lang="en-US" sz="6000" b="1" dirty="0">
              <a:solidFill>
                <a:prstClr val="black"/>
              </a:solidFill>
              <a:latin typeface="Aptos Narrow" panose="020B0004020202020204" pitchFamily="34" charset="0"/>
            </a:endParaRPr>
          </a:p>
          <a:p>
            <a:pPr>
              <a:lnSpc>
                <a:spcPct val="80000"/>
              </a:lnSpc>
            </a:pPr>
            <a:r>
              <a:rPr lang="en-US" sz="8000" b="1" dirty="0">
                <a:solidFill>
                  <a:prstClr val="black"/>
                </a:solidFill>
                <a:latin typeface="Aptos Narrow" panose="020B0004020202020204" pitchFamily="34" charset="0"/>
              </a:rPr>
              <a:t>D</a:t>
            </a:r>
            <a:r>
              <a:rPr lang="en-US" sz="5400" b="1" dirty="0">
                <a:solidFill>
                  <a:prstClr val="black"/>
                </a:solidFill>
                <a:latin typeface="Aptos Narrow" panose="020B0004020202020204" pitchFamily="34" charset="0"/>
              </a:rPr>
              <a:t>eeper Lessons</a:t>
            </a:r>
            <a:endParaRPr lang="en-US" sz="6000" b="1" dirty="0">
              <a:solidFill>
                <a:prstClr val="black"/>
              </a:solidFill>
              <a:latin typeface="Aptos Narrow" panose="020B0004020202020204" pitchFamily="34" charset="0"/>
            </a:endParaRPr>
          </a:p>
        </p:txBody>
      </p:sp>
      <p:pic>
        <p:nvPicPr>
          <p:cNvPr id="8" name="Picture 7">
            <a:extLst>
              <a:ext uri="{FF2B5EF4-FFF2-40B4-BE49-F238E27FC236}">
                <a16:creationId xmlns:a16="http://schemas.microsoft.com/office/drawing/2014/main" id="{61542F0B-62C7-4BC1-3BD9-CF1EAE37326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65466" y="3429000"/>
            <a:ext cx="1633321" cy="2391486"/>
          </a:xfrm>
          <a:prstGeom prst="rect">
            <a:avLst/>
          </a:prstGeom>
        </p:spPr>
      </p:pic>
      <p:grpSp>
        <p:nvGrpSpPr>
          <p:cNvPr id="22" name="Group 21">
            <a:extLst>
              <a:ext uri="{FF2B5EF4-FFF2-40B4-BE49-F238E27FC236}">
                <a16:creationId xmlns:a16="http://schemas.microsoft.com/office/drawing/2014/main" id="{94F191B1-D8BA-C64A-5D89-65EDE58C1CA3}"/>
              </a:ext>
            </a:extLst>
          </p:cNvPr>
          <p:cNvGrpSpPr/>
          <p:nvPr/>
        </p:nvGrpSpPr>
        <p:grpSpPr>
          <a:xfrm flipH="1">
            <a:off x="517075" y="3730753"/>
            <a:ext cx="1107997" cy="1280159"/>
            <a:chOff x="586692" y="2014562"/>
            <a:chExt cx="3176571" cy="3476567"/>
          </a:xfrm>
        </p:grpSpPr>
        <p:pic>
          <p:nvPicPr>
            <p:cNvPr id="23" name="Graphic 22" descr="Balloons with solid fill">
              <a:extLst>
                <a:ext uri="{FF2B5EF4-FFF2-40B4-BE49-F238E27FC236}">
                  <a16:creationId xmlns:a16="http://schemas.microsoft.com/office/drawing/2014/main" id="{C6B4A3A7-6B0A-C488-8F82-F10199DAA1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692" y="2014562"/>
              <a:ext cx="2145600" cy="2145600"/>
            </a:xfrm>
            <a:prstGeom prst="rect">
              <a:avLst/>
            </a:prstGeom>
          </p:spPr>
        </p:pic>
        <p:pic>
          <p:nvPicPr>
            <p:cNvPr id="24" name="Graphic 23" descr="Balloons outline">
              <a:extLst>
                <a:ext uri="{FF2B5EF4-FFF2-40B4-BE49-F238E27FC236}">
                  <a16:creationId xmlns:a16="http://schemas.microsoft.com/office/drawing/2014/main" id="{EFFA602F-E67E-3194-44B7-BEB4329770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17663" y="3345529"/>
              <a:ext cx="2145600" cy="2145600"/>
            </a:xfrm>
            <a:prstGeom prst="rect">
              <a:avLst/>
            </a:prstGeom>
          </p:spPr>
        </p:pic>
      </p:grpSp>
      <p:grpSp>
        <p:nvGrpSpPr>
          <p:cNvPr id="7" name="Group 6">
            <a:extLst>
              <a:ext uri="{FF2B5EF4-FFF2-40B4-BE49-F238E27FC236}">
                <a16:creationId xmlns:a16="http://schemas.microsoft.com/office/drawing/2014/main" id="{DC02AE7D-6B58-1018-7BD8-76BE6335A488}"/>
              </a:ext>
            </a:extLst>
          </p:cNvPr>
          <p:cNvGrpSpPr/>
          <p:nvPr/>
        </p:nvGrpSpPr>
        <p:grpSpPr>
          <a:xfrm>
            <a:off x="517076" y="52506"/>
            <a:ext cx="2233961" cy="2836096"/>
            <a:chOff x="-181473" y="0"/>
            <a:chExt cx="4001928" cy="5708934"/>
          </a:xfrm>
        </p:grpSpPr>
        <p:pic>
          <p:nvPicPr>
            <p:cNvPr id="5" name="Picture 4" descr="A cartoon of a person with a beard&#10;&#10;Description automatically generated">
              <a:extLst>
                <a:ext uri="{FF2B5EF4-FFF2-40B4-BE49-F238E27FC236}">
                  <a16:creationId xmlns:a16="http://schemas.microsoft.com/office/drawing/2014/main" id="{5225E460-B3B7-FFF5-0A3A-AA6CBF2958FF}"/>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3398" y="2591664"/>
              <a:ext cx="2017057" cy="3117270"/>
            </a:xfrm>
            <a:prstGeom prst="rect">
              <a:avLst/>
            </a:prstGeom>
          </p:spPr>
        </p:pic>
        <p:pic>
          <p:nvPicPr>
            <p:cNvPr id="6" name="Graphic 5" descr="Whale outline">
              <a:extLst>
                <a:ext uri="{FF2B5EF4-FFF2-40B4-BE49-F238E27FC236}">
                  <a16:creationId xmlns:a16="http://schemas.microsoft.com/office/drawing/2014/main" id="{8A3A957F-434E-9494-A312-6C1FA111BF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1473" y="0"/>
              <a:ext cx="3969742" cy="3969742"/>
            </a:xfrm>
            <a:prstGeom prst="rect">
              <a:avLst/>
            </a:prstGeom>
          </p:spPr>
        </p:pic>
      </p:grpSp>
      <p:sp>
        <p:nvSpPr>
          <p:cNvPr id="9" name="&quot;Not Allowed&quot; Symbol 8">
            <a:extLst>
              <a:ext uri="{FF2B5EF4-FFF2-40B4-BE49-F238E27FC236}">
                <a16:creationId xmlns:a16="http://schemas.microsoft.com/office/drawing/2014/main" id="{C6792282-8295-1316-386D-207C61F6715D}"/>
              </a:ext>
            </a:extLst>
          </p:cNvPr>
          <p:cNvSpPr/>
          <p:nvPr/>
        </p:nvSpPr>
        <p:spPr>
          <a:xfrm>
            <a:off x="247552" y="253018"/>
            <a:ext cx="3312512" cy="2874229"/>
          </a:xfrm>
          <a:prstGeom prst="noSmoking">
            <a:avLst>
              <a:gd name="adj" fmla="val 2472"/>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quot;Not Allowed&quot; Symbol 9">
            <a:extLst>
              <a:ext uri="{FF2B5EF4-FFF2-40B4-BE49-F238E27FC236}">
                <a16:creationId xmlns:a16="http://schemas.microsoft.com/office/drawing/2014/main" id="{77A1A2AF-780F-030B-34FE-25AEC97F81B3}"/>
              </a:ext>
            </a:extLst>
          </p:cNvPr>
          <p:cNvSpPr/>
          <p:nvPr/>
        </p:nvSpPr>
        <p:spPr>
          <a:xfrm>
            <a:off x="247552" y="3272399"/>
            <a:ext cx="3312512" cy="2874229"/>
          </a:xfrm>
          <a:prstGeom prst="noSmoking">
            <a:avLst>
              <a:gd name="adj" fmla="val 2472"/>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2BCD7DBE-FC6C-AFC1-3C06-2876CBDA5D06}"/>
              </a:ext>
            </a:extLst>
          </p:cNvPr>
          <p:cNvSpPr txBox="1"/>
          <p:nvPr/>
        </p:nvSpPr>
        <p:spPr>
          <a:xfrm>
            <a:off x="3817395" y="1641364"/>
            <a:ext cx="2898206" cy="3084947"/>
          </a:xfrm>
          <a:prstGeom prst="rect">
            <a:avLst/>
          </a:prstGeom>
          <a:noFill/>
        </p:spPr>
        <p:txBody>
          <a:bodyPr wrap="square" rtlCol="0">
            <a:spAutoFit/>
          </a:bodyPr>
          <a:lstStyle/>
          <a:p>
            <a:pPr algn="r">
              <a:lnSpc>
                <a:spcPct val="80000"/>
              </a:lnSpc>
            </a:pPr>
            <a:r>
              <a:rPr lang="en-US" sz="8000" b="1" dirty="0">
                <a:solidFill>
                  <a:prstClr val="black"/>
                </a:solidFill>
                <a:latin typeface="Aptos Narrow" panose="020B0004020202020204" pitchFamily="34" charset="0"/>
              </a:rPr>
              <a:t> </a:t>
            </a:r>
            <a:r>
              <a:rPr lang="en-US" sz="4400" dirty="0">
                <a:solidFill>
                  <a:prstClr val="black"/>
                </a:solidFill>
                <a:latin typeface="Aptos Narrow" panose="020B0004020202020204" pitchFamily="34" charset="0"/>
              </a:rPr>
              <a:t>Jonah’s</a:t>
            </a:r>
          </a:p>
          <a:p>
            <a:pPr algn="r">
              <a:lnSpc>
                <a:spcPct val="80000"/>
              </a:lnSpc>
            </a:pPr>
            <a:r>
              <a:rPr lang="en-US" sz="8000" b="1" dirty="0">
                <a:solidFill>
                  <a:prstClr val="black"/>
                </a:solidFill>
                <a:latin typeface="Aptos Narrow" panose="020B0004020202020204" pitchFamily="34" charset="0"/>
              </a:rPr>
              <a:t> </a:t>
            </a:r>
            <a:r>
              <a:rPr lang="en-US" sz="4400" dirty="0">
                <a:solidFill>
                  <a:prstClr val="black"/>
                </a:solidFill>
                <a:latin typeface="Aptos Narrow" panose="020B0004020202020204" pitchFamily="34" charset="0"/>
              </a:rPr>
              <a:t>and</a:t>
            </a:r>
          </a:p>
          <a:p>
            <a:pPr algn="r">
              <a:lnSpc>
                <a:spcPct val="80000"/>
              </a:lnSpc>
            </a:pPr>
            <a:r>
              <a:rPr lang="en-US" sz="8000" b="1" dirty="0">
                <a:solidFill>
                  <a:prstClr val="black"/>
                </a:solidFill>
                <a:latin typeface="Aptos Narrow" panose="020B0004020202020204" pitchFamily="34" charset="0"/>
              </a:rPr>
              <a:t> </a:t>
            </a:r>
            <a:r>
              <a:rPr lang="en-US" sz="4400" dirty="0">
                <a:solidFill>
                  <a:prstClr val="black"/>
                </a:solidFill>
                <a:latin typeface="Aptos Narrow" panose="020B0004020202020204" pitchFamily="34" charset="0"/>
              </a:rPr>
              <a:t>reveal</a:t>
            </a:r>
            <a:endParaRPr lang="en-US" sz="4400" b="1" dirty="0">
              <a:solidFill>
                <a:prstClr val="black"/>
              </a:solidFill>
              <a:latin typeface="Aptos Narrow" panose="020B0004020202020204" pitchFamily="34" charset="0"/>
            </a:endParaRPr>
          </a:p>
        </p:txBody>
      </p:sp>
    </p:spTree>
    <p:extLst>
      <p:ext uri="{BB962C8B-B14F-4D97-AF65-F5344CB8AC3E}">
        <p14:creationId xmlns:p14="http://schemas.microsoft.com/office/powerpoint/2010/main" val="329773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ismaticVTI">
  <a:themeElements>
    <a:clrScheme name="AnalogousFromRegularSeed_2SEEDS">
      <a:dk1>
        <a:srgbClr val="000000"/>
      </a:dk1>
      <a:lt1>
        <a:srgbClr val="FFFFFF"/>
      </a:lt1>
      <a:dk2>
        <a:srgbClr val="242C41"/>
      </a:dk2>
      <a:lt2>
        <a:srgbClr val="E8E5E2"/>
      </a:lt2>
      <a:accent1>
        <a:srgbClr val="3B76B1"/>
      </a:accent1>
      <a:accent2>
        <a:srgbClr val="49B0BA"/>
      </a:accent2>
      <a:accent3>
        <a:srgbClr val="4D57C3"/>
      </a:accent3>
      <a:accent4>
        <a:srgbClr val="B14B3B"/>
      </a:accent4>
      <a:accent5>
        <a:srgbClr val="C38E4D"/>
      </a:accent5>
      <a:accent6>
        <a:srgbClr val="ABA739"/>
      </a:accent6>
      <a:hlink>
        <a:srgbClr val="AF743A"/>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11030</TotalTime>
  <Words>3947</Words>
  <Application>Microsoft Macintosh PowerPoint</Application>
  <PresentationFormat>Widescreen</PresentationFormat>
  <Paragraphs>460</Paragraphs>
  <Slides>70</Slides>
  <Notes>31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70</vt:i4>
      </vt:variant>
    </vt:vector>
  </HeadingPairs>
  <TitlesOfParts>
    <vt:vector size="84" baseType="lpstr">
      <vt:lpstr>ＭＳ Ｐゴシック</vt:lpstr>
      <vt:lpstr>Amasis MT Pro Medium</vt:lpstr>
      <vt:lpstr>Aptos</vt:lpstr>
      <vt:lpstr>Aptos Black</vt:lpstr>
      <vt:lpstr>Aptos Display</vt:lpstr>
      <vt:lpstr>Aptos Narrow</vt:lpstr>
      <vt:lpstr>Arial</vt:lpstr>
      <vt:lpstr>Avenir Next LT Pro</vt:lpstr>
      <vt:lpstr>Consolas</vt:lpstr>
      <vt:lpstr>SBL Hebrew</vt:lpstr>
      <vt:lpstr>Times New Roman</vt:lpstr>
      <vt:lpstr>Wingdings</vt:lpstr>
      <vt:lpstr>PrismaticVTI</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Lyle</dc:creator>
  <cp:lastModifiedBy>Rick Griffith</cp:lastModifiedBy>
  <cp:revision>6</cp:revision>
  <dcterms:created xsi:type="dcterms:W3CDTF">2024-09-05T14:26:45Z</dcterms:created>
  <dcterms:modified xsi:type="dcterms:W3CDTF">2024-10-06T04:44:36Z</dcterms:modified>
</cp:coreProperties>
</file>