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62" r:id="rId4"/>
    <p:sldId id="257" r:id="rId5"/>
    <p:sldId id="258" r:id="rId6"/>
    <p:sldId id="259" r:id="rId7"/>
    <p:sldId id="261" r:id="rId8"/>
    <p:sldId id="260" r:id="rId9"/>
    <p:sldId id="379" r:id="rId10"/>
    <p:sldId id="3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D7DAF-316E-47DF-8F8F-739BCDB0357E}" v="43" dt="2022-09-24T16:02:0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2DDC7-361F-FE48-85EF-BEC29C124ED4}" type="datetimeFigureOut">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5FDDB-6517-0942-ADD4-3611DEAA016D}" type="slidenum">
              <a:t>‹#›</a:t>
            </a:fld>
            <a:endParaRPr lang="en-US"/>
          </a:p>
        </p:txBody>
      </p:sp>
    </p:spTree>
    <p:extLst>
      <p:ext uri="{BB962C8B-B14F-4D97-AF65-F5344CB8AC3E}">
        <p14:creationId xmlns:p14="http://schemas.microsoft.com/office/powerpoint/2010/main" val="387648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DDC4-F04A-D031-2D61-27AE0C988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0EDBE-5FE3-78EA-0F32-C8F423222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A535C2-DC95-B3E5-75FE-F15027287B81}"/>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8F62B601-4ECB-71CD-6756-F1D25A5AE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FF208-6EDC-D36D-8530-4B6318ADCDB7}"/>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63779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0423-3CD2-DBA9-7F88-628FAA8CF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30F08-B062-0BDC-65BD-B02B0BD6B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D5038-FD69-F1D6-AB28-FD9A7E13C3E7}"/>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083896E6-6BE5-2DC6-830B-C1E99D6FD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6D8D0-EF44-6636-0964-35E928905683}"/>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8519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52974-4777-1481-E4D9-09F7B5F2C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B171F3-334B-38B2-FAEA-58D25F1B0C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36876-FFA4-6EE7-7D72-9F9A34787A12}"/>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D42BB813-A7B3-A109-CA97-768EB2A5D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5DCB-5B28-3117-243A-68538514F4B9}"/>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408331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612398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0412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113520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473654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73850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110791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987190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56598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AFC1-040B-0D87-0372-D6800E38B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3B1B7-37C5-1A6F-DBFB-085679CC2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A6EB-E3FD-5BA7-F42B-39B1D1EFD3B9}"/>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601B55D6-4B68-154E-3ED3-C32C6FF12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F2152-75F7-19B9-9A00-9EB6302C8461}"/>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13077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595714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712092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1249630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CC40-195F-BA1E-0AF3-16E7228DF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3D494-9A9A-AE84-AF1E-2F18C73825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1A939-6563-9708-371C-2D5777076A23}"/>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CA34B995-F666-51F7-A9CB-DCBD32C88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0D8B-4F1A-1592-E557-807DB8C6C7F9}"/>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11837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BDC4-F812-F20F-7A55-E3638100F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54FAC-8663-553E-A382-8F1B8184B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98B45-CC0C-A52C-5DC3-B338F9944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16918-E3B2-1C31-2159-186985002216}"/>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6" name="Footer Placeholder 5">
            <a:extLst>
              <a:ext uri="{FF2B5EF4-FFF2-40B4-BE49-F238E27FC236}">
                <a16:creationId xmlns:a16="http://schemas.microsoft.com/office/drawing/2014/main" id="{F46C4697-AD23-78B1-BAD2-316119B5A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3F4D9-D2C9-D68D-EFA8-402931964CBC}"/>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420458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83C5-6045-A93C-BEAB-D87D8974C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5722F-0DBF-C96A-D251-280FB9BD5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3355A-635F-7CA9-4EE2-59520F07C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A1899-7F6D-FF0D-0A76-FEC1165D2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5865F-ABCF-FD4A-3B5C-746F5A81B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516483-B08B-F148-B027-E547C5972170}"/>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8" name="Footer Placeholder 7">
            <a:extLst>
              <a:ext uri="{FF2B5EF4-FFF2-40B4-BE49-F238E27FC236}">
                <a16:creationId xmlns:a16="http://schemas.microsoft.com/office/drawing/2014/main" id="{5C32A787-9F5D-F9C3-0D9A-9A185B90BD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6BDC73-6CEC-DB87-4756-A0ACAC8CF49A}"/>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345523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70D3-278B-BA1F-2321-F50129A1C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AFB81-433B-2040-E71C-BCFD23018DA7}"/>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4" name="Footer Placeholder 3">
            <a:extLst>
              <a:ext uri="{FF2B5EF4-FFF2-40B4-BE49-F238E27FC236}">
                <a16:creationId xmlns:a16="http://schemas.microsoft.com/office/drawing/2014/main" id="{FB3C4E5A-6FC3-2FFF-C624-44A098D0F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B20D3-F5F2-1E6B-6DC7-32D196351786}"/>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198275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C08D66-DE6F-F89D-6A14-23876672C85A}"/>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3" name="Footer Placeholder 2">
            <a:extLst>
              <a:ext uri="{FF2B5EF4-FFF2-40B4-BE49-F238E27FC236}">
                <a16:creationId xmlns:a16="http://schemas.microsoft.com/office/drawing/2014/main" id="{879A4D1D-1561-810B-0E51-20D9FE013A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A34AB-966C-118E-B9B9-A24189992C94}"/>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407840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E802-5706-B7FA-3ECB-BE09A1D7E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5F828-C039-7561-7DF1-3A1EA857A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540EF-83F5-D174-BD93-FC15DF6BF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A7995-8E02-29F6-5BA9-CB49691F622D}"/>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6" name="Footer Placeholder 5">
            <a:extLst>
              <a:ext uri="{FF2B5EF4-FFF2-40B4-BE49-F238E27FC236}">
                <a16:creationId xmlns:a16="http://schemas.microsoft.com/office/drawing/2014/main" id="{87E2CFE9-299C-BFB3-BDD6-2656E402B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8A656-1846-9035-D484-FD44BD34562C}"/>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149105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3AC9-1D32-58CF-A745-2938FFFC0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5B7161-FFF1-EC0A-2C9C-5248E03E4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6E8C82-48C9-509C-A8CC-02E8C34D4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CAD8C-6DFE-255A-B6DA-50EA5116A38F}"/>
              </a:ext>
            </a:extLst>
          </p:cNvPr>
          <p:cNvSpPr>
            <a:spLocks noGrp="1"/>
          </p:cNvSpPr>
          <p:nvPr>
            <p:ph type="dt" sz="half" idx="10"/>
          </p:nvPr>
        </p:nvSpPr>
        <p:spPr/>
        <p:txBody>
          <a:bodyPr/>
          <a:lstStyle/>
          <a:p>
            <a:fld id="{80FB4819-8231-4E90-A6D8-5D4F78D6E3F4}" type="datetimeFigureOut">
              <a:rPr lang="en-US" smtClean="0"/>
              <a:t>6/24/25</a:t>
            </a:fld>
            <a:endParaRPr lang="en-US"/>
          </a:p>
        </p:txBody>
      </p:sp>
      <p:sp>
        <p:nvSpPr>
          <p:cNvPr id="6" name="Footer Placeholder 5">
            <a:extLst>
              <a:ext uri="{FF2B5EF4-FFF2-40B4-BE49-F238E27FC236}">
                <a16:creationId xmlns:a16="http://schemas.microsoft.com/office/drawing/2014/main" id="{7A7EF9CA-1C1F-6A35-3895-FEC45E7FD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265A4-774F-BA5E-D606-338C4A9D2814}"/>
              </a:ext>
            </a:extLst>
          </p:cNvPr>
          <p:cNvSpPr>
            <a:spLocks noGrp="1"/>
          </p:cNvSpPr>
          <p:nvPr>
            <p:ph type="sldNum" sz="quarter" idx="12"/>
          </p:nvPr>
        </p:nvSpPr>
        <p:spPr/>
        <p:txBody>
          <a:bodyPr/>
          <a:lstStyle/>
          <a:p>
            <a:fld id="{3A46B7E7-950D-44F0-BA73-1F9294D9947D}" type="slidenum">
              <a:rPr lang="en-US" smtClean="0"/>
              <a:t>‹#›</a:t>
            </a:fld>
            <a:endParaRPr lang="en-US"/>
          </a:p>
        </p:txBody>
      </p:sp>
    </p:spTree>
    <p:extLst>
      <p:ext uri="{BB962C8B-B14F-4D97-AF65-F5344CB8AC3E}">
        <p14:creationId xmlns:p14="http://schemas.microsoft.com/office/powerpoint/2010/main" val="25463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BBEA3-1035-0747-16B0-1541D46F9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354DB-85F4-5EDC-6974-E09E082C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179EB-3A90-608E-9CF9-E5ED01F54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B4819-8231-4E90-A6D8-5D4F78D6E3F4}" type="datetimeFigureOut">
              <a:rPr lang="en-US" smtClean="0"/>
              <a:t>6/24/25</a:t>
            </a:fld>
            <a:endParaRPr lang="en-US"/>
          </a:p>
        </p:txBody>
      </p:sp>
      <p:sp>
        <p:nvSpPr>
          <p:cNvPr id="5" name="Footer Placeholder 4">
            <a:extLst>
              <a:ext uri="{FF2B5EF4-FFF2-40B4-BE49-F238E27FC236}">
                <a16:creationId xmlns:a16="http://schemas.microsoft.com/office/drawing/2014/main" id="{01923B24-87B9-6686-2DB7-B490202FC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FF0644-FC91-21AA-495F-73B17D667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6B7E7-950D-44F0-BA73-1F9294D9947D}" type="slidenum">
              <a:rPr lang="en-US" smtClean="0"/>
              <a:t>‹#›</a:t>
            </a:fld>
            <a:endParaRPr lang="en-US"/>
          </a:p>
        </p:txBody>
      </p:sp>
    </p:spTree>
    <p:extLst>
      <p:ext uri="{BB962C8B-B14F-4D97-AF65-F5344CB8AC3E}">
        <p14:creationId xmlns:p14="http://schemas.microsoft.com/office/powerpoint/2010/main" val="250508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2806648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olicyoptions.irpp.org/magazines/february-2020/we-need-to-understand-that-psychological-suffering-can-be-unbearable-too/"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embodiedbeing.blogspot.com/2010_08_01_archive.html"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policyoptions.irpp.org/magazines/february-2020/we-need-to-understand-that-psychological-suffering-can-be-unbearable-too/"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embodiedbeing.blogspot.com/2010_08_01_archive.html"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www.liturgytools.net/2016/02/pictures-1st-sunday-lent-year-c-temptation-of-jesus-in-desert.html?m=1"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loomahat.com/the-dove-fund/"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Commons:Bible_Illustrations"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man-reading-a-bible-4585167/"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rhemalogy.com/2020/11/22/prayer-to-restore-a-broken-heart/" TargetMode="External"/><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hyperlink" Target="https://inspiringbetterlife.blogspot.com/2012/04/has-god-really-heard-my-prayer.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Freeform: Shape 2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970F2F0-69BF-773C-15E7-9B2A7D94C1A8}"/>
              </a:ext>
            </a:extLst>
          </p:cNvPr>
          <p:cNvSpPr>
            <a:spLocks noGrp="1"/>
          </p:cNvSpPr>
          <p:nvPr>
            <p:ph type="ctrTitle"/>
          </p:nvPr>
        </p:nvSpPr>
        <p:spPr>
          <a:xfrm>
            <a:off x="1163214" y="1647986"/>
            <a:ext cx="4248318" cy="1206472"/>
          </a:xfrm>
          <a:noFill/>
        </p:spPr>
        <p:txBody>
          <a:bodyPr anchor="ctr">
            <a:normAutofit/>
          </a:bodyPr>
          <a:lstStyle/>
          <a:p>
            <a:r>
              <a:rPr lang="en-US" b="1" dirty="0">
                <a:solidFill>
                  <a:srgbClr val="080808"/>
                </a:solidFill>
                <a:latin typeface="Times New Roman" panose="02020603050405020304" pitchFamily="18" charset="0"/>
                <a:cs typeface="Times New Roman" panose="02020603050405020304" pitchFamily="18" charset="0"/>
              </a:rPr>
              <a:t>JOB  2</a:t>
            </a:r>
          </a:p>
        </p:txBody>
      </p:sp>
      <p:sp>
        <p:nvSpPr>
          <p:cNvPr id="3" name="Subtitle 2">
            <a:extLst>
              <a:ext uri="{FF2B5EF4-FFF2-40B4-BE49-F238E27FC236}">
                <a16:creationId xmlns:a16="http://schemas.microsoft.com/office/drawing/2014/main" id="{055FF88E-8DAB-5281-CE99-272417D54155}"/>
              </a:ext>
            </a:extLst>
          </p:cNvPr>
          <p:cNvSpPr>
            <a:spLocks noGrp="1"/>
          </p:cNvSpPr>
          <p:nvPr>
            <p:ph type="subTitle" idx="1"/>
          </p:nvPr>
        </p:nvSpPr>
        <p:spPr>
          <a:xfrm>
            <a:off x="969882" y="3032178"/>
            <a:ext cx="4562739" cy="915772"/>
          </a:xfrm>
          <a:noFill/>
        </p:spPr>
        <p:txBody>
          <a:bodyPr>
            <a:noAutofit/>
          </a:bodyPr>
          <a:lstStyle/>
          <a:p>
            <a:r>
              <a:rPr lang="en-US" sz="3200" b="1" dirty="0">
                <a:solidFill>
                  <a:srgbClr val="080808"/>
                </a:solidFill>
                <a:latin typeface="Times New Roman" panose="02020603050405020304" pitchFamily="18" charset="0"/>
                <a:cs typeface="Times New Roman" panose="02020603050405020304" pitchFamily="18" charset="0"/>
              </a:rPr>
              <a:t>Handling Adversity</a:t>
            </a:r>
          </a:p>
        </p:txBody>
      </p:sp>
      <p:sp>
        <p:nvSpPr>
          <p:cNvPr id="29" name="Rectangle 28">
            <a:extLst>
              <a:ext uri="{FF2B5EF4-FFF2-40B4-BE49-F238E27FC236}">
                <a16:creationId xmlns:a16="http://schemas.microsoft.com/office/drawing/2014/main" id="{0C661B50-6929-49AE-B678-D23F22C94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44943" y="1682590"/>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A4D2597-A2FE-4B0C-BB1F-540C5F25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46635" y="1669247"/>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the hand on the face&#10;&#10;Description automatically generated with medium confidence">
            <a:extLst>
              <a:ext uri="{FF2B5EF4-FFF2-40B4-BE49-F238E27FC236}">
                <a16:creationId xmlns:a16="http://schemas.microsoft.com/office/drawing/2014/main" id="{00CA4376-5142-590B-E702-9A3C33DF41A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71" r="20494" b="-1"/>
          <a:stretch/>
        </p:blipFill>
        <p:spPr>
          <a:xfrm>
            <a:off x="8247433" y="441377"/>
            <a:ext cx="2512718" cy="2826756"/>
          </a:xfrm>
          <a:prstGeom prst="rect">
            <a:avLst/>
          </a:prstGeom>
        </p:spPr>
      </p:pic>
      <p:sp>
        <p:nvSpPr>
          <p:cNvPr id="33" name="Rectangle 32">
            <a:extLst>
              <a:ext uri="{FF2B5EF4-FFF2-40B4-BE49-F238E27FC236}">
                <a16:creationId xmlns:a16="http://schemas.microsoft.com/office/drawing/2014/main" id="{DA103EBF-224C-44F4-ACE5-79865767D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71328" y="5264552"/>
            <a:ext cx="723097" cy="72309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7A5F9AD-A73A-480E-A9D0-4B4234677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655277" y="5293530"/>
            <a:ext cx="322181" cy="32218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covering his mouth with his hands&#10;&#10;Description automatically generated with medium confidence">
            <a:extLst>
              <a:ext uri="{FF2B5EF4-FFF2-40B4-BE49-F238E27FC236}">
                <a16:creationId xmlns:a16="http://schemas.microsoft.com/office/drawing/2014/main" id="{D26E2070-E0A6-0AF9-A38F-F1BF9522219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889"/>
          <a:stretch/>
        </p:blipFill>
        <p:spPr>
          <a:xfrm>
            <a:off x="8274246" y="3589867"/>
            <a:ext cx="2459092" cy="2766483"/>
          </a:xfrm>
          <a:prstGeom prst="rect">
            <a:avLst/>
          </a:prstGeom>
        </p:spPr>
      </p:pic>
    </p:spTree>
    <p:extLst>
      <p:ext uri="{BB962C8B-B14F-4D97-AF65-F5344CB8AC3E}">
        <p14:creationId xmlns:p14="http://schemas.microsoft.com/office/powerpoint/2010/main" val="15101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2500"/>
                            </p:stCondLst>
                            <p:childTnLst>
                              <p:par>
                                <p:cTn id="12" presetID="31" presetClass="entr" presetSubtype="0"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46E2D-7AAC-79D0-A3C2-B1FF2D39402C}"/>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D86831DF-C10D-67D5-5C1C-901A59933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F2AA2A-399D-4D27-2E3F-A579852C5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Freeform: Shape 26">
            <a:extLst>
              <a:ext uri="{FF2B5EF4-FFF2-40B4-BE49-F238E27FC236}">
                <a16:creationId xmlns:a16="http://schemas.microsoft.com/office/drawing/2014/main" id="{0A150C3E-D38B-BF88-940A-4759A90C0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85DCF27-A473-8767-BABE-3A0C938D78E8}"/>
              </a:ext>
            </a:extLst>
          </p:cNvPr>
          <p:cNvSpPr>
            <a:spLocks noGrp="1"/>
          </p:cNvSpPr>
          <p:nvPr>
            <p:ph type="ctrTitle"/>
          </p:nvPr>
        </p:nvSpPr>
        <p:spPr>
          <a:xfrm>
            <a:off x="1163214" y="1647986"/>
            <a:ext cx="4248318" cy="1206472"/>
          </a:xfrm>
          <a:noFill/>
        </p:spPr>
        <p:txBody>
          <a:bodyPr anchor="ctr">
            <a:normAutofit/>
          </a:bodyPr>
          <a:lstStyle/>
          <a:p>
            <a:r>
              <a:rPr lang="en-US" b="1" dirty="0">
                <a:solidFill>
                  <a:srgbClr val="080808"/>
                </a:solidFill>
                <a:latin typeface="Times New Roman" panose="02020603050405020304" pitchFamily="18" charset="0"/>
                <a:cs typeface="Times New Roman" panose="02020603050405020304" pitchFamily="18" charset="0"/>
              </a:rPr>
              <a:t>JOB  2</a:t>
            </a:r>
          </a:p>
        </p:txBody>
      </p:sp>
      <p:sp>
        <p:nvSpPr>
          <p:cNvPr id="3" name="Subtitle 2">
            <a:extLst>
              <a:ext uri="{FF2B5EF4-FFF2-40B4-BE49-F238E27FC236}">
                <a16:creationId xmlns:a16="http://schemas.microsoft.com/office/drawing/2014/main" id="{C92C2B53-ECD7-C7FC-413B-6C859B2DAD79}"/>
              </a:ext>
            </a:extLst>
          </p:cNvPr>
          <p:cNvSpPr>
            <a:spLocks noGrp="1"/>
          </p:cNvSpPr>
          <p:nvPr>
            <p:ph type="subTitle" idx="1"/>
          </p:nvPr>
        </p:nvSpPr>
        <p:spPr>
          <a:xfrm>
            <a:off x="969882" y="3032178"/>
            <a:ext cx="4562739" cy="915772"/>
          </a:xfrm>
          <a:noFill/>
        </p:spPr>
        <p:txBody>
          <a:bodyPr>
            <a:noAutofit/>
          </a:bodyPr>
          <a:lstStyle/>
          <a:p>
            <a:r>
              <a:rPr lang="en-US" sz="3200" b="1" dirty="0">
                <a:solidFill>
                  <a:srgbClr val="080808"/>
                </a:solidFill>
                <a:latin typeface="Times New Roman" panose="02020603050405020304" pitchFamily="18" charset="0"/>
                <a:cs typeface="Times New Roman" panose="02020603050405020304" pitchFamily="18" charset="0"/>
              </a:rPr>
              <a:t>How should we respond to the adversities of life?</a:t>
            </a:r>
          </a:p>
        </p:txBody>
      </p:sp>
      <p:sp>
        <p:nvSpPr>
          <p:cNvPr id="29" name="Rectangle 28">
            <a:extLst>
              <a:ext uri="{FF2B5EF4-FFF2-40B4-BE49-F238E27FC236}">
                <a16:creationId xmlns:a16="http://schemas.microsoft.com/office/drawing/2014/main" id="{2D46C6C4-A255-D5E2-4EDB-31D9F0447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44943" y="1682590"/>
            <a:ext cx="856138" cy="85613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BD00B89-E6C6-3192-1C6C-BD9D48CEB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46635" y="1669247"/>
            <a:ext cx="381459" cy="38145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the hand on the face&#10;&#10;Description automatically generated with medium confidence">
            <a:extLst>
              <a:ext uri="{FF2B5EF4-FFF2-40B4-BE49-F238E27FC236}">
                <a16:creationId xmlns:a16="http://schemas.microsoft.com/office/drawing/2014/main" id="{BE8619EA-5BF0-836A-5466-484226F5EA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71" r="20494" b="-1"/>
          <a:stretch/>
        </p:blipFill>
        <p:spPr>
          <a:xfrm>
            <a:off x="8247433" y="441377"/>
            <a:ext cx="2512718" cy="2826756"/>
          </a:xfrm>
          <a:prstGeom prst="rect">
            <a:avLst/>
          </a:prstGeom>
        </p:spPr>
      </p:pic>
      <p:sp>
        <p:nvSpPr>
          <p:cNvPr id="33" name="Rectangle 32">
            <a:extLst>
              <a:ext uri="{FF2B5EF4-FFF2-40B4-BE49-F238E27FC236}">
                <a16:creationId xmlns:a16="http://schemas.microsoft.com/office/drawing/2014/main" id="{4E675A35-4FC4-C577-C27A-034AF7C3A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71328" y="5264552"/>
            <a:ext cx="723097" cy="72309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107FCFA-639E-71FD-C400-A5FD67D75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655277" y="5293530"/>
            <a:ext cx="322181" cy="32218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covering his mouth with his hands&#10;&#10;Description automatically generated with medium confidence">
            <a:extLst>
              <a:ext uri="{FF2B5EF4-FFF2-40B4-BE49-F238E27FC236}">
                <a16:creationId xmlns:a16="http://schemas.microsoft.com/office/drawing/2014/main" id="{20044762-25B3-58DD-2224-AAD9260923D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889"/>
          <a:stretch/>
        </p:blipFill>
        <p:spPr>
          <a:xfrm>
            <a:off x="8274246" y="3589867"/>
            <a:ext cx="2459092" cy="2766483"/>
          </a:xfrm>
          <a:prstGeom prst="rect">
            <a:avLst/>
          </a:prstGeom>
        </p:spPr>
      </p:pic>
    </p:spTree>
    <p:extLst>
      <p:ext uri="{BB962C8B-B14F-4D97-AF65-F5344CB8AC3E}">
        <p14:creationId xmlns:p14="http://schemas.microsoft.com/office/powerpoint/2010/main" val="3726708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2500"/>
                            </p:stCondLst>
                            <p:childTnLst>
                              <p:par>
                                <p:cTn id="12" presetID="31" presetClass="entr" presetSubtype="0" fill="hold" grpId="0" nodeType="after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8ACD-639A-6E7B-83B1-0B030FD91D78}"/>
              </a:ext>
            </a:extLst>
          </p:cNvPr>
          <p:cNvSpPr>
            <a:spLocks noGrp="1"/>
          </p:cNvSpPr>
          <p:nvPr>
            <p:ph type="title"/>
          </p:nvPr>
        </p:nvSpPr>
        <p:spPr>
          <a:xfrm>
            <a:off x="0" y="1"/>
            <a:ext cx="12192000" cy="1286188"/>
          </a:xfrm>
        </p:spPr>
        <p:txBody>
          <a:bodyPr>
            <a:noAutofit/>
          </a:bodyPr>
          <a:lstStyle/>
          <a:p>
            <a:pPr algn="ctr"/>
            <a:r>
              <a:rPr lang="en-US" b="1" dirty="0">
                <a:solidFill>
                  <a:schemeClr val="bg1"/>
                </a:solidFill>
                <a:latin typeface="Times New Roman" panose="02020603050405020304" pitchFamily="18" charset="0"/>
                <a:cs typeface="Times New Roman" panose="02020603050405020304" pitchFamily="18" charset="0"/>
              </a:rPr>
              <a:t>1. SATAN IS OUR NEMESIS IN ADVERSITY</a:t>
            </a:r>
          </a:p>
        </p:txBody>
      </p:sp>
      <p:sp>
        <p:nvSpPr>
          <p:cNvPr id="3" name="TextBox 2">
            <a:extLst>
              <a:ext uri="{FF2B5EF4-FFF2-40B4-BE49-F238E27FC236}">
                <a16:creationId xmlns:a16="http://schemas.microsoft.com/office/drawing/2014/main" id="{E8CA1A68-8F16-305E-913A-65FA943B0825}"/>
              </a:ext>
            </a:extLst>
          </p:cNvPr>
          <p:cNvSpPr txBox="1"/>
          <p:nvPr/>
        </p:nvSpPr>
        <p:spPr>
          <a:xfrm>
            <a:off x="601980" y="1286189"/>
            <a:ext cx="10855960" cy="95410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“On another day, the angels came to present themselves before the Lord, and Satan also came with them to present himself before Him.”</a:t>
            </a:r>
          </a:p>
        </p:txBody>
      </p:sp>
      <p:sp>
        <p:nvSpPr>
          <p:cNvPr id="4" name="TextBox 3">
            <a:extLst>
              <a:ext uri="{FF2B5EF4-FFF2-40B4-BE49-F238E27FC236}">
                <a16:creationId xmlns:a16="http://schemas.microsoft.com/office/drawing/2014/main" id="{D2E3400B-77F2-8A0B-6BD8-04326D4629E8}"/>
              </a:ext>
            </a:extLst>
          </p:cNvPr>
          <p:cNvSpPr txBox="1"/>
          <p:nvPr/>
        </p:nvSpPr>
        <p:spPr>
          <a:xfrm>
            <a:off x="535940" y="2572377"/>
            <a:ext cx="10988040" cy="2246769"/>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“And the Lord said to Satan, ‘Have you considered my servant Job?  There is no one on earth like him.  He is blameless and upright, a man who fears God and shuns evil.  And he still maintains his integrity, though you incited me against him to ruin him without any reason.’” (Job 2:2-3)</a:t>
            </a:r>
          </a:p>
        </p:txBody>
      </p:sp>
      <p:pic>
        <p:nvPicPr>
          <p:cNvPr id="6" name="Picture 5" descr="A picture containing diagram&#10;&#10;Description automatically generated">
            <a:extLst>
              <a:ext uri="{FF2B5EF4-FFF2-40B4-BE49-F238E27FC236}">
                <a16:creationId xmlns:a16="http://schemas.microsoft.com/office/drawing/2014/main" id="{60305723-7608-0BD4-F477-8026BEDD738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7603"/>
          <a:stretch/>
        </p:blipFill>
        <p:spPr>
          <a:xfrm>
            <a:off x="6096000" y="4959985"/>
            <a:ext cx="6096000" cy="1898015"/>
          </a:xfrm>
          <a:prstGeom prst="rect">
            <a:avLst/>
          </a:prstGeom>
        </p:spPr>
      </p:pic>
      <p:sp>
        <p:nvSpPr>
          <p:cNvPr id="5" name="TextBox 4">
            <a:extLst>
              <a:ext uri="{FF2B5EF4-FFF2-40B4-BE49-F238E27FC236}">
                <a16:creationId xmlns:a16="http://schemas.microsoft.com/office/drawing/2014/main" id="{C73E97E4-3067-976C-ED19-1802B4CB829F}"/>
              </a:ext>
            </a:extLst>
          </p:cNvPr>
          <p:cNvSpPr txBox="1"/>
          <p:nvPr/>
        </p:nvSpPr>
        <p:spPr>
          <a:xfrm>
            <a:off x="535940" y="5151227"/>
            <a:ext cx="5734259" cy="1384995"/>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“The Lord said to Satan, ‘Very well then, he is in your hands; but you must spare his life.’”  (Job 2:6)</a:t>
            </a:r>
          </a:p>
        </p:txBody>
      </p:sp>
    </p:spTree>
    <p:extLst>
      <p:ext uri="{BB962C8B-B14F-4D97-AF65-F5344CB8AC3E}">
        <p14:creationId xmlns:p14="http://schemas.microsoft.com/office/powerpoint/2010/main" val="100818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B0E0E7-E7BC-BB25-69CD-8D8D8AD20A94}"/>
              </a:ext>
            </a:extLst>
          </p:cNvPr>
          <p:cNvSpPr>
            <a:spLocks noGrp="1"/>
          </p:cNvSpPr>
          <p:nvPr>
            <p:ph type="title"/>
          </p:nvPr>
        </p:nvSpPr>
        <p:spPr>
          <a:xfrm>
            <a:off x="0" y="159664"/>
            <a:ext cx="4978400" cy="1800526"/>
          </a:xfrm>
        </p:spPr>
        <p:txBody>
          <a:bodyPr vert="horz" lIns="91440" tIns="45720" rIns="91440" bIns="45720" rtlCol="0" anchor="ctr">
            <a:normAutofit/>
          </a:bodyPr>
          <a:lstStyle/>
          <a:p>
            <a:pPr algn="ctr"/>
            <a:r>
              <a:rPr lang="en-US" sz="4000" b="1" kern="1200" dirty="0">
                <a:solidFill>
                  <a:schemeClr val="accent4">
                    <a:lumMod val="20000"/>
                    <a:lumOff val="80000"/>
                  </a:schemeClr>
                </a:solidFill>
                <a:latin typeface="Times New Roman" panose="02020603050405020304" pitchFamily="18" charset="0"/>
                <a:cs typeface="Times New Roman" panose="02020603050405020304" pitchFamily="18" charset="0"/>
              </a:rPr>
              <a:t>2. JOB IS OUR EXAMPLE IN ADVERSITY</a:t>
            </a:r>
          </a:p>
        </p:txBody>
      </p:sp>
      <p:sp>
        <p:nvSpPr>
          <p:cNvPr id="3" name="TextBox 2">
            <a:extLst>
              <a:ext uri="{FF2B5EF4-FFF2-40B4-BE49-F238E27FC236}">
                <a16:creationId xmlns:a16="http://schemas.microsoft.com/office/drawing/2014/main" id="{8817AA96-8FFE-24DD-4AD0-868187B73BC2}"/>
              </a:ext>
            </a:extLst>
          </p:cNvPr>
          <p:cNvSpPr txBox="1"/>
          <p:nvPr/>
        </p:nvSpPr>
        <p:spPr>
          <a:xfrm>
            <a:off x="213360" y="2623381"/>
            <a:ext cx="5232400" cy="3553581"/>
          </a:xfrm>
          <a:prstGeom prst="rect">
            <a:avLst/>
          </a:prstGeom>
        </p:spPr>
        <p:txBody>
          <a:bodyPr vert="horz" lIns="91440" tIns="45720" rIns="91440" bIns="45720" rtlCol="0">
            <a:normAutofit/>
          </a:bodyPr>
          <a:lstStyle/>
          <a:p>
            <a:pPr>
              <a:lnSpc>
                <a:spcPct val="90000"/>
              </a:lnSpc>
              <a:spcAft>
                <a:spcPts val="600"/>
              </a:spcAft>
            </a:pPr>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“His wife said to him, ‘Are you still holding on to your integrity?  Curse God and die!’”</a:t>
            </a:r>
          </a:p>
          <a:p>
            <a:pPr>
              <a:lnSpc>
                <a:spcPct val="90000"/>
              </a:lnSpc>
              <a:spcAft>
                <a:spcPts val="600"/>
              </a:spcAft>
            </a:pPr>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“He replied, ‘You are talking like a foolish woman.  Shall we accept good from God, and not trouble?’  In all this, Job did not sin in what he said,” (Job 2:9-10)</a:t>
            </a:r>
          </a:p>
        </p:txBody>
      </p:sp>
      <p:pic>
        <p:nvPicPr>
          <p:cNvPr id="5" name="Picture 4" descr="A picture containing person&#10;&#10;Description automatically generated">
            <a:extLst>
              <a:ext uri="{FF2B5EF4-FFF2-40B4-BE49-F238E27FC236}">
                <a16:creationId xmlns:a16="http://schemas.microsoft.com/office/drawing/2014/main" id="{DD487728-3100-F72E-F290-447F4CAA27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0986" y="1900219"/>
            <a:ext cx="4747547" cy="3085905"/>
          </a:xfrm>
          <a:prstGeom prst="rect">
            <a:avLst/>
          </a:prstGeom>
        </p:spPr>
      </p:pic>
    </p:spTree>
    <p:extLst>
      <p:ext uri="{BB962C8B-B14F-4D97-AF65-F5344CB8AC3E}">
        <p14:creationId xmlns:p14="http://schemas.microsoft.com/office/powerpoint/2010/main" val="108324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B3DD0F-757C-EB1C-1187-AAA12FF8D09B}"/>
              </a:ext>
            </a:extLst>
          </p:cNvPr>
          <p:cNvSpPr>
            <a:spLocks noGrp="1"/>
          </p:cNvSpPr>
          <p:nvPr>
            <p:ph type="title"/>
          </p:nvPr>
        </p:nvSpPr>
        <p:spPr>
          <a:xfrm>
            <a:off x="833002" y="0"/>
            <a:ext cx="10520702" cy="1960879"/>
          </a:xfrm>
        </p:spPr>
        <p:txBody>
          <a:bodyPr vert="horz" lIns="91440" tIns="45720" rIns="91440" bIns="45720" rtlCol="0" anchor="ctr">
            <a:noAutofit/>
          </a:bodyPr>
          <a:lstStyle/>
          <a:p>
            <a:pPr algn="ctr"/>
            <a:r>
              <a:rPr lang="en-US" sz="5400" b="1" kern="1200" dirty="0">
                <a:solidFill>
                  <a:schemeClr val="tx1"/>
                </a:solidFill>
                <a:latin typeface="Times New Roman" panose="02020603050405020304" pitchFamily="18" charset="0"/>
                <a:cs typeface="Times New Roman" panose="02020603050405020304" pitchFamily="18" charset="0"/>
              </a:rPr>
              <a:t>3. FRIENDS ARE OUR COMFORT IN ADVERSITY</a:t>
            </a:r>
          </a:p>
        </p:txBody>
      </p:sp>
      <p:sp>
        <p:nvSpPr>
          <p:cNvPr id="3" name="TextBox 2">
            <a:extLst>
              <a:ext uri="{FF2B5EF4-FFF2-40B4-BE49-F238E27FC236}">
                <a16:creationId xmlns:a16="http://schemas.microsoft.com/office/drawing/2014/main" id="{D4D81E11-9264-55B3-7C05-8C3BE1E34145}"/>
              </a:ext>
            </a:extLst>
          </p:cNvPr>
          <p:cNvSpPr txBox="1"/>
          <p:nvPr/>
        </p:nvSpPr>
        <p:spPr>
          <a:xfrm>
            <a:off x="405246" y="2490952"/>
            <a:ext cx="7468754" cy="3686010"/>
          </a:xfrm>
          <a:prstGeom prst="rect">
            <a:avLst/>
          </a:prstGeom>
        </p:spPr>
        <p:txBody>
          <a:bodyPr vert="horz" lIns="91440" tIns="45720" rIns="91440" bIns="45720" rtlCol="0">
            <a:normAutofit/>
          </a:bodyPr>
          <a:lstStyle/>
          <a:p>
            <a:pPr>
              <a:lnSpc>
                <a:spcPct val="90000"/>
              </a:lnSpc>
              <a:spcAft>
                <a:spcPts val="600"/>
              </a:spcAft>
            </a:pPr>
            <a:r>
              <a:rPr lang="en-US" sz="2800" b="1" dirty="0">
                <a:latin typeface="Times New Roman" panose="02020603050405020304" pitchFamily="18" charset="0"/>
                <a:cs typeface="Times New Roman" panose="02020603050405020304" pitchFamily="18" charset="0"/>
              </a:rPr>
              <a:t>“When they saw him from a distance, they could hardly recognize him; they began to weep aloud, and they tore their robes and sprinkled dust on their heads.  Then they sat on the ground with him for seven days and seven nights.  No one said a word to him because they saw how great his suffering was.” (Job 2:12-13)</a:t>
            </a:r>
          </a:p>
        </p:txBody>
      </p:sp>
      <p:pic>
        <p:nvPicPr>
          <p:cNvPr id="8" name="Picture 7" descr="A picture containing text, posing&#10;&#10;Description automatically generated">
            <a:extLst>
              <a:ext uri="{FF2B5EF4-FFF2-40B4-BE49-F238E27FC236}">
                <a16:creationId xmlns:a16="http://schemas.microsoft.com/office/drawing/2014/main" id="{FB3AFBA0-D171-459B-47DE-E16551FC97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41584" y="2719476"/>
            <a:ext cx="3667719" cy="2750789"/>
          </a:xfrm>
          <a:prstGeom prst="rect">
            <a:avLst/>
          </a:prstGeom>
        </p:spPr>
      </p:pic>
    </p:spTree>
    <p:extLst>
      <p:ext uri="{BB962C8B-B14F-4D97-AF65-F5344CB8AC3E}">
        <p14:creationId xmlns:p14="http://schemas.microsoft.com/office/powerpoint/2010/main" val="2691534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erson reading a book&#10;&#10;Description automatically generated">
            <a:extLst>
              <a:ext uri="{FF2B5EF4-FFF2-40B4-BE49-F238E27FC236}">
                <a16:creationId xmlns:a16="http://schemas.microsoft.com/office/drawing/2014/main" id="{0AC1D06E-A6CD-76DE-EB99-61144070138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56" r="-1" b="452"/>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83E8F6-799C-2A26-2833-301EBC68D237}"/>
              </a:ext>
            </a:extLst>
          </p:cNvPr>
          <p:cNvSpPr>
            <a:spLocks noGrp="1"/>
          </p:cNvSpPr>
          <p:nvPr>
            <p:ph type="title"/>
          </p:nvPr>
        </p:nvSpPr>
        <p:spPr>
          <a:xfrm>
            <a:off x="618062" y="4023809"/>
            <a:ext cx="9265771" cy="784776"/>
          </a:xfrm>
        </p:spPr>
        <p:txBody>
          <a:bodyPr vert="horz" lIns="91440" tIns="45720" rIns="91440" bIns="45720" rtlCol="0" anchor="ctr">
            <a:noAutofit/>
          </a:bodyPr>
          <a:lstStyle/>
          <a:p>
            <a:r>
              <a:rPr lang="en-US" sz="4000" b="1" dirty="0">
                <a:latin typeface="Times New Roman" panose="02020603050405020304" pitchFamily="18" charset="0"/>
                <a:cs typeface="Times New Roman" panose="02020603050405020304" pitchFamily="18" charset="0"/>
              </a:rPr>
              <a:t>WHAT DO WE LEARN FROM JOB?</a:t>
            </a:r>
          </a:p>
        </p:txBody>
      </p:sp>
      <p:sp>
        <p:nvSpPr>
          <p:cNvPr id="3" name="TextBox 2">
            <a:extLst>
              <a:ext uri="{FF2B5EF4-FFF2-40B4-BE49-F238E27FC236}">
                <a16:creationId xmlns:a16="http://schemas.microsoft.com/office/drawing/2014/main" id="{DAD7CD49-0506-CACF-564E-6B7380D5EBA0}"/>
              </a:ext>
            </a:extLst>
          </p:cNvPr>
          <p:cNvSpPr txBox="1"/>
          <p:nvPr/>
        </p:nvSpPr>
        <p:spPr>
          <a:xfrm>
            <a:off x="264160" y="4734560"/>
            <a:ext cx="10292079" cy="1371601"/>
          </a:xfrm>
          <a:prstGeom prst="rect">
            <a:avLst/>
          </a:prstGeom>
        </p:spPr>
        <p:txBody>
          <a:bodyPr vert="horz" lIns="91440" tIns="45720" rIns="91440" bIns="45720" rtlCol="0">
            <a:noAutofit/>
          </a:bodyPr>
          <a:lstStyle/>
          <a:p>
            <a:pPr marL="57150" indent="-28575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Godly people are the most sorely tested.</a:t>
            </a:r>
          </a:p>
          <a:p>
            <a:pPr marL="57150" indent="-28575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Both prosperity and adversity pass through the Lord’s hands.</a:t>
            </a:r>
          </a:p>
          <a:p>
            <a:pPr marL="57150" indent="-285750">
              <a:lnSpc>
                <a:spcPct val="90000"/>
              </a:lnSpc>
              <a:spcAft>
                <a:spcPts val="600"/>
              </a:spcAft>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  Suffering forces us to decided how we will respond.</a:t>
            </a:r>
          </a:p>
        </p:txBody>
      </p:sp>
    </p:spTree>
    <p:extLst>
      <p:ext uri="{BB962C8B-B14F-4D97-AF65-F5344CB8AC3E}">
        <p14:creationId xmlns:p14="http://schemas.microsoft.com/office/powerpoint/2010/main" val="2881781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FCA8-CEDD-46DF-7932-87DCF7DE8D16}"/>
              </a:ext>
            </a:extLst>
          </p:cNvPr>
          <p:cNvSpPr>
            <a:spLocks noGrp="1"/>
          </p:cNvSpPr>
          <p:nvPr>
            <p:ph type="title"/>
          </p:nvPr>
        </p:nvSpPr>
        <p:spPr>
          <a:xfrm>
            <a:off x="558801" y="1059288"/>
            <a:ext cx="6370320" cy="2369712"/>
          </a:xfrm>
        </p:spPr>
        <p:txBody>
          <a:bodyPr>
            <a:no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TAKE HOME TRUTH</a:t>
            </a:r>
          </a:p>
        </p:txBody>
      </p:sp>
      <p:sp>
        <p:nvSpPr>
          <p:cNvPr id="3" name="TextBox 2">
            <a:extLst>
              <a:ext uri="{FF2B5EF4-FFF2-40B4-BE49-F238E27FC236}">
                <a16:creationId xmlns:a16="http://schemas.microsoft.com/office/drawing/2014/main" id="{7FD6A75D-6609-F9B7-459E-79D8113F7BFD}"/>
              </a:ext>
            </a:extLst>
          </p:cNvPr>
          <p:cNvSpPr txBox="1"/>
          <p:nvPr/>
        </p:nvSpPr>
        <p:spPr>
          <a:xfrm>
            <a:off x="172571" y="4647810"/>
            <a:ext cx="6961910" cy="1754326"/>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We trust the Lord when life is at its worst, because eternity will prove that His plan is best.</a:t>
            </a:r>
          </a:p>
        </p:txBody>
      </p:sp>
      <p:pic>
        <p:nvPicPr>
          <p:cNvPr id="5" name="Picture 4" descr="A person reading a book&#10;&#10;Description automatically generated">
            <a:extLst>
              <a:ext uri="{FF2B5EF4-FFF2-40B4-BE49-F238E27FC236}">
                <a16:creationId xmlns:a16="http://schemas.microsoft.com/office/drawing/2014/main" id="{C751532B-A483-D271-0C6E-DFCFF5B3E9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06118" y="4442527"/>
            <a:ext cx="4622915" cy="24154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18AA178-8C1C-C0ED-450A-625C82A7D4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6118" y="-1"/>
            <a:ext cx="4685883" cy="4647811"/>
          </a:xfrm>
          <a:prstGeom prst="rect">
            <a:avLst/>
          </a:prstGeom>
        </p:spPr>
      </p:pic>
    </p:spTree>
    <p:extLst>
      <p:ext uri="{BB962C8B-B14F-4D97-AF65-F5344CB8AC3E}">
        <p14:creationId xmlns:p14="http://schemas.microsoft.com/office/powerpoint/2010/main" val="176124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373</Words>
  <Application>Microsoft Macintosh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ＭＳ Ｐゴシック</vt:lpstr>
      <vt:lpstr>Aptos</vt:lpstr>
      <vt:lpstr>Arial</vt:lpstr>
      <vt:lpstr>Calibri</vt:lpstr>
      <vt:lpstr>Calibri Light</vt:lpstr>
      <vt:lpstr>Times New Roman</vt:lpstr>
      <vt:lpstr>Wingdings</vt:lpstr>
      <vt:lpstr>Office Theme</vt:lpstr>
      <vt:lpstr>Orbit</vt:lpstr>
      <vt:lpstr>JOB  2</vt:lpstr>
      <vt:lpstr>JOB  2</vt:lpstr>
      <vt:lpstr>1. SATAN IS OUR NEMESIS IN ADVERSITY</vt:lpstr>
      <vt:lpstr>2. JOB IS OUR EXAMPLE IN ADVERSITY</vt:lpstr>
      <vt:lpstr>3. FRIENDS ARE OUR COMFORT IN ADVERSITY</vt:lpstr>
      <vt:lpstr>WHAT DO WE LEARN FROM JOB?</vt:lpstr>
      <vt:lpstr>TAKE HOME TRUTH</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2</dc:title>
  <dc:creator>Scott Wooddell</dc:creator>
  <cp:lastModifiedBy>Rick Griffith</cp:lastModifiedBy>
  <cp:revision>2</cp:revision>
  <dcterms:created xsi:type="dcterms:W3CDTF">2022-09-22T18:33:31Z</dcterms:created>
  <dcterms:modified xsi:type="dcterms:W3CDTF">2025-06-24T19:01:50Z</dcterms:modified>
</cp:coreProperties>
</file>