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5.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audio1.bin" ContentType="audio/unknown"/>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2" r:id="rId5"/>
    <p:sldMasterId id="2147483714" r:id="rId6"/>
    <p:sldMasterId id="2147483738" r:id="rId7"/>
    <p:sldMasterId id="2147483750" r:id="rId8"/>
    <p:sldMasterId id="2147483762" r:id="rId9"/>
    <p:sldMasterId id="2147483774" r:id="rId10"/>
    <p:sldMasterId id="2147483786" r:id="rId11"/>
    <p:sldMasterId id="2147483800" r:id="rId12"/>
    <p:sldMasterId id="2147483812" r:id="rId13"/>
  </p:sldMasterIdLst>
  <p:notesMasterIdLst>
    <p:notesMasterId r:id="rId89"/>
  </p:notesMasterIdLst>
  <p:sldIdLst>
    <p:sldId id="256" r:id="rId14"/>
    <p:sldId id="257" r:id="rId15"/>
    <p:sldId id="258" r:id="rId16"/>
    <p:sldId id="445" r:id="rId17"/>
    <p:sldId id="428" r:id="rId18"/>
    <p:sldId id="262" r:id="rId19"/>
    <p:sldId id="294" r:id="rId20"/>
    <p:sldId id="446" r:id="rId21"/>
    <p:sldId id="444" r:id="rId22"/>
    <p:sldId id="267" r:id="rId23"/>
    <p:sldId id="268" r:id="rId24"/>
    <p:sldId id="495" r:id="rId25"/>
    <p:sldId id="277" r:id="rId26"/>
    <p:sldId id="269" r:id="rId27"/>
    <p:sldId id="270" r:id="rId28"/>
    <p:sldId id="290" r:id="rId29"/>
    <p:sldId id="276" r:id="rId30"/>
    <p:sldId id="3184" r:id="rId31"/>
    <p:sldId id="279" r:id="rId32"/>
    <p:sldId id="283" r:id="rId33"/>
    <p:sldId id="449" r:id="rId34"/>
    <p:sldId id="450" r:id="rId35"/>
    <p:sldId id="435" r:id="rId36"/>
    <p:sldId id="442" r:id="rId37"/>
    <p:sldId id="448" r:id="rId38"/>
    <p:sldId id="443" r:id="rId39"/>
    <p:sldId id="284" r:id="rId40"/>
    <p:sldId id="451" r:id="rId41"/>
    <p:sldId id="274" r:id="rId42"/>
    <p:sldId id="552" r:id="rId43"/>
    <p:sldId id="288" r:id="rId44"/>
    <p:sldId id="292" r:id="rId45"/>
    <p:sldId id="309" r:id="rId46"/>
    <p:sldId id="310" r:id="rId47"/>
    <p:sldId id="320" r:id="rId48"/>
    <p:sldId id="324" r:id="rId49"/>
    <p:sldId id="335" r:id="rId50"/>
    <p:sldId id="340" r:id="rId51"/>
    <p:sldId id="341" r:id="rId52"/>
    <p:sldId id="345" r:id="rId53"/>
    <p:sldId id="352" r:id="rId54"/>
    <p:sldId id="354" r:id="rId55"/>
    <p:sldId id="453" r:id="rId56"/>
    <p:sldId id="452" r:id="rId57"/>
    <p:sldId id="356" r:id="rId58"/>
    <p:sldId id="357" r:id="rId59"/>
    <p:sldId id="360" r:id="rId60"/>
    <p:sldId id="361" r:id="rId61"/>
    <p:sldId id="362" r:id="rId62"/>
    <p:sldId id="371" r:id="rId63"/>
    <p:sldId id="372" r:id="rId64"/>
    <p:sldId id="373" r:id="rId65"/>
    <p:sldId id="380" r:id="rId66"/>
    <p:sldId id="381" r:id="rId67"/>
    <p:sldId id="385" r:id="rId68"/>
    <p:sldId id="386" r:id="rId69"/>
    <p:sldId id="387" r:id="rId70"/>
    <p:sldId id="403" r:id="rId71"/>
    <p:sldId id="447" r:id="rId72"/>
    <p:sldId id="429" r:id="rId73"/>
    <p:sldId id="430" r:id="rId74"/>
    <p:sldId id="439" r:id="rId75"/>
    <p:sldId id="432" r:id="rId76"/>
    <p:sldId id="418" r:id="rId77"/>
    <p:sldId id="419" r:id="rId78"/>
    <p:sldId id="420" r:id="rId79"/>
    <p:sldId id="424" r:id="rId80"/>
    <p:sldId id="433" r:id="rId81"/>
    <p:sldId id="434" r:id="rId82"/>
    <p:sldId id="423" r:id="rId83"/>
    <p:sldId id="456" r:id="rId84"/>
    <p:sldId id="454" r:id="rId85"/>
    <p:sldId id="455" r:id="rId86"/>
    <p:sldId id="426" r:id="rId87"/>
    <p:sldId id="427"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13AC59A8-A800-6F4B-BAAB-F1D52A98853E}">
          <p14:sldIdLst>
            <p14:sldId id="256"/>
            <p14:sldId id="257"/>
            <p14:sldId id="258"/>
            <p14:sldId id="445"/>
            <p14:sldId id="428"/>
            <p14:sldId id="262"/>
            <p14:sldId id="294"/>
            <p14:sldId id="446"/>
            <p14:sldId id="444"/>
          </p14:sldIdLst>
        </p14:section>
        <p14:section name="Chapters" id="{90C6BDA4-9C84-B344-A830-F91B38756318}">
          <p14:sldIdLst>
            <p14:sldId id="267"/>
            <p14:sldId id="268"/>
            <p14:sldId id="495"/>
            <p14:sldId id="277"/>
            <p14:sldId id="269"/>
            <p14:sldId id="270"/>
            <p14:sldId id="290"/>
            <p14:sldId id="276"/>
            <p14:sldId id="3184"/>
            <p14:sldId id="279"/>
            <p14:sldId id="283"/>
            <p14:sldId id="449"/>
            <p14:sldId id="450"/>
            <p14:sldId id="435"/>
            <p14:sldId id="442"/>
            <p14:sldId id="448"/>
            <p14:sldId id="443"/>
            <p14:sldId id="284"/>
            <p14:sldId id="451"/>
            <p14:sldId id="274"/>
            <p14:sldId id="552"/>
            <p14:sldId id="288"/>
            <p14:sldId id="292"/>
            <p14:sldId id="309"/>
            <p14:sldId id="310"/>
            <p14:sldId id="320"/>
            <p14:sldId id="324"/>
            <p14:sldId id="335"/>
            <p14:sldId id="340"/>
            <p14:sldId id="341"/>
            <p14:sldId id="345"/>
            <p14:sldId id="352"/>
            <p14:sldId id="354"/>
            <p14:sldId id="453"/>
            <p14:sldId id="452"/>
            <p14:sldId id="356"/>
            <p14:sldId id="357"/>
            <p14:sldId id="360"/>
            <p14:sldId id="361"/>
            <p14:sldId id="362"/>
            <p14:sldId id="371"/>
            <p14:sldId id="372"/>
            <p14:sldId id="373"/>
            <p14:sldId id="380"/>
            <p14:sldId id="381"/>
            <p14:sldId id="385"/>
            <p14:sldId id="386"/>
            <p14:sldId id="387"/>
            <p14:sldId id="403"/>
            <p14:sldId id="447"/>
            <p14:sldId id="429"/>
            <p14:sldId id="430"/>
            <p14:sldId id="439"/>
            <p14:sldId id="432"/>
            <p14:sldId id="418"/>
            <p14:sldId id="419"/>
            <p14:sldId id="420"/>
            <p14:sldId id="424"/>
          </p14:sldIdLst>
        </p14:section>
        <p14:section name="Conclusion" id="{4FF1599E-BBD0-8640-A8C3-445E84C44226}">
          <p14:sldIdLst>
            <p14:sldId id="433"/>
            <p14:sldId id="434"/>
            <p14:sldId id="423"/>
            <p14:sldId id="456"/>
            <p14:sldId id="454"/>
            <p14:sldId id="455"/>
            <p14:sldId id="426"/>
            <p14:sldId id="4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3" autoAdjust="0"/>
    <p:restoredTop sz="79694" autoAdjust="0"/>
  </p:normalViewPr>
  <p:slideViewPr>
    <p:cSldViewPr snapToGrid="0" snapToObjects="1">
      <p:cViewPr varScale="1">
        <p:scale>
          <a:sx n="103" d="100"/>
          <a:sy n="103" d="100"/>
        </p:scale>
        <p:origin x="2416" y="176"/>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00" d="100"/>
        <a:sy n="100" d="100"/>
      </p:scale>
      <p:origin x="0" y="94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11</a:t>
            </a:fld>
            <a:endParaRPr lang="en-US" sz="120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76572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557548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14</a:t>
            </a:fld>
            <a:endParaRPr lang="en-US" sz="120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15</a:t>
            </a:fld>
            <a:endParaRPr lang="en-US"/>
          </a:p>
        </p:txBody>
      </p:sp>
    </p:spTree>
    <p:extLst>
      <p:ext uri="{BB962C8B-B14F-4D97-AF65-F5344CB8AC3E}">
        <p14:creationId xmlns:p14="http://schemas.microsoft.com/office/powerpoint/2010/main" val="1661041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Satan's second assault against Job under God's sovereign limitations takes his health, but again Job responds righteously (2:1-10).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17</a:t>
            </a:fld>
            <a:endParaRPr lang="en-US"/>
          </a:p>
        </p:txBody>
      </p:sp>
    </p:spTree>
    <p:extLst>
      <p:ext uri="{BB962C8B-B14F-4D97-AF65-F5344CB8AC3E}">
        <p14:creationId xmlns:p14="http://schemas.microsoft.com/office/powerpoint/2010/main" val="195199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300828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20</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1126540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C35DCA6-7F68-B64C-A730-A41B04D72EDA}" type="slidenum">
              <a:rPr lang="en-US" sz="1200">
                <a:cs typeface="Times New Roman" charset="0"/>
              </a:rPr>
              <a:pPr eaLnBrk="1" hangingPunct="1"/>
              <a:t>2</a:t>
            </a:fld>
            <a:endParaRPr lang="en-US" sz="1200">
              <a:cs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shut down debate by saying that this reason for righteous suffering shouldn’t be asked due to his incomprehensibility and sovereignty (Job 3–41).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27</a:t>
            </a:fld>
            <a:endParaRPr lang="en-US"/>
          </a:p>
        </p:txBody>
      </p:sp>
    </p:spTree>
    <p:extLst>
      <p:ext uri="{BB962C8B-B14F-4D97-AF65-F5344CB8AC3E}">
        <p14:creationId xmlns:p14="http://schemas.microsoft.com/office/powerpoint/2010/main" val="280659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Job and his three friends debated in three cycles the reason for his suffering, each time getting more heated and specific, but not knowing why he suffered (Job 3–26).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112654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31</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C7251F7-333F-094D-90FE-444528780AF9}" type="slidenum">
              <a:rPr lang="en-US" sz="1200"/>
              <a:pPr eaLnBrk="1" hangingPunct="1"/>
              <a:t>33</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7CCEEB8-6D19-E24C-9DF5-1A15AF4B5EBE}" type="slidenum">
              <a:rPr lang="en-US" sz="1200"/>
              <a:pPr eaLnBrk="1" hangingPunct="1"/>
              <a:t>34</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35</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37</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3</a:t>
            </a:fld>
            <a:endParaRPr lang="en-US" sz="1200">
              <a:cs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Elihu angrily rebuked Job and his friends saying that God need not reveal the purpose for Job's suffering although He is speaking to Job through his pain (Job 32–37).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843811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39</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D76C8B-F4B5-5D4F-98CA-F133E11400ED}" type="slidenum">
              <a:rPr lang="en-US" sz="1200"/>
              <a:pPr eaLnBrk="1" hangingPunct="1"/>
              <a:t>41</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LORD tested Job with unanswerable questions to affirm His incomprehensibility, sovereignty, and omnipotence (Job 38–41).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43</a:t>
            </a:fld>
            <a:endParaRPr lang="en-US"/>
          </a:p>
        </p:txBody>
      </p:sp>
    </p:spTree>
    <p:extLst>
      <p:ext uri="{BB962C8B-B14F-4D97-AF65-F5344CB8AC3E}">
        <p14:creationId xmlns:p14="http://schemas.microsoft.com/office/powerpoint/2010/main" val="2280042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44</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45</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48</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58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Even if he did tell the reason, we would still struggle with his justice due to our sin. </a:t>
            </a:r>
          </a:p>
          <a:p>
            <a:r>
              <a:rPr lang="en-US">
                <a:latin typeface="Times New Roman" charset="0"/>
                <a:ea typeface="ＭＳ Ｐゴシック" charset="0"/>
                <a:cs typeface="ＭＳ Ｐゴシック" charset="0"/>
              </a:rPr>
              <a:t>_____________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59</a:t>
            </a:fld>
            <a:endParaRPr lang="en-US" sz="1200">
              <a:cs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Wrestling with the reason for pain is natural until God says he won't tell.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should surrender to the Lord rather than fight him.</a:t>
            </a:r>
          </a:p>
          <a:p>
            <a:endParaRPr lang="en-US">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proper response to righteous suffering was Job’s submission to God rather than questioning his incomprehensibility and sovereignty (Job 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35811211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God blessed Job's obedience with long life, doubling his former wealth, giving him more children and restoring his health, blessing the latter part of his life more than the first (42:10-17).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66</a:t>
            </a:fld>
            <a:endParaRPr lang="en-US"/>
          </a:p>
        </p:txBody>
      </p:sp>
    </p:spTree>
    <p:extLst>
      <p:ext uri="{BB962C8B-B14F-4D97-AF65-F5344CB8AC3E}">
        <p14:creationId xmlns:p14="http://schemas.microsoft.com/office/powerpoint/2010/main" val="2371800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Yield to the L</a:t>
            </a:r>
            <a:r>
              <a:rPr lang="en-US" sz="1100">
                <a:latin typeface="Arial"/>
                <a:cs typeface="Arial"/>
              </a:rPr>
              <a:t>ORD</a:t>
            </a:r>
            <a:r>
              <a:rPr lang="en-US" baseline="0">
                <a:latin typeface="Arial"/>
                <a:cs typeface="Arial"/>
              </a:rPr>
              <a:t> by recognizing that he is under no obligation to tell you his purposes in difficulty.</a:t>
            </a:r>
            <a:endParaRPr lang="en-US">
              <a:latin typeface="Arial"/>
              <a:cs typeface="Arial"/>
            </a:endParaRPr>
          </a:p>
          <a:p>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a:defRPr/>
            </a:pPr>
            <a:fld id="{A650FD30-C446-FA4F-9B38-783EC8AA97A2}" type="slidenum">
              <a:rPr lang="en-US" smtClean="0"/>
              <a:pPr>
                <a:defRPr/>
              </a:pPr>
              <a:t>70</a:t>
            </a:fld>
            <a:endParaRPr lang="en-US"/>
          </a:p>
        </p:txBody>
      </p:sp>
    </p:spTree>
    <p:extLst>
      <p:ext uri="{BB962C8B-B14F-4D97-AF65-F5344CB8AC3E}">
        <p14:creationId xmlns:p14="http://schemas.microsoft.com/office/powerpoint/2010/main" val="245687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What issue are you going through now?</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Is your pain really righteous suffering?</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If you need to repent, please go ahead.</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If you don’t need to repent, don’t pretend you do.</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How are you trying to figure your suffering out? </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“If only I knew…” assumes that if you knew right, you would act right.</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Are you finding the advice of friends about as helpful as the counsel of Job’s friends?</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How can you submit to God by trusting in God’s wisdom? </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a:t>
            </a:r>
            <a:endParaRPr lang="en-SG" sz="1200" kern="1200">
              <a:solidFill>
                <a:schemeClr val="tx1"/>
              </a:solidFill>
              <a:effectLst/>
              <a:latin typeface="Arial"/>
              <a:ea typeface="+mn-ea"/>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C49E87-8867-46CB-A3E1-AA5A63E335F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795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6D03E7-B778-E240-9311-46576B088DBF}"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We haven’t deserved it, but at times pain comes nonetheless.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setting regarding God's sovereignty over righteous suffering was where Job, unaware of Satan’s plot, innocently suffered great losses (Job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318773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15282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26594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502111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483625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03565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7212680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27712394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3044480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21023011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149563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4268120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2788344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9075396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7167119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4039175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944465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34531874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38075940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512244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3516542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428673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21216716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4157086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910088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411039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24643978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10475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3446670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3612148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1502388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20025732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24956227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12525959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4857844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105708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34248784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23870847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16177765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15008532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374052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1921195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37185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346020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1331751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152042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1427376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307811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366784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2120097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1074439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959913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355582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2376625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312907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1783724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174973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423880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68919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2195839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2644031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2595832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4031573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03898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32893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623900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88073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412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292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406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052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53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735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84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254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052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8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44599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29320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185056"/>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45029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29583"/>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6989814"/>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729422"/>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22344"/>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912192"/>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51448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52039"/>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696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15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170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3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123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524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29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090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527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994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784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908369794"/>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388554691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383303687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911913089"/>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2994250410"/>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1819653685"/>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2471676935"/>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2851427007"/>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185616164"/>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102540571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339215390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8443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660745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50652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54096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001031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762904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1221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30895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33623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836729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3553868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856837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64602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75279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24933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09202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5570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1.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03882389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7FBE69E-47EC-3A41-89E4-9DBF597BACF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171869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0146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328294643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6481061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29842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19574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ED5D3B32-718B-294A-9E81-DE69523BC44A}"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0454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defTabSz="914400" fontAlgn="base">
              <a:spcBef>
                <a:spcPct val="0"/>
              </a:spcBef>
              <a:spcAft>
                <a:spcPct val="0"/>
              </a:spcAft>
              <a:defRPr/>
            </a:pPr>
            <a:fld id="{F79F1A1A-D36C-234D-8421-47FBB724656C}"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41198226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5779130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defTabSz="914400" fontAlgn="base">
              <a:spcBef>
                <a:spcPct val="0"/>
              </a:spcBef>
              <a:spcAft>
                <a:spcPct val="0"/>
              </a:spcAft>
              <a:defRPr/>
            </a:pPr>
            <a:fld id="{DC2CD713-CE88-5745-A855-7ED6B9DF8B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6347225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defTabSz="914400" fontAlgn="base">
              <a:spcBef>
                <a:spcPct val="0"/>
              </a:spcBef>
              <a:spcAft>
                <a:spcPct val="0"/>
              </a:spcAft>
              <a:defRPr/>
            </a:pPr>
            <a:fld id="{1A0FF567-27E8-754B-9A69-3CA40AFC41DD}" type="slidenum">
              <a:rPr lang="en-US">
                <a:solidFill>
                  <a:srgbClr val="808080"/>
                </a:solidFill>
                <a:ea typeface="ＭＳ Ｐゴシック" charset="0"/>
              </a:rPr>
              <a:pPr defTabSz="914400" fontAlgn="base">
                <a:spcBef>
                  <a:spcPct val="0"/>
                </a:spcBef>
                <a:spcAft>
                  <a:spcPct val="0"/>
                </a:spcAft>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Tree>
    <p:extLst>
      <p:ext uri="{BB962C8B-B14F-4D97-AF65-F5344CB8AC3E}">
        <p14:creationId xmlns:p14="http://schemas.microsoft.com/office/powerpoint/2010/main" val="1573304114"/>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4.xml"/><Relationship Id="rId1" Type="http://schemas.openxmlformats.org/officeDocument/2006/relationships/vmlDrawing" Target="../drawings/vmlDrawing1.vml"/><Relationship Id="rId5" Type="http://schemas.openxmlformats.org/officeDocument/2006/relationships/image" Target="../media/image25.jpeg"/><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6.xml"/><Relationship Id="rId1" Type="http://schemas.openxmlformats.org/officeDocument/2006/relationships/themeOverride" Target="../theme/themeOverride5.xml"/><Relationship Id="rId5" Type="http://schemas.openxmlformats.org/officeDocument/2006/relationships/image" Target="../media/image45.jpe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5.xml"/><Relationship Id="rId1" Type="http://schemas.openxmlformats.org/officeDocument/2006/relationships/slideLayout" Target="../slideLayouts/slideLayout83.xml"/><Relationship Id="rId5" Type="http://schemas.openxmlformats.org/officeDocument/2006/relationships/image" Target="../media/image47.png"/><Relationship Id="rId4" Type="http://schemas.openxmlformats.org/officeDocument/2006/relationships/image" Target="../media/image46.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10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7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000000"/>
                </a:solidFill>
                <a:latin typeface="Arial" charset="0"/>
                <a:ea typeface="ＭＳ Ｐゴシック" charset="0"/>
                <a:cs typeface="ＭＳ Ｐゴシック" charset="0"/>
              </a:rPr>
              <a:t>Job</a:t>
            </a:r>
          </a:p>
        </p:txBody>
      </p:sp>
      <p:sp>
        <p:nvSpPr>
          <p:cNvPr id="900098" name="Rectangle 2"/>
          <p:cNvSpPr>
            <a:spLocks noGrp="1" noChangeArrowheads="1"/>
          </p:cNvSpPr>
          <p:nvPr>
            <p:ph type="ctrTitle"/>
          </p:nvPr>
        </p:nvSpPr>
        <p:spPr>
          <a:xfrm>
            <a:off x="-11907" y="1732626"/>
            <a:ext cx="9120187" cy="1446653"/>
          </a:xfrm>
          <a:effectLst/>
        </p:spPr>
        <p:txBody>
          <a:bodyPr/>
          <a:lstStyle/>
          <a:p>
            <a:pPr>
              <a:defRPr/>
            </a:pPr>
            <a:r>
              <a:rPr lang="en-US" sz="8800" b="1" dirty="0">
                <a:solidFill>
                  <a:schemeClr val="tx1"/>
                </a:solidFill>
                <a:effectLst/>
                <a:latin typeface="Arial" charset="0"/>
                <a:ea typeface="ＭＳ Ｐゴシック" charset="0"/>
                <a:cs typeface="ＭＳ Ｐゴシック" charset="0"/>
              </a:rPr>
              <a:t>Be Submissive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4757775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a:t>
            </a:r>
          </a:p>
        </p:txBody>
      </p:sp>
    </p:spTree>
    <p:extLst>
      <p:ext uri="{BB962C8B-B14F-4D97-AF65-F5344CB8AC3E}">
        <p14:creationId xmlns:p14="http://schemas.microsoft.com/office/powerpoint/2010/main" val="370127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Job (1:1-5)</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1</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3652094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nvGraphicFramePr>
        <p:xfrm>
          <a:off x="-19950" y="0"/>
          <a:ext cx="9163950" cy="5905200"/>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No (e.g., Tremper Longman)</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Yes (e.g., Rick Griffith)</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only a thought experiment</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not a </a:t>
                      </a:r>
                      <a:r>
                        <a:rPr lang="en-US" sz="2400" b="1" i="1" kern="1200" dirty="0">
                          <a:solidFill>
                            <a:schemeClr val="tx1"/>
                          </a:solidFill>
                          <a:effectLst/>
                          <a:latin typeface="Arial" panose="020B0604020202020204" pitchFamily="34" charset="0"/>
                          <a:ea typeface="+mn-ea"/>
                          <a:cs typeface="Arial" panose="020B0604020202020204" pitchFamily="34" charset="0"/>
                        </a:rPr>
                        <a:t>real</a:t>
                      </a:r>
                      <a:r>
                        <a:rPr lang="en-US" sz="2400" b="1" kern="1200" dirty="0">
                          <a:solidFill>
                            <a:schemeClr val="tx1"/>
                          </a:solidFill>
                          <a:effectLst/>
                          <a:latin typeface="Arial" panose="020B0604020202020204" pitchFamily="34" charset="0"/>
                          <a:ea typeface="+mn-ea"/>
                          <a:cs typeface="Arial" panose="020B0604020202020204" pitchFamily="34" charset="0"/>
                        </a:rPr>
                        <a:t> experiment? Job is parallel to the real men Noah &amp; Daniel (Ezek 14:14, 20)</a:t>
                      </a:r>
                      <a:endParaRPr lang="en-SG" sz="2400" b="1"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written in stylistic poetry</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can’t Job have real poetic dialogue (cf. Song)? Many societies do this.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had seven sons and three daughters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could have actually had the ideal number of children.</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is one of the last books of the OT—</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at least in its final form</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What textual support shows that Job a late date? It has unity (cp. Job 1 &amp; Job 42).</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i="1" kern="1200" dirty="0">
                          <a:solidFill>
                            <a:schemeClr val="tx1"/>
                          </a:solidFill>
                          <a:effectLst/>
                          <a:latin typeface="Arial" panose="020B0604020202020204" pitchFamily="34" charset="0"/>
                          <a:ea typeface="+mn-ea"/>
                          <a:cs typeface="Arial" panose="020B0604020202020204" pitchFamily="34" charset="0"/>
                        </a:rPr>
                        <a:t>Ha Satan</a:t>
                      </a:r>
                      <a:r>
                        <a:rPr lang="en-US" sz="2400" b="1" kern="1200" dirty="0">
                          <a:solidFill>
                            <a:schemeClr val="tx1"/>
                          </a:solidFill>
                          <a:effectLst/>
                          <a:latin typeface="Arial" panose="020B0604020202020204" pitchFamily="34" charset="0"/>
                          <a:ea typeface="+mn-ea"/>
                          <a:cs typeface="Arial" panose="020B0604020202020204" pitchFamily="34" charset="0"/>
                        </a:rPr>
                        <a:t> (“The Accuser”) in Hebrew is not a definite name as it has the article (“the”)</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en-US" sz="2400" b="1" kern="1200" dirty="0">
                          <a:solidFill>
                            <a:schemeClr val="tx1"/>
                          </a:solidFill>
                          <a:effectLst/>
                          <a:latin typeface="Arial" panose="020B0604020202020204" pitchFamily="34" charset="0"/>
                          <a:ea typeface="+mn-ea"/>
                          <a:cs typeface="Arial" panose="020B0604020202020204" pitchFamily="34" charset="0"/>
                        </a:rPr>
                        <a:t>Portuguese has a definite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article in names; Satan is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the Accuser (Rev 12:10). </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en-US" sz="4000" b="1" dirty="0">
                <a:solidFill>
                  <a:srgbClr val="FFFFFF"/>
                </a:solidFill>
                <a:latin typeface="Arial" charset="0"/>
                <a:ea typeface="ヒラギノ角ゴ Pro W3" charset="0"/>
                <a:cs typeface="ヒラギノ角ゴ Pro W3" charset="0"/>
              </a:rPr>
              <a:t>Did Job really exist?</a:t>
            </a: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98902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Chess</a:t>
            </a:r>
            <a:endParaRPr lang="en-US">
              <a:solidFill>
                <a:srgbClr val="FFFFFF"/>
              </a:solidFill>
              <a:latin typeface="Arial Black" charset="0"/>
              <a:ea typeface="宋体" charset="0"/>
              <a:cs typeface="宋体"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2</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352461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Satan (1:6-12)</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3</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25975521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Satan</a:t>
            </a:r>
            <a:r>
              <a:rPr lang="uk-UA">
                <a:solidFill>
                  <a:srgbClr val="EAEAEA"/>
                </a:solidFill>
                <a:effectLst/>
                <a:latin typeface="Arial" charset="0"/>
                <a:ea typeface="ＭＳ Ｐゴシック" charset="0"/>
              </a:rPr>
              <a:t>'</a:t>
            </a:r>
            <a:r>
              <a:rPr lang="en-US">
                <a:solidFill>
                  <a:srgbClr val="EAEAEA"/>
                </a:solidFill>
                <a:effectLst/>
                <a:latin typeface="Arial" charset="0"/>
                <a:ea typeface="ＭＳ Ｐゴシック" charset="0"/>
              </a:rPr>
              <a:t>s Attacks in Job 1</a:t>
            </a:r>
          </a:p>
        </p:txBody>
      </p:sp>
      <p:graphicFrame>
        <p:nvGraphicFramePr>
          <p:cNvPr id="72825" name="Group 121"/>
          <p:cNvGraphicFramePr>
            <a:graphicFrameLocks noGrp="1"/>
          </p:cNvGraphicFramePr>
          <p:nvPr>
            <p:extLst>
              <p:ext uri="{D42A27DB-BD31-4B8C-83A1-F6EECF244321}">
                <p14:modId xmlns:p14="http://schemas.microsoft.com/office/powerpoint/2010/main" val="3005408810"/>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Attacker</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Sabeans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(1:14-15)</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Fire of God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(1:16)</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Chaldeans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(1:17)</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Wind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(1:18-19)</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Animals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1000 oxen</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500 donkeys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7000 sheep</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3000 camels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People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 sons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 daughters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Interchange</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cs typeface="Arial" charset="0"/>
              </a:rPr>
              <a:t>???</a:t>
            </a:r>
            <a:endParaRPr lang="en-US">
              <a:solidFill>
                <a:srgbClr val="FFFFFF"/>
              </a:solidFill>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pPr>
            <a:r>
              <a:rPr lang="en-US" sz="2400">
                <a:solidFill>
                  <a:srgbClr val="EAEAEA"/>
                </a:solidFill>
                <a:effectLst/>
                <a:latin typeface="Arial" charset="0"/>
                <a:ea typeface="ＭＳ Ｐゴシック" charset="0"/>
              </a:rPr>
              <a:t>Satan waited until a day of celebration (1:13)</a:t>
            </a:r>
          </a:p>
          <a:p>
            <a:pPr defTabSz="914400">
              <a:lnSpc>
                <a:spcPct val="80000"/>
              </a:lnSpc>
            </a:pPr>
            <a:r>
              <a:rPr lang="en-US" sz="2400">
                <a:solidFill>
                  <a:srgbClr val="EAEAEA"/>
                </a:solidFill>
                <a:effectLst/>
                <a:latin typeface="Arial" charset="0"/>
                <a:ea typeface="ＭＳ Ｐゴシック" charset="0"/>
              </a:rPr>
              <a:t>Satan didn</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t challenge God</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s limitations</a:t>
            </a: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0231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en-US" altLang="zh-CN" sz="3600" b="1">
                <a:solidFill>
                  <a:srgbClr val="FFFFFF"/>
                </a:solidFill>
                <a:ea typeface="宋体" charset="0"/>
              </a:rPr>
              <a:t>"The L</a:t>
            </a:r>
            <a:r>
              <a:rPr lang="en-US" altLang="zh-CN" sz="3200" b="1">
                <a:solidFill>
                  <a:srgbClr val="FFFFFF"/>
                </a:solidFill>
                <a:ea typeface="宋体" charset="0"/>
              </a:rPr>
              <a:t>ORD</a:t>
            </a:r>
            <a:r>
              <a:rPr lang="en-US" altLang="zh-CN" sz="3600" b="1">
                <a:solidFill>
                  <a:srgbClr val="FFFFFF"/>
                </a:solidFill>
                <a:ea typeface="宋体" charset="0"/>
              </a:rPr>
              <a:t> gave, the L</a:t>
            </a:r>
            <a:r>
              <a:rPr lang="en-US" altLang="zh-CN" sz="3200" b="1">
                <a:solidFill>
                  <a:srgbClr val="FFFFFF"/>
                </a:solidFill>
                <a:ea typeface="宋体" charset="0"/>
              </a:rPr>
              <a:t>ORD</a:t>
            </a:r>
            <a:r>
              <a:rPr lang="en-US" altLang="zh-CN" sz="3600" b="1">
                <a:solidFill>
                  <a:srgbClr val="FFFFFF"/>
                </a:solidFill>
                <a:ea typeface="宋体" charset="0"/>
              </a:rPr>
              <a:t> took away. Blessed be his name" (1:21b). </a:t>
            </a:r>
            <a:endParaRPr lang="en-US" sz="360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306885448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a:t>
            </a:r>
          </a:p>
        </p:txBody>
      </p:sp>
    </p:spTree>
    <p:extLst>
      <p:ext uri="{BB962C8B-B14F-4D97-AF65-F5344CB8AC3E}">
        <p14:creationId xmlns:p14="http://schemas.microsoft.com/office/powerpoint/2010/main" val="342067748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570990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en-US" altLang="zh-CN" sz="3600" b="1" dirty="0">
                <a:solidFill>
                  <a:srgbClr val="FFFFFF"/>
                </a:solidFill>
                <a:latin typeface="Arial"/>
                <a:ea typeface="宋体" charset="0"/>
                <a:cs typeface="Arial"/>
              </a:rPr>
              <a:t>Job</a:t>
            </a:r>
            <a:r>
              <a:rPr lang="uk-UA"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s Wife: </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Curse God and die!</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 (2:9)</a:t>
            </a:r>
            <a:endParaRPr lang="en-US" sz="3600" dirty="0">
              <a:solidFill>
                <a:srgbClr val="FFFFFF"/>
              </a:solidFill>
              <a:latin typeface="Arial"/>
              <a:ea typeface="宋体" charset="0"/>
              <a:cs typeface="Arial"/>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b="1">
                <a:solidFill>
                  <a:srgbClr val="FFFFFF"/>
                </a:solidFill>
                <a:latin typeface="Arial Black" charset="0"/>
                <a:ea typeface="宋体" charset="0"/>
                <a:cs typeface="宋体" charset="0"/>
              </a:rPr>
              <a:t>Scene 5</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2479173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en-US" b="1" dirty="0">
                <a:latin typeface="Arial" charset="0"/>
                <a:ea typeface="+mj-ea"/>
                <a:cs typeface="+mj-cs"/>
              </a:rPr>
              <a:t>Rabbi Harold Kushner</a:t>
            </a: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58837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228600" y="1828800"/>
            <a:ext cx="9144000" cy="52578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5657" name="Rectangle 361"/>
          <p:cNvSpPr>
            <a:spLocks noChangeArrowheads="1"/>
          </p:cNvSpPr>
          <p:nvPr/>
        </p:nvSpPr>
        <p:spPr bwMode="auto">
          <a:xfrm>
            <a:off x="685800" y="3962400"/>
            <a:ext cx="5791200" cy="1884363"/>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defTabSz="914400" fontAlgn="base">
              <a:lnSpc>
                <a:spcPct val="80000"/>
              </a:lnSpc>
              <a:spcBef>
                <a:spcPct val="0"/>
              </a:spcBef>
              <a:spcAft>
                <a:spcPct val="0"/>
              </a:spcAft>
              <a:defRPr/>
            </a:pPr>
            <a:r>
              <a:rPr lang="en-US" sz="3600" baseline="300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NLT </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Job 2:9 His wife said to him, </a:t>
            </a:r>
            <a:r>
              <a:rPr lang="ru-RU"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Are you still trying to maintain your integrity? Curse God and die.</a:t>
            </a:r>
            <a:r>
              <a:rPr lang="ru-RU"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55662" name="Rectangle 366"/>
          <p:cNvSpPr>
            <a:spLocks noChangeArrowheads="1"/>
          </p:cNvSpPr>
          <p:nvPr/>
        </p:nvSpPr>
        <p:spPr bwMode="auto">
          <a:xfrm>
            <a:off x="-30480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46414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3200" b="1">
                <a:solidFill>
                  <a:srgbClr val="FFFFFF"/>
                </a:solidFill>
                <a:ea typeface="宋体" charset="0"/>
              </a:rPr>
              <a:t>"Then they sat on the ground with him for seven days and nights. No one said a word to Job, for they saw that his suffering was too great for words" (2:13 </a:t>
            </a:r>
            <a:r>
              <a:rPr lang="en-US" altLang="zh-CN" sz="2800" b="1">
                <a:solidFill>
                  <a:srgbClr val="FFFFFF"/>
                </a:solidFill>
                <a:ea typeface="宋体" charset="0"/>
              </a:rPr>
              <a:t>NLT</a:t>
            </a:r>
            <a:r>
              <a:rPr lang="en-US" altLang="zh-CN" sz="3200" b="1">
                <a:solidFill>
                  <a:srgbClr val="FFFFFF"/>
                </a:solidFill>
                <a:ea typeface="宋体" charset="0"/>
              </a:rPr>
              <a:t>). </a:t>
            </a:r>
            <a:endParaRPr lang="en-US" sz="3200">
              <a:solidFill>
                <a:srgbClr val="FFFFFF"/>
              </a:solidFill>
              <a:ea typeface="宋体" charset="0"/>
            </a:endParaRPr>
          </a:p>
        </p:txBody>
      </p:sp>
    </p:spTree>
    <p:extLst>
      <p:ext uri="{BB962C8B-B14F-4D97-AF65-F5344CB8AC3E}">
        <p14:creationId xmlns:p14="http://schemas.microsoft.com/office/powerpoint/2010/main" val="315572574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Are you experienceing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12050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69547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The Setting: Suffering sometimes hits when we haven’t done anything </a:t>
            </a:r>
            <a:r>
              <a:rPr lang="en-US" b="1" dirty="0">
                <a:solidFill>
                  <a:srgbClr val="FFFF00"/>
                </a:solidFill>
                <a:effectLst>
                  <a:glow rad="127000">
                    <a:schemeClr val="tx1"/>
                  </a:glow>
                </a:effectLst>
                <a:latin typeface="Arial" charset="0"/>
                <a:ea typeface="ＭＳ Ｐゴシック" charset="0"/>
                <a:cs typeface="ＭＳ Ｐゴシック" charset="0"/>
              </a:rPr>
              <a:t>wrong</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1–2).</a:t>
            </a:r>
          </a:p>
        </p:txBody>
      </p:sp>
    </p:spTree>
    <p:extLst>
      <p:ext uri="{BB962C8B-B14F-4D97-AF65-F5344CB8AC3E}">
        <p14:creationId xmlns:p14="http://schemas.microsoft.com/office/powerpoint/2010/main" val="5510114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 y="-26988"/>
            <a:ext cx="948055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3838222" y="4365625"/>
            <a:ext cx="5556603" cy="2087563"/>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What is our typical response to righteous suffering? </a:t>
            </a:r>
            <a:endParaRPr lang="en-US" sz="360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02266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The Debate: We struggle with righteous suffering until God shares his </a:t>
            </a:r>
            <a:r>
              <a:rPr lang="en-US" b="1" dirty="0">
                <a:solidFill>
                  <a:srgbClr val="FFFF00"/>
                </a:solidFill>
                <a:effectLst>
                  <a:glow rad="127000">
                    <a:schemeClr val="tx1"/>
                  </a:glow>
                </a:effectLst>
                <a:latin typeface="Arial" charset="0"/>
                <a:ea typeface="ＭＳ Ｐゴシック" charset="0"/>
                <a:cs typeface="ＭＳ Ｐゴシック" charset="0"/>
              </a:rPr>
              <a:t>incomprehensibility</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35054514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a:t>
            </a:r>
          </a:p>
        </p:txBody>
      </p:sp>
    </p:spTree>
    <p:extLst>
      <p:ext uri="{BB962C8B-B14F-4D97-AF65-F5344CB8AC3E}">
        <p14:creationId xmlns:p14="http://schemas.microsoft.com/office/powerpoint/2010/main" val="4231150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4800" b="1">
                <a:solidFill>
                  <a:srgbClr val="FFFFFF"/>
                </a:solidFill>
                <a:ea typeface="宋体" charset="0"/>
              </a:rPr>
              <a:t>The Debate (Job 3–41)</a:t>
            </a:r>
            <a:endParaRPr lang="en-US" sz="4800">
              <a:solidFill>
                <a:srgbClr val="FFFFFF"/>
              </a:solidFill>
              <a:ea typeface="宋体" charset="0"/>
            </a:endParaRPr>
          </a:p>
        </p:txBody>
      </p:sp>
    </p:spTree>
    <p:extLst>
      <p:ext uri="{BB962C8B-B14F-4D97-AF65-F5344CB8AC3E}">
        <p14:creationId xmlns:p14="http://schemas.microsoft.com/office/powerpoint/2010/main" val="259984788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71800"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Overview</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356</a:t>
            </a:r>
          </a:p>
        </p:txBody>
      </p:sp>
      <p:graphicFrame>
        <p:nvGraphicFramePr>
          <p:cNvPr id="130052" name="Object 2"/>
          <p:cNvGraphicFramePr>
            <a:graphicFrameLocks noChangeAspect="1"/>
          </p:cNvGraphicFramePr>
          <p:nvPr/>
        </p:nvGraphicFramePr>
        <p:xfrm>
          <a:off x="0" y="914400"/>
          <a:ext cx="9144000" cy="6216650"/>
        </p:xfrm>
        <a:graphic>
          <a:graphicData uri="http://schemas.openxmlformats.org/presentationml/2006/ole">
            <mc:AlternateContent xmlns:mc="http://schemas.openxmlformats.org/markup-compatibility/2006">
              <mc:Choice xmlns:v="urn:schemas-microsoft-com:vml" Requires="v">
                <p:oleObj spid="_x0000_s3131" name="Document" r:id="rId3" imgW="6286500" imgH="2692400" progId="Word.Document.8">
                  <p:embed/>
                </p:oleObj>
              </mc:Choice>
              <mc:Fallback>
                <p:oleObj name="Document" r:id="rId3" imgW="6286500" imgH="26924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6216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30053" name="Picture 93" descr="questi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248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en-US" dirty="0">
                <a:solidFill>
                  <a:srgbClr val="000000"/>
                </a:solidFill>
                <a:latin typeface="Times New Roman"/>
                <a:ea typeface="+mj-ea"/>
                <a:cs typeface="Times New Roman"/>
              </a:rPr>
              <a:t>When </a:t>
            </a:r>
            <a:br>
              <a:rPr lang="en-US" sz="5400" dirty="0">
                <a:solidFill>
                  <a:srgbClr val="000000"/>
                </a:solidFill>
                <a:latin typeface="Times New Roman"/>
                <a:ea typeface="+mj-ea"/>
                <a:cs typeface="Times New Roman"/>
              </a:rPr>
            </a:br>
            <a:r>
              <a:rPr lang="en-US" sz="7200" dirty="0">
                <a:solidFill>
                  <a:srgbClr val="000000"/>
                </a:solidFill>
                <a:latin typeface="Times New Roman"/>
                <a:ea typeface="+mj-ea"/>
                <a:cs typeface="Times New Roman"/>
              </a:rPr>
              <a:t>BAD </a:t>
            </a:r>
            <a:br>
              <a:rPr lang="en-US" sz="72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Things Happen to </a:t>
            </a:r>
            <a:br>
              <a:rPr lang="en-US" dirty="0">
                <a:solidFill>
                  <a:srgbClr val="000000"/>
                </a:solidFill>
                <a:latin typeface="Times New Roman"/>
                <a:ea typeface="+mj-ea"/>
                <a:cs typeface="Times New Roman"/>
              </a:rPr>
            </a:br>
            <a:r>
              <a:rPr lang="en-US" sz="8000" dirty="0">
                <a:solidFill>
                  <a:srgbClr val="000000"/>
                </a:solidFill>
                <a:latin typeface="Times New Roman"/>
                <a:ea typeface="+mj-ea"/>
                <a:cs typeface="Times New Roman"/>
              </a:rPr>
              <a:t>GOOD</a:t>
            </a:r>
            <a:br>
              <a:rPr lang="en-US" sz="80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People</a:t>
            </a:r>
            <a:endParaRPr lang="en-US" sz="54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sz="3600" b="1" i="1" dirty="0">
                <a:solidFill>
                  <a:srgbClr val="FFFFFF"/>
                </a:solidFill>
                <a:latin typeface="Arial" charset="0"/>
                <a:cs typeface="Arial" charset="0"/>
              </a:rPr>
              <a:t>Small Group: Do you agree with this title?</a:t>
            </a:r>
            <a:endParaRPr lang="en-US" sz="3600" b="1" i="1" dirty="0">
              <a:latin typeface="Arial" charset="0"/>
              <a:cs typeface="Arial" charset="0"/>
            </a:endParaRPr>
          </a:p>
        </p:txBody>
      </p:sp>
    </p:spTree>
    <p:extLst>
      <p:ext uri="{BB962C8B-B14F-4D97-AF65-F5344CB8AC3E}">
        <p14:creationId xmlns:p14="http://schemas.microsoft.com/office/powerpoint/2010/main" val="2574734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Tree>
    <p:extLst>
      <p:ext uri="{BB962C8B-B14F-4D97-AF65-F5344CB8AC3E}">
        <p14:creationId xmlns:p14="http://schemas.microsoft.com/office/powerpoint/2010/main" val="2441877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5658" name="Text Box 362"/>
          <p:cNvSpPr txBox="1">
            <a:spLocks noChangeArrowheads="1"/>
          </p:cNvSpPr>
          <p:nvPr/>
        </p:nvSpPr>
        <p:spPr bwMode="auto">
          <a:xfrm>
            <a:off x="1600200" y="4114800"/>
            <a:ext cx="7543800" cy="2770188"/>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defRPr/>
            </a:pPr>
            <a:r>
              <a:rPr lang="en-US" sz="3600" dirty="0">
                <a:solidFill>
                  <a:srgbClr val="E9E2B6"/>
                </a:solidFill>
                <a:effectLst>
                  <a:outerShdw blurRad="38100" dist="38100" dir="2700000" algn="tl">
                    <a:srgbClr val="000000">
                      <a:alpha val="43137"/>
                    </a:srgbClr>
                  </a:outerShdw>
                </a:effectLst>
                <a:latin typeface="Arial" charset="0"/>
                <a:cs typeface="Arial" charset="0"/>
              </a:rPr>
              <a:t>NIV Job 4:7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Consider now: Who, being innocent, has ever perished? Where were the upright ever destroyed? </a:t>
            </a: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8</a:t>
            </a:r>
            <a:r>
              <a:rPr lang="en-US" sz="3600" dirty="0">
                <a:solidFill>
                  <a:srgbClr val="E9E2B6"/>
                </a:solidFill>
                <a:effectLst>
                  <a:outerShdw blurRad="38100" dist="38100" dir="2700000" algn="tl">
                    <a:srgbClr val="000000">
                      <a:alpha val="43137"/>
                    </a:srgbClr>
                  </a:outerShdw>
                </a:effectLst>
                <a:latin typeface="Arial" charset="0"/>
                <a:cs typeface="Arial" charset="0"/>
              </a:rPr>
              <a:t>As I have observed, those who plow evil and those who sow trouble reap it.</a:t>
            </a:r>
            <a:r>
              <a:rPr lang="ru-RU" altLang="ja-JP"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620670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5658"/>
                                        </p:tgtEl>
                                        <p:attrNameLst>
                                          <p:attrName>style.visibility</p:attrName>
                                        </p:attrNameLst>
                                      </p:cBhvr>
                                      <p:to>
                                        <p:strVal val="visible"/>
                                      </p:to>
                                    </p:set>
                                    <p:anim calcmode="lin" valueType="num">
                                      <p:cBhvr>
                                        <p:cTn id="7" dur="1000" fill="hold"/>
                                        <p:tgtEl>
                                          <p:spTgt spid="55658"/>
                                        </p:tgtEl>
                                        <p:attrNameLst>
                                          <p:attrName>ppt_w</p:attrName>
                                        </p:attrNameLst>
                                      </p:cBhvr>
                                      <p:tavLst>
                                        <p:tav tm="0">
                                          <p:val>
                                            <p:fltVal val="0"/>
                                          </p:val>
                                        </p:tav>
                                        <p:tav tm="100000">
                                          <p:val>
                                            <p:strVal val="#ppt_w"/>
                                          </p:val>
                                        </p:tav>
                                      </p:tavLst>
                                    </p:anim>
                                    <p:anim calcmode="lin" valueType="num">
                                      <p:cBhvr>
                                        <p:cTn id="8" dur="1000" fill="hold"/>
                                        <p:tgtEl>
                                          <p:spTgt spid="55658"/>
                                        </p:tgtEl>
                                        <p:attrNameLst>
                                          <p:attrName>ppt_h</p:attrName>
                                        </p:attrNameLst>
                                      </p:cBhvr>
                                      <p:tavLst>
                                        <p:tav tm="0">
                                          <p:val>
                                            <p:fltVal val="0"/>
                                          </p:val>
                                        </p:tav>
                                        <p:tav tm="100000">
                                          <p:val>
                                            <p:strVal val="#ppt_h"/>
                                          </p:val>
                                        </p:tav>
                                      </p:tavLst>
                                    </p:anim>
                                    <p:anim calcmode="lin" valueType="num">
                                      <p:cBhvr>
                                        <p:cTn id="9"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8"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372</a:t>
            </a: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The Cycles of Debate in Job</a:t>
            </a:r>
            <a:endParaRPr lang="en-US" sz="3600" b="1">
              <a:solidFill>
                <a:srgbClr val="FFFFFF"/>
              </a:solidFill>
              <a:latin typeface="Arial Black" charset="0"/>
              <a:ea typeface="宋体" charset="0"/>
              <a:cs typeface="宋体"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7990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defTabSz="914400" fontAlgn="base">
                <a:lnSpc>
                  <a:spcPct val="80000"/>
                </a:lnSpc>
                <a:spcBef>
                  <a:spcPct val="0"/>
                </a:spcBef>
                <a:spcAft>
                  <a:spcPct val="0"/>
                </a:spcAft>
                <a:defRPr/>
              </a:pPr>
              <a:endParaRPr lang="en-US" sz="2000">
                <a:solidFill>
                  <a:srgbClr val="000000"/>
                </a:solidFill>
                <a:latin typeface="Arial Narrow" pitchFamily="-105" charset="0"/>
                <a:ea typeface="Times New Roman" pitchFamily="-105" charset="0"/>
                <a:cs typeface="Times New Roman" pitchFamily="-105"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sz="4000" b="1" dirty="0">
                <a:solidFill>
                  <a:srgbClr val="FFFFFF"/>
                </a:solidFill>
                <a:latin typeface="Times New Roman" charset="0"/>
              </a:rPr>
              <a:t> </a:t>
            </a:r>
            <a:r>
              <a:rPr lang="en-US" sz="4000" b="1" dirty="0">
                <a:solidFill>
                  <a:srgbClr val="FFFFFF"/>
                </a:solidFill>
                <a:latin typeface="Arial" charset="0"/>
              </a:rPr>
              <a:t>Eliphaz</a:t>
            </a:r>
            <a:endParaRPr lang="en-US" sz="4000" b="1" dirty="0">
              <a:solidFill>
                <a:srgbClr val="FFFFFF"/>
              </a:solidFill>
              <a:latin typeface="Times New Roman" charset="0"/>
            </a:endParaRPr>
          </a:p>
        </p:txBody>
      </p:sp>
      <p:sp>
        <p:nvSpPr>
          <p:cNvPr id="90118" name="Text Box 6"/>
          <p:cNvSpPr txBox="1">
            <a:spLocks noChangeArrowheads="1"/>
          </p:cNvSpPr>
          <p:nvPr/>
        </p:nvSpPr>
        <p:spPr bwMode="auto">
          <a:xfrm>
            <a:off x="3276600" y="2651125"/>
            <a:ext cx="6096000" cy="1311275"/>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4000" b="1">
                <a:solidFill>
                  <a:srgbClr val="FFFFFF"/>
                </a:solidFill>
                <a:effectLst>
                  <a:glow rad="228600">
                    <a:srgbClr val="000000"/>
                  </a:glow>
                </a:effectLst>
                <a:latin typeface="Times New Roman" charset="0"/>
              </a:rPr>
              <a:t> </a:t>
            </a:r>
            <a:r>
              <a:rPr lang="en-US" sz="4000" b="1">
                <a:solidFill>
                  <a:srgbClr val="FFFFFF"/>
                </a:solidFill>
                <a:effectLst>
                  <a:glow rad="228600">
                    <a:srgbClr val="000000"/>
                  </a:glow>
                </a:effectLst>
                <a:latin typeface="Arial" charset="0"/>
              </a:rPr>
              <a:t>You only get                what you deserve!</a:t>
            </a:r>
            <a:endParaRPr lang="en-US" sz="4000" b="1">
              <a:solidFill>
                <a:srgbClr val="FFFFFF"/>
              </a:solidFill>
              <a:effectLst>
                <a:glow rad="228600">
                  <a:srgbClr val="000000"/>
                </a:glow>
              </a:effectLst>
              <a:latin typeface="Times New Roman"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sz="4000" b="1">
                <a:solidFill>
                  <a:srgbClr val="FFFFFF"/>
                </a:solidFill>
                <a:latin typeface="Arial" charset="0"/>
              </a:rPr>
              <a:t>Bildad </a:t>
            </a:r>
            <a:endParaRPr lang="en-US" sz="4000" b="1">
              <a:solidFill>
                <a:srgbClr val="FFFFFF"/>
              </a:solidFill>
              <a:latin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sz="4000" b="1" dirty="0">
                <a:solidFill>
                  <a:srgbClr val="FFFFFF"/>
                </a:solidFill>
                <a:latin typeface="Times New Roman" charset="0"/>
              </a:rPr>
              <a:t> </a:t>
            </a:r>
            <a:r>
              <a:rPr lang="en-US" sz="4000" b="1" dirty="0">
                <a:solidFill>
                  <a:srgbClr val="FFFFFF"/>
                </a:solidFill>
                <a:latin typeface="Arial" charset="0"/>
              </a:rPr>
              <a:t>Zophar</a:t>
            </a:r>
            <a:endParaRPr lang="en-US" sz="4000" b="1" dirty="0">
              <a:solidFill>
                <a:srgbClr val="FFFFFF"/>
              </a:solidFill>
              <a:latin typeface="Times New Roman"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algn="ctr" defTabSz="914400" fontAlgn="base">
              <a:spcBef>
                <a:spcPct val="50000"/>
              </a:spcBef>
              <a:spcAft>
                <a:spcPct val="0"/>
              </a:spcAft>
              <a:defRPr/>
            </a:pPr>
            <a:r>
              <a:rPr lang="en-US" sz="4000" b="1">
                <a:solidFill>
                  <a:srgbClr val="FFFFFF"/>
                </a:solidFill>
                <a:effectLst>
                  <a:glow rad="228600">
                    <a:srgbClr val="000000"/>
                  </a:glow>
                </a:effectLst>
                <a:latin typeface="Arial" pitchFamily="-105" charset="0"/>
                <a:ea typeface="Times New Roman" pitchFamily="-105" charset="0"/>
                <a:cs typeface="Times New Roman" pitchFamily="-105" charset="0"/>
              </a:rPr>
              <a:t>RETRIBUTION</a:t>
            </a: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en-US" sz="4800" b="1">
                <a:solidFill>
                  <a:schemeClr val="bg1"/>
                </a:solidFill>
                <a:latin typeface="Arial" charset="0"/>
                <a:ea typeface="ＭＳ Ｐゴシック" charset="0"/>
                <a:cs typeface="Arial" charset="0"/>
              </a:rPr>
              <a:t>Their Basic Premise</a:t>
            </a:r>
            <a:endParaRPr lang="en-US">
              <a:latin typeface="Arial" charset="0"/>
              <a:ea typeface="ＭＳ Ｐゴシック" charset="0"/>
              <a:cs typeface="Arial"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defTabSz="914400" fontAlgn="base">
              <a:spcBef>
                <a:spcPct val="50000"/>
              </a:spcBef>
              <a:spcAft>
                <a:spcPct val="0"/>
              </a:spcAft>
              <a:defRPr/>
            </a:pPr>
            <a:r>
              <a:rPr lang="en-US" sz="2400" b="1">
                <a:solidFill>
                  <a:srgbClr val="FFFFFF"/>
                </a:solidFill>
                <a:latin typeface="Arial"/>
                <a:ea typeface="Times New Roman" pitchFamily="-105" charset="0"/>
                <a:cs typeface="Arial"/>
              </a:rPr>
              <a:t>373</a:t>
            </a:r>
          </a:p>
        </p:txBody>
      </p:sp>
    </p:spTree>
    <p:extLst>
      <p:ext uri="{BB962C8B-B14F-4D97-AF65-F5344CB8AC3E}">
        <p14:creationId xmlns:p14="http://schemas.microsoft.com/office/powerpoint/2010/main" val="2098251112"/>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defTabSz="914400" fontAlgn="base">
                <a:lnSpc>
                  <a:spcPct val="80000"/>
                </a:lnSpc>
                <a:spcBef>
                  <a:spcPct val="0"/>
                </a:spcBef>
                <a:spcAft>
                  <a:spcPct val="0"/>
                </a:spcAft>
                <a:defRPr/>
              </a:pPr>
              <a:endParaRPr lang="en-US" sz="2000">
                <a:solidFill>
                  <a:srgbClr val="000000"/>
                </a:solidFill>
                <a:latin typeface="Arial Narrow" pitchFamily="-105" charset="0"/>
                <a:ea typeface="Times New Roman" pitchFamily="-105" charset="0"/>
                <a:cs typeface="Times New Roman" pitchFamily="-105"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4000" b="1" i="1" dirty="0">
                <a:solidFill>
                  <a:srgbClr val="FFFFFF"/>
                </a:solidFill>
                <a:latin typeface="Arial" charset="0"/>
              </a:rPr>
              <a:t>I don</a:t>
            </a:r>
            <a:r>
              <a:rPr lang="uk-UA" altLang="ja-JP" sz="4000" b="1" i="1" dirty="0">
                <a:solidFill>
                  <a:srgbClr val="FFFFFF"/>
                </a:solidFill>
                <a:latin typeface="Arial" charset="0"/>
              </a:rPr>
              <a:t>'</a:t>
            </a:r>
            <a:r>
              <a:rPr lang="en-US" sz="4000" b="1" i="1" dirty="0">
                <a:solidFill>
                  <a:srgbClr val="FFFFFF"/>
                </a:solidFill>
                <a:latin typeface="Arial" charset="0"/>
              </a:rPr>
              <a:t>t deserve </a:t>
            </a:r>
          </a:p>
          <a:p>
            <a:pPr algn="ctr" defTabSz="914400" eaLnBrk="1" fontAlgn="base" hangingPunct="1">
              <a:spcBef>
                <a:spcPct val="0"/>
              </a:spcBef>
              <a:spcAft>
                <a:spcPct val="0"/>
              </a:spcAft>
              <a:defRPr/>
            </a:pPr>
            <a:r>
              <a:rPr lang="en-US" sz="4000" b="1" i="1" dirty="0">
                <a:solidFill>
                  <a:srgbClr val="FFFFFF"/>
                </a:solidFill>
                <a:latin typeface="Arial" charset="0"/>
              </a:rPr>
              <a:t>what I got!</a:t>
            </a:r>
            <a:endParaRPr lang="en-US" sz="4000" b="1" i="1" dirty="0">
              <a:solidFill>
                <a:srgbClr val="FFFFFF"/>
              </a:solidFill>
              <a:latin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4000" b="1">
                <a:solidFill>
                  <a:srgbClr val="FFFFFF"/>
                </a:solidFill>
                <a:latin typeface="Times New Roman" charset="0"/>
              </a:rPr>
              <a:t> </a:t>
            </a:r>
            <a:r>
              <a:rPr lang="en-US" sz="4000" b="1">
                <a:solidFill>
                  <a:srgbClr val="FFFFFF"/>
                </a:solidFill>
                <a:latin typeface="Arial" charset="0"/>
              </a:rPr>
              <a:t>Job</a:t>
            </a:r>
            <a:endParaRPr lang="en-US" sz="4000" b="1">
              <a:solidFill>
                <a:srgbClr val="FFFFFF"/>
              </a:solidFill>
              <a:latin typeface="Times New Roman"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en-US" b="1" dirty="0">
                <a:solidFill>
                  <a:schemeClr val="bg1"/>
                </a:solidFill>
                <a:latin typeface="Arial" charset="0"/>
                <a:ea typeface="ＭＳ Ｐゴシック" charset="0"/>
                <a:cs typeface="Arial" charset="0"/>
              </a:rPr>
              <a:t>Job</a:t>
            </a:r>
            <a:r>
              <a:rPr lang="uk-UA" altLang="ja-JP" b="1" dirty="0">
                <a:solidFill>
                  <a:schemeClr val="bg1"/>
                </a:solidFill>
                <a:latin typeface="Arial" charset="0"/>
                <a:ea typeface="ＭＳ Ｐゴシック" charset="0"/>
                <a:cs typeface="Arial" charset="0"/>
              </a:rPr>
              <a:t>'</a:t>
            </a:r>
            <a:r>
              <a:rPr lang="en-US" altLang="ja-JP" b="1" dirty="0">
                <a:solidFill>
                  <a:schemeClr val="bg1"/>
                </a:solidFill>
                <a:latin typeface="Arial" charset="0"/>
                <a:ea typeface="ＭＳ Ｐゴシック" charset="0"/>
                <a:cs typeface="Arial" charset="0"/>
              </a:rPr>
              <a:t>s Basic Premise</a:t>
            </a:r>
            <a:endParaRPr lang="en-US" b="1" dirty="0">
              <a:solidFill>
                <a:schemeClr val="bg1"/>
              </a:solidFill>
              <a:latin typeface="Arial" charset="0"/>
              <a:ea typeface="ＭＳ Ｐゴシック" charset="0"/>
              <a:cs typeface="Arial"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defTabSz="914400" fontAlgn="base">
              <a:spcBef>
                <a:spcPct val="50000"/>
              </a:spcBef>
              <a:spcAft>
                <a:spcPct val="0"/>
              </a:spcAft>
              <a:defRPr/>
            </a:pPr>
            <a:r>
              <a:rPr lang="en-US" sz="2400" b="1">
                <a:solidFill>
                  <a:srgbClr val="FFFFFF"/>
                </a:solidFill>
                <a:latin typeface="Arial"/>
                <a:ea typeface="Times New Roman" pitchFamily="-105" charset="0"/>
                <a:cs typeface="Arial"/>
              </a:rPr>
              <a:t>373</a:t>
            </a:r>
          </a:p>
        </p:txBody>
      </p:sp>
    </p:spTree>
    <p:extLst>
      <p:ext uri="{BB962C8B-B14F-4D97-AF65-F5344CB8AC3E}">
        <p14:creationId xmlns:p14="http://schemas.microsoft.com/office/powerpoint/2010/main" val="3035024892"/>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66800"/>
            <a:ext cx="8839200" cy="5638800"/>
            <a:chOff x="-4" y="-4"/>
            <a:chExt cx="5568" cy="4100"/>
          </a:xfrm>
        </p:grpSpPr>
        <p:grpSp>
          <p:nvGrpSpPr>
            <p:cNvPr id="168970" name="Group 3"/>
            <p:cNvGrpSpPr>
              <a:grpSpLocks/>
            </p:cNvGrpSpPr>
            <p:nvPr/>
          </p:nvGrpSpPr>
          <p:grpSpPr bwMode="auto">
            <a:xfrm>
              <a:off x="0" y="0"/>
              <a:ext cx="5560" cy="4092"/>
              <a:chOff x="0" y="0"/>
              <a:chExt cx="5560" cy="4092"/>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7" name="Group 19"/>
              <p:cNvGrpSpPr>
                <a:grpSpLocks/>
              </p:cNvGrpSpPr>
              <p:nvPr/>
            </p:nvGrpSpPr>
            <p:grpSpPr bwMode="auto">
              <a:xfrm>
                <a:off x="0" y="634"/>
                <a:ext cx="1112" cy="634"/>
                <a:chOff x="0" y="634"/>
                <a:chExt cx="1112" cy="634"/>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8" name="Group 22"/>
              <p:cNvGrpSpPr>
                <a:grpSpLocks/>
              </p:cNvGrpSpPr>
              <p:nvPr/>
            </p:nvGrpSpPr>
            <p:grpSpPr bwMode="auto">
              <a:xfrm>
                <a:off x="1112" y="634"/>
                <a:ext cx="1112" cy="634"/>
                <a:chOff x="1112" y="634"/>
                <a:chExt cx="1112" cy="634"/>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79" name="Group 25"/>
              <p:cNvGrpSpPr>
                <a:grpSpLocks/>
              </p:cNvGrpSpPr>
              <p:nvPr/>
            </p:nvGrpSpPr>
            <p:grpSpPr bwMode="auto">
              <a:xfrm>
                <a:off x="2224" y="634"/>
                <a:ext cx="1112" cy="634"/>
                <a:chOff x="2224" y="634"/>
                <a:chExt cx="1112" cy="634"/>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0" name="Group 28"/>
              <p:cNvGrpSpPr>
                <a:grpSpLocks/>
              </p:cNvGrpSpPr>
              <p:nvPr/>
            </p:nvGrpSpPr>
            <p:grpSpPr bwMode="auto">
              <a:xfrm>
                <a:off x="3336" y="634"/>
                <a:ext cx="1112" cy="634"/>
                <a:chOff x="3336" y="634"/>
                <a:chExt cx="1112" cy="634"/>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1" name="Group 31"/>
              <p:cNvGrpSpPr>
                <a:grpSpLocks/>
              </p:cNvGrpSpPr>
              <p:nvPr/>
            </p:nvGrpSpPr>
            <p:grpSpPr bwMode="auto">
              <a:xfrm>
                <a:off x="4448" y="634"/>
                <a:ext cx="1112" cy="634"/>
                <a:chOff x="4448" y="634"/>
                <a:chExt cx="1112" cy="634"/>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68965" name="Rectangle 99"/>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9670" name="Rectangle 102"/>
          <p:cNvSpPr>
            <a:spLocks noChangeArrowheads="1"/>
          </p:cNvSpPr>
          <p:nvPr/>
        </p:nvSpPr>
        <p:spPr bwMode="auto">
          <a:xfrm>
            <a:off x="381000" y="5410200"/>
            <a:ext cx="8229600" cy="1439863"/>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a:spAutoFit/>
          </a:bodyPr>
          <a:lstStyle/>
          <a:p>
            <a:pPr defTabSz="914400" fontAlgn="base">
              <a:lnSpc>
                <a:spcPct val="80000"/>
              </a:lnSpc>
              <a:spcBef>
                <a:spcPct val="0"/>
              </a:spcBef>
              <a:spcAft>
                <a:spcPct val="0"/>
              </a:spcAft>
              <a:defRPr/>
            </a:pP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NIV Job 19:7 </a:t>
            </a:r>
            <a:r>
              <a:rPr lang="ru-RU"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Though I cry, </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I</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err="1">
                <a:solidFill>
                  <a:srgbClr val="E9E2B6"/>
                </a:solidFill>
                <a:effectLst>
                  <a:outerShdw blurRad="38100" dist="38100" dir="2700000" algn="tl">
                    <a:srgbClr val="000000">
                      <a:alpha val="43137"/>
                    </a:srgbClr>
                  </a:outerShdw>
                </a:effectLst>
                <a:latin typeface="Arial" charset="0"/>
                <a:ea typeface="ＭＳ Ｐゴシック" charset="0"/>
                <a:cs typeface="Arial" charset="0"/>
              </a:rPr>
              <a:t>ve</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 been wronged!</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 I get no response; though I call for help, there is no justice.</a:t>
            </a:r>
            <a:r>
              <a:rPr lang="uk-UA"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 </a:t>
            </a:r>
            <a:r>
              <a:rPr lang="ru-RU" altLang="ja-JP"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Tree>
    <p:extLst>
      <p:ext uri="{BB962C8B-B14F-4D97-AF65-F5344CB8AC3E}">
        <p14:creationId xmlns:p14="http://schemas.microsoft.com/office/powerpoint/2010/main" val="556326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defRPr/>
            </a:pPr>
            <a:r>
              <a:rPr lang="en-US" sz="2400" b="1">
                <a:solidFill>
                  <a:srgbClr val="FFFFFF"/>
                </a:solidFill>
                <a:effectLst>
                  <a:outerShdw blurRad="38100" dist="38100" dir="2700000" algn="tl">
                    <a:srgbClr val="000000">
                      <a:alpha val="43137"/>
                    </a:srgbClr>
                  </a:outerShdw>
                </a:effectLst>
                <a:latin typeface="Arial" charset="0"/>
                <a:cs typeface="Arial" charset="0"/>
              </a:rPr>
              <a:t>372</a:t>
            </a: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FFFFFF"/>
                      </a:solidFill>
                      <a:latin typeface="Arial Narrow" charset="0"/>
                      <a:ea typeface="宋体" charset="0"/>
                      <a:cs typeface="宋体" charset="0"/>
                    </a:rPr>
                    <a:t> Cycle</a:t>
                  </a:r>
                  <a:endParaRPr lang="en-US" altLang="zh-CN" sz="2800" b="1">
                    <a:solidFill>
                      <a:srgbClr val="000000"/>
                    </a:solidFill>
                    <a:latin typeface="Arial Narrow" charset="0"/>
                    <a:ea typeface="宋体" charset="0"/>
                    <a:cs typeface="宋体"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altLang="zh-CN" sz="6600" b="1">
                    <a:solidFill>
                      <a:srgbClr val="FFFFFF"/>
                    </a:solidFill>
                    <a:effectLst>
                      <a:outerShdw blurRad="38100" dist="38100" dir="2700000" algn="tl">
                        <a:srgbClr val="000000"/>
                      </a:outerShdw>
                    </a:effectLst>
                    <a:latin typeface="Arial Narrow" charset="0"/>
                    <a:ea typeface="宋体" charset="0"/>
                    <a:cs typeface="宋体" charset="0"/>
                  </a:rPr>
                  <a:t> 1</a:t>
                </a:r>
                <a:endParaRPr lang="en-US" altLang="zh-CN" sz="6600" b="1">
                  <a:solidFill>
                    <a:srgbClr val="000000"/>
                  </a:solidFill>
                  <a:effectLst>
                    <a:outerShdw blurRad="38100" dist="38100" dir="2700000" algn="tl">
                      <a:srgbClr val="FFFFFF"/>
                    </a:outerShdw>
                  </a:effectLst>
                  <a:latin typeface="Arial Narrow" charset="0"/>
                  <a:ea typeface="宋体" charset="0"/>
                  <a:cs typeface="宋体"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altLang="zh-CN" sz="6600" b="1">
                    <a:solidFill>
                      <a:srgbClr val="FFFFFF"/>
                    </a:solidFill>
                    <a:effectLst>
                      <a:outerShdw blurRad="38100" dist="38100" dir="2700000" algn="tl">
                        <a:srgbClr val="000000"/>
                      </a:outerShdw>
                    </a:effectLst>
                    <a:latin typeface="Arial Narrow" charset="0"/>
                    <a:ea typeface="宋体" charset="0"/>
                    <a:cs typeface="宋体" charset="0"/>
                  </a:rPr>
                  <a:t> 2</a:t>
                </a:r>
                <a:endParaRPr lang="en-US" altLang="zh-CN" sz="6600" b="1">
                  <a:solidFill>
                    <a:srgbClr val="000000"/>
                  </a:solidFill>
                  <a:effectLst>
                    <a:outerShdw blurRad="38100" dist="38100" dir="2700000" algn="tl">
                      <a:srgbClr val="FFFFFF"/>
                    </a:outerShdw>
                  </a:effectLst>
                  <a:latin typeface="Arial Narrow" charset="0"/>
                  <a:ea typeface="宋体" charset="0"/>
                  <a:cs typeface="宋体"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altLang="zh-CN" sz="6600" b="1">
                    <a:solidFill>
                      <a:srgbClr val="FFFFFF"/>
                    </a:solidFill>
                    <a:effectLst>
                      <a:outerShdw blurRad="38100" dist="38100" dir="2700000" algn="tl">
                        <a:srgbClr val="000000"/>
                      </a:outerShdw>
                    </a:effectLst>
                    <a:latin typeface="Arial Narrow" charset="0"/>
                    <a:ea typeface="宋体" charset="0"/>
                    <a:cs typeface="宋体" charset="0"/>
                  </a:rPr>
                  <a:t> 3</a:t>
                </a:r>
                <a:endParaRPr lang="en-US" altLang="zh-CN" sz="6600" b="1">
                  <a:solidFill>
                    <a:srgbClr val="000000"/>
                  </a:solidFill>
                  <a:effectLst>
                    <a:outerShdw blurRad="38100" dist="38100" dir="2700000" algn="tl">
                      <a:srgbClr val="FFFFFF"/>
                    </a:outerShdw>
                  </a:effectLst>
                  <a:latin typeface="Arial Narrow" charset="0"/>
                  <a:ea typeface="宋体" charset="0"/>
                  <a:cs typeface="宋体"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Tone</a:t>
                  </a: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Implication</a:t>
                </a: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Insinuation</a:t>
              </a: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Indictment</a:t>
                </a: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Content</a:t>
                  </a: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宋体" charset="0"/>
                    <a:cs typeface="宋体" charset="0"/>
                  </a:rPr>
                  <a:t> General Recommendations</a:t>
                </a: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Specific </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Advice</a:t>
                </a: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Vicious </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Accusations</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Speakers</a:t>
                  </a: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Eliphaz</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Bildad</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Zophar</a:t>
                </a: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Eliphaz</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Bildad</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Zophar</a:t>
                </a: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Eliphaz</a:t>
                </a:r>
              </a:p>
              <a:p>
                <a:pPr algn="ctr" defTabSz="914400" eaLnBrk="0" fontAlgn="base" hangingPunct="0">
                  <a:spcBef>
                    <a:spcPct val="0"/>
                  </a:spcBef>
                  <a:spcAft>
                    <a:spcPct val="0"/>
                  </a:spcAft>
                </a:pPr>
                <a:r>
                  <a:rPr lang="en-US" altLang="zh-CN" sz="2800" b="1">
                    <a:solidFill>
                      <a:srgbClr val="000000"/>
                    </a:solidFill>
                    <a:latin typeface="Arial Narrow" charset="0"/>
                    <a:ea typeface="宋体" charset="0"/>
                    <a:cs typeface="宋体" charset="0"/>
                  </a:rPr>
                  <a:t>Bildad</a:t>
                </a: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Length</a:t>
                  </a: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12 chapters</a:t>
                </a: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7 chapters</a:t>
                </a: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10 chapters</a:t>
                </a: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Chapters</a:t>
                  </a: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3–14</a:t>
                </a: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15–21</a:t>
                </a: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000000"/>
                    </a:solidFill>
                    <a:latin typeface="Arial Narrow" charset="0"/>
                    <a:ea typeface="宋体" charset="0"/>
                    <a:cs typeface="宋体" charset="0"/>
                  </a:rPr>
                  <a:t> 22–31</a:t>
                </a: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en-US" altLang="zh-CN" sz="3200" b="1">
                <a:solidFill>
                  <a:srgbClr val="FFFFFF"/>
                </a:solidFill>
                <a:latin typeface="Arial Black" charset="0"/>
                <a:ea typeface="宋体" charset="0"/>
                <a:cs typeface="宋体" charset="0"/>
              </a:rPr>
              <a:t>Cycles of Debate</a:t>
            </a:r>
            <a:endParaRPr lang="en-US" sz="3200" b="1">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100542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3137224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32</a:t>
            </a:r>
          </a:p>
        </p:txBody>
      </p:sp>
    </p:spTree>
    <p:extLst>
      <p:ext uri="{BB962C8B-B14F-4D97-AF65-F5344CB8AC3E}">
        <p14:creationId xmlns:p14="http://schemas.microsoft.com/office/powerpoint/2010/main" val="1658937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367</a:t>
            </a: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en-US" altLang="zh-CN" b="1" dirty="0" err="1">
                <a:solidFill>
                  <a:srgbClr val="FFFFFF"/>
                </a:solidFill>
                <a:latin typeface="Arial" charset="0"/>
                <a:ea typeface="ＭＳ Ｐゴシック" charset="0"/>
                <a:cs typeface="Arial" charset="0"/>
              </a:rPr>
              <a:t>Elihu</a:t>
            </a:r>
            <a:r>
              <a:rPr lang="uk-UA" altLang="zh-CN" b="1" dirty="0">
                <a:solidFill>
                  <a:srgbClr val="FFFFFF"/>
                </a:solidFill>
                <a:latin typeface="Arial" charset="0"/>
                <a:ea typeface="ＭＳ Ｐゴシック" charset="0"/>
                <a:cs typeface="Arial" charset="0"/>
              </a:rPr>
              <a:t>'</a:t>
            </a:r>
            <a:r>
              <a:rPr lang="en-US" altLang="zh-CN" b="1" dirty="0">
                <a:solidFill>
                  <a:srgbClr val="FFFFFF"/>
                </a:solidFill>
                <a:latin typeface="Arial" charset="0"/>
                <a:ea typeface="ＭＳ Ｐゴシック" charset="0"/>
                <a:cs typeface="Arial" charset="0"/>
              </a:rPr>
              <a:t>s Addressees (32–37)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sz="2400" b="1" u="sng">
                  <a:solidFill>
                    <a:srgbClr val="FFFFFF"/>
                  </a:solidFill>
                </a:rPr>
                <a:t>First speech</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all four (32:6-9)</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the three (32:10-14)</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Job (32:15–33:33)</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 </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u="sng">
                  <a:solidFill>
                    <a:srgbClr val="FFFFFF"/>
                  </a:solidFill>
                </a:rPr>
                <a:t>Second speech</a:t>
              </a:r>
            </a:p>
            <a:p>
              <a:pPr algn="ctr" defTabSz="914400" eaLnBrk="1" fontAlgn="base" hangingPunct="1">
                <a:lnSpc>
                  <a:spcPct val="80000"/>
                </a:lnSpc>
                <a:spcBef>
                  <a:spcPct val="0"/>
                </a:spcBef>
                <a:spcAft>
                  <a:spcPct val="0"/>
                </a:spcAft>
              </a:pPr>
              <a:r>
                <a:rPr lang="en-US" sz="2400" b="1">
                  <a:solidFill>
                    <a:srgbClr val="FFFFFF"/>
                  </a:solidFill>
                </a:rPr>
                <a:t>To the three (34:1-15)</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Job (34:16-37)</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 </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u="sng">
                  <a:solidFill>
                    <a:srgbClr val="FFFFFF"/>
                  </a:solidFill>
                </a:rPr>
                <a:t>Third speech</a:t>
              </a:r>
              <a:endParaRPr lang="en-US" sz="2400" b="1">
                <a:solidFill>
                  <a:srgbClr val="FFFFFF"/>
                </a:solidFill>
              </a:endParaRPr>
            </a:p>
            <a:p>
              <a:pPr algn="ctr" defTabSz="914400" eaLnBrk="1" fontAlgn="base" hangingPunct="1">
                <a:lnSpc>
                  <a:spcPct val="80000"/>
                </a:lnSpc>
                <a:spcBef>
                  <a:spcPct val="0"/>
                </a:spcBef>
                <a:spcAft>
                  <a:spcPct val="0"/>
                </a:spcAft>
              </a:pPr>
              <a:r>
                <a:rPr lang="en-US" sz="2400" b="1">
                  <a:solidFill>
                    <a:srgbClr val="FFFFFF"/>
                  </a:solidFill>
                </a:rPr>
                <a:t>To Job (35:1-3)</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the three (35:4-16) </a:t>
              </a:r>
            </a:p>
            <a:p>
              <a:pPr algn="ctr" defTabSz="914400" eaLnBrk="1" fontAlgn="base" hangingPunct="1">
                <a:lnSpc>
                  <a:spcPct val="80000"/>
                </a:lnSpc>
                <a:spcBef>
                  <a:spcPct val="0"/>
                </a:spcBef>
                <a:spcAft>
                  <a:spcPct val="0"/>
                </a:spcAft>
              </a:pPr>
              <a:r>
                <a:rPr lang="en-US" sz="2400" b="1">
                  <a:solidFill>
                    <a:srgbClr val="FFFFFF"/>
                  </a:solidFill>
                </a:rPr>
                <a:t> </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u="sng">
                  <a:solidFill>
                    <a:srgbClr val="FFFFFF"/>
                  </a:solidFill>
                </a:rPr>
                <a:t>Fourth speech</a:t>
              </a:r>
            </a:p>
            <a:p>
              <a:pPr algn="ctr" defTabSz="914400" eaLnBrk="1" fontAlgn="base" hangingPunct="1">
                <a:lnSpc>
                  <a:spcPct val="80000"/>
                </a:lnSpc>
                <a:spcBef>
                  <a:spcPct val="0"/>
                </a:spcBef>
                <a:spcAft>
                  <a:spcPct val="0"/>
                </a:spcAft>
              </a:pPr>
              <a:r>
                <a:rPr lang="en-US" sz="2400" b="1">
                  <a:solidFill>
                    <a:srgbClr val="FFFFFF"/>
                  </a:solidFill>
                </a:rPr>
                <a:t>To Job (36:1–37:1)</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the three (37:2-13)</a:t>
              </a:r>
              <a:endParaRPr lang="en-US" sz="2400" b="1">
                <a:solidFill>
                  <a:srgbClr val="FFFFFF"/>
                </a:solidFill>
                <a:latin typeface="Times New Roman" charset="0"/>
              </a:endParaRPr>
            </a:p>
            <a:p>
              <a:pPr algn="ctr" defTabSz="914400" eaLnBrk="1" fontAlgn="base" hangingPunct="1">
                <a:lnSpc>
                  <a:spcPct val="80000"/>
                </a:lnSpc>
                <a:spcBef>
                  <a:spcPct val="0"/>
                </a:spcBef>
                <a:spcAft>
                  <a:spcPct val="0"/>
                </a:spcAft>
              </a:pPr>
              <a:r>
                <a:rPr lang="en-US" sz="2400" b="1">
                  <a:solidFill>
                    <a:srgbClr val="FFFFFF"/>
                  </a:solidFill>
                </a:rPr>
                <a:t>To Job (37:14-24)</a:t>
              </a:r>
              <a:r>
                <a:rPr lang="en-US" sz="2400" b="1">
                  <a:solidFill>
                    <a:srgbClr val="FFFFFF"/>
                  </a:solidFill>
                  <a:latin typeface="Times New Roman"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spcBef>
                  <a:spcPct val="0"/>
                </a:spcBef>
                <a:spcAft>
                  <a:spcPct val="0"/>
                </a:spcAft>
              </a:pPr>
              <a:endParaRPr lang="en-US" sz="2400">
                <a:latin typeface="Times New Roman" charset="0"/>
              </a:endParaRPr>
            </a:p>
          </p:txBody>
        </p:sp>
      </p:grpSp>
      <p:sp>
        <p:nvSpPr>
          <p:cNvPr id="176134" name="Text Box 63"/>
          <p:cNvSpPr txBox="1">
            <a:spLocks noChangeArrowheads="1"/>
          </p:cNvSpPr>
          <p:nvPr/>
        </p:nvSpPr>
        <p:spPr bwMode="auto">
          <a:xfrm>
            <a:off x="1758950" y="6400800"/>
            <a:ext cx="716915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en-US"/>
              <a:t>Adapted at 35:4-16 from Roy B. Zuck, </a:t>
            </a:r>
            <a:r>
              <a:rPr lang="en-US" i="1"/>
              <a:t>Bible Knowledge Commentary,</a:t>
            </a:r>
            <a:r>
              <a:rPr lang="en-US"/>
              <a:t> 1:755</a:t>
            </a:r>
          </a:p>
        </p:txBody>
      </p:sp>
    </p:spTree>
    <p:extLst>
      <p:ext uri="{BB962C8B-B14F-4D97-AF65-F5344CB8AC3E}">
        <p14:creationId xmlns:p14="http://schemas.microsoft.com/office/powerpoint/2010/main" val="234866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righteous suffering have you experienced or are experiencing now?</a:t>
            </a:r>
          </a:p>
        </p:txBody>
      </p:sp>
    </p:spTree>
    <p:extLst>
      <p:ext uri="{BB962C8B-B14F-4D97-AF65-F5344CB8AC3E}">
        <p14:creationId xmlns:p14="http://schemas.microsoft.com/office/powerpoint/2010/main" val="2707674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08648" name="Rectangle 104"/>
          <p:cNvSpPr>
            <a:spLocks noChangeArrowheads="1"/>
          </p:cNvSpPr>
          <p:nvPr/>
        </p:nvSpPr>
        <p:spPr bwMode="auto">
          <a:xfrm>
            <a:off x="76200" y="2084388"/>
            <a:ext cx="9144000" cy="2713037"/>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defTabSz="914400" fontAlgn="base">
              <a:lnSpc>
                <a:spcPct val="80000"/>
              </a:lnSpc>
              <a:spcBef>
                <a:spcPct val="0"/>
              </a:spcBef>
              <a:spcAft>
                <a:spcPct val="0"/>
              </a:spcAft>
              <a:defRPr/>
            </a:pPr>
            <a:endPar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a:p>
            <a:pPr defTabSz="914400" fontAlgn="base">
              <a:lnSpc>
                <a:spcPct val="80000"/>
              </a:lnSpc>
              <a:spcBef>
                <a:spcPct val="0"/>
              </a:spcBef>
              <a:spcAft>
                <a:spcPct val="0"/>
              </a:spcAft>
              <a:defRPr/>
            </a:pPr>
            <a:r>
              <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ESV Job 33:14 For God speaks in one way, and in two, though man does not perceive it. </a:t>
            </a:r>
            <a:r>
              <a:rPr lang="en-US" sz="3200" b="1" baseline="300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15</a:t>
            </a:r>
            <a:r>
              <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In a dream, in a vision of the night. . . </a:t>
            </a:r>
            <a:r>
              <a:rPr lang="en-US" sz="3200" b="1" baseline="30000"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19</a:t>
            </a:r>
            <a:r>
              <a:rPr lang="en-US" sz="3200"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rPr>
              <a:t>Man is also rebuked with pain on his bed and with continual strife in his bones.</a:t>
            </a:r>
            <a:endParaRPr lang="en-US"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a:p>
            <a:pPr defTabSz="914400" fontAlgn="base">
              <a:lnSpc>
                <a:spcPct val="80000"/>
              </a:lnSpc>
              <a:spcBef>
                <a:spcPct val="0"/>
              </a:spcBef>
              <a:spcAft>
                <a:spcPct val="0"/>
              </a:spcAft>
              <a:defRPr/>
            </a:pPr>
            <a:endParaRPr lang="en-US" b="1" dirty="0">
              <a:solidFill>
                <a:srgbClr val="E9E2B6"/>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279390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373</a:t>
            </a: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en-US" altLang="zh-CN" sz="2800" b="1" dirty="0">
                <a:solidFill>
                  <a:srgbClr val="FFFFFF"/>
                </a:solidFill>
                <a:latin typeface="Arial Black" charset="0"/>
                <a:ea typeface="宋体" charset="0"/>
                <a:cs typeface="宋体" charset="0"/>
              </a:rPr>
              <a:t>Perspectives of Job</a:t>
            </a:r>
            <a:r>
              <a:rPr lang="uk-UA" altLang="zh-CN" sz="2800" b="1" dirty="0">
                <a:solidFill>
                  <a:srgbClr val="FFFFFF"/>
                </a:solidFill>
                <a:latin typeface="Arial Black" charset="0"/>
                <a:ea typeface="宋体" charset="0"/>
                <a:cs typeface="宋体" charset="0"/>
              </a:rPr>
              <a:t>'</a:t>
            </a:r>
            <a:r>
              <a:rPr lang="en-US" altLang="zh-CN" sz="2800" b="1" dirty="0">
                <a:solidFill>
                  <a:srgbClr val="FFFFFF"/>
                </a:solidFill>
                <a:latin typeface="Arial Black" charset="0"/>
                <a:ea typeface="宋体" charset="0"/>
                <a:cs typeface="宋体" charset="0"/>
              </a:rPr>
              <a:t>s Friends</a:t>
            </a:r>
            <a:endParaRPr lang="en-US" sz="2800" b="1" dirty="0">
              <a:solidFill>
                <a:srgbClr val="FFFFFF"/>
              </a:solidFill>
              <a:latin typeface="Arial Black" charset="0"/>
              <a:ea typeface="宋体" charset="0"/>
              <a:cs typeface="宋体"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a:solidFill>
                      <a:srgbClr val="000000"/>
                    </a:solidFill>
                    <a:latin typeface="Arial Narrow" charset="0"/>
                    <a:ea typeface="ＭＳ Ｐゴシック" charset="0"/>
                    <a:cs typeface="ＭＳ Ｐゴシック" charset="0"/>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Eliphaz</a:t>
                  </a:r>
                  <a:endParaRPr lang="en-US" dirty="0">
                    <a:solidFill>
                      <a:srgbClr val="E9E2B6"/>
                    </a:solidFill>
                    <a:latin typeface="Arial Narrow" charset="0"/>
                    <a:ea typeface="ＭＳ Ｐゴシック" charset="0"/>
                    <a:cs typeface="Times New Roman"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Bildad</a:t>
                  </a:r>
                  <a:endParaRPr lang="en-US">
                    <a:solidFill>
                      <a:srgbClr val="E9E2B6"/>
                    </a:solidFill>
                    <a:latin typeface="Arial Narrow" charset="0"/>
                    <a:ea typeface="ＭＳ Ｐゴシック" charset="0"/>
                    <a:cs typeface="Times New Roman"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Zophar</a:t>
                  </a:r>
                  <a:endParaRPr lang="en-US" dirty="0">
                    <a:solidFill>
                      <a:srgbClr val="E9E2B6"/>
                    </a:solidFill>
                    <a:latin typeface="Arial Narrow" charset="0"/>
                    <a:ea typeface="ＭＳ Ｐゴシック" charset="0"/>
                    <a:cs typeface="Times New Roman"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Elihu</a:t>
                  </a:r>
                  <a:endParaRPr lang="en-US" dirty="0">
                    <a:solidFill>
                      <a:srgbClr val="E9E2B6"/>
                    </a:solidFill>
                    <a:latin typeface="Arial Narrow" charset="0"/>
                    <a:ea typeface="ＭＳ Ｐゴシック" charset="0"/>
                    <a:cs typeface="Times New Roman"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Characteristic</a:t>
                  </a:r>
                  <a:endParaRPr lang="en-US">
                    <a:solidFill>
                      <a:srgbClr val="E9E2B6"/>
                    </a:solidFill>
                    <a:latin typeface="Arial Narrow" charset="0"/>
                    <a:ea typeface="ＭＳ Ｐゴシック" charset="0"/>
                    <a:cs typeface="Times New Roman"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Theologian</a:t>
                  </a:r>
                  <a:endParaRPr lang="en-US">
                    <a:solidFill>
                      <a:srgbClr val="000000"/>
                    </a:solidFill>
                    <a:latin typeface="Arial Narrow" charset="0"/>
                    <a:ea typeface="ＭＳ Ｐゴシック" charset="0"/>
                    <a:cs typeface="ＭＳ Ｐゴシック" charset="0"/>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Historian, legalist</a:t>
                  </a:r>
                  <a:endParaRPr lang="en-US">
                    <a:solidFill>
                      <a:srgbClr val="000000"/>
                    </a:solidFill>
                    <a:latin typeface="Arial Narrow" charset="0"/>
                    <a:ea typeface="ＭＳ Ｐゴシック" charset="0"/>
                    <a:cs typeface="ＭＳ Ｐゴシック" charset="0"/>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Moralist, dogmatist</a:t>
                  </a:r>
                  <a:endParaRPr lang="en-US">
                    <a:solidFill>
                      <a:srgbClr val="000000"/>
                    </a:solidFill>
                    <a:latin typeface="Arial Narrow" charset="0"/>
                    <a:ea typeface="ＭＳ Ｐゴシック" charset="0"/>
                    <a:cs typeface="ＭＳ Ｐゴシック" charset="0"/>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Young theologian, intellectual</a:t>
                  </a:r>
                  <a:endParaRPr lang="en-US">
                    <a:solidFill>
                      <a:srgbClr val="000000"/>
                    </a:solidFill>
                    <a:latin typeface="Arial Narrow" charset="0"/>
                    <a:ea typeface="ＭＳ Ｐゴシック" charset="0"/>
                    <a:cs typeface="ＭＳ Ｐゴシック" charset="0"/>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Relies on</a:t>
                  </a:r>
                  <a:endParaRPr lang="en-US">
                    <a:solidFill>
                      <a:srgbClr val="E9E2B6"/>
                    </a:solidFill>
                    <a:latin typeface="Arial Narrow" charset="0"/>
                    <a:ea typeface="ＭＳ Ｐゴシック" charset="0"/>
                    <a:cs typeface="Times New Roman"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Observation, Experience</a:t>
                  </a:r>
                  <a:endParaRPr lang="en-US">
                    <a:solidFill>
                      <a:srgbClr val="000000"/>
                    </a:solidFill>
                    <a:latin typeface="Arial Narrow" charset="0"/>
                    <a:ea typeface="ＭＳ Ｐゴシック" charset="0"/>
                    <a:cs typeface="ＭＳ Ｐゴシック" charset="0"/>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Tradition</a:t>
                  </a:r>
                  <a:endParaRPr lang="en-US">
                    <a:solidFill>
                      <a:srgbClr val="000000"/>
                    </a:solidFill>
                    <a:latin typeface="Arial Narrow" charset="0"/>
                    <a:ea typeface="ＭＳ Ｐゴシック" charset="0"/>
                    <a:cs typeface="ＭＳ Ｐゴシック" charset="0"/>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Assumption</a:t>
                  </a:r>
                  <a:endParaRPr lang="en-US">
                    <a:solidFill>
                      <a:srgbClr val="000000"/>
                    </a:solidFill>
                    <a:latin typeface="Arial Narrow" charset="0"/>
                    <a:ea typeface="ＭＳ Ｐゴシック" charset="0"/>
                    <a:cs typeface="ＭＳ Ｐゴシック" charset="0"/>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Education</a:t>
                  </a:r>
                  <a:endParaRPr lang="en-US">
                    <a:solidFill>
                      <a:srgbClr val="000000"/>
                    </a:solidFill>
                    <a:latin typeface="Arial Narrow" charset="0"/>
                    <a:ea typeface="ＭＳ Ｐゴシック" charset="0"/>
                    <a:cs typeface="ＭＳ Ｐゴシック" charset="0"/>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Personality</a:t>
                  </a:r>
                  <a:endParaRPr lang="en-US">
                    <a:solidFill>
                      <a:srgbClr val="E9E2B6"/>
                    </a:solidFill>
                    <a:latin typeface="Arial Narrow" charset="0"/>
                    <a:ea typeface="ＭＳ Ｐゴシック" charset="0"/>
                    <a:cs typeface="Times New Roman"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Considerate</a:t>
                  </a:r>
                  <a:endParaRPr lang="en-US">
                    <a:solidFill>
                      <a:srgbClr val="000000"/>
                    </a:solidFill>
                    <a:latin typeface="Arial Narrow" charset="0"/>
                    <a:ea typeface="ＭＳ Ｐゴシック" charset="0"/>
                    <a:cs typeface="ＭＳ Ｐゴシック" charset="0"/>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Argumentative</a:t>
                  </a:r>
                  <a:endParaRPr lang="en-US">
                    <a:solidFill>
                      <a:srgbClr val="000000"/>
                    </a:solidFill>
                    <a:latin typeface="Arial Narrow" charset="0"/>
                    <a:ea typeface="ＭＳ Ｐゴシック" charset="0"/>
                    <a:cs typeface="ＭＳ Ｐゴシック" charset="0"/>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Rude, blunt</a:t>
                  </a:r>
                  <a:endParaRPr lang="en-US">
                    <a:solidFill>
                      <a:srgbClr val="000000"/>
                    </a:solidFill>
                    <a:latin typeface="Arial Narrow" charset="0"/>
                    <a:ea typeface="ＭＳ Ｐゴシック" charset="0"/>
                    <a:cs typeface="ＭＳ Ｐゴシック" charset="0"/>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Perceptive, some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conceit</a:t>
                  </a:r>
                  <a:endParaRPr lang="en-US">
                    <a:solidFill>
                      <a:srgbClr val="000000"/>
                    </a:solidFill>
                    <a:latin typeface="Arial Narrow" charset="0"/>
                    <a:ea typeface="ＭＳ Ｐゴシック" charset="0"/>
                    <a:cs typeface="ＭＳ Ｐゴシック" charset="0"/>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Voice</a:t>
                  </a:r>
                  <a:endParaRPr lang="en-US">
                    <a:solidFill>
                      <a:srgbClr val="E9E2B6"/>
                    </a:solidFill>
                    <a:latin typeface="Arial Narrow" charset="0"/>
                    <a:ea typeface="ＭＳ Ｐゴシック" charset="0"/>
                    <a:cs typeface="Times New Roman"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Philosophy</a:t>
                  </a:r>
                  <a:endParaRPr lang="en-US">
                    <a:solidFill>
                      <a:srgbClr val="000000"/>
                    </a:solidFill>
                    <a:latin typeface="Arial Narrow" charset="0"/>
                    <a:ea typeface="ＭＳ Ｐゴシック" charset="0"/>
                    <a:cs typeface="ＭＳ Ｐゴシック" charset="0"/>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History</a:t>
                  </a:r>
                  <a:endParaRPr lang="en-US">
                    <a:solidFill>
                      <a:srgbClr val="000000"/>
                    </a:solidFill>
                    <a:latin typeface="Arial Narrow" charset="0"/>
                    <a:ea typeface="ＭＳ Ｐゴシック" charset="0"/>
                    <a:cs typeface="ＭＳ Ｐゴシック" charset="0"/>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Orthodoxy</a:t>
                  </a:r>
                  <a:endParaRPr lang="en-US">
                    <a:solidFill>
                      <a:srgbClr val="000000"/>
                    </a:solidFill>
                    <a:latin typeface="Arial Narrow" charset="0"/>
                    <a:ea typeface="ＭＳ Ｐゴシック" charset="0"/>
                    <a:cs typeface="ＭＳ Ｐゴシック" charset="0"/>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Logic</a:t>
                  </a:r>
                  <a:endParaRPr lang="en-US">
                    <a:solidFill>
                      <a:srgbClr val="000000"/>
                    </a:solidFill>
                    <a:latin typeface="Arial Narrow" charset="0"/>
                    <a:ea typeface="ＭＳ Ｐゴシック" charset="0"/>
                    <a:cs typeface="ＭＳ Ｐゴシック" charset="0"/>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Argument</a:t>
                  </a:r>
                  <a:endParaRPr lang="en-US">
                    <a:solidFill>
                      <a:srgbClr val="E9E2B6"/>
                    </a:solidFill>
                    <a:latin typeface="Arial Narrow" charset="0"/>
                    <a:ea typeface="ＭＳ Ｐゴシック" charset="0"/>
                    <a:cs typeface="Times New Roman"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If you sin, you</a:t>
                  </a:r>
                  <a:r>
                    <a:rPr lang="en-US" dirty="0">
                      <a:solidFill>
                        <a:srgbClr val="000000"/>
                      </a:solidFill>
                      <a:latin typeface="Arial Narrow" charset="0"/>
                      <a:ea typeface="ＭＳ Ｐゴシック" charset="0"/>
                      <a:cs typeface="ＭＳ Ｐゴシック" charset="0"/>
                    </a:rPr>
                    <a:t> </a:t>
                  </a:r>
                  <a:r>
                    <a:rPr lang="en-US" b="1" dirty="0">
                      <a:solidFill>
                        <a:srgbClr val="000000"/>
                      </a:solidFill>
                      <a:latin typeface="Arial Narrow" charset="0"/>
                      <a:ea typeface="ＭＳ Ｐゴシック" charset="0"/>
                      <a:cs typeface="ＭＳ Ｐゴシック" charset="0"/>
                    </a:rPr>
                    <a:t>suffer</a:t>
                  </a:r>
                  <a:r>
                    <a:rPr lang="ru-RU" altLang="ja-JP"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You must be</a:t>
                  </a:r>
                  <a:r>
                    <a:rPr lang="en-US" dirty="0">
                      <a:solidFill>
                        <a:srgbClr val="000000"/>
                      </a:solidFill>
                      <a:latin typeface="Arial Narrow" charset="0"/>
                      <a:ea typeface="ＭＳ Ｐゴシック" charset="0"/>
                      <a:cs typeface="ＭＳ Ｐゴシック" charset="0"/>
                    </a:rPr>
                    <a:t> s</a:t>
                  </a:r>
                  <a:r>
                    <a:rPr lang="en-US" b="1" dirty="0">
                      <a:solidFill>
                        <a:srgbClr val="000000"/>
                      </a:solidFill>
                      <a:latin typeface="Arial Narrow" charset="0"/>
                      <a:ea typeface="ＭＳ Ｐゴシック" charset="0"/>
                      <a:cs typeface="ＭＳ Ｐゴシック" charset="0"/>
                    </a:rPr>
                    <a:t>inning</a:t>
                  </a:r>
                  <a:r>
                    <a:rPr lang="ru-RU" altLang="ja-JP"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You are sinning</a:t>
                  </a:r>
                  <a:r>
                    <a:rPr lang="ru-RU"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ru-RU" b="1" dirty="0">
                      <a:solidFill>
                        <a:srgbClr val="000000"/>
                      </a:solidFill>
                      <a:latin typeface="Arial Narrow" charset="0"/>
                      <a:ea typeface="ＭＳ Ｐゴシック" charset="0"/>
                      <a:cs typeface="ＭＳ Ｐゴシック" charset="0"/>
                    </a:rPr>
                    <a:t>"</a:t>
                  </a:r>
                  <a:r>
                    <a:rPr lang="en-US" b="1" dirty="0">
                      <a:solidFill>
                        <a:srgbClr val="000000"/>
                      </a:solidFill>
                      <a:latin typeface="Arial Narrow" charset="0"/>
                      <a:ea typeface="ＭＳ Ｐゴシック" charset="0"/>
                      <a:cs typeface="ＭＳ Ｐゴシック" charset="0"/>
                    </a:rPr>
                    <a:t>God purifies and</a:t>
                  </a:r>
                  <a:endParaRPr lang="en-US" dirty="0">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dirty="0">
                      <a:solidFill>
                        <a:srgbClr val="000000"/>
                      </a:solidFill>
                      <a:latin typeface="Arial Narrow" charset="0"/>
                      <a:ea typeface="ＭＳ Ｐゴシック" charset="0"/>
                      <a:cs typeface="ＭＳ Ｐゴシック" charset="0"/>
                    </a:rPr>
                    <a:t>teaches</a:t>
                  </a:r>
                  <a:r>
                    <a:rPr lang="ru-RU" b="1" dirty="0">
                      <a:solidFill>
                        <a:srgbClr val="000000"/>
                      </a:solidFill>
                      <a:latin typeface="Arial Narrow" charset="0"/>
                      <a:ea typeface="ＭＳ Ｐゴシック" charset="0"/>
                      <a:cs typeface="ＭＳ Ｐゴシック" charset="0"/>
                    </a:rPr>
                    <a:t>"</a:t>
                  </a:r>
                  <a:endParaRPr lang="en-US" dirty="0">
                    <a:solidFill>
                      <a:srgbClr val="000000"/>
                    </a:solidFill>
                    <a:latin typeface="Arial Narrow" charset="0"/>
                    <a:ea typeface="ＭＳ Ｐゴシック" charset="0"/>
                    <a:cs typeface="ＭＳ Ｐゴシック" charset="0"/>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Advice to Job</a:t>
                  </a:r>
                  <a:endParaRPr lang="en-US">
                    <a:solidFill>
                      <a:srgbClr val="E9E2B6"/>
                    </a:solidFill>
                    <a:latin typeface="Arial Narrow" charset="0"/>
                    <a:ea typeface="ＭＳ Ｐゴシック" charset="0"/>
                    <a:cs typeface="Times New Roman"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Only the wicked</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suffer</a:t>
                  </a:r>
                  <a:endParaRPr lang="en-US">
                    <a:solidFill>
                      <a:srgbClr val="000000"/>
                    </a:solidFill>
                    <a:latin typeface="Arial Narrow" charset="0"/>
                    <a:ea typeface="ＭＳ Ｐゴシック" charset="0"/>
                    <a:cs typeface="ＭＳ Ｐゴシック" charset="0"/>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 wicked always</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suffer</a:t>
                  </a:r>
                  <a:endParaRPr lang="en-US">
                    <a:solidFill>
                      <a:srgbClr val="000000"/>
                    </a:solidFill>
                    <a:latin typeface="Arial Narrow" charset="0"/>
                    <a:ea typeface="ＭＳ Ｐゴシック" charset="0"/>
                    <a:cs typeface="ＭＳ Ｐゴシック" charset="0"/>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 wicked are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short-lived</a:t>
                  </a:r>
                  <a:endParaRPr lang="en-US">
                    <a:solidFill>
                      <a:srgbClr val="000000"/>
                    </a:solidFill>
                    <a:latin typeface="Arial Narrow" charset="0"/>
                    <a:ea typeface="ＭＳ Ｐゴシック" charset="0"/>
                    <a:cs typeface="ＭＳ Ｐゴシック" charset="0"/>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Humble yourself</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and submit to God</a:t>
                  </a:r>
                  <a:endParaRPr lang="en-US">
                    <a:solidFill>
                      <a:srgbClr val="000000"/>
                    </a:solidFill>
                    <a:latin typeface="Arial Narrow" charset="0"/>
                    <a:ea typeface="ＭＳ Ｐゴシック" charset="0"/>
                    <a:cs typeface="ＭＳ Ｐゴシック" charset="0"/>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Key Verse</a:t>
                  </a:r>
                  <a:endParaRPr lang="en-US">
                    <a:solidFill>
                      <a:srgbClr val="E9E2B6"/>
                    </a:solidFill>
                    <a:latin typeface="Arial Narrow" charset="0"/>
                    <a:ea typeface="ＭＳ Ｐゴシック" charset="0"/>
                    <a:cs typeface="Times New Roman"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4:8; 5:17</a:t>
                  </a:r>
                  <a:endParaRPr lang="en-US">
                    <a:solidFill>
                      <a:srgbClr val="000000"/>
                    </a:solidFill>
                    <a:latin typeface="Arial Narrow" charset="0"/>
                    <a:ea typeface="ＭＳ Ｐゴシック" charset="0"/>
                    <a:cs typeface="ＭＳ Ｐゴシック" charset="0"/>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8:8</a:t>
                  </a:r>
                  <a:endParaRPr lang="en-US">
                    <a:solidFill>
                      <a:srgbClr val="000000"/>
                    </a:solidFill>
                    <a:latin typeface="Arial Narrow" charset="0"/>
                    <a:ea typeface="ＭＳ Ｐゴシック" charset="0"/>
                    <a:cs typeface="ＭＳ Ｐゴシック" charset="0"/>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20:5</a:t>
                  </a:r>
                  <a:endParaRPr lang="en-US">
                    <a:solidFill>
                      <a:srgbClr val="000000"/>
                    </a:solidFill>
                    <a:latin typeface="Arial Narrow" charset="0"/>
                    <a:ea typeface="ＭＳ Ｐゴシック" charset="0"/>
                    <a:cs typeface="ＭＳ Ｐゴシック" charset="0"/>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37:23</a:t>
                  </a:r>
                  <a:endParaRPr lang="en-US">
                    <a:solidFill>
                      <a:srgbClr val="000000"/>
                    </a:solidFill>
                    <a:latin typeface="Arial Narrow" charset="0"/>
                    <a:ea typeface="ＭＳ Ｐゴシック" charset="0"/>
                    <a:cs typeface="ＭＳ Ｐゴシック" charset="0"/>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Concept of God</a:t>
                  </a:r>
                  <a:endParaRPr lang="en-US">
                    <a:solidFill>
                      <a:srgbClr val="E9E2B6"/>
                    </a:solidFill>
                    <a:latin typeface="Arial Narrow" charset="0"/>
                    <a:ea typeface="ＭＳ Ｐゴシック" charset="0"/>
                    <a:cs typeface="Times New Roman"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Righteous;</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punishes wicked, blesses good</a:t>
                  </a:r>
                  <a:endParaRPr lang="en-US">
                    <a:solidFill>
                      <a:srgbClr val="000000"/>
                    </a:solidFill>
                    <a:latin typeface="Arial Narrow" charset="0"/>
                    <a:ea typeface="ＭＳ Ｐゴシック" charset="0"/>
                    <a:cs typeface="ＭＳ Ｐゴシック" charset="0"/>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Judge; immovable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lawgiver</a:t>
                  </a:r>
                  <a:endParaRPr lang="en-US">
                    <a:solidFill>
                      <a:srgbClr val="000000"/>
                    </a:solidFill>
                    <a:latin typeface="Arial Narrow" charset="0"/>
                    <a:ea typeface="ＭＳ Ｐゴシック" charset="0"/>
                    <a:cs typeface="ＭＳ Ｐゴシック" charset="0"/>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Unbending,</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merciless</a:t>
                  </a:r>
                  <a:endParaRPr lang="en-US">
                    <a:solidFill>
                      <a:srgbClr val="000000"/>
                    </a:solidFill>
                    <a:latin typeface="Arial Narrow" charset="0"/>
                    <a:ea typeface="ＭＳ Ｐゴシック" charset="0"/>
                    <a:cs typeface="ＭＳ Ｐゴシック" charset="0"/>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Disciplinarian,</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teacher</a:t>
                  </a:r>
                  <a:endParaRPr lang="en-US">
                    <a:solidFill>
                      <a:srgbClr val="000000"/>
                    </a:solidFill>
                    <a:latin typeface="Arial Narrow" charset="0"/>
                    <a:ea typeface="ＭＳ Ｐゴシック" charset="0"/>
                    <a:cs typeface="ＭＳ Ｐゴシック" charset="0"/>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altLang="zh-CN" sz="1600" b="1">
                <a:solidFill>
                  <a:srgbClr val="FFFFFF"/>
                </a:solidFill>
                <a:latin typeface="Arial" charset="0"/>
                <a:cs typeface="Arial" charset="0"/>
              </a:rPr>
              <a:t>Bruce Wilkinson &amp; Kenneth Boa, </a:t>
            </a:r>
            <a:r>
              <a:rPr lang="en-US" altLang="zh-CN" sz="1600" b="1" i="1">
                <a:solidFill>
                  <a:srgbClr val="FFFFFF"/>
                </a:solidFill>
                <a:latin typeface="Arial" charset="0"/>
                <a:cs typeface="Arial" charset="0"/>
              </a:rPr>
              <a:t>Talk Thru the Bible</a:t>
            </a:r>
            <a:endParaRPr lang="en-US" sz="1600" b="1">
              <a:solidFill>
                <a:srgbClr val="FFFFFF"/>
              </a:solidFill>
              <a:latin typeface="Arial" charset="0"/>
              <a:cs typeface="Arial" charset="0"/>
            </a:endParaRPr>
          </a:p>
        </p:txBody>
      </p:sp>
    </p:spTree>
    <p:extLst>
      <p:ext uri="{BB962C8B-B14F-4D97-AF65-F5344CB8AC3E}">
        <p14:creationId xmlns:p14="http://schemas.microsoft.com/office/powerpoint/2010/main" val="651881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356</a:t>
            </a:r>
            <a:endParaRPr lang="en-US" sz="2400" b="1">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en-US" altLang="zh-CN" b="1">
                <a:solidFill>
                  <a:srgbClr val="FFFFFF"/>
                </a:solidFill>
                <a:effectLst>
                  <a:outerShdw blurRad="38100" dist="38100" dir="2700000" algn="tl">
                    <a:srgbClr val="000000"/>
                  </a:outerShdw>
                </a:effectLst>
                <a:latin typeface="Arial Black" charset="0"/>
                <a:ea typeface="宋体" charset="0"/>
                <a:cs typeface="宋体" charset="0"/>
              </a:rPr>
              <a:t>Key Verse</a:t>
            </a:r>
            <a:endParaRPr lang="en-US">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defTabSz="914400" fontAlgn="base">
              <a:spcBef>
                <a:spcPct val="20000"/>
              </a:spcBef>
              <a:spcAft>
                <a:spcPct val="0"/>
              </a:spcAft>
              <a:buClr>
                <a:srgbClr val="3C2800"/>
              </a:buClr>
              <a:buFont typeface="Wingdings" pitchFamily="-105" charset="2"/>
              <a:buNone/>
              <a:defRPr/>
            </a:pP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  (Job 37:23-24)</a:t>
            </a:r>
          </a:p>
        </p:txBody>
      </p:sp>
      <p:sp>
        <p:nvSpPr>
          <p:cNvPr id="6" name="Rectangle 5"/>
          <p:cNvSpPr>
            <a:spLocks noChangeArrowheads="1"/>
          </p:cNvSpPr>
          <p:nvPr/>
        </p:nvSpPr>
        <p:spPr bwMode="auto">
          <a:xfrm>
            <a:off x="0" y="0"/>
            <a:ext cx="74517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spcBef>
                <a:spcPct val="20000"/>
              </a:spcBef>
              <a:spcAft>
                <a:spcPct val="0"/>
              </a:spcAft>
              <a:buClr>
                <a:srgbClr val="3C2800"/>
              </a:buClr>
            </a:pPr>
            <a:r>
              <a:rPr lang="en-US" altLang="zh-CN" sz="2800" b="1" dirty="0">
                <a:solidFill>
                  <a:srgbClr val="000000"/>
                </a:solidFill>
                <a:latin typeface="Arial" charset="0"/>
                <a:ea typeface="ＭＳ Ｐゴシック" charset="0"/>
                <a:cs typeface="Arial" charset="0"/>
              </a:rPr>
              <a:t>[</a:t>
            </a:r>
            <a:r>
              <a:rPr lang="en-US" altLang="zh-CN" sz="2800" b="1" dirty="0" err="1">
                <a:solidFill>
                  <a:srgbClr val="000000"/>
                </a:solidFill>
                <a:latin typeface="Arial" charset="0"/>
                <a:ea typeface="ＭＳ Ｐゴシック" charset="0"/>
                <a:cs typeface="Arial" charset="0"/>
              </a:rPr>
              <a:t>Elihu</a:t>
            </a:r>
            <a:r>
              <a:rPr lang="en-US" altLang="zh-CN" sz="2800" b="1" dirty="0">
                <a:solidFill>
                  <a:srgbClr val="000000"/>
                </a:solidFill>
                <a:latin typeface="Arial" charset="0"/>
                <a:ea typeface="ＭＳ Ｐゴシック" charset="0"/>
                <a:cs typeface="Arial" charset="0"/>
              </a:rPr>
              <a:t> talking] </a:t>
            </a: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The Almighty is beyond our reach and exalted in power;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in his justice and great righteousness,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he does not oppress. </a:t>
            </a:r>
          </a:p>
          <a:p>
            <a:pPr algn="ctr" defTabSz="914400" fontAlgn="base">
              <a:spcBef>
                <a:spcPct val="20000"/>
              </a:spcBef>
              <a:spcAft>
                <a:spcPct val="0"/>
              </a:spcAft>
              <a:buClr>
                <a:srgbClr val="3C2800"/>
              </a:buClr>
            </a:pPr>
            <a:r>
              <a:rPr lang="en-US" altLang="zh-CN" sz="2800" b="1" baseline="30000" dirty="0">
                <a:solidFill>
                  <a:srgbClr val="000000"/>
                </a:solidFill>
                <a:latin typeface="Arial" charset="0"/>
                <a:ea typeface="ＭＳ Ｐゴシック" charset="0"/>
                <a:cs typeface="Arial" charset="0"/>
              </a:rPr>
              <a:t>24</a:t>
            </a:r>
            <a:r>
              <a:rPr lang="en-US" altLang="zh-CN" sz="2800" b="1" dirty="0">
                <a:solidFill>
                  <a:srgbClr val="000000"/>
                </a:solidFill>
                <a:latin typeface="Arial" charset="0"/>
                <a:ea typeface="ＭＳ Ｐゴシック" charset="0"/>
                <a:cs typeface="Arial" charset="0"/>
              </a:rPr>
              <a:t>Therefore, men revere him,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for does he not have regard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for all the wise in heart?</a:t>
            </a: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(Job 37:23-24 </a:t>
            </a:r>
            <a:r>
              <a:rPr lang="en-US" altLang="zh-CN" sz="2400" b="1" dirty="0">
                <a:solidFill>
                  <a:srgbClr val="000000"/>
                </a:solidFill>
                <a:latin typeface="Arial" charset="0"/>
                <a:ea typeface="ＭＳ Ｐゴシック" charset="0"/>
                <a:cs typeface="Arial" charset="0"/>
              </a:rPr>
              <a:t>NIV</a:t>
            </a:r>
            <a:r>
              <a:rPr lang="en-US" altLang="zh-CN" sz="2800" b="1" dirty="0">
                <a:solidFill>
                  <a:srgbClr val="000000"/>
                </a:solidFill>
                <a:latin typeface="Arial" charset="0"/>
                <a:ea typeface="ＭＳ Ｐゴシック" charset="0"/>
                <a:cs typeface="Arial" charset="0"/>
              </a:rPr>
              <a:t>)</a:t>
            </a:r>
          </a:p>
        </p:txBody>
      </p:sp>
    </p:spTree>
    <p:extLst>
      <p:ext uri="{BB962C8B-B14F-4D97-AF65-F5344CB8AC3E}">
        <p14:creationId xmlns:p14="http://schemas.microsoft.com/office/powerpoint/2010/main" val="1227471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38</a:t>
            </a:r>
          </a:p>
        </p:txBody>
      </p:sp>
    </p:spTree>
    <p:extLst>
      <p:ext uri="{BB962C8B-B14F-4D97-AF65-F5344CB8AC3E}">
        <p14:creationId xmlns:p14="http://schemas.microsoft.com/office/powerpoint/2010/main" val="2971067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rotWithShape="1">
          <a:blip r:embed="rId3">
            <a:lum bright="-12000"/>
            <a:extLst>
              <a:ext uri="{28A0092B-C50C-407E-A947-70E740481C1C}">
                <a14:useLocalDpi xmlns:a14="http://schemas.microsoft.com/office/drawing/2010/main"/>
              </a:ext>
            </a:extLst>
          </a:blip>
          <a:srcRect t="11663" b="13127"/>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67" name="Text Box 7"/>
          <p:cNvSpPr txBox="1">
            <a:spLocks noChangeArrowheads="1"/>
          </p:cNvSpPr>
          <p:nvPr/>
        </p:nvSpPr>
        <p:spPr bwMode="auto">
          <a:xfrm>
            <a:off x="2411413" y="5546725"/>
            <a:ext cx="6046787"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Incomprehensibility</a:t>
            </a:r>
          </a:p>
        </p:txBody>
      </p:sp>
      <p:sp>
        <p:nvSpPr>
          <p:cNvPr id="92168" name="Text Box 8"/>
          <p:cNvSpPr txBox="1">
            <a:spLocks noChangeArrowheads="1"/>
          </p:cNvSpPr>
          <p:nvPr/>
        </p:nvSpPr>
        <p:spPr bwMode="auto">
          <a:xfrm>
            <a:off x="914400" y="554672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God:</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15480577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168"/>
                                        </p:tgtEl>
                                        <p:attrNameLst>
                                          <p:attrName>style.visibility</p:attrName>
                                        </p:attrNameLst>
                                      </p:cBhvr>
                                      <p:to>
                                        <p:strVal val="visible"/>
                                      </p:to>
                                    </p:set>
                                    <p:animEffect transition="in" filter="dissolve">
                                      <p:cBhvr>
                                        <p:cTn id="37" dur="500"/>
                                        <p:tgtEl>
                                          <p:spTgt spid="921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167"/>
                                        </p:tgtEl>
                                        <p:attrNameLst>
                                          <p:attrName>style.visibility</p:attrName>
                                        </p:attrNameLst>
                                      </p:cBhvr>
                                      <p:to>
                                        <p:strVal val="visible"/>
                                      </p:to>
                                    </p:set>
                                    <p:animEffect transition="in" filter="dissolve">
                                      <p:cBhvr>
                                        <p:cTn id="42"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67" grpId="0" autoUpdateAnimBg="0"/>
      <p:bldP spid="92168" grpId="0" autoUpdateAnimBg="0"/>
      <p:bldP spid="92170" grpId="0" autoUpdateAnimBg="0"/>
      <p:bldP spid="9217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en-US" b="1" u="sng">
                <a:latin typeface="Arial" charset="0"/>
                <a:ea typeface="ＭＳ Ｐゴシック" charset="0"/>
                <a:cs typeface="ＭＳ Ｐゴシック" charset="0"/>
              </a:rPr>
              <a:t>Part 1 (Short Answer, 38:1–40:5)</a:t>
            </a:r>
            <a:r>
              <a:rPr lang="en-US" b="1">
                <a:latin typeface="Arial" charset="0"/>
                <a:ea typeface="ＭＳ Ｐゴシック" charset="0"/>
                <a:cs typeface="ＭＳ Ｐゴシック" charset="0"/>
              </a:rPr>
              <a:t>: Can you answer even </a:t>
            </a:r>
            <a:r>
              <a:rPr lang="en-US" b="1" i="1">
                <a:latin typeface="Arial" charset="0"/>
                <a:ea typeface="ＭＳ Ｐゴシック" charset="0"/>
                <a:cs typeface="ＭＳ Ｐゴシック" charset="0"/>
              </a:rPr>
              <a:t>one</a:t>
            </a:r>
            <a:r>
              <a:rPr lang="en-US" b="1">
                <a:latin typeface="Arial" charset="0"/>
                <a:ea typeface="ＭＳ Ｐゴシック" charset="0"/>
                <a:cs typeface="ＭＳ Ｐゴシック" charset="0"/>
              </a:rPr>
              <a:t> of my questions?</a:t>
            </a:r>
          </a:p>
          <a:p>
            <a:pPr algn="l" eaLnBrk="1" hangingPunct="1">
              <a:buFont typeface="Wingdings" charset="0"/>
              <a:buNone/>
            </a:pPr>
            <a:endParaRPr lang="en-US" b="1">
              <a:latin typeface="Arial" charset="0"/>
              <a:ea typeface="ＭＳ Ｐゴシック" charset="0"/>
              <a:cs typeface="ＭＳ Ｐゴシック" charset="0"/>
            </a:endParaRPr>
          </a:p>
          <a:p>
            <a:pPr algn="l" eaLnBrk="1" hangingPunct="1">
              <a:buFont typeface="Wingdings" charset="0"/>
              <a:buNone/>
            </a:pPr>
            <a:r>
              <a:rPr lang="en-US" b="1" u="sng">
                <a:latin typeface="Arial" charset="0"/>
                <a:ea typeface="ＭＳ Ｐゴシック" charset="0"/>
                <a:cs typeface="ＭＳ Ｐゴシック" charset="0"/>
              </a:rPr>
              <a:t>Part 2 (Essay Questions, 40:6–41:34)</a:t>
            </a:r>
            <a:r>
              <a:rPr lang="en-US" b="1">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Which of my attributes do you have (40:6-14)?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Behemoth (40:15-24)?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Leviathan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en-US" sz="2400" b="1">
                <a:latin typeface="Arial" charset="0"/>
              </a:rPr>
              <a:t>369</a:t>
            </a:r>
            <a:endParaRPr lang="en-US"/>
          </a:p>
        </p:txBody>
      </p:sp>
    </p:spTree>
    <p:extLst>
      <p:ext uri="{BB962C8B-B14F-4D97-AF65-F5344CB8AC3E}">
        <p14:creationId xmlns:p14="http://schemas.microsoft.com/office/powerpoint/2010/main" val="3514764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MODERN</a:t>
                  </a:r>
                </a:p>
                <a:p>
                  <a:pPr algn="ctr" defTabSz="914400" eaLnBrk="0" fontAlgn="base" hangingPunct="0">
                    <a:spcBef>
                      <a:spcPct val="0"/>
                    </a:spcBef>
                    <a:spcAft>
                      <a:spcPct val="0"/>
                    </a:spcAft>
                  </a:pPr>
                  <a:r>
                    <a:rPr lang="en-US" sz="2400" b="1">
                      <a:solidFill>
                        <a:srgbClr val="E9E2B6"/>
                      </a:solidFill>
                      <a:latin typeface="Arial Narrow" charset="0"/>
                      <a:ea typeface="ＭＳ Ｐゴシック" charset="0"/>
                      <a:cs typeface="ＭＳ Ｐゴシック" charset="0"/>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defTabSz="914400" fontAlgn="base">
                    <a:spcBef>
                      <a:spcPct val="0"/>
                    </a:spcBef>
                    <a:spcAft>
                      <a:spcPct val="0"/>
                    </a:spcAft>
                  </a:pPr>
                  <a:r>
                    <a:rPr lang="en-US" sz="2400" b="1">
                      <a:solidFill>
                        <a:srgbClr val="E9E2B6"/>
                      </a:solidFill>
                      <a:latin typeface="Arial Narrow" charset="0"/>
                      <a:ea typeface="ＭＳ Ｐゴシック" charset="0"/>
                      <a:cs typeface="ＭＳ Ｐゴシック" charset="0"/>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charset="0"/>
                      <a:ea typeface="ＭＳ Ｐゴシック" charset="0"/>
                      <a:cs typeface="Times New Roman" charset="0"/>
                    </a:rPr>
                    <a:t>2. Three </a:t>
                  </a:r>
                  <a:r>
                    <a:rPr lang="ru-RU" altLang="ja-JP" sz="2400" b="1" dirty="0">
                      <a:solidFill>
                        <a:srgbClr val="E9E2B6"/>
                      </a:solidFill>
                      <a:latin typeface="Arial Narrow" charset="0"/>
                      <a:ea typeface="ＭＳ Ｐゴシック" charset="0"/>
                      <a:cs typeface="Times New Roman" charset="0"/>
                    </a:rPr>
                    <a:t>"</a:t>
                  </a:r>
                  <a:r>
                    <a:rPr lang="en-US" sz="2400" b="1" dirty="0">
                      <a:solidFill>
                        <a:srgbClr val="E9E2B6"/>
                      </a:solidFill>
                      <a:latin typeface="Arial Narrow" charset="0"/>
                      <a:ea typeface="ＭＳ Ｐゴシック" charset="0"/>
                      <a:cs typeface="Times New Roman" charset="0"/>
                    </a:rPr>
                    <a:t>friends</a:t>
                  </a:r>
                  <a:r>
                    <a:rPr lang="ru-RU" altLang="ja-JP" sz="2400" b="1" dirty="0">
                      <a:solidFill>
                        <a:srgbClr val="E9E2B6"/>
                      </a:solidFill>
                      <a:latin typeface="Arial Narrow" charset="0"/>
                      <a:ea typeface="ＭＳ Ｐゴシック" charset="0"/>
                      <a:cs typeface="Times New Roman" charset="0"/>
                    </a:rPr>
                    <a:t>"</a:t>
                  </a:r>
                  <a:endParaRPr lang="en-US" sz="2400" b="1" dirty="0">
                    <a:solidFill>
                      <a:srgbClr val="E9E2B6"/>
                    </a:solidFill>
                    <a:latin typeface="Arial Narrow" charset="0"/>
                    <a:ea typeface="ＭＳ Ｐゴシック" charset="0"/>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defTabSz="914400" eaLnBrk="0" fontAlgn="base" hangingPunct="0">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defTabSz="914400" eaLnBrk="0" fontAlgn="base" hangingPunct="0">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defTabSz="914400" fontAlgn="base">
                    <a:spcBef>
                      <a:spcPct val="0"/>
                    </a:spcBef>
                    <a:spcAft>
                      <a:spcPct val="0"/>
                    </a:spcAft>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defTabSz="914400" fontAlgn="base">
                    <a:spcBef>
                      <a:spcPct val="0"/>
                    </a:spcBef>
                    <a:spcAft>
                      <a:spcPct val="0"/>
                    </a:spcAft>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E9E2B6"/>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50" name="Rectangle 106"/>
          <p:cNvSpPr>
            <a:spLocks noChangeArrowheads="1"/>
          </p:cNvSpPr>
          <p:nvPr/>
        </p:nvSpPr>
        <p:spPr bwMode="auto">
          <a:xfrm>
            <a:off x="23339" y="1850355"/>
            <a:ext cx="9220200" cy="4098925"/>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defTabSz="914400" fontAlgn="base">
              <a:lnSpc>
                <a:spcPct val="80000"/>
              </a:lnSpc>
              <a:spcBef>
                <a:spcPct val="0"/>
              </a:spcBef>
              <a:spcAft>
                <a:spcPct val="0"/>
              </a:spcAft>
              <a:defRPr/>
            </a:pPr>
            <a:endParaRPr lang="en-US" sz="3600" b="1" dirty="0">
              <a:solidFill>
                <a:srgbClr val="E9E2B6"/>
              </a:solidFill>
              <a:effectLst>
                <a:outerShdw blurRad="38100" dist="38100" dir="2700000" algn="tl">
                  <a:srgbClr val="000000"/>
                </a:outerShdw>
              </a:effectLst>
              <a:latin typeface="Arial" charset="0"/>
              <a:ea typeface="ＭＳ Ｐゴシック" charset="0"/>
              <a:cs typeface="Arial" charset="0"/>
            </a:endParaRPr>
          </a:p>
          <a:p>
            <a:pPr defTabSz="914400" fontAlgn="base">
              <a:lnSpc>
                <a:spcPct val="80000"/>
              </a:lnSpc>
              <a:spcBef>
                <a:spcPct val="0"/>
              </a:spcBef>
              <a:spcAft>
                <a:spcPct val="0"/>
              </a:spcAft>
              <a:defRPr/>
            </a:pP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ESV Job 38:1 Then the L</a:t>
            </a:r>
            <a:r>
              <a:rPr lang="en-US" sz="2800" b="1" dirty="0">
                <a:solidFill>
                  <a:srgbClr val="E9E2B6"/>
                </a:solidFill>
                <a:effectLst>
                  <a:outerShdw blurRad="38100" dist="38100" dir="2700000" algn="tl">
                    <a:srgbClr val="000000"/>
                  </a:outerShdw>
                </a:effectLst>
                <a:latin typeface="Arial" charset="0"/>
                <a:ea typeface="ＭＳ Ｐゴシック" charset="0"/>
                <a:cs typeface="Arial" charset="0"/>
              </a:rPr>
              <a:t>ORD</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 answered Job out of the whirlwind and said:  </a:t>
            </a:r>
            <a:r>
              <a:rPr lang="en-US" sz="3600" b="1" baseline="30000" dirty="0">
                <a:solidFill>
                  <a:srgbClr val="E9E2B6"/>
                </a:solidFill>
                <a:effectLst>
                  <a:outerShdw blurRad="38100" dist="38100" dir="2700000" algn="tl">
                    <a:srgbClr val="000000"/>
                  </a:outerShdw>
                </a:effectLst>
                <a:latin typeface="Arial" charset="0"/>
                <a:ea typeface="ＭＳ Ｐゴシック" charset="0"/>
                <a:cs typeface="Arial" charset="0"/>
              </a:rPr>
              <a:t>2</a:t>
            </a:r>
            <a:r>
              <a:rPr lang="ru-RU" sz="3600" b="1" dirty="0">
                <a:solidFill>
                  <a:srgbClr val="E9E2B6"/>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Who is this that darkens counsel by words without knowledge?  </a:t>
            </a:r>
            <a:r>
              <a:rPr lang="en-US" sz="3600" b="1" baseline="30000" dirty="0">
                <a:solidFill>
                  <a:srgbClr val="E9E2B6"/>
                </a:solidFill>
                <a:effectLst>
                  <a:outerShdw blurRad="38100" dist="38100" dir="2700000" algn="tl">
                    <a:srgbClr val="000000"/>
                  </a:outerShdw>
                </a:effectLst>
                <a:latin typeface="Arial" charset="0"/>
                <a:ea typeface="ＭＳ Ｐゴシック" charset="0"/>
                <a:cs typeface="Arial" charset="0"/>
              </a:rPr>
              <a:t>3</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Dress for action like a man; I will question you, and you make it known to me.  </a:t>
            </a:r>
            <a:r>
              <a:rPr lang="en-US" sz="3600" b="1" baseline="30000" dirty="0">
                <a:solidFill>
                  <a:srgbClr val="E9E2B6"/>
                </a:solidFill>
                <a:effectLst>
                  <a:outerShdw blurRad="38100" dist="38100" dir="2700000" algn="tl">
                    <a:srgbClr val="000000"/>
                  </a:outerShdw>
                </a:effectLst>
                <a:latin typeface="Arial" charset="0"/>
                <a:ea typeface="ＭＳ Ｐゴシック" charset="0"/>
                <a:cs typeface="Arial" charset="0"/>
              </a:rPr>
              <a:t>4</a:t>
            </a:r>
            <a:r>
              <a:rPr lang="en-US" sz="3600" b="1" dirty="0">
                <a:solidFill>
                  <a:srgbClr val="E9E2B6"/>
                </a:solidFill>
                <a:effectLst>
                  <a:outerShdw blurRad="38100" dist="38100" dir="2700000" algn="tl">
                    <a:srgbClr val="000000"/>
                  </a:outerShdw>
                </a:effectLst>
                <a:latin typeface="Arial" charset="0"/>
                <a:ea typeface="ＭＳ Ｐゴシック" charset="0"/>
                <a:cs typeface="Arial" charset="0"/>
              </a:rPr>
              <a:t>Where were you when I laid the foundation of the earth? Tell me, if you have understanding.</a:t>
            </a:r>
            <a:r>
              <a:rPr lang="ru-RU" altLang="ja-JP" sz="3600" b="1" dirty="0">
                <a:solidFill>
                  <a:srgbClr val="E9E2B6"/>
                </a:solidFill>
                <a:effectLst>
                  <a:outerShdw blurRad="38100" dist="38100" dir="2700000" algn="tl">
                    <a:srgbClr val="000000"/>
                  </a:outerShdw>
                </a:effectLst>
                <a:latin typeface="Arial" charset="0"/>
                <a:ea typeface="ＭＳ Ｐゴシック" charset="0"/>
                <a:cs typeface="Arial" charset="0"/>
              </a:rPr>
              <a:t>"</a:t>
            </a:r>
            <a:endParaRPr lang="en-US" sz="3600" b="1" dirty="0">
              <a:solidFill>
                <a:srgbClr val="E9E2B6"/>
              </a:solidFill>
              <a:effectLst>
                <a:outerShdw blurRad="38100" dist="38100" dir="2700000" algn="tl">
                  <a:srgbClr val="000000"/>
                </a:outerShdw>
              </a:effectLst>
              <a:latin typeface="Arial" charset="0"/>
              <a:ea typeface="ＭＳ Ｐゴシック"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000"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sz="2000"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188515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50"/>
                                        </p:tgtEl>
                                        <p:attrNameLst>
                                          <p:attrName>style.visibility</p:attrName>
                                        </p:attrNameLst>
                                      </p:cBhvr>
                                      <p:to>
                                        <p:strVal val="visible"/>
                                      </p:to>
                                    </p:set>
                                    <p:anim calcmode="lin" valueType="num">
                                      <p:cBhvr>
                                        <p:cTn id="7" dur="1000" fill="hold"/>
                                        <p:tgtEl>
                                          <p:spTgt spid="108650"/>
                                        </p:tgtEl>
                                        <p:attrNameLst>
                                          <p:attrName>ppt_w</p:attrName>
                                        </p:attrNameLst>
                                      </p:cBhvr>
                                      <p:tavLst>
                                        <p:tav tm="0">
                                          <p:val>
                                            <p:fltVal val="0"/>
                                          </p:val>
                                        </p:tav>
                                        <p:tav tm="100000">
                                          <p:val>
                                            <p:strVal val="#ppt_w"/>
                                          </p:val>
                                        </p:tav>
                                      </p:tavLst>
                                    </p:anim>
                                    <p:anim calcmode="lin" valueType="num">
                                      <p:cBhvr>
                                        <p:cTn id="8" dur="1000" fill="hold"/>
                                        <p:tgtEl>
                                          <p:spTgt spid="108650"/>
                                        </p:tgtEl>
                                        <p:attrNameLst>
                                          <p:attrName>ppt_h</p:attrName>
                                        </p:attrNameLst>
                                      </p:cBhvr>
                                      <p:tavLst>
                                        <p:tav tm="0">
                                          <p:val>
                                            <p:fltVal val="0"/>
                                          </p:val>
                                        </p:tav>
                                        <p:tav tm="100000">
                                          <p:val>
                                            <p:strVal val="#ppt_h"/>
                                          </p:val>
                                        </p:tav>
                                      </p:tavLst>
                                    </p:anim>
                                    <p:anim calcmode="lin" valueType="num">
                                      <p:cBhvr>
                                        <p:cTn id="9"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40</a:t>
            </a:r>
          </a:p>
        </p:txBody>
      </p:sp>
    </p:spTree>
    <p:extLst>
      <p:ext uri="{BB962C8B-B14F-4D97-AF65-F5344CB8AC3E}">
        <p14:creationId xmlns:p14="http://schemas.microsoft.com/office/powerpoint/2010/main" val="2404303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algn="l" eaLnBrk="1" hangingPunct="1">
              <a:buFont typeface="Wingdings" charset="0"/>
              <a:buNone/>
            </a:pPr>
            <a:r>
              <a:rPr lang="en-US" b="1" u="sng" dirty="0">
                <a:latin typeface="Arial" charset="0"/>
                <a:ea typeface="ＭＳ Ｐゴシック" charset="0"/>
                <a:cs typeface="ＭＳ Ｐゴシック" charset="0"/>
              </a:rPr>
              <a:t>Part 1 (Short Answer, 38:1–40:5)</a:t>
            </a:r>
            <a:r>
              <a:rPr lang="en-US" b="1" dirty="0">
                <a:latin typeface="Arial" charset="0"/>
                <a:ea typeface="ＭＳ Ｐゴシック" charset="0"/>
                <a:cs typeface="ＭＳ Ｐゴシック" charset="0"/>
              </a:rPr>
              <a:t>: Can you answer even </a:t>
            </a:r>
            <a:r>
              <a:rPr lang="en-US" b="1" i="1" dirty="0">
                <a:latin typeface="Arial" charset="0"/>
                <a:ea typeface="ＭＳ Ｐゴシック" charset="0"/>
                <a:cs typeface="ＭＳ Ｐゴシック" charset="0"/>
              </a:rPr>
              <a:t>one</a:t>
            </a:r>
            <a:r>
              <a:rPr lang="en-US" b="1" dirty="0">
                <a:latin typeface="Arial" charset="0"/>
                <a:ea typeface="ＭＳ Ｐゴシック" charset="0"/>
                <a:cs typeface="ＭＳ Ｐゴシック" charset="0"/>
              </a:rPr>
              <a:t> of my questions?</a:t>
            </a: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en-US" b="1" u="sng" dirty="0">
                <a:latin typeface="Arial" charset="0"/>
                <a:ea typeface="ＭＳ Ｐゴシック" charset="0"/>
                <a:cs typeface="ＭＳ Ｐゴシック" charset="0"/>
              </a:rPr>
              <a:t>Part 2 (Essay Questions,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Which of my attributes do you have (40:6-14)?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Behemoth (40:15-24)?</a:t>
            </a:r>
          </a:p>
          <a:p>
            <a:pPr defTabSz="914400" fontAlgn="base">
              <a:spcBef>
                <a:spcPct val="20000"/>
              </a:spcBef>
              <a:spcAft>
                <a:spcPct val="0"/>
              </a:spcAft>
              <a:buFont typeface="Wingdings" charset="0"/>
              <a:buChar char="ü"/>
            </a:pPr>
            <a:r>
              <a:rPr lang="en-US" sz="2400" b="1">
                <a:solidFill>
                  <a:srgbClr val="000000"/>
                </a:solidFill>
                <a:latin typeface="Arial" charset="0"/>
                <a:ea typeface="ＭＳ Ｐゴシック" charset="0"/>
                <a:cs typeface="ＭＳ Ｐゴシック" charset="0"/>
              </a:rPr>
              <a:t>How are you stronger than Leviathan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defTabSz="914400" eaLnBrk="1" fontAlgn="base" hangingPunct="1">
              <a:lnSpc>
                <a:spcPct val="80000"/>
              </a:lnSpc>
              <a:spcBef>
                <a:spcPct val="0"/>
              </a:spcBef>
              <a:spcAft>
                <a:spcPct val="0"/>
              </a:spcAft>
            </a:pPr>
            <a:r>
              <a:rPr lang="en-US" sz="2400" b="1">
                <a:latin typeface="Arial" charset="0"/>
              </a:rPr>
              <a:t>369</a:t>
            </a:r>
            <a:endParaRPr lang="en-US"/>
          </a:p>
        </p:txBody>
      </p:sp>
    </p:spTree>
    <p:extLst>
      <p:ext uri="{BB962C8B-B14F-4D97-AF65-F5344CB8AC3E}">
        <p14:creationId xmlns:p14="http://schemas.microsoft.com/office/powerpoint/2010/main" val="335528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Look at the behemoth, which I made along with you and which feeds on grass like an ox. </a:t>
            </a: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16</a:t>
            </a:r>
            <a:r>
              <a:rPr lang="en-US" sz="3600" b="1" dirty="0">
                <a:solidFill>
                  <a:srgbClr val="FFFFFF"/>
                </a:solidFill>
                <a:effectLst>
                  <a:glow rad="127000">
                    <a:srgbClr val="000000"/>
                  </a:glow>
                </a:effectLst>
                <a:latin typeface="Arial" charset="0"/>
                <a:ea typeface="ＭＳ Ｐゴシック" charset="0"/>
                <a:cs typeface="ＭＳ Ｐゴシック" charset="0"/>
              </a:rPr>
              <a:t>What strength he has in his loins, what power in the muscles of his belly!  </a:t>
            </a: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17</a:t>
            </a:r>
            <a:r>
              <a:rPr lang="en-US" sz="3600" b="1" dirty="0">
                <a:solidFill>
                  <a:srgbClr val="FFFF00"/>
                </a:solidFill>
                <a:effectLst>
                  <a:glow rad="127000">
                    <a:srgbClr val="000000"/>
                  </a:glow>
                </a:effectLst>
                <a:latin typeface="Arial" charset="0"/>
                <a:ea typeface="ＭＳ Ｐゴシック" charset="0"/>
                <a:cs typeface="ＭＳ Ｐゴシック" charset="0"/>
              </a:rPr>
              <a:t>His tail sways like a cedar</a:t>
            </a:r>
            <a:r>
              <a:rPr lang="en-US" sz="3600" b="1" dirty="0">
                <a:solidFill>
                  <a:srgbClr val="FFFFFF"/>
                </a:solidFill>
                <a:effectLst>
                  <a:glow rad="127000">
                    <a:srgbClr val="000000"/>
                  </a:glow>
                </a:effectLst>
                <a:latin typeface="Arial" charset="0"/>
                <a:ea typeface="ＭＳ Ｐゴシック" charset="0"/>
                <a:cs typeface="ＭＳ Ｐゴシック" charset="0"/>
              </a:rPr>
              <a:t>; the sinews of his thighs are close-knit. </a:t>
            </a:r>
            <a:r>
              <a:rPr lang="en-US" sz="3600" b="1" baseline="30000" dirty="0">
                <a:solidFill>
                  <a:srgbClr val="FFFFFF"/>
                </a:solidFill>
                <a:effectLst>
                  <a:glow rad="127000">
                    <a:srgbClr val="000000"/>
                  </a:glow>
                </a:effectLst>
                <a:latin typeface="Arial" charset="0"/>
                <a:ea typeface="ＭＳ Ｐゴシック" charset="0"/>
                <a:cs typeface="ＭＳ Ｐゴシック" charset="0"/>
              </a:rPr>
              <a:t>18</a:t>
            </a:r>
            <a:r>
              <a:rPr lang="en-US" sz="3600" b="1" dirty="0">
                <a:solidFill>
                  <a:srgbClr val="FFFFFF"/>
                </a:solidFill>
                <a:effectLst>
                  <a:glow rad="127000">
                    <a:srgbClr val="000000"/>
                  </a:glow>
                </a:effectLst>
                <a:latin typeface="Arial" charset="0"/>
                <a:ea typeface="ＭＳ Ｐゴシック" charset="0"/>
                <a:cs typeface="ＭＳ Ｐゴシック" charset="0"/>
              </a:rPr>
              <a:t>His bones are tubes of bronze, his limbs like rods of iron</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(40:15-18 </a:t>
            </a:r>
            <a:r>
              <a:rPr lang="en-US" sz="3200" b="1" dirty="0">
                <a:solidFill>
                  <a:srgbClr val="FFFFFF"/>
                </a:solidFill>
                <a:effectLst>
                  <a:glow rad="127000">
                    <a:srgbClr val="000000"/>
                  </a:glow>
                </a:effectLst>
                <a:latin typeface="Arial" charset="0"/>
                <a:ea typeface="ＭＳ Ｐゴシック" charset="0"/>
                <a:cs typeface="ＭＳ Ｐゴシック" charset="0"/>
              </a:rPr>
              <a:t>NIV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789339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962607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en-US" sz="5400" b="1" dirty="0">
                <a:solidFill>
                  <a:schemeClr val="bg1"/>
                </a:solidFill>
                <a:effectLst/>
                <a:latin typeface="Arial"/>
                <a:cs typeface="Arial"/>
              </a:rPr>
              <a:t>The cedar was the largest tree in the Mid-East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57260319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en-US" sz="5400" b="1" dirty="0">
                <a:solidFill>
                  <a:srgbClr val="FFFFFF"/>
                </a:solidFill>
                <a:effectLst/>
                <a:latin typeface="Arial"/>
                <a:cs typeface="Arial"/>
              </a:rPr>
              <a:t>The tail of an </a:t>
            </a:r>
            <a:r>
              <a:rPr lang="en-US" sz="5400" b="1" dirty="0">
                <a:solidFill>
                  <a:srgbClr val="FFFFFF"/>
                </a:solidFill>
                <a:latin typeface="Arial"/>
                <a:cs typeface="Arial"/>
              </a:rPr>
              <a:t>elephant is </a:t>
            </a:r>
            <a:r>
              <a:rPr lang="en-US" sz="5400" b="1" dirty="0">
                <a:solidFill>
                  <a:srgbClr val="FFFF00"/>
                </a:solidFill>
                <a:latin typeface="Arial"/>
                <a:cs typeface="Arial"/>
              </a:rPr>
              <a:t>not</a:t>
            </a:r>
            <a:r>
              <a:rPr lang="en-US" sz="5400" b="1" dirty="0">
                <a:solidFill>
                  <a:srgbClr val="FFFFFF"/>
                </a:solidFill>
                <a:latin typeface="Arial"/>
                <a:cs typeface="Arial"/>
              </a:rPr>
              <a:t> like a </a:t>
            </a:r>
            <a:r>
              <a:rPr lang="en-US" sz="5400" b="1" dirty="0">
                <a:solidFill>
                  <a:srgbClr val="FFFFFF"/>
                </a:solidFill>
                <a:effectLst/>
                <a:latin typeface="Arial"/>
                <a:cs typeface="Arial"/>
              </a:rPr>
              <a:t>cedar!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5551362"/>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683568" y="4797152"/>
            <a:ext cx="7776864" cy="1656184"/>
          </a:xfrm>
          <a:solidFill>
            <a:schemeClr val="tx1"/>
          </a:solidFill>
          <a:ln>
            <a:noFill/>
          </a:ln>
        </p:spPr>
        <p:txBody>
          <a:bodyPr/>
          <a:lstStyle/>
          <a:p>
            <a:pPr eaLnBrk="1" hangingPunct="1">
              <a:defRPr/>
            </a:pPr>
            <a:r>
              <a:rPr lang="en-US" sz="5400" b="1" dirty="0">
                <a:solidFill>
                  <a:srgbClr val="FFFF00"/>
                </a:solidFill>
                <a:effectLst/>
                <a:latin typeface="Arial"/>
                <a:cs typeface="Arial"/>
              </a:rPr>
              <a:t>Not</a:t>
            </a:r>
            <a:r>
              <a:rPr lang="en-US" sz="5400" b="1" dirty="0">
                <a:solidFill>
                  <a:schemeClr val="bg1"/>
                </a:solidFill>
                <a:effectLst/>
                <a:latin typeface="Arial"/>
                <a:cs typeface="Arial"/>
              </a:rPr>
              <a:t> like a cedar tree on a hippo either!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spTree>
    <p:extLst>
      <p:ext uri="{BB962C8B-B14F-4D97-AF65-F5344CB8AC3E}">
        <p14:creationId xmlns:p14="http://schemas.microsoft.com/office/powerpoint/2010/main" val="3574083160"/>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Apatosaurus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dirty="0">
                <a:solidFill>
                  <a:srgbClr val="FFFFFF"/>
                </a:solidFill>
                <a:latin typeface="Arial" charset="0"/>
                <a:cs typeface="Arial" charset="0"/>
              </a:rPr>
              <a:t>379</a:t>
            </a: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eaLnBrk="1" hangingPunct="1">
              <a:lnSpc>
                <a:spcPct val="80000"/>
              </a:lnSpc>
              <a:defRPr/>
            </a:pPr>
            <a:r>
              <a:rPr lang="en-US" sz="3200" b="1" dirty="0">
                <a:solidFill>
                  <a:srgbClr val="FFFFFF"/>
                </a:solidFill>
                <a:effectLst>
                  <a:glow rad="228600">
                    <a:srgbClr val="000000"/>
                  </a:glow>
                </a:effectLst>
                <a:latin typeface="Arial"/>
                <a:ea typeface="ＭＳ Ｐゴシック"/>
                <a:cs typeface="Arial"/>
              </a:rPr>
              <a:t>weighed 35 tons &amp; measured 120 feet!</a:t>
            </a:r>
          </a:p>
        </p:txBody>
      </p:sp>
    </p:spTree>
    <p:extLst>
      <p:ext uri="{BB962C8B-B14F-4D97-AF65-F5344CB8AC3E}">
        <p14:creationId xmlns:p14="http://schemas.microsoft.com/office/powerpoint/2010/main" val="103365712"/>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Diplodocus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defTabSz="914400" eaLnBrk="1" hangingPunct="1">
              <a:lnSpc>
                <a:spcPct val="80000"/>
              </a:lnSpc>
              <a:defRPr/>
            </a:pPr>
            <a:r>
              <a:rPr lang="en-US" sz="3200" b="1" dirty="0">
                <a:solidFill>
                  <a:srgbClr val="FFFFFF"/>
                </a:solidFill>
                <a:effectLst>
                  <a:glow rad="228600">
                    <a:srgbClr val="000000"/>
                  </a:glow>
                </a:effectLst>
                <a:latin typeface="Arial"/>
                <a:ea typeface="ＭＳ Ｐゴシック"/>
                <a:cs typeface="Arial"/>
              </a:rPr>
              <a:t>also measured 120 feet!</a:t>
            </a:r>
          </a:p>
        </p:txBody>
      </p:sp>
    </p:spTree>
    <p:extLst>
      <p:ext uri="{BB962C8B-B14F-4D97-AF65-F5344CB8AC3E}">
        <p14:creationId xmlns:p14="http://schemas.microsoft.com/office/powerpoint/2010/main" val="1344683808"/>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41</a:t>
            </a:r>
          </a:p>
        </p:txBody>
      </p:sp>
    </p:spTree>
    <p:extLst>
      <p:ext uri="{BB962C8B-B14F-4D97-AF65-F5344CB8AC3E}">
        <p14:creationId xmlns:p14="http://schemas.microsoft.com/office/powerpoint/2010/main" val="3066212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369</a:t>
            </a:r>
            <a:br>
              <a:rPr lang="en-US" sz="2400" b="1">
                <a:latin typeface="Arial" charset="0"/>
                <a:cs typeface="Arial" charset="0"/>
              </a:rPr>
            </a:br>
            <a:r>
              <a:rPr lang="en-US" sz="2400" b="1">
                <a:latin typeface="Arial" charset="0"/>
                <a:cs typeface="Arial" charset="0"/>
              </a:rPr>
              <a:t>379</a:t>
            </a: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What</a:t>
            </a:r>
            <a:r>
              <a:rPr lang="uk-UA" altLang="zh-CN" b="1" dirty="0">
                <a:solidFill>
                  <a:srgbClr val="FFFFFF"/>
                </a:solidFill>
                <a:effectLst>
                  <a:outerShdw blurRad="38100" dist="38100" dir="2700000" algn="tl">
                    <a:srgbClr val="000000"/>
                  </a:outerShdw>
                </a:effectLst>
                <a:latin typeface="Arial Black" charset="0"/>
                <a:ea typeface="宋体" charset="0"/>
                <a:cs typeface="宋体" charset="0"/>
              </a:rPr>
              <a:t>'</a:t>
            </a: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s the Leviathan?</a:t>
            </a:r>
            <a:endParaRPr lang="en-US" dirty="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defTabSz="914400" fontAlgn="base">
              <a:spcBef>
                <a:spcPct val="0"/>
              </a:spcBef>
              <a:spcAft>
                <a:spcPct val="0"/>
              </a:spcAft>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Job 41</a:t>
            </a:r>
            <a:endParaRPr lang="en-US" sz="2800">
              <a:solidFill>
                <a:srgbClr val="FFFFFF"/>
              </a:solidFill>
              <a:effectLst>
                <a:outerShdw blurRad="38100" dist="38100" dir="2700000" algn="tl">
                  <a:srgbClr val="000000"/>
                </a:outerShdw>
              </a:effectLst>
              <a:latin typeface="Arial Black" charset="0"/>
              <a:ea typeface="宋体" charset="0"/>
              <a:cs typeface="宋体" charset="0"/>
            </a:endParaRPr>
          </a:p>
        </p:txBody>
      </p:sp>
    </p:spTree>
    <p:extLst>
      <p:ext uri="{BB962C8B-B14F-4D97-AF65-F5344CB8AC3E}">
        <p14:creationId xmlns:p14="http://schemas.microsoft.com/office/powerpoint/2010/main" val="1925227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lnSpc>
                <a:spcPct val="80000"/>
              </a:lnSpc>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Can you pull in the leviathan with a fishhook or tie down his tongue with a rope? </a:t>
            </a:r>
          </a:p>
          <a:p>
            <a:pPr defTabSz="914400">
              <a:lnSpc>
                <a:spcPct val="80000"/>
              </a:lnSpc>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2</a:t>
            </a:r>
            <a:r>
              <a:rPr lang="en-US" sz="3600" b="1" dirty="0">
                <a:solidFill>
                  <a:srgbClr val="FFFFFF"/>
                </a:solidFill>
                <a:effectLst>
                  <a:glow rad="127000">
                    <a:srgbClr val="000000"/>
                  </a:glow>
                </a:effectLst>
                <a:latin typeface="Arial" charset="0"/>
                <a:ea typeface="ＭＳ Ｐゴシック" charset="0"/>
                <a:cs typeface="ＭＳ Ｐゴシック" charset="0"/>
              </a:rPr>
              <a:t>Can you put a cord through his nose</a:t>
            </a:r>
          </a:p>
          <a:p>
            <a:pPr defTabSz="914400">
              <a:lnSpc>
                <a:spcPct val="80000"/>
              </a:lnSpc>
              <a:defRPr/>
            </a:pPr>
            <a:r>
              <a:rPr lang="en-US" sz="3600" b="1" dirty="0">
                <a:solidFill>
                  <a:srgbClr val="FFFFFF"/>
                </a:solidFill>
                <a:effectLst>
                  <a:glow rad="127000">
                    <a:srgbClr val="000000"/>
                  </a:glow>
                </a:effectLst>
                <a:latin typeface="Arial" charset="0"/>
                <a:ea typeface="ＭＳ Ｐゴシック" charset="0"/>
                <a:cs typeface="ＭＳ Ｐゴシック" charset="0"/>
              </a:rPr>
              <a:t>		or pierce his jaw with a hook? </a:t>
            </a:r>
          </a:p>
          <a:p>
            <a:pPr defTabSz="914400">
              <a:lnSpc>
                <a:spcPct val="80000"/>
              </a:lnSpc>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3</a:t>
            </a:r>
            <a:r>
              <a:rPr lang="en-US" sz="3600" b="1" dirty="0">
                <a:solidFill>
                  <a:srgbClr val="FFFFFF"/>
                </a:solidFill>
                <a:effectLst>
                  <a:glow rad="127000">
                    <a:srgbClr val="000000"/>
                  </a:glow>
                </a:effectLst>
                <a:latin typeface="Arial" charset="0"/>
                <a:ea typeface="ＭＳ Ｐゴシック" charset="0"/>
                <a:cs typeface="ＭＳ Ｐゴシック" charset="0"/>
              </a:rPr>
              <a:t>Will he keep begging you for mercy?</a:t>
            </a:r>
          </a:p>
          <a:p>
            <a:pPr defTabSz="914400">
              <a:lnSpc>
                <a:spcPct val="80000"/>
              </a:lnSpc>
              <a:defRPr/>
            </a:pPr>
            <a:r>
              <a:rPr lang="en-US" sz="3600" b="1" dirty="0">
                <a:solidFill>
                  <a:srgbClr val="FFFFFF"/>
                </a:solidFill>
                <a:effectLst>
                  <a:glow rad="127000">
                    <a:srgbClr val="000000"/>
                  </a:glow>
                </a:effectLst>
                <a:latin typeface="Arial" charset="0"/>
                <a:ea typeface="ＭＳ Ｐゴシック" charset="0"/>
                <a:cs typeface="ＭＳ Ｐゴシック" charset="0"/>
              </a:rPr>
              <a:t>		Will he speak to you with gentle words?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(41:1-3 </a:t>
            </a:r>
            <a:r>
              <a:rPr lang="en-US" sz="3200" b="1" dirty="0">
                <a:solidFill>
                  <a:srgbClr val="FFFFFF"/>
                </a:solidFill>
                <a:effectLst>
                  <a:glow rad="127000">
                    <a:srgbClr val="000000"/>
                  </a:glow>
                </a:effectLst>
                <a:latin typeface="Arial" charset="0"/>
                <a:ea typeface="ＭＳ Ｐゴシック" charset="0"/>
                <a:cs typeface="ＭＳ Ｐゴシック" charset="0"/>
              </a:rPr>
              <a:t>NIV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153738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379</a:t>
            </a: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1718109105"/>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en-US" sz="4800" b="1" dirty="0">
                <a:effectLst>
                  <a:glow rad="228600">
                    <a:schemeClr val="tx1"/>
                  </a:glow>
                </a:effectLst>
                <a:latin typeface="Arial" charset="0"/>
                <a:ea typeface="+mj-ea"/>
                <a:cs typeface="+mj-cs"/>
              </a:rPr>
              <a:t>Did God answer Job?</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chemeClr val="tx1"/>
                  </a:glow>
                </a:effectLst>
                <a:latin typeface="Arial" charset="0"/>
                <a:ea typeface="Geneva"/>
                <a:cs typeface="Geneva"/>
              </a:rPr>
              <a:t>How?</a:t>
            </a: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chemeClr val="tx1"/>
                  </a:glow>
                </a:effectLst>
                <a:latin typeface="Arial" charset="0"/>
                <a:ea typeface="Geneva"/>
                <a:cs typeface="Geneva"/>
              </a:rPr>
              <a:t>God probably will not reveal why you are suffering—so rest in your ignorance.</a:t>
            </a:r>
          </a:p>
        </p:txBody>
      </p:sp>
    </p:spTree>
    <p:extLst>
      <p:ext uri="{BB962C8B-B14F-4D97-AF65-F5344CB8AC3E}">
        <p14:creationId xmlns:p14="http://schemas.microsoft.com/office/powerpoint/2010/main" val="1934262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The Rule of Job's Day</a:t>
            </a: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pc="-100" dirty="0">
                <a:solidFill>
                  <a:srgbClr val="FFFFFF"/>
                </a:solidFill>
                <a:latin typeface="Helvetica Neue Black Condensed"/>
                <a:ea typeface="ＭＳ Ｐゴシック" charset="0"/>
                <a:cs typeface="Helvetica Neue Black Condensed"/>
              </a:rPr>
              <a:t>SIN</a:t>
            </a: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pc="-100" dirty="0">
                <a:solidFill>
                  <a:srgbClr val="FFFFFF"/>
                </a:solidFill>
                <a:latin typeface="Helvetica Neue Black Condensed"/>
                <a:ea typeface="ＭＳ Ｐゴシック" charset="0"/>
                <a:cs typeface="Helvetica Neue Black Condensed"/>
              </a:rPr>
              <a:t>SUFFERING</a:t>
            </a: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pc="-100" dirty="0">
                <a:solidFill>
                  <a:srgbClr val="FFFFFF"/>
                </a:solidFill>
                <a:latin typeface="Helvetica Neue Black Condensed"/>
                <a:ea typeface="ＭＳ Ｐゴシック" charset="0"/>
                <a:cs typeface="Helvetica Neue Black Condensed"/>
              </a:rPr>
              <a:t>GODLINESS</a:t>
            </a: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pc="-100" dirty="0">
                <a:solidFill>
                  <a:srgbClr val="FFFFFF"/>
                </a:solidFill>
                <a:latin typeface="Helvetica Neue Black Condensed"/>
                <a:ea typeface="ＭＳ Ｐゴシック" charset="0"/>
                <a:cs typeface="Helvetica Neue Black Condensed"/>
              </a:rPr>
              <a:t>BLESSING</a:t>
            </a: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36314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487176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The Setting: Suffering sometimes hits when we haven’t done anything </a:t>
            </a:r>
            <a:r>
              <a:rPr lang="en-US" b="1" dirty="0">
                <a:solidFill>
                  <a:srgbClr val="FFFF00"/>
                </a:solidFill>
                <a:effectLst>
                  <a:glow rad="127000">
                    <a:schemeClr val="tx1"/>
                  </a:glow>
                </a:effectLst>
                <a:latin typeface="Arial" charset="0"/>
                <a:ea typeface="ＭＳ Ｐゴシック" charset="0"/>
                <a:cs typeface="ＭＳ Ｐゴシック" charset="0"/>
              </a:rPr>
              <a:t>wrong</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1–2).</a:t>
            </a:r>
          </a:p>
        </p:txBody>
      </p:sp>
    </p:spTree>
    <p:extLst>
      <p:ext uri="{BB962C8B-B14F-4D97-AF65-F5344CB8AC3E}">
        <p14:creationId xmlns:p14="http://schemas.microsoft.com/office/powerpoint/2010/main" val="337591873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The Debate: We struggle with righteous suffering until God shares his </a:t>
            </a:r>
            <a:r>
              <a:rPr lang="en-US" b="1" dirty="0">
                <a:solidFill>
                  <a:srgbClr val="FFFF00"/>
                </a:solidFill>
                <a:effectLst>
                  <a:glow rad="127000">
                    <a:schemeClr val="tx1"/>
                  </a:glow>
                </a:effectLst>
                <a:latin typeface="Arial" charset="0"/>
                <a:ea typeface="ＭＳ Ｐゴシック" charset="0"/>
                <a:cs typeface="ＭＳ Ｐゴシック" charset="0"/>
              </a:rPr>
              <a:t>incomprehensibility</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338900396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sz="4800" b="1" dirty="0">
                <a:effectLst>
                  <a:glow rad="127000">
                    <a:schemeClr val="tx1"/>
                  </a:glow>
                </a:effectLst>
                <a:latin typeface="Arial" charset="0"/>
                <a:ea typeface="ＭＳ Ｐゴシック" charset="0"/>
                <a:cs typeface="ＭＳ Ｐゴシック" charset="0"/>
              </a:rPr>
              <a:t>III. The Resolution: Our proper response is to </a:t>
            </a:r>
            <a:r>
              <a:rPr lang="en-US" sz="4800" b="1" dirty="0">
                <a:solidFill>
                  <a:srgbClr val="FFFF00"/>
                </a:solidFill>
                <a:effectLst>
                  <a:glow rad="127000">
                    <a:schemeClr val="tx1"/>
                  </a:glow>
                </a:effectLst>
                <a:latin typeface="Arial" charset="0"/>
                <a:ea typeface="ＭＳ Ｐゴシック" charset="0"/>
                <a:cs typeface="ＭＳ Ｐゴシック" charset="0"/>
              </a:rPr>
              <a:t>submit</a:t>
            </a:r>
            <a:r>
              <a:rPr lang="en-US" sz="4800" b="1" dirty="0">
                <a:effectLst>
                  <a:glow rad="127000">
                    <a:schemeClr val="tx1"/>
                  </a:glow>
                </a:effectLst>
                <a:latin typeface="Arial" charset="0"/>
                <a:ea typeface="ＭＳ Ｐゴシック" charset="0"/>
                <a:cs typeface="ＭＳ Ｐゴシック" charset="0"/>
              </a:rPr>
              <a:t> to God (Job 42).</a:t>
            </a:r>
          </a:p>
        </p:txBody>
      </p:sp>
    </p:spTree>
    <p:extLst>
      <p:ext uri="{BB962C8B-B14F-4D97-AF65-F5344CB8AC3E}">
        <p14:creationId xmlns:p14="http://schemas.microsoft.com/office/powerpoint/2010/main" val="82382197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lnSpc>
                <a:spcPct val="80000"/>
              </a:lnSpc>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42</a:t>
            </a:r>
          </a:p>
        </p:txBody>
      </p:sp>
    </p:spTree>
    <p:extLst>
      <p:ext uri="{BB962C8B-B14F-4D97-AF65-F5344CB8AC3E}">
        <p14:creationId xmlns:p14="http://schemas.microsoft.com/office/powerpoint/2010/main" val="2266030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370</a:t>
            </a: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40965" name="Text Box 5"/>
          <p:cNvSpPr txBox="1">
            <a:spLocks noChangeArrowheads="1"/>
          </p:cNvSpPr>
          <p:nvPr/>
        </p:nvSpPr>
        <p:spPr bwMode="auto">
          <a:xfrm>
            <a:off x="144463" y="4005263"/>
            <a:ext cx="4572000" cy="2678112"/>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2400" b="1" dirty="0">
                <a:solidFill>
                  <a:srgbClr val="FFFFFF"/>
                </a:solidFill>
                <a:ea typeface="宋体" charset="0"/>
                <a:cs typeface="宋体" charset="0"/>
              </a:rPr>
              <a:t>III. Job submits to God for His incomprehensibility and sovereignty, then prays for his friends and has restored possessions, children, and health, thus affirming God</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blessing on those who accept His plan (Job 42).</a:t>
            </a:r>
          </a:p>
        </p:txBody>
      </p:sp>
    </p:spTree>
    <p:extLst>
      <p:ext uri="{BB962C8B-B14F-4D97-AF65-F5344CB8AC3E}">
        <p14:creationId xmlns:p14="http://schemas.microsoft.com/office/powerpoint/2010/main" val="57673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latin typeface="Arial" charset="0"/>
                <a:cs typeface="Arial" charset="0"/>
              </a:rPr>
              <a:t>370</a:t>
            </a: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2800" b="1">
                <a:solidFill>
                  <a:srgbClr val="FFFFFF"/>
                </a:solidFill>
                <a:latin typeface="Arial Black" charset="0"/>
                <a:ea typeface="宋体" charset="0"/>
                <a:cs typeface="宋体" charset="0"/>
              </a:rPr>
              <a:t>Contrasts Between Job 1 and Job 42</a:t>
            </a:r>
            <a:endParaRPr lang="en-US" sz="2800" b="1">
              <a:solidFill>
                <a:srgbClr val="FFFFFF"/>
              </a:solidFill>
              <a:latin typeface="Arial Black" charset="0"/>
              <a:ea typeface="宋体" charset="0"/>
              <a:cs typeface="宋体" charset="0"/>
            </a:endParaRPr>
          </a:p>
        </p:txBody>
      </p:sp>
      <p:grpSp>
        <p:nvGrpSpPr>
          <p:cNvPr id="182276" name="Group 6"/>
          <p:cNvGrpSpPr>
            <a:grpSpLocks/>
          </p:cNvGrpSpPr>
          <p:nvPr/>
        </p:nvGrpSpPr>
        <p:grpSpPr bwMode="auto">
          <a:xfrm>
            <a:off x="76200" y="892175"/>
            <a:ext cx="8915400" cy="5737225"/>
            <a:chOff x="0" y="0"/>
            <a:chExt cx="4002"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 </a:t>
                </a:r>
              </a:p>
              <a:p>
                <a:pPr defTabSz="914400" eaLnBrk="0" fontAlgn="base" hangingPunct="0">
                  <a:spcBef>
                    <a:spcPct val="0"/>
                  </a:spcBef>
                  <a:spcAft>
                    <a:spcPct val="0"/>
                  </a:spcAft>
                  <a:tabLst>
                    <a:tab pos="685800" algn="l"/>
                  </a:tabLst>
                </a:pPr>
                <a:endParaRPr lang="en-US" altLang="zh-CN" sz="2400" b="1">
                  <a:solidFill>
                    <a:srgbClr val="000000"/>
                  </a:solidFill>
                  <a:latin typeface="Arial Narrow" charset="0"/>
                  <a:ea typeface="宋体" charset="0"/>
                  <a:cs typeface="宋体"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800" b="1">
                    <a:solidFill>
                      <a:srgbClr val="FFFFFF"/>
                    </a:solidFill>
                    <a:latin typeface="Arial Black" charset="0"/>
                    <a:ea typeface="宋体" charset="0"/>
                    <a:cs typeface="宋体" charset="0"/>
                  </a:rPr>
                  <a:t>Job 1</a:t>
                </a:r>
                <a:endParaRPr lang="en-US" altLang="zh-CN" sz="2800" b="1">
                  <a:solidFill>
                    <a:srgbClr val="000000"/>
                  </a:solidFill>
                  <a:latin typeface="Arial Black" charset="0"/>
                  <a:ea typeface="宋体" charset="0"/>
                  <a:cs typeface="宋体"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800" b="1">
                    <a:solidFill>
                      <a:srgbClr val="FFFFFF"/>
                    </a:solidFill>
                    <a:latin typeface="Arial Black" charset="0"/>
                    <a:ea typeface="宋体" charset="0"/>
                    <a:cs typeface="宋体" charset="0"/>
                  </a:rPr>
                  <a:t>Job 42</a:t>
                </a:r>
                <a:endParaRPr lang="en-US" altLang="zh-CN" sz="2800" b="1">
                  <a:solidFill>
                    <a:srgbClr val="000000"/>
                  </a:solidFill>
                  <a:latin typeface="Arial Black" charset="0"/>
                  <a:ea typeface="宋体" charset="0"/>
                  <a:cs typeface="宋体"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Description</a:t>
                </a:r>
                <a:endParaRPr lang="en-US" altLang="zh-CN" sz="2400" b="1">
                  <a:solidFill>
                    <a:srgbClr val="000000"/>
                  </a:solidFill>
                  <a:latin typeface="Arial Narrow" charset="0"/>
                  <a:ea typeface="宋体" charset="0"/>
                  <a:cs typeface="宋体"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200" b="1">
                  <a:solidFill>
                    <a:srgbClr val="000000"/>
                  </a:solidFill>
                  <a:latin typeface="Arial Narrow" charset="0"/>
                  <a:ea typeface="宋体" charset="0"/>
                  <a:cs typeface="宋体" charset="0"/>
                </a:rPr>
                <a:t>Blameless &amp; upright, feared God &amp; shunned evil</a:t>
              </a:r>
            </a:p>
          </p:txBody>
        </p:sp>
        <p:sp>
          <p:nvSpPr>
            <p:cNvPr id="182282" name="Rectangle 20"/>
            <p:cNvSpPr>
              <a:spLocks noChangeArrowheads="1"/>
            </p:cNvSpPr>
            <p:nvPr/>
          </p:nvSpPr>
          <p:spPr bwMode="auto">
            <a:xfrm>
              <a:off x="2253" y="432"/>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200" b="1">
                  <a:solidFill>
                    <a:srgbClr val="000000"/>
                  </a:solidFill>
                  <a:latin typeface="Arial Narrow" charset="0"/>
                  <a:ea typeface="宋体" charset="0"/>
                  <a:cs typeface="宋体" charset="0"/>
                </a:rPr>
                <a:t>Blameless yet repentant, feared God &amp; prayed for friends</a:t>
              </a: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Sons</a:t>
                </a:r>
                <a:endParaRPr lang="en-US" altLang="zh-CN" sz="2400" b="1">
                  <a:solidFill>
                    <a:srgbClr val="000000"/>
                  </a:solidFill>
                  <a:latin typeface="Arial Narrow" charset="0"/>
                  <a:ea typeface="宋体" charset="0"/>
                  <a:cs typeface="宋体"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7</a:t>
              </a: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7</a:t>
              </a: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Daughters</a:t>
                </a:r>
                <a:endParaRPr lang="en-US" altLang="zh-CN" sz="2400" b="1">
                  <a:solidFill>
                    <a:srgbClr val="000000"/>
                  </a:solidFill>
                  <a:latin typeface="Arial Narrow" charset="0"/>
                  <a:ea typeface="宋体" charset="0"/>
                  <a:cs typeface="宋体"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3 (ate with brothers at feasts)</a:t>
              </a: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3 (more beautiful, got inheritance)</a:t>
              </a: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Sheep</a:t>
                </a:r>
                <a:endParaRPr lang="en-US" altLang="zh-CN" sz="2400" b="1">
                  <a:solidFill>
                    <a:srgbClr val="000000"/>
                  </a:solidFill>
                  <a:latin typeface="Arial Narrow" charset="0"/>
                  <a:ea typeface="宋体" charset="0"/>
                  <a:cs typeface="宋体"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7,000</a:t>
              </a: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14,000</a:t>
              </a: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Camels</a:t>
                </a:r>
                <a:endParaRPr lang="en-US" altLang="zh-CN" sz="2400" b="1">
                  <a:solidFill>
                    <a:srgbClr val="000000"/>
                  </a:solidFill>
                  <a:latin typeface="Arial Narrow" charset="0"/>
                  <a:ea typeface="宋体" charset="0"/>
                  <a:cs typeface="宋体"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3,000</a:t>
              </a: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6,000</a:t>
              </a: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Yoke of Oxen</a:t>
                </a:r>
                <a:endParaRPr lang="en-US" altLang="zh-CN" sz="2400" b="1">
                  <a:solidFill>
                    <a:srgbClr val="000000"/>
                  </a:solidFill>
                  <a:latin typeface="Arial Narrow" charset="0"/>
                  <a:ea typeface="宋体" charset="0"/>
                  <a:cs typeface="宋体"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500</a:t>
              </a: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1,000</a:t>
              </a: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Donkeys</a:t>
                </a:r>
                <a:endParaRPr lang="en-US" altLang="zh-CN" sz="2400" b="1">
                  <a:solidFill>
                    <a:srgbClr val="000000"/>
                  </a:solidFill>
                  <a:latin typeface="Arial Narrow" charset="0"/>
                  <a:ea typeface="宋体" charset="0"/>
                  <a:cs typeface="宋体"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500</a:t>
              </a: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1,000</a:t>
              </a: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Servants</a:t>
                </a:r>
                <a:endParaRPr lang="en-US" altLang="zh-CN" sz="2400" b="1">
                  <a:solidFill>
                    <a:srgbClr val="000000"/>
                  </a:solidFill>
                  <a:latin typeface="Arial Narrow" charset="0"/>
                  <a:ea typeface="宋体" charset="0"/>
                  <a:cs typeface="宋体" charset="0"/>
                </a:endParaRPr>
              </a:p>
            </p:txBody>
          </p:sp>
        </p:grpSp>
        <p:sp>
          <p:nvSpPr>
            <p:cNvPr id="182302" name="Rectangle 54"/>
            <p:cNvSpPr>
              <a:spLocks noChangeArrowheads="1"/>
            </p:cNvSpPr>
            <p:nvPr/>
          </p:nvSpPr>
          <p:spPr bwMode="auto">
            <a:xfrm>
              <a:off x="849" y="340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ru-RU" altLang="zh-CN" sz="2400" b="1" dirty="0">
                  <a:solidFill>
                    <a:srgbClr val="000000"/>
                  </a:solidFill>
                  <a:latin typeface="Arial Narrow" charset="0"/>
                  <a:ea typeface="宋体" charset="0"/>
                  <a:cs typeface="宋体" charset="0"/>
                </a:rPr>
                <a:t>"</a:t>
              </a:r>
              <a:r>
                <a:rPr lang="en-US" altLang="zh-CN" sz="2400" b="1" dirty="0">
                  <a:solidFill>
                    <a:srgbClr val="000000"/>
                  </a:solidFill>
                  <a:latin typeface="Arial Narrow" charset="0"/>
                  <a:ea typeface="宋体" charset="0"/>
                  <a:cs typeface="宋体" charset="0"/>
                </a:rPr>
                <a:t>Large number</a:t>
              </a:r>
              <a:r>
                <a:rPr lang="ru-RU" altLang="zh-CN" sz="2400" b="1" dirty="0">
                  <a:solidFill>
                    <a:srgbClr val="000000"/>
                  </a:solidFill>
                  <a:latin typeface="Arial Narrow" charset="0"/>
                  <a:ea typeface="宋体" charset="0"/>
                  <a:cs typeface="宋体" charset="0"/>
                </a:rPr>
                <a:t>"</a:t>
              </a:r>
              <a:endParaRPr lang="en-US" altLang="zh-CN" sz="2400" b="1" dirty="0">
                <a:solidFill>
                  <a:srgbClr val="000000"/>
                </a:solidFill>
                <a:latin typeface="Arial Narrow" charset="0"/>
                <a:ea typeface="宋体" charset="0"/>
                <a:cs typeface="宋体"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Assumed large</a:t>
              </a: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defTabSz="914400" fontAlgn="base">
                    <a:spcBef>
                      <a:spcPct val="0"/>
                    </a:spcBef>
                    <a:spcAft>
                      <a:spcPct val="0"/>
                    </a:spcAft>
                    <a:tabLst>
                      <a:tab pos="685800" algn="l"/>
                    </a:tabLst>
                  </a:pPr>
                  <a:r>
                    <a:rPr lang="en-US" altLang="zh-CN" sz="2400" b="1" i="1">
                      <a:solidFill>
                        <a:srgbClr val="000000"/>
                      </a:solidFill>
                      <a:latin typeface="Arial Narrow" charset="0"/>
                      <a:ea typeface="宋体" charset="0"/>
                      <a:cs typeface="宋体" charset="0"/>
                    </a:rPr>
                    <a:t>Age</a:t>
                  </a:r>
                  <a:endParaRPr lang="en-US" altLang="zh-CN" sz="2400" b="1">
                    <a:solidFill>
                      <a:srgbClr val="000000"/>
                    </a:solidFill>
                    <a:latin typeface="Arial Narrow" charset="0"/>
                    <a:ea typeface="宋体" charset="0"/>
                    <a:cs typeface="宋体"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Unstated</a:t>
                </a: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tabLst>
                    <a:tab pos="685800" algn="l"/>
                  </a:tabLst>
                </a:pPr>
                <a:r>
                  <a:rPr lang="en-US" altLang="zh-CN" sz="2400" b="1">
                    <a:solidFill>
                      <a:srgbClr val="000000"/>
                    </a:solidFill>
                    <a:latin typeface="Arial Narrow" charset="0"/>
                    <a:ea typeface="宋体" charset="0"/>
                    <a:cs typeface="宋体" charset="0"/>
                  </a:rPr>
                  <a:t>Lived another 140 years</a:t>
                </a: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Tree>
    <p:extLst>
      <p:ext uri="{BB962C8B-B14F-4D97-AF65-F5344CB8AC3E}">
        <p14:creationId xmlns:p14="http://schemas.microsoft.com/office/powerpoint/2010/main" val="897049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spcBef>
                <a:spcPct val="50000"/>
              </a:spcBef>
              <a:spcAft>
                <a:spcPct val="0"/>
              </a:spcAft>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en-US" altLang="zh-CN" sz="3600" b="1" dirty="0">
                <a:solidFill>
                  <a:srgbClr val="FFFFFF"/>
                </a:solidFill>
                <a:latin typeface="Arial Black" charset="0"/>
                <a:ea typeface="宋体" charset="0"/>
                <a:cs typeface="宋体" charset="0"/>
              </a:rPr>
              <a:t>Don’t strive to know reasons—long to know God instead! </a:t>
            </a:r>
            <a:endParaRPr lang="en-US" sz="3600"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defTabSz="914400" fontAlgn="base">
              <a:spcBef>
                <a:spcPct val="20000"/>
              </a:spcBef>
              <a:spcAft>
                <a:spcPct val="0"/>
              </a:spcAft>
              <a:buClr>
                <a:srgbClr val="3C2800"/>
              </a:buClr>
              <a:defRPr/>
            </a:pPr>
            <a:r>
              <a:rPr lang="en-US" altLang="zh-CN" sz="3200" b="1" dirty="0">
                <a:solidFill>
                  <a:srgbClr val="FFFFFF"/>
                </a:solidFill>
                <a:effectLst>
                  <a:outerShdw blurRad="38100" dist="38100" dir="2700000" algn="tl">
                    <a:srgbClr val="000000"/>
                  </a:outerShdw>
                </a:effectLst>
                <a:latin typeface="Arial"/>
                <a:ea typeface="宋体" charset="0"/>
                <a:cs typeface="Arial"/>
              </a:rPr>
              <a:t>Job</a:t>
            </a:r>
            <a:r>
              <a:rPr lang="uk-UA" altLang="zh-CN" sz="3200" b="1" dirty="0">
                <a:solidFill>
                  <a:srgbClr val="FFFFFF"/>
                </a:solidFill>
                <a:effectLst>
                  <a:outerShdw blurRad="38100" dist="38100" dir="2700000" algn="tl">
                    <a:srgbClr val="000000"/>
                  </a:outerShdw>
                </a:effectLst>
                <a:latin typeface="Arial"/>
                <a:ea typeface="宋体" charset="0"/>
                <a:cs typeface="Arial"/>
              </a:rPr>
              <a:t>'</a:t>
            </a:r>
            <a:r>
              <a:rPr lang="en-US" altLang="zh-CN" sz="3200" b="1" dirty="0">
                <a:solidFill>
                  <a:srgbClr val="FFFFFF"/>
                </a:solidFill>
                <a:effectLst>
                  <a:outerShdw blurRad="38100" dist="38100" dir="2700000" algn="tl">
                    <a:srgbClr val="000000"/>
                  </a:outerShdw>
                </a:effectLst>
                <a:latin typeface="Arial"/>
                <a:ea typeface="宋体" charset="0"/>
                <a:cs typeface="Arial"/>
              </a:rPr>
              <a:t>s suffering, dialogue with others and God, and restoration reveal that </a:t>
            </a:r>
            <a:r>
              <a:rPr lang="en-US" altLang="zh-CN" sz="3200" b="1" i="1" dirty="0">
                <a:solidFill>
                  <a:srgbClr val="FFFF00"/>
                </a:solidFill>
                <a:effectLst>
                  <a:outerShdw blurRad="38100" dist="38100" dir="2700000" algn="tl">
                    <a:srgbClr val="000000"/>
                  </a:outerShdw>
                </a:effectLst>
                <a:latin typeface="Arial"/>
                <a:ea typeface="宋体" charset="0"/>
                <a:cs typeface="Arial"/>
              </a:rPr>
              <a:t>the proper response to righteous suffering is submission to God </a:t>
            </a:r>
            <a:r>
              <a:rPr lang="en-US" altLang="zh-CN" sz="3200" b="1" dirty="0">
                <a:solidFill>
                  <a:srgbClr val="FFFFFF"/>
                </a:solidFill>
                <a:effectLst>
                  <a:outerShdw blurRad="38100" dist="38100" dir="2700000" algn="tl">
                    <a:srgbClr val="000000"/>
                  </a:outerShdw>
                </a:effectLst>
                <a:latin typeface="Arial"/>
                <a:ea typeface="宋体" charset="0"/>
                <a:cs typeface="Arial"/>
              </a:rPr>
              <a:t>rather than questioning His incomprehensibility and sovereignty.</a:t>
            </a:r>
          </a:p>
        </p:txBody>
      </p:sp>
    </p:spTree>
    <p:extLst>
      <p:ext uri="{BB962C8B-B14F-4D97-AF65-F5344CB8AC3E}">
        <p14:creationId xmlns:p14="http://schemas.microsoft.com/office/powerpoint/2010/main" val="1736800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112005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Job</a:t>
            </a: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800" b="1" dirty="0">
                <a:solidFill>
                  <a:srgbClr val="FFFF00"/>
                </a:solidFill>
                <a:effectLst>
                  <a:glow rad="127000">
                    <a:srgbClr val="000000"/>
                  </a:glow>
                </a:effectLst>
                <a:latin typeface="Arial" charset="0"/>
                <a:ea typeface="ＭＳ Ｐゴシック" charset="0"/>
                <a:cs typeface="ＭＳ Ｐゴシック" charset="0"/>
              </a:rPr>
              <a:t>Submit</a:t>
            </a:r>
            <a:r>
              <a:rPr lang="en-US" sz="4800" b="1" dirty="0">
                <a:solidFill>
                  <a:srgbClr val="FFFFFF"/>
                </a:solidFill>
                <a:effectLst>
                  <a:glow rad="127000">
                    <a:srgbClr val="000000"/>
                  </a:glow>
                </a:effectLst>
                <a:latin typeface="Arial" charset="0"/>
                <a:ea typeface="ＭＳ Ｐゴシック" charset="0"/>
                <a:cs typeface="ＭＳ Ｐゴシック" charset="0"/>
              </a:rPr>
              <a:t> to God’s </a:t>
            </a:r>
            <a:r>
              <a:rPr lang="en-US" sz="4800" b="1" dirty="0">
                <a:effectLst>
                  <a:glow rad="127000">
                    <a:srgbClr val="000000"/>
                  </a:glow>
                </a:effectLst>
                <a:latin typeface="Arial" charset="0"/>
                <a:ea typeface="ＭＳ Ｐゴシック" charset="0"/>
                <a:cs typeface="ＭＳ Ｐゴシック" charset="0"/>
              </a:rPr>
              <a:t>incomprehensibility </a:t>
            </a:r>
            <a:r>
              <a:rPr lang="en-US" sz="4800" b="1" dirty="0">
                <a:solidFill>
                  <a:srgbClr val="FFFFFF"/>
                </a:solidFill>
                <a:effectLst>
                  <a:glow rad="127000">
                    <a:srgbClr val="000000"/>
                  </a:glow>
                </a:effectLst>
                <a:latin typeface="Arial" charset="0"/>
                <a:ea typeface="ＭＳ Ｐゴシック" charset="0"/>
                <a:cs typeface="ＭＳ Ｐゴシック" charset="0"/>
              </a:rPr>
              <a:t>rather than try to figure suffering out. </a:t>
            </a:r>
          </a:p>
        </p:txBody>
      </p:sp>
    </p:spTree>
    <p:extLst>
      <p:ext uri="{BB962C8B-B14F-4D97-AF65-F5344CB8AC3E}">
        <p14:creationId xmlns:p14="http://schemas.microsoft.com/office/powerpoint/2010/main" val="1430925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Prevailing Theology of Retribution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defTabSz="914400" fontAlgn="base">
              <a:lnSpc>
                <a:spcPct val="90000"/>
              </a:lnSpc>
              <a:spcBef>
                <a:spcPct val="20000"/>
              </a:spcBef>
              <a:spcAft>
                <a:spcPct val="0"/>
              </a:spcAft>
              <a:buClr>
                <a:srgbClr val="3C2800"/>
              </a:buClr>
            </a:pP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The house of the wicked will be destroyed,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but the tent of the godly will flourish</a:t>
            </a:r>
            <a:r>
              <a:rPr lang="ru-RU" altLang="zh-CN"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(Prov. 14:11</a:t>
            </a:r>
            <a:r>
              <a:rPr lang="en-US" altLang="zh-CN" sz="2000" b="1" dirty="0">
                <a:solidFill>
                  <a:srgbClr val="000000"/>
                </a:solidFill>
                <a:latin typeface="Arial" charset="0"/>
                <a:ea typeface="ＭＳ Ｐゴシック" charset="0"/>
                <a:cs typeface="Arial" charset="0"/>
              </a:rPr>
              <a:t> NLT</a:t>
            </a:r>
            <a:r>
              <a:rPr lang="en-US" altLang="zh-CN" sz="2800" b="1" dirty="0">
                <a:solidFill>
                  <a:srgbClr val="000000"/>
                </a:solidFill>
                <a:latin typeface="Arial" charset="0"/>
                <a:ea typeface="ＭＳ Ｐゴシック" charset="0"/>
                <a:cs typeface="Arial" charset="0"/>
              </a:rPr>
              <a:t>)</a:t>
            </a:r>
          </a:p>
          <a:p>
            <a:pPr algn="ctr" defTabSz="914400" fontAlgn="base">
              <a:lnSpc>
                <a:spcPct val="90000"/>
              </a:lnSpc>
              <a:spcBef>
                <a:spcPct val="20000"/>
              </a:spcBef>
              <a:spcAft>
                <a:spcPct val="0"/>
              </a:spcAft>
              <a:buClr>
                <a:srgbClr val="3C2800"/>
              </a:buClr>
            </a:pPr>
            <a:endParaRPr lang="en-US" altLang="zh-CN" sz="2800" b="1" dirty="0">
              <a:solidFill>
                <a:srgbClr val="000000"/>
              </a:solidFill>
              <a:latin typeface="Arial" charset="0"/>
              <a:ea typeface="ＭＳ Ｐゴシック" charset="0"/>
              <a:cs typeface="Arial" charset="0"/>
            </a:endParaRPr>
          </a:p>
          <a:p>
            <a:pPr algn="ctr" defTabSz="914400" fontAlgn="base">
              <a:lnSpc>
                <a:spcPct val="80000"/>
              </a:lnSpc>
              <a:spcBef>
                <a:spcPct val="0"/>
              </a:spcBef>
              <a:spcAft>
                <a:spcPct val="0"/>
              </a:spcAft>
            </a:pPr>
            <a:r>
              <a:rPr lang="ru-RU" sz="2800" b="1" dirty="0">
                <a:solidFill>
                  <a:srgbClr val="000000"/>
                </a:solidFill>
                <a:latin typeface="Arial" charset="0"/>
                <a:ea typeface="ＭＳ Ｐゴシック" charset="0"/>
                <a:cs typeface="Arial" charset="0"/>
              </a:rPr>
              <a:t>"</a:t>
            </a:r>
            <a:r>
              <a:rPr lang="en-US" sz="2800" b="1" dirty="0">
                <a:solidFill>
                  <a:srgbClr val="000000"/>
                </a:solidFill>
                <a:latin typeface="Arial" charset="0"/>
                <a:ea typeface="ＭＳ Ｐゴシック" charset="0"/>
                <a:cs typeface="Arial" charset="0"/>
              </a:rPr>
              <a:t>Those who fear the L</a:t>
            </a:r>
            <a:r>
              <a:rPr lang="en-US" sz="2400" b="1" dirty="0">
                <a:solidFill>
                  <a:srgbClr val="000000"/>
                </a:solidFill>
                <a:latin typeface="Arial" charset="0"/>
                <a:ea typeface="ＭＳ Ｐゴシック" charset="0"/>
                <a:cs typeface="Arial" charset="0"/>
              </a:rPr>
              <a:t>ORD</a:t>
            </a:r>
            <a:r>
              <a:rPr lang="en-US" sz="2800" b="1" dirty="0">
                <a:solidFill>
                  <a:srgbClr val="000000"/>
                </a:solidFill>
                <a:latin typeface="Arial" charset="0"/>
                <a:ea typeface="ＭＳ Ｐゴシック" charset="0"/>
                <a:cs typeface="Arial" charset="0"/>
              </a:rPr>
              <a:t> are secure;</a:t>
            </a:r>
            <a:br>
              <a:rPr lang="en-US" sz="2800" b="1" dirty="0">
                <a:solidFill>
                  <a:srgbClr val="000000"/>
                </a:solidFill>
                <a:latin typeface="Arial" charset="0"/>
                <a:ea typeface="ＭＳ Ｐゴシック" charset="0"/>
                <a:cs typeface="Arial" charset="0"/>
              </a:rPr>
            </a:br>
            <a:r>
              <a:rPr lang="en-US" sz="2800" b="1" dirty="0">
                <a:solidFill>
                  <a:srgbClr val="000000"/>
                </a:solidFill>
                <a:latin typeface="Arial" charset="0"/>
                <a:ea typeface="ＭＳ Ｐゴシック" charset="0"/>
                <a:cs typeface="Arial" charset="0"/>
              </a:rPr>
              <a:t>he will be a refuge for their children</a:t>
            </a:r>
            <a:r>
              <a:rPr lang="ru-RU" sz="2800" b="1" dirty="0">
                <a:solidFill>
                  <a:srgbClr val="000000"/>
                </a:solidFill>
                <a:latin typeface="Arial" charset="0"/>
                <a:ea typeface="ＭＳ Ｐゴシック" charset="0"/>
                <a:cs typeface="Arial" charset="0"/>
              </a:rPr>
              <a:t>"</a:t>
            </a:r>
            <a:r>
              <a:rPr lang="en-US" altLang="zh-CN" sz="2800" b="1" dirty="0">
                <a:solidFill>
                  <a:srgbClr val="000000"/>
                </a:solidFill>
                <a:latin typeface="Arial" charset="0"/>
                <a:ea typeface="ＭＳ Ｐゴシック" charset="0"/>
                <a:cs typeface="Arial" charset="0"/>
              </a:rPr>
              <a:t> </a:t>
            </a:r>
            <a:br>
              <a:rPr lang="en-US" altLang="zh-CN" sz="2800" b="1" dirty="0">
                <a:solidFill>
                  <a:srgbClr val="000000"/>
                </a:solidFill>
                <a:latin typeface="Arial" charset="0"/>
                <a:ea typeface="ＭＳ Ｐゴシック" charset="0"/>
                <a:cs typeface="Arial" charset="0"/>
              </a:rPr>
            </a:br>
            <a:r>
              <a:rPr lang="en-US" altLang="zh-CN" sz="2800" b="1" dirty="0">
                <a:solidFill>
                  <a:srgbClr val="000000"/>
                </a:solidFill>
                <a:latin typeface="Arial" charset="0"/>
                <a:ea typeface="ＭＳ Ｐゴシック" charset="0"/>
                <a:cs typeface="Arial" charset="0"/>
              </a:rPr>
              <a:t>(Prov. 14:26</a:t>
            </a:r>
            <a:r>
              <a:rPr lang="en-US" altLang="zh-CN" sz="2000" b="1" dirty="0">
                <a:solidFill>
                  <a:srgbClr val="000000"/>
                </a:solidFill>
                <a:latin typeface="Arial" charset="0"/>
                <a:ea typeface="ＭＳ Ｐゴシック" charset="0"/>
                <a:cs typeface="Arial" charset="0"/>
              </a:rPr>
              <a:t> NLT</a:t>
            </a:r>
            <a:r>
              <a:rPr lang="en-US" altLang="zh-CN" sz="2800" b="1" dirty="0">
                <a:solidFill>
                  <a:srgbClr val="000000"/>
                </a:solidFill>
                <a:latin typeface="Arial" charset="0"/>
                <a:ea typeface="ＭＳ Ｐゴシック" charset="0"/>
                <a:cs typeface="Arial" charset="0"/>
              </a:rPr>
              <a:t>)</a:t>
            </a:r>
          </a:p>
          <a:p>
            <a:pPr algn="ctr" defTabSz="914400" fontAlgn="base">
              <a:lnSpc>
                <a:spcPct val="80000"/>
              </a:lnSpc>
              <a:spcBef>
                <a:spcPct val="0"/>
              </a:spcBef>
              <a:spcAft>
                <a:spcPct val="0"/>
              </a:spcAft>
            </a:pPr>
            <a:endParaRPr lang="en-US" altLang="zh-CN" sz="2800" b="1" dirty="0">
              <a:solidFill>
                <a:srgbClr val="000000"/>
              </a:solidFill>
              <a:latin typeface="Arial" charset="0"/>
              <a:ea typeface="ＭＳ Ｐゴシック"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Really?</a:t>
            </a:r>
          </a:p>
        </p:txBody>
      </p:sp>
      <p:sp>
        <p:nvSpPr>
          <p:cNvPr id="10" name="Rectangle 9"/>
          <p:cNvSpPr/>
          <p:nvPr/>
        </p:nvSpPr>
        <p:spPr>
          <a:xfrm rot="20652499">
            <a:off x="4932431" y="5114079"/>
            <a:ext cx="3528392" cy="1015663"/>
          </a:xfrm>
          <a:prstGeom prst="rect">
            <a:avLst/>
          </a:prstGeom>
          <a:noFill/>
        </p:spPr>
        <p:txBody>
          <a:bodyPr>
            <a:spAutoFit/>
          </a:bodyPr>
          <a:lstStyle/>
          <a:p>
            <a:pPr algn="ctr" defTabSz="914400" fontAlgn="base">
              <a:lnSpc>
                <a:spcPct val="80000"/>
              </a:lnSpc>
              <a:spcBef>
                <a:spcPct val="0"/>
              </a:spcBef>
              <a:spcAft>
                <a:spcPct val="0"/>
              </a:spcAft>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latin typeface="Arial Narrow" charset="0"/>
                <a:ea typeface="ＭＳ Ｐゴシック" charset="0"/>
                <a:cs typeface="ＭＳ Ｐゴシック" charset="0"/>
              </a:rPr>
              <a:t>Always?</a:t>
            </a:r>
          </a:p>
        </p:txBody>
      </p:sp>
    </p:spTree>
    <p:extLst>
      <p:ext uri="{BB962C8B-B14F-4D97-AF65-F5344CB8AC3E}">
        <p14:creationId xmlns:p14="http://schemas.microsoft.com/office/powerpoint/2010/main" val="2320306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787" y="936104"/>
            <a:ext cx="9175787" cy="6093296"/>
          </a:xfrm>
          <a:prstGeom prst="rect">
            <a:avLst/>
          </a:prstGeom>
        </p:spPr>
      </p:pic>
      <p:sp>
        <p:nvSpPr>
          <p:cNvPr id="161794" name="Rectangle 3"/>
          <p:cNvSpPr>
            <a:spLocks noGrp="1" noChangeArrowheads="1"/>
          </p:cNvSpPr>
          <p:nvPr>
            <p:ph type="title"/>
          </p:nvPr>
        </p:nvSpPr>
        <p:spPr>
          <a:xfrm>
            <a:off x="2186136" y="0"/>
            <a:ext cx="5914256" cy="1066800"/>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Key Word</a:t>
            </a:r>
            <a:endParaRPr lang="en-US" dirty="0">
              <a:solidFill>
                <a:srgbClr val="FFFFFF"/>
              </a:solidFill>
              <a:latin typeface="Arial Black" charset="0"/>
              <a:ea typeface="宋体" charset="0"/>
              <a:cs typeface="宋体"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algn="ctr" defTabSz="914400">
              <a:spcBef>
                <a:spcPct val="50000"/>
              </a:spcBef>
              <a:defRPr/>
            </a:pPr>
            <a:r>
              <a:rPr lang="en-US" sz="2400" b="1" kern="0" dirty="0">
                <a:solidFill>
                  <a:srgbClr val="FFFFFF"/>
                </a:solidFill>
                <a:latin typeface="Arial"/>
                <a:ea typeface="Times New Roman" pitchFamily="-105" charset="0"/>
                <a:cs typeface="Arial"/>
              </a:rPr>
              <a:t>356</a:t>
            </a:r>
          </a:p>
        </p:txBody>
      </p:sp>
      <p:sp>
        <p:nvSpPr>
          <p:cNvPr id="161796" name="Rectangle 3"/>
          <p:cNvSpPr txBox="1">
            <a:spLocks noChangeArrowheads="1"/>
          </p:cNvSpPr>
          <p:nvPr/>
        </p:nvSpPr>
        <p:spPr bwMode="auto">
          <a:xfrm>
            <a:off x="1" y="15409"/>
            <a:ext cx="2555776" cy="1109335"/>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altLang="zh-CN" sz="8000" b="1" dirty="0">
                <a:solidFill>
                  <a:srgbClr val="FFFFFF"/>
                </a:solidFill>
                <a:latin typeface="Arial Black" charset="0"/>
                <a:ea typeface="宋体" charset="0"/>
                <a:cs typeface="宋体" charset="0"/>
              </a:rPr>
              <a:t>Job</a:t>
            </a:r>
            <a:endParaRPr lang="en-US" sz="8000" dirty="0">
              <a:solidFill>
                <a:srgbClr val="FFFFFF"/>
              </a:solidFill>
              <a:latin typeface="Arial Black" charset="0"/>
              <a:ea typeface="宋体" charset="0"/>
              <a:cs typeface="宋体" charset="0"/>
            </a:endParaRPr>
          </a:p>
        </p:txBody>
      </p:sp>
      <p:sp>
        <p:nvSpPr>
          <p:cNvPr id="161797" name="Rectangle 3"/>
          <p:cNvSpPr txBox="1">
            <a:spLocks noChangeArrowheads="1"/>
          </p:cNvSpPr>
          <p:nvPr/>
        </p:nvSpPr>
        <p:spPr bwMode="auto">
          <a:xfrm>
            <a:off x="10132" y="5661248"/>
            <a:ext cx="4273836" cy="116128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914400" eaLnBrk="1" fontAlgn="base" hangingPunct="1">
              <a:lnSpc>
                <a:spcPct val="80000"/>
              </a:lnSpc>
              <a:spcBef>
                <a:spcPct val="0"/>
              </a:spcBef>
              <a:spcAft>
                <a:spcPct val="0"/>
              </a:spcAft>
            </a:pPr>
            <a:r>
              <a:rPr lang="en-US" altLang="zh-CN" sz="4000" b="1">
                <a:solidFill>
                  <a:srgbClr val="FFFFFF"/>
                </a:solidFill>
                <a:latin typeface="Arial" charset="0"/>
                <a:cs typeface="Arial" charset="0"/>
              </a:rPr>
              <a:t>The problem of suffering</a:t>
            </a:r>
            <a:endParaRPr lang="en-US" sz="400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defTabSz="914400" fontAlgn="base">
              <a:lnSpc>
                <a:spcPct val="80000"/>
              </a:lnSpc>
              <a:spcBef>
                <a:spcPct val="0"/>
              </a:spcBef>
              <a:spcAft>
                <a:spcPct val="0"/>
              </a:spcAft>
            </a:pPr>
            <a:r>
              <a:rPr lang="en-US" sz="2800" b="1" kern="10" dirty="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rPr>
              <a:t>Incomprehensibility</a:t>
            </a:r>
          </a:p>
        </p:txBody>
      </p:sp>
    </p:spTree>
    <p:extLst>
      <p:ext uri="{BB962C8B-B14F-4D97-AF65-F5344CB8AC3E}">
        <p14:creationId xmlns:p14="http://schemas.microsoft.com/office/powerpoint/2010/main" val="1175462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Gill Sans Ultra Bold"/>
                <a:ea typeface="Gill Sans Ultra Bold"/>
                <a:cs typeface="Gill Sans Ultra Bold"/>
              </a:rPr>
              <a:t>APPLICATION</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8F8F8"/>
                </a:solidFill>
                <a:effectLst/>
                <a:uLnTx/>
                <a:uFillTx/>
                <a:latin typeface="Arial" charset="0"/>
                <a:ea typeface="ＭＳ Ｐゴシック" charset="0"/>
                <a:cs typeface="Arial" charset="0"/>
              </a:rPr>
              <a:t>356</a:t>
            </a: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533400" marR="0" lvl="0" indent="-533400" algn="l" defTabSz="914400" rtl="0" eaLnBrk="1" fontAlgn="base" latinLnBrk="0" hangingPunct="1">
              <a:lnSpc>
                <a:spcPct val="90000"/>
              </a:lnSpc>
              <a:spcBef>
                <a:spcPct val="20000"/>
              </a:spcBef>
              <a:spcAft>
                <a:spcPct val="0"/>
              </a:spcAft>
              <a:buClr>
                <a:srgbClr val="6699FF"/>
              </a:buClr>
              <a:buSzTx/>
              <a:buFontTx/>
              <a:buNone/>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During righteous suffering… </a:t>
            </a:r>
          </a:p>
          <a:p>
            <a:pPr marL="533400" marR="0" lvl="0" indent="-533400" algn="l" defTabSz="914400" rtl="0" eaLnBrk="1" fontAlgn="base" latinLnBrk="0" hangingPunct="1">
              <a:lnSpc>
                <a:spcPct val="90000"/>
              </a:lnSpc>
              <a:spcBef>
                <a:spcPct val="20000"/>
              </a:spcBef>
              <a:spcAft>
                <a:spcPct val="0"/>
              </a:spcAft>
              <a:buClr>
                <a:srgbClr val="6699FF"/>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Do not question the reason for your plight.</a:t>
            </a:r>
            <a:endPar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a:p>
            <a:pPr marL="533400" marR="0" lvl="0" indent="-533400" algn="l" defTabSz="914400" rtl="0" eaLnBrk="1" fontAlgn="base" latinLnBrk="0" hangingPunct="1">
              <a:lnSpc>
                <a:spcPct val="90000"/>
              </a:lnSpc>
              <a:spcBef>
                <a:spcPct val="20000"/>
              </a:spcBef>
              <a:spcAft>
                <a:spcPct val="0"/>
              </a:spcAft>
              <a:buClr>
                <a:srgbClr val="6699FF"/>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Submit to God by trusting in God</a:t>
            </a:r>
            <a:r>
              <a:rPr kumimoji="0" lang="uk-UA"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a:t>
            </a: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 wisdom.</a:t>
            </a:r>
            <a:endParaRPr kumimoji="0" lang="en-US"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pic>
        <p:nvPicPr>
          <p:cNvPr id="2" name="Picture 1"/>
          <p:cNvPicPr>
            <a:picLocks noChangeAspect="1"/>
          </p:cNvPicPr>
          <p:nvPr/>
        </p:nvPicPr>
        <p:blipFill>
          <a:blip r:embed="rId5"/>
          <a:stretch>
            <a:fillRect/>
          </a:stretch>
        </p:blipFill>
        <p:spPr>
          <a:xfrm>
            <a:off x="1631950" y="7104945"/>
            <a:ext cx="6032500" cy="3175000"/>
          </a:xfrm>
          <a:prstGeom prst="rect">
            <a:avLst/>
          </a:prstGeom>
        </p:spPr>
      </p:pic>
    </p:spTree>
    <p:extLst>
      <p:ext uri="{BB962C8B-B14F-4D97-AF65-F5344CB8AC3E}">
        <p14:creationId xmlns:p14="http://schemas.microsoft.com/office/powerpoint/2010/main" val="224676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P spid="72708" grpId="0"/>
      <p:bldP spid="72709"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Don’t try to force God to tell you the things he will not tell. </a:t>
            </a: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"The secret things belong to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our God, but the things revealed belong to us and to our children forever, that we may follow all the words of this law"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(Deut 29:29 NIV).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our God has secrets known to no one. We are not accountable for them, but we and our children are accountable forever for all that he has revealed to us, so that we may obey all the terms of these instructions”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(Deut 29:29 NLT). </a:t>
            </a:r>
          </a:p>
        </p:txBody>
      </p:sp>
    </p:spTree>
    <p:extLst>
      <p:ext uri="{BB962C8B-B14F-4D97-AF65-F5344CB8AC3E}">
        <p14:creationId xmlns:p14="http://schemas.microsoft.com/office/powerpoint/2010/main" val="15553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Psalm 46:10</a:t>
            </a: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"Be still and know that I am God."</a:t>
            </a:r>
          </a:p>
        </p:txBody>
      </p:sp>
    </p:spTree>
    <p:extLst>
      <p:ext uri="{BB962C8B-B14F-4D97-AF65-F5344CB8AC3E}">
        <p14:creationId xmlns:p14="http://schemas.microsoft.com/office/powerpoint/2010/main" val="2045774457"/>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523898823"/>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lnSpc>
                <a:spcPct val="80000"/>
              </a:lnSpc>
              <a:spcBef>
                <a:spcPct val="0"/>
              </a:spcBef>
              <a:spcAft>
                <a:spcPct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4929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Black"/>
                <a:ea typeface="ＭＳ Ｐゴシック" charset="0"/>
                <a:cs typeface="Arial Black"/>
              </a:rPr>
              <a:t>JOB IN A NUTSHELL</a:t>
            </a: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00"/>
                </a:solidFill>
                <a:latin typeface="Helvetica Neue Black Condensed"/>
                <a:ea typeface="ＭＳ Ｐゴシック" charset="0"/>
                <a:cs typeface="Helvetica Neue Black Condensed"/>
              </a:rPr>
              <a:t>SETTING</a:t>
            </a: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00"/>
                </a:solidFill>
                <a:latin typeface="Helvetica Neue Black Condensed"/>
                <a:ea typeface="ＭＳ Ｐゴシック" charset="0"/>
                <a:cs typeface="Helvetica Neue Black Condensed"/>
              </a:rPr>
              <a:t>DEBATE</a:t>
            </a: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solidFill>
                  <a:srgbClr val="000000"/>
                </a:solidFill>
                <a:latin typeface="Helvetica Neue Black Condensed"/>
                <a:ea typeface="ＭＳ Ｐゴシック" charset="0"/>
                <a:cs typeface="Helvetica Neue Black Condensed"/>
              </a:rPr>
              <a:t>RESOLUTION</a:t>
            </a: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97915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The Setting: Suffering sometimes hits when we haven’t done anything </a:t>
            </a:r>
            <a:r>
              <a:rPr lang="en-US" b="1" dirty="0">
                <a:solidFill>
                  <a:srgbClr val="FFFF00"/>
                </a:solidFill>
                <a:effectLst>
                  <a:glow rad="127000">
                    <a:schemeClr val="tx1"/>
                  </a:glow>
                </a:effectLst>
                <a:latin typeface="Arial" charset="0"/>
                <a:ea typeface="ＭＳ Ｐゴシック" charset="0"/>
                <a:cs typeface="ＭＳ Ｐゴシック" charset="0"/>
              </a:rPr>
              <a:t>wrong</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1–2).</a:t>
            </a:r>
          </a:p>
        </p:txBody>
      </p:sp>
    </p:spTree>
    <p:extLst>
      <p:ext uri="{BB962C8B-B14F-4D97-AF65-F5344CB8AC3E}">
        <p14:creationId xmlns:p14="http://schemas.microsoft.com/office/powerpoint/2010/main" val="3751419526"/>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1603</TotalTime>
  <Words>4221</Words>
  <Application>Microsoft Macintosh PowerPoint</Application>
  <PresentationFormat>On-screen Show (4:3)</PresentationFormat>
  <Paragraphs>803</Paragraphs>
  <Slides>75</Slides>
  <Notes>58</Notes>
  <HiddenSlides>0</HiddenSlides>
  <MMClips>0</MMClips>
  <ScaleCrop>false</ScaleCrop>
  <HeadingPairs>
    <vt:vector size="8" baseType="variant">
      <vt:variant>
        <vt:lpstr>Fonts Used</vt:lpstr>
      </vt:variant>
      <vt:variant>
        <vt:i4>10</vt:i4>
      </vt:variant>
      <vt:variant>
        <vt:lpstr>Theme</vt:lpstr>
      </vt:variant>
      <vt:variant>
        <vt:i4>13</vt:i4>
      </vt:variant>
      <vt:variant>
        <vt:lpstr>Embedded OLE Servers</vt:lpstr>
      </vt:variant>
      <vt:variant>
        <vt:i4>1</vt:i4>
      </vt:variant>
      <vt:variant>
        <vt:lpstr>Slide Titles</vt:lpstr>
      </vt:variant>
      <vt:variant>
        <vt:i4>75</vt:i4>
      </vt:variant>
    </vt:vector>
  </HeadingPairs>
  <TitlesOfParts>
    <vt:vector size="99" baseType="lpstr">
      <vt:lpstr>Arial</vt:lpstr>
      <vt:lpstr>Arial Black</vt:lpstr>
      <vt:lpstr>Arial Narrow</vt:lpstr>
      <vt:lpstr>Calibri</vt:lpstr>
      <vt:lpstr>Comic Sans MS</vt:lpstr>
      <vt:lpstr>Gill Sans Ultra Bold</vt:lpstr>
      <vt:lpstr>Helvetica Neue Black Condensed</vt:lpstr>
      <vt:lpstr>Tahoma</vt:lpstr>
      <vt:lpstr>Times New Roman</vt:lpstr>
      <vt:lpstr>Wingdings</vt:lpstr>
      <vt:lpstr>49_Blank Presentation</vt:lpstr>
      <vt:lpstr>Blank Presentation</vt:lpstr>
      <vt:lpstr>17_Office Theme</vt:lpstr>
      <vt:lpstr>3_Default Design</vt:lpstr>
      <vt:lpstr>Strategic</vt:lpstr>
      <vt:lpstr>Default Design</vt:lpstr>
      <vt:lpstr>Clipboard</vt:lpstr>
      <vt:lpstr>1_Default Design</vt:lpstr>
      <vt:lpstr>Selling a Product or Service</vt:lpstr>
      <vt:lpstr>18_Office Theme</vt:lpstr>
      <vt:lpstr>46_Blank Presentation</vt:lpstr>
      <vt:lpstr>1_Strategic</vt:lpstr>
      <vt:lpstr>4_Blank Presentation</vt:lpstr>
      <vt:lpstr>Document</vt:lpstr>
      <vt:lpstr>Be Submissive</vt:lpstr>
      <vt:lpstr>Rabbi Harold Kushner</vt:lpstr>
      <vt:lpstr>When  BAD  Things Happen to  GOOD People</vt:lpstr>
      <vt:lpstr>What righteous suffering have you experienced or are experiencing now?</vt:lpstr>
      <vt:lpstr>What is the proper response to righeous suffering?</vt:lpstr>
      <vt:lpstr>The Rule of Job's Day</vt:lpstr>
      <vt:lpstr>Prevailing Theology of Retribution</vt:lpstr>
      <vt:lpstr>JOB IN A NUTSHELL</vt:lpstr>
      <vt:lpstr>I. The Setting: Suffering sometimes hits when we haven’t done anything wrong  (Job 1–2).</vt:lpstr>
      <vt:lpstr>Slides on  Job 1</vt:lpstr>
      <vt:lpstr>The Description of Job (1:1-5)</vt:lpstr>
      <vt:lpstr>Did Job really exist?</vt:lpstr>
      <vt:lpstr>Chess</vt:lpstr>
      <vt:lpstr>The Description of Satan (1:6-12)</vt:lpstr>
      <vt:lpstr>Satan's Attacks in Job 1</vt:lpstr>
      <vt:lpstr>"The LORD gave, the LORD took away. Blessed be his name" (1:21b). </vt:lpstr>
      <vt:lpstr>Slides on  Job 2</vt:lpstr>
      <vt:lpstr>Outline</vt:lpstr>
      <vt:lpstr>Job's Wife: "Curse God and die!" (2:9)</vt:lpstr>
      <vt:lpstr>Five Responses to Suffering</vt:lpstr>
      <vt:lpstr>"Then they sat on the ground with him for seven days and nights. No one said a word to Job, for they saw that his suffering was too great for words" (2:13 NLT). </vt:lpstr>
      <vt:lpstr>Are you experienceing righeous suffering?</vt:lpstr>
      <vt:lpstr>What is the proper response to righeous suffering?</vt:lpstr>
      <vt:lpstr>I. The Setting: Suffering sometimes hits when we haven’t done anything wrong  (Job 1–2).</vt:lpstr>
      <vt:lpstr>What is our typical response to righteous suffering? </vt:lpstr>
      <vt:lpstr>II. The Debate: We struggle with righteous suffering until God shares his incomprehensibility  (Job 3–41).</vt:lpstr>
      <vt:lpstr>Slides on  Job 3</vt:lpstr>
      <vt:lpstr>The Debate (Job 3–41)</vt:lpstr>
      <vt:lpstr>Overview</vt:lpstr>
      <vt:lpstr>Outline</vt:lpstr>
      <vt:lpstr>Five Responses to Suffering</vt:lpstr>
      <vt:lpstr>The Cycles of Debate in Job</vt:lpstr>
      <vt:lpstr>Their Basic Premise</vt:lpstr>
      <vt:lpstr>Job's Basic Premise</vt:lpstr>
      <vt:lpstr>Five Responses to Suffering</vt:lpstr>
      <vt:lpstr>Cycles of Debate</vt:lpstr>
      <vt:lpstr>Why do the innocent suffer?</vt:lpstr>
      <vt:lpstr>Slides on  Job 32</vt:lpstr>
      <vt:lpstr>Elihu's Addressees (32–37)</vt:lpstr>
      <vt:lpstr>Five Responses to Suffering</vt:lpstr>
      <vt:lpstr>Perspectives of Job's Friends</vt:lpstr>
      <vt:lpstr>Key Verse</vt:lpstr>
      <vt:lpstr>Slides on  Job 38</vt:lpstr>
      <vt:lpstr>Why do the innocent suffer?</vt:lpstr>
      <vt:lpstr>Job's Mid-Term Exam (38–41)</vt:lpstr>
      <vt:lpstr>Five Responses to Suffering</vt:lpstr>
      <vt:lpstr>Slides on  Job 40</vt:lpstr>
      <vt:lpstr>Job's Mid-Term Exam (38–41)</vt:lpstr>
      <vt:lpstr>Behemoth (Job 40:15-24)</vt:lpstr>
      <vt:lpstr>The cedar was the largest tree in the Mid-East</vt:lpstr>
      <vt:lpstr>The tail of an elephant is not like a cedar!</vt:lpstr>
      <vt:lpstr>Not like a cedar tree on a hippo either!</vt:lpstr>
      <vt:lpstr>Apatosaurus</vt:lpstr>
      <vt:lpstr>Diplodocus</vt:lpstr>
      <vt:lpstr>Slides on  Job 41</vt:lpstr>
      <vt:lpstr>What's the Leviathan?</vt:lpstr>
      <vt:lpstr>Leviathan (Job 41:1-34)</vt:lpstr>
      <vt:lpstr>Tyrannosaurus Rex</vt:lpstr>
      <vt:lpstr>Did God answer Job?</vt:lpstr>
      <vt:lpstr>What is the proper response to righeous suffering?</vt:lpstr>
      <vt:lpstr>I. The Setting: Suffering sometimes hits when we haven’t done anything wrong  (Job 1–2).</vt:lpstr>
      <vt:lpstr>II. The Debate: We struggle with righteous suffering until God shares his incomprehensibility  (Job 3–41).</vt:lpstr>
      <vt:lpstr>III. The Resolution: Our proper response is to submit to God (Job 42).</vt:lpstr>
      <vt:lpstr>Slides on  Job 42</vt:lpstr>
      <vt:lpstr>Outline</vt:lpstr>
      <vt:lpstr>Contrasts Between Job 1 and Job 42</vt:lpstr>
      <vt:lpstr>Don’t strive to know reasons—long to know God instead! </vt:lpstr>
      <vt:lpstr>What is the proper response to righeous suffering?</vt:lpstr>
      <vt:lpstr>Main Idea of Job</vt:lpstr>
      <vt:lpstr>Key Word</vt:lpstr>
      <vt:lpstr>Application</vt:lpstr>
      <vt:lpstr>Don’t try to force God to tell you the things he will not tell. </vt:lpstr>
      <vt:lpstr>Psalm 46:10</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140</cp:revision>
  <dcterms:created xsi:type="dcterms:W3CDTF">2014-08-02T06:39:19Z</dcterms:created>
  <dcterms:modified xsi:type="dcterms:W3CDTF">2020-09-08T19:42:30Z</dcterms:modified>
</cp:coreProperties>
</file>