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8" r:id="rId3"/>
    <p:sldMasterId id="2147483700" r:id="rId4"/>
    <p:sldMasterId id="2147483702" r:id="rId5"/>
    <p:sldMasterId id="2147483713" r:id="rId6"/>
  </p:sldMasterIdLst>
  <p:notesMasterIdLst>
    <p:notesMasterId r:id="rId43"/>
  </p:notesMasterIdLst>
  <p:sldIdLst>
    <p:sldId id="448" r:id="rId7"/>
    <p:sldId id="482" r:id="rId8"/>
    <p:sldId id="505" r:id="rId9"/>
    <p:sldId id="481" r:id="rId10"/>
    <p:sldId id="573" r:id="rId11"/>
    <p:sldId id="434" r:id="rId12"/>
    <p:sldId id="1749" r:id="rId13"/>
    <p:sldId id="2463" r:id="rId14"/>
    <p:sldId id="436" r:id="rId15"/>
    <p:sldId id="446" r:id="rId16"/>
    <p:sldId id="428" r:id="rId17"/>
    <p:sldId id="431" r:id="rId18"/>
    <p:sldId id="437" r:id="rId19"/>
    <p:sldId id="544" r:id="rId20"/>
    <p:sldId id="2466" r:id="rId21"/>
    <p:sldId id="412" r:id="rId22"/>
    <p:sldId id="2467" r:id="rId23"/>
    <p:sldId id="4686" r:id="rId24"/>
    <p:sldId id="2462" r:id="rId25"/>
    <p:sldId id="4687" r:id="rId26"/>
    <p:sldId id="429" r:id="rId27"/>
    <p:sldId id="440" r:id="rId28"/>
    <p:sldId id="2465" r:id="rId29"/>
    <p:sldId id="441" r:id="rId30"/>
    <p:sldId id="411" r:id="rId31"/>
    <p:sldId id="4688" r:id="rId32"/>
    <p:sldId id="495" r:id="rId33"/>
    <p:sldId id="4690" r:id="rId34"/>
    <p:sldId id="4689" r:id="rId35"/>
    <p:sldId id="4692" r:id="rId36"/>
    <p:sldId id="439" r:id="rId37"/>
    <p:sldId id="4691" r:id="rId38"/>
    <p:sldId id="4693" r:id="rId39"/>
    <p:sldId id="4694" r:id="rId40"/>
    <p:sldId id="268" r:id="rId41"/>
    <p:sldId id="34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55" autoAdjust="0"/>
    <p:restoredTop sz="69188" autoAdjust="0"/>
  </p:normalViewPr>
  <p:slideViewPr>
    <p:cSldViewPr snapToGrid="0" snapToObjects="1">
      <p:cViewPr varScale="1">
        <p:scale>
          <a:sx n="93" d="100"/>
          <a:sy n="93" d="100"/>
        </p:scale>
        <p:origin x="1040" y="5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7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8/27/25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D9019220-4E07-3C4E-BFE3-EE0190D80488}"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90466" name="Rectangle 1026"/>
          <p:cNvSpPr>
            <a:spLocks noGrp="1" noRot="1" noChangeAspect="1" noChangeArrowheads="1"/>
          </p:cNvSpPr>
          <p:nvPr>
            <p:ph type="sldImg"/>
          </p:nvPr>
        </p:nvSpPr>
        <p:spPr>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p:spPr>
        <p:txBody>
          <a:bodyPr/>
          <a:lstStyle/>
          <a:p>
            <a:r>
              <a:rPr lang="en-US" sz="1200" u="sng" kern="1200">
                <a:solidFill>
                  <a:schemeClr val="tx1"/>
                </a:solidFill>
                <a:effectLst/>
                <a:latin typeface="+mn-lt"/>
                <a:ea typeface="+mn-ea"/>
                <a:cs typeface="+mn-cs"/>
              </a:rPr>
              <a:t>Preview</a:t>
            </a:r>
            <a:r>
              <a:rPr lang="en-US" sz="1200" kern="1200">
                <a:solidFill>
                  <a:schemeClr val="tx1"/>
                </a:solidFill>
                <a:effectLst/>
                <a:latin typeface="+mn-lt"/>
                <a:ea typeface="+mn-ea"/>
                <a:cs typeface="+mn-cs"/>
              </a:rPr>
              <a:t>: Let’s first see the problem and then God’s solution to discouragement.</a:t>
            </a:r>
          </a:p>
          <a:p>
            <a:r>
              <a:rPr lang="en-US" sz="1200" u="sng" kern="1200">
                <a:solidFill>
                  <a:schemeClr val="tx1"/>
                </a:solidFill>
                <a:effectLst/>
                <a:latin typeface="+mn-lt"/>
                <a:ea typeface="+mn-ea"/>
                <a:cs typeface="+mn-cs"/>
              </a:rPr>
              <a:t>Text</a:t>
            </a:r>
            <a:r>
              <a:rPr lang="en-US" sz="1200" kern="1200">
                <a:solidFill>
                  <a:schemeClr val="tx1"/>
                </a:solidFill>
                <a:effectLst/>
                <a:latin typeface="+mn-lt"/>
                <a:ea typeface="+mn-ea"/>
                <a:cs typeface="+mn-cs"/>
              </a:rPr>
              <a:t>: Jeremiah 45 reveals both Baruch’s discouragement and God’s response.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(What is the setting of this chapter? What’s the problem?)</a:t>
            </a:r>
          </a:p>
          <a:p>
            <a:endParaRPr lang="en-US" dirty="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At times, we do the right thing but have the wrong attitude—we complain.</a:t>
            </a:r>
            <a:r>
              <a:rPr lang="en-US">
                <a:effectLst/>
              </a:rPr>
              <a:t>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Baruch faithfully passed on Jeremiah’s prophecies (1).</a:t>
            </a:r>
            <a:r>
              <a:rPr lang="en-US">
                <a:effectLst/>
              </a:rPr>
              <a:t>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45CD21-439F-6E43-B832-A58E594691FA}"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God spoke through Jeremiah to Baruch in 605 BC when Babylon began invading Judah (1a).</a:t>
            </a:r>
            <a:r>
              <a:rPr lang="en-US">
                <a:effectLst/>
              </a:rPr>
              <a:t> </a:t>
            </a:r>
            <a:endParaRPr lang="en-US" dirty="0">
              <a:latin typeface="Arial"/>
              <a:ea typeface="ＭＳ Ｐゴシック" charset="0"/>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ea typeface="ＭＳ Ｐゴシック" charset="0"/>
                <a:cs typeface="Arial"/>
              </a:rPr>
              <a:t>________</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a:ea typeface="ＭＳ Ｐゴシック" charset="0"/>
                <a:cs typeface="Arial"/>
              </a:rPr>
              <a:t>Jeremiah was the only prophet to live through the 586 BC fall of Jerusalem. God called him to show God’s compassion even in Judah’s darkest hours.</a:t>
            </a:r>
            <a:r>
              <a:rPr lang="en-US" baseline="0" dirty="0">
                <a:latin typeface="Arial"/>
                <a:ea typeface="ＭＳ Ｐゴシック" charset="0"/>
                <a:cs typeface="Arial"/>
              </a:rPr>
              <a:t> How? </a:t>
            </a:r>
            <a:r>
              <a:rPr lang="en-US" dirty="0">
                <a:latin typeface="Arial"/>
                <a:ea typeface="ＭＳ Ｐゴシック" charset="0"/>
                <a:cs typeface="Arial"/>
              </a:rPr>
              <a:t>Josiah</a:t>
            </a:r>
            <a:r>
              <a:rPr lang="en-US" baseline="0" dirty="0">
                <a:latin typeface="Arial"/>
                <a:ea typeface="ＭＳ Ｐゴシック" charset="0"/>
                <a:cs typeface="Arial"/>
              </a:rPr>
              <a:t> was the last good king, who died in 609. • After him the reigns of his descendants alternated between 3 months•  to 11 years • to 3 months • to 11 years once again! • But God spoke to these godless kings through three major prophets. Jeremiah was the only one to preach in Jerusalem until the city fell in 586, • while Daniel was taken to Babylon in 605 • and Ezekiel in 597. </a:t>
            </a:r>
            <a:endParaRPr lang="en-US" dirty="0">
              <a:latin typeface="Arial"/>
              <a:ea typeface="ＭＳ Ｐゴシック" charset="0"/>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Baruch had just finished publicly reading Jeremiah’s warnings of judgment (1b; cf. Jer 36:1-8).</a:t>
            </a:r>
            <a:r>
              <a:rPr lang="en-US">
                <a:effectLst/>
              </a:rPr>
              <a:t> </a:t>
            </a:r>
            <a:endParaRPr lang="en-US"/>
          </a:p>
        </p:txBody>
      </p:sp>
    </p:spTree>
    <p:extLst>
      <p:ext uri="{BB962C8B-B14F-4D97-AF65-F5344CB8AC3E}">
        <p14:creationId xmlns:p14="http://schemas.microsoft.com/office/powerpoint/2010/main" val="662408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NLT Jer. 36:1    During the fourth year that Jehoiakim son of Josiah was king in Judah, the LORD gave this message to Jeremiah: 2 “Get a scroll, and write down all my messages against Israel, Judah, and the other nations. Begin with the first message back in the days of Josiah, and write down every message, right up to the present time. 3 Perhaps the people of Judah will repent when they hear again all the terrible things I have planned for them. Then I will be able to forgive their sins and wrongdoings.”</a:t>
            </a:r>
          </a:p>
          <a:p>
            <a:r>
              <a:rPr lang="en-US" sz="1200" kern="1200">
                <a:solidFill>
                  <a:schemeClr val="tx1"/>
                </a:solidFill>
                <a:effectLst/>
                <a:latin typeface="+mn-lt"/>
                <a:ea typeface="+mn-ea"/>
                <a:cs typeface="+mn-cs"/>
              </a:rPr>
              <a:t>Jer. 36:4    	So Jeremiah sent for Baruch son of Neriah, and as Jeremiah dictated all the prophecies that the LORD had given him, Baruch wrote them on a scroll. 5 Then Jeremiah said to Baruch, “I am a prisoner here and unable to go to the Temple. 6 So you go to the Temple on the next day of fasting, and read the messages from the LORD that I have had you write on this scroll. Read them so the people who are there from all over Judah will hear them. 7 Perhaps even yet they will turn from their evil ways and ask the LORD’s forgiveness before it is too late. For the LORD has threatened them with his terrible anger.”</a:t>
            </a:r>
          </a:p>
          <a:p>
            <a:r>
              <a:rPr lang="en-US" sz="1200" kern="1200">
                <a:solidFill>
                  <a:schemeClr val="tx1"/>
                </a:solidFill>
                <a:effectLst/>
                <a:latin typeface="+mn-lt"/>
                <a:ea typeface="+mn-ea"/>
                <a:cs typeface="+mn-cs"/>
              </a:rPr>
              <a:t>Jer. 36:8    	Baruch did as Jeremiah told him and read these messages from the LORD to the people at the Temple."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God acknowledged Baruch’s discouragement (2-3).</a:t>
            </a:r>
            <a:r>
              <a:rPr lang="en-US">
                <a:effectLst/>
              </a:rPr>
              <a:t> </a:t>
            </a:r>
            <a:endParaRPr lang="en-US"/>
          </a:p>
        </p:txBody>
      </p:sp>
    </p:spTree>
    <p:extLst>
      <p:ext uri="{BB962C8B-B14F-4D97-AF65-F5344CB8AC3E}">
        <p14:creationId xmlns:p14="http://schemas.microsoft.com/office/powerpoint/2010/main" val="383416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Rot="1" noChangeAspect="1" noTextEdit="1"/>
          </p:cNvSpPr>
          <p:nvPr>
            <p:ph type="sldImg"/>
          </p:nvPr>
        </p:nvSpPr>
        <p:spPr>
          <a:ln/>
        </p:spPr>
      </p:sp>
      <p:sp>
        <p:nvSpPr>
          <p:cNvPr id="458754" name="Rectangle 3"/>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God was faithful to listen to his complaint—but Baruch had no idea that he was experiencing only the first of SIX deportations!</a:t>
            </a:r>
            <a:r>
              <a:rPr lang="en-US">
                <a:effectLst/>
              </a:rPr>
              <a:t> </a:t>
            </a:r>
            <a:endParaRPr lang="en-US" dirty="0">
              <a:latin typeface="Arial"/>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ＭＳ Ｐゴシック" charset="0"/>
                <a:cs typeface="Arial"/>
              </a:rPr>
              <a:t>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ea typeface="ＭＳ Ｐゴシック"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ea typeface="ＭＳ Ｐゴシック" charset="0"/>
                <a:cs typeface="Arial"/>
              </a:rPr>
              <a:t>Nebuchadnezzar</a:t>
            </a:r>
            <a:r>
              <a:rPr lang="en-US" baseline="0" dirty="0">
                <a:latin typeface="Arial"/>
                <a:ea typeface="ＭＳ Ｐゴシック" charset="0"/>
                <a:cs typeface="Arial"/>
              </a:rPr>
              <a:t> actually had SIX</a:t>
            </a:r>
            <a:r>
              <a:rPr lang="en-US" dirty="0">
                <a:latin typeface="Arial"/>
                <a:ea typeface="ＭＳ Ｐゴシック" charset="0"/>
                <a:cs typeface="Arial"/>
              </a:rPr>
              <a:t> deportations to Babylon. The</a:t>
            </a:r>
            <a:r>
              <a:rPr lang="en-US" baseline="0" dirty="0">
                <a:latin typeface="Arial"/>
                <a:ea typeface="ＭＳ Ｐゴシック" charset="0"/>
                <a:cs typeface="Arial"/>
              </a:rPr>
              <a:t> 597 BC deportation </a:t>
            </a:r>
            <a:r>
              <a:rPr lang="en-US" dirty="0">
                <a:latin typeface="Arial"/>
                <a:ea typeface="ＭＳ Ｐゴシック" charset="0"/>
                <a:cs typeface="Arial"/>
              </a:rPr>
              <a:t>was the third of the six and the first of 2 major deportations, with 10,000 people deported</a:t>
            </a:r>
            <a:r>
              <a:rPr lang="en-US" dirty="0">
                <a:latin typeface="Calibri" charset="0"/>
                <a:cs typeface="ＭＳ Ｐゴシック" charset="0"/>
              </a:rPr>
              <a:t>.</a:t>
            </a:r>
          </a:p>
          <a:p>
            <a:r>
              <a:rPr lang="en-US" dirty="0">
                <a:cs typeface="ＭＳ Ｐゴシック" charset="0"/>
              </a:rPr>
              <a:t>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OS-12-Kings &amp; </a:t>
            </a:r>
            <a:r>
              <a:rPr lang="en-US">
                <a:latin typeface="Times New Roman" charset="0"/>
                <a:ea typeface="ＭＳ Ｐゴシック" charset="0"/>
                <a:cs typeface="ＭＳ Ｐゴシック" charset="0"/>
              </a:rPr>
              <a:t>Prophets Charts-25</a:t>
            </a:r>
            <a:endParaRPr lang="en-US" dirty="0">
              <a:latin typeface="Times New Roman"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ＭＳ Ｐゴシック" charset="0"/>
              </a:rPr>
              <a:t>OS-12-2Kings-286</a:t>
            </a:r>
          </a:p>
          <a:p>
            <a:r>
              <a:rPr lang="en-US" dirty="0">
                <a:cs typeface="ＭＳ Ｐゴシック" charset="0"/>
              </a:rPr>
              <a:t>OS-14-2Chron-283</a:t>
            </a:r>
          </a:p>
          <a:p>
            <a:r>
              <a:rPr lang="en-US" dirty="0">
                <a:cs typeface="ＭＳ Ｐゴシック" charset="0"/>
              </a:rPr>
              <a:t>OS-24-Jeremiah-140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Are you faithful but still discouraged? God is listening.</a:t>
            </a:r>
            <a:r>
              <a:rPr lang="en-US">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Are you struggling with Austin’s situation? God cares.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Are you discouraged with some other way that you are serving the Lord but still discouraged? God can handle it. </a:t>
            </a:r>
          </a:p>
        </p:txBody>
      </p:sp>
    </p:spTree>
    <p:extLst>
      <p:ext uri="{BB962C8B-B14F-4D97-AF65-F5344CB8AC3E}">
        <p14:creationId xmlns:p14="http://schemas.microsoft.com/office/powerpoint/2010/main" val="324868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u="sng" kern="1200">
                <a:solidFill>
                  <a:schemeClr val="tx1"/>
                </a:solidFill>
                <a:effectLst/>
                <a:latin typeface="+mn-lt"/>
                <a:ea typeface="+mn-ea"/>
                <a:cs typeface="+mn-cs"/>
              </a:rPr>
              <a:t>Interest</a:t>
            </a:r>
            <a:r>
              <a:rPr lang="en-US" sz="1200" kern="1200">
                <a:solidFill>
                  <a:schemeClr val="tx1"/>
                </a:solidFill>
                <a:effectLst/>
                <a:latin typeface="+mn-lt"/>
                <a:ea typeface="+mn-ea"/>
                <a:cs typeface="+mn-cs"/>
              </a:rPr>
              <a:t>: We are perplexed how to respond to Austin’s rejection—perhaps even discouraged that our colleague has been sent home.</a:t>
            </a:r>
            <a:r>
              <a:rPr lang="en-US">
                <a:effectLst/>
              </a:rPr>
              <a:t> </a:t>
            </a:r>
            <a:endParaRPr lang="en-US">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34681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The Lord expects our humility as He maintains His sovereignty.</a:t>
            </a:r>
            <a:r>
              <a:rPr lang="en-US">
                <a:effectLst/>
              </a:rPr>
              <a:t> </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1F44-0133-DC8F-2F74-FD58D895302A}"/>
            </a:ext>
          </a:extLst>
        </p:cNvPr>
        <p:cNvGrpSpPr/>
        <p:nvPr/>
      </p:nvGrpSpPr>
      <p:grpSpPr>
        <a:xfrm>
          <a:off x="0" y="0"/>
          <a:ext cx="0" cy="0"/>
          <a:chOff x="0" y="0"/>
          <a:chExt cx="0" cy="0"/>
        </a:xfrm>
      </p:grpSpPr>
      <p:sp>
        <p:nvSpPr>
          <p:cNvPr id="95233" name="Rectangle 7">
            <a:extLst>
              <a:ext uri="{FF2B5EF4-FFF2-40B4-BE49-F238E27FC236}">
                <a16:creationId xmlns:a16="http://schemas.microsoft.com/office/drawing/2014/main" id="{48F95333-223E-6431-E66B-BBC099928E0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95234" name="Rectangle 1026">
            <a:extLst>
              <a:ext uri="{FF2B5EF4-FFF2-40B4-BE49-F238E27FC236}">
                <a16:creationId xmlns:a16="http://schemas.microsoft.com/office/drawing/2014/main" id="{5C8F6E94-1718-4624-4F65-5632EB2CC764}"/>
              </a:ext>
            </a:extLst>
          </p:cNvPr>
          <p:cNvSpPr>
            <a:spLocks noGrp="1" noRot="1" noChangeAspect="1" noChangeArrowheads="1"/>
          </p:cNvSpPr>
          <p:nvPr>
            <p:ph type="sldImg"/>
          </p:nvPr>
        </p:nvSpPr>
        <p:spPr>
          <a:solidFill>
            <a:srgbClr val="FFFFFF"/>
          </a:solidFill>
          <a:ln/>
        </p:spPr>
      </p:sp>
      <p:sp>
        <p:nvSpPr>
          <p:cNvPr id="95235" name="Rectangle 1027">
            <a:extLst>
              <a:ext uri="{FF2B5EF4-FFF2-40B4-BE49-F238E27FC236}">
                <a16:creationId xmlns:a16="http://schemas.microsoft.com/office/drawing/2014/main" id="{59CAC1C2-FFBB-23D3-978B-AFD251E841AD}"/>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t>God reiterated his judgment of the nation (4).</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t>God questioned Baruch’s motives (5a).</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t>God promised protection for Baruch (5b). </a:t>
            </a:r>
          </a:p>
        </p:txBody>
      </p:sp>
    </p:spTree>
    <p:extLst>
      <p:ext uri="{BB962C8B-B14F-4D97-AF65-F5344CB8AC3E}">
        <p14:creationId xmlns:p14="http://schemas.microsoft.com/office/powerpoint/2010/main" val="2620469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Sometimes we seek great things for ourselves instead of for God.</a:t>
            </a:r>
          </a:p>
          <a:p>
            <a:r>
              <a:rPr lang="en-US" sz="1200" kern="1200">
                <a:solidFill>
                  <a:schemeClr val="tx1"/>
                </a:solidFill>
                <a:effectLst/>
                <a:latin typeface="+mn-lt"/>
                <a:ea typeface="+mn-ea"/>
                <a:cs typeface="+mn-cs"/>
              </a:rPr>
              <a:t>Writing prayer letters always challenges my pride. Susan helps.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33D3F06-9D71-7648-9C61-85575433701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229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5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So, let’s get back to our initial subject…</a:t>
            </a:r>
            <a:endParaRPr lang="en-US">
              <a:cs typeface="ＭＳ Ｐゴシック" charset="0"/>
            </a:endParaRPr>
          </a:p>
        </p:txBody>
      </p:sp>
    </p:spTree>
    <p:extLst>
      <p:ext uri="{BB962C8B-B14F-4D97-AF65-F5344CB8AC3E}">
        <p14:creationId xmlns:p14="http://schemas.microsoft.com/office/powerpoint/2010/main" val="292399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He surprised me in this passage, as I expected him to say, “Now, Baruch, it’s understandable that you feel this way…” but he answers discouragement with a rebuke!</a:t>
            </a:r>
            <a:r>
              <a:rPr lang="en-US">
                <a:effectLst/>
              </a:rPr>
              <a:t> </a:t>
            </a:r>
            <a:endParaRPr lang="en-US">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At times, we do the right thing but have the wrong attitude—we complain.</a:t>
            </a:r>
            <a:r>
              <a:rPr lang="en-US">
                <a:effectLst/>
              </a:rPr>
              <a:t> </a:t>
            </a:r>
            <a:endParaRPr lang="en-US"/>
          </a:p>
        </p:txBody>
      </p:sp>
    </p:spTree>
    <p:extLst>
      <p:ext uri="{BB962C8B-B14F-4D97-AF65-F5344CB8AC3E}">
        <p14:creationId xmlns:p14="http://schemas.microsoft.com/office/powerpoint/2010/main" val="3350081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The Lord expects our humility as He maintains His sovereignty.</a:t>
            </a:r>
            <a:r>
              <a:rPr lang="en-US">
                <a:effectLst/>
              </a:rPr>
              <a:t> </a:t>
            </a:r>
            <a:endParaRPr lang="en-US"/>
          </a:p>
        </p:txBody>
      </p:sp>
    </p:spTree>
    <p:extLst>
      <p:ext uri="{BB962C8B-B14F-4D97-AF65-F5344CB8AC3E}">
        <p14:creationId xmlns:p14="http://schemas.microsoft.com/office/powerpoint/2010/main" val="369652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How should we deal with our discouragement with God?</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Should we tell God what to do?</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Should we beg for mercy from the authorities?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Should we do nothing? Just wait?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Should we ask since James says, “You have not because you ask not?”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a:cs typeface="ＭＳ Ｐゴシック" charset="0"/>
              </a:rPr>
              <a:t>Indeed, God can do all things, so maybe we should ask how God deals with us when we are discouraged—even discouraged with him.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Confess your pride? </a:t>
            </a:r>
          </a:p>
          <a:p>
            <a:r>
              <a:rPr lang="en-US" sz="1200" kern="1200">
                <a:solidFill>
                  <a:schemeClr val="tx1"/>
                </a:solidFill>
                <a:effectLst/>
                <a:latin typeface="+mn-lt"/>
                <a:ea typeface="+mn-ea"/>
                <a:cs typeface="+mn-cs"/>
              </a:rPr>
              <a:t>Change your attitude towards gratitude?</a:t>
            </a:r>
            <a:r>
              <a:rPr lang="en-US">
                <a:effectLst/>
              </a:rPr>
              <a:t> </a:t>
            </a:r>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30</a:t>
            </a:fld>
            <a:endParaRPr lang="en-US"/>
          </a:p>
        </p:txBody>
      </p:sp>
    </p:spTree>
    <p:extLst>
      <p:ext uri="{BB962C8B-B14F-4D97-AF65-F5344CB8AC3E}">
        <p14:creationId xmlns:p14="http://schemas.microsoft.com/office/powerpoint/2010/main" val="4062494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Austin’s example is one to serve God with humility.</a:t>
            </a:r>
            <a:r>
              <a:rPr lang="en-US">
                <a:effectLst/>
              </a:rPr>
              <a:t> </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One thing that Austin wrote touched me (read)</a:t>
            </a:r>
            <a:endParaRPr lang="en-US"/>
          </a:p>
        </p:txBody>
      </p:sp>
    </p:spTree>
    <p:extLst>
      <p:ext uri="{BB962C8B-B14F-4D97-AF65-F5344CB8AC3E}">
        <p14:creationId xmlns:p14="http://schemas.microsoft.com/office/powerpoint/2010/main" val="129229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a:t>In 2012, I was trying to be faithful in Singapore, but my employment pass was rejected three times over a period of seven weeks. Susan and I were only three days from having to leave the country on our 21st ministry anniversary! It could have been very discouraging.</a:t>
            </a:r>
          </a:p>
          <a:p>
            <a:pPr marL="0" marR="0" lvl="3" indent="0" algn="l" defTabSz="457200" rtl="0" eaLnBrk="1" fontAlgn="auto" latinLnBrk="0" hangingPunct="1">
              <a:lnSpc>
                <a:spcPct val="100000"/>
              </a:lnSpc>
              <a:spcBef>
                <a:spcPts val="0"/>
              </a:spcBef>
              <a:spcAft>
                <a:spcPts val="0"/>
              </a:spcAft>
              <a:buClrTx/>
              <a:buSzTx/>
              <a:buFontTx/>
              <a:buNone/>
              <a:tabLst/>
              <a:defRPr/>
            </a:pPr>
            <a:endParaRPr lang="en-US"/>
          </a:p>
          <a:p>
            <a:pPr marL="0" marR="0" lvl="3" indent="0" algn="l" defTabSz="457200" rtl="0" eaLnBrk="1" fontAlgn="auto" latinLnBrk="0" hangingPunct="1">
              <a:lnSpc>
                <a:spcPct val="100000"/>
              </a:lnSpc>
              <a:spcBef>
                <a:spcPts val="0"/>
              </a:spcBef>
              <a:spcAft>
                <a:spcPts val="0"/>
              </a:spcAft>
              <a:buClrTx/>
              <a:buSzTx/>
              <a:buFontTx/>
              <a:buNone/>
              <a:tabLst/>
              <a:defRPr/>
            </a:pPr>
            <a:r>
              <a:rPr lang="en-US"/>
              <a:t>Yet the rejection was overturned, and God granted us nine more years. </a:t>
            </a:r>
          </a:p>
        </p:txBody>
      </p:sp>
      <p:sp>
        <p:nvSpPr>
          <p:cNvPr id="4" name="Slide Number Placeholder 3"/>
          <p:cNvSpPr>
            <a:spLocks noGrp="1"/>
          </p:cNvSpPr>
          <p:nvPr>
            <p:ph type="sldNum" sz="quarter" idx="5"/>
          </p:nvPr>
        </p:nvSpPr>
        <p:spPr/>
        <p:txBody>
          <a:bodyPr/>
          <a:lstStyle/>
          <a:p>
            <a:fld id="{A079FDE9-4B2D-884B-BE4B-021913485B06}" type="slidenum">
              <a:rPr lang="en-US" smtClean="0"/>
              <a:t>33</a:t>
            </a:fld>
            <a:endParaRPr lang="en-US"/>
          </a:p>
        </p:txBody>
      </p:sp>
    </p:spTree>
    <p:extLst>
      <p:ext uri="{BB962C8B-B14F-4D97-AF65-F5344CB8AC3E}">
        <p14:creationId xmlns:p14="http://schemas.microsoft.com/office/powerpoint/2010/main" val="170632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Confess your pride? </a:t>
            </a:r>
          </a:p>
          <a:p>
            <a:r>
              <a:rPr lang="en-US" sz="1200" kern="1200">
                <a:solidFill>
                  <a:schemeClr val="tx1"/>
                </a:solidFill>
                <a:effectLst/>
                <a:latin typeface="+mn-lt"/>
                <a:ea typeface="+mn-ea"/>
                <a:cs typeface="+mn-cs"/>
              </a:rPr>
              <a:t>Change your attitude towards gratitude?</a:t>
            </a:r>
            <a:r>
              <a:rPr lang="en-US">
                <a:effectLst/>
              </a:rPr>
              <a:t> </a:t>
            </a:r>
            <a:endParaRPr lang="en-US"/>
          </a:p>
        </p:txBody>
      </p:sp>
      <p:sp>
        <p:nvSpPr>
          <p:cNvPr id="4" name="Slide Number Placeholder 3"/>
          <p:cNvSpPr>
            <a:spLocks noGrp="1"/>
          </p:cNvSpPr>
          <p:nvPr>
            <p:ph type="sldNum" sz="quarter" idx="5"/>
          </p:nvPr>
        </p:nvSpPr>
        <p:spPr/>
        <p:txBody>
          <a:bodyPr/>
          <a:lstStyle/>
          <a:p>
            <a:fld id="{A079FDE9-4B2D-884B-BE4B-021913485B06}" type="slidenum">
              <a:rPr lang="en-US" smtClean="0"/>
              <a:t>34</a:t>
            </a:fld>
            <a:endParaRPr lang="en-US"/>
          </a:p>
        </p:txBody>
      </p:sp>
    </p:spTree>
    <p:extLst>
      <p:ext uri="{BB962C8B-B14F-4D97-AF65-F5344CB8AC3E}">
        <p14:creationId xmlns:p14="http://schemas.microsoft.com/office/powerpoint/2010/main" val="1158955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In what ways does the Lord respond to us when our complaining about his plan harms us (restatement)?</a:t>
            </a:r>
            <a:r>
              <a:rPr lang="en-US">
                <a:effectLst/>
              </a:rPr>
              <a:t> </a:t>
            </a:r>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8A41DB-3C36-6449-9373-1EA56DABCFD1}"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r>
              <a:rPr lang="en-US" sz="1200" kern="1200">
                <a:solidFill>
                  <a:schemeClr val="tx1"/>
                </a:solidFill>
                <a:effectLst/>
                <a:latin typeface="+mn-lt"/>
                <a:ea typeface="+mn-ea"/>
                <a:cs typeface="+mn-cs"/>
              </a:rPr>
              <a:t>We are often taught that the best way to deal with a discouraged person is to listen, avoid judgment, and let the person vent.</a:t>
            </a:r>
            <a:endParaRPr lang="en-US">
              <a:cs typeface="ＭＳ Ｐゴシック" charset="0"/>
            </a:endParaRPr>
          </a:p>
        </p:txBody>
      </p:sp>
    </p:spTree>
    <p:extLst>
      <p:ext uri="{BB962C8B-B14F-4D97-AF65-F5344CB8AC3E}">
        <p14:creationId xmlns:p14="http://schemas.microsoft.com/office/powerpoint/2010/main" val="152795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But our passage today shows God’s response to a minor character in Jeremiah’s prophecy. In fact, Jeremiah 45 is the shortest chapter but has a lot to teach about how God responds to our discouragement.</a:t>
            </a:r>
            <a:endParaRPr lang="en-US">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a:solidFill>
                  <a:schemeClr val="tx1"/>
                </a:solidFill>
                <a:effectLst/>
                <a:latin typeface="+mn-lt"/>
                <a:ea typeface="+mn-ea"/>
                <a:cs typeface="+mn-cs"/>
              </a:rPr>
              <a:t>Jeremiah arranged his message so that chapters 2–45 prove that Judah’s judgment was deserved. </a:t>
            </a:r>
          </a:p>
          <a:p>
            <a:r>
              <a:rPr lang="en-US" sz="1200" kern="1200">
                <a:solidFill>
                  <a:schemeClr val="tx1"/>
                </a:solidFill>
                <a:effectLst/>
                <a:latin typeface="+mn-lt"/>
                <a:ea typeface="+mn-ea"/>
                <a:cs typeface="+mn-cs"/>
              </a:rPr>
              <a:t>• This includes a depiction of Jerusalem's Fall in chapter 39.</a:t>
            </a:r>
          </a:p>
          <a:p>
            <a:r>
              <a:rPr lang="en-US" sz="1200" kern="1200">
                <a:solidFill>
                  <a:schemeClr val="tx1"/>
                </a:solidFill>
                <a:effectLst/>
                <a:latin typeface="+mn-lt"/>
                <a:ea typeface="+mn-ea"/>
                <a:cs typeface="+mn-cs"/>
              </a:rPr>
              <a:t>• It also has a second account of the city's fall in chapter 52.</a:t>
            </a:r>
          </a:p>
          <a:p>
            <a:r>
              <a:rPr lang="en-US" sz="1200" kern="1200">
                <a:solidFill>
                  <a:schemeClr val="tx1"/>
                </a:solidFill>
                <a:effectLst/>
                <a:latin typeface="+mn-lt"/>
                <a:ea typeface="+mn-ea"/>
                <a:cs typeface="+mn-cs"/>
              </a:rPr>
              <a:t>• Between these, and transitioning between the judgment of Judah and the nations is the short chapter relating to Jeremiah's scribe, Baruch. This chapter (Jeremiah 45) is tucked between this section on deserved judgment (Jer 2–44) and the judgment of the nations (Jer 46–51).</a:t>
            </a:r>
            <a:r>
              <a:rPr lang="en-US">
                <a:effectLst/>
              </a:rPr>
              <a:t> </a:t>
            </a:r>
            <a:endParaRPr lang="en-US" sz="1200" dirty="0">
              <a:latin typeface="Arial"/>
              <a:ea typeface="ＭＳ Ｐゴシック" charset="0"/>
              <a:cs typeface="Arial"/>
            </a:endParaRPr>
          </a:p>
          <a:p>
            <a:r>
              <a:rPr lang="en-US" sz="1200" dirty="0">
                <a:latin typeface="Arial"/>
                <a:ea typeface="ＭＳ Ｐゴシック" charset="0"/>
                <a:cs typeface="Arial"/>
              </a:rPr>
              <a:t>__________</a:t>
            </a:r>
          </a:p>
          <a:p>
            <a:endParaRPr lang="en-US" sz="1200" dirty="0">
              <a:latin typeface="Arial"/>
              <a:ea typeface="ＭＳ Ｐゴシック" charset="0"/>
              <a:cs typeface="Arial"/>
            </a:endParaRPr>
          </a:p>
          <a:p>
            <a:r>
              <a:rPr lang="en-US" sz="1200" dirty="0">
                <a:latin typeface="Arial"/>
                <a:ea typeface="ＭＳ Ｐゴシック" charset="0"/>
                <a:cs typeface="Arial"/>
              </a:rPr>
              <a:t>The book is divided into 4 main sections. After the first section in chapter</a:t>
            </a:r>
            <a:r>
              <a:rPr lang="en-US" sz="1200" baseline="0" dirty="0">
                <a:latin typeface="Arial"/>
                <a:ea typeface="ＭＳ Ｐゴシック" charset="0"/>
                <a:cs typeface="Arial"/>
              </a:rPr>
              <a:t> 1 on</a:t>
            </a:r>
            <a:r>
              <a:rPr lang="en-US" sz="1200" dirty="0">
                <a:latin typeface="Arial"/>
                <a:ea typeface="ＭＳ Ｐゴシック" charset="0"/>
                <a:cs typeface="Arial"/>
              </a:rPr>
              <a:t> Jeremiah</a:t>
            </a:r>
            <a:r>
              <a:rPr lang="mr-IN" altLang="ja-JP" sz="1200" dirty="0">
                <a:latin typeface="Arial"/>
                <a:ea typeface="ＭＳ Ｐゴシック" charset="0"/>
                <a:cs typeface="Arial"/>
              </a:rPr>
              <a:t>'</a:t>
            </a:r>
            <a:r>
              <a:rPr lang="en-US" sz="1200" dirty="0">
                <a:latin typeface="Arial"/>
                <a:ea typeface="ＭＳ Ｐゴシック" charset="0"/>
                <a:cs typeface="Arial"/>
              </a:rPr>
              <a:t>s call, his person and identity, Jeremiah got down to work very quickly in Chapter 2. Many object lessons run through the 2nd segment where God asks Jeremiah to do unusual things. These give the Judeans an obvious reminder of what they had not done and their failure to return and repent before God. However, buried between this segment in chapters 30-33 is a message of hope in a future restoration</a:t>
            </a:r>
            <a:r>
              <a:rPr lang="en-US" sz="1200" baseline="0" dirty="0">
                <a:latin typeface="Arial"/>
                <a:ea typeface="ＭＳ Ｐゴシック" charset="0"/>
                <a:cs typeface="Arial"/>
              </a:rPr>
              <a:t>, often called Book of Comfort. E</a:t>
            </a:r>
            <a:r>
              <a:rPr lang="en-US" sz="1200" dirty="0">
                <a:latin typeface="Arial"/>
                <a:ea typeface="ＭＳ Ｐゴシック" charset="0"/>
                <a:cs typeface="Arial"/>
              </a:rPr>
              <a:t>mbedded here is also the new covenant. After that from chapter 34 onwards</a:t>
            </a:r>
            <a:r>
              <a:rPr lang="en-US" sz="1200" baseline="0" dirty="0">
                <a:latin typeface="Arial"/>
                <a:ea typeface="ＭＳ Ｐゴシック" charset="0"/>
                <a:cs typeface="Arial"/>
              </a:rPr>
              <a:t> are </a:t>
            </a:r>
            <a:r>
              <a:rPr lang="en-US" sz="1200" dirty="0">
                <a:latin typeface="Arial"/>
                <a:ea typeface="ＭＳ Ｐゴシック" charset="0"/>
                <a:cs typeface="Arial"/>
              </a:rPr>
              <a:t>warning after warning against disobedience. But interestingly,</a:t>
            </a:r>
            <a:r>
              <a:rPr lang="en-US" sz="1200" baseline="0" dirty="0">
                <a:latin typeface="Arial"/>
                <a:ea typeface="ＭＳ Ｐゴシック" charset="0"/>
                <a:cs typeface="Arial"/>
              </a:rPr>
              <a:t> c</a:t>
            </a:r>
            <a:r>
              <a:rPr lang="en-US" sz="1200" dirty="0">
                <a:latin typeface="Arial"/>
                <a:ea typeface="ＭＳ Ｐゴシック" charset="0"/>
                <a:cs typeface="Arial"/>
              </a:rPr>
              <a:t>hapter 45 records an incident where</a:t>
            </a:r>
            <a:r>
              <a:rPr lang="en-US" sz="1200" baseline="0" dirty="0">
                <a:latin typeface="Arial"/>
                <a:ea typeface="ＭＳ Ｐゴシック" charset="0"/>
                <a:cs typeface="Arial"/>
              </a:rPr>
              <a:t> Barush was encouraged </a:t>
            </a:r>
            <a:r>
              <a:rPr lang="en-US" sz="1200" dirty="0">
                <a:latin typeface="Arial"/>
                <a:ea typeface="ＭＳ Ｐゴシック" charset="0"/>
                <a:cs typeface="Arial"/>
              </a:rPr>
              <a:t>20 years earlier</a:t>
            </a:r>
            <a:r>
              <a:rPr lang="en-US" sz="1200" baseline="0" dirty="0">
                <a:latin typeface="Arial"/>
                <a:ea typeface="ＭＳ Ｐゴシック" charset="0"/>
                <a:cs typeface="Arial"/>
              </a:rPr>
              <a:t> but </a:t>
            </a:r>
            <a:r>
              <a:rPr lang="en-US" sz="1200" dirty="0">
                <a:latin typeface="Arial"/>
                <a:ea typeface="ＭＳ Ｐゴシック" charset="0"/>
                <a:cs typeface="Arial"/>
              </a:rPr>
              <a:t>is placed here to encourage and show God</a:t>
            </a:r>
            <a:r>
              <a:rPr lang="mr-IN" altLang="ja-JP" sz="1200" dirty="0">
                <a:latin typeface="Arial"/>
                <a:ea typeface="ＭＳ Ｐゴシック" charset="0"/>
                <a:cs typeface="Arial"/>
              </a:rPr>
              <a:t>'</a:t>
            </a:r>
            <a:r>
              <a:rPr lang="en-US" sz="1200" dirty="0">
                <a:latin typeface="Arial"/>
                <a:ea typeface="ＭＳ Ｐゴシック" charset="0"/>
                <a:cs typeface="Arial"/>
              </a:rPr>
              <a:t>s sovereignty. This is also a reminder of the encouragement that God gave to Jeremiah in 1:19.. The next segment includes prophecies against the nations that persecuted Judah, many of which where fulfilled while some remain</a:t>
            </a:r>
            <a:r>
              <a:rPr lang="en-US" sz="1200" baseline="0" dirty="0">
                <a:latin typeface="Arial"/>
                <a:ea typeface="ＭＳ Ｐゴシック" charset="0"/>
                <a:cs typeface="Arial"/>
              </a:rPr>
              <a:t> still future</a:t>
            </a:r>
            <a:r>
              <a:rPr lang="en-US" sz="1200" dirty="0">
                <a:latin typeface="Arial"/>
                <a:ea typeface="ＭＳ Ｐゴシック" charset="0"/>
                <a:cs typeface="Arial"/>
              </a:rPr>
              <a:t>. The prophecies end with Babylon, empahsizing how God would very certainly destroy them. This brought hope to the Israelites at that time</a:t>
            </a:r>
            <a:r>
              <a:rPr lang="en-US" sz="1200" baseline="0" dirty="0">
                <a:latin typeface="Arial"/>
                <a:ea typeface="ＭＳ Ｐゴシック" charset="0"/>
                <a:cs typeface="Arial"/>
              </a:rPr>
              <a:t> when </a:t>
            </a:r>
            <a:r>
              <a:rPr lang="en-US" sz="1200" dirty="0">
                <a:latin typeface="Arial"/>
                <a:ea typeface="ＭＳ Ｐゴシック" charset="0"/>
                <a:cs typeface="Arial"/>
              </a:rPr>
              <a:t>they </a:t>
            </a:r>
            <a:r>
              <a:rPr lang="en-US" sz="1200" dirty="0" err="1">
                <a:latin typeface="Arial"/>
                <a:ea typeface="ＭＳ Ｐゴシック" charset="0"/>
                <a:cs typeface="Arial"/>
              </a:rPr>
              <a:t>couldn</a:t>
            </a:r>
            <a:r>
              <a:rPr lang="mr-IN" altLang="ja-JP" sz="1200" dirty="0">
                <a:latin typeface="Arial"/>
                <a:ea typeface="ＭＳ Ｐゴシック" charset="0"/>
                <a:cs typeface="Arial"/>
              </a:rPr>
              <a:t>'</a:t>
            </a:r>
            <a:r>
              <a:rPr lang="en-US" sz="1200" dirty="0">
                <a:latin typeface="Arial"/>
                <a:ea typeface="ＭＳ Ｐゴシック" charset="0"/>
                <a:cs typeface="Arial"/>
              </a:rPr>
              <a:t>t see beyond their suffering and subjugation. So the reality that future judgment lay ahead for Babylon was also an important encouragement for them to know that their God was a just God. </a:t>
            </a:r>
          </a:p>
        </p:txBody>
      </p:sp>
    </p:spTree>
    <p:extLst>
      <p:ext uri="{BB962C8B-B14F-4D97-AF65-F5344CB8AC3E}">
        <p14:creationId xmlns:p14="http://schemas.microsoft.com/office/powerpoint/2010/main" val="42634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a:solidFill>
                  <a:schemeClr val="tx1"/>
                </a:solidFill>
                <a:effectLst/>
                <a:latin typeface="+mn-lt"/>
                <a:ea typeface="+mn-ea"/>
                <a:cs typeface="+mn-cs"/>
              </a:rPr>
              <a:t>Judah’s evil kings had opposed Jeremiah and Baruch, leading to discouragement.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59743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115149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15137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319809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49252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52286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094213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7122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911758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621882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948073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799155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423108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b="1" smtClean="0">
                <a:solidFill>
                  <a:srgbClr val="FFFFFF"/>
                </a:solidFill>
                <a:ea typeface="ＭＳ Ｐゴシック" charset="0"/>
                <a:cs typeface="ＭＳ Ｐゴシック" charset="0"/>
              </a:defRPr>
            </a:lvl1pPr>
          </a:lstStyle>
          <a:p>
            <a:pPr>
              <a:defRPr/>
            </a:pPr>
            <a:fld id="{9AFF1144-238C-0240-B204-634E3F3B7D79}" type="datetimeFigureOut">
              <a:rPr lang="en-NZ"/>
              <a:pPr>
                <a:defRPr/>
              </a:pPr>
              <a:t>27/08/2025</a:t>
            </a:fld>
            <a:endParaRPr lang="en-NZ"/>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b="1">
                <a:solidFill>
                  <a:srgbClr val="EBDDC3"/>
                </a:solidFill>
                <a:ea typeface="ＭＳ Ｐゴシック" charset="0"/>
                <a:cs typeface="ＭＳ Ｐゴシック" charset="0"/>
              </a:defRPr>
            </a:lvl1pPr>
          </a:lstStyle>
          <a:p>
            <a:pPr>
              <a:defRPr/>
            </a:pPr>
            <a:endParaRPr lang="en-NZ"/>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smtClean="0">
                <a:solidFill>
                  <a:srgbClr val="EBDDC3"/>
                </a:solidFill>
                <a:ea typeface="ＭＳ Ｐゴシック" charset="0"/>
                <a:cs typeface="ＭＳ Ｐゴシック" charset="0"/>
              </a:defRPr>
            </a:lvl1pPr>
          </a:lstStyle>
          <a:p>
            <a:pPr>
              <a:defRPr/>
            </a:pPr>
            <a:fld id="{7F31DE37-6878-8848-AF41-A6FBC6C42000}" type="slidenum">
              <a:rPr lang="en-NZ"/>
              <a:pPr>
                <a:defRPr/>
              </a:pPr>
              <a:t>‹#›</a:t>
            </a:fld>
            <a:endParaRPr lang="en-NZ"/>
          </a:p>
        </p:txBody>
      </p:sp>
    </p:spTree>
    <p:extLst>
      <p:ext uri="{BB962C8B-B14F-4D97-AF65-F5344CB8AC3E}">
        <p14:creationId xmlns:p14="http://schemas.microsoft.com/office/powerpoint/2010/main" val="12519829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6406B3AE-5A88-5C45-BFE9-F2865672C229}" type="datetimeFigureOut">
              <a:rPr lang="en-NZ"/>
              <a:pPr>
                <a:defRPr/>
              </a:pPr>
              <a:t>27/08/2025</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srgbClr val="FFFFFF"/>
                </a:solidFill>
                <a:ea typeface="ＭＳ Ｐゴシック" charset="0"/>
                <a:cs typeface="ＭＳ Ｐゴシック" charset="0"/>
              </a:defRPr>
            </a:lvl1pPr>
          </a:lstStyle>
          <a:p>
            <a:pPr>
              <a:defRPr/>
            </a:pPr>
            <a:fld id="{509EBC57-9A6B-8B4C-AFD3-52683691B7DF}" type="slidenum">
              <a:rPr lang="en-NZ"/>
              <a:pPr>
                <a:defRPr/>
              </a:pPr>
              <a:t>‹#›</a:t>
            </a:fld>
            <a:endParaRPr lang="en-NZ"/>
          </a:p>
        </p:txBody>
      </p:sp>
    </p:spTree>
    <p:extLst>
      <p:ext uri="{BB962C8B-B14F-4D97-AF65-F5344CB8AC3E}">
        <p14:creationId xmlns:p14="http://schemas.microsoft.com/office/powerpoint/2010/main" val="129013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04322A7F-F66F-3545-B6C3-CDE17E5F5CAB}" type="datetimeFigureOut">
              <a:rPr lang="en-NZ"/>
              <a:pPr>
                <a:defRPr/>
              </a:pPr>
              <a:t>27/08/2025</a:t>
            </a:fld>
            <a:endParaRPr lang="en-NZ"/>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smtClean="0">
                <a:solidFill>
                  <a:srgbClr val="FFFFFF"/>
                </a:solidFill>
                <a:ea typeface="ＭＳ Ｐゴシック" charset="0"/>
                <a:cs typeface="ＭＳ Ｐゴシック" charset="0"/>
              </a:defRPr>
            </a:lvl1pPr>
          </a:lstStyle>
          <a:p>
            <a:pPr>
              <a:defRPr/>
            </a:pPr>
            <a:fld id="{7EA199DD-3A68-D34F-B4B6-19A33306D930}" type="slidenum">
              <a:rPr lang="en-NZ"/>
              <a:pPr>
                <a:defRPr/>
              </a:pPr>
              <a:t>‹#›</a:t>
            </a:fld>
            <a:endParaRPr lang="en-NZ"/>
          </a:p>
        </p:txBody>
      </p:sp>
      <p:sp>
        <p:nvSpPr>
          <p:cNvPr id="9" name="Footer Placeholder 13"/>
          <p:cNvSpPr>
            <a:spLocks noGrp="1"/>
          </p:cNvSpPr>
          <p:nvPr>
            <p:ph type="ftr" sz="quarter" idx="12"/>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46567638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fontAlgn="base">
              <a:spcBef>
                <a:spcPct val="0"/>
              </a:spcBef>
              <a:spcAft>
                <a:spcPct val="0"/>
              </a:spcAft>
              <a:defRPr b="1">
                <a:ea typeface="ＭＳ Ｐゴシック" charset="0"/>
                <a:cs typeface="ＭＳ Ｐゴシック" charset="0"/>
              </a:defRPr>
            </a:lvl1pPr>
          </a:lstStyle>
          <a:p>
            <a:pPr>
              <a:defRPr/>
            </a:pPr>
            <a:fld id="{B3A4DCE0-73F4-9543-940A-8883DC1ACB6A}" type="datetimeFigureOut">
              <a:rPr lang="en-NZ"/>
              <a:pPr>
                <a:defRPr/>
              </a:pPr>
              <a:t>27/08/2025</a:t>
            </a:fld>
            <a:endParaRPr lang="en-NZ"/>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B213C6B0-8B8A-6043-A948-1A6D9D2C6C08}" type="slidenum">
              <a:rPr lang="en-NZ"/>
              <a:pPr>
                <a:defRPr/>
              </a:pPr>
              <a:t>‹#›</a:t>
            </a:fld>
            <a:endParaRPr lang="en-NZ"/>
          </a:p>
        </p:txBody>
      </p:sp>
      <p:sp>
        <p:nvSpPr>
          <p:cNvPr id="7" name="Footer Placeholder 11"/>
          <p:cNvSpPr>
            <a:spLocks noGrp="1"/>
          </p:cNvSpPr>
          <p:nvPr>
            <p:ph type="ftr" sz="quarter" idx="12"/>
          </p:nvPr>
        </p:nvSpPr>
        <p:spPr/>
        <p:txBody>
          <a:bodyPr rtlCol="0"/>
          <a:lstStyle>
            <a:lvl1pPr fontAlgn="base">
              <a:spcBef>
                <a:spcPct val="0"/>
              </a:spcBef>
              <a:spcAft>
                <a:spcPct val="0"/>
              </a:spcAft>
              <a:defRPr b="1">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2457400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b="1">
                <a:ea typeface="ＭＳ Ｐゴシック" charset="0"/>
                <a:cs typeface="ＭＳ Ｐゴシック" charset="0"/>
              </a:defRPr>
            </a:lvl1pPr>
          </a:lstStyle>
          <a:p>
            <a:pPr>
              <a:defRPr/>
            </a:pPr>
            <a:fld id="{987A6D41-69B7-CA45-B3FA-D3C2E9F16E73}" type="datetimeFigureOut">
              <a:rPr lang="en-NZ"/>
              <a:pPr>
                <a:defRPr/>
              </a:pPr>
              <a:t>27/08/2025</a:t>
            </a:fld>
            <a:endParaRPr lang="en-NZ"/>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EC701D39-17AD-C340-AED1-990EA4934ABD}" type="slidenum">
              <a:rPr lang="en-NZ"/>
              <a:pPr>
                <a:defRPr/>
              </a:pPr>
              <a:t>‹#›</a:t>
            </a:fld>
            <a:endParaRPr lang="en-NZ"/>
          </a:p>
        </p:txBody>
      </p:sp>
      <p:sp>
        <p:nvSpPr>
          <p:cNvPr id="9" name="Footer Placeholder 13"/>
          <p:cNvSpPr>
            <a:spLocks noGrp="1"/>
          </p:cNvSpPr>
          <p:nvPr>
            <p:ph type="ftr" sz="quarter" idx="12"/>
          </p:nvPr>
        </p:nvSpPr>
        <p:spPr/>
        <p:txBody>
          <a:bodyPr rtlCol="0"/>
          <a:lstStyle>
            <a:lvl1pPr fontAlgn="base">
              <a:spcBef>
                <a:spcPct val="0"/>
              </a:spcBef>
              <a:spcAft>
                <a:spcPct val="0"/>
              </a:spcAft>
              <a:defRPr b="1">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1603036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AC7785A1-A077-F446-87E6-56520A4A0B88}" type="datetimeFigureOut">
              <a:rPr lang="en-NZ"/>
              <a:pPr>
                <a:defRPr/>
              </a:pPr>
              <a:t>27/08/2025</a:t>
            </a:fld>
            <a:endParaRPr lang="en-NZ"/>
          </a:p>
        </p:txBody>
      </p:sp>
      <p:sp>
        <p:nvSpPr>
          <p:cNvPr id="4" name="Footer Placeholder 3"/>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
        <p:nvSpPr>
          <p:cNvPr id="5" name="Slide Number Placeholder 4"/>
          <p:cNvSpPr>
            <a:spLocks noGrp="1"/>
          </p:cNvSpPr>
          <p:nvPr>
            <p:ph type="sldNum" sz="quarter" idx="12"/>
          </p:nvPr>
        </p:nvSpPr>
        <p:spPr/>
        <p:txBody>
          <a:bodyPr/>
          <a:lstStyle>
            <a:lvl1pPr fontAlgn="base">
              <a:spcBef>
                <a:spcPct val="0"/>
              </a:spcBef>
              <a:spcAft>
                <a:spcPct val="0"/>
              </a:spcAft>
              <a:defRPr smtClean="0">
                <a:solidFill>
                  <a:srgbClr val="FFFFFF"/>
                </a:solidFill>
                <a:ea typeface="ＭＳ Ｐゴシック" charset="0"/>
                <a:cs typeface="ＭＳ Ｐゴシック" charset="0"/>
              </a:defRPr>
            </a:lvl1pPr>
          </a:lstStyle>
          <a:p>
            <a:pPr>
              <a:defRPr/>
            </a:pPr>
            <a:fld id="{0C786DA5-2858-014C-B9E1-9286801C2775}" type="slidenum">
              <a:rPr lang="en-NZ"/>
              <a:pPr>
                <a:defRPr/>
              </a:pPr>
              <a:t>‹#›</a:t>
            </a:fld>
            <a:endParaRPr lang="en-NZ"/>
          </a:p>
        </p:txBody>
      </p:sp>
    </p:spTree>
    <p:extLst>
      <p:ext uri="{BB962C8B-B14F-4D97-AF65-F5344CB8AC3E}">
        <p14:creationId xmlns:p14="http://schemas.microsoft.com/office/powerpoint/2010/main" val="2377833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4F568947-25C6-174B-B6EC-A2889140F1BF}" type="datetimeFigureOut">
              <a:rPr lang="en-NZ"/>
              <a:pPr>
                <a:defRPr/>
              </a:pPr>
              <a:t>27/08/2025</a:t>
            </a:fld>
            <a:endParaRPr lang="en-NZ"/>
          </a:p>
        </p:txBody>
      </p:sp>
      <p:sp>
        <p:nvSpPr>
          <p:cNvPr id="3" name="Footer Placeholder 2"/>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smtClean="0">
                <a:solidFill>
                  <a:srgbClr val="775F55"/>
                </a:solidFill>
                <a:ea typeface="ＭＳ Ｐゴシック" charset="0"/>
                <a:cs typeface="ＭＳ Ｐゴシック" charset="0"/>
              </a:defRPr>
            </a:lvl1pPr>
          </a:lstStyle>
          <a:p>
            <a:pPr>
              <a:defRPr/>
            </a:pPr>
            <a:fld id="{4DA007FD-A330-6948-8A75-01451750211C}" type="slidenum">
              <a:rPr lang="en-NZ"/>
              <a:pPr>
                <a:defRPr/>
              </a:pPr>
              <a:t>‹#›</a:t>
            </a:fld>
            <a:endParaRPr lang="en-NZ"/>
          </a:p>
        </p:txBody>
      </p:sp>
    </p:spTree>
    <p:extLst>
      <p:ext uri="{BB962C8B-B14F-4D97-AF65-F5344CB8AC3E}">
        <p14:creationId xmlns:p14="http://schemas.microsoft.com/office/powerpoint/2010/main" val="2149879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EB7B03EE-E0F0-0744-A673-3B3920B665DC}" type="datetimeFigureOut">
              <a:rPr lang="en-NZ"/>
              <a:pPr>
                <a:defRPr/>
              </a:pPr>
              <a:t>27/08/2025</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srgbClr val="FFFFFF"/>
                </a:solidFill>
                <a:ea typeface="ＭＳ Ｐゴシック" charset="0"/>
                <a:cs typeface="ＭＳ Ｐゴシック" charset="0"/>
              </a:defRPr>
            </a:lvl1pPr>
          </a:lstStyle>
          <a:p>
            <a:pPr>
              <a:defRPr/>
            </a:pPr>
            <a:fld id="{65A0DDD3-B7D9-DD49-A81B-8ADE1B881191}" type="slidenum">
              <a:rPr lang="en-NZ"/>
              <a:pPr>
                <a:defRPr/>
              </a:pPr>
              <a:t>‹#›</a:t>
            </a:fld>
            <a:endParaRPr lang="en-NZ"/>
          </a:p>
        </p:txBody>
      </p:sp>
    </p:spTree>
    <p:extLst>
      <p:ext uri="{BB962C8B-B14F-4D97-AF65-F5344CB8AC3E}">
        <p14:creationId xmlns:p14="http://schemas.microsoft.com/office/powerpoint/2010/main" val="213167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b="1">
                <a:ea typeface="ＭＳ Ｐゴシック" charset="0"/>
                <a:cs typeface="ＭＳ Ｐゴシック" charset="0"/>
              </a:defRPr>
            </a:lvl1pPr>
          </a:lstStyle>
          <a:p>
            <a:pPr>
              <a:defRPr/>
            </a:pPr>
            <a:fld id="{2E8E1601-6E0A-F941-B285-C3594479CB71}" type="datetimeFigureOut">
              <a:rPr lang="en-NZ"/>
              <a:pPr>
                <a:defRPr/>
              </a:pPr>
              <a:t>27/08/2025</a:t>
            </a:fld>
            <a:endParaRPr lang="en-NZ"/>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smtClean="0">
                <a:ea typeface="ＭＳ Ｐゴシック" charset="0"/>
                <a:cs typeface="ＭＳ Ｐゴシック" charset="0"/>
              </a:defRPr>
            </a:lvl1pPr>
          </a:lstStyle>
          <a:p>
            <a:pPr>
              <a:defRPr/>
            </a:pPr>
            <a:fld id="{E1A19CCB-5DB5-4C4E-8E8A-8706DD97EA81}" type="slidenum">
              <a:rPr lang="en-NZ"/>
              <a:pPr>
                <a:defRPr/>
              </a:pPr>
              <a:t>‹#›</a:t>
            </a:fld>
            <a:endParaRPr lang="en-NZ"/>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b="1">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278416644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b="1">
                <a:ea typeface="ＭＳ Ｐゴシック" charset="0"/>
                <a:cs typeface="ＭＳ Ｐゴシック" charset="0"/>
              </a:defRPr>
            </a:lvl1pPr>
          </a:lstStyle>
          <a:p>
            <a:pPr>
              <a:defRPr/>
            </a:pPr>
            <a:fld id="{A17EF065-B19E-5545-B29E-480EA245E6F8}" type="datetimeFigureOut">
              <a:rPr lang="en-NZ"/>
              <a:pPr>
                <a:defRPr/>
              </a:pPr>
              <a:t>27/08/2025</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6C96887-7EC7-6E48-97E1-98E612BE3768}" type="slidenum">
              <a:rPr lang="en-NZ"/>
              <a:pPr>
                <a:defRPr/>
              </a:pPr>
              <a:t>‹#›</a:t>
            </a:fld>
            <a:endParaRPr lang="en-NZ"/>
          </a:p>
        </p:txBody>
      </p:sp>
    </p:spTree>
    <p:extLst>
      <p:ext uri="{BB962C8B-B14F-4D97-AF65-F5344CB8AC3E}">
        <p14:creationId xmlns:p14="http://schemas.microsoft.com/office/powerpoint/2010/main" val="346543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b="1">
                <a:ea typeface="ＭＳ Ｐゴシック" charset="0"/>
                <a:cs typeface="ＭＳ Ｐゴシック" charset="0"/>
              </a:defRPr>
            </a:lvl1pPr>
          </a:lstStyle>
          <a:p>
            <a:pPr>
              <a:defRPr/>
            </a:pPr>
            <a:fld id="{9193A3FA-1623-D647-BF37-D97FC7879AF9}" type="datetimeFigureOut">
              <a:rPr lang="en-NZ"/>
              <a:pPr>
                <a:defRPr/>
              </a:pPr>
              <a:t>27/08/2025</a:t>
            </a:fld>
            <a:endParaRPr lang="en-NZ"/>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b="1">
                <a:ea typeface="ＭＳ Ｐゴシック" charset="0"/>
                <a:cs typeface="ＭＳ Ｐゴシック" charset="0"/>
              </a:defRPr>
            </a:lvl1pPr>
          </a:lstStyle>
          <a:p>
            <a:pPr>
              <a:defRPr/>
            </a:pPr>
            <a:endParaRPr lang="en-NZ"/>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ea typeface="ＭＳ Ｐゴシック" charset="0"/>
                <a:cs typeface="ＭＳ Ｐゴシック" charset="0"/>
              </a:defRPr>
            </a:lvl1pPr>
          </a:lstStyle>
          <a:p>
            <a:pPr>
              <a:defRPr/>
            </a:pPr>
            <a:fld id="{AE7D3820-8B40-894E-AEE7-D8CD6F1CE5F0}" type="slidenum">
              <a:rPr lang="en-NZ"/>
              <a:pPr>
                <a:defRPr/>
              </a:pPr>
              <a:t>‹#›</a:t>
            </a:fld>
            <a:endParaRPr lang="en-NZ"/>
          </a:p>
        </p:txBody>
      </p:sp>
    </p:spTree>
    <p:extLst>
      <p:ext uri="{BB962C8B-B14F-4D97-AF65-F5344CB8AC3E}">
        <p14:creationId xmlns:p14="http://schemas.microsoft.com/office/powerpoint/2010/main" val="52103688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ea typeface="ＭＳ Ｐゴシック" charset="-128"/>
                <a:cs typeface="ＭＳ Ｐゴシック" charset="-128"/>
              </a:defRPr>
            </a:lvl1pPr>
          </a:lstStyle>
          <a:p>
            <a:pPr>
              <a:defRPr/>
            </a:pPr>
            <a:endParaRPr lang="en-US"/>
          </a:p>
        </p:txBody>
      </p:sp>
      <p:sp>
        <p:nvSpPr>
          <p:cNvPr id="28" name="Rectangle 28"/>
          <p:cNvSpPr>
            <a:spLocks noGrp="1" noChangeArrowheads="1"/>
          </p:cNvSpPr>
          <p:nvPr>
            <p:ph type="ftr" sz="quarter" idx="11"/>
          </p:nvPr>
        </p:nvSpPr>
        <p:spPr/>
        <p:txBody>
          <a:bodyPr/>
          <a:lstStyle>
            <a:lvl1pPr>
              <a:defRPr b="0">
                <a:ea typeface="ＭＳ Ｐゴシック" charset="-128"/>
                <a:cs typeface="ＭＳ Ｐゴシック" charset="-128"/>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B3A67D52-D8C5-FD4E-8C59-4EFEA5CA33F4}" type="slidenum">
              <a:rPr lang="en-US"/>
              <a:pPr>
                <a:defRPr/>
              </a:pPr>
              <a:t>‹#›</a:t>
            </a:fld>
            <a:endParaRPr lang="en-US"/>
          </a:p>
        </p:txBody>
      </p:sp>
    </p:spTree>
    <p:extLst>
      <p:ext uri="{BB962C8B-B14F-4D97-AF65-F5344CB8AC3E}">
        <p14:creationId xmlns:p14="http://schemas.microsoft.com/office/powerpoint/2010/main" val="1392982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C9DCEB-3CBE-1045-999D-6E1C3E9AD94D}" type="datetime1">
              <a:rPr lang="en-US"/>
              <a:pPr>
                <a:defRPr/>
              </a:pPr>
              <a:t>8/27/25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atin typeface="Georgia"/>
            </a:endParaRP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DEF92D2-2EC5-C24F-B2DF-A8358511F6A9}" type="slidenum">
              <a:rPr lang="en-US"/>
              <a:pPr>
                <a:defRPr/>
              </a:pPr>
              <a:t>‹#›</a:t>
            </a:fld>
            <a:endParaRPr lang="en-US"/>
          </a:p>
        </p:txBody>
      </p:sp>
    </p:spTree>
    <p:extLst>
      <p:ext uri="{BB962C8B-B14F-4D97-AF65-F5344CB8AC3E}">
        <p14:creationId xmlns:p14="http://schemas.microsoft.com/office/powerpoint/2010/main" val="269757908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6" name="Rectangle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9" name="Rectangle 11"/>
          <p:cNvSpPr>
            <a:spLocks noChangeArrowheads="1"/>
          </p:cNvSpPr>
          <p:nvPr/>
        </p:nvSpPr>
        <p:spPr bwMode="auto">
          <a:xfrm>
            <a:off x="155575" y="142875"/>
            <a:ext cx="8832850" cy="2139950"/>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atin typeface="Georgia"/>
            </a:endParaRPr>
          </a:p>
        </p:txBody>
      </p:sp>
      <p:sp>
        <p:nvSpPr>
          <p:cNvPr id="16" name="Date Placeholder 3"/>
          <p:cNvSpPr>
            <a:spLocks noGrp="1"/>
          </p:cNvSpPr>
          <p:nvPr>
            <p:ph type="dt" sz="half" idx="11"/>
          </p:nvPr>
        </p:nvSpPr>
        <p:spPr/>
        <p:txBody>
          <a:bodyPr/>
          <a:lstStyle>
            <a:lvl1pPr>
              <a:defRPr/>
            </a:lvl1pPr>
          </a:lstStyle>
          <a:p>
            <a:pPr>
              <a:defRPr/>
            </a:pPr>
            <a:fld id="{E7EFBB9D-0321-9D4F-BDC1-74066C82F4A6}" type="datetime1">
              <a:rPr lang="en-US"/>
              <a:pPr>
                <a:defRPr/>
              </a:pPr>
              <a:t>8/27/25</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E519A6C-F3E4-6049-8F85-01291AEB73AD}" type="slidenum">
              <a:rPr lang="en-US"/>
              <a:pPr>
                <a:defRPr/>
              </a:pPr>
              <a:t>‹#›</a:t>
            </a:fld>
            <a:endParaRPr lang="en-US"/>
          </a:p>
        </p:txBody>
      </p:sp>
    </p:spTree>
    <p:extLst>
      <p:ext uri="{BB962C8B-B14F-4D97-AF65-F5344CB8AC3E}">
        <p14:creationId xmlns:p14="http://schemas.microsoft.com/office/powerpoint/2010/main" val="21158884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prstClr val="black"/>
              </a:solidFill>
              <a:latin typeface="Arial" charset="0"/>
              <a:ea typeface="ＭＳ Ｐゴシック" charset="0"/>
              <a:cs typeface="ＭＳ Ｐゴシック" charset="0"/>
            </a:endParaRPr>
          </a:p>
        </p:txBody>
      </p:sp>
      <p:sp>
        <p:nvSpPr>
          <p:cNvPr id="8" name="Rectangle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0"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2" name="Rectangle 10"/>
          <p:cNvSpPr/>
          <p:nvPr/>
        </p:nvSpPr>
        <p:spPr>
          <a:xfrm>
            <a:off x="152400" y="1371600"/>
            <a:ext cx="8832850" cy="914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CBC84355-7014-1F40-AF67-BD1BBE87FAE2}" type="datetime1">
              <a:rPr lang="en-US"/>
              <a:pPr>
                <a:defRPr/>
              </a:pPr>
              <a:t>8/27/25</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atin typeface="Georgia"/>
            </a:endParaRPr>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C48B0EBC-F39F-6E49-9E06-B087B0D4AD0D}" type="slidenum">
              <a:rPr lang="en-US"/>
              <a:pPr>
                <a:defRPr/>
              </a:pPr>
              <a:t>‹#›</a:t>
            </a:fld>
            <a:endParaRPr lang="en-US"/>
          </a:p>
        </p:txBody>
      </p:sp>
    </p:spTree>
    <p:extLst>
      <p:ext uri="{BB962C8B-B14F-4D97-AF65-F5344CB8AC3E}">
        <p14:creationId xmlns:p14="http://schemas.microsoft.com/office/powerpoint/2010/main" val="81289849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5522836F-E0F3-634C-ADDA-C92A2EB4B98A}" type="datetime1">
              <a:rPr lang="en-US"/>
              <a:pPr>
                <a:defRPr/>
              </a:pPr>
              <a:t>8/27/25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atin typeface="Georgia"/>
            </a:endParaRP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80ECE3B-7CFD-C846-8DF9-5897A7EFE78A}" type="slidenum">
              <a:rPr lang="en-US"/>
              <a:pPr>
                <a:defRPr/>
              </a:pPr>
              <a:t>‹#›</a:t>
            </a:fld>
            <a:endParaRPr lang="en-US"/>
          </a:p>
        </p:txBody>
      </p:sp>
    </p:spTree>
    <p:extLst>
      <p:ext uri="{BB962C8B-B14F-4D97-AF65-F5344CB8AC3E}">
        <p14:creationId xmlns:p14="http://schemas.microsoft.com/office/powerpoint/2010/main" val="65549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3" name="Rectangle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5"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8" name="Date Placeholder 1"/>
          <p:cNvSpPr>
            <a:spLocks noGrp="1"/>
          </p:cNvSpPr>
          <p:nvPr>
            <p:ph type="dt" sz="half" idx="10"/>
          </p:nvPr>
        </p:nvSpPr>
        <p:spPr/>
        <p:txBody>
          <a:bodyPr/>
          <a:lstStyle>
            <a:lvl1pPr>
              <a:defRPr/>
            </a:lvl1pPr>
          </a:lstStyle>
          <a:p>
            <a:pPr>
              <a:defRPr/>
            </a:pPr>
            <a:fld id="{5E54196F-42FA-0848-83AD-E4FC5AE0E259}" type="datetime1">
              <a:rPr lang="en-US"/>
              <a:pPr>
                <a:defRPr/>
              </a:pPr>
              <a:t>8/27/25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latin typeface="Georgia"/>
            </a:endParaRP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C2182598-0677-C944-ABC0-3FAE6D290267}" type="slidenum">
              <a:rPr lang="en-US"/>
              <a:pPr>
                <a:defRPr/>
              </a:pPr>
              <a:t>‹#›</a:t>
            </a:fld>
            <a:endParaRPr lang="en-US"/>
          </a:p>
        </p:txBody>
      </p:sp>
    </p:spTree>
    <p:extLst>
      <p:ext uri="{BB962C8B-B14F-4D97-AF65-F5344CB8AC3E}">
        <p14:creationId xmlns:p14="http://schemas.microsoft.com/office/powerpoint/2010/main" val="1821118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8" name="Rectangle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9"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1" name="Rectangle 7"/>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atin typeface="Arial"/>
                <a:cs typeface="Arial"/>
              </a:defRPr>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914400"/>
            <a:ext cx="2438400" cy="5257800"/>
          </a:xfrm>
        </p:spPr>
        <p:txBody>
          <a:bodyPr/>
          <a:lstStyle>
            <a:lvl1pPr marL="0" indent="0">
              <a:spcAft>
                <a:spcPts val="1000"/>
              </a:spcAft>
              <a:buFontTx/>
              <a:buNone/>
              <a:defRPr sz="1600">
                <a:solidFill>
                  <a:srgbClr val="FFFFFF"/>
                </a:solidFill>
                <a:latin typeface="Arial"/>
                <a:cs typeface="Aria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4D43633-8453-304F-B7E7-3328FE33DB54}" type="slidenum">
              <a:rPr lang="en-US"/>
              <a:pPr>
                <a:defRPr/>
              </a:pPr>
              <a:t>‹#›</a:t>
            </a:fld>
            <a:endParaRPr lang="en-US"/>
          </a:p>
        </p:txBody>
      </p:sp>
    </p:spTree>
    <p:extLst>
      <p:ext uri="{BB962C8B-B14F-4D97-AF65-F5344CB8AC3E}">
        <p14:creationId xmlns:p14="http://schemas.microsoft.com/office/powerpoint/2010/main" val="2147555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FE2266-011C-7F44-AB8E-133A8361CF9C}" type="datetime1">
              <a:rPr lang="en-US"/>
              <a:pPr>
                <a:defRPr/>
              </a:pPr>
              <a:t>8/27/25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latin typeface="Georgia"/>
            </a:endParaRPr>
          </a:p>
        </p:txBody>
      </p:sp>
      <p:sp>
        <p:nvSpPr>
          <p:cNvPr id="6" name="Slide Number Placeholder 5"/>
          <p:cNvSpPr>
            <a:spLocks noGrp="1"/>
          </p:cNvSpPr>
          <p:nvPr>
            <p:ph type="sldNum" sz="quarter" idx="12"/>
          </p:nvPr>
        </p:nvSpPr>
        <p:spPr/>
        <p:txBody>
          <a:bodyPr/>
          <a:lstStyle>
            <a:lvl1pPr>
              <a:defRPr/>
            </a:lvl1pPr>
          </a:lstStyle>
          <a:p>
            <a:pPr>
              <a:defRPr/>
            </a:pPr>
            <a:fld id="{00DED170-D075-5C4D-8DA4-785827FD8AD6}" type="slidenum">
              <a:rPr lang="en-US"/>
              <a:pPr>
                <a:defRPr/>
              </a:pPr>
              <a:t>‹#›</a:t>
            </a:fld>
            <a:endParaRPr lang="en-US"/>
          </a:p>
        </p:txBody>
      </p:sp>
    </p:spTree>
    <p:extLst>
      <p:ext uri="{BB962C8B-B14F-4D97-AF65-F5344CB8AC3E}">
        <p14:creationId xmlns:p14="http://schemas.microsoft.com/office/powerpoint/2010/main" val="292001443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6" name="Rectangle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7"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66E1647-530F-FA4B-898D-5EBB31DD8E34}"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C15BBDD7-C11C-7643-BC20-B4085915D5E7}" type="datetime1">
              <a:rPr lang="en-US"/>
              <a:pPr>
                <a:defRPr/>
              </a:pPr>
              <a:t>8/27/25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latin typeface="Georgia"/>
            </a:endParaRPr>
          </a:p>
        </p:txBody>
      </p:sp>
    </p:spTree>
    <p:extLst>
      <p:ext uri="{BB962C8B-B14F-4D97-AF65-F5344CB8AC3E}">
        <p14:creationId xmlns:p14="http://schemas.microsoft.com/office/powerpoint/2010/main" val="69368105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10" name="Rectangle 9"/>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Arial"/>
                <a:cs typeface="Aria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451DBD7-076A-F445-ACD7-DC723477C32E}"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C5FF50C5-A5D5-B047-9C29-08F7151F0947}" type="datetime1">
              <a:rPr lang="en-US"/>
              <a:pPr>
                <a:defRPr/>
              </a:pPr>
              <a:t>8/27/25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atin typeface="Georgia"/>
            </a:endParaRPr>
          </a:p>
        </p:txBody>
      </p:sp>
    </p:spTree>
    <p:extLst>
      <p:ext uri="{BB962C8B-B14F-4D97-AF65-F5344CB8AC3E}">
        <p14:creationId xmlns:p14="http://schemas.microsoft.com/office/powerpoint/2010/main" val="366139325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Arial" charset="0"/>
              <a:ea typeface="ＭＳ Ｐゴシック" charset="0"/>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AED73B65-C526-484E-99E2-3EAE9424BB3E}" type="datetime1">
              <a:rPr lang="en-US"/>
              <a:pPr>
                <a:defRPr/>
              </a:pPr>
              <a:t>8/27/25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latin typeface="Georgia"/>
            </a:endParaRPr>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743E8CEA-515C-4344-B85E-562726F6F684}" type="slidenum">
              <a:rPr lang="en-US"/>
              <a:pPr>
                <a:defRPr/>
              </a:pPr>
              <a:t>‹#›</a:t>
            </a:fld>
            <a:endParaRPr lang="en-US"/>
          </a:p>
        </p:txBody>
      </p:sp>
    </p:spTree>
    <p:extLst>
      <p:ext uri="{BB962C8B-B14F-4D97-AF65-F5344CB8AC3E}">
        <p14:creationId xmlns:p14="http://schemas.microsoft.com/office/powerpoint/2010/main" val="124674798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96C9F3-4340-EB49-8E02-2BF89706F1EA}" type="slidenum">
              <a:rPr lang="en-US"/>
              <a:pPr>
                <a:defRPr/>
              </a:pPr>
              <a:t>‹#›</a:t>
            </a:fld>
            <a:endParaRPr lang="en-US"/>
          </a:p>
        </p:txBody>
      </p:sp>
    </p:spTree>
    <p:extLst>
      <p:ext uri="{BB962C8B-B14F-4D97-AF65-F5344CB8AC3E}">
        <p14:creationId xmlns:p14="http://schemas.microsoft.com/office/powerpoint/2010/main" val="155241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A234F-A8A6-1743-9D3D-60CB896E776C}" type="slidenum">
              <a:rPr lang="en-US"/>
              <a:pPr>
                <a:defRPr/>
              </a:pPr>
              <a:t>‹#›</a:t>
            </a:fld>
            <a:endParaRPr lang="en-US"/>
          </a:p>
        </p:txBody>
      </p:sp>
    </p:spTree>
    <p:extLst>
      <p:ext uri="{BB962C8B-B14F-4D97-AF65-F5344CB8AC3E}">
        <p14:creationId xmlns:p14="http://schemas.microsoft.com/office/powerpoint/2010/main" val="2075857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E7DFA-B8C3-324C-B277-B67A591077C8}" type="slidenum">
              <a:rPr lang="en-US"/>
              <a:pPr>
                <a:defRPr/>
              </a:pPr>
              <a:t>‹#›</a:t>
            </a:fld>
            <a:endParaRPr lang="en-US"/>
          </a:p>
        </p:txBody>
      </p:sp>
    </p:spTree>
    <p:extLst>
      <p:ext uri="{BB962C8B-B14F-4D97-AF65-F5344CB8AC3E}">
        <p14:creationId xmlns:p14="http://schemas.microsoft.com/office/powerpoint/2010/main" val="7609750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C30B36-0252-7F44-8CE3-095ADA0863E9}" type="slidenum">
              <a:rPr lang="en-US"/>
              <a:pPr>
                <a:defRPr/>
              </a:pPr>
              <a:t>‹#›</a:t>
            </a:fld>
            <a:endParaRPr lang="en-US"/>
          </a:p>
        </p:txBody>
      </p:sp>
    </p:spTree>
    <p:extLst>
      <p:ext uri="{BB962C8B-B14F-4D97-AF65-F5344CB8AC3E}">
        <p14:creationId xmlns:p14="http://schemas.microsoft.com/office/powerpoint/2010/main" val="3468397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AD1B2D-177F-2B4F-B7AE-566C2039751C}" type="slidenum">
              <a:rPr lang="en-US"/>
              <a:pPr>
                <a:defRPr/>
              </a:pPr>
              <a:t>‹#›</a:t>
            </a:fld>
            <a:endParaRPr lang="en-US"/>
          </a:p>
        </p:txBody>
      </p:sp>
    </p:spTree>
    <p:extLst>
      <p:ext uri="{BB962C8B-B14F-4D97-AF65-F5344CB8AC3E}">
        <p14:creationId xmlns:p14="http://schemas.microsoft.com/office/powerpoint/2010/main" val="972419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CD1990-5D03-EE4C-9488-987440C2ED9A}" type="slidenum">
              <a:rPr lang="en-US"/>
              <a:pPr>
                <a:defRPr/>
              </a:pPr>
              <a:t>‹#›</a:t>
            </a:fld>
            <a:endParaRPr lang="en-US"/>
          </a:p>
        </p:txBody>
      </p:sp>
    </p:spTree>
    <p:extLst>
      <p:ext uri="{BB962C8B-B14F-4D97-AF65-F5344CB8AC3E}">
        <p14:creationId xmlns:p14="http://schemas.microsoft.com/office/powerpoint/2010/main" val="3316685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CBDA54-3AF8-8E42-A2E7-1246503C962E}" type="slidenum">
              <a:rPr lang="en-US"/>
              <a:pPr>
                <a:defRPr/>
              </a:pPr>
              <a:t>‹#›</a:t>
            </a:fld>
            <a:endParaRPr lang="en-US"/>
          </a:p>
        </p:txBody>
      </p:sp>
    </p:spTree>
    <p:extLst>
      <p:ext uri="{BB962C8B-B14F-4D97-AF65-F5344CB8AC3E}">
        <p14:creationId xmlns:p14="http://schemas.microsoft.com/office/powerpoint/2010/main" val="4201162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B6BEB0-C63E-C64F-A846-E05FD62220A0}" type="slidenum">
              <a:rPr lang="en-US"/>
              <a:pPr>
                <a:defRPr/>
              </a:pPr>
              <a:t>‹#›</a:t>
            </a:fld>
            <a:endParaRPr lang="en-US"/>
          </a:p>
        </p:txBody>
      </p:sp>
    </p:spTree>
    <p:extLst>
      <p:ext uri="{BB962C8B-B14F-4D97-AF65-F5344CB8AC3E}">
        <p14:creationId xmlns:p14="http://schemas.microsoft.com/office/powerpoint/2010/main" val="8143758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D52A5B-7269-284B-BC68-FE3EDD11AED7}" type="slidenum">
              <a:rPr lang="en-US"/>
              <a:pPr>
                <a:defRPr/>
              </a:pPr>
              <a:t>‹#›</a:t>
            </a:fld>
            <a:endParaRPr lang="en-US"/>
          </a:p>
        </p:txBody>
      </p:sp>
    </p:spTree>
    <p:extLst>
      <p:ext uri="{BB962C8B-B14F-4D97-AF65-F5344CB8AC3E}">
        <p14:creationId xmlns:p14="http://schemas.microsoft.com/office/powerpoint/2010/main" val="1840846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8F0E5-1AE4-3C4F-880C-D838B50309F3}" type="slidenum">
              <a:rPr lang="en-US"/>
              <a:pPr>
                <a:defRPr/>
              </a:pPr>
              <a:t>‹#›</a:t>
            </a:fld>
            <a:endParaRPr lang="en-US"/>
          </a:p>
        </p:txBody>
      </p:sp>
    </p:spTree>
    <p:extLst>
      <p:ext uri="{BB962C8B-B14F-4D97-AF65-F5344CB8AC3E}">
        <p14:creationId xmlns:p14="http://schemas.microsoft.com/office/powerpoint/2010/main" val="30790993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5FE7F-F3D0-7946-9E34-333DB0BE5E63}" type="slidenum">
              <a:rPr lang="en-US"/>
              <a:pPr>
                <a:defRPr/>
              </a:pPr>
              <a:t>‹#›</a:t>
            </a:fld>
            <a:endParaRPr lang="en-US"/>
          </a:p>
        </p:txBody>
      </p:sp>
    </p:spTree>
    <p:extLst>
      <p:ext uri="{BB962C8B-B14F-4D97-AF65-F5344CB8AC3E}">
        <p14:creationId xmlns:p14="http://schemas.microsoft.com/office/powerpoint/2010/main" val="398991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5.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effectLst/>
              </a:rPr>
              <a:pPr eaLnBrk="0" hangingPunct="0">
                <a:defRPr/>
              </a:pPr>
              <a:t>‹#›</a:t>
            </a:fld>
            <a:endParaRPr lang="en-US">
              <a:effectLst/>
            </a:endParaRPr>
          </a:p>
        </p:txBody>
      </p:sp>
    </p:spTree>
    <p:extLst>
      <p:ext uri="{BB962C8B-B14F-4D97-AF65-F5344CB8AC3E}">
        <p14:creationId xmlns:p14="http://schemas.microsoft.com/office/powerpoint/2010/main" val="29433926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42"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43"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b="0" smtClean="0">
                <a:solidFill>
                  <a:srgbClr val="775F55"/>
                </a:solidFill>
                <a:latin typeface="Tw Cen MT"/>
                <a:ea typeface="+mn-ea"/>
                <a:cs typeface="+mn-cs"/>
              </a:defRPr>
            </a:lvl1pPr>
          </a:lstStyle>
          <a:p>
            <a:pPr defTabSz="914400">
              <a:defRPr/>
            </a:pPr>
            <a:fld id="{1D5C261E-1679-774F-B786-F39C014CA69C}" type="datetimeFigureOut">
              <a:rPr lang="en-NZ"/>
              <a:pPr defTabSz="914400">
                <a:defRPr/>
              </a:pPr>
              <a:t>27/08/2025</a:t>
            </a:fld>
            <a:endParaRPr lang="en-NZ"/>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b="0">
                <a:solidFill>
                  <a:srgbClr val="775F55"/>
                </a:solidFill>
                <a:latin typeface="Tw Cen MT"/>
                <a:ea typeface="+mn-ea"/>
                <a:cs typeface="+mn-cs"/>
              </a:defRPr>
            </a:lvl1pPr>
          </a:lstStyle>
          <a:p>
            <a:pPr defTabSz="914400">
              <a:defRPr/>
            </a:pPr>
            <a:endParaRPr lang="en-NZ"/>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Tw Cen MT"/>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w Cen MT"/>
                <a:ea typeface="+mn-ea"/>
                <a:cs typeface="+mn-cs"/>
              </a:defRPr>
            </a:lvl1pPr>
          </a:lstStyle>
          <a:p>
            <a:pPr defTabSz="914400">
              <a:defRPr/>
            </a:pPr>
            <a:fld id="{FAAF8DCE-046A-904B-90A6-C0407654BE76}" type="slidenum">
              <a:rPr lang="en-NZ"/>
              <a:pPr defTabSz="914400">
                <a:defRPr/>
              </a:pPr>
              <a:t>‹#›</a:t>
            </a:fld>
            <a:endParaRPr lang="en-NZ"/>
          </a:p>
        </p:txBody>
      </p:sp>
    </p:spTree>
    <p:extLst>
      <p:ext uri="{BB962C8B-B14F-4D97-AF65-F5344CB8AC3E}">
        <p14:creationId xmlns:p14="http://schemas.microsoft.com/office/powerpoint/2010/main" val="3304267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fontAlgn="base">
        <a:spcBef>
          <a:spcPct val="0"/>
        </a:spcBef>
        <a:spcAft>
          <a:spcPct val="0"/>
        </a:spcAft>
        <a:defRPr sz="4400" kern="1200">
          <a:solidFill>
            <a:schemeClr val="tx2"/>
          </a:solidFill>
          <a:latin typeface="+mj-lt"/>
          <a:ea typeface="ＭＳ Ｐゴシック" charset="0"/>
          <a:cs typeface="ＭＳ Ｐゴシック" charset="0"/>
        </a:defRPr>
      </a:lvl1pPr>
      <a:lvl2pPr algn="l" rtl="0" fontAlgn="base">
        <a:spcBef>
          <a:spcPct val="0"/>
        </a:spcBef>
        <a:spcAft>
          <a:spcPct val="0"/>
        </a:spcAft>
        <a:defRPr sz="4400">
          <a:solidFill>
            <a:schemeClr val="tx2"/>
          </a:solidFill>
          <a:latin typeface="Tw Cen MT" charset="0"/>
          <a:ea typeface="ＭＳ Ｐゴシック" charset="0"/>
          <a:cs typeface="ＭＳ Ｐゴシック" charset="0"/>
        </a:defRPr>
      </a:lvl2pPr>
      <a:lvl3pPr algn="l" rtl="0" fontAlgn="base">
        <a:spcBef>
          <a:spcPct val="0"/>
        </a:spcBef>
        <a:spcAft>
          <a:spcPct val="0"/>
        </a:spcAft>
        <a:defRPr sz="4400">
          <a:solidFill>
            <a:schemeClr val="tx2"/>
          </a:solidFill>
          <a:latin typeface="Tw Cen MT" charset="0"/>
          <a:ea typeface="ＭＳ Ｐゴシック" charset="0"/>
          <a:cs typeface="ＭＳ Ｐゴシック" charset="0"/>
        </a:defRPr>
      </a:lvl3pPr>
      <a:lvl4pPr algn="l" rtl="0" fontAlgn="base">
        <a:spcBef>
          <a:spcPct val="0"/>
        </a:spcBef>
        <a:spcAft>
          <a:spcPct val="0"/>
        </a:spcAft>
        <a:defRPr sz="4400">
          <a:solidFill>
            <a:schemeClr val="tx2"/>
          </a:solidFill>
          <a:latin typeface="Tw Cen MT" charset="0"/>
          <a:ea typeface="ＭＳ Ｐゴシック" charset="0"/>
          <a:cs typeface="ＭＳ Ｐゴシック" charset="0"/>
        </a:defRPr>
      </a:lvl4pPr>
      <a:lvl5pPr algn="l" rtl="0" fontAlgn="base">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fontAlgn="base">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fontAlgn="base">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fontAlgn="base">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fontAlgn="base">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fontAlgn="base">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8839200" cy="6858000"/>
            <a:chOff x="0" y="0"/>
            <a:chExt cx="5568" cy="4320"/>
          </a:xfrm>
        </p:grpSpPr>
        <p:grpSp>
          <p:nvGrpSpPr>
            <p:cNvPr id="18440" name="Group 3"/>
            <p:cNvGrpSpPr>
              <a:grpSpLocks/>
            </p:cNvGrpSpPr>
            <p:nvPr userDrawn="1"/>
          </p:nvGrpSpPr>
          <p:grpSpPr bwMode="auto">
            <a:xfrm>
              <a:off x="0" y="0"/>
              <a:ext cx="3216" cy="3072"/>
              <a:chOff x="0" y="0"/>
              <a:chExt cx="2928" cy="2784"/>
            </a:xfrm>
          </p:grpSpPr>
          <p:sp>
            <p:nvSpPr>
              <p:cNvPr id="1845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8441" name="Group 9"/>
            <p:cNvGrpSpPr>
              <a:grpSpLocks/>
            </p:cNvGrpSpPr>
            <p:nvPr userDrawn="1"/>
          </p:nvGrpSpPr>
          <p:grpSpPr bwMode="auto">
            <a:xfrm>
              <a:off x="2016" y="2016"/>
              <a:ext cx="2448" cy="2304"/>
              <a:chOff x="0" y="0"/>
              <a:chExt cx="2928" cy="2784"/>
            </a:xfrm>
          </p:grpSpPr>
          <p:sp>
            <p:nvSpPr>
              <p:cNvPr id="1844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4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5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nvGrpSpPr>
            <p:cNvPr id="18442" name="Group 15"/>
            <p:cNvGrpSpPr>
              <a:grpSpLocks/>
            </p:cNvGrpSpPr>
            <p:nvPr userDrawn="1"/>
          </p:nvGrpSpPr>
          <p:grpSpPr bwMode="auto">
            <a:xfrm>
              <a:off x="2832" y="96"/>
              <a:ext cx="2736" cy="2592"/>
              <a:chOff x="0" y="0"/>
              <a:chExt cx="2928" cy="2784"/>
            </a:xfrm>
          </p:grpSpPr>
          <p:sp>
            <p:nvSpPr>
              <p:cNvPr id="1844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4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4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4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sp>
            <p:nvSpPr>
              <p:cNvPr id="1844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cs typeface="ＭＳ Ｐゴシック" charset="0"/>
                </a:endParaRPr>
              </a:p>
            </p:txBody>
          </p:sp>
        </p:grpSp>
      </p:grpSp>
      <p:sp>
        <p:nvSpPr>
          <p:cNvPr id="18435"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6"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EAEAEA"/>
                </a:solidFill>
                <a:latin typeface="Times New Roman" charset="0"/>
              </a:defRPr>
            </a:lvl1pPr>
          </a:lstStyle>
          <a:p>
            <a:pPr defTabSz="914400" fontAlgn="base">
              <a:spcBef>
                <a:spcPct val="0"/>
              </a:spcBef>
              <a:spcAft>
                <a:spcPct val="0"/>
              </a:spcAft>
              <a:defRPr/>
            </a:pPr>
            <a:fld id="{71756F61-30D4-B148-BED6-7E63EC18D056}"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104924253"/>
      </p:ext>
    </p:extLst>
  </p:cSld>
  <p:clrMap bg1="dk2" tx1="lt1" bg2="dk1" tx2="lt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prstClr val="black"/>
              </a:solidFill>
              <a:latin typeface="Georgia" charset="0"/>
              <a:ea typeface="ＭＳ Ｐゴシック" charset="0"/>
              <a:cs typeface="ＭＳ Ｐゴシック"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defTabSz="914400" fontAlgn="base">
              <a:spcBef>
                <a:spcPct val="0"/>
              </a:spcBef>
              <a:spcAft>
                <a:spcPct val="0"/>
              </a:spcAft>
              <a:defRPr/>
            </a:pPr>
            <a:fld id="{89A62BE6-53D7-EE4C-B1E1-3EB9338DB105}" type="datetime1">
              <a:rPr lang="en-US">
                <a:ea typeface="ＭＳ Ｐゴシック" charset="0"/>
                <a:cs typeface="ＭＳ Ｐゴシック" charset="0"/>
              </a:rPr>
              <a:pPr defTabSz="914400" fontAlgn="base">
                <a:spcBef>
                  <a:spcPct val="0"/>
                </a:spcBef>
                <a:spcAft>
                  <a:spcPct val="0"/>
                </a:spcAft>
                <a:defRPr/>
              </a:pPr>
              <a:t>8/27/25</a:t>
            </a:fld>
            <a:endParaRPr lang="en-US">
              <a:ea typeface="ＭＳ Ｐゴシック" charset="0"/>
              <a:cs typeface="ＭＳ Ｐゴシック" charset="0"/>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defTabSz="914400">
              <a:defRPr/>
            </a:pPr>
            <a:endParaRPr lang="en-US">
              <a:latin typeface="Georgia"/>
            </a:endParaRP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pPr defTabSz="914400" fontAlgn="base">
              <a:spcBef>
                <a:spcPct val="0"/>
              </a:spcBef>
              <a:spcAft>
                <a:spcPct val="0"/>
              </a:spcAft>
              <a:defRPr/>
            </a:pPr>
            <a:fld id="{0540EEC1-4F01-6144-9C4A-175EACB0EBC3}"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492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948B7E12-4297-194A-9112-B5085D27EB66}" type="slidenum">
              <a:rPr lang="en-US"/>
              <a:pPr>
                <a:defRPr/>
              </a:pPr>
              <a:t>‹#›</a:t>
            </a:fld>
            <a:endParaRPr lang="en-US"/>
          </a:p>
        </p:txBody>
      </p:sp>
    </p:spTree>
    <p:extLst>
      <p:ext uri="{BB962C8B-B14F-4D97-AF65-F5344CB8AC3E}">
        <p14:creationId xmlns:p14="http://schemas.microsoft.com/office/powerpoint/2010/main" val="55027502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rmons - Jim Erwin">
            <a:extLst>
              <a:ext uri="{FF2B5EF4-FFF2-40B4-BE49-F238E27FC236}">
                <a16:creationId xmlns:a16="http://schemas.microsoft.com/office/drawing/2014/main" id="{679967B6-E520-14B7-A88B-075C417188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27"/>
          <a:stretch/>
        </p:blipFill>
        <p:spPr bwMode="auto">
          <a:xfrm>
            <a:off x="-1" y="766763"/>
            <a:ext cx="9355139" cy="48834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38294" y="4746356"/>
            <a:ext cx="9144000" cy="71335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Jeremiah 45</a:t>
            </a:r>
          </a:p>
        </p:txBody>
      </p:sp>
      <p:sp>
        <p:nvSpPr>
          <p:cNvPr id="900098" name="Rectangle 2"/>
          <p:cNvSpPr>
            <a:spLocks noGrp="1" noChangeArrowheads="1"/>
          </p:cNvSpPr>
          <p:nvPr>
            <p:ph type="ctrTitle"/>
          </p:nvPr>
        </p:nvSpPr>
        <p:spPr>
          <a:xfrm>
            <a:off x="0" y="1002582"/>
            <a:ext cx="9143999" cy="3635343"/>
          </a:xfrm>
          <a:effectLst>
            <a:outerShdw blurRad="63500" dist="35921" dir="2700000" algn="ctr" rotWithShape="0">
              <a:schemeClr val="tx2">
                <a:alpha val="74998"/>
              </a:schemeClr>
            </a:outerShdw>
          </a:effectLst>
        </p:spPr>
        <p:txBody>
          <a:bodyPr/>
          <a:lstStyle/>
          <a:p>
            <a:pPr>
              <a:defRPr/>
            </a:pPr>
            <a:r>
              <a:rPr lang="en-US" sz="6000" b="1" dirty="0">
                <a:effectLst>
                  <a:glow rad="127000">
                    <a:schemeClr val="tx1"/>
                  </a:glow>
                </a:effectLst>
                <a:latin typeface="Arial" charset="0"/>
                <a:ea typeface="ＭＳ Ｐゴシック" charset="0"/>
                <a:cs typeface="ＭＳ Ｐゴシック" charset="0"/>
              </a:rPr>
              <a:t>Baruch Rebuke</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22327883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9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311741"/>
            <a:ext cx="9144000" cy="1555750"/>
          </a:xfrm>
          <a:effectLst>
            <a:outerShdw blurRad="63500" dist="35921" dir="2700000" algn="ctr" rotWithShape="0">
              <a:schemeClr val="tx2">
                <a:alpha val="74998"/>
              </a:schemeClr>
            </a:outerShdw>
          </a:effectLst>
        </p:spPr>
        <p:txBody>
          <a:bodyPr/>
          <a:lstStyle/>
          <a:p>
            <a:pPr>
              <a:defRPr/>
            </a:pPr>
            <a:r>
              <a:rPr lang="en-US" b="1" i="1" dirty="0">
                <a:effectLst>
                  <a:glow rad="876300">
                    <a:schemeClr val="tx1"/>
                  </a:glow>
                </a:effectLst>
                <a:latin typeface="Arial" charset="0"/>
                <a:ea typeface="ＭＳ Ｐゴシック" charset="0"/>
                <a:cs typeface="ＭＳ Ｐゴシック" charset="0"/>
              </a:rPr>
              <a:t>Preview</a:t>
            </a:r>
          </a:p>
        </p:txBody>
      </p:sp>
      <p:sp>
        <p:nvSpPr>
          <p:cNvPr id="4" name="Rectangle 2"/>
          <p:cNvSpPr txBox="1">
            <a:spLocks noChangeArrowheads="1"/>
          </p:cNvSpPr>
          <p:nvPr/>
        </p:nvSpPr>
        <p:spPr bwMode="auto">
          <a:xfrm>
            <a:off x="364521" y="1773238"/>
            <a:ext cx="3082450"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5400" spc="-100" dirty="0">
                <a:solidFill>
                  <a:srgbClr val="000090"/>
                </a:solidFill>
                <a:latin typeface="Helvetica Neue Black Condensed"/>
                <a:ea typeface="ＭＳ Ｐゴシック" charset="0"/>
                <a:cs typeface="Helvetica Neue Black Condensed"/>
              </a:rPr>
              <a:t>DISCOUR-AGEMENT</a:t>
            </a:r>
            <a:endParaRPr lang="en-US" sz="4000" spc="-100" dirty="0">
              <a:solidFill>
                <a:srgbClr val="000090"/>
              </a:solidFill>
              <a:latin typeface="Helvetica Neue Black Condensed"/>
              <a:ea typeface="ＭＳ Ｐゴシック" charset="0"/>
              <a:cs typeface="Helvetica Neue Black Condensed"/>
            </a:endParaRPr>
          </a:p>
        </p:txBody>
      </p:sp>
      <p:sp>
        <p:nvSpPr>
          <p:cNvPr id="5" name="Rectangle 2"/>
          <p:cNvSpPr txBox="1">
            <a:spLocks noChangeArrowheads="1"/>
          </p:cNvSpPr>
          <p:nvPr/>
        </p:nvSpPr>
        <p:spPr bwMode="auto">
          <a:xfrm>
            <a:off x="5726914" y="1773238"/>
            <a:ext cx="3082450" cy="3219142"/>
          </a:xfrm>
          <a:prstGeom prst="rect">
            <a:avLst/>
          </a:prstGeom>
          <a:solidFill>
            <a:schemeClr val="bg1"/>
          </a:solidFill>
          <a:ln>
            <a:noFill/>
          </a:ln>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5400" spc="-100" dirty="0">
                <a:solidFill>
                  <a:srgbClr val="000090"/>
                </a:solidFill>
                <a:latin typeface="Helvetica Neue Black Condensed"/>
                <a:ea typeface="ＭＳ Ｐゴシック" charset="0"/>
                <a:cs typeface="Helvetica Neue Black Condensed"/>
              </a:rPr>
              <a:t>GOD'S RESPONSE</a:t>
            </a:r>
          </a:p>
        </p:txBody>
      </p:sp>
      <p:sp>
        <p:nvSpPr>
          <p:cNvPr id="2" name="Notched Right Arrow 1"/>
          <p:cNvSpPr/>
          <p:nvPr/>
        </p:nvSpPr>
        <p:spPr bwMode="auto">
          <a:xfrm>
            <a:off x="3141870" y="3019634"/>
            <a:ext cx="2745775" cy="921412"/>
          </a:xfrm>
          <a:prstGeom prst="notchedRightArrow">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algn="ctr" defTabSz="914400" eaLnBrk="0" fontAlgn="base" hangingPunct="0">
              <a:spcBef>
                <a:spcPct val="0"/>
              </a:spcBef>
              <a:spcAft>
                <a:spcPct val="0"/>
              </a:spcAft>
            </a:pPr>
            <a:endParaRPr lang="en-US" sz="2400">
              <a:solidFill>
                <a:srgbClr val="000000"/>
              </a:solidFill>
              <a:latin typeface="Comic Sans MS" pitchFamily="-112" charset="0"/>
            </a:endParaRPr>
          </a:p>
        </p:txBody>
      </p:sp>
    </p:spTree>
    <p:extLst>
      <p:ext uri="{BB962C8B-B14F-4D97-AF65-F5344CB8AC3E}">
        <p14:creationId xmlns:p14="http://schemas.microsoft.com/office/powerpoint/2010/main" val="4276731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 Sometimes we are faithful but discouraged (1-3). </a:t>
            </a:r>
          </a:p>
        </p:txBody>
      </p:sp>
      <p:pic>
        <p:nvPicPr>
          <p:cNvPr id="2" name="Picture 2" descr="Baruch's Leadership Lesson on Greatness - Soul Shepherding">
            <a:extLst>
              <a:ext uri="{FF2B5EF4-FFF2-40B4-BE49-F238E27FC236}">
                <a16:creationId xmlns:a16="http://schemas.microsoft.com/office/drawing/2014/main" id="{7BB9487A-7802-80D5-776D-3D0FA9EDF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11" y="1635449"/>
            <a:ext cx="4064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492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hat Is the Significance of Jeremiah's Prophetic Ministry in ...">
            <a:extLst>
              <a:ext uri="{FF2B5EF4-FFF2-40B4-BE49-F238E27FC236}">
                <a16:creationId xmlns:a16="http://schemas.microsoft.com/office/drawing/2014/main" id="{ED2ED485-293A-6D20-3F5D-C27A7E348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08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414463"/>
          </a:xfrm>
          <a:effectLst>
            <a:outerShdw blurRad="63500" dist="35921" dir="2700000" algn="ctr" rotWithShape="0">
              <a:schemeClr val="tx2">
                <a:alpha val="74998"/>
              </a:schemeClr>
            </a:outerShdw>
          </a:effectLst>
        </p:spPr>
        <p:txBody>
          <a:bodyPr/>
          <a:lstStyle/>
          <a:p>
            <a:pPr>
              <a:defRPr/>
            </a:pPr>
            <a:r>
              <a:rPr lang="en-US" sz="3600" b="1"/>
              <a:t>Baruch was faithful but discouraged as Babylon began its invasions (1-3).</a:t>
            </a:r>
            <a:r>
              <a:rPr lang="en-US" b="1">
                <a:effectLst/>
              </a:rPr>
              <a:t> </a:t>
            </a:r>
            <a:endParaRPr lang="en-US"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7155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9001">
              <a:srgbClr val="110000"/>
            </a:gs>
            <a:gs pos="77000">
              <a:schemeClr val="tx2"/>
            </a:gs>
            <a:gs pos="100000">
              <a:srgbClr val="C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15879" y="29469"/>
            <a:ext cx="8528858" cy="6828531"/>
          </a:xfrm>
          <a:effectLst>
            <a:outerShdw blurRad="63500" dist="35921" dir="2700000" algn="ctr" rotWithShape="0">
              <a:schemeClr val="tx2">
                <a:alpha val="74998"/>
              </a:schemeClr>
            </a:outerShdw>
          </a:effectLst>
        </p:spPr>
        <p:txBody>
          <a:bodyPr anchor="ctr"/>
          <a:lstStyle/>
          <a:p>
            <a:pPr>
              <a:defRPr/>
            </a:pP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The prophet Jeremiah gave a message to Baruch son of Neriah in the </a:t>
            </a:r>
            <a:r>
              <a:rPr lang="en-US" sz="3200" b="1" dirty="0">
                <a:solidFill>
                  <a:srgbClr val="FFFF00"/>
                </a:solidFill>
                <a:effectLst/>
                <a:latin typeface="Arial" charset="0"/>
                <a:ea typeface="ＭＳ Ｐゴシック" charset="0"/>
                <a:cs typeface="ＭＳ Ｐゴシック" charset="0"/>
              </a:rPr>
              <a:t>fourth year of the reign of Jehoiakim</a:t>
            </a:r>
            <a:r>
              <a:rPr lang="en-US" sz="3200" b="1" dirty="0">
                <a:effectLst/>
                <a:latin typeface="Arial" charset="0"/>
                <a:ea typeface="ＭＳ Ｐゴシック" charset="0"/>
                <a:cs typeface="ＭＳ Ｐゴシック" charset="0"/>
              </a:rPr>
              <a:t> son of Josiah, after Baruch had written down everything Jeremiah had dictated to him. He said, </a:t>
            </a:r>
            <a:r>
              <a:rPr lang="en-US" sz="3200" b="1" baseline="30000" dirty="0">
                <a:effectLst/>
                <a:latin typeface="Arial" charset="0"/>
                <a:ea typeface="ＭＳ Ｐゴシック" charset="0"/>
                <a:cs typeface="ＭＳ Ｐゴシック" charset="0"/>
              </a:rPr>
              <a:t>2</a:t>
            </a:r>
            <a:r>
              <a:rPr lang="en-US" sz="3200" b="1" dirty="0">
                <a:effectLst/>
                <a:latin typeface="Arial" charset="0"/>
                <a:ea typeface="ＭＳ Ｐゴシック" charset="0"/>
                <a:cs typeface="ＭＳ Ｐゴシック" charset="0"/>
              </a:rPr>
              <a:t>'This is what the L</a:t>
            </a:r>
            <a:r>
              <a:rPr lang="en-US" sz="2800" b="1" dirty="0">
                <a:effectLst/>
                <a:latin typeface="Arial" charset="0"/>
                <a:ea typeface="ＭＳ Ｐゴシック" charset="0"/>
                <a:cs typeface="ＭＳ Ｐゴシック" charset="0"/>
              </a:rPr>
              <a:t>ORD</a:t>
            </a:r>
            <a:r>
              <a:rPr lang="en-US" sz="3200" b="1" dirty="0">
                <a:effectLst/>
                <a:latin typeface="Arial" charset="0"/>
                <a:ea typeface="ＭＳ Ｐゴシック" charset="0"/>
                <a:cs typeface="ＭＳ Ｐゴシック" charset="0"/>
              </a:rPr>
              <a:t>, the God of Israel, says to you, Baruch:</a:t>
            </a:r>
            <a:r>
              <a:rPr lang="en-US" sz="3200" b="1" baseline="30000" dirty="0">
                <a:effectLst/>
                <a:latin typeface="Arial" charset="0"/>
                <a:ea typeface="ＭＳ Ｐゴシック" charset="0"/>
                <a:cs typeface="ＭＳ Ｐゴシック" charset="0"/>
              </a:rPr>
              <a:t> 3</a:t>
            </a:r>
            <a:r>
              <a:rPr lang="en-US" sz="3200" b="1" dirty="0">
                <a:effectLst/>
                <a:latin typeface="Arial" charset="0"/>
                <a:ea typeface="ＭＳ Ｐゴシック" charset="0"/>
                <a:cs typeface="ＭＳ Ｐゴシック" charset="0"/>
              </a:rPr>
              <a:t>You have said, ‘I am overwhelmed with trouble! Haven’t I had enough pain already? And now the L</a:t>
            </a:r>
            <a:r>
              <a:rPr lang="en-US" sz="2800" b="1" dirty="0">
                <a:effectLst/>
                <a:latin typeface="Arial" charset="0"/>
                <a:ea typeface="ＭＳ Ｐゴシック" charset="0"/>
                <a:cs typeface="ＭＳ Ｐゴシック" charset="0"/>
              </a:rPr>
              <a:t>ORD</a:t>
            </a:r>
            <a:r>
              <a:rPr lang="en-US" sz="3200" b="1" dirty="0">
                <a:effectLst/>
                <a:latin typeface="Arial" charset="0"/>
                <a:ea typeface="ＭＳ Ｐゴシック" charset="0"/>
                <a:cs typeface="ＭＳ Ｐゴシック" charset="0"/>
              </a:rPr>
              <a:t> has added more! I am worn out from sighing and can find no rest’</a:t>
            </a: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 </a:t>
            </a:r>
            <a:br>
              <a:rPr lang="en-US" sz="3200" b="1" dirty="0">
                <a:effectLst/>
                <a:latin typeface="Arial" charset="0"/>
                <a:ea typeface="ＭＳ Ｐゴシック" charset="0"/>
                <a:cs typeface="ＭＳ Ｐゴシック" charset="0"/>
              </a:rPr>
            </a:br>
            <a:r>
              <a:rPr lang="en-US" sz="3200" b="1" dirty="0">
                <a:effectLst/>
                <a:latin typeface="Arial" charset="0"/>
                <a:ea typeface="ＭＳ Ｐゴシック" charset="0"/>
                <a:cs typeface="ＭＳ Ｐゴシック" charset="0"/>
              </a:rPr>
              <a:t>(Jeremiah 45:1-3 </a:t>
            </a:r>
            <a:r>
              <a:rPr lang="en-US" sz="2800" b="1" dirty="0">
                <a:effectLst/>
                <a:latin typeface="Arial" charset="0"/>
                <a:ea typeface="ＭＳ Ｐゴシック" charset="0"/>
                <a:cs typeface="ＭＳ Ｐゴシック" charset="0"/>
              </a:rPr>
              <a:t>NLT</a:t>
            </a:r>
            <a:r>
              <a:rPr lang="en-US" sz="3200" b="1" dirty="0">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0359642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9"/>
          <p:cNvSpPr>
            <a:spLocks noChangeArrowheads="1"/>
          </p:cNvSpPr>
          <p:nvPr/>
        </p:nvSpPr>
        <p:spPr bwMode="auto">
          <a:xfrm>
            <a:off x="0" y="5334000"/>
            <a:ext cx="86868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29706" name="Text Box 10"/>
          <p:cNvSpPr txBox="1">
            <a:spLocks noChangeArrowheads="1"/>
          </p:cNvSpPr>
          <p:nvPr/>
        </p:nvSpPr>
        <p:spPr bwMode="auto">
          <a:xfrm>
            <a:off x="8382000" y="76200"/>
            <a:ext cx="698500" cy="830263"/>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232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342</a:t>
            </a:r>
          </a:p>
        </p:txBody>
      </p:sp>
      <p:sp>
        <p:nvSpPr>
          <p:cNvPr id="29709" name="Rectangle 13"/>
          <p:cNvSpPr>
            <a:spLocks noChangeArrowheads="1"/>
          </p:cNvSpPr>
          <p:nvPr/>
        </p:nvSpPr>
        <p:spPr bwMode="auto">
          <a:xfrm>
            <a:off x="7391400" y="3962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586</a:t>
            </a:r>
          </a:p>
        </p:txBody>
      </p:sp>
      <p:sp>
        <p:nvSpPr>
          <p:cNvPr id="29721" name="Rectangle 25"/>
          <p:cNvSpPr>
            <a:spLocks noChangeArrowheads="1"/>
          </p:cNvSpPr>
          <p:nvPr/>
        </p:nvSpPr>
        <p:spPr bwMode="auto">
          <a:xfrm>
            <a:off x="-76200" y="5257800"/>
            <a:ext cx="2057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t>Jeremiah</a:t>
            </a:r>
          </a:p>
        </p:txBody>
      </p:sp>
      <p:sp>
        <p:nvSpPr>
          <p:cNvPr id="71685" name="Rectangle 32"/>
          <p:cNvSpPr>
            <a:spLocks noChangeArrowheads="1"/>
          </p:cNvSpPr>
          <p:nvPr/>
        </p:nvSpPr>
        <p:spPr bwMode="auto">
          <a:xfrm>
            <a:off x="2438400" y="1524000"/>
            <a:ext cx="67056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71686" name="Rectangle 33"/>
          <p:cNvSpPr>
            <a:spLocks noChangeArrowheads="1"/>
          </p:cNvSpPr>
          <p:nvPr/>
        </p:nvSpPr>
        <p:spPr bwMode="auto">
          <a:xfrm>
            <a:off x="4572000" y="2133600"/>
            <a:ext cx="45720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29724" name="Rectangle 28"/>
          <p:cNvSpPr>
            <a:spLocks noChangeArrowheads="1"/>
          </p:cNvSpPr>
          <p:nvPr/>
        </p:nvSpPr>
        <p:spPr bwMode="auto">
          <a:xfrm>
            <a:off x="4648200" y="2057400"/>
            <a:ext cx="2946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Ezekiel</a:t>
            </a:r>
          </a:p>
        </p:txBody>
      </p:sp>
      <p:sp>
        <p:nvSpPr>
          <p:cNvPr id="29723" name="Rectangle 27"/>
          <p:cNvSpPr>
            <a:spLocks noChangeArrowheads="1"/>
          </p:cNvSpPr>
          <p:nvPr/>
        </p:nvSpPr>
        <p:spPr bwMode="auto">
          <a:xfrm>
            <a:off x="2362200" y="1447800"/>
            <a:ext cx="15240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Daniel</a:t>
            </a:r>
          </a:p>
        </p:txBody>
      </p:sp>
      <p:sp>
        <p:nvSpPr>
          <p:cNvPr id="29730" name="Rectangle 34"/>
          <p:cNvSpPr>
            <a:spLocks noChangeArrowheads="1"/>
          </p:cNvSpPr>
          <p:nvPr/>
        </p:nvSpPr>
        <p:spPr bwMode="auto">
          <a:xfrm>
            <a:off x="4267200" y="3962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597</a:t>
            </a:r>
          </a:p>
        </p:txBody>
      </p:sp>
      <p:sp>
        <p:nvSpPr>
          <p:cNvPr id="29731" name="Rectangle 35"/>
          <p:cNvSpPr>
            <a:spLocks noChangeArrowheads="1"/>
          </p:cNvSpPr>
          <p:nvPr/>
        </p:nvSpPr>
        <p:spPr bwMode="auto">
          <a:xfrm>
            <a:off x="1981200" y="19050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605</a:t>
            </a:r>
          </a:p>
        </p:txBody>
      </p:sp>
      <p:sp>
        <p:nvSpPr>
          <p:cNvPr id="29737" name="Rectangle 41"/>
          <p:cNvSpPr>
            <a:spLocks noGrp="1" noChangeArrowheads="1"/>
          </p:cNvSpPr>
          <p:nvPr>
            <p:ph type="ctrTitle"/>
          </p:nvPr>
        </p:nvSpPr>
        <p:spPr>
          <a:xfrm>
            <a:off x="914400" y="228600"/>
            <a:ext cx="7162800" cy="990600"/>
          </a:xfrm>
          <a:solidFill>
            <a:srgbClr val="004200"/>
          </a:solidFill>
          <a:ln>
            <a:solidFill>
              <a:schemeClr val="tx2"/>
            </a:solidFill>
          </a:ln>
          <a:effectLst>
            <a:prstShdw prst="shdw17" dist="17961" dir="2700000">
              <a:schemeClr val="tx2">
                <a:gamma/>
                <a:shade val="60000"/>
                <a:invGamma/>
                <a:alpha val="74998"/>
              </a:schemeClr>
            </a:prstShdw>
          </a:effectLst>
        </p:spPr>
        <p:txBody>
          <a:bodyPr/>
          <a:lstStyle/>
          <a:p>
            <a:pPr eaLnBrk="1" hangingPunct="1">
              <a:defRPr/>
            </a:pPr>
            <a:r>
              <a:rPr kumimoji="1" lang="en-US" sz="3600" b="1" dirty="0">
                <a:latin typeface="Arial" charset="0"/>
                <a:ea typeface="ＭＳ Ｐゴシック" charset="0"/>
                <a:cs typeface="Arial" charset="0"/>
              </a:rPr>
              <a:t>Josiah</a:t>
            </a:r>
            <a:r>
              <a:rPr kumimoji="1" lang="mr-IN" altLang="ja-JP" sz="3600" b="1" dirty="0">
                <a:latin typeface="Arial" charset="0"/>
                <a:ea typeface="ＭＳ Ｐゴシック" charset="0"/>
                <a:cs typeface="Arial" charset="0"/>
              </a:rPr>
              <a:t>'</a:t>
            </a:r>
            <a:r>
              <a:rPr kumimoji="1" lang="en-US" sz="3600" b="1" dirty="0">
                <a:latin typeface="Arial" charset="0"/>
                <a:ea typeface="ＭＳ Ｐゴシック" charset="0"/>
                <a:cs typeface="Arial" charset="0"/>
              </a:rPr>
              <a:t>s Sons &amp; Prophets</a:t>
            </a:r>
            <a:endParaRPr kumimoji="1" lang="en-US" sz="2800" dirty="0">
              <a:latin typeface="Arial" charset="0"/>
              <a:ea typeface="ＭＳ Ｐゴシック" charset="0"/>
              <a:cs typeface="Arial" charset="0"/>
            </a:endParaRPr>
          </a:p>
        </p:txBody>
      </p:sp>
      <p:sp>
        <p:nvSpPr>
          <p:cNvPr id="29740" name="Rectangle 44"/>
          <p:cNvSpPr>
            <a:spLocks noChangeArrowheads="1"/>
          </p:cNvSpPr>
          <p:nvPr/>
        </p:nvSpPr>
        <p:spPr bwMode="auto">
          <a:xfrm>
            <a:off x="0" y="2590800"/>
            <a:ext cx="8001000" cy="1371600"/>
          </a:xfrm>
          <a:prstGeom prst="rect">
            <a:avLst/>
          </a:prstGeom>
          <a:solidFill>
            <a:schemeClr val="accent1"/>
          </a:solidFill>
          <a:ln w="12700" cap="sq">
            <a:solidFill>
              <a:schemeClr val="tx1"/>
            </a:solidFill>
            <a:miter lim="800000"/>
            <a:headEnd type="none" w="sm" len="sm"/>
            <a:tailEnd type="none" w="sm" len="sm"/>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a:ea typeface="ＭＳ Ｐゴシック" charset="0"/>
              <a:cs typeface="Arial"/>
            </a:endParaRPr>
          </a:p>
        </p:txBody>
      </p:sp>
      <p:sp>
        <p:nvSpPr>
          <p:cNvPr id="29741" name="Rectangle 45"/>
          <p:cNvSpPr>
            <a:spLocks noChangeArrowheads="1"/>
          </p:cNvSpPr>
          <p:nvPr/>
        </p:nvSpPr>
        <p:spPr bwMode="auto">
          <a:xfrm>
            <a:off x="990600" y="6172200"/>
            <a:ext cx="3581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Brief Puppet Kings</a:t>
            </a:r>
          </a:p>
        </p:txBody>
      </p:sp>
      <p:sp>
        <p:nvSpPr>
          <p:cNvPr id="29742" name="Rectangle 46"/>
          <p:cNvSpPr>
            <a:spLocks noChangeArrowheads="1"/>
          </p:cNvSpPr>
          <p:nvPr/>
        </p:nvSpPr>
        <p:spPr bwMode="auto">
          <a:xfrm>
            <a:off x="1295400" y="2590800"/>
            <a:ext cx="304800" cy="1371600"/>
          </a:xfrm>
          <a:prstGeom prst="rect">
            <a:avLst/>
          </a:prstGeom>
          <a:solidFill>
            <a:srgbClr val="80008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99CCFF"/>
              </a:solidFill>
              <a:effectLst/>
              <a:uLnTx/>
              <a:uFillTx/>
              <a:latin typeface="Arial"/>
              <a:ea typeface="ＭＳ Ｐゴシック" charset="0"/>
              <a:cs typeface="Arial"/>
            </a:endParaRPr>
          </a:p>
        </p:txBody>
      </p:sp>
      <p:sp>
        <p:nvSpPr>
          <p:cNvPr id="29743" name="Rectangle 47"/>
          <p:cNvSpPr>
            <a:spLocks noChangeArrowheads="1"/>
          </p:cNvSpPr>
          <p:nvPr/>
        </p:nvSpPr>
        <p:spPr bwMode="auto">
          <a:xfrm>
            <a:off x="4572000" y="2590800"/>
            <a:ext cx="304800" cy="1371600"/>
          </a:xfrm>
          <a:prstGeom prst="rect">
            <a:avLst/>
          </a:prstGeom>
          <a:solidFill>
            <a:srgbClr val="80008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99CCFF"/>
              </a:solidFill>
              <a:effectLst/>
              <a:uLnTx/>
              <a:uFillTx/>
              <a:latin typeface="Arial"/>
              <a:ea typeface="ＭＳ Ｐゴシック" charset="0"/>
              <a:cs typeface="Arial"/>
            </a:endParaRPr>
          </a:p>
        </p:txBody>
      </p:sp>
      <p:sp>
        <p:nvSpPr>
          <p:cNvPr id="29744" name="Rectangle 48"/>
          <p:cNvSpPr>
            <a:spLocks noChangeArrowheads="1"/>
          </p:cNvSpPr>
          <p:nvPr/>
        </p:nvSpPr>
        <p:spPr bwMode="auto">
          <a:xfrm>
            <a:off x="381000" y="6172200"/>
            <a:ext cx="609600" cy="457200"/>
          </a:xfrm>
          <a:prstGeom prst="rect">
            <a:avLst/>
          </a:prstGeom>
          <a:solidFill>
            <a:srgbClr val="80008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99CCFF"/>
              </a:solidFill>
              <a:effectLst/>
              <a:uLnTx/>
              <a:uFillTx/>
              <a:latin typeface="Arial"/>
              <a:ea typeface="ＭＳ Ｐゴシック" charset="0"/>
              <a:cs typeface="Arial"/>
            </a:endParaRPr>
          </a:p>
        </p:txBody>
      </p:sp>
      <p:sp>
        <p:nvSpPr>
          <p:cNvPr id="29745" name="Rectangle 49"/>
          <p:cNvSpPr>
            <a:spLocks noChangeArrowheads="1"/>
          </p:cNvSpPr>
          <p:nvPr/>
        </p:nvSpPr>
        <p:spPr bwMode="auto">
          <a:xfrm>
            <a:off x="7924800" y="2743200"/>
            <a:ext cx="1066800" cy="99060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sz="2800" b="0" i="0" u="none" strike="noStrike" kern="1200" cap="none" spc="0" normalizeH="0" baseline="0" noProof="0">
                <a:ln>
                  <a:noFill/>
                </a:ln>
                <a:solidFill>
                  <a:srgbClr val="FFFFFF"/>
                </a:solidFill>
                <a:effectLst/>
                <a:uLnTx/>
                <a:uFillTx/>
                <a:latin typeface="Arial"/>
                <a:ea typeface="ＭＳ Ｐゴシック" charset="0"/>
                <a:cs typeface="Arial"/>
              </a:rPr>
              <a:t>City Fell</a:t>
            </a:r>
          </a:p>
        </p:txBody>
      </p:sp>
      <p:sp>
        <p:nvSpPr>
          <p:cNvPr id="29746" name="Rectangle 50"/>
          <p:cNvSpPr>
            <a:spLocks noChangeArrowheads="1"/>
          </p:cNvSpPr>
          <p:nvPr/>
        </p:nvSpPr>
        <p:spPr bwMode="auto">
          <a:xfrm>
            <a:off x="5638800" y="302895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Zedekiah</a:t>
            </a:r>
          </a:p>
        </p:txBody>
      </p:sp>
      <p:sp>
        <p:nvSpPr>
          <p:cNvPr id="29747" name="Rectangle 51"/>
          <p:cNvSpPr>
            <a:spLocks noChangeArrowheads="1"/>
          </p:cNvSpPr>
          <p:nvPr/>
        </p:nvSpPr>
        <p:spPr bwMode="auto">
          <a:xfrm>
            <a:off x="914400" y="3962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609</a:t>
            </a:r>
          </a:p>
        </p:txBody>
      </p:sp>
      <p:sp>
        <p:nvSpPr>
          <p:cNvPr id="29752" name="Rectangle 56"/>
          <p:cNvSpPr>
            <a:spLocks noChangeArrowheads="1"/>
          </p:cNvSpPr>
          <p:nvPr/>
        </p:nvSpPr>
        <p:spPr bwMode="auto">
          <a:xfrm rot="16200000">
            <a:off x="3581400" y="3086100"/>
            <a:ext cx="2133600" cy="304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000" b="0" i="0" u="none" strike="noStrike" kern="1200" cap="none" spc="0" normalizeH="0" baseline="0" noProof="0" dirty="0">
                <a:ln>
                  <a:noFill/>
                </a:ln>
                <a:solidFill>
                  <a:srgbClr val="FFFFFF"/>
                </a:solidFill>
                <a:effectLst/>
                <a:uLnTx/>
                <a:uFillTx/>
                <a:latin typeface="Arial"/>
                <a:ea typeface="ＭＳ Ｐゴシック" charset="0"/>
                <a:cs typeface="Arial"/>
              </a:rPr>
              <a:t>Jehoiachin</a:t>
            </a:r>
          </a:p>
        </p:txBody>
      </p:sp>
      <p:sp>
        <p:nvSpPr>
          <p:cNvPr id="29753" name="Rectangle 57"/>
          <p:cNvSpPr>
            <a:spLocks noChangeArrowheads="1"/>
          </p:cNvSpPr>
          <p:nvPr/>
        </p:nvSpPr>
        <p:spPr bwMode="auto">
          <a:xfrm>
            <a:off x="2057400" y="3028950"/>
            <a:ext cx="2133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Jehoiakim</a:t>
            </a:r>
          </a:p>
        </p:txBody>
      </p:sp>
      <p:sp>
        <p:nvSpPr>
          <p:cNvPr id="29755" name="Rectangle 59"/>
          <p:cNvSpPr>
            <a:spLocks noChangeArrowheads="1"/>
          </p:cNvSpPr>
          <p:nvPr/>
        </p:nvSpPr>
        <p:spPr bwMode="auto">
          <a:xfrm rot="-21600000">
            <a:off x="-228600" y="302895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Josiah</a:t>
            </a:r>
          </a:p>
        </p:txBody>
      </p:sp>
      <p:sp>
        <p:nvSpPr>
          <p:cNvPr id="29756" name="Rectangle 60"/>
          <p:cNvSpPr>
            <a:spLocks noChangeArrowheads="1"/>
          </p:cNvSpPr>
          <p:nvPr/>
        </p:nvSpPr>
        <p:spPr bwMode="auto">
          <a:xfrm>
            <a:off x="4572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(3 mos.)</a:t>
            </a:r>
          </a:p>
        </p:txBody>
      </p:sp>
      <p:sp>
        <p:nvSpPr>
          <p:cNvPr id="29757" name="Rectangle 61"/>
          <p:cNvSpPr>
            <a:spLocks noChangeArrowheads="1"/>
          </p:cNvSpPr>
          <p:nvPr/>
        </p:nvSpPr>
        <p:spPr bwMode="auto">
          <a:xfrm>
            <a:off x="38100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(3 mos.)</a:t>
            </a:r>
          </a:p>
        </p:txBody>
      </p:sp>
      <p:sp>
        <p:nvSpPr>
          <p:cNvPr id="29758" name="Rectangle 62"/>
          <p:cNvSpPr>
            <a:spLocks noChangeArrowheads="1"/>
          </p:cNvSpPr>
          <p:nvPr/>
        </p:nvSpPr>
        <p:spPr bwMode="auto">
          <a:xfrm>
            <a:off x="21717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(11 yrs.)</a:t>
            </a:r>
          </a:p>
        </p:txBody>
      </p:sp>
      <p:sp>
        <p:nvSpPr>
          <p:cNvPr id="29759" name="Rectangle 63"/>
          <p:cNvSpPr>
            <a:spLocks noChangeArrowheads="1"/>
          </p:cNvSpPr>
          <p:nvPr/>
        </p:nvSpPr>
        <p:spPr bwMode="auto">
          <a:xfrm>
            <a:off x="56388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(11 yrs.)</a:t>
            </a:r>
          </a:p>
        </p:txBody>
      </p:sp>
      <p:sp>
        <p:nvSpPr>
          <p:cNvPr id="29760" name="Rectangle 64"/>
          <p:cNvSpPr>
            <a:spLocks noChangeArrowheads="1"/>
          </p:cNvSpPr>
          <p:nvPr/>
        </p:nvSpPr>
        <p:spPr bwMode="auto">
          <a:xfrm>
            <a:off x="-7567" y="56388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627</a:t>
            </a:r>
          </a:p>
        </p:txBody>
      </p:sp>
      <p:sp>
        <p:nvSpPr>
          <p:cNvPr id="29754" name="Rectangle 58"/>
          <p:cNvSpPr>
            <a:spLocks noChangeArrowheads="1"/>
          </p:cNvSpPr>
          <p:nvPr/>
        </p:nvSpPr>
        <p:spPr bwMode="auto">
          <a:xfrm rot="16200000">
            <a:off x="533400" y="300990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rPr>
              <a:t>Jehoahaz</a:t>
            </a:r>
          </a:p>
        </p:txBody>
      </p:sp>
      <p:sp>
        <p:nvSpPr>
          <p:cNvPr id="2" name="Up Arrow 1">
            <a:extLst>
              <a:ext uri="{FF2B5EF4-FFF2-40B4-BE49-F238E27FC236}">
                <a16:creationId xmlns:a16="http://schemas.microsoft.com/office/drawing/2014/main" id="{E9E7144F-E34F-7F48-E280-17A3C9F54B67}"/>
              </a:ext>
            </a:extLst>
          </p:cNvPr>
          <p:cNvSpPr/>
          <p:nvPr/>
        </p:nvSpPr>
        <p:spPr bwMode="auto">
          <a:xfrm>
            <a:off x="1728787" y="2400301"/>
            <a:ext cx="1543050" cy="628650"/>
          </a:xfrm>
          <a:prstGeom prst="up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extLst>
      <p:ext uri="{BB962C8B-B14F-4D97-AF65-F5344CB8AC3E}">
        <p14:creationId xmlns:p14="http://schemas.microsoft.com/office/powerpoint/2010/main" val="817330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55"/>
                                        </p:tgtEl>
                                        <p:attrNameLst>
                                          <p:attrName>style.visibility</p:attrName>
                                        </p:attrNameLst>
                                      </p:cBhvr>
                                      <p:to>
                                        <p:strVal val="visible"/>
                                      </p:to>
                                    </p:set>
                                    <p:anim calcmode="lin" valueType="num">
                                      <p:cBhvr additive="base">
                                        <p:cTn id="7" dur="500" fill="hold"/>
                                        <p:tgtEl>
                                          <p:spTgt spid="29755"/>
                                        </p:tgtEl>
                                        <p:attrNameLst>
                                          <p:attrName>ppt_x</p:attrName>
                                        </p:attrNameLst>
                                      </p:cBhvr>
                                      <p:tavLst>
                                        <p:tav tm="0">
                                          <p:val>
                                            <p:strVal val="0-#ppt_w/2"/>
                                          </p:val>
                                        </p:tav>
                                        <p:tav tm="100000">
                                          <p:val>
                                            <p:strVal val="#ppt_x"/>
                                          </p:val>
                                        </p:tav>
                                      </p:tavLst>
                                    </p:anim>
                                    <p:anim calcmode="lin" valueType="num">
                                      <p:cBhvr additive="base">
                                        <p:cTn id="8" dur="500" fill="hold"/>
                                        <p:tgtEl>
                                          <p:spTgt spid="2975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747"/>
                                        </p:tgtEl>
                                        <p:attrNameLst>
                                          <p:attrName>style.visibility</p:attrName>
                                        </p:attrNameLst>
                                      </p:cBhvr>
                                      <p:to>
                                        <p:strVal val="visible"/>
                                      </p:to>
                                    </p:set>
                                    <p:anim calcmode="lin" valueType="num">
                                      <p:cBhvr additive="base">
                                        <p:cTn id="11" dur="500" fill="hold"/>
                                        <p:tgtEl>
                                          <p:spTgt spid="29747"/>
                                        </p:tgtEl>
                                        <p:attrNameLst>
                                          <p:attrName>ppt_x</p:attrName>
                                        </p:attrNameLst>
                                      </p:cBhvr>
                                      <p:tavLst>
                                        <p:tav tm="0">
                                          <p:val>
                                            <p:strVal val="0-#ppt_w/2"/>
                                          </p:val>
                                        </p:tav>
                                        <p:tav tm="100000">
                                          <p:val>
                                            <p:strVal val="#ppt_x"/>
                                          </p:val>
                                        </p:tav>
                                      </p:tavLst>
                                    </p:anim>
                                    <p:anim calcmode="lin" valueType="num">
                                      <p:cBhvr additive="base">
                                        <p:cTn id="12" dur="500" fill="hold"/>
                                        <p:tgtEl>
                                          <p:spTgt spid="2974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9754"/>
                                        </p:tgtEl>
                                        <p:attrNameLst>
                                          <p:attrName>style.visibility</p:attrName>
                                        </p:attrNameLst>
                                      </p:cBhvr>
                                      <p:to>
                                        <p:strVal val="visible"/>
                                      </p:to>
                                    </p:set>
                                    <p:anim calcmode="lin" valueType="num">
                                      <p:cBhvr additive="base">
                                        <p:cTn id="17" dur="500" fill="hold"/>
                                        <p:tgtEl>
                                          <p:spTgt spid="29754"/>
                                        </p:tgtEl>
                                        <p:attrNameLst>
                                          <p:attrName>ppt_x</p:attrName>
                                        </p:attrNameLst>
                                      </p:cBhvr>
                                      <p:tavLst>
                                        <p:tav tm="0">
                                          <p:val>
                                            <p:strVal val="0-#ppt_w/2"/>
                                          </p:val>
                                        </p:tav>
                                        <p:tav tm="100000">
                                          <p:val>
                                            <p:strVal val="#ppt_x"/>
                                          </p:val>
                                        </p:tav>
                                      </p:tavLst>
                                    </p:anim>
                                    <p:anim calcmode="lin" valueType="num">
                                      <p:cBhvr additive="base">
                                        <p:cTn id="18" dur="500" fill="hold"/>
                                        <p:tgtEl>
                                          <p:spTgt spid="2975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756"/>
                                        </p:tgtEl>
                                        <p:attrNameLst>
                                          <p:attrName>style.visibility</p:attrName>
                                        </p:attrNameLst>
                                      </p:cBhvr>
                                      <p:to>
                                        <p:strVal val="visible"/>
                                      </p:to>
                                    </p:set>
                                    <p:anim calcmode="lin" valueType="num">
                                      <p:cBhvr additive="base">
                                        <p:cTn id="21" dur="500" fill="hold"/>
                                        <p:tgtEl>
                                          <p:spTgt spid="29756"/>
                                        </p:tgtEl>
                                        <p:attrNameLst>
                                          <p:attrName>ppt_x</p:attrName>
                                        </p:attrNameLst>
                                      </p:cBhvr>
                                      <p:tavLst>
                                        <p:tav tm="0">
                                          <p:val>
                                            <p:strVal val="0-#ppt_w/2"/>
                                          </p:val>
                                        </p:tav>
                                        <p:tav tm="100000">
                                          <p:val>
                                            <p:strVal val="#ppt_x"/>
                                          </p:val>
                                        </p:tav>
                                      </p:tavLst>
                                    </p:anim>
                                    <p:anim calcmode="lin" valueType="num">
                                      <p:cBhvr additive="base">
                                        <p:cTn id="22" dur="500" fill="hold"/>
                                        <p:tgtEl>
                                          <p:spTgt spid="2975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9753"/>
                                        </p:tgtEl>
                                        <p:attrNameLst>
                                          <p:attrName>style.visibility</p:attrName>
                                        </p:attrNameLst>
                                      </p:cBhvr>
                                      <p:to>
                                        <p:strVal val="visible"/>
                                      </p:to>
                                    </p:set>
                                    <p:anim calcmode="lin" valueType="num">
                                      <p:cBhvr additive="base">
                                        <p:cTn id="27" dur="500" fill="hold"/>
                                        <p:tgtEl>
                                          <p:spTgt spid="29753"/>
                                        </p:tgtEl>
                                        <p:attrNameLst>
                                          <p:attrName>ppt_x</p:attrName>
                                        </p:attrNameLst>
                                      </p:cBhvr>
                                      <p:tavLst>
                                        <p:tav tm="0">
                                          <p:val>
                                            <p:strVal val="0-#ppt_w/2"/>
                                          </p:val>
                                        </p:tav>
                                        <p:tav tm="100000">
                                          <p:val>
                                            <p:strVal val="#ppt_x"/>
                                          </p:val>
                                        </p:tav>
                                      </p:tavLst>
                                    </p:anim>
                                    <p:anim calcmode="lin" valueType="num">
                                      <p:cBhvr additive="base">
                                        <p:cTn id="28" dur="500" fill="hold"/>
                                        <p:tgtEl>
                                          <p:spTgt spid="2975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9758"/>
                                        </p:tgtEl>
                                        <p:attrNameLst>
                                          <p:attrName>style.visibility</p:attrName>
                                        </p:attrNameLst>
                                      </p:cBhvr>
                                      <p:to>
                                        <p:strVal val="visible"/>
                                      </p:to>
                                    </p:set>
                                    <p:anim calcmode="lin" valueType="num">
                                      <p:cBhvr additive="base">
                                        <p:cTn id="31" dur="500" fill="hold"/>
                                        <p:tgtEl>
                                          <p:spTgt spid="29758"/>
                                        </p:tgtEl>
                                        <p:attrNameLst>
                                          <p:attrName>ppt_x</p:attrName>
                                        </p:attrNameLst>
                                      </p:cBhvr>
                                      <p:tavLst>
                                        <p:tav tm="0">
                                          <p:val>
                                            <p:strVal val="0-#ppt_w/2"/>
                                          </p:val>
                                        </p:tav>
                                        <p:tav tm="100000">
                                          <p:val>
                                            <p:strVal val="#ppt_x"/>
                                          </p:val>
                                        </p:tav>
                                      </p:tavLst>
                                    </p:anim>
                                    <p:anim calcmode="lin" valueType="num">
                                      <p:cBhvr additive="base">
                                        <p:cTn id="32" dur="500" fill="hold"/>
                                        <p:tgtEl>
                                          <p:spTgt spid="297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52"/>
                                        </p:tgtEl>
                                        <p:attrNameLst>
                                          <p:attrName>style.visibility</p:attrName>
                                        </p:attrNameLst>
                                      </p:cBhvr>
                                      <p:to>
                                        <p:strVal val="visible"/>
                                      </p:to>
                                    </p:set>
                                    <p:anim calcmode="lin" valueType="num">
                                      <p:cBhvr additive="base">
                                        <p:cTn id="37" dur="500" fill="hold"/>
                                        <p:tgtEl>
                                          <p:spTgt spid="29752"/>
                                        </p:tgtEl>
                                        <p:attrNameLst>
                                          <p:attrName>ppt_x</p:attrName>
                                        </p:attrNameLst>
                                      </p:cBhvr>
                                      <p:tavLst>
                                        <p:tav tm="0">
                                          <p:val>
                                            <p:strVal val="0-#ppt_w/2"/>
                                          </p:val>
                                        </p:tav>
                                        <p:tav tm="100000">
                                          <p:val>
                                            <p:strVal val="#ppt_x"/>
                                          </p:val>
                                        </p:tav>
                                      </p:tavLst>
                                    </p:anim>
                                    <p:anim calcmode="lin" valueType="num">
                                      <p:cBhvr additive="base">
                                        <p:cTn id="38" dur="500" fill="hold"/>
                                        <p:tgtEl>
                                          <p:spTgt spid="29752"/>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9757"/>
                                        </p:tgtEl>
                                        <p:attrNameLst>
                                          <p:attrName>style.visibility</p:attrName>
                                        </p:attrNameLst>
                                      </p:cBhvr>
                                      <p:to>
                                        <p:strVal val="visible"/>
                                      </p:to>
                                    </p:set>
                                    <p:anim calcmode="lin" valueType="num">
                                      <p:cBhvr additive="base">
                                        <p:cTn id="41" dur="500" fill="hold"/>
                                        <p:tgtEl>
                                          <p:spTgt spid="29757"/>
                                        </p:tgtEl>
                                        <p:attrNameLst>
                                          <p:attrName>ppt_x</p:attrName>
                                        </p:attrNameLst>
                                      </p:cBhvr>
                                      <p:tavLst>
                                        <p:tav tm="0">
                                          <p:val>
                                            <p:strVal val="0-#ppt_w/2"/>
                                          </p:val>
                                        </p:tav>
                                        <p:tav tm="100000">
                                          <p:val>
                                            <p:strVal val="#ppt_x"/>
                                          </p:val>
                                        </p:tav>
                                      </p:tavLst>
                                    </p:anim>
                                    <p:anim calcmode="lin" valueType="num">
                                      <p:cBhvr additive="base">
                                        <p:cTn id="42" dur="500" fill="hold"/>
                                        <p:tgtEl>
                                          <p:spTgt spid="2975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9746"/>
                                        </p:tgtEl>
                                        <p:attrNameLst>
                                          <p:attrName>style.visibility</p:attrName>
                                        </p:attrNameLst>
                                      </p:cBhvr>
                                      <p:to>
                                        <p:strVal val="visible"/>
                                      </p:to>
                                    </p:set>
                                    <p:anim calcmode="lin" valueType="num">
                                      <p:cBhvr additive="base">
                                        <p:cTn id="47" dur="500" fill="hold"/>
                                        <p:tgtEl>
                                          <p:spTgt spid="29746"/>
                                        </p:tgtEl>
                                        <p:attrNameLst>
                                          <p:attrName>ppt_x</p:attrName>
                                        </p:attrNameLst>
                                      </p:cBhvr>
                                      <p:tavLst>
                                        <p:tav tm="0">
                                          <p:val>
                                            <p:strVal val="0-#ppt_w/2"/>
                                          </p:val>
                                        </p:tav>
                                        <p:tav tm="100000">
                                          <p:val>
                                            <p:strVal val="#ppt_x"/>
                                          </p:val>
                                        </p:tav>
                                      </p:tavLst>
                                    </p:anim>
                                    <p:anim calcmode="lin" valueType="num">
                                      <p:cBhvr additive="base">
                                        <p:cTn id="48" dur="500" fill="hold"/>
                                        <p:tgtEl>
                                          <p:spTgt spid="2974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9759"/>
                                        </p:tgtEl>
                                        <p:attrNameLst>
                                          <p:attrName>style.visibility</p:attrName>
                                        </p:attrNameLst>
                                      </p:cBhvr>
                                      <p:to>
                                        <p:strVal val="visible"/>
                                      </p:to>
                                    </p:set>
                                    <p:anim calcmode="lin" valueType="num">
                                      <p:cBhvr additive="base">
                                        <p:cTn id="51" dur="500" fill="hold"/>
                                        <p:tgtEl>
                                          <p:spTgt spid="29759"/>
                                        </p:tgtEl>
                                        <p:attrNameLst>
                                          <p:attrName>ppt_x</p:attrName>
                                        </p:attrNameLst>
                                      </p:cBhvr>
                                      <p:tavLst>
                                        <p:tav tm="0">
                                          <p:val>
                                            <p:strVal val="0-#ppt_w/2"/>
                                          </p:val>
                                        </p:tav>
                                        <p:tav tm="100000">
                                          <p:val>
                                            <p:strVal val="#ppt_x"/>
                                          </p:val>
                                        </p:tav>
                                      </p:tavLst>
                                    </p:anim>
                                    <p:anim calcmode="lin" valueType="num">
                                      <p:cBhvr additive="base">
                                        <p:cTn id="52" dur="500" fill="hold"/>
                                        <p:tgtEl>
                                          <p:spTgt spid="2975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9721"/>
                                        </p:tgtEl>
                                        <p:attrNameLst>
                                          <p:attrName>style.visibility</p:attrName>
                                        </p:attrNameLst>
                                      </p:cBhvr>
                                      <p:to>
                                        <p:strVal val="visible"/>
                                      </p:to>
                                    </p:set>
                                    <p:anim calcmode="lin" valueType="num">
                                      <p:cBhvr additive="base">
                                        <p:cTn id="57" dur="500" fill="hold"/>
                                        <p:tgtEl>
                                          <p:spTgt spid="29721"/>
                                        </p:tgtEl>
                                        <p:attrNameLst>
                                          <p:attrName>ppt_x</p:attrName>
                                        </p:attrNameLst>
                                      </p:cBhvr>
                                      <p:tavLst>
                                        <p:tav tm="0">
                                          <p:val>
                                            <p:strVal val="0-#ppt_w/2"/>
                                          </p:val>
                                        </p:tav>
                                        <p:tav tm="100000">
                                          <p:val>
                                            <p:strVal val="#ppt_x"/>
                                          </p:val>
                                        </p:tav>
                                      </p:tavLst>
                                    </p:anim>
                                    <p:anim calcmode="lin" valueType="num">
                                      <p:cBhvr additive="base">
                                        <p:cTn id="58" dur="500" fill="hold"/>
                                        <p:tgtEl>
                                          <p:spTgt spid="29721"/>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29709"/>
                                        </p:tgtEl>
                                        <p:attrNameLst>
                                          <p:attrName>style.visibility</p:attrName>
                                        </p:attrNameLst>
                                      </p:cBhvr>
                                      <p:to>
                                        <p:strVal val="visible"/>
                                      </p:to>
                                    </p:set>
                                    <p:anim calcmode="lin" valueType="num">
                                      <p:cBhvr additive="base">
                                        <p:cTn id="61" dur="500" fill="hold"/>
                                        <p:tgtEl>
                                          <p:spTgt spid="29709"/>
                                        </p:tgtEl>
                                        <p:attrNameLst>
                                          <p:attrName>ppt_x</p:attrName>
                                        </p:attrNameLst>
                                      </p:cBhvr>
                                      <p:tavLst>
                                        <p:tav tm="0">
                                          <p:val>
                                            <p:strVal val="0-#ppt_w/2"/>
                                          </p:val>
                                        </p:tav>
                                        <p:tav tm="100000">
                                          <p:val>
                                            <p:strVal val="#ppt_x"/>
                                          </p:val>
                                        </p:tav>
                                      </p:tavLst>
                                    </p:anim>
                                    <p:anim calcmode="lin" valueType="num">
                                      <p:cBhvr additive="base">
                                        <p:cTn id="62" dur="500" fill="hold"/>
                                        <p:tgtEl>
                                          <p:spTgt spid="2970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9723"/>
                                        </p:tgtEl>
                                        <p:attrNameLst>
                                          <p:attrName>style.visibility</p:attrName>
                                        </p:attrNameLst>
                                      </p:cBhvr>
                                      <p:to>
                                        <p:strVal val="visible"/>
                                      </p:to>
                                    </p:set>
                                    <p:anim calcmode="lin" valueType="num">
                                      <p:cBhvr additive="base">
                                        <p:cTn id="67" dur="500" fill="hold"/>
                                        <p:tgtEl>
                                          <p:spTgt spid="29723"/>
                                        </p:tgtEl>
                                        <p:attrNameLst>
                                          <p:attrName>ppt_x</p:attrName>
                                        </p:attrNameLst>
                                      </p:cBhvr>
                                      <p:tavLst>
                                        <p:tav tm="0">
                                          <p:val>
                                            <p:strVal val="0-#ppt_w/2"/>
                                          </p:val>
                                        </p:tav>
                                        <p:tav tm="100000">
                                          <p:val>
                                            <p:strVal val="#ppt_x"/>
                                          </p:val>
                                        </p:tav>
                                      </p:tavLst>
                                    </p:anim>
                                    <p:anim calcmode="lin" valueType="num">
                                      <p:cBhvr additive="base">
                                        <p:cTn id="68" dur="500" fill="hold"/>
                                        <p:tgtEl>
                                          <p:spTgt spid="2972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9731"/>
                                        </p:tgtEl>
                                        <p:attrNameLst>
                                          <p:attrName>style.visibility</p:attrName>
                                        </p:attrNameLst>
                                      </p:cBhvr>
                                      <p:to>
                                        <p:strVal val="visible"/>
                                      </p:to>
                                    </p:set>
                                    <p:anim calcmode="lin" valueType="num">
                                      <p:cBhvr additive="base">
                                        <p:cTn id="71" dur="500" fill="hold"/>
                                        <p:tgtEl>
                                          <p:spTgt spid="29731"/>
                                        </p:tgtEl>
                                        <p:attrNameLst>
                                          <p:attrName>ppt_x</p:attrName>
                                        </p:attrNameLst>
                                      </p:cBhvr>
                                      <p:tavLst>
                                        <p:tav tm="0">
                                          <p:val>
                                            <p:strVal val="0-#ppt_w/2"/>
                                          </p:val>
                                        </p:tav>
                                        <p:tav tm="100000">
                                          <p:val>
                                            <p:strVal val="#ppt_x"/>
                                          </p:val>
                                        </p:tav>
                                      </p:tavLst>
                                    </p:anim>
                                    <p:anim calcmode="lin" valueType="num">
                                      <p:cBhvr additive="base">
                                        <p:cTn id="72" dur="500" fill="hold"/>
                                        <p:tgtEl>
                                          <p:spTgt spid="2973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9724"/>
                                        </p:tgtEl>
                                        <p:attrNameLst>
                                          <p:attrName>style.visibility</p:attrName>
                                        </p:attrNameLst>
                                      </p:cBhvr>
                                      <p:to>
                                        <p:strVal val="visible"/>
                                      </p:to>
                                    </p:set>
                                    <p:anim calcmode="lin" valueType="num">
                                      <p:cBhvr additive="base">
                                        <p:cTn id="77" dur="500" fill="hold"/>
                                        <p:tgtEl>
                                          <p:spTgt spid="29724"/>
                                        </p:tgtEl>
                                        <p:attrNameLst>
                                          <p:attrName>ppt_x</p:attrName>
                                        </p:attrNameLst>
                                      </p:cBhvr>
                                      <p:tavLst>
                                        <p:tav tm="0">
                                          <p:val>
                                            <p:strVal val="0-#ppt_w/2"/>
                                          </p:val>
                                        </p:tav>
                                        <p:tav tm="100000">
                                          <p:val>
                                            <p:strVal val="#ppt_x"/>
                                          </p:val>
                                        </p:tav>
                                      </p:tavLst>
                                    </p:anim>
                                    <p:anim calcmode="lin" valueType="num">
                                      <p:cBhvr additive="base">
                                        <p:cTn id="78" dur="500" fill="hold"/>
                                        <p:tgtEl>
                                          <p:spTgt spid="29724"/>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9730"/>
                                        </p:tgtEl>
                                        <p:attrNameLst>
                                          <p:attrName>style.visibility</p:attrName>
                                        </p:attrNameLst>
                                      </p:cBhvr>
                                      <p:to>
                                        <p:strVal val="visible"/>
                                      </p:to>
                                    </p:set>
                                    <p:anim calcmode="lin" valueType="num">
                                      <p:cBhvr additive="base">
                                        <p:cTn id="81" dur="500" fill="hold"/>
                                        <p:tgtEl>
                                          <p:spTgt spid="29730"/>
                                        </p:tgtEl>
                                        <p:attrNameLst>
                                          <p:attrName>ppt_x</p:attrName>
                                        </p:attrNameLst>
                                      </p:cBhvr>
                                      <p:tavLst>
                                        <p:tav tm="0">
                                          <p:val>
                                            <p:strVal val="0-#ppt_w/2"/>
                                          </p:val>
                                        </p:tav>
                                        <p:tav tm="100000">
                                          <p:val>
                                            <p:strVal val="#ppt_x"/>
                                          </p:val>
                                        </p:tav>
                                      </p:tavLst>
                                    </p:anim>
                                    <p:anim calcmode="lin" valueType="num">
                                      <p:cBhvr additive="base">
                                        <p:cTn id="82" dur="500" fill="hold"/>
                                        <p:tgtEl>
                                          <p:spTgt spid="29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utoUpdateAnimBg="0"/>
      <p:bldP spid="29721" grpId="0" autoUpdateAnimBg="0"/>
      <p:bldP spid="29724" grpId="0" autoUpdateAnimBg="0"/>
      <p:bldP spid="29723" grpId="0" autoUpdateAnimBg="0"/>
      <p:bldP spid="29730" grpId="0" autoUpdateAnimBg="0"/>
      <p:bldP spid="29731" grpId="0" autoUpdateAnimBg="0"/>
      <p:bldP spid="29746" grpId="0" autoUpdateAnimBg="0"/>
      <p:bldP spid="29747" grpId="0" autoUpdateAnimBg="0"/>
      <p:bldP spid="29752" grpId="0" autoUpdateAnimBg="0"/>
      <p:bldP spid="29753" grpId="0" autoUpdateAnimBg="0"/>
      <p:bldP spid="29755" grpId="0" autoUpdateAnimBg="0"/>
      <p:bldP spid="29756" grpId="0" autoUpdateAnimBg="0"/>
      <p:bldP spid="29757" grpId="0" autoUpdateAnimBg="0"/>
      <p:bldP spid="29758" grpId="0" autoUpdateAnimBg="0"/>
      <p:bldP spid="29759" grpId="0" autoUpdateAnimBg="0"/>
      <p:bldP spid="2975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9001">
              <a:srgbClr val="110000"/>
            </a:gs>
            <a:gs pos="77000">
              <a:schemeClr val="tx2"/>
            </a:gs>
            <a:gs pos="100000">
              <a:srgbClr val="C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15879" y="29469"/>
            <a:ext cx="8528858" cy="6828531"/>
          </a:xfrm>
          <a:effectLst>
            <a:outerShdw blurRad="63500" dist="35921" dir="2700000" algn="ctr" rotWithShape="0">
              <a:schemeClr val="tx2">
                <a:alpha val="74998"/>
              </a:schemeClr>
            </a:outerShdw>
          </a:effectLst>
        </p:spPr>
        <p:txBody>
          <a:bodyPr anchor="ctr"/>
          <a:lstStyle/>
          <a:p>
            <a:pPr>
              <a:defRPr/>
            </a:pP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The prophet Jeremiah gave a message to Baruch son of Neriah in the fourth year of the reign of Jehoiakim son of Josiah, </a:t>
            </a:r>
            <a:r>
              <a:rPr lang="en-US" sz="3200" b="1" dirty="0">
                <a:solidFill>
                  <a:srgbClr val="FFFF00"/>
                </a:solidFill>
                <a:effectLst/>
                <a:latin typeface="Arial" charset="0"/>
                <a:ea typeface="ＭＳ Ｐゴシック" charset="0"/>
                <a:cs typeface="ＭＳ Ｐゴシック" charset="0"/>
              </a:rPr>
              <a:t>after Baruch had written down everything Jeremiah had dictated to him</a:t>
            </a:r>
            <a:r>
              <a:rPr lang="en-US" sz="3200" b="1" dirty="0">
                <a:effectLst/>
                <a:latin typeface="Arial" charset="0"/>
                <a:ea typeface="ＭＳ Ｐゴシック" charset="0"/>
                <a:cs typeface="ＭＳ Ｐゴシック" charset="0"/>
              </a:rPr>
              <a:t>. He said, </a:t>
            </a:r>
            <a:r>
              <a:rPr lang="en-US" sz="3200" b="1" baseline="30000" dirty="0">
                <a:effectLst/>
                <a:latin typeface="Arial" charset="0"/>
                <a:ea typeface="ＭＳ Ｐゴシック" charset="0"/>
                <a:cs typeface="ＭＳ Ｐゴシック" charset="0"/>
              </a:rPr>
              <a:t>2</a:t>
            </a:r>
            <a:r>
              <a:rPr lang="en-US" sz="3200" b="1" dirty="0">
                <a:effectLst/>
                <a:latin typeface="Arial" charset="0"/>
                <a:ea typeface="ＭＳ Ｐゴシック" charset="0"/>
                <a:cs typeface="ＭＳ Ｐゴシック" charset="0"/>
              </a:rPr>
              <a:t>'This is what the L</a:t>
            </a:r>
            <a:r>
              <a:rPr lang="en-US" sz="2800" b="1" dirty="0">
                <a:effectLst/>
                <a:latin typeface="Arial" charset="0"/>
                <a:ea typeface="ＭＳ Ｐゴシック" charset="0"/>
                <a:cs typeface="ＭＳ Ｐゴシック" charset="0"/>
              </a:rPr>
              <a:t>ORD</a:t>
            </a:r>
            <a:r>
              <a:rPr lang="en-US" sz="3200" b="1" dirty="0">
                <a:effectLst/>
                <a:latin typeface="Arial" charset="0"/>
                <a:ea typeface="ＭＳ Ｐゴシック" charset="0"/>
                <a:cs typeface="ＭＳ Ｐゴシック" charset="0"/>
              </a:rPr>
              <a:t>, the God of Israel, says to you, Baruch:</a:t>
            </a:r>
            <a:r>
              <a:rPr lang="en-US" sz="3200" b="1" baseline="30000" dirty="0">
                <a:effectLst/>
                <a:latin typeface="Arial" charset="0"/>
                <a:ea typeface="ＭＳ Ｐゴシック" charset="0"/>
                <a:cs typeface="ＭＳ Ｐゴシック" charset="0"/>
              </a:rPr>
              <a:t> 3</a:t>
            </a:r>
            <a:r>
              <a:rPr lang="en-US" sz="3200" b="1" dirty="0">
                <a:effectLst/>
                <a:latin typeface="Arial" charset="0"/>
                <a:ea typeface="ＭＳ Ｐゴシック" charset="0"/>
                <a:cs typeface="ＭＳ Ｐゴシック" charset="0"/>
              </a:rPr>
              <a:t>You have said, ‘I am overwhelmed with trouble! Haven’t I had enough pain already? And now the L</a:t>
            </a:r>
            <a:r>
              <a:rPr lang="en-US" sz="2800" b="1" dirty="0">
                <a:effectLst/>
                <a:latin typeface="Arial" charset="0"/>
                <a:ea typeface="ＭＳ Ｐゴシック" charset="0"/>
                <a:cs typeface="ＭＳ Ｐゴシック" charset="0"/>
              </a:rPr>
              <a:t>ORD</a:t>
            </a:r>
            <a:r>
              <a:rPr lang="en-US" sz="3200" b="1" dirty="0">
                <a:effectLst/>
                <a:latin typeface="Arial" charset="0"/>
                <a:ea typeface="ＭＳ Ｐゴシック" charset="0"/>
                <a:cs typeface="ＭＳ Ｐゴシック" charset="0"/>
              </a:rPr>
              <a:t> has added more! I am worn out from sighing and can find no rest’</a:t>
            </a: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 </a:t>
            </a:r>
            <a:br>
              <a:rPr lang="en-US" sz="3200" b="1" dirty="0">
                <a:effectLst/>
                <a:latin typeface="Arial" charset="0"/>
                <a:ea typeface="ＭＳ Ｐゴシック" charset="0"/>
                <a:cs typeface="ＭＳ Ｐゴシック" charset="0"/>
              </a:rPr>
            </a:br>
            <a:r>
              <a:rPr lang="en-US" sz="3200" b="1" dirty="0">
                <a:effectLst/>
                <a:latin typeface="Arial" charset="0"/>
                <a:ea typeface="ＭＳ Ｐゴシック" charset="0"/>
                <a:cs typeface="ＭＳ Ｐゴシック" charset="0"/>
              </a:rPr>
              <a:t>(Jeremiah 45:1-3 </a:t>
            </a:r>
            <a:r>
              <a:rPr lang="en-US" sz="2800" b="1" dirty="0">
                <a:effectLst/>
                <a:latin typeface="Arial" charset="0"/>
                <a:ea typeface="ＭＳ Ｐゴシック" charset="0"/>
                <a:cs typeface="ＭＳ Ｐゴシック" charset="0"/>
              </a:rPr>
              <a:t>NLT</a:t>
            </a:r>
            <a:r>
              <a:rPr lang="en-US" sz="3200" b="1" dirty="0">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1675503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does Jeremiah 36:10 mean? | Bible Art">
            <a:extLst>
              <a:ext uri="{FF2B5EF4-FFF2-40B4-BE49-F238E27FC236}">
                <a16:creationId xmlns:a16="http://schemas.microsoft.com/office/drawing/2014/main" id="{28B053DD-3EE6-BBEB-9F72-66A540C5A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Jeremiah 36:1-8</a:t>
            </a:r>
          </a:p>
        </p:txBody>
      </p:sp>
    </p:spTree>
    <p:extLst>
      <p:ext uri="{BB962C8B-B14F-4D97-AF65-F5344CB8AC3E}">
        <p14:creationId xmlns:p14="http://schemas.microsoft.com/office/powerpoint/2010/main" val="31711102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9001">
              <a:srgbClr val="110000"/>
            </a:gs>
            <a:gs pos="77000">
              <a:schemeClr val="tx2"/>
            </a:gs>
            <a:gs pos="100000">
              <a:srgbClr val="C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15879" y="29469"/>
            <a:ext cx="8528858" cy="6828531"/>
          </a:xfrm>
          <a:effectLst>
            <a:outerShdw blurRad="63500" dist="35921" dir="2700000" algn="ctr" rotWithShape="0">
              <a:schemeClr val="tx2">
                <a:alpha val="74998"/>
              </a:schemeClr>
            </a:outerShdw>
          </a:effectLst>
        </p:spPr>
        <p:txBody>
          <a:bodyPr anchor="ctr"/>
          <a:lstStyle/>
          <a:p>
            <a:pPr>
              <a:defRPr/>
            </a:pP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The prophet Jeremiah gave a message to Baruch son of Neriah in the fourth year of the reign of Jehoiakim son of Josiah, after Baruch had written down everything Jeremiah had dictated to him. He said, </a:t>
            </a:r>
            <a:r>
              <a:rPr lang="en-US" sz="3200" b="1" baseline="30000" dirty="0">
                <a:solidFill>
                  <a:srgbClr val="FFFF00"/>
                </a:solidFill>
                <a:effectLst/>
                <a:latin typeface="Arial" charset="0"/>
                <a:ea typeface="ＭＳ Ｐゴシック" charset="0"/>
                <a:cs typeface="ＭＳ Ｐゴシック" charset="0"/>
              </a:rPr>
              <a:t>2</a:t>
            </a:r>
            <a:r>
              <a:rPr lang="en-US" sz="3200" b="1" dirty="0">
                <a:solidFill>
                  <a:srgbClr val="FFFF00"/>
                </a:solidFill>
                <a:effectLst/>
                <a:latin typeface="Arial" charset="0"/>
                <a:ea typeface="ＭＳ Ｐゴシック" charset="0"/>
                <a:cs typeface="ＭＳ Ｐゴシック" charset="0"/>
              </a:rPr>
              <a:t>'This is what the L</a:t>
            </a:r>
            <a:r>
              <a:rPr lang="en-US" sz="2800" b="1" dirty="0">
                <a:solidFill>
                  <a:srgbClr val="FFFF00"/>
                </a:solidFill>
                <a:effectLst/>
                <a:latin typeface="Arial" charset="0"/>
                <a:ea typeface="ＭＳ Ｐゴシック" charset="0"/>
                <a:cs typeface="ＭＳ Ｐゴシック" charset="0"/>
              </a:rPr>
              <a:t>ORD</a:t>
            </a:r>
            <a:r>
              <a:rPr lang="en-US" sz="3200" b="1" dirty="0">
                <a:solidFill>
                  <a:srgbClr val="FFFF00"/>
                </a:solidFill>
                <a:effectLst/>
                <a:latin typeface="Arial" charset="0"/>
                <a:ea typeface="ＭＳ Ｐゴシック" charset="0"/>
                <a:cs typeface="ＭＳ Ｐゴシック" charset="0"/>
              </a:rPr>
              <a:t>, the God of Israel, says to you, Baruch:</a:t>
            </a:r>
            <a:r>
              <a:rPr lang="en-US" sz="3200" b="1" baseline="30000" dirty="0">
                <a:solidFill>
                  <a:srgbClr val="FFFF00"/>
                </a:solidFill>
                <a:effectLst/>
                <a:latin typeface="Arial" charset="0"/>
                <a:ea typeface="ＭＳ Ｐゴシック" charset="0"/>
                <a:cs typeface="ＭＳ Ｐゴシック" charset="0"/>
              </a:rPr>
              <a:t> 3</a:t>
            </a:r>
            <a:r>
              <a:rPr lang="en-US" sz="3200" b="1" dirty="0">
                <a:solidFill>
                  <a:srgbClr val="FFFF00"/>
                </a:solidFill>
                <a:effectLst/>
                <a:latin typeface="Arial" charset="0"/>
                <a:ea typeface="ＭＳ Ｐゴシック" charset="0"/>
                <a:cs typeface="ＭＳ Ｐゴシック" charset="0"/>
              </a:rPr>
              <a:t>You have said, ‘I am overwhelmed with trouble! Haven’t I had enough pain already? And now the L</a:t>
            </a:r>
            <a:r>
              <a:rPr lang="en-US" sz="2800" b="1" dirty="0">
                <a:solidFill>
                  <a:srgbClr val="FFFF00"/>
                </a:solidFill>
                <a:effectLst/>
                <a:latin typeface="Arial" charset="0"/>
                <a:ea typeface="ＭＳ Ｐゴシック" charset="0"/>
                <a:cs typeface="ＭＳ Ｐゴシック" charset="0"/>
              </a:rPr>
              <a:t>ORD</a:t>
            </a:r>
            <a:r>
              <a:rPr lang="en-US" sz="3200" b="1" dirty="0">
                <a:solidFill>
                  <a:srgbClr val="FFFF00"/>
                </a:solidFill>
                <a:effectLst/>
                <a:latin typeface="Arial" charset="0"/>
                <a:ea typeface="ＭＳ Ｐゴシック" charset="0"/>
                <a:cs typeface="ＭＳ Ｐゴシック" charset="0"/>
              </a:rPr>
              <a:t> has added more! I am worn out from sighing and can find no rest’</a:t>
            </a: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 </a:t>
            </a:r>
            <a:br>
              <a:rPr lang="en-US" sz="3200" b="1" dirty="0">
                <a:effectLst/>
                <a:latin typeface="Arial" charset="0"/>
                <a:ea typeface="ＭＳ Ｐゴシック" charset="0"/>
                <a:cs typeface="ＭＳ Ｐゴシック" charset="0"/>
              </a:rPr>
            </a:br>
            <a:r>
              <a:rPr lang="en-US" sz="3200" b="1" dirty="0">
                <a:effectLst/>
                <a:latin typeface="Arial" charset="0"/>
                <a:ea typeface="ＭＳ Ｐゴシック" charset="0"/>
                <a:cs typeface="ＭＳ Ｐゴシック" charset="0"/>
              </a:rPr>
              <a:t>(Jeremiah 45:1-3 </a:t>
            </a:r>
            <a:r>
              <a:rPr lang="en-US" sz="2800" b="1" dirty="0">
                <a:effectLst/>
                <a:latin typeface="Arial" charset="0"/>
                <a:ea typeface="ＭＳ Ｐゴシック" charset="0"/>
                <a:cs typeface="ＭＳ Ｐゴシック" charset="0"/>
              </a:rPr>
              <a:t>NLT</a:t>
            </a:r>
            <a:r>
              <a:rPr lang="en-US" sz="3200" b="1" dirty="0">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6093672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nvPr>
        </p:nvGraphicFramePr>
        <p:xfrm>
          <a:off x="0" y="857250"/>
          <a:ext cx="9112250" cy="5862639"/>
        </p:xfrm>
        <a:graphic>
          <a:graphicData uri="http://schemas.openxmlformats.org/drawingml/2006/table">
            <a:tbl>
              <a:tblPr/>
              <a:tblGrid>
                <a:gridCol w="1518991">
                  <a:extLst>
                    <a:ext uri="{9D8B030D-6E8A-4147-A177-3AD203B41FA5}">
                      <a16:colId xmlns:a16="http://schemas.microsoft.com/office/drawing/2014/main" val="20000"/>
                    </a:ext>
                  </a:extLst>
                </a:gridCol>
                <a:gridCol w="1066527">
                  <a:extLst>
                    <a:ext uri="{9D8B030D-6E8A-4147-A177-3AD203B41FA5}">
                      <a16:colId xmlns:a16="http://schemas.microsoft.com/office/drawing/2014/main" val="20001"/>
                    </a:ext>
                  </a:extLst>
                </a:gridCol>
                <a:gridCol w="1568666">
                  <a:extLst>
                    <a:ext uri="{9D8B030D-6E8A-4147-A177-3AD203B41FA5}">
                      <a16:colId xmlns:a16="http://schemas.microsoft.com/office/drawing/2014/main" val="20002"/>
                    </a:ext>
                  </a:extLst>
                </a:gridCol>
                <a:gridCol w="1569677">
                  <a:extLst>
                    <a:ext uri="{9D8B030D-6E8A-4147-A177-3AD203B41FA5}">
                      <a16:colId xmlns:a16="http://schemas.microsoft.com/office/drawing/2014/main" val="20003"/>
                    </a:ext>
                  </a:extLst>
                </a:gridCol>
                <a:gridCol w="1607444">
                  <a:extLst>
                    <a:ext uri="{9D8B030D-6E8A-4147-A177-3AD203B41FA5}">
                      <a16:colId xmlns:a16="http://schemas.microsoft.com/office/drawing/2014/main" val="20004"/>
                    </a:ext>
                  </a:extLst>
                </a:gridCol>
                <a:gridCol w="1780945">
                  <a:extLst>
                    <a:ext uri="{9D8B030D-6E8A-4147-A177-3AD203B41FA5}">
                      <a16:colId xmlns:a16="http://schemas.microsoft.com/office/drawing/2014/main" val="20005"/>
                    </a:ext>
                  </a:extLst>
                </a:gridCol>
              </a:tblGrid>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Arial"/>
                        </a:rPr>
                        <a:t>Size</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Date</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a:ea typeface="ＭＳ Ｐゴシック" charset="0"/>
                          <a:cs typeface="Arial"/>
                        </a:rPr>
                        <a:t>King of Judah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Number taken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Key Captives</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a:ea typeface="ＭＳ Ｐゴシック" charset="0"/>
                          <a:cs typeface="Arial"/>
                        </a:rPr>
                        <a:t>Results/ </a:t>
                      </a:r>
                      <a:r>
                        <a:rPr kumimoji="0" lang="en-US" sz="1700" b="1" i="0" u="none" strike="noStrike" cap="none" normalizeH="0" baseline="0">
                          <a:ln>
                            <a:noFill/>
                          </a:ln>
                          <a:solidFill>
                            <a:srgbClr val="FFFFFF"/>
                          </a:solidFill>
                          <a:effectLst/>
                          <a:latin typeface="Arial"/>
                          <a:ea typeface="ＭＳ Ｐゴシック" charset="0"/>
                          <a:cs typeface="Arial"/>
                        </a:rPr>
                        <a:t>Comments</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90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1 Minor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605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Jehoiakim</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Few </a:t>
                      </a:r>
                      <a:br>
                        <a:rPr kumimoji="0" lang="en-US" sz="1800" b="1" i="0" u="none" strike="noStrike" cap="none" normalizeH="0" baseline="0" dirty="0">
                          <a:ln>
                            <a:noFill/>
                          </a:ln>
                          <a:solidFill>
                            <a:srgbClr val="000000"/>
                          </a:solidFill>
                          <a:effectLst/>
                          <a:latin typeface="Arial"/>
                          <a:ea typeface="ＭＳ Ｐゴシック" charset="0"/>
                          <a:cs typeface="Arial"/>
                        </a:rPr>
                      </a:br>
                      <a:r>
                        <a:rPr kumimoji="0" lang="en-US" sz="1800" b="1" i="0" u="none" strike="noStrike" cap="none" normalizeH="0" baseline="0" dirty="0">
                          <a:ln>
                            <a:noFill/>
                          </a:ln>
                          <a:solidFill>
                            <a:srgbClr val="000000"/>
                          </a:solidFill>
                          <a:effectLst/>
                          <a:latin typeface="Arial"/>
                          <a:ea typeface="ＭＳ Ｐゴシック" charset="0"/>
                          <a:cs typeface="Arial"/>
                        </a:rPr>
                        <a:t>(Dan 1:3)</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Daniel, 3 friends &amp; nobility &amp; royalty</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Tribute imposed. Egypt powerful. </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1"/>
                  </a:ext>
                </a:extLst>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2 Moderate</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598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Jehoiakim</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3023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(Jer. 52:28)</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Minor deportation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2"/>
                  </a:ext>
                </a:extLst>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3 Major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597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Jehoiachin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10,000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(2 Kings 24:14)</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Jehoiachin, Ezekiel, Mordecai</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Neb. deports many; installs Zedekiah </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3"/>
                  </a:ext>
                </a:extLst>
              </a:tr>
              <a:tr h="641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4 Minor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587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Zedekiah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832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(Jer. 52:29)</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Before destruction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4"/>
                  </a:ext>
                </a:extLst>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 Major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586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Zedekiah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ca.  10,400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(2 Kings 25:11)</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Zedekiah</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Jerusalem &amp; temple destroyed</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extLst>
                  <a:ext uri="{0D108BD9-81ED-4DB2-BD59-A6C34878D82A}">
                    <a16:rowId xmlns:a16="http://schemas.microsoft.com/office/drawing/2014/main" val="10005"/>
                  </a:ext>
                </a:extLst>
              </a:tr>
              <a:tr h="915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6 Minor</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582 BC</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a:ea typeface="ＭＳ Ｐゴシック" charset="0"/>
                          <a:cs typeface="Arial"/>
                        </a:rPr>
                        <a:t>745 </a:t>
                      </a:r>
                      <a:br>
                        <a:rPr kumimoji="0" lang="en-US" sz="1800" b="1" i="0" u="none" strike="noStrike" cap="none" normalizeH="0" baseline="0">
                          <a:ln>
                            <a:noFill/>
                          </a:ln>
                          <a:solidFill>
                            <a:srgbClr val="000000"/>
                          </a:solidFill>
                          <a:effectLst/>
                          <a:latin typeface="Arial"/>
                          <a:ea typeface="ＭＳ Ｐゴシック" charset="0"/>
                          <a:cs typeface="Arial"/>
                        </a:rPr>
                      </a:br>
                      <a:r>
                        <a:rPr kumimoji="0" lang="en-US" sz="1800" b="1" i="0" u="none" strike="noStrike" cap="none" normalizeH="0" baseline="0">
                          <a:ln>
                            <a:noFill/>
                          </a:ln>
                          <a:solidFill>
                            <a:srgbClr val="000000"/>
                          </a:solidFill>
                          <a:effectLst/>
                          <a:latin typeface="Arial"/>
                          <a:ea typeface="ＭＳ Ｐゴシック" charset="0"/>
                          <a:cs typeface="Arial"/>
                        </a:rPr>
                        <a:t>(Jer. 52:30)</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0000"/>
                        </a:solidFill>
                        <a:effectLst/>
                        <a:latin typeface="Arial"/>
                        <a:ea typeface="ＭＳ Ｐゴシック" charset="0"/>
                        <a:cs typeface="Arial"/>
                      </a:endParaRP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a:ea typeface="ＭＳ Ｐゴシック" charset="0"/>
                          <a:cs typeface="Arial"/>
                        </a:rPr>
                        <a:t>4 years after  Jerusalem</a:t>
                      </a:r>
                      <a:r>
                        <a:rPr kumimoji="0" lang="uk-UA" altLang="ja-JP" sz="1800" b="1" i="0" u="none" strike="noStrike" cap="none" normalizeH="0" baseline="0" dirty="0">
                          <a:ln>
                            <a:noFill/>
                          </a:ln>
                          <a:solidFill>
                            <a:srgbClr val="000000"/>
                          </a:solidFill>
                          <a:effectLst/>
                          <a:latin typeface="Arial"/>
                          <a:ea typeface="ＭＳ Ｐゴシック" charset="0"/>
                          <a:cs typeface="Arial"/>
                        </a:rPr>
                        <a:t>'</a:t>
                      </a:r>
                      <a:r>
                        <a:rPr kumimoji="0" lang="en-US" sz="1800" b="1" i="0" u="none" strike="noStrike" cap="none" normalizeH="0" baseline="0" dirty="0">
                          <a:ln>
                            <a:noFill/>
                          </a:ln>
                          <a:solidFill>
                            <a:srgbClr val="000000"/>
                          </a:solidFill>
                          <a:effectLst/>
                          <a:latin typeface="Arial"/>
                          <a:ea typeface="ＭＳ Ｐゴシック" charset="0"/>
                          <a:cs typeface="Arial"/>
                        </a:rPr>
                        <a:t>s destruction</a:t>
                      </a:r>
                    </a:p>
                  </a:txBody>
                  <a:tcPr marL="91434" marR="914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extLst>
                  <a:ext uri="{0D108BD9-81ED-4DB2-BD59-A6C34878D82A}">
                    <a16:rowId xmlns:a16="http://schemas.microsoft.com/office/drawing/2014/main" val="10006"/>
                  </a:ext>
                </a:extLst>
              </a:tr>
            </a:tbl>
          </a:graphicData>
        </a:graphic>
      </p:graphicFrame>
      <p:sp>
        <p:nvSpPr>
          <p:cNvPr id="457787" name="Title 1"/>
          <p:cNvSpPr>
            <a:spLocks noGrp="1"/>
          </p:cNvSpPr>
          <p:nvPr>
            <p:ph type="title" idx="4294967295"/>
          </p:nvPr>
        </p:nvSpPr>
        <p:spPr>
          <a:xfrm>
            <a:off x="0" y="-9525"/>
            <a:ext cx="9112250" cy="758825"/>
          </a:xfrm>
        </p:spPr>
        <p:txBody>
          <a:bodyPr/>
          <a:lstStyle/>
          <a:p>
            <a:pPr eaLnBrk="1" hangingPunct="1"/>
            <a:r>
              <a:rPr lang="en-US" sz="2800" b="1">
                <a:solidFill>
                  <a:schemeClr val="tx1"/>
                </a:solidFill>
                <a:latin typeface="Arial" charset="0"/>
                <a:ea typeface="ＭＳ Ｐゴシック" charset="0"/>
                <a:cs typeface="Arial" charset="0"/>
              </a:rPr>
              <a:t>Nebuchadnezzar</a:t>
            </a:r>
            <a:r>
              <a:rPr lang="uk-UA" altLang="ja-JP" sz="2800" b="1">
                <a:solidFill>
                  <a:schemeClr val="tx1"/>
                </a:solidFill>
                <a:latin typeface="Arial" charset="0"/>
                <a:ea typeface="ＭＳ Ｐゴシック" charset="0"/>
                <a:cs typeface="Arial" charset="0"/>
              </a:rPr>
              <a:t>'</a:t>
            </a:r>
            <a:r>
              <a:rPr lang="en-US" sz="2800" b="1">
                <a:solidFill>
                  <a:schemeClr val="tx1"/>
                </a:solidFill>
                <a:latin typeface="Arial" charset="0"/>
                <a:ea typeface="ＭＳ Ｐゴシック" charset="0"/>
                <a:cs typeface="Arial" charset="0"/>
              </a:rPr>
              <a:t>s Six Deportations to Babylon</a:t>
            </a:r>
          </a:p>
        </p:txBody>
      </p:sp>
      <p:sp>
        <p:nvSpPr>
          <p:cNvPr id="457788" name="Text Box 56"/>
          <p:cNvSpPr txBox="1">
            <a:spLocks noChangeArrowheads="1"/>
          </p:cNvSpPr>
          <p:nvPr/>
        </p:nvSpPr>
        <p:spPr bwMode="auto">
          <a:xfrm>
            <a:off x="8445500" y="0"/>
            <a:ext cx="698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rPr>
              <a:t>492</a:t>
            </a:r>
          </a:p>
        </p:txBody>
      </p:sp>
      <p:sp>
        <p:nvSpPr>
          <p:cNvPr id="43070" name="AutoShape 62"/>
          <p:cNvSpPr>
            <a:spLocks noChangeArrowheads="1"/>
          </p:cNvSpPr>
          <p:nvPr/>
        </p:nvSpPr>
        <p:spPr bwMode="auto">
          <a:xfrm>
            <a:off x="935038" y="3128963"/>
            <a:ext cx="647700" cy="863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 name="AutoShape 62"/>
          <p:cNvSpPr>
            <a:spLocks noChangeArrowheads="1"/>
          </p:cNvSpPr>
          <p:nvPr/>
        </p:nvSpPr>
        <p:spPr bwMode="auto">
          <a:xfrm>
            <a:off x="935038" y="4672013"/>
            <a:ext cx="647700" cy="863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70"/>
                                        </p:tgtEl>
                                        <p:attrNameLst>
                                          <p:attrName>style.visibility</p:attrName>
                                        </p:attrNameLst>
                                      </p:cBhvr>
                                      <p:to>
                                        <p:strVal val="visible"/>
                                      </p:to>
                                    </p:set>
                                    <p:anim calcmode="lin" valueType="num">
                                      <p:cBhvr additive="base">
                                        <p:cTn id="7" dur="500" fill="hold"/>
                                        <p:tgtEl>
                                          <p:spTgt spid="43070"/>
                                        </p:tgtEl>
                                        <p:attrNameLst>
                                          <p:attrName>ppt_x</p:attrName>
                                        </p:attrNameLst>
                                      </p:cBhvr>
                                      <p:tavLst>
                                        <p:tav tm="0">
                                          <p:val>
                                            <p:strVal val="#ppt_x"/>
                                          </p:val>
                                        </p:tav>
                                        <p:tav tm="100000">
                                          <p:val>
                                            <p:strVal val="#ppt_x"/>
                                          </p:val>
                                        </p:tav>
                                      </p:tavLst>
                                    </p:anim>
                                    <p:anim calcmode="lin" valueType="num">
                                      <p:cBhvr additive="base">
                                        <p:cTn id="8" dur="500" fill="hold"/>
                                        <p:tgtEl>
                                          <p:spTgt spid="430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7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68341" cy="5157192"/>
          </a:xfrm>
          <a:prstGeom prst="rect">
            <a:avLst/>
          </a:prstGeom>
        </p:spPr>
      </p:pic>
      <p:sp>
        <p:nvSpPr>
          <p:cNvPr id="900098" name="Rectangle 2"/>
          <p:cNvSpPr>
            <a:spLocks noGrp="1" noChangeArrowheads="1"/>
          </p:cNvSpPr>
          <p:nvPr>
            <p:ph type="ctrTitle"/>
          </p:nvPr>
        </p:nvSpPr>
        <p:spPr>
          <a:xfrm>
            <a:off x="0" y="5013176"/>
            <a:ext cx="9144000" cy="1844824"/>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Discouragement while serving Jesus is real.</a:t>
            </a:r>
          </a:p>
        </p:txBody>
      </p:sp>
      <p:sp>
        <p:nvSpPr>
          <p:cNvPr id="6" name="Rectangle 2"/>
          <p:cNvSpPr txBox="1">
            <a:spLocks noChangeArrowheads="1"/>
          </p:cNvSpPr>
          <p:nvPr/>
        </p:nvSpPr>
        <p:spPr bwMode="auto">
          <a:xfrm>
            <a:off x="1547664" y="1484784"/>
            <a:ext cx="6048672" cy="2304256"/>
          </a:xfrm>
          <a:prstGeom prst="rect">
            <a:avLst/>
          </a:prstGeom>
          <a:solidFill>
            <a:srgbClr val="E9E9E9"/>
          </a:solidFill>
          <a:ln w="38100" cmpd="sng">
            <a:solidFill>
              <a:schemeClr val="tx1"/>
            </a:solid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a:ea typeface="ＭＳ Ｐゴシック" charset="0"/>
                <a:cs typeface="Times New Roman"/>
              </a:rPr>
              <a:t>the struggle is real</a:t>
            </a:r>
            <a:br>
              <a:rPr kumimoji="0" lang="en-US" sz="4400" b="1" i="0" u="none" strike="noStrike" kern="1200" cap="none" spc="0" normalizeH="0" baseline="0" noProof="0" dirty="0">
                <a:ln>
                  <a:noFill/>
                </a:ln>
                <a:solidFill>
                  <a:srgbClr val="000000"/>
                </a:solidFill>
                <a:effectLst/>
                <a:uLnTx/>
                <a:uFillTx/>
                <a:latin typeface="Times New Roman"/>
                <a:ea typeface="ＭＳ Ｐゴシック" charset="0"/>
                <a:cs typeface="Times New Roman"/>
              </a:rPr>
            </a:br>
            <a:endParaRPr kumimoji="0" lang="en-US" sz="4400" b="1" i="0" u="none" strike="noStrike" kern="1200" cap="none" spc="0" normalizeH="0" baseline="0" noProof="0" dirty="0">
              <a:ln>
                <a:noFill/>
              </a:ln>
              <a:solidFill>
                <a:srgbClr val="000000"/>
              </a:solidFill>
              <a:effectLst/>
              <a:uLnTx/>
              <a:uFillTx/>
              <a:latin typeface="Times New Roman"/>
              <a:ea typeface="ＭＳ Ｐゴシック" charset="0"/>
              <a:cs typeface="Times New Roman"/>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ＭＳ Ｐゴシック" charset="0"/>
                <a:cs typeface="Arial"/>
              </a:rPr>
              <a:t>DISCOURAGEMENT</a:t>
            </a:r>
            <a:endParaRPr kumimoji="0" lang="en-US" sz="4400" b="0"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35988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290896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Discouragement.</a:t>
            </a:r>
          </a:p>
        </p:txBody>
      </p:sp>
    </p:spTree>
    <p:extLst>
      <p:ext uri="{BB962C8B-B14F-4D97-AF65-F5344CB8AC3E}">
        <p14:creationId xmlns:p14="http://schemas.microsoft.com/office/powerpoint/2010/main" val="309442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346"/>
            <a:ext cx="9124872" cy="6843654"/>
          </a:xfrm>
          <a:prstGeom prst="rect">
            <a:avLst/>
          </a:prstGeom>
        </p:spPr>
      </p:pic>
      <p:sp>
        <p:nvSpPr>
          <p:cNvPr id="900098" name="Rectangle 2"/>
          <p:cNvSpPr>
            <a:spLocks noGrp="1" noChangeArrowheads="1"/>
          </p:cNvSpPr>
          <p:nvPr>
            <p:ph type="ctrTitle"/>
          </p:nvPr>
        </p:nvSpPr>
        <p:spPr>
          <a:xfrm>
            <a:off x="0" y="0"/>
            <a:ext cx="9144000" cy="290896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How does God deal with our discouragement with him?</a:t>
            </a:r>
          </a:p>
        </p:txBody>
      </p:sp>
    </p:spTree>
    <p:extLst>
      <p:ext uri="{BB962C8B-B14F-4D97-AF65-F5344CB8AC3E}">
        <p14:creationId xmlns:p14="http://schemas.microsoft.com/office/powerpoint/2010/main" val="243399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remiah 29:1 Artwork | Bible Art">
            <a:extLst>
              <a:ext uri="{FF2B5EF4-FFF2-40B4-BE49-F238E27FC236}">
                <a16:creationId xmlns:a16="http://schemas.microsoft.com/office/drawing/2014/main" id="{6C0FC97F-8C73-0D5F-18BC-8046B5C8A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80" y="44150"/>
            <a:ext cx="9290879" cy="7327034"/>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2264208"/>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II. God confronts our pride without wavering in his plan (4-5).</a:t>
            </a:r>
          </a:p>
        </p:txBody>
      </p:sp>
    </p:spTree>
    <p:extLst>
      <p:ext uri="{BB962C8B-B14F-4D97-AF65-F5344CB8AC3E}">
        <p14:creationId xmlns:p14="http://schemas.microsoft.com/office/powerpoint/2010/main" val="30423549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God confronted Baruch’s pride but promised protection despite judgment (4-5). </a:t>
            </a:r>
          </a:p>
        </p:txBody>
      </p:sp>
      <p:pic>
        <p:nvPicPr>
          <p:cNvPr id="6146" name="Picture 2" descr="What Is the Significance of Jeremiah's Prophetic Ministry in ...">
            <a:extLst>
              <a:ext uri="{FF2B5EF4-FFF2-40B4-BE49-F238E27FC236}">
                <a16:creationId xmlns:a16="http://schemas.microsoft.com/office/drawing/2014/main" id="{00ECCAA8-3558-4879-98A6-8DD9023C3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642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9001">
              <a:srgbClr val="110000"/>
            </a:gs>
            <a:gs pos="77000">
              <a:schemeClr val="tx2"/>
            </a:gs>
            <a:gs pos="100000">
              <a:srgbClr val="C00000"/>
            </a:gs>
          </a:gsLst>
          <a:path path="rect">
            <a:fillToRect l="50000" t="50000" r="50000" b="50000"/>
          </a:path>
          <a:tileRect/>
        </a:gradFill>
        <a:effectLst/>
      </p:bgPr>
    </p:bg>
    <p:spTree>
      <p:nvGrpSpPr>
        <p:cNvPr id="1" name="">
          <a:extLst>
            <a:ext uri="{FF2B5EF4-FFF2-40B4-BE49-F238E27FC236}">
              <a16:creationId xmlns:a16="http://schemas.microsoft.com/office/drawing/2014/main" id="{E4B80980-D05E-DD3A-22F1-711951D0F358}"/>
            </a:ext>
          </a:extLst>
        </p:cNvPr>
        <p:cNvGrpSpPr/>
        <p:nvPr/>
      </p:nvGrpSpPr>
      <p:grpSpPr>
        <a:xfrm>
          <a:off x="0" y="0"/>
          <a:ext cx="0" cy="0"/>
          <a:chOff x="0" y="0"/>
          <a:chExt cx="0" cy="0"/>
        </a:xfrm>
      </p:grpSpPr>
      <p:sp>
        <p:nvSpPr>
          <p:cNvPr id="94210" name="Picture 1">
            <a:extLst>
              <a:ext uri="{FF2B5EF4-FFF2-40B4-BE49-F238E27FC236}">
                <a16:creationId xmlns:a16="http://schemas.microsoft.com/office/drawing/2014/main" id="{B265A231-A3F0-8152-A4B3-E3C043D81873}"/>
              </a:ext>
            </a:extLst>
          </p:cNvPr>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a:extLst>
              <a:ext uri="{FF2B5EF4-FFF2-40B4-BE49-F238E27FC236}">
                <a16:creationId xmlns:a16="http://schemas.microsoft.com/office/drawing/2014/main" id="{925C6744-A103-7C8B-05E7-0E0F61663384}"/>
              </a:ext>
            </a:extLst>
          </p:cNvPr>
          <p:cNvSpPr>
            <a:spLocks noGrp="1" noChangeArrowheads="1"/>
          </p:cNvSpPr>
          <p:nvPr>
            <p:ph type="ctrTitle"/>
          </p:nvPr>
        </p:nvSpPr>
        <p:spPr>
          <a:xfrm>
            <a:off x="581886" y="0"/>
            <a:ext cx="8096601" cy="6625244"/>
          </a:xfrm>
          <a:effectLst>
            <a:outerShdw blurRad="63500" dist="35921" dir="2700000" algn="ctr" rotWithShape="0">
              <a:schemeClr val="tx2">
                <a:alpha val="74998"/>
              </a:schemeClr>
            </a:outerShdw>
          </a:effectLst>
        </p:spPr>
        <p:txBody>
          <a:bodyPr anchor="ctr"/>
          <a:lstStyle/>
          <a:p>
            <a:pPr>
              <a:defRPr/>
            </a:pPr>
            <a:r>
              <a:rPr lang="ru-RU" sz="3200" b="1" dirty="0">
                <a:effectLst/>
                <a:latin typeface="Arial" charset="0"/>
                <a:ea typeface="ＭＳ Ｐゴシック" charset="0"/>
                <a:cs typeface="ＭＳ Ｐゴシック" charset="0"/>
              </a:rPr>
              <a:t>"</a:t>
            </a:r>
            <a:r>
              <a:rPr lang="en-US" sz="3200" b="1">
                <a:latin typeface="Arial" charset="0"/>
                <a:ea typeface="ＭＳ Ｐゴシック" charset="0"/>
              </a:rPr>
              <a:t>Baruch, this is what the L</a:t>
            </a:r>
            <a:r>
              <a:rPr lang="en-US" sz="2800" b="1">
                <a:latin typeface="Arial" charset="0"/>
                <a:ea typeface="ＭＳ Ｐゴシック" charset="0"/>
              </a:rPr>
              <a:t>ORD</a:t>
            </a:r>
            <a:r>
              <a:rPr lang="en-US" sz="3200" b="1">
                <a:latin typeface="Arial" charset="0"/>
                <a:ea typeface="ＭＳ Ｐゴシック" charset="0"/>
              </a:rPr>
              <a:t> says: </a:t>
            </a:r>
            <a:br>
              <a:rPr lang="en-US" sz="3200" b="1">
                <a:latin typeface="Arial" charset="0"/>
                <a:ea typeface="ＭＳ Ｐゴシック" charset="0"/>
              </a:rPr>
            </a:br>
            <a:r>
              <a:rPr lang="en-US" sz="3200" b="1">
                <a:latin typeface="Arial" charset="0"/>
                <a:ea typeface="ＭＳ Ｐゴシック" charset="0"/>
              </a:rPr>
              <a:t>‘I will destroy this nation that I built. I will uproot what I planted. </a:t>
            </a:r>
            <a:r>
              <a:rPr lang="en-US" sz="3200" b="1" baseline="30000">
                <a:latin typeface="Arial" charset="0"/>
                <a:ea typeface="ＭＳ Ｐゴシック" charset="0"/>
              </a:rPr>
              <a:t>5</a:t>
            </a:r>
            <a:r>
              <a:rPr lang="en-US" sz="3200" b="1">
                <a:solidFill>
                  <a:srgbClr val="FFFF00"/>
                </a:solidFill>
                <a:latin typeface="Arial" charset="0"/>
                <a:ea typeface="ＭＳ Ｐゴシック" charset="0"/>
              </a:rPr>
              <a:t>Are you seeking great things for yourself? Don’t do it!</a:t>
            </a:r>
            <a:r>
              <a:rPr lang="en-US" sz="3200" b="1">
                <a:latin typeface="Arial" charset="0"/>
                <a:ea typeface="ＭＳ Ｐゴシック" charset="0"/>
              </a:rPr>
              <a:t> </a:t>
            </a:r>
            <a:br>
              <a:rPr lang="en-US" sz="3200" b="1">
                <a:latin typeface="Arial" charset="0"/>
                <a:ea typeface="ＭＳ Ｐゴシック" charset="0"/>
              </a:rPr>
            </a:br>
            <a:r>
              <a:rPr lang="en-US" sz="3200" b="1">
                <a:latin typeface="Arial" charset="0"/>
                <a:ea typeface="ＭＳ Ｐゴシック" charset="0"/>
              </a:rPr>
              <a:t>I will bring great disaster upon all these people; but I will give you your life as a reward wherever you go. I, the L</a:t>
            </a:r>
            <a:r>
              <a:rPr lang="en-US" sz="2800" b="1">
                <a:latin typeface="Arial" charset="0"/>
                <a:ea typeface="ＭＳ Ｐゴシック" charset="0"/>
              </a:rPr>
              <a:t>ORD</a:t>
            </a:r>
            <a:r>
              <a:rPr lang="en-US" sz="3200" b="1">
                <a:latin typeface="Arial" charset="0"/>
                <a:ea typeface="ＭＳ Ｐゴシック" charset="0"/>
              </a:rPr>
              <a:t>, have spoken!</a:t>
            </a:r>
            <a:r>
              <a:rPr lang="en-US" sz="3200" b="1" dirty="0">
                <a:latin typeface="Arial" charset="0"/>
                <a:ea typeface="ＭＳ Ｐゴシック" charset="0"/>
              </a:rPr>
              <a:t>’</a:t>
            </a:r>
            <a:r>
              <a:rPr lang="ru-RU" sz="3200" b="1" dirty="0">
                <a:effectLst/>
                <a:latin typeface="Arial" charset="0"/>
                <a:ea typeface="ＭＳ Ｐゴシック" charset="0"/>
                <a:cs typeface="ＭＳ Ｐゴシック" charset="0"/>
              </a:rPr>
              <a:t>"</a:t>
            </a:r>
            <a:r>
              <a:rPr lang="en-US" sz="3200" b="1" dirty="0">
                <a:effectLst/>
                <a:latin typeface="Arial" charset="0"/>
                <a:ea typeface="ＭＳ Ｐゴシック" charset="0"/>
                <a:cs typeface="ＭＳ Ｐゴシック" charset="0"/>
              </a:rPr>
              <a:t> </a:t>
            </a:r>
            <a:br>
              <a:rPr lang="en-US" sz="3200" b="1" dirty="0">
                <a:effectLst/>
                <a:latin typeface="Arial" charset="0"/>
                <a:ea typeface="ＭＳ Ｐゴシック" charset="0"/>
                <a:cs typeface="ＭＳ Ｐゴシック" charset="0"/>
              </a:rPr>
            </a:br>
            <a:br>
              <a:rPr lang="en-US" sz="3200" b="1" dirty="0">
                <a:effectLst/>
                <a:latin typeface="Arial" charset="0"/>
                <a:ea typeface="ＭＳ Ｐゴシック" charset="0"/>
                <a:cs typeface="ＭＳ Ｐゴシック" charset="0"/>
              </a:rPr>
            </a:br>
            <a:r>
              <a:rPr lang="en-US" sz="3200" b="1" dirty="0">
                <a:effectLst/>
                <a:latin typeface="Arial" charset="0"/>
                <a:ea typeface="ＭＳ Ｐゴシック" charset="0"/>
                <a:cs typeface="ＭＳ Ｐゴシック" charset="0"/>
              </a:rPr>
              <a:t>—Jeremiah 45:4-5 </a:t>
            </a:r>
            <a:r>
              <a:rPr lang="en-US" sz="2800" b="1" dirty="0">
                <a:effectLst/>
                <a:latin typeface="Arial" charset="0"/>
                <a:ea typeface="ＭＳ Ｐゴシック" charset="0"/>
                <a:cs typeface="ＭＳ Ｐゴシック" charset="0"/>
              </a:rPr>
              <a:t>NLT</a:t>
            </a:r>
            <a:r>
              <a:rPr lang="en-US" sz="3200" b="1" dirty="0">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1717322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1143004"/>
            <a:ext cx="9144000" cy="957263"/>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Sometimes we seek great things for ourselves instead of for God</a:t>
            </a:r>
          </a:p>
        </p:txBody>
      </p:sp>
      <p:pic>
        <p:nvPicPr>
          <p:cNvPr id="10242" name="Picture 2" descr="Day 27. Jeremiah 45:5 | The Name of the LORD is a Strong Tower">
            <a:extLst>
              <a:ext uri="{FF2B5EF4-FFF2-40B4-BE49-F238E27FC236}">
                <a16:creationId xmlns:a16="http://schemas.microsoft.com/office/drawing/2014/main" id="{4093C7D3-83E4-16A2-AF2C-DC8E98E4C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9642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152400" y="457200"/>
            <a:ext cx="9296400" cy="990600"/>
          </a:xfrm>
          <a:effectLst>
            <a:outerShdw blurRad="63500" dist="35921" dir="2700000" algn="ctr" rotWithShape="0">
              <a:schemeClr val="tx2">
                <a:alpha val="74998"/>
              </a:schemeClr>
            </a:outerShdw>
          </a:effectLst>
          <a:extLst>
            <a:ext uri="{909E8E84-426E-40dd-AFC4-6F175D3DCCD1}">
              <a14:hiddenFill xmlns=""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 xmlns:a14="http://schemas.microsoft.com/office/drawing/2010/main" w="9525" cap="flat" cmpd="sng">
                <a:solidFill>
                  <a:schemeClr val="tx1"/>
                </a:solidFill>
                <a:prstDash val="solid"/>
                <a:miter lim="800000"/>
                <a:headEnd/>
                <a:tailEnd/>
              </a14:hiddenLine>
            </a:ext>
          </a:extLst>
        </p:spPr>
        <p:txBody>
          <a:bodyPr/>
          <a:lstStyle/>
          <a:p>
            <a:pPr eaLnBrk="1" hangingPunct="1">
              <a:defRPr/>
            </a:pPr>
            <a:r>
              <a:rPr lang="en-US" b="1">
                <a:solidFill>
                  <a:schemeClr val="bg1"/>
                </a:solidFill>
              </a:rPr>
              <a:t>Motive is Everything</a:t>
            </a:r>
            <a:endParaRPr lang="en-US" sz="1800" b="1">
              <a:solidFill>
                <a:schemeClr val="bg1"/>
              </a:solidFill>
            </a:endParaRPr>
          </a:p>
        </p:txBody>
      </p:sp>
      <p:sp>
        <p:nvSpPr>
          <p:cNvPr id="421891" name="Rectangle 3"/>
          <p:cNvSpPr>
            <a:spLocks noChangeArrowheads="1"/>
          </p:cNvSpPr>
          <p:nvPr/>
        </p:nvSpPr>
        <p:spPr bwMode="auto">
          <a:xfrm>
            <a:off x="304800" y="2057400"/>
            <a:ext cx="8534400" cy="45720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gradFill rotWithShape="0">
                  <a:gsLst>
                    <a:gs pos="0">
                      <a:schemeClr val="tx2"/>
                    </a:gs>
                    <a:gs pos="100000">
                      <a:schemeClr val="tx2">
                        <a:gamma/>
                        <a:shade val="46275"/>
                        <a:invGamma/>
                        <a:alpha val="3999"/>
                      </a:schemeClr>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4000" b="1" i="0" u="none" strike="noStrike" kern="1200" cap="none" spc="0" normalizeH="0" baseline="0" noProof="0" dirty="0">
                <a:ln>
                  <a:noFill/>
                </a:ln>
                <a:solidFill>
                  <a:srgbClr val="FFFFFF"/>
                </a:solidFill>
                <a:effectLst/>
                <a:uLnTx/>
                <a:uFillTx/>
                <a:latin typeface="Arial"/>
                <a:ea typeface="ＭＳ Ｐゴシック" charset="0"/>
              </a:rPr>
              <a: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Ask </a:t>
            </a:r>
            <a:r>
              <a:rPr kumimoji="0" lang="en-US" sz="4000" b="1" i="1" u="none" strike="noStrike" kern="1200" cap="none" spc="0" normalizeH="0" baseline="0" noProof="0" dirty="0">
                <a:ln>
                  <a:noFill/>
                </a:ln>
                <a:solidFill>
                  <a:srgbClr val="FFFF00"/>
                </a:solidFill>
                <a:effectLst/>
                <a:uLnTx/>
                <a:uFillTx/>
                <a:latin typeface="Arial" charset="0"/>
                <a:ea typeface="ＭＳ Ｐゴシック" charset="0"/>
              </a:rPr>
              <a:t>not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 </a:t>
            </a:r>
            <a:r>
              <a:rPr kumimoji="0" lang="en-US" sz="4000" b="1" i="1" u="none" strike="noStrike" kern="1200" cap="none" spc="0" normalizeH="0" baseline="0" noProof="0" dirty="0">
                <a:ln>
                  <a:noFill/>
                </a:ln>
                <a:solidFill>
                  <a:srgbClr val="FFFF00"/>
                </a:solidFill>
                <a:effectLst/>
                <a:uLnTx/>
                <a:uFillTx/>
                <a:latin typeface="Arial" charset="0"/>
                <a:ea typeface="ＭＳ Ｐゴシック" charset="0"/>
              </a:rPr>
              <a:t>what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 a man does to determine whether his work is sacred or secular.  Ask </a:t>
            </a:r>
            <a:r>
              <a:rPr kumimoji="0" lang="en-US" sz="4000" b="1" i="1" u="none" strike="noStrike" kern="1200" cap="none" spc="0" normalizeH="0" baseline="0" noProof="0" dirty="0">
                <a:ln>
                  <a:noFill/>
                </a:ln>
                <a:solidFill>
                  <a:srgbClr val="FFFF00"/>
                </a:solidFill>
                <a:effectLst/>
                <a:uLnTx/>
                <a:uFillTx/>
                <a:latin typeface="Arial" charset="0"/>
                <a:ea typeface="ＭＳ Ｐゴシック" charset="0"/>
              </a:rPr>
              <a:t>why</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 he does it.  The motive is everything.  Let a man sanctify the Lord God in his heart and he can thereafter do no secular act</a:t>
            </a:r>
            <a:r>
              <a:rPr kumimoji="0" lang="en-US" altLang="ja-JP" sz="4000" b="1" i="0" u="none" strike="noStrike" kern="1200" cap="none" spc="0" normalizeH="0" baseline="0" noProof="0" dirty="0">
                <a:ln>
                  <a:noFill/>
                </a:ln>
                <a:solidFill>
                  <a:srgbClr val="FFFFFF"/>
                </a:solidFill>
                <a:effectLst/>
                <a:uLnTx/>
                <a:uFillTx/>
                <a:latin typeface="Arial"/>
                <a:ea typeface="ＭＳ Ｐゴシック" charset="0"/>
              </a:rPr>
              <a: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 –– A.W.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rPr>
              <a:t>Tozer</a:t>
            </a:r>
            <a:endParaRPr kumimoji="0" lang="en-US" sz="4000" b="1" i="0" u="none" strike="noStrike" kern="1200" cap="none" spc="0" normalizeH="0" baseline="0" noProof="0" dirty="0">
              <a:ln>
                <a:noFill/>
              </a:ln>
              <a:solidFill>
                <a:srgbClr val="FFFFFF"/>
              </a:solidFill>
              <a:effectLst/>
              <a:uLnTx/>
              <a:uFillTx/>
              <a:latin typeface="Arial" charset="0"/>
              <a:ea typeface="ＭＳ Ｐゴシック" charset="0"/>
            </a:endParaRPr>
          </a:p>
        </p:txBody>
      </p:sp>
      <p:pic>
        <p:nvPicPr>
          <p:cNvPr id="194564" name="Picture 4" descr="lovehe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64465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346"/>
            <a:ext cx="9124872" cy="6843654"/>
          </a:xfrm>
          <a:prstGeom prst="rect">
            <a:avLst/>
          </a:prstGeom>
        </p:spPr>
      </p:pic>
      <p:sp>
        <p:nvSpPr>
          <p:cNvPr id="900098" name="Rectangle 2"/>
          <p:cNvSpPr>
            <a:spLocks noGrp="1" noChangeArrowheads="1"/>
          </p:cNvSpPr>
          <p:nvPr>
            <p:ph type="ctrTitle"/>
          </p:nvPr>
        </p:nvSpPr>
        <p:spPr>
          <a:xfrm>
            <a:off x="0" y="0"/>
            <a:ext cx="9144000" cy="290896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How does God deal with our discouragement with him?</a:t>
            </a:r>
          </a:p>
        </p:txBody>
      </p:sp>
    </p:spTree>
    <p:extLst>
      <p:ext uri="{BB962C8B-B14F-4D97-AF65-F5344CB8AC3E}">
        <p14:creationId xmlns:p14="http://schemas.microsoft.com/office/powerpoint/2010/main" val="193578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75" y="-13514"/>
            <a:ext cx="9153675" cy="6106809"/>
          </a:xfrm>
          <a:prstGeom prst="rect">
            <a:avLst/>
          </a:prstGeom>
        </p:spPr>
      </p:pic>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Main Idea</a:t>
            </a:r>
          </a:p>
        </p:txBody>
      </p:sp>
      <p:sp>
        <p:nvSpPr>
          <p:cNvPr id="3" name="Rectangle 2"/>
          <p:cNvSpPr txBox="1">
            <a:spLocks noChangeArrowheads="1"/>
          </p:cNvSpPr>
          <p:nvPr/>
        </p:nvSpPr>
        <p:spPr bwMode="auto">
          <a:xfrm>
            <a:off x="18964" y="4017122"/>
            <a:ext cx="9144000" cy="284087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b="1"/>
              <a:t>God sometimes rebukes discouragement to humble us. </a:t>
            </a:r>
            <a:endPar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71055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1086599"/>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 Sometimes we are faithful but discouraged (1-3). </a:t>
            </a:r>
          </a:p>
        </p:txBody>
      </p:sp>
      <p:pic>
        <p:nvPicPr>
          <p:cNvPr id="2" name="Picture 2" descr="Baruch's Leadership Lesson on Greatness - Soul Shepherding">
            <a:extLst>
              <a:ext uri="{FF2B5EF4-FFF2-40B4-BE49-F238E27FC236}">
                <a16:creationId xmlns:a16="http://schemas.microsoft.com/office/drawing/2014/main" id="{7BB9487A-7802-80D5-776D-3D0FA9EDF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711" y="1635449"/>
            <a:ext cx="4064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681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remiah 29:1 Artwork | Bible Art">
            <a:extLst>
              <a:ext uri="{FF2B5EF4-FFF2-40B4-BE49-F238E27FC236}">
                <a16:creationId xmlns:a16="http://schemas.microsoft.com/office/drawing/2014/main" id="{6C0FC97F-8C73-0D5F-18BC-8046B5C8A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80" y="44150"/>
            <a:ext cx="9290879" cy="7327034"/>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9784"/>
            <a:ext cx="9144000" cy="2264208"/>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II. God confronts our pride without wavering in his plan (4-5).</a:t>
            </a:r>
          </a:p>
        </p:txBody>
      </p:sp>
    </p:spTree>
    <p:extLst>
      <p:ext uri="{BB962C8B-B14F-4D97-AF65-F5344CB8AC3E}">
        <p14:creationId xmlns:p14="http://schemas.microsoft.com/office/powerpoint/2010/main" val="13321066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768548"/>
            <a:ext cx="9144000" cy="6116836"/>
          </a:xfrm>
          <a:prstGeom prst="rect">
            <a:avLst/>
          </a:prstGeom>
        </p:spPr>
      </p:pic>
      <p:sp>
        <p:nvSpPr>
          <p:cNvPr id="900098" name="Rectangle 2"/>
          <p:cNvSpPr>
            <a:spLocks noGrp="1" noChangeArrowheads="1"/>
          </p:cNvSpPr>
          <p:nvPr>
            <p:ph type="ctrTitle"/>
          </p:nvPr>
        </p:nvSpPr>
        <p:spPr>
          <a:xfrm>
            <a:off x="0" y="0"/>
            <a:ext cx="9144000" cy="290896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Discouragement.</a:t>
            </a:r>
          </a:p>
        </p:txBody>
      </p:sp>
    </p:spTree>
    <p:extLst>
      <p:ext uri="{BB962C8B-B14F-4D97-AF65-F5344CB8AC3E}">
        <p14:creationId xmlns:p14="http://schemas.microsoft.com/office/powerpoint/2010/main" val="92517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0 Thought Provoking Questions From Philosophical to Existential">
            <a:extLst>
              <a:ext uri="{FF2B5EF4-FFF2-40B4-BE49-F238E27FC236}">
                <a16:creationId xmlns:a16="http://schemas.microsoft.com/office/drawing/2014/main" id="{D21FF6FF-DB7C-E541-6188-9D39CADE6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838"/>
            <a:ext cx="9144000" cy="5138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 y="982638"/>
            <a:ext cx="4585648" cy="4735774"/>
          </a:xfr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p>
            <a:r>
              <a:rPr lang="en-US" sz="4000" b="1" dirty="0">
                <a:effectLst>
                  <a:glow rad="127000">
                    <a:schemeClr val="tx1"/>
                  </a:glow>
                </a:effectLst>
                <a:latin typeface="Arial" charset="0"/>
                <a:ea typeface="ＭＳ Ｐゴシック" charset="0"/>
              </a:rPr>
              <a:t>Are you being faithful like Baruch, yet still discouraged?</a:t>
            </a:r>
          </a:p>
        </p:txBody>
      </p:sp>
      <p:sp>
        <p:nvSpPr>
          <p:cNvPr id="3" name="Title 1">
            <a:extLst>
              <a:ext uri="{FF2B5EF4-FFF2-40B4-BE49-F238E27FC236}">
                <a16:creationId xmlns:a16="http://schemas.microsoft.com/office/drawing/2014/main" id="{6A42F2EC-28C5-5F64-95A0-ACE07FCBB33A}"/>
              </a:ext>
            </a:extLst>
          </p:cNvPr>
          <p:cNvSpPr txBox="1">
            <a:spLocks/>
          </p:cNvSpPr>
          <p:nvPr/>
        </p:nvSpPr>
        <p:spPr bwMode="auto">
          <a:xfrm>
            <a:off x="6168788" y="1052736"/>
            <a:ext cx="2916852" cy="473577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000" b="1">
                <a:solidFill>
                  <a:schemeClr val="bg1"/>
                </a:solidFill>
                <a:effectLst>
                  <a:glow rad="127000">
                    <a:schemeClr val="tx1"/>
                  </a:glow>
                </a:effectLst>
                <a:latin typeface="Arial" charset="0"/>
                <a:ea typeface="ＭＳ Ｐゴシック" charset="0"/>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a:t>In what way should you humble yourself?</a:t>
            </a:r>
            <a:endParaRPr lang="en-US" dirty="0"/>
          </a:p>
        </p:txBody>
      </p:sp>
    </p:spTree>
    <p:extLst>
      <p:ext uri="{BB962C8B-B14F-4D97-AF65-F5344CB8AC3E}">
        <p14:creationId xmlns:p14="http://schemas.microsoft.com/office/powerpoint/2010/main" val="67769781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rving God in humility - Christ In Scripture.com">
            <a:extLst>
              <a:ext uri="{FF2B5EF4-FFF2-40B4-BE49-F238E27FC236}">
                <a16:creationId xmlns:a16="http://schemas.microsoft.com/office/drawing/2014/main" id="{0726EB32-BF82-A4F7-B25F-113581F64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5896947" cy="20419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Serve God With Humility</a:t>
            </a:r>
          </a:p>
        </p:txBody>
      </p:sp>
    </p:spTree>
    <p:extLst>
      <p:ext uri="{BB962C8B-B14F-4D97-AF65-F5344CB8AC3E}">
        <p14:creationId xmlns:p14="http://schemas.microsoft.com/office/powerpoint/2010/main" val="30359642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rk Blue Worship Backgroun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p:nvPr>
        </p:nvSpPr>
        <p:spPr>
          <a:xfrm>
            <a:off x="0" y="486516"/>
            <a:ext cx="9144000" cy="5900640"/>
          </a:xfrm>
          <a:effectLst>
            <a:outerShdw blurRad="63500" dist="35921" dir="2700000" algn="ctr" rotWithShape="0">
              <a:schemeClr val="tx2">
                <a:alpha val="74998"/>
              </a:schemeClr>
            </a:outerShdw>
          </a:effectLst>
        </p:spPr>
        <p:txBody>
          <a:bodyPr anchor="ctr"/>
          <a:lstStyle/>
          <a:p>
            <a:pPr>
              <a:defRPr/>
            </a:pPr>
            <a:r>
              <a:rPr lang="en-US" sz="4000" b="1" dirty="0">
                <a:effectLst>
                  <a:glow rad="127000">
                    <a:schemeClr val="tx1"/>
                  </a:glow>
                </a:effectLst>
                <a:latin typeface="Arial" charset="0"/>
                <a:ea typeface="ＭＳ Ｐゴシック" charset="0"/>
                <a:cs typeface="ＭＳ Ｐゴシック" charset="0"/>
              </a:rPr>
              <a:t>“At this point, we need the virtues that all of us followers of Christ are pursuing: faith, trust, righteousness, patience, endurance, and worship. We would love to ask the Lord for these things in abundance in our hearts!”</a:t>
            </a:r>
            <a:br>
              <a:rPr lang="en-US" sz="4000" b="1" dirty="0">
                <a:effectLst>
                  <a:glow rad="127000">
                    <a:schemeClr val="tx1"/>
                  </a:glow>
                </a:effectLst>
                <a:latin typeface="Arial" charset="0"/>
                <a:ea typeface="ＭＳ Ｐゴシック" charset="0"/>
                <a:cs typeface="ＭＳ Ｐゴシック" charset="0"/>
              </a:rPr>
            </a:br>
            <a:br>
              <a:rPr lang="en-US" sz="4000" b="1" dirty="0">
                <a:effectLst>
                  <a:glow rad="127000">
                    <a:schemeClr val="tx1"/>
                  </a:glow>
                </a:effectLst>
                <a:latin typeface="Arial" charset="0"/>
                <a:ea typeface="ＭＳ Ｐゴシック" charset="0"/>
                <a:cs typeface="ＭＳ Ｐゴシック" charset="0"/>
              </a:rPr>
            </a:br>
            <a:r>
              <a:rPr lang="en-US" sz="4000" b="1" dirty="0">
                <a:effectLst>
                  <a:glow rad="127000">
                    <a:schemeClr val="tx1"/>
                  </a:glow>
                </a:effectLst>
                <a:latin typeface="Arial" charset="0"/>
                <a:ea typeface="ＭＳ Ｐゴシック" charset="0"/>
                <a:cs typeface="ＭＳ Ｐゴシック" charset="0"/>
              </a:rPr>
              <a:t>—Austin Surls—</a:t>
            </a:r>
            <a:endParaRPr lang="en-US" sz="3200" b="1"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634871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8197" y="982639"/>
            <a:ext cx="6832221" cy="4572000"/>
          </a:xfrm>
        </p:spPr>
        <p:txBody>
          <a:bodyPr/>
          <a:lstStyle/>
          <a:p>
            <a:r>
              <a:rPr lang="en-US" sz="5400" b="1" dirty="0"/>
              <a:t>21 February 2012</a:t>
            </a:r>
          </a:p>
        </p:txBody>
      </p:sp>
    </p:spTree>
    <p:extLst>
      <p:ext uri="{BB962C8B-B14F-4D97-AF65-F5344CB8AC3E}">
        <p14:creationId xmlns:p14="http://schemas.microsoft.com/office/powerpoint/2010/main" val="23131729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0 Thought Provoking Questions From Philosophical to Existential">
            <a:extLst>
              <a:ext uri="{FF2B5EF4-FFF2-40B4-BE49-F238E27FC236}">
                <a16:creationId xmlns:a16="http://schemas.microsoft.com/office/drawing/2014/main" id="{D21FF6FF-DB7C-E541-6188-9D39CADE6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8838"/>
            <a:ext cx="9144000" cy="51387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1" y="982638"/>
            <a:ext cx="4585648" cy="4735774"/>
          </a:xfrm>
          <a:noFill/>
          <a:ln>
            <a:noFill/>
          </a:ln>
          <a:effectLst>
            <a:outerShdw blurRad="63500" dist="35921" dir="2700000" algn="ctr" rotWithShape="0">
              <a:schemeClr val="tx2">
                <a:alpha val="74998"/>
              </a:schemeClr>
            </a:outerShdw>
          </a:effectLst>
        </p:spPr>
        <p:txBody>
          <a:bodyPr vert="horz" wrap="square" lIns="91440" tIns="45720" rIns="91440" bIns="45720" numCol="1" anchor="ctr" anchorCtr="0" compatLnSpc="1">
            <a:prstTxWarp prst="textNoShape">
              <a:avLst/>
            </a:prstTxWarp>
          </a:bodyPr>
          <a:lstStyle/>
          <a:p>
            <a:r>
              <a:rPr lang="en-US" sz="4000" b="1" dirty="0">
                <a:effectLst>
                  <a:glow rad="127000">
                    <a:schemeClr val="tx1"/>
                  </a:glow>
                </a:effectLst>
                <a:latin typeface="Arial" charset="0"/>
                <a:ea typeface="ＭＳ Ｐゴシック" charset="0"/>
              </a:rPr>
              <a:t>Are you being faithful like Baruch, yet still discouraged?</a:t>
            </a:r>
          </a:p>
        </p:txBody>
      </p:sp>
      <p:sp>
        <p:nvSpPr>
          <p:cNvPr id="3" name="Title 1">
            <a:extLst>
              <a:ext uri="{FF2B5EF4-FFF2-40B4-BE49-F238E27FC236}">
                <a16:creationId xmlns:a16="http://schemas.microsoft.com/office/drawing/2014/main" id="{6A42F2EC-28C5-5F64-95A0-ACE07FCBB33A}"/>
              </a:ext>
            </a:extLst>
          </p:cNvPr>
          <p:cNvSpPr txBox="1">
            <a:spLocks/>
          </p:cNvSpPr>
          <p:nvPr/>
        </p:nvSpPr>
        <p:spPr bwMode="auto">
          <a:xfrm>
            <a:off x="6168788" y="1052736"/>
            <a:ext cx="2916852" cy="473577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000" b="1">
                <a:solidFill>
                  <a:schemeClr val="bg1"/>
                </a:solidFill>
                <a:effectLst>
                  <a:glow rad="127000">
                    <a:schemeClr val="tx1"/>
                  </a:glow>
                </a:effectLst>
                <a:latin typeface="Arial" charset="0"/>
                <a:ea typeface="ＭＳ Ｐゴシック" charset="0"/>
                <a:cs typeface="Arial"/>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eaLnBrk="0" fontAlgn="base" hangingPunct="0">
              <a:spcBef>
                <a:spcPct val="0"/>
              </a:spcBef>
              <a:spcAft>
                <a:spcPct val="0"/>
              </a:spcAft>
              <a:defRPr sz="4400">
                <a:solidFill>
                  <a:schemeClr val="tx2"/>
                </a:solidFill>
                <a:latin typeface="Times New Roman" pitchFamily="-112" charset="0"/>
              </a:defRPr>
            </a:lvl6pPr>
            <a:lvl7pPr marL="914400" algn="ctr" eaLnBrk="0" fontAlgn="base" hangingPunct="0">
              <a:spcBef>
                <a:spcPct val="0"/>
              </a:spcBef>
              <a:spcAft>
                <a:spcPct val="0"/>
              </a:spcAft>
              <a:defRPr sz="4400">
                <a:solidFill>
                  <a:schemeClr val="tx2"/>
                </a:solidFill>
                <a:latin typeface="Times New Roman" pitchFamily="-112" charset="0"/>
              </a:defRPr>
            </a:lvl7pPr>
            <a:lvl8pPr marL="1371600" algn="ctr" eaLnBrk="0" fontAlgn="base" hangingPunct="0">
              <a:spcBef>
                <a:spcPct val="0"/>
              </a:spcBef>
              <a:spcAft>
                <a:spcPct val="0"/>
              </a:spcAft>
              <a:defRPr sz="4400">
                <a:solidFill>
                  <a:schemeClr val="tx2"/>
                </a:solidFill>
                <a:latin typeface="Times New Roman" pitchFamily="-112" charset="0"/>
              </a:defRPr>
            </a:lvl8pPr>
            <a:lvl9pPr marL="1828800" algn="ctr" eaLnBrk="0" fontAlgn="base" hangingPunct="0">
              <a:spcBef>
                <a:spcPct val="0"/>
              </a:spcBef>
              <a:spcAft>
                <a:spcPct val="0"/>
              </a:spcAft>
              <a:defRPr sz="4400">
                <a:solidFill>
                  <a:schemeClr val="tx2"/>
                </a:solidFill>
                <a:latin typeface="Times New Roman" pitchFamily="-112" charset="0"/>
              </a:defRPr>
            </a:lvl9pPr>
          </a:lstStyle>
          <a:p>
            <a:r>
              <a:rPr lang="en-US"/>
              <a:t>In what way should you humble yourself?</a:t>
            </a:r>
            <a:endParaRPr lang="en-US" dirty="0"/>
          </a:p>
        </p:txBody>
      </p:sp>
    </p:spTree>
    <p:extLst>
      <p:ext uri="{BB962C8B-B14F-4D97-AF65-F5344CB8AC3E}">
        <p14:creationId xmlns:p14="http://schemas.microsoft.com/office/powerpoint/2010/main" val="382548843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346"/>
            <a:ext cx="9124872" cy="6843654"/>
          </a:xfrm>
          <a:prstGeom prst="rect">
            <a:avLst/>
          </a:prstGeom>
        </p:spPr>
      </p:pic>
      <p:sp>
        <p:nvSpPr>
          <p:cNvPr id="900098" name="Rectangle 2"/>
          <p:cNvSpPr>
            <a:spLocks noGrp="1" noChangeArrowheads="1"/>
          </p:cNvSpPr>
          <p:nvPr>
            <p:ph type="ctrTitle"/>
          </p:nvPr>
        </p:nvSpPr>
        <p:spPr>
          <a:xfrm>
            <a:off x="0" y="0"/>
            <a:ext cx="9144000" cy="2908960"/>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How does God deal with our discouragement with him?</a:t>
            </a:r>
          </a:p>
        </p:txBody>
      </p:sp>
    </p:spTree>
    <p:extLst>
      <p:ext uri="{BB962C8B-B14F-4D97-AF65-F5344CB8AC3E}">
        <p14:creationId xmlns:p14="http://schemas.microsoft.com/office/powerpoint/2010/main" val="427477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43000"/>
            <a:ext cx="9144000" cy="4572000"/>
          </a:xfrm>
          <a:prstGeom prst="rect">
            <a:avLst/>
          </a:prstGeom>
        </p:spPr>
      </p:pic>
      <p:sp>
        <p:nvSpPr>
          <p:cNvPr id="900098" name="Rectangle 2"/>
          <p:cNvSpPr>
            <a:spLocks noGrp="1" noChangeArrowheads="1"/>
          </p:cNvSpPr>
          <p:nvPr>
            <p:ph type="ctrTitle"/>
          </p:nvPr>
        </p:nvSpPr>
        <p:spPr>
          <a:xfrm>
            <a:off x="0" y="116632"/>
            <a:ext cx="9144000" cy="748720"/>
          </a:xfrm>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We all need encouragement</a:t>
            </a:r>
          </a:p>
        </p:txBody>
      </p:sp>
      <p:sp>
        <p:nvSpPr>
          <p:cNvPr id="3" name="Rectangle 2">
            <a:extLst>
              <a:ext uri="{FF2B5EF4-FFF2-40B4-BE49-F238E27FC236}">
                <a16:creationId xmlns:a16="http://schemas.microsoft.com/office/drawing/2014/main" id="{66435932-6910-424C-BF63-B874CCCA1CFD}"/>
              </a:ext>
            </a:extLst>
          </p:cNvPr>
          <p:cNvSpPr>
            <a:spLocks noChangeAspect="1"/>
          </p:cNvSpPr>
          <p:nvPr/>
        </p:nvSpPr>
        <p:spPr bwMode="auto">
          <a:xfrm rot="309310">
            <a:off x="406637" y="2354475"/>
            <a:ext cx="1980000" cy="1980000"/>
          </a:xfrm>
          <a:prstGeom prst="rect">
            <a:avLst/>
          </a:prstGeom>
          <a:solidFill>
            <a:srgbClr val="F9F58A"/>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sp>
        <p:nvSpPr>
          <p:cNvPr id="4" name="TextBox 3">
            <a:extLst>
              <a:ext uri="{FF2B5EF4-FFF2-40B4-BE49-F238E27FC236}">
                <a16:creationId xmlns:a16="http://schemas.microsoft.com/office/drawing/2014/main" id="{A2568899-F2F4-A94B-830A-4B0F7C43E322}"/>
              </a:ext>
            </a:extLst>
          </p:cNvPr>
          <p:cNvSpPr txBox="1"/>
          <p:nvPr/>
        </p:nvSpPr>
        <p:spPr>
          <a:xfrm rot="311229">
            <a:off x="712561" y="2559645"/>
            <a:ext cx="1368152"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 am with you.</a:t>
            </a:r>
          </a:p>
        </p:txBody>
      </p:sp>
      <p:sp>
        <p:nvSpPr>
          <p:cNvPr id="6" name="Rectangle 5">
            <a:extLst>
              <a:ext uri="{FF2B5EF4-FFF2-40B4-BE49-F238E27FC236}">
                <a16:creationId xmlns:a16="http://schemas.microsoft.com/office/drawing/2014/main" id="{B54BDE46-8D80-6D49-8F3E-DE68593D3C72}"/>
              </a:ext>
            </a:extLst>
          </p:cNvPr>
          <p:cNvSpPr>
            <a:spLocks noChangeAspect="1"/>
          </p:cNvSpPr>
          <p:nvPr/>
        </p:nvSpPr>
        <p:spPr bwMode="auto">
          <a:xfrm rot="174682">
            <a:off x="2542994" y="2480114"/>
            <a:ext cx="1980000" cy="1980000"/>
          </a:xfrm>
          <a:prstGeom prst="rect">
            <a:avLst/>
          </a:prstGeom>
          <a:solidFill>
            <a:srgbClr val="FBD4FD"/>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sp>
        <p:nvSpPr>
          <p:cNvPr id="7" name="TextBox 6">
            <a:extLst>
              <a:ext uri="{FF2B5EF4-FFF2-40B4-BE49-F238E27FC236}">
                <a16:creationId xmlns:a16="http://schemas.microsoft.com/office/drawing/2014/main" id="{0162E566-8590-064E-816C-E44F7C46C49A}"/>
              </a:ext>
            </a:extLst>
          </p:cNvPr>
          <p:cNvSpPr txBox="1"/>
          <p:nvPr/>
        </p:nvSpPr>
        <p:spPr>
          <a:xfrm rot="176601">
            <a:off x="2599010" y="2686565"/>
            <a:ext cx="1896201"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 am listening to you.</a:t>
            </a:r>
          </a:p>
        </p:txBody>
      </p:sp>
      <p:sp>
        <p:nvSpPr>
          <p:cNvPr id="8" name="Rectangle 7">
            <a:extLst>
              <a:ext uri="{FF2B5EF4-FFF2-40B4-BE49-F238E27FC236}">
                <a16:creationId xmlns:a16="http://schemas.microsoft.com/office/drawing/2014/main" id="{DB928971-762A-6244-B578-49ED5050A909}"/>
              </a:ext>
            </a:extLst>
          </p:cNvPr>
          <p:cNvSpPr>
            <a:spLocks noChangeAspect="1"/>
          </p:cNvSpPr>
          <p:nvPr/>
        </p:nvSpPr>
        <p:spPr bwMode="auto">
          <a:xfrm rot="21434284">
            <a:off x="4690563" y="2428980"/>
            <a:ext cx="1980000" cy="1980000"/>
          </a:xfrm>
          <a:prstGeom prst="rect">
            <a:avLst/>
          </a:prstGeom>
          <a:solidFill>
            <a:srgbClr val="92FBA2"/>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sp>
        <p:nvSpPr>
          <p:cNvPr id="9" name="TextBox 8">
            <a:extLst>
              <a:ext uri="{FF2B5EF4-FFF2-40B4-BE49-F238E27FC236}">
                <a16:creationId xmlns:a16="http://schemas.microsoft.com/office/drawing/2014/main" id="{0AEA22C5-AF14-3A40-B06D-BF9085F5EE61}"/>
              </a:ext>
            </a:extLst>
          </p:cNvPr>
          <p:cNvSpPr txBox="1"/>
          <p:nvPr/>
        </p:nvSpPr>
        <p:spPr>
          <a:xfrm rot="21436203">
            <a:off x="4996487" y="2634150"/>
            <a:ext cx="1368152"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 care about you.</a:t>
            </a:r>
          </a:p>
        </p:txBody>
      </p:sp>
      <p:sp>
        <p:nvSpPr>
          <p:cNvPr id="10" name="Rectangle 9">
            <a:extLst>
              <a:ext uri="{FF2B5EF4-FFF2-40B4-BE49-F238E27FC236}">
                <a16:creationId xmlns:a16="http://schemas.microsoft.com/office/drawing/2014/main" id="{C0C94854-59B2-B84D-A6F9-C9EA73CEB44E}"/>
              </a:ext>
            </a:extLst>
          </p:cNvPr>
          <p:cNvSpPr>
            <a:spLocks noChangeAspect="1"/>
          </p:cNvSpPr>
          <p:nvPr/>
        </p:nvSpPr>
        <p:spPr bwMode="auto">
          <a:xfrm rot="21189660">
            <a:off x="6812672" y="2306314"/>
            <a:ext cx="1980000" cy="1980000"/>
          </a:xfrm>
          <a:prstGeom prst="rect">
            <a:avLst/>
          </a:prstGeom>
          <a:solidFill>
            <a:srgbClr val="8CD0E4"/>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sp>
        <p:nvSpPr>
          <p:cNvPr id="11" name="TextBox 10">
            <a:extLst>
              <a:ext uri="{FF2B5EF4-FFF2-40B4-BE49-F238E27FC236}">
                <a16:creationId xmlns:a16="http://schemas.microsoft.com/office/drawing/2014/main" id="{4CFF95F6-1F1A-D740-A0A5-852C5A862BDB}"/>
              </a:ext>
            </a:extLst>
          </p:cNvPr>
          <p:cNvSpPr txBox="1"/>
          <p:nvPr/>
        </p:nvSpPr>
        <p:spPr>
          <a:xfrm rot="21191579">
            <a:off x="6875530" y="2512541"/>
            <a:ext cx="187756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 am praying for you.</a:t>
            </a:r>
          </a:p>
        </p:txBody>
      </p:sp>
    </p:spTree>
    <p:extLst>
      <p:ext uri="{BB962C8B-B14F-4D97-AF65-F5344CB8AC3E}">
        <p14:creationId xmlns:p14="http://schemas.microsoft.com/office/powerpoint/2010/main" val="58927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eremiah 51:23 Artwork | Bible Art">
            <a:extLst>
              <a:ext uri="{FF2B5EF4-FFF2-40B4-BE49-F238E27FC236}">
                <a16:creationId xmlns:a16="http://schemas.microsoft.com/office/drawing/2014/main" id="{9B6EB591-B556-78E0-66B3-EE06282D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1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5867698"/>
            <a:ext cx="9144000" cy="76934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Background</a:t>
            </a:r>
          </a:p>
        </p:txBody>
      </p:sp>
    </p:spTree>
    <p:extLst>
      <p:ext uri="{BB962C8B-B14F-4D97-AF65-F5344CB8AC3E}">
        <p14:creationId xmlns:p14="http://schemas.microsoft.com/office/powerpoint/2010/main" val="245086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5" name="Title 4"/>
          <p:cNvSpPr>
            <a:spLocks noGrp="1"/>
          </p:cNvSpPr>
          <p:nvPr>
            <p:ph type="title" idx="4294967295"/>
          </p:nvPr>
        </p:nvSpPr>
        <p:spPr>
          <a:xfrm>
            <a:off x="0" y="1588"/>
            <a:ext cx="8534400" cy="539750"/>
          </a:xfrm>
          <a:noFill/>
        </p:spPr>
        <p:txBody>
          <a:bodyPr/>
          <a:lstStyle/>
          <a:p>
            <a:pPr algn="ctr"/>
            <a:r>
              <a:rPr lang="en-US" sz="3600" b="1">
                <a:solidFill>
                  <a:schemeClr val="bg1"/>
                </a:solidFill>
                <a:latin typeface="Arial"/>
                <a:ea typeface="ＭＳ Ｐゴシック" charset="0"/>
                <a:cs typeface="Arial"/>
              </a:rPr>
              <a:t>Jeremiah Book Chart</a:t>
            </a:r>
          </a:p>
        </p:txBody>
      </p:sp>
      <p:graphicFrame>
        <p:nvGraphicFramePr>
          <p:cNvPr id="3" name="Group 2"/>
          <p:cNvGraphicFramePr>
            <a:graphicFrameLocks noGrp="1"/>
          </p:cNvGraphicFramePr>
          <p:nvPr/>
        </p:nvGraphicFramePr>
        <p:xfrm>
          <a:off x="0" y="563563"/>
          <a:ext cx="9144000" cy="5913438"/>
        </p:xfrm>
        <a:graphic>
          <a:graphicData uri="http://schemas.openxmlformats.org/drawingml/2006/table">
            <a:tbl>
              <a:tblPr/>
              <a:tblGrid>
                <a:gridCol w="1420813">
                  <a:extLst>
                    <a:ext uri="{9D8B030D-6E8A-4147-A177-3AD203B41FA5}">
                      <a16:colId xmlns:a16="http://schemas.microsoft.com/office/drawing/2014/main" val="20000"/>
                    </a:ext>
                  </a:extLst>
                </a:gridCol>
                <a:gridCol w="811984">
                  <a:extLst>
                    <a:ext uri="{9D8B030D-6E8A-4147-A177-3AD203B41FA5}">
                      <a16:colId xmlns:a16="http://schemas.microsoft.com/office/drawing/2014/main" val="20001"/>
                    </a:ext>
                  </a:extLst>
                </a:gridCol>
                <a:gridCol w="502379">
                  <a:extLst>
                    <a:ext uri="{9D8B030D-6E8A-4147-A177-3AD203B41FA5}">
                      <a16:colId xmlns:a16="http://schemas.microsoft.com/office/drawing/2014/main" val="20002"/>
                    </a:ext>
                  </a:extLst>
                </a:gridCol>
                <a:gridCol w="737598">
                  <a:extLst>
                    <a:ext uri="{9D8B030D-6E8A-4147-A177-3AD203B41FA5}">
                      <a16:colId xmlns:a16="http://schemas.microsoft.com/office/drawing/2014/main" val="20003"/>
                    </a:ext>
                  </a:extLst>
                </a:gridCol>
                <a:gridCol w="788076">
                  <a:extLst>
                    <a:ext uri="{9D8B030D-6E8A-4147-A177-3AD203B41FA5}">
                      <a16:colId xmlns:a16="http://schemas.microsoft.com/office/drawing/2014/main" val="20004"/>
                    </a:ext>
                  </a:extLst>
                </a:gridCol>
                <a:gridCol w="725488">
                  <a:extLst>
                    <a:ext uri="{9D8B030D-6E8A-4147-A177-3AD203B41FA5}">
                      <a16:colId xmlns:a16="http://schemas.microsoft.com/office/drawing/2014/main" val="20005"/>
                    </a:ext>
                  </a:extLst>
                </a:gridCol>
                <a:gridCol w="831850">
                  <a:extLst>
                    <a:ext uri="{9D8B030D-6E8A-4147-A177-3AD203B41FA5}">
                      <a16:colId xmlns:a16="http://schemas.microsoft.com/office/drawing/2014/main" val="20006"/>
                    </a:ext>
                  </a:extLst>
                </a:gridCol>
                <a:gridCol w="615057">
                  <a:extLst>
                    <a:ext uri="{9D8B030D-6E8A-4147-A177-3AD203B41FA5}">
                      <a16:colId xmlns:a16="http://schemas.microsoft.com/office/drawing/2014/main" val="20007"/>
                    </a:ext>
                  </a:extLst>
                </a:gridCol>
                <a:gridCol w="1050230">
                  <a:extLst>
                    <a:ext uri="{9D8B030D-6E8A-4147-A177-3AD203B41FA5}">
                      <a16:colId xmlns:a16="http://schemas.microsoft.com/office/drawing/2014/main" val="20008"/>
                    </a:ext>
                  </a:extLst>
                </a:gridCol>
                <a:gridCol w="828675">
                  <a:extLst>
                    <a:ext uri="{9D8B030D-6E8A-4147-A177-3AD203B41FA5}">
                      <a16:colId xmlns:a16="http://schemas.microsoft.com/office/drawing/2014/main" val="20009"/>
                    </a:ext>
                  </a:extLst>
                </a:gridCol>
                <a:gridCol w="831850">
                  <a:extLst>
                    <a:ext uri="{9D8B030D-6E8A-4147-A177-3AD203B41FA5}">
                      <a16:colId xmlns:a16="http://schemas.microsoft.com/office/drawing/2014/main" val="20010"/>
                    </a:ext>
                  </a:extLst>
                </a:gridCol>
              </a:tblGrid>
              <a:tr h="1060320">
                <a:tc gridSpan="1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Arial" charset="0"/>
                          <a:ea typeface="ＭＳ Ｐゴシック" charset="0"/>
                          <a:cs typeface="Arial" charset="0"/>
                        </a:rPr>
                        <a:t>Deserved Captivity &amp; Undeserved Restoration</a:t>
                      </a:r>
                      <a:endParaRPr kumimoji="0" lang="en-US" sz="3600" b="1" i="0" u="none" strike="noStrike" cap="none" normalizeH="0" baseline="0" dirty="0">
                        <a:ln>
                          <a:noFill/>
                        </a:ln>
                        <a:solidFill>
                          <a:schemeClr val="tx1"/>
                        </a:solidFill>
                        <a:effectLst/>
                        <a:latin typeface="Arial" charset="0"/>
                        <a:ea typeface="ＭＳ Ｐゴシック" charset="0"/>
                        <a:cs typeface="Arial" charset="0"/>
                      </a:endParaRPr>
                    </a:p>
                  </a:txBody>
                  <a:tcPr marT="45714" marB="45714"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3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Prophetic Call</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Judah</a:t>
                      </a:r>
                      <a:r>
                        <a:rPr kumimoji="0" lang="mr-IN" altLang="ja-JP" sz="1400" b="1" i="0" u="none" strike="noStrike" cap="none" normalizeH="0" baseline="0" dirty="0">
                          <a:ln>
                            <a:noFill/>
                          </a:ln>
                          <a:solidFill>
                            <a:schemeClr val="tx1"/>
                          </a:solidFill>
                          <a:effectLst/>
                          <a:latin typeface="Arial" charset="0"/>
                          <a:ea typeface="ＭＳ Ｐゴシック" charset="0"/>
                          <a:cs typeface="Arial" charset="0"/>
                        </a:rPr>
                        <a:t>'</a:t>
                      </a:r>
                      <a:r>
                        <a:rPr kumimoji="0" lang="en-US" sz="1400" b="1" i="0" u="none" strike="noStrike" cap="none" normalizeH="0" baseline="0" dirty="0">
                          <a:ln>
                            <a:noFill/>
                          </a:ln>
                          <a:solidFill>
                            <a:schemeClr val="tx1"/>
                          </a:solidFill>
                          <a:effectLst/>
                          <a:latin typeface="Arial" charset="0"/>
                          <a:ea typeface="ＭＳ Ｐゴシック" charset="0"/>
                          <a:cs typeface="Arial" charset="0"/>
                        </a:rPr>
                        <a:t>s Judgment Deserved</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Nations</a:t>
                      </a:r>
                      <a:r>
                        <a:rPr kumimoji="0" lang="mr-IN" altLang="ja-JP" sz="1400" b="1" i="0" u="none" strike="noStrike" cap="none" normalizeH="0" baseline="0" dirty="0">
                          <a:ln>
                            <a:noFill/>
                          </a:ln>
                          <a:solidFill>
                            <a:schemeClr val="tx1"/>
                          </a:solidFill>
                          <a:effectLst/>
                          <a:latin typeface="Arial" charset="0"/>
                          <a:ea typeface="ＭＳ Ｐゴシック" charset="0"/>
                          <a:cs typeface="Arial" charset="0"/>
                        </a:rPr>
                        <a:t>'</a:t>
                      </a:r>
                      <a:r>
                        <a:rPr kumimoji="0" lang="en-US" sz="1400" b="1" i="0" u="none" strike="noStrike" cap="none" normalizeH="0" baseline="0" dirty="0">
                          <a:ln>
                            <a:noFill/>
                          </a:ln>
                          <a:solidFill>
                            <a:schemeClr val="tx1"/>
                          </a:solidFill>
                          <a:effectLst/>
                          <a:latin typeface="Arial" charset="0"/>
                          <a:ea typeface="ＭＳ Ｐゴシック" charset="0"/>
                          <a:cs typeface="Arial" charset="0"/>
                        </a:rPr>
                        <a:t> Judgment Deserved</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ＭＳ Ｐゴシック" charset="0"/>
                          <a:cs typeface="Arial" charset="0"/>
                        </a:rPr>
                        <a:t>Jerusalem</a:t>
                      </a:r>
                      <a:r>
                        <a:rPr kumimoji="0" lang="mr-IN" altLang="ja-JP" sz="1400" b="1" i="0" u="none" strike="noStrike" cap="none" normalizeH="0" baseline="0" dirty="0">
                          <a:ln>
                            <a:noFill/>
                          </a:ln>
                          <a:solidFill>
                            <a:schemeClr val="tx1"/>
                          </a:solidFill>
                          <a:effectLst/>
                          <a:latin typeface="Arial" charset="0"/>
                          <a:ea typeface="ＭＳ Ｐゴシック" charset="0"/>
                          <a:cs typeface="Arial" charset="0"/>
                        </a:rPr>
                        <a:t>'</a:t>
                      </a:r>
                      <a:r>
                        <a:rPr kumimoji="0" lang="en-US" sz="1400" b="1" i="0" u="none" strike="noStrike" cap="none" normalizeH="0" baseline="0" dirty="0">
                          <a:ln>
                            <a:noFill/>
                          </a:ln>
                          <a:solidFill>
                            <a:schemeClr val="tx1"/>
                          </a:solidFill>
                          <a:effectLst/>
                          <a:latin typeface="Arial" charset="0"/>
                          <a:ea typeface="ＭＳ Ｐゴシック" charset="0"/>
                          <a:cs typeface="Arial" charset="0"/>
                        </a:rPr>
                        <a:t>s Fall</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1"/>
                  </a:ext>
                </a:extLst>
              </a:tr>
              <a:tr h="7174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Chapter 1</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Arial" charset="0"/>
                        </a:rPr>
                        <a:t>Chapters 2–45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Arial" charset="0"/>
                        </a:rPr>
                        <a:t>Chapters 46–51</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Chapter 52</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2"/>
                  </a:ext>
                </a:extLst>
              </a:tr>
              <a:tr h="7095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Commission</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Condemnation &amp; Comfort</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Condemnation</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Captivity</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3"/>
                  </a:ext>
                </a:extLst>
              </a:tr>
              <a:tr h="822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Judgment but God</a:t>
                      </a:r>
                      <a:r>
                        <a:rPr kumimoji="0" lang="mr-IN" altLang="ja-JP" sz="1200" b="1" i="0" u="none" strike="noStrike" cap="none" normalizeH="0" baseline="0" dirty="0">
                          <a:ln>
                            <a:noFill/>
                          </a:ln>
                          <a:solidFill>
                            <a:schemeClr val="tx1"/>
                          </a:solidFill>
                          <a:effectLst/>
                          <a:latin typeface="Arial" charset="0"/>
                          <a:ea typeface="ＭＳ Ｐゴシック" charset="0"/>
                          <a:cs typeface="Arial" charset="0"/>
                        </a:rPr>
                        <a:t>'</a:t>
                      </a:r>
                      <a:r>
                        <a:rPr kumimoji="0" lang="en-US" sz="1200" b="1" i="0" u="none" strike="noStrike" cap="none" normalizeH="0" baseline="0" dirty="0">
                          <a:ln>
                            <a:noFill/>
                          </a:ln>
                          <a:solidFill>
                            <a:schemeClr val="tx1"/>
                          </a:solidFill>
                          <a:effectLst/>
                          <a:latin typeface="Arial" charset="0"/>
                          <a:ea typeface="ＭＳ Ｐゴシック" charset="0"/>
                          <a:cs typeface="Arial" charset="0"/>
                        </a:rPr>
                        <a:t>s presence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1</a:t>
                      </a:r>
                      <a:endParaRPr kumimoji="0" lang="en-US" sz="4000" b="1" i="0" u="none" strike="noStrike" cap="none" normalizeH="0" baseline="0" dirty="0">
                        <a:ln>
                          <a:noFill/>
                        </a:ln>
                        <a:solidFill>
                          <a:schemeClr val="tx1"/>
                        </a:solidFill>
                        <a:effectLst/>
                        <a:latin typeface="Arial" charset="0"/>
                        <a:ea typeface="ＭＳ Ｐゴシック" charset="0"/>
                        <a:cs typeface="Arial" charset="0"/>
                      </a:endParaRP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Pre-Fall 2–38</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Fall 39</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Post-Fall 40–44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Baruch</a:t>
                      </a:r>
                      <a:br>
                        <a:rPr kumimoji="0" lang="en-US" sz="1200" b="1" i="0" u="none" strike="noStrike" cap="none" normalizeH="0" baseline="0" dirty="0">
                          <a:ln>
                            <a:noFill/>
                          </a:ln>
                          <a:solidFill>
                            <a:schemeClr val="tx1"/>
                          </a:solidFill>
                          <a:effectLst/>
                          <a:latin typeface="Arial" charset="0"/>
                          <a:ea typeface="ＭＳ Ｐゴシック" charset="0"/>
                          <a:cs typeface="Arial" charset="0"/>
                        </a:rPr>
                      </a:br>
                      <a:r>
                        <a:rPr kumimoji="0" lang="en-US" sz="1200" b="1" i="0" u="none" strike="noStrike" cap="none" normalizeH="0" baseline="0" dirty="0">
                          <a:ln>
                            <a:noFill/>
                          </a:ln>
                          <a:solidFill>
                            <a:schemeClr val="tx1"/>
                          </a:solidFill>
                          <a:effectLst/>
                          <a:latin typeface="Arial" charset="0"/>
                          <a:ea typeface="ＭＳ Ｐゴシック" charset="0"/>
                          <a:cs typeface="Arial" charset="0"/>
                        </a:rPr>
                        <a:t>45</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Southwest 46–47</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East 48:1–49:22</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North 49:23-33</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cs typeface="Arial" charset="0"/>
                        </a:rPr>
                        <a:t>Northeast 49:34–</a:t>
                      </a:r>
                      <a:br>
                        <a:rPr kumimoji="0" lang="en-US" sz="1200" b="1" i="0" u="none" strike="noStrike" cap="none" normalizeH="0" baseline="0" dirty="0">
                          <a:ln>
                            <a:noFill/>
                          </a:ln>
                          <a:solidFill>
                            <a:schemeClr val="tx1"/>
                          </a:solidFill>
                          <a:effectLst/>
                          <a:latin typeface="Arial" charset="0"/>
                          <a:ea typeface="ＭＳ Ｐゴシック" charset="0"/>
                          <a:cs typeface="Arial" charset="0"/>
                        </a:rPr>
                      </a:br>
                      <a:r>
                        <a:rPr kumimoji="0" lang="en-US" sz="1200" b="1" i="0" u="none" strike="noStrike" cap="none" normalizeH="0" baseline="0" dirty="0">
                          <a:ln>
                            <a:noFill/>
                          </a:ln>
                          <a:solidFill>
                            <a:schemeClr val="tx1"/>
                          </a:solidFill>
                          <a:effectLst/>
                          <a:latin typeface="Arial" charset="0"/>
                          <a:ea typeface="ＭＳ Ｐゴシック" charset="0"/>
                          <a:cs typeface="Arial" charset="0"/>
                        </a:rPr>
                        <a:t>51:64</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Fall 52:1-30</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Rise 52:31-34</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84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Prologue</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Ministry</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Epilogue</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5"/>
                  </a:ext>
                </a:extLst>
              </a:tr>
              <a:tr h="763495">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Judah</a:t>
                      </a:r>
                    </a:p>
                  </a:txBody>
                  <a:tcPr marT="45714" marB="4571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Nations</a:t>
                      </a:r>
                    </a:p>
                  </a:txBody>
                  <a:tcPr marT="45714" marB="4571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Babylon</a:t>
                      </a:r>
                    </a:p>
                  </a:txBody>
                  <a:tcPr marT="45714" marB="4571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6"/>
                  </a:ext>
                </a:extLst>
              </a:tr>
              <a:tr h="652383">
                <a:tc gridSpan="1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Arial" charset="0"/>
                        </a:rPr>
                        <a:t>c. 627-580 BC</a:t>
                      </a:r>
                    </a:p>
                  </a:txBody>
                  <a:tcPr marT="45714" marB="45714"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88120" name="Text Box 4"/>
          <p:cNvSpPr txBox="1">
            <a:spLocks noChangeArrowheads="1"/>
          </p:cNvSpPr>
          <p:nvPr/>
        </p:nvSpPr>
        <p:spPr bwMode="auto">
          <a:xfrm>
            <a:off x="8373503" y="0"/>
            <a:ext cx="783197" cy="46166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charset="0"/>
                <a:ea typeface="ＭＳ Ｐゴシック" charset="0"/>
              </a:rPr>
              <a:t>474</a:t>
            </a:r>
          </a:p>
        </p:txBody>
      </p:sp>
      <p:sp>
        <p:nvSpPr>
          <p:cNvPr id="2" name="Lightning Bolt 1">
            <a:extLst>
              <a:ext uri="{FF2B5EF4-FFF2-40B4-BE49-F238E27FC236}">
                <a16:creationId xmlns:a16="http://schemas.microsoft.com/office/drawing/2014/main" id="{05336FC3-48CA-9A4B-98CE-CF55641505F9}"/>
              </a:ext>
            </a:extLst>
          </p:cNvPr>
          <p:cNvSpPr/>
          <p:nvPr/>
        </p:nvSpPr>
        <p:spPr>
          <a:xfrm>
            <a:off x="1887166" y="3628417"/>
            <a:ext cx="583659" cy="77821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Lightning Bolt 5">
            <a:extLst>
              <a:ext uri="{FF2B5EF4-FFF2-40B4-BE49-F238E27FC236}">
                <a16:creationId xmlns:a16="http://schemas.microsoft.com/office/drawing/2014/main" id="{2906C230-044D-0D4E-98CE-CA5A7D997332}"/>
              </a:ext>
            </a:extLst>
          </p:cNvPr>
          <p:cNvSpPr/>
          <p:nvPr/>
        </p:nvSpPr>
        <p:spPr>
          <a:xfrm>
            <a:off x="7214681" y="3628417"/>
            <a:ext cx="583659" cy="778213"/>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4" name="Rectangle 3">
            <a:extLst>
              <a:ext uri="{FF2B5EF4-FFF2-40B4-BE49-F238E27FC236}">
                <a16:creationId xmlns:a16="http://schemas.microsoft.com/office/drawing/2014/main" id="{1E9CBDF6-D349-7CAE-4DD8-EBBE56D2A489}"/>
              </a:ext>
            </a:extLst>
          </p:cNvPr>
          <p:cNvSpPr/>
          <p:nvPr/>
        </p:nvSpPr>
        <p:spPr>
          <a:xfrm>
            <a:off x="3480179" y="3643952"/>
            <a:ext cx="777922" cy="8325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882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00808"/>
          </a:xfrm>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Background: </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Judah hanging on a limb</a:t>
            </a:r>
          </a:p>
        </p:txBody>
      </p:sp>
      <p:pic>
        <p:nvPicPr>
          <p:cNvPr id="2" name="Picture 1"/>
          <p:cNvPicPr>
            <a:picLocks noChangeAspect="1"/>
          </p:cNvPicPr>
          <p:nvPr/>
        </p:nvPicPr>
        <p:blipFill>
          <a:blip r:embed="rId3"/>
          <a:stretch>
            <a:fillRect/>
          </a:stretch>
        </p:blipFill>
        <p:spPr>
          <a:xfrm>
            <a:off x="-113090" y="1656184"/>
            <a:ext cx="9293602" cy="5229200"/>
          </a:xfrm>
          <a:prstGeom prst="rect">
            <a:avLst/>
          </a:prstGeom>
        </p:spPr>
      </p:pic>
    </p:spTree>
    <p:extLst>
      <p:ext uri="{BB962C8B-B14F-4D97-AF65-F5344CB8AC3E}">
        <p14:creationId xmlns:p14="http://schemas.microsoft.com/office/powerpoint/2010/main" val="1313737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remiah 36:4 Prayer: A Prayer for Voices to be Heard and Recorded ...">
            <a:extLst>
              <a:ext uri="{FF2B5EF4-FFF2-40B4-BE49-F238E27FC236}">
                <a16:creationId xmlns:a16="http://schemas.microsoft.com/office/drawing/2014/main" id="{AAB4B9B6-85E8-9928-52AD-099C96F97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865"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Judah's Evil Kings </a:t>
            </a:r>
            <a:br>
              <a:rPr lang="en-US" sz="3600" b="1" dirty="0">
                <a:effectLst>
                  <a:glow rad="127000">
                    <a:schemeClr val="tx1"/>
                  </a:glow>
                </a:effectLst>
                <a:latin typeface="Arial" charset="0"/>
                <a:ea typeface="ＭＳ Ｐゴシック" charset="0"/>
                <a:cs typeface="ＭＳ Ｐゴシック" charset="0"/>
              </a:rPr>
            </a:br>
            <a:r>
              <a:rPr lang="en-US" sz="3600" b="1" dirty="0">
                <a:effectLst>
                  <a:glow rad="127000">
                    <a:schemeClr val="tx1"/>
                  </a:glow>
                </a:effectLst>
                <a:latin typeface="Arial" charset="0"/>
                <a:ea typeface="ＭＳ Ｐゴシック" charset="0"/>
                <a:cs typeface="ＭＳ Ｐゴシック" charset="0"/>
              </a:rPr>
              <a:t>Opposed Jeremiah &amp; Baruch</a:t>
            </a:r>
          </a:p>
        </p:txBody>
      </p:sp>
    </p:spTree>
    <p:extLst>
      <p:ext uri="{BB962C8B-B14F-4D97-AF65-F5344CB8AC3E}">
        <p14:creationId xmlns:p14="http://schemas.microsoft.com/office/powerpoint/2010/main" val="3035964201"/>
      </p:ext>
    </p:extLst>
  </p:cSld>
  <p:clrMapOvr>
    <a:masterClrMapping/>
  </p:clrMapOvr>
  <p:transition/>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367</TotalTime>
  <Words>2438</Words>
  <Application>Microsoft Macintosh PowerPoint</Application>
  <PresentationFormat>On-screen Show (4:3)</PresentationFormat>
  <Paragraphs>240</Paragraphs>
  <Slides>36</Slides>
  <Notes>35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36</vt:i4>
      </vt:variant>
    </vt:vector>
  </HeadingPairs>
  <TitlesOfParts>
    <vt:vector size="53" baseType="lpstr">
      <vt:lpstr>ＭＳ Ｐゴシック</vt:lpstr>
      <vt:lpstr>Times</vt:lpstr>
      <vt:lpstr>Arial</vt:lpstr>
      <vt:lpstr>Calibri</vt:lpstr>
      <vt:lpstr>Comic Sans MS</vt:lpstr>
      <vt:lpstr>Georgia</vt:lpstr>
      <vt:lpstr>Helvetica Neue Black Condensed</vt:lpstr>
      <vt:lpstr>Times New Roman</vt:lpstr>
      <vt:lpstr>Tw Cen MT</vt:lpstr>
      <vt:lpstr>Wingdings</vt:lpstr>
      <vt:lpstr>Wingdings 2</vt:lpstr>
      <vt:lpstr>49_Blank Presentation</vt:lpstr>
      <vt:lpstr>50_Blank Presentation</vt:lpstr>
      <vt:lpstr>Median</vt:lpstr>
      <vt:lpstr>Radar</vt:lpstr>
      <vt:lpstr>Civic</vt:lpstr>
      <vt:lpstr>Blank Presentation</vt:lpstr>
      <vt:lpstr>Baruch Rebuke</vt:lpstr>
      <vt:lpstr>Discouragement.</vt:lpstr>
      <vt:lpstr>Discouragement.</vt:lpstr>
      <vt:lpstr>How does God deal with our discouragement with him?</vt:lpstr>
      <vt:lpstr>We all need encouragement</vt:lpstr>
      <vt:lpstr>Background</vt:lpstr>
      <vt:lpstr>Jeremiah Book Chart</vt:lpstr>
      <vt:lpstr>Background:  Judah hanging on a limb</vt:lpstr>
      <vt:lpstr>Judah's Evil Kings  Opposed Jeremiah &amp; Baruch</vt:lpstr>
      <vt:lpstr>Preview</vt:lpstr>
      <vt:lpstr>I. Sometimes we are faithful but discouraged (1-3). </vt:lpstr>
      <vt:lpstr>Baruch was faithful but discouraged as Babylon began its invasions (1-3). </vt:lpstr>
      <vt:lpstr>"The prophet Jeremiah gave a message to Baruch son of Neriah in the fourth year of the reign of Jehoiakim son of Josiah, after Baruch had written down everything Jeremiah had dictated to him. He said, 2'This is what the LORD, the God of Israel, says to you, Baruch: 3You have said, ‘I am overwhelmed with trouble! Haven’t I had enough pain already? And now the LORD has added more! I am worn out from sighing and can find no rest’"  (Jeremiah 45:1-3 NLT).</vt:lpstr>
      <vt:lpstr>Josiah's Sons &amp; Prophets</vt:lpstr>
      <vt:lpstr>"The prophet Jeremiah gave a message to Baruch son of Neriah in the fourth year of the reign of Jehoiakim son of Josiah, after Baruch had written down everything Jeremiah had dictated to him. He said, 2'This is what the LORD, the God of Israel, says to you, Baruch: 3You have said, ‘I am overwhelmed with trouble! Haven’t I had enough pain already? And now the LORD has added more! I am worn out from sighing and can find no rest’"  (Jeremiah 45:1-3 NLT).</vt:lpstr>
      <vt:lpstr>Jeremiah 36:1-8</vt:lpstr>
      <vt:lpstr>"The prophet Jeremiah gave a message to Baruch son of Neriah in the fourth year of the reign of Jehoiakim son of Josiah, after Baruch had written down everything Jeremiah had dictated to him. He said, 2'This is what the LORD, the God of Israel, says to you, Baruch: 3You have said, ‘I am overwhelmed with trouble! Haven’t I had enough pain already? And now the LORD has added more! I am worn out from sighing and can find no rest’"  (Jeremiah 45:1-3 NLT).</vt:lpstr>
      <vt:lpstr>Nebuchadnezzar's Six Deportations to Babylon</vt:lpstr>
      <vt:lpstr>Discouragement while serving Jesus is real.</vt:lpstr>
      <vt:lpstr>How does God deal with our discouragement with him?</vt:lpstr>
      <vt:lpstr>II. God confronts our pride without wavering in his plan (4-5).</vt:lpstr>
      <vt:lpstr>God confronted Baruch’s pride but promised protection despite judgment (4-5). </vt:lpstr>
      <vt:lpstr>"Baruch, this is what the LORD says:  ‘I will destroy this nation that I built. I will uproot what I planted. 5Are you seeking great things for yourself? Don’t do it!  I will bring great disaster upon all these people; but I will give you your life as a reward wherever you go. I, the LORD, have spoken!’"   —Jeremiah 45:4-5 NLT—</vt:lpstr>
      <vt:lpstr>Sometimes we seek great things for ourselves instead of for God</vt:lpstr>
      <vt:lpstr>Motive is Everything</vt:lpstr>
      <vt:lpstr>How does God deal with our discouragement with him?</vt:lpstr>
      <vt:lpstr>Main Idea</vt:lpstr>
      <vt:lpstr>I. Sometimes we are faithful but discouraged (1-3). </vt:lpstr>
      <vt:lpstr>II. God confronts our pride without wavering in his plan (4-5).</vt:lpstr>
      <vt:lpstr>Are you being faithful like Baruch, yet still discouraged?</vt:lpstr>
      <vt:lpstr>Serve God With Humility</vt:lpstr>
      <vt:lpstr>“At this point, we need the virtues that all of us followers of Christ are pursuing: faith, trust, righteousness, patience, endurance, and worship. We would love to ask the Lord for these things in abundance in our hearts!”  —Austin Surls—</vt:lpstr>
      <vt:lpstr>21 February 2012</vt:lpstr>
      <vt:lpstr>Are you being faithful like Baruch, yet still discouraged?</vt:lpstr>
      <vt:lpstr>Black</vt:lpstr>
      <vt:lpstr>OT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128</cp:revision>
  <dcterms:created xsi:type="dcterms:W3CDTF">2014-08-02T06:39:19Z</dcterms:created>
  <dcterms:modified xsi:type="dcterms:W3CDTF">2025-08-27T17:40:40Z</dcterms:modified>
</cp:coreProperties>
</file>