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</p:sldMasterIdLst>
  <p:notesMasterIdLst>
    <p:notesMasterId r:id="rId58"/>
  </p:notesMasterIdLst>
  <p:sldIdLst>
    <p:sldId id="4520" r:id="rId3"/>
    <p:sldId id="5492" r:id="rId4"/>
    <p:sldId id="5664" r:id="rId5"/>
    <p:sldId id="5366" r:id="rId6"/>
    <p:sldId id="5663" r:id="rId7"/>
    <p:sldId id="5624" r:id="rId8"/>
    <p:sldId id="5665" r:id="rId9"/>
    <p:sldId id="5625" r:id="rId10"/>
    <p:sldId id="5627" r:id="rId11"/>
    <p:sldId id="5613" r:id="rId12"/>
    <p:sldId id="5614" r:id="rId13"/>
    <p:sldId id="5628" r:id="rId14"/>
    <p:sldId id="5615" r:id="rId15"/>
    <p:sldId id="5630" r:id="rId16"/>
    <p:sldId id="5629" r:id="rId17"/>
    <p:sldId id="5631" r:id="rId18"/>
    <p:sldId id="5632" r:id="rId19"/>
    <p:sldId id="5633" r:id="rId20"/>
    <p:sldId id="5669" r:id="rId21"/>
    <p:sldId id="5616" r:id="rId22"/>
    <p:sldId id="5634" r:id="rId23"/>
    <p:sldId id="5668" r:id="rId24"/>
    <p:sldId id="5205" r:id="rId25"/>
    <p:sldId id="5654" r:id="rId26"/>
    <p:sldId id="5636" r:id="rId27"/>
    <p:sldId id="5635" r:id="rId28"/>
    <p:sldId id="5666" r:id="rId29"/>
    <p:sldId id="5637" r:id="rId30"/>
    <p:sldId id="5617" r:id="rId31"/>
    <p:sldId id="5638" r:id="rId32"/>
    <p:sldId id="5639" r:id="rId33"/>
    <p:sldId id="5640" r:id="rId34"/>
    <p:sldId id="5641" r:id="rId35"/>
    <p:sldId id="5618" r:id="rId36"/>
    <p:sldId id="5619" r:id="rId37"/>
    <p:sldId id="5642" r:id="rId38"/>
    <p:sldId id="5643" r:id="rId39"/>
    <p:sldId id="5644" r:id="rId40"/>
    <p:sldId id="5658" r:id="rId41"/>
    <p:sldId id="5661" r:id="rId42"/>
    <p:sldId id="5662" r:id="rId43"/>
    <p:sldId id="5645" r:id="rId44"/>
    <p:sldId id="5646" r:id="rId45"/>
    <p:sldId id="5651" r:id="rId46"/>
    <p:sldId id="5653" r:id="rId47"/>
    <p:sldId id="5647" r:id="rId48"/>
    <p:sldId id="5648" r:id="rId49"/>
    <p:sldId id="5649" r:id="rId50"/>
    <p:sldId id="5655" r:id="rId51"/>
    <p:sldId id="5656" r:id="rId52"/>
    <p:sldId id="5650" r:id="rId53"/>
    <p:sldId id="5667" r:id="rId54"/>
    <p:sldId id="5657" r:id="rId55"/>
    <p:sldId id="5409" r:id="rId56"/>
    <p:sldId id="288" r:id="rId57"/>
  </p:sldIdLst>
  <p:sldSz cx="12192000" cy="6858000"/>
  <p:notesSz cx="6858000" cy="9144000"/>
  <p:custDataLst>
    <p:tags r:id="rId5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C07"/>
    <a:srgbClr val="000B29"/>
    <a:srgbClr val="3D1F14"/>
    <a:srgbClr val="013252"/>
    <a:srgbClr val="041031"/>
    <a:srgbClr val="2F211A"/>
    <a:srgbClr val="3A332E"/>
    <a:srgbClr val="1F3522"/>
    <a:srgbClr val="3B251F"/>
    <a:srgbClr val="2E4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3" d="100"/>
          <a:sy n="103" d="100"/>
        </p:scale>
        <p:origin x="1440" y="4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9200C-7631-4FE6-A00A-04BA47EBE37E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F0EDD-2A63-4035-A82B-6D53DBFC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37BE9-E55F-D13A-5626-F96784839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A88140-A154-2715-5253-495943AA1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4184FE-4C0D-9881-ED39-04CFCFD20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74B4B-BFB1-0609-1F8C-6C5260706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59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FDC2-7476-A6EF-7105-7D6139DA9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A7CE9-3918-10FF-E6C3-164D38F90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8DFF4-890D-F06A-A5C4-30F69FD65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2404A-5257-7C41-063A-8BB4D136B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66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BDC05-3149-D696-1E92-F6C180223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38EF6D-A712-52A5-0EAE-F98E6EF17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353B46-913C-3E7F-2DD3-40CF89575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129E6-AA6A-4597-7426-3898395A9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6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8743A-05D1-40AC-2B53-94BEC4046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0EE8C-F9AB-8DDB-E4D7-7245C8A4F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56BAA-1C06-60E4-579A-953A10859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F9CDC-34B6-46E7-46CC-B45D8C128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73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CD465-76E5-CA1F-F8F1-782A4750E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51FEBC-02A6-794E-8E2D-C7DD0FEBA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2115F2-F731-60B6-3879-9CF8528D5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ADB87-6A4E-3962-8E2F-A669D4036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2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ADDF3-E57A-9FD2-D040-6CAC6F46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31EE5-31F9-C5E3-FDB8-3EC7A17EB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6E5EB8-C2C3-EBF5-2935-6AFEBE417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A860A-0CB1-4673-00AE-93EFF41E7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5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99F39-3B52-A5E4-22FD-C8FE727B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B0D37-A769-45EA-0107-BC3025EA4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E8925-B9B1-75F3-60A4-10E94E960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F191E-7AFB-0D34-3F5E-01FCB54F5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9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BE836-EC88-EAC0-5BCB-E28553C2B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3A9A67-12DB-564A-2F0A-29CC955D4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DA5FB-033E-4625-BC30-9186216E7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3EFEC-CA26-C27A-24BC-CBA97CF286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89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54181-8097-A618-4989-EB6C4B1AB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F9A3FD-BC61-6661-FC61-EAA466D4B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7586B6-E78E-DD76-F161-5347194AE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A0E75-BBE6-C90B-A09A-2EE973634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1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FB5FD-153C-CD0C-151A-2AD97CE2B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AA206-D796-45DE-48C7-C3EE0E97E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F615D-167C-3AC5-07ED-155E47D7A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B3A10-BEAC-6906-2959-B48920FE3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45806-9C65-DE86-F508-30568475E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8B742-80FA-6035-6A97-24B2D5B31C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35FA9-73FC-76DA-C3A0-FB10FAFDE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6ED7-0390-6F8A-64BD-1786D97FB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99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A4128-AD83-7340-8355-405DE4DC8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7D941-2305-EDFC-CEF0-925000D47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3262C-88A7-FC54-7113-7918580FC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040A1-96FB-1B28-6763-7DB1DDEEF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58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2C63F-5FC2-3A59-257F-232845D57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5EADFF-6C4C-1F78-6DB4-F34CC9ABA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8BE1DC-B078-E452-6D8D-248C1D42A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FA023-8B40-9BD6-DCF5-4AAA7D296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19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44F6A-2381-14CD-411F-E11C68A08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5A7108-41AE-1E80-5F00-BA47E4F11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386065-B9B5-25C6-F408-1D7C9346F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4127F-E18D-0CDE-6666-258AC8D0E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34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72C9C-48AF-6FFB-83CE-70C7D3BBD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6B671-7049-6C89-5F7C-D8F5311B5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DD1155-3FC5-5240-1050-C03AB5B90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FA626-0E15-E4EB-D37E-9A0087932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77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0185C-49BA-88E6-28EB-703858F12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11EA4-E857-2443-DBC3-73D082C78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89879D-44DE-61F8-8718-EC103A56E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591A7-FA9D-FD24-A8C7-EFCA0A206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15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1E910-3C3E-2232-226B-39C3E2FF9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55E468-968F-0776-BD3D-2DBDAA3EC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32A400-410D-BB6E-FD8A-F34F84A54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0ED53-CE4D-3C81-ECB1-E3906E874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4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B6085-577C-D093-1342-63D3B82ED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8C92A1-FBCB-67DD-51F7-4A6BA2A59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E98C9-B20A-1425-CF85-EDDB2310E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7F80E-01EC-D914-159F-DE1D7ED0A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00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04FDD-8238-347A-34BA-97A35511E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B29E5-A0B5-F663-0F98-7E8B4D751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10ABF-B250-01CD-948D-F6E5138EE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735CA-51D5-7F05-261A-DDE54B0F3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19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C73DE-40D8-BA7E-58A7-587D13D7D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898A2E-A510-019A-91D6-71CAB81DB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A0506C-8CDD-F997-B646-972C558C9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CD9A0-3D9F-5743-99AD-2FBDCEBA4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83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E52FA-2A53-591A-27EC-B77FBEF2A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9B96B5-9306-089C-A414-62E783BD6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198A1C-FC29-5376-F23A-BBE4D547E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EA07F-C7CB-78E1-A4D6-DAAB39B15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2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D0AA2-D364-D0E7-E4DE-CC6226488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FC0B9-5A98-AD7E-087C-6A61D2AE1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398BC-CDE1-A3B4-6486-B14978B87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19C20-3891-AF95-93A6-B411664A3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91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004B1-20BD-1AE1-D817-1AC132AB3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02EB47-B390-9AAE-EDB0-15C40DF73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498964-7CFD-5B4A-86B2-C02D57329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AB881-F0CC-B050-9807-B2551A15C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04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EB564-8815-159E-9392-FD27A362D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072FE-D11C-73BC-9296-605A01C85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693C1A-31AC-CA57-2F92-71477614F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F5E26-C0B5-F27D-A5D6-71D706EBC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62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FBEEA-892B-2DDB-A235-30739BB87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60D8D-550C-042C-A6F1-57BCF2A47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322D8-A886-32FE-32EC-18D0FD5CA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A8EA9-E92C-1A94-E45E-1612AFCE2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68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55B0D-10C4-1C46-9E03-DABC758A4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0E2CA-DA83-8670-1105-FEDB86076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D6CE4D-23EB-B9C2-5219-94961AE5A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CC4E8-A433-1802-ABFC-5319AD8A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259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FC4C6-5C75-3093-46EA-766B00093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56A11A-CD7E-F3A3-1FB7-B8D0BB505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1A2A09-9002-460E-B618-E10E5AB23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B4112-195A-FAD4-011E-3E09C01C6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614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F7E86-123D-8847-818D-B6B2F2273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023F6-DE1F-3B59-5647-751C53C3E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040CFF-7DD6-8017-9BD9-D359A5CFF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97649-9892-1B2F-F7AF-D8CB70755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90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FE697-58E9-3A44-199B-CE1E17390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3E073-2909-0C78-896F-608BEB177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ED2A28-4875-0314-41C1-D1CD53300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70628-072F-8734-6D07-91D1978DA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3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6F51D-9AE0-474B-831A-F5C12A089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665465-73B2-ECD9-5C10-4131D7FB5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2E5F5E-1AD5-C2DA-5240-DE4F3DDDE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9F9E5-0F4A-1DCC-4353-027315414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019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2B1E9-6011-920F-90B3-02E600F9F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84E0E1-FF22-CE4B-4D0D-95C75AA4D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BC2D2-EF51-3314-7964-37C4EA3D3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DFF6A-401E-E823-01C4-0F3B34C90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156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C7C95-A8D7-C868-DAA2-03A0B5AED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E3CC8B-C9D6-667E-215D-A3AA19D3A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79D8C-81B9-4A7A-56AC-160C6EA6A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BF244-C6F9-6F2F-D474-6FB7CAA4F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8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42397-C9B5-D2E1-5999-40D931E49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336D4D-E3DE-F9A2-533F-AF2FB28F6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82356C-4750-AB3D-A1E2-92765E836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F4149-EBAF-01EC-D14F-892878A8E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89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FB0FF-287C-FC60-9FBF-F8976210A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EAC0E8-8F57-03C7-499B-6E274EA6C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3CFAF8-7152-324C-FC93-42D533B02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67D9E-0E43-1BA1-38B8-0056C5F85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361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EFB19-7973-756F-50E4-824D7E25C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AE7DEE-7E03-B910-CA31-E521A5CF3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D752D6-B906-F94C-9544-561961E6B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28D8E-1C4D-0F2C-6CE9-6330A91F5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81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43F16-06CF-244C-138E-E6C25FBDD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87D93B-4E27-4E86-DC53-B17235348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50C02-C18B-8F7B-B32B-94BE8D51A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8058F-CDA2-3604-8157-73955BA0B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686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72692-94FB-4D73-D5C4-58CEE596A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D5A370-B754-7077-81B7-4C41894F8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047CE-6932-75EE-368F-EBB0DD97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2FC14-786F-76DC-B0A6-9B12B910D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96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0FBCD-8EBC-D214-E419-A28F3D96E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0A43D-00F5-0493-05FB-BE41D2276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525FC3-091C-1138-7268-39162B0D3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D330-7EE3-C8F6-2A80-D0EA217AB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621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93ECA-85DD-AF11-36DF-0CF11B61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FCD5AA-F6CD-B55E-7523-6ED88A05D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5189B3-9455-6F3C-36C1-4CD2C08C1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4E9B0-A328-C1BA-B59E-A1B1C5213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36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906A6-DD2C-2FCC-6396-DA0E452A2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97CC7-9B45-FB10-75DD-44A80A70A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CC805-254C-7FDD-AEF8-4CA47D470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5BA66-661F-835E-BE87-FC06D3BF6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3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D324D-DDC2-9039-9D18-335A6D7CA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D16F3-C805-C15B-B427-E840A028A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3002F5-03B5-8F87-ECB9-05721BFA9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040F0-0CCF-A7A7-EF6C-DFBE42E0B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89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ABD37-4791-3B33-F997-D5199BF93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1D802-5750-1BB0-A768-4032F4A42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E6305-9748-C321-26FB-A56C7DE91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7B198-37FB-BCDC-91B2-4266CC3B5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43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AE44F-1703-1DF7-F90D-003DC4D0D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B3162-6684-EA23-0D1B-314C48CC0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8F02C-455D-D879-E552-49B430439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C5C4F-612D-4645-3DE4-0B348E7EF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4C761-9F9E-DD49-60A4-10B22F98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18CF1-D409-88A5-9A68-6D1073285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5D6A82-421E-3644-D7E8-7B91C289A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6DBD3-60C2-6BFE-B387-FFA80B37B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415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DDA63-D890-262F-F88F-20F4D0CF1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1A487-8781-BE08-FDDE-110884F8A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E46B3-0DC5-4716-CF19-AE847EF1E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8A23F-9A70-B270-45EB-E81F6504E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356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6DC6C-415A-A428-BD51-514F82AAE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4ECD51-59B2-7726-873B-7DD4453AD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DD51A-0F3B-4A31-9213-C3935B1EB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72F92-4809-0F3C-0FE9-CB620761A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78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4387A-FDCF-98B2-0BA5-9E95B7F23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6A7D85-5EF8-8AE8-6F7C-97E386C6C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CC8F9-F75E-8B6A-D1EF-777E76A89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40573-398C-1E72-1698-C1BCA9A80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815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C06F2-436B-363B-9B24-AF2A1DD5A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9E92B0-D2C0-F0E3-D8D5-191C01759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DA4008-2BD2-5E99-9BA9-7E70758FC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85507-A57B-ECC0-9699-5A704D28C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292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F0EDD-2A63-4035-A82B-6D53DBFCCD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7222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OT Preaching (o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875F5-A016-25BB-8A97-5F251D674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C214A8-AFBA-F9F1-86CE-EBE1613B2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2CEDD-44D7-C5F9-34A0-0C874F2E6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412A9-C938-F085-FED3-4109B13FC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24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FA712-5E1F-B8CD-FA08-B721A2097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CF6D1-C6AD-CEB3-3F18-EC20842BE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29229-E3E5-79D5-1B18-72E9A2D07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1DE99-9858-4C2B-33EA-94B6BAAE4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13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6DBBE-0E91-FE49-A167-D073A25A1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F2C71E-22E7-F654-0A1C-582835055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CB44A-542D-0B23-D560-DE2F00B26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B6455-1FEB-9CB3-15D1-3D9289AE3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7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EBF98-1656-0D81-729E-4253769D7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A099C0-DE0D-74BA-70A5-EB999C18B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C2F14E-2F30-685B-5793-96DF2F483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4794-241E-72B1-A1BD-36431FCE4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2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722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6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42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61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5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543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2290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815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66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194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3027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4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655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8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9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2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413A7F-53B5-46F5-B019-30121A04A1A6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7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472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1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image" Target="../media/image1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4" Type="http://schemas.openxmlformats.org/officeDocument/2006/relationships/image" Target="../media/image1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erson sitting on a rock writing on a paper&#10;&#10;Description automatically generated">
            <a:extLst>
              <a:ext uri="{FF2B5EF4-FFF2-40B4-BE49-F238E27FC236}">
                <a16:creationId xmlns:a16="http://schemas.microsoft.com/office/drawing/2014/main" id="{E6D83413-341F-7319-FE10-117DE08F9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" b="210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CAC65-07EA-1819-C303-C6390F257615}"/>
              </a:ext>
            </a:extLst>
          </p:cNvPr>
          <p:cNvSpPr txBox="1"/>
          <p:nvPr/>
        </p:nvSpPr>
        <p:spPr>
          <a:xfrm>
            <a:off x="4634362" y="219456"/>
            <a:ext cx="735169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The Prophecy</a:t>
            </a:r>
          </a:p>
          <a:p>
            <a:pPr algn="ctr"/>
            <a:r>
              <a:rPr lang="en-US" sz="540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Of</a:t>
            </a:r>
            <a:r>
              <a:rPr lang="en-US" sz="600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</a:p>
          <a:p>
            <a:pPr algn="ctr"/>
            <a:r>
              <a:rPr lang="en-US" sz="9600" b="1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Isaiah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21981-1193-7809-F1B2-355697AC1879}"/>
              </a:ext>
            </a:extLst>
          </p:cNvPr>
          <p:cNvSpPr txBox="1"/>
          <p:nvPr/>
        </p:nvSpPr>
        <p:spPr>
          <a:xfrm>
            <a:off x="4213654" y="3453057"/>
            <a:ext cx="79783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2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55</a:t>
            </a:r>
          </a:p>
          <a:p>
            <a:pPr algn="ctr"/>
            <a:r>
              <a:rPr lang="en-US" sz="52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Great Invitation!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DB6408-1733-CA1A-4A7E-FBB599986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1" y="5356368"/>
            <a:ext cx="12192000" cy="15016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133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43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5070C-B980-9D86-0775-EA9EA89E1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377C5F5-2F4C-526B-BE52-CAAAEFA0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lass of milk and a pitcher of milk&#10;&#10;AI-generated content may be incorrect.">
            <a:extLst>
              <a:ext uri="{FF2B5EF4-FFF2-40B4-BE49-F238E27FC236}">
                <a16:creationId xmlns:a16="http://schemas.microsoft.com/office/drawing/2014/main" id="{B147DF57-2FA3-56B2-FB05-019437D8C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2539" r="15494" b="3492"/>
          <a:stretch/>
        </p:blipFill>
        <p:spPr>
          <a:xfrm>
            <a:off x="2884559" y="3087946"/>
            <a:ext cx="3211441" cy="338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E0354-6E3F-ABFF-0A20-44A266CE132F}"/>
              </a:ext>
            </a:extLst>
          </p:cNvPr>
          <p:cNvSpPr txBox="1"/>
          <p:nvPr/>
        </p:nvSpPr>
        <p:spPr>
          <a:xfrm>
            <a:off x="548640" y="152247"/>
            <a:ext cx="11094719" cy="2554545"/>
          </a:xfrm>
          <a:prstGeom prst="rect">
            <a:avLst/>
          </a:prstGeom>
          <a:solidFill>
            <a:srgbClr val="0F0C07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“Come, everyone who thirsts,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waters;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he who has no money,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buy and eat!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buy wine and milk  without money and without price.”                                            Isaiah 55:1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DDEDAF-68A4-948F-8B7B-216BF6F9B8DD}"/>
              </a:ext>
            </a:extLst>
          </p:cNvPr>
          <p:cNvSpPr/>
          <p:nvPr/>
        </p:nvSpPr>
        <p:spPr>
          <a:xfrm>
            <a:off x="2057403" y="1429519"/>
            <a:ext cx="3973284" cy="576943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FC31A6-D40E-500A-7A29-8FA89EB0E706}"/>
              </a:ext>
            </a:extLst>
          </p:cNvPr>
          <p:cNvSpPr/>
          <p:nvPr/>
        </p:nvSpPr>
        <p:spPr>
          <a:xfrm>
            <a:off x="1894453" y="4552989"/>
            <a:ext cx="8403092" cy="1409623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third “come” emphasizes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richness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what the invitation is for!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1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7C8FD-7EC2-05A7-538C-AEC61C47E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3322B3F-CD4E-DA7B-D38B-01E8CE4CD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9525"/>
            <a:ext cx="10341429" cy="684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108587-B08A-D42F-B129-EB90ADC75BC1}"/>
              </a:ext>
            </a:extLst>
          </p:cNvPr>
          <p:cNvSpPr txBox="1"/>
          <p:nvPr/>
        </p:nvSpPr>
        <p:spPr>
          <a:xfrm>
            <a:off x="878477" y="4540151"/>
            <a:ext cx="10435046" cy="2308324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“Why do you spend your money for that which is not bread, and your labor for that which does not satisfy?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diligently to me, and eat what is good, and delight yourselves in rich food.”                  Isaiah 55:2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EE8AD-A672-F6D1-1AF3-4271DAF1E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3BD46E0-8965-A952-5249-48D30322C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9525"/>
            <a:ext cx="10341429" cy="684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E1AAA4-CC06-DC41-30FD-B18F620EA2FA}"/>
              </a:ext>
            </a:extLst>
          </p:cNvPr>
          <p:cNvSpPr txBox="1"/>
          <p:nvPr/>
        </p:nvSpPr>
        <p:spPr>
          <a:xfrm>
            <a:off x="878477" y="4540151"/>
            <a:ext cx="10435046" cy="2308324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“Why do you spend your money for that which is not bread, and your labor for that which does not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satisfy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diligently to me, 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 what is good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delight yourselves in rich food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                 Isaiah 55:2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FC9CDC-B991-64F6-545B-676DBCD33988}"/>
              </a:ext>
            </a:extLst>
          </p:cNvPr>
          <p:cNvSpPr/>
          <p:nvPr/>
        </p:nvSpPr>
        <p:spPr>
          <a:xfrm>
            <a:off x="1665412" y="2317849"/>
            <a:ext cx="8861176" cy="956271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invitation is to what will truly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satisfy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4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2C51C-B279-F830-87B5-C86D2724E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5D34CB4-0DBA-68B2-8486-4B8C8BB7B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r="2664"/>
          <a:stretch/>
        </p:blipFill>
        <p:spPr bwMode="auto">
          <a:xfrm>
            <a:off x="-30090" y="-1"/>
            <a:ext cx="12222089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person's hand&#10;&#10;AI-generated content may be incorrect.">
            <a:extLst>
              <a:ext uri="{FF2B5EF4-FFF2-40B4-BE49-F238E27FC236}">
                <a16:creationId xmlns:a16="http://schemas.microsoft.com/office/drawing/2014/main" id="{6808079A-35EC-163C-4E32-612169F5A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5"/>
          <a:stretch/>
        </p:blipFill>
        <p:spPr>
          <a:xfrm>
            <a:off x="120040" y="116574"/>
            <a:ext cx="3873601" cy="3513730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D94D1-C638-4600-EF62-902D31C56D8F}"/>
              </a:ext>
            </a:extLst>
          </p:cNvPr>
          <p:cNvSpPr txBox="1"/>
          <p:nvPr/>
        </p:nvSpPr>
        <p:spPr>
          <a:xfrm>
            <a:off x="1282882" y="4540151"/>
            <a:ext cx="9626237" cy="2308324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“Incline your ear, 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to me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hear, that your soul may live;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 will make with you an everlasting covenant,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my steadfast, sure love for David.”    Isaiah 55:3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E1A506-950E-2D9C-A745-2D4842B4A449}"/>
              </a:ext>
            </a:extLst>
          </p:cNvPr>
          <p:cNvSpPr/>
          <p:nvPr/>
        </p:nvSpPr>
        <p:spPr>
          <a:xfrm>
            <a:off x="4593011" y="3128956"/>
            <a:ext cx="6999617" cy="956271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to the waters = Come to me!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4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71495-8209-9E9A-6274-1C41B8F2A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2EA7D1-1BFF-5002-9EA3-ACD6AF835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r="2664"/>
          <a:stretch/>
        </p:blipFill>
        <p:spPr bwMode="auto">
          <a:xfrm>
            <a:off x="-30090" y="-1"/>
            <a:ext cx="12222089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person's hand&#10;&#10;AI-generated content may be incorrect.">
            <a:extLst>
              <a:ext uri="{FF2B5EF4-FFF2-40B4-BE49-F238E27FC236}">
                <a16:creationId xmlns:a16="http://schemas.microsoft.com/office/drawing/2014/main" id="{DF7DC0F9-34DC-65AB-7123-2E9653D85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5"/>
          <a:stretch/>
        </p:blipFill>
        <p:spPr>
          <a:xfrm>
            <a:off x="120040" y="116574"/>
            <a:ext cx="3873601" cy="3513730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A08063-F7E0-FC38-640C-C734B16A57FA}"/>
              </a:ext>
            </a:extLst>
          </p:cNvPr>
          <p:cNvSpPr txBox="1"/>
          <p:nvPr/>
        </p:nvSpPr>
        <p:spPr>
          <a:xfrm>
            <a:off x="1282882" y="4540151"/>
            <a:ext cx="9626237" cy="2308324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Incline your ear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come to me;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that your soul may live;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 will make with you an everlasting covenant,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my steadfast, sure love for David.”    Isaiah 55:3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B9DCFA-6937-AE42-4209-BA68214198AA}"/>
              </a:ext>
            </a:extLst>
          </p:cNvPr>
          <p:cNvSpPr/>
          <p:nvPr/>
        </p:nvSpPr>
        <p:spPr>
          <a:xfrm>
            <a:off x="4413068" y="116574"/>
            <a:ext cx="7359503" cy="3986194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to what?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Ch. 53 – The work of the servant (peace with God, healing)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Ch. 54 – The heritage of the servant’s offspring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Ch. 55 – The invitation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6F2ED-18A0-45F5-5359-F1F364C28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FBB22EC-BDFA-EC2E-A555-6851B5755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/>
          <a:stretch/>
        </p:blipFill>
        <p:spPr bwMode="auto">
          <a:xfrm>
            <a:off x="0" y="9525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229431-DA8F-213B-1F11-3CDCAB650D7E}"/>
              </a:ext>
            </a:extLst>
          </p:cNvPr>
          <p:cNvSpPr txBox="1"/>
          <p:nvPr/>
        </p:nvSpPr>
        <p:spPr>
          <a:xfrm>
            <a:off x="1282882" y="4540151"/>
            <a:ext cx="9626237" cy="2308324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“Incline your ear, and come to me;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hear, that your soul may live;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make with you an everlasting covenant,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my steadfast, sure love for David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   Isaiah 55:3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45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4F812-B87F-3C8D-B170-9BD94AA65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E432B16-2051-ACB2-83A1-02F0B7DE1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/>
          <a:stretch/>
        </p:blipFill>
        <p:spPr bwMode="auto">
          <a:xfrm>
            <a:off x="0" y="9525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4BC69F-B738-583A-D400-E550C3B6D053}"/>
              </a:ext>
            </a:extLst>
          </p:cNvPr>
          <p:cNvSpPr txBox="1"/>
          <p:nvPr/>
        </p:nvSpPr>
        <p:spPr>
          <a:xfrm>
            <a:off x="1654628" y="3429000"/>
            <a:ext cx="8882743" cy="3416320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“You have said, “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have made a covenant with 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my chosen one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 have sworn to David my servant: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establish your offspring forever,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build your throne for all generations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.’”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Psalm 89:3-4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6AF7A0-7C0D-5592-AB19-8BA61FB847C6}"/>
              </a:ext>
            </a:extLst>
          </p:cNvPr>
          <p:cNvSpPr/>
          <p:nvPr/>
        </p:nvSpPr>
        <p:spPr>
          <a:xfrm>
            <a:off x="4585755" y="5128890"/>
            <a:ext cx="2825698" cy="576943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4AA048-87A5-8AF5-F954-744CC5A70A0C}"/>
              </a:ext>
            </a:extLst>
          </p:cNvPr>
          <p:cNvSpPr/>
          <p:nvPr/>
        </p:nvSpPr>
        <p:spPr>
          <a:xfrm>
            <a:off x="2042125" y="2397799"/>
            <a:ext cx="3418875" cy="789901"/>
          </a:xfrm>
          <a:prstGeom prst="roundRect">
            <a:avLst/>
          </a:prstGeom>
          <a:solidFill>
            <a:srgbClr val="3D1F1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Messiah!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ABEB9-6C40-EF7C-2C3A-EC3AE3C8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3726470-EC4A-8E4E-0B14-7E12F295D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/>
          <a:stretch/>
        </p:blipFill>
        <p:spPr bwMode="auto">
          <a:xfrm>
            <a:off x="0" y="9525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EEE40C-0CC8-BD47-D24A-099EEB509F85}"/>
              </a:ext>
            </a:extLst>
          </p:cNvPr>
          <p:cNvSpPr txBox="1"/>
          <p:nvPr/>
        </p:nvSpPr>
        <p:spPr>
          <a:xfrm>
            <a:off x="1610268" y="2787341"/>
            <a:ext cx="8971461" cy="3970318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“And I will make him the firstborn,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the highest of the kings of the earth.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steadfast love I will keep for him forever,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my covenant will stand firm for him.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establish his offspring forever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his throne as the days of the heavens.”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Psalm 89:27-29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EFD40A-32D6-D419-563B-B7FFCFE22272}"/>
              </a:ext>
            </a:extLst>
          </p:cNvPr>
          <p:cNvSpPr/>
          <p:nvPr/>
        </p:nvSpPr>
        <p:spPr>
          <a:xfrm>
            <a:off x="4811489" y="2830284"/>
            <a:ext cx="892626" cy="576943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165874-4328-BB6F-3E19-688889927F64}"/>
              </a:ext>
            </a:extLst>
          </p:cNvPr>
          <p:cNvSpPr/>
          <p:nvPr/>
        </p:nvSpPr>
        <p:spPr>
          <a:xfrm>
            <a:off x="8465312" y="2830284"/>
            <a:ext cx="2028518" cy="576943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Messiah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2F8AC5-64F8-5C52-C1C9-5576ECCDA894}"/>
              </a:ext>
            </a:extLst>
          </p:cNvPr>
          <p:cNvSpPr/>
          <p:nvPr/>
        </p:nvSpPr>
        <p:spPr>
          <a:xfrm>
            <a:off x="4441373" y="4996541"/>
            <a:ext cx="2471055" cy="576943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4EAD8D-B55B-2740-D8E1-DBC175A8C84D}"/>
              </a:ext>
            </a:extLst>
          </p:cNvPr>
          <p:cNvSpPr/>
          <p:nvPr/>
        </p:nvSpPr>
        <p:spPr>
          <a:xfrm>
            <a:off x="7451052" y="4996540"/>
            <a:ext cx="4216253" cy="576943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Messiah’s offspring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90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48362-C641-3E0E-FB44-D963C9A97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B988A3B-7463-800D-CD23-80B86E2FB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/>
          <a:stretch/>
        </p:blipFill>
        <p:spPr bwMode="auto">
          <a:xfrm>
            <a:off x="0" y="9525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C5E7E8-E9D3-082F-D9C1-0289718C83DC}"/>
              </a:ext>
            </a:extLst>
          </p:cNvPr>
          <p:cNvSpPr txBox="1"/>
          <p:nvPr/>
        </p:nvSpPr>
        <p:spPr>
          <a:xfrm>
            <a:off x="1282882" y="4540151"/>
            <a:ext cx="9626237" cy="2308324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“Incline your ear, and come to me;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hear, that your soul may live;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make with you an everlasting covenant,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my steadfast, sure love for David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   Isaiah 55:3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7AB2BE-D33D-5E81-0678-59E7B649F84C}"/>
              </a:ext>
            </a:extLst>
          </p:cNvPr>
          <p:cNvSpPr/>
          <p:nvPr/>
        </p:nvSpPr>
        <p:spPr>
          <a:xfrm>
            <a:off x="162525" y="200699"/>
            <a:ext cx="4703389" cy="2879958"/>
          </a:xfrm>
          <a:prstGeom prst="roundRect">
            <a:avLst/>
          </a:prstGeom>
          <a:solidFill>
            <a:srgbClr val="3D1F1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Responding to the invitation makes us offspring of the Messiah!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7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0F470-371E-5A97-1858-795ADFE47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horse with a sword&#10;&#10;AI-generated content may be incorrect.">
            <a:extLst>
              <a:ext uri="{FF2B5EF4-FFF2-40B4-BE49-F238E27FC236}">
                <a16:creationId xmlns:a16="http://schemas.microsoft.com/office/drawing/2014/main" id="{277845D8-73A5-E59C-B23B-EF7E39137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 b="14444"/>
          <a:stretch/>
        </p:blipFill>
        <p:spPr>
          <a:xfrm>
            <a:off x="524692" y="0"/>
            <a:ext cx="11142617" cy="6850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CB87DF-E629-B474-BAD9-10BA329222A7}"/>
              </a:ext>
            </a:extLst>
          </p:cNvPr>
          <p:cNvSpPr txBox="1"/>
          <p:nvPr/>
        </p:nvSpPr>
        <p:spPr>
          <a:xfrm>
            <a:off x="1610269" y="5095710"/>
            <a:ext cx="8971461" cy="1754326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“Behold, I made him a witness to the peoples,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 leader and commander for the peoples.”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Isaiah 55:4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7DB754-553C-8D24-5689-6BD0843C4B1D}"/>
              </a:ext>
            </a:extLst>
          </p:cNvPr>
          <p:cNvSpPr/>
          <p:nvPr/>
        </p:nvSpPr>
        <p:spPr>
          <a:xfrm>
            <a:off x="4777743" y="5130000"/>
            <a:ext cx="892626" cy="576943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2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1BB4E-2E7C-4DDA-CCF3-F6E8EB244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E21CA-BF18-5DC2-8C4A-B460D091B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5EE4F1-FFBA-D73B-4BD9-340858E80A9E}"/>
              </a:ext>
            </a:extLst>
          </p:cNvPr>
          <p:cNvSpPr txBox="1"/>
          <p:nvPr/>
        </p:nvSpPr>
        <p:spPr>
          <a:xfrm>
            <a:off x="7336971" y="335845"/>
            <a:ext cx="4741816" cy="6186309"/>
          </a:xfrm>
          <a:prstGeom prst="rect">
            <a:avLst/>
          </a:prstGeom>
          <a:solidFill>
            <a:srgbClr val="0F0C07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“On the last day of the feast, the great day, Jesus stood up and cried out, ‘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anyone thirsts, let him come to me and drink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Whoever believes in me, as the Scripture has said, “Out of his heart will flow rivers of living water.”’”    John 7:37-38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2B68BB-0A40-7C29-86D8-376837BFECB6}"/>
              </a:ext>
            </a:extLst>
          </p:cNvPr>
          <p:cNvSpPr/>
          <p:nvPr/>
        </p:nvSpPr>
        <p:spPr>
          <a:xfrm>
            <a:off x="290649" y="3938470"/>
            <a:ext cx="6755674" cy="2701816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thirst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Jesus talking about?  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they had a thirst for God, they would have already come!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6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FF0C7-8C70-3F86-FAB5-6C8F2CE25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horse with a sword&#10;&#10;AI-generated content may be incorrect.">
            <a:extLst>
              <a:ext uri="{FF2B5EF4-FFF2-40B4-BE49-F238E27FC236}">
                <a16:creationId xmlns:a16="http://schemas.microsoft.com/office/drawing/2014/main" id="{AE6049E8-B71A-DD3B-8769-062D8676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 b="14444"/>
          <a:stretch/>
        </p:blipFill>
        <p:spPr>
          <a:xfrm>
            <a:off x="524692" y="0"/>
            <a:ext cx="11142617" cy="6850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D4B9DA-F5A5-0227-E271-C5A43484F77B}"/>
              </a:ext>
            </a:extLst>
          </p:cNvPr>
          <p:cNvSpPr txBox="1"/>
          <p:nvPr/>
        </p:nvSpPr>
        <p:spPr>
          <a:xfrm>
            <a:off x="1610269" y="5095710"/>
            <a:ext cx="8971461" cy="1754326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“Behold, I made him a witness to the peoples,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leader and commander for the peoples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Isaiah 55:4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71809F-6B83-A9D5-4E46-BE6872D388F7}"/>
              </a:ext>
            </a:extLst>
          </p:cNvPr>
          <p:cNvGrpSpPr/>
          <p:nvPr/>
        </p:nvGrpSpPr>
        <p:grpSpPr>
          <a:xfrm>
            <a:off x="1610268" y="272741"/>
            <a:ext cx="8971461" cy="3970318"/>
            <a:chOff x="1610268" y="272741"/>
            <a:chExt cx="8971461" cy="39703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B7AC46-D9D0-9767-A220-45DE638E5F8D}"/>
                </a:ext>
              </a:extLst>
            </p:cNvPr>
            <p:cNvSpPr txBox="1"/>
            <p:nvPr/>
          </p:nvSpPr>
          <p:spPr>
            <a:xfrm>
              <a:off x="1610268" y="272741"/>
              <a:ext cx="8971461" cy="3970318"/>
            </a:xfrm>
            <a:prstGeom prst="rect">
              <a:avLst/>
            </a:prstGeom>
            <a:solidFill>
              <a:srgbClr val="0F0C07">
                <a:alpha val="60000"/>
              </a:srgbClr>
            </a:solidFill>
            <a:ln w="635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“And I will make him the firstborn,</a:t>
              </a:r>
            </a:p>
            <a:p>
              <a:r>
                <a:rPr lang="en-US" sz="3600" b="1" dirty="0"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3600" b="1" dirty="0">
                  <a:solidFill>
                    <a:srgbClr val="FFFF00"/>
                  </a:solidFill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highest of the kings of the earth</a:t>
              </a:r>
              <a:r>
                <a:rPr lang="en-US" sz="3600" b="1" dirty="0"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r>
                <a:rPr lang="en-US" sz="3600" b="1" dirty="0"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My steadfast love I will keep for him forever,</a:t>
              </a:r>
            </a:p>
            <a:p>
              <a:r>
                <a:rPr lang="en-US" sz="3600" b="1" dirty="0"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and my covenant will stand firm for him.</a:t>
              </a:r>
            </a:p>
            <a:p>
              <a:r>
                <a:rPr lang="en-US" sz="3600" b="1" dirty="0"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will establish his offspring forever</a:t>
              </a:r>
            </a:p>
            <a:p>
              <a:r>
                <a:rPr lang="en-US" sz="3600" b="1" dirty="0"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and his throne as the days of the heavens.”    </a:t>
              </a:r>
            </a:p>
            <a:p>
              <a:r>
                <a:rPr lang="en-US" sz="3600" b="1" dirty="0"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Psalm 89:27-29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0FAB674-0A2F-3F9B-4FAF-34E813E54C6A}"/>
                </a:ext>
              </a:extLst>
            </p:cNvPr>
            <p:cNvSpPr/>
            <p:nvPr/>
          </p:nvSpPr>
          <p:spPr>
            <a:xfrm>
              <a:off x="4800603" y="315684"/>
              <a:ext cx="892626" cy="576943"/>
            </a:xfrm>
            <a:prstGeom prst="roundRect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1A63A9-F412-A432-1994-25CADB1DD022}"/>
                </a:ext>
              </a:extLst>
            </p:cNvPr>
            <p:cNvSpPr/>
            <p:nvPr/>
          </p:nvSpPr>
          <p:spPr>
            <a:xfrm>
              <a:off x="8465312" y="315684"/>
              <a:ext cx="2028518" cy="576943"/>
            </a:xfrm>
            <a:prstGeom prst="roundRect">
              <a:avLst/>
            </a:prstGeom>
            <a:solidFill>
              <a:srgbClr val="0F0C07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Messiah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168C21-F6A1-0871-2751-62670A54CF9A}"/>
              </a:ext>
            </a:extLst>
          </p:cNvPr>
          <p:cNvSpPr/>
          <p:nvPr/>
        </p:nvSpPr>
        <p:spPr>
          <a:xfrm>
            <a:off x="4777743" y="5130000"/>
            <a:ext cx="892626" cy="576943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85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0C79A-C893-9FFF-AF40-B3ABEFD33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horse with a sword&#10;&#10;AI-generated content may be incorrect.">
            <a:extLst>
              <a:ext uri="{FF2B5EF4-FFF2-40B4-BE49-F238E27FC236}">
                <a16:creationId xmlns:a16="http://schemas.microsoft.com/office/drawing/2014/main" id="{633A7314-2C02-C382-E759-0B600F348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 b="14444"/>
          <a:stretch/>
        </p:blipFill>
        <p:spPr>
          <a:xfrm>
            <a:off x="524692" y="0"/>
            <a:ext cx="11142617" cy="6850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572A5-6089-C9B3-F7D2-FDD22D91F82C}"/>
              </a:ext>
            </a:extLst>
          </p:cNvPr>
          <p:cNvSpPr txBox="1"/>
          <p:nvPr/>
        </p:nvSpPr>
        <p:spPr>
          <a:xfrm>
            <a:off x="1610269" y="5095710"/>
            <a:ext cx="8971461" cy="1754326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“Behold, I made him a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witness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peoples,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 and commander for the peoples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Isaiah 55:4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BF00C8-7CA6-5BB6-222B-BBC8610A4CB8}"/>
              </a:ext>
            </a:extLst>
          </p:cNvPr>
          <p:cNvSpPr txBox="1"/>
          <p:nvPr/>
        </p:nvSpPr>
        <p:spPr>
          <a:xfrm>
            <a:off x="1610268" y="272741"/>
            <a:ext cx="8971461" cy="2308324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“…Jesus Christ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faithful witness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firstborn of the dead, 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ruler of kings on earth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Revelation 1:5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DEE100-5783-0CC6-5CFB-CBDD9A1157DA}"/>
              </a:ext>
            </a:extLst>
          </p:cNvPr>
          <p:cNvGrpSpPr/>
          <p:nvPr/>
        </p:nvGrpSpPr>
        <p:grpSpPr>
          <a:xfrm>
            <a:off x="2399621" y="860846"/>
            <a:ext cx="6004151" cy="5400498"/>
            <a:chOff x="2399621" y="860846"/>
            <a:chExt cx="6004151" cy="540049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B510A17-5297-25D1-578E-77D5096FE83B}"/>
                </a:ext>
              </a:extLst>
            </p:cNvPr>
            <p:cNvSpPr/>
            <p:nvPr/>
          </p:nvSpPr>
          <p:spPr>
            <a:xfrm>
              <a:off x="7352622" y="860846"/>
              <a:ext cx="1051150" cy="576943"/>
            </a:xfrm>
            <a:prstGeom prst="roundRect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6FC0BF3-BF6B-2A89-EBDC-0CA61B78D9F1}"/>
                </a:ext>
              </a:extLst>
            </p:cNvPr>
            <p:cNvSpPr/>
            <p:nvPr/>
          </p:nvSpPr>
          <p:spPr>
            <a:xfrm>
              <a:off x="2399621" y="5684401"/>
              <a:ext cx="1312407" cy="576943"/>
            </a:xfrm>
            <a:prstGeom prst="roundRect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759DE0-B888-B0B6-6E57-C917A235FBBB}"/>
              </a:ext>
            </a:extLst>
          </p:cNvPr>
          <p:cNvCxnSpPr>
            <a:cxnSpLocks/>
          </p:cNvCxnSpPr>
          <p:nvPr/>
        </p:nvCxnSpPr>
        <p:spPr>
          <a:xfrm flipH="1">
            <a:off x="3505200" y="1545771"/>
            <a:ext cx="3984171" cy="4049486"/>
          </a:xfrm>
          <a:prstGeom prst="straightConnector1">
            <a:avLst/>
          </a:prstGeom>
          <a:ln w="635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E6A215-7F0D-38D1-48D4-3CD89996F6E3}"/>
              </a:ext>
            </a:extLst>
          </p:cNvPr>
          <p:cNvSpPr/>
          <p:nvPr/>
        </p:nvSpPr>
        <p:spPr>
          <a:xfrm>
            <a:off x="6319486" y="2964089"/>
            <a:ext cx="5122546" cy="1754326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“Ruler” in Revelation 1:5 is same Greek word used in Isaiah 55:4 in Septuagint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1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21808-D82D-530C-412C-005D10645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horse with a sword&#10;&#10;AI-generated content may be incorrect.">
            <a:extLst>
              <a:ext uri="{FF2B5EF4-FFF2-40B4-BE49-F238E27FC236}">
                <a16:creationId xmlns:a16="http://schemas.microsoft.com/office/drawing/2014/main" id="{43F85D8B-92FE-4168-3DF1-8D6A5F607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 b="14444"/>
          <a:stretch/>
        </p:blipFill>
        <p:spPr>
          <a:xfrm>
            <a:off x="524692" y="0"/>
            <a:ext cx="11142617" cy="6850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89A698-CCEB-9EC0-44E3-BC8A4921F244}"/>
              </a:ext>
            </a:extLst>
          </p:cNvPr>
          <p:cNvSpPr txBox="1"/>
          <p:nvPr/>
        </p:nvSpPr>
        <p:spPr>
          <a:xfrm>
            <a:off x="822960" y="5095710"/>
            <a:ext cx="10755630" cy="1754326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“Behold, I made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[my Messiah] 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witness to the peoples,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 leader and commander for the peoples.”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Isaiah 55:4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50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2AAEB-44B2-BC4E-7DC4-0BC610EC6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9EABAE6-3F8C-06DD-6F84-8CB66F57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6"/>
            <a:ext cx="12192000" cy="68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C0DFC4-4B3C-6C80-B491-1D49CEFA2774}"/>
              </a:ext>
            </a:extLst>
          </p:cNvPr>
          <p:cNvSpPr txBox="1"/>
          <p:nvPr/>
        </p:nvSpPr>
        <p:spPr>
          <a:xfrm>
            <a:off x="252005" y="4392627"/>
            <a:ext cx="11687991" cy="2308324"/>
          </a:xfrm>
          <a:prstGeom prst="rect">
            <a:avLst/>
          </a:prstGeom>
          <a:solidFill>
            <a:srgbClr val="000B2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“Behold, you shall call a nation that you do not know,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a nation that did not know you shall run to you,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of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your God, and of the Holy One of Israel,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for he has glorified you.”                                Isaiah 55:5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4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69F00-4CCA-379D-535F-C4F2D6088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DC910B8-C4AF-7509-2AAE-E8A556A64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6"/>
            <a:ext cx="12192000" cy="68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9E7706-4135-9C11-D50E-B5DE81CD0030}"/>
              </a:ext>
            </a:extLst>
          </p:cNvPr>
          <p:cNvSpPr txBox="1"/>
          <p:nvPr/>
        </p:nvSpPr>
        <p:spPr>
          <a:xfrm>
            <a:off x="252005" y="4392627"/>
            <a:ext cx="11687991" cy="2308324"/>
          </a:xfrm>
          <a:prstGeom prst="rect">
            <a:avLst/>
          </a:prstGeom>
          <a:solidFill>
            <a:srgbClr val="000B2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“Behold,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shall call a nation that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not know,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a nation that did not know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shall run to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of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God, and of the Holy One of Israel,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for he has glorified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                               Isaiah 55:5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9CBDCD-F73B-4D28-14DF-391C5603F84B}"/>
              </a:ext>
            </a:extLst>
          </p:cNvPr>
          <p:cNvSpPr/>
          <p:nvPr/>
        </p:nvSpPr>
        <p:spPr>
          <a:xfrm>
            <a:off x="1142619" y="2900356"/>
            <a:ext cx="9906761" cy="1214444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is plural in verses 1-3, but here is singular…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Yahweh is speaking to the Servant… the Messiah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3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C46BA-42F4-F5CE-92F4-3555A4EF0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EB39B17-B469-874E-D2D9-F0E4A798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6"/>
            <a:ext cx="12192000" cy="68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98E4C0-7530-9343-DDC0-A1025D339A48}"/>
              </a:ext>
            </a:extLst>
          </p:cNvPr>
          <p:cNvSpPr txBox="1"/>
          <p:nvPr/>
        </p:nvSpPr>
        <p:spPr>
          <a:xfrm>
            <a:off x="258101" y="4392627"/>
            <a:ext cx="11675799" cy="2308324"/>
          </a:xfrm>
          <a:prstGeom prst="rect">
            <a:avLst/>
          </a:prstGeom>
          <a:solidFill>
            <a:srgbClr val="000B2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“Behold,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shall call a nation that you do not know,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a nation that did not know you shall run to you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of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your God, and of the Holy One of Israel,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for he has glorified you.”                                Isaiah 55:5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BDF92E-2349-17A2-1313-A1DACF80EB03}"/>
              </a:ext>
            </a:extLst>
          </p:cNvPr>
          <p:cNvSpPr/>
          <p:nvPr/>
        </p:nvSpPr>
        <p:spPr>
          <a:xfrm>
            <a:off x="1142619" y="2900356"/>
            <a:ext cx="9906761" cy="1214444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invitation is universal – to all nations!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807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887FC-7A41-4040-2BF1-AE136F933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5F4CD6F-6CE4-F229-E590-C11D515E1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6"/>
            <a:ext cx="12192000" cy="68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76B40-44D6-A2D7-97D0-5C172E8999C9}"/>
              </a:ext>
            </a:extLst>
          </p:cNvPr>
          <p:cNvSpPr txBox="1"/>
          <p:nvPr/>
        </p:nvSpPr>
        <p:spPr>
          <a:xfrm>
            <a:off x="258101" y="4392627"/>
            <a:ext cx="11675799" cy="2308324"/>
          </a:xfrm>
          <a:prstGeom prst="rect">
            <a:avLst/>
          </a:prstGeom>
          <a:solidFill>
            <a:srgbClr val="000B2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“Behold, you shall call a nation that you do not know,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a nation that did not know you shall run to you,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of the 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your God, and of the Holy One of Israel,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for he has glorified you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                               Isaiah 55:5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4AB86C-9B68-9270-DBA8-AF14207F5406}"/>
              </a:ext>
            </a:extLst>
          </p:cNvPr>
          <p:cNvSpPr/>
          <p:nvPr/>
        </p:nvSpPr>
        <p:spPr>
          <a:xfrm>
            <a:off x="1142619" y="1502229"/>
            <a:ext cx="9906761" cy="1926771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said: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am 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light of the world.”  John 8:12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light of the world.”  Matthew 5:16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2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78E75-3A58-FAEE-D817-835C27C7C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2A2C8F-3473-E959-6526-D14675E7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6"/>
            <a:ext cx="12192000" cy="68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4F1EC-51AE-99B6-5636-EFCF46781997}"/>
              </a:ext>
            </a:extLst>
          </p:cNvPr>
          <p:cNvSpPr txBox="1"/>
          <p:nvPr/>
        </p:nvSpPr>
        <p:spPr>
          <a:xfrm>
            <a:off x="258101" y="4392627"/>
            <a:ext cx="11675799" cy="2308324"/>
          </a:xfrm>
          <a:prstGeom prst="rect">
            <a:avLst/>
          </a:prstGeom>
          <a:solidFill>
            <a:srgbClr val="000B2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Behold, you shall call a nation that you do not know,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a nation that did not know you shall run to you,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of the 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your God, and of the Holy One of Israel,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for he has glorified you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                               Isaiah 55:5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65A1D1-67FD-079A-A18D-B99DC62A409E}"/>
              </a:ext>
            </a:extLst>
          </p:cNvPr>
          <p:cNvSpPr/>
          <p:nvPr/>
        </p:nvSpPr>
        <p:spPr>
          <a:xfrm>
            <a:off x="2457354" y="2731168"/>
            <a:ext cx="7277291" cy="1395663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verse is a promise to you and me as offspring of the Messiah!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344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C82CB-1563-A7B4-D9A3-1AE5E0B86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2D78AD8-8FE2-3A46-F3D6-504FF183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EBBAB7-62F3-904D-22A7-55BC223C2DD1}"/>
              </a:ext>
            </a:extLst>
          </p:cNvPr>
          <p:cNvSpPr txBox="1"/>
          <p:nvPr/>
        </p:nvSpPr>
        <p:spPr>
          <a:xfrm>
            <a:off x="1895475" y="3151265"/>
            <a:ext cx="8401050" cy="1400383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640080" indent="-640080">
              <a:spcAft>
                <a:spcPts val="600"/>
              </a:spcAft>
              <a:buFont typeface="+mj-lt"/>
              <a:buAutoNum type="arabicPeriod"/>
            </a:pPr>
            <a:r>
              <a:rPr lang="en-US" baseline="0" dirty="0"/>
              <a:t>The Invitation (1-5)</a:t>
            </a:r>
          </a:p>
          <a:p>
            <a:pPr marL="640080" indent="-640080">
              <a:spcAft>
                <a:spcPts val="600"/>
              </a:spcAft>
              <a:buFont typeface="+mj-lt"/>
              <a:buAutoNum type="arabicPeriod"/>
            </a:pPr>
            <a:r>
              <a:rPr lang="en-US" baseline="0" dirty="0">
                <a:solidFill>
                  <a:srgbClr val="FFFF00"/>
                </a:solidFill>
              </a:rPr>
              <a:t>Responding to the Invitation (6-13)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1B686-E5EC-9585-9080-933E9748B4D6}"/>
              </a:ext>
            </a:extLst>
          </p:cNvPr>
          <p:cNvSpPr txBox="1"/>
          <p:nvPr/>
        </p:nvSpPr>
        <p:spPr>
          <a:xfrm>
            <a:off x="440871" y="13916"/>
            <a:ext cx="11310258" cy="830997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>
                <a:solidFill>
                  <a:srgbClr val="FFFF00"/>
                </a:solidFill>
              </a:rPr>
              <a:t>Isaiah 55 –  The Great Invitation!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93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D041F-29D8-5149-0D51-8FEEF754F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4A3015-399E-F831-1644-0E76A6DD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1C7BC-7F15-7062-5539-863746A7B37B}"/>
              </a:ext>
            </a:extLst>
          </p:cNvPr>
          <p:cNvSpPr txBox="1"/>
          <p:nvPr/>
        </p:nvSpPr>
        <p:spPr>
          <a:xfrm>
            <a:off x="157842" y="3516088"/>
            <a:ext cx="12034157" cy="3231654"/>
          </a:xfrm>
          <a:prstGeom prst="rect">
            <a:avLst/>
          </a:prstGeom>
          <a:solidFill>
            <a:srgbClr val="000B2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“Seek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while he may be found;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call upon him while he is near;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the wicked forsake his way,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unrighteous man his thoughts;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him return to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that he may  have compassion on him,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to our God, for he will abundantly pardon.”        Isaiah 55:6-7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3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3510B-C60B-7A67-3ED6-EA02A0FBA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A164B-7F0B-FF5E-774E-2CB61266E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3CF7F3-A9D8-859F-B6DE-0065A78CE272}"/>
              </a:ext>
            </a:extLst>
          </p:cNvPr>
          <p:cNvSpPr txBox="1"/>
          <p:nvPr/>
        </p:nvSpPr>
        <p:spPr>
          <a:xfrm>
            <a:off x="7336971" y="335845"/>
            <a:ext cx="4741816" cy="6186309"/>
          </a:xfrm>
          <a:prstGeom prst="rect">
            <a:avLst/>
          </a:prstGeom>
          <a:solidFill>
            <a:srgbClr val="0F0C07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“On the last day of the feast, the great day, Jesus stood up and cried out, ‘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anyone thirsts, let him come to me and drink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Whoever believes in me, as the Scripture has said, “Out of his heart will flow rivers of living water.”’”    John 7:37-38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D0B0D8-E98A-94D0-B1E6-1323CFB884B1}"/>
              </a:ext>
            </a:extLst>
          </p:cNvPr>
          <p:cNvSpPr/>
          <p:nvPr/>
        </p:nvSpPr>
        <p:spPr>
          <a:xfrm>
            <a:off x="943792" y="4527910"/>
            <a:ext cx="5261065" cy="1994244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thirsty person is not satisfied with their life… Something is missing.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91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1F505-486D-9D80-7339-0B82B6A55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55EEA45-B502-57AD-E2C0-0A2AC9679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982692-6A23-3E74-487B-141949CD6CA6}"/>
              </a:ext>
            </a:extLst>
          </p:cNvPr>
          <p:cNvSpPr txBox="1"/>
          <p:nvPr/>
        </p:nvSpPr>
        <p:spPr>
          <a:xfrm>
            <a:off x="157842" y="3516088"/>
            <a:ext cx="12034157" cy="3231654"/>
          </a:xfrm>
          <a:prstGeom prst="rect">
            <a:avLst/>
          </a:prstGeom>
          <a:solidFill>
            <a:srgbClr val="000B2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Seek the 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he may be found;</a:t>
            </a:r>
          </a:p>
          <a:p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call upon him 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he is near;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the wicked forsake his way,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unrighteous man his thoughts;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him return to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that he may  have compassion on him,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to our God, for he will abundantly pardon.”        Isaiah 55:6-7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5FD4A0-C453-0C14-9A1F-04AFD4B2E1F6}"/>
              </a:ext>
            </a:extLst>
          </p:cNvPr>
          <p:cNvSpPr/>
          <p:nvPr/>
        </p:nvSpPr>
        <p:spPr>
          <a:xfrm>
            <a:off x="7989734" y="3869184"/>
            <a:ext cx="3560010" cy="1421273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invitation is given again…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A97729-9671-0ED1-BC6F-6E9D2638961A}"/>
              </a:ext>
            </a:extLst>
          </p:cNvPr>
          <p:cNvSpPr/>
          <p:nvPr/>
        </p:nvSpPr>
        <p:spPr>
          <a:xfrm>
            <a:off x="334847" y="3516088"/>
            <a:ext cx="2759526" cy="576943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AA849A-097E-548F-94BE-8AD7F391C2C3}"/>
              </a:ext>
            </a:extLst>
          </p:cNvPr>
          <p:cNvSpPr/>
          <p:nvPr/>
        </p:nvSpPr>
        <p:spPr>
          <a:xfrm>
            <a:off x="538846" y="4071259"/>
            <a:ext cx="2579911" cy="576943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4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CC131-AF78-FFDC-DA79-777CEAE43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4BFE1A-80E3-2594-25E4-EB6DF7B29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B89982-B281-B32D-41BC-778E4AD198D7}"/>
              </a:ext>
            </a:extLst>
          </p:cNvPr>
          <p:cNvSpPr txBox="1"/>
          <p:nvPr/>
        </p:nvSpPr>
        <p:spPr>
          <a:xfrm>
            <a:off x="157842" y="3516088"/>
            <a:ext cx="12034157" cy="3231654"/>
          </a:xfrm>
          <a:prstGeom prst="rect">
            <a:avLst/>
          </a:prstGeom>
          <a:solidFill>
            <a:srgbClr val="000B2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“Seek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he may be found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call upon him </a:t>
            </a:r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he is near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the wicked forsake his way,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unrighteous man his thoughts;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him return to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that he may  have compassion on him,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to our God, for he will abundantly pardon.”        Isaiah 55:6-7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5F3A5B-63DD-F6B0-4346-574E6E64B5FE}"/>
              </a:ext>
            </a:extLst>
          </p:cNvPr>
          <p:cNvSpPr/>
          <p:nvPr/>
        </p:nvSpPr>
        <p:spPr>
          <a:xfrm>
            <a:off x="8025062" y="3224463"/>
            <a:ext cx="3741821" cy="2065994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 there is opportunity… but that will end!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5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73777-E635-9B2C-8A46-19B3ABF3D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D67736-A898-DBED-B43F-E41D0929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E651EF-7C76-A4DC-CCEE-1E9BCD947228}"/>
              </a:ext>
            </a:extLst>
          </p:cNvPr>
          <p:cNvSpPr txBox="1"/>
          <p:nvPr/>
        </p:nvSpPr>
        <p:spPr>
          <a:xfrm>
            <a:off x="157842" y="3516088"/>
            <a:ext cx="12034157" cy="3231654"/>
          </a:xfrm>
          <a:prstGeom prst="rect">
            <a:avLst/>
          </a:prstGeom>
          <a:solidFill>
            <a:srgbClr val="000B2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“Seek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while he may be found;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call upon him while he is near;</a:t>
            </a:r>
          </a:p>
          <a:p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the wicked forsake his way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unrighteous man his thoughts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him return to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that he may  have compassion on him,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to our God, for he will abundantly pardon.”        Isaiah 55:6-7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A49362-6E3D-7A2A-2D03-9A3553695AD8}"/>
              </a:ext>
            </a:extLst>
          </p:cNvPr>
          <p:cNvSpPr/>
          <p:nvPr/>
        </p:nvSpPr>
        <p:spPr>
          <a:xfrm>
            <a:off x="4201889" y="4587631"/>
            <a:ext cx="1523997" cy="519442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567EDC-D8C0-CA1E-F48E-7842E21419FB}"/>
              </a:ext>
            </a:extLst>
          </p:cNvPr>
          <p:cNvSpPr/>
          <p:nvPr/>
        </p:nvSpPr>
        <p:spPr>
          <a:xfrm>
            <a:off x="5192487" y="5110144"/>
            <a:ext cx="2471056" cy="519442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04F49A-EEBD-D73C-6F5A-D65FAE56AF81}"/>
              </a:ext>
            </a:extLst>
          </p:cNvPr>
          <p:cNvSpPr/>
          <p:nvPr/>
        </p:nvSpPr>
        <p:spPr>
          <a:xfrm>
            <a:off x="5573486" y="587151"/>
            <a:ext cx="6248401" cy="1421273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cannot respond to the invitation without repentance.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6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4B185-7A5D-EC5C-D689-684A9E252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2A4375-0121-5FE3-A174-5AC115F1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CDBCB6-40C0-22C9-7CBC-3F59BDBD86ED}"/>
              </a:ext>
            </a:extLst>
          </p:cNvPr>
          <p:cNvSpPr txBox="1"/>
          <p:nvPr/>
        </p:nvSpPr>
        <p:spPr>
          <a:xfrm>
            <a:off x="157842" y="3516088"/>
            <a:ext cx="12034157" cy="3231654"/>
          </a:xfrm>
          <a:prstGeom prst="rect">
            <a:avLst/>
          </a:prstGeom>
          <a:solidFill>
            <a:srgbClr val="000B2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“Seek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while he may be found;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call upon him while he is near;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the wicked forsake his way,</a:t>
            </a:r>
          </a:p>
          <a:p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unrighteous man his thoughts;</a:t>
            </a:r>
          </a:p>
          <a:p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him return to the 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that he may  have compassion on him,</a:t>
            </a:r>
          </a:p>
          <a:p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to our God, for he will abundantly pardon</a:t>
            </a:r>
            <a:r>
              <a:rPr lang="en-US" sz="3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       Isaiah 55:6-7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40339A-CF8E-55F0-8101-8CF0246302E2}"/>
              </a:ext>
            </a:extLst>
          </p:cNvPr>
          <p:cNvSpPr/>
          <p:nvPr/>
        </p:nvSpPr>
        <p:spPr>
          <a:xfrm>
            <a:off x="5573486" y="587151"/>
            <a:ext cx="6248401" cy="1421273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we repent, God will always respond!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6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2F701-8B0D-BB9B-5D3E-D63F5237E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8D9BB38-C3E7-AED3-159C-BC7BFC34A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B6FCF6-4635-C9EE-5787-D3DF19726DFA}"/>
              </a:ext>
            </a:extLst>
          </p:cNvPr>
          <p:cNvSpPr txBox="1"/>
          <p:nvPr/>
        </p:nvSpPr>
        <p:spPr>
          <a:xfrm>
            <a:off x="548367" y="3756870"/>
            <a:ext cx="11095263" cy="2862322"/>
          </a:xfrm>
          <a:prstGeom prst="rect">
            <a:avLst/>
          </a:prstGeom>
          <a:solidFill>
            <a:srgbClr val="000B2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“For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thoughts 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not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thoughts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neither are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ways my ways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declares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as the heavens are higher than the earth,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so are my ways higher than your ways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my thoughts than your thoughts.”        Isaiah 55:8-9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0556F4-801B-5795-7E05-D549904C948E}"/>
              </a:ext>
            </a:extLst>
          </p:cNvPr>
          <p:cNvSpPr/>
          <p:nvPr/>
        </p:nvSpPr>
        <p:spPr>
          <a:xfrm>
            <a:off x="250371" y="238808"/>
            <a:ext cx="6248401" cy="1421273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can bridge this infinite gap between God and man?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1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807AD-51FA-9602-489E-F8F638315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40833A-02A4-8050-76A8-79615740A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r="3860"/>
          <a:stretch/>
        </p:blipFill>
        <p:spPr bwMode="auto">
          <a:xfrm>
            <a:off x="-5" y="-2"/>
            <a:ext cx="121920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E79F28-CEDA-8703-6123-2B4DCE41EAD1}"/>
              </a:ext>
            </a:extLst>
          </p:cNvPr>
          <p:cNvSpPr txBox="1"/>
          <p:nvPr/>
        </p:nvSpPr>
        <p:spPr>
          <a:xfrm>
            <a:off x="707133" y="0"/>
            <a:ext cx="10777728" cy="5078313"/>
          </a:xfrm>
          <a:prstGeom prst="rect">
            <a:avLst/>
          </a:prstGeom>
          <a:solidFill>
            <a:srgbClr val="3D1F14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as the rain and the snow 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down from heaven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do not return there but water the earth,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making it bring forth and sprout,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giving seed to the </a:t>
            </a:r>
            <a:r>
              <a:rPr lang="en-US" sz="36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sower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bread to the eater,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shall my word be 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goes out from my mouth;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shall not return to me empty,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it shall accomplish that which I purpose,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shall succeed in the thing for which I sent it.”    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Isaiah 55:10-11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2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9040C-AF49-2E49-275D-35CF2F3CE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3812CB4-24BC-8D9A-0D27-C2F5E0B8B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r="3860"/>
          <a:stretch/>
        </p:blipFill>
        <p:spPr bwMode="auto">
          <a:xfrm>
            <a:off x="-5" y="-2"/>
            <a:ext cx="121920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288655-D8D7-3CED-BC25-73EEA057024B}"/>
              </a:ext>
            </a:extLst>
          </p:cNvPr>
          <p:cNvSpPr txBox="1"/>
          <p:nvPr/>
        </p:nvSpPr>
        <p:spPr>
          <a:xfrm>
            <a:off x="707133" y="0"/>
            <a:ext cx="10777728" cy="5078313"/>
          </a:xfrm>
          <a:prstGeom prst="rect">
            <a:avLst/>
          </a:prstGeom>
          <a:solidFill>
            <a:srgbClr val="3D1F14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“For as the rain and the snow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down from heaven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do not return there but water the earth,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making it bring forth and sprout,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giving seed to the </a:t>
            </a:r>
            <a:r>
              <a:rPr lang="en-US" sz="36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sower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bread to the eater,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shall my word be that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 out from my mouth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shall not return to me empty,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it shall accomplish that which I purpose,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shall succeed in the thing for which I sent it.”    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Isaiah 55:10-11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F5CE09-E8A5-9C87-B5D9-397392002250}"/>
              </a:ext>
            </a:extLst>
          </p:cNvPr>
          <p:cNvSpPr/>
          <p:nvPr/>
        </p:nvSpPr>
        <p:spPr>
          <a:xfrm>
            <a:off x="6321984" y="616761"/>
            <a:ext cx="5162877" cy="809704"/>
          </a:xfrm>
          <a:prstGeom prst="roundRect">
            <a:avLst/>
          </a:prstGeom>
          <a:solidFill>
            <a:srgbClr val="3D1F1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has bridged the gap!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9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C8327-13ED-9DEC-D7B6-AF71B5FD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232BB30-76E0-E6E9-8FA4-D97379C74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r="3860"/>
          <a:stretch/>
        </p:blipFill>
        <p:spPr bwMode="auto">
          <a:xfrm>
            <a:off x="-5" y="-2"/>
            <a:ext cx="121920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7AD35D-9564-B5FC-FABB-DB527B8EB083}"/>
              </a:ext>
            </a:extLst>
          </p:cNvPr>
          <p:cNvSpPr txBox="1"/>
          <p:nvPr/>
        </p:nvSpPr>
        <p:spPr>
          <a:xfrm>
            <a:off x="707133" y="0"/>
            <a:ext cx="10777728" cy="5078313"/>
          </a:xfrm>
          <a:prstGeom prst="rect">
            <a:avLst/>
          </a:prstGeom>
          <a:solidFill>
            <a:srgbClr val="3D1F14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“For as the rain and the snow come down from heaven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do not return there but water the earth,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making it bring forth and sprout, 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giving seed to the </a:t>
            </a:r>
            <a:r>
              <a:rPr lang="en-US" sz="3600" b="1" dirty="0" err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sower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bread to the eater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shall my word be that goes out from my mouth;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shall not return to me empty,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it shall accomplish that which I purpose,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shall succeed in the thing for which I sent it.”    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Isaiah 55:10-11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D60070-5A12-1902-CDC6-A9D9F0DBEEAC}"/>
              </a:ext>
            </a:extLst>
          </p:cNvPr>
          <p:cNvSpPr/>
          <p:nvPr/>
        </p:nvSpPr>
        <p:spPr>
          <a:xfrm>
            <a:off x="2581869" y="5307272"/>
            <a:ext cx="7028256" cy="1321767"/>
          </a:xfrm>
          <a:prstGeom prst="roundRect">
            <a:avLst/>
          </a:prstGeom>
          <a:solidFill>
            <a:srgbClr val="3D1F1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purpose of the rain and snow is to bring “fruit” to the earth.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6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A0F91-3E67-349D-CFBE-F009BBB14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0D66182-B612-55E7-3542-02FBCEA2D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r="3860"/>
          <a:stretch/>
        </p:blipFill>
        <p:spPr bwMode="auto">
          <a:xfrm>
            <a:off x="-5" y="-2"/>
            <a:ext cx="121920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95781-4E98-2D89-2D72-33770700FFD4}"/>
              </a:ext>
            </a:extLst>
          </p:cNvPr>
          <p:cNvSpPr txBox="1"/>
          <p:nvPr/>
        </p:nvSpPr>
        <p:spPr>
          <a:xfrm>
            <a:off x="707133" y="0"/>
            <a:ext cx="10777728" cy="5078313"/>
          </a:xfrm>
          <a:prstGeom prst="rect">
            <a:avLst/>
          </a:prstGeom>
          <a:solidFill>
            <a:srgbClr val="3D1F14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“For as the rain and the snow come down from heaven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do not return there but water the earth,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making it bring forth and sprout,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giving seed to the </a:t>
            </a:r>
            <a:r>
              <a:rPr lang="en-US" sz="36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sower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bread to the eater,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shall my word be that goes out from my mouth;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shall not return to me empty,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shall accomplish that which I purpose,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shall succeed in the thing for which I sent it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   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Isaiah 55:10-11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1B5601-3F4D-FD18-9F93-11A5B1040D11}"/>
              </a:ext>
            </a:extLst>
          </p:cNvPr>
          <p:cNvSpPr/>
          <p:nvPr/>
        </p:nvSpPr>
        <p:spPr>
          <a:xfrm>
            <a:off x="859533" y="5307272"/>
            <a:ext cx="10472927" cy="1321767"/>
          </a:xfrm>
          <a:prstGeom prst="roundRect">
            <a:avLst/>
          </a:prstGeom>
          <a:solidFill>
            <a:srgbClr val="3D1F1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what purpose does God send forth his word?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produce spiritual fruit!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16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29806-6BAA-F4D6-D9BA-20F35E918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7D33FFB-5EF5-0863-3925-4ACF4F455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8" b="13238"/>
          <a:stretch/>
        </p:blipFill>
        <p:spPr bwMode="auto">
          <a:xfrm>
            <a:off x="0" y="0"/>
            <a:ext cx="12192000" cy="69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BD85C-323B-1E6E-9726-6DD3A28EAB3F}"/>
              </a:ext>
            </a:extLst>
          </p:cNvPr>
          <p:cNvSpPr txBox="1"/>
          <p:nvPr/>
        </p:nvSpPr>
        <p:spPr>
          <a:xfrm>
            <a:off x="940526" y="1808702"/>
            <a:ext cx="10310948" cy="2862322"/>
          </a:xfrm>
          <a:prstGeom prst="rect">
            <a:avLst/>
          </a:prstGeom>
          <a:solidFill>
            <a:srgbClr val="000B29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“For you shall go out in joy and be led forth in peace;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mountains and the hills before you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shall break forth into singing,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all the trees of the field shall clap their hands.”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Isaiah 55:12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5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45B00-58F1-D4CF-1054-838278898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AEDBEDA0-A672-529B-6B69-AAA0803A6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1A1F99-C10E-3AB2-5CFE-9BCF2F30E8E4}"/>
              </a:ext>
            </a:extLst>
          </p:cNvPr>
          <p:cNvSpPr txBox="1"/>
          <p:nvPr/>
        </p:nvSpPr>
        <p:spPr>
          <a:xfrm>
            <a:off x="1895475" y="3151265"/>
            <a:ext cx="8401050" cy="1400383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640080" indent="-640080">
              <a:spcAft>
                <a:spcPts val="600"/>
              </a:spcAft>
              <a:buFont typeface="+mj-lt"/>
              <a:buAutoNum type="arabicPeriod"/>
            </a:pPr>
            <a:r>
              <a:rPr lang="en-US" baseline="0" dirty="0"/>
              <a:t>The Invitation (1-5)</a:t>
            </a:r>
          </a:p>
          <a:p>
            <a:pPr marL="640080" indent="-640080">
              <a:spcAft>
                <a:spcPts val="600"/>
              </a:spcAft>
              <a:buFont typeface="+mj-lt"/>
              <a:buAutoNum type="arabicPeriod"/>
            </a:pPr>
            <a:r>
              <a:rPr lang="en-US" baseline="0" dirty="0"/>
              <a:t>Responding to the Invitation (6-13)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EA542-E7ED-7363-A074-93A781710BA7}"/>
              </a:ext>
            </a:extLst>
          </p:cNvPr>
          <p:cNvSpPr txBox="1"/>
          <p:nvPr/>
        </p:nvSpPr>
        <p:spPr>
          <a:xfrm>
            <a:off x="440871" y="13916"/>
            <a:ext cx="11310258" cy="830997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>
                <a:solidFill>
                  <a:srgbClr val="FFFF00"/>
                </a:solidFill>
              </a:rPr>
              <a:t>Isaiah 55 –  The Great Invitation!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5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F7E50-3D95-6C27-A3BF-D1449947F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7A9F878-85D4-E22E-E034-4D7E9B259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8" b="13238"/>
          <a:stretch/>
        </p:blipFill>
        <p:spPr bwMode="auto">
          <a:xfrm>
            <a:off x="0" y="0"/>
            <a:ext cx="12192000" cy="69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18D11D-DC70-CABA-6141-BD4F94CE99B4}"/>
              </a:ext>
            </a:extLst>
          </p:cNvPr>
          <p:cNvSpPr txBox="1"/>
          <p:nvPr/>
        </p:nvSpPr>
        <p:spPr>
          <a:xfrm>
            <a:off x="940526" y="1808702"/>
            <a:ext cx="10310948" cy="2862322"/>
          </a:xfrm>
          <a:prstGeom prst="rect">
            <a:avLst/>
          </a:prstGeom>
          <a:solidFill>
            <a:srgbClr val="000B29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“For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shall go out in joy and be led forth in peace;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mountains and the hills before you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shall break forth into singing,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all the trees of the field shall clap their hands.”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Isaiah 55:12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A07EEB-94F3-1012-4223-CE2A9687DC2A}"/>
              </a:ext>
            </a:extLst>
          </p:cNvPr>
          <p:cNvSpPr/>
          <p:nvPr/>
        </p:nvSpPr>
        <p:spPr>
          <a:xfrm>
            <a:off x="1243148" y="4778152"/>
            <a:ext cx="9705703" cy="1513791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the “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”?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Those who have responded to the invitation!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36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7FBE4-2FFB-DB11-46DE-2CE438356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DDB82B4-7B59-BF70-7D44-A69818812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8" b="13238"/>
          <a:stretch/>
        </p:blipFill>
        <p:spPr bwMode="auto">
          <a:xfrm>
            <a:off x="0" y="0"/>
            <a:ext cx="12192000" cy="69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E3A11-B40C-B8D1-7A57-A820C8BDBFC7}"/>
              </a:ext>
            </a:extLst>
          </p:cNvPr>
          <p:cNvSpPr txBox="1"/>
          <p:nvPr/>
        </p:nvSpPr>
        <p:spPr>
          <a:xfrm>
            <a:off x="940526" y="1808702"/>
            <a:ext cx="10310948" cy="2862322"/>
          </a:xfrm>
          <a:prstGeom prst="rect">
            <a:avLst/>
          </a:prstGeom>
          <a:solidFill>
            <a:srgbClr val="000B29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“For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shall go out in joy and be led forth in peace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mountains and the hills before you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shall break forth into singing,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all the trees of the field shall clap their hands.”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Isaiah 55:12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04EDD0-512C-1B07-08CB-03051A914617}"/>
              </a:ext>
            </a:extLst>
          </p:cNvPr>
          <p:cNvSpPr/>
          <p:nvPr/>
        </p:nvSpPr>
        <p:spPr>
          <a:xfrm>
            <a:off x="3115491" y="5163100"/>
            <a:ext cx="5961017" cy="849763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is this referring to?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4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FC801-5327-325B-B4C8-E7D87C308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DE307BB-AD49-E2DD-1A13-A8BAD7EC8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8" b="13238"/>
          <a:stretch/>
        </p:blipFill>
        <p:spPr bwMode="auto">
          <a:xfrm>
            <a:off x="0" y="0"/>
            <a:ext cx="12192000" cy="69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A6C231-A65C-E55D-960B-182F00204884}"/>
              </a:ext>
            </a:extLst>
          </p:cNvPr>
          <p:cNvSpPr txBox="1"/>
          <p:nvPr/>
        </p:nvSpPr>
        <p:spPr>
          <a:xfrm>
            <a:off x="940526" y="912102"/>
            <a:ext cx="10310948" cy="5078313"/>
          </a:xfrm>
          <a:prstGeom prst="rect">
            <a:avLst/>
          </a:prstGeom>
          <a:solidFill>
            <a:srgbClr val="000B2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“For you shall go out in joy and be led forth in peace;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mountains and the hills before you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shall break forth into singing,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all the trees of the field shall clap their hands.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Instead of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thorn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shall come up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cypress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instead of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brier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shall come up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myrtle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it shall make a name for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everlasting sign that shall not be cut off.”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Isaiah 55:12-13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030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6E5E0-B20F-6F3E-8356-8005094B8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9D48F55-CCD4-B64B-3FB5-A07511764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8" b="13238"/>
          <a:stretch/>
        </p:blipFill>
        <p:spPr bwMode="auto">
          <a:xfrm>
            <a:off x="0" y="0"/>
            <a:ext cx="12192000" cy="69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178109-D76F-0E56-93EE-1A57B0580E84}"/>
              </a:ext>
            </a:extLst>
          </p:cNvPr>
          <p:cNvSpPr/>
          <p:nvPr/>
        </p:nvSpPr>
        <p:spPr>
          <a:xfrm>
            <a:off x="979170" y="4005265"/>
            <a:ext cx="10233660" cy="2526163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“…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cursed is the ground 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of you;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in pain you shall eat of it all the days of your life;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thorns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thistles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 shall bring forth for you…”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Genesis 3:17-18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55F87-DB5A-D334-E304-18CA570404E0}"/>
              </a:ext>
            </a:extLst>
          </p:cNvPr>
          <p:cNvSpPr txBox="1"/>
          <p:nvPr/>
        </p:nvSpPr>
        <p:spPr>
          <a:xfrm>
            <a:off x="1431472" y="709244"/>
            <a:ext cx="9329057" cy="2862322"/>
          </a:xfrm>
          <a:prstGeom prst="rect">
            <a:avLst/>
          </a:prstGeom>
          <a:solidFill>
            <a:srgbClr val="000B29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“Instead of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thorn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shall come up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cypress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instead of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brier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shall come up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myrtle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it shall make a name for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everlasting sign that shall not be cut off.”  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Isaiah 55:13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3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BD21B-9AD9-7CDE-F6F6-7453500F4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CE6B199-4823-FB20-1DE9-1ED5F56B8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8" b="13238"/>
          <a:stretch/>
        </p:blipFill>
        <p:spPr bwMode="auto">
          <a:xfrm>
            <a:off x="0" y="0"/>
            <a:ext cx="12192000" cy="69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CDEEB2-FA7D-E7D5-E457-61A1E0352CD1}"/>
              </a:ext>
            </a:extLst>
          </p:cNvPr>
          <p:cNvSpPr txBox="1"/>
          <p:nvPr/>
        </p:nvSpPr>
        <p:spPr>
          <a:xfrm>
            <a:off x="1431472" y="709244"/>
            <a:ext cx="9329057" cy="2862322"/>
          </a:xfrm>
          <a:prstGeom prst="rect">
            <a:avLst/>
          </a:prstGeom>
          <a:solidFill>
            <a:srgbClr val="000B29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“Instead of the thorn shall come up the cypress;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instead of the brier shall come up the myrtle;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shall make a name for the 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everlasting sign that shall not be cut off.”  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Isaiah 55:13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C6A610-76D6-A4CD-4A8A-A2FE3F6F04E5}"/>
              </a:ext>
            </a:extLst>
          </p:cNvPr>
          <p:cNvSpPr/>
          <p:nvPr/>
        </p:nvSpPr>
        <p:spPr>
          <a:xfrm>
            <a:off x="391885" y="4005265"/>
            <a:ext cx="11299371" cy="2526163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“it”?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restoration of creation (vss. 12-13)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salvation and satisfaction of the thirsty (Ch. 55)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completion of redemption (Ch. 40-55)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A11128-A365-6261-5D7B-B64EBAFF6E91}"/>
              </a:ext>
            </a:extLst>
          </p:cNvPr>
          <p:cNvSpPr/>
          <p:nvPr/>
        </p:nvSpPr>
        <p:spPr>
          <a:xfrm>
            <a:off x="2207989" y="1869831"/>
            <a:ext cx="522511" cy="519442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0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2A959-6460-15B6-2769-84F039DA5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A4C4DD6-9162-DFA8-E709-5CE316970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8" b="13238"/>
          <a:stretch/>
        </p:blipFill>
        <p:spPr bwMode="auto">
          <a:xfrm>
            <a:off x="0" y="0"/>
            <a:ext cx="12192000" cy="69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E57D30-016D-AF6E-141F-D420B60F7D34}"/>
              </a:ext>
            </a:extLst>
          </p:cNvPr>
          <p:cNvSpPr txBox="1"/>
          <p:nvPr/>
        </p:nvSpPr>
        <p:spPr>
          <a:xfrm>
            <a:off x="1431472" y="709244"/>
            <a:ext cx="9329057" cy="2862322"/>
          </a:xfrm>
          <a:prstGeom prst="rect">
            <a:avLst/>
          </a:prstGeom>
          <a:solidFill>
            <a:srgbClr val="000B29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“Instead of the thorn shall come up the cypress;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instead of the brier shall come up the myrtle;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shall make a name for the 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everlasting sign that shall not be cut off.”     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Isaiah 55:13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F61A91-E19F-D090-732F-068B8DBCE883}"/>
              </a:ext>
            </a:extLst>
          </p:cNvPr>
          <p:cNvSpPr/>
          <p:nvPr/>
        </p:nvSpPr>
        <p:spPr>
          <a:xfrm>
            <a:off x="1709057" y="4005266"/>
            <a:ext cx="8773886" cy="1916564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receives his greatest glory in the redemption and satisfaction of his people!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6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30D6A-4952-3CF4-09EB-2FFDEF93E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5F5BA97-4BD8-93BA-AD76-EDFA626BC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C2ABD2-405D-B304-43CC-9B176E1222AE}"/>
              </a:ext>
            </a:extLst>
          </p:cNvPr>
          <p:cNvSpPr txBox="1"/>
          <p:nvPr/>
        </p:nvSpPr>
        <p:spPr>
          <a:xfrm>
            <a:off x="1895475" y="3151265"/>
            <a:ext cx="8401050" cy="1400383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640080" indent="-640080">
              <a:spcAft>
                <a:spcPts val="600"/>
              </a:spcAft>
              <a:buFont typeface="+mj-lt"/>
              <a:buAutoNum type="arabicPeriod"/>
            </a:pPr>
            <a:r>
              <a:rPr lang="en-US" baseline="0" dirty="0"/>
              <a:t>The Invitation (1-5)</a:t>
            </a:r>
          </a:p>
          <a:p>
            <a:pPr marL="640080" indent="-640080">
              <a:spcAft>
                <a:spcPts val="600"/>
              </a:spcAft>
              <a:buFont typeface="+mj-lt"/>
              <a:buAutoNum type="arabicPeriod"/>
            </a:pPr>
            <a:r>
              <a:rPr lang="en-US" baseline="0" dirty="0"/>
              <a:t>Responding to the Invitation (6-13)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C38905-512E-A391-158B-5EC98DCBC36C}"/>
              </a:ext>
            </a:extLst>
          </p:cNvPr>
          <p:cNvSpPr txBox="1"/>
          <p:nvPr/>
        </p:nvSpPr>
        <p:spPr>
          <a:xfrm>
            <a:off x="440871" y="13916"/>
            <a:ext cx="11310258" cy="830997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>
                <a:solidFill>
                  <a:srgbClr val="FFFF00"/>
                </a:solidFill>
              </a:rPr>
              <a:t>Isaiah 55 –  The Great Invitation!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1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78A3A-01DE-AD0D-B551-F6B0C26E8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CFD52FB-B4EB-6AAE-73D6-F58C39EF6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 bwMode="auto">
          <a:xfrm>
            <a:off x="11976" y="0"/>
            <a:ext cx="12180024" cy="68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E440D-F57E-D55D-9F52-EF0275DE0F22}"/>
              </a:ext>
            </a:extLst>
          </p:cNvPr>
          <p:cNvSpPr txBox="1"/>
          <p:nvPr/>
        </p:nvSpPr>
        <p:spPr>
          <a:xfrm>
            <a:off x="1447609" y="3151265"/>
            <a:ext cx="9296781" cy="3477875"/>
          </a:xfrm>
          <a:prstGeom prst="rect">
            <a:avLst/>
          </a:prstGeom>
          <a:solidFill>
            <a:srgbClr val="3D1F1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aseline="0" dirty="0"/>
              <a:t>In what ways are we thirsty?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To be loved and pursued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To have glory, honor and significance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To have pleasure and satisfaction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To be forgiven and accepted as we are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174904-6FC9-EB8D-234D-3688A6EDE32A}"/>
              </a:ext>
            </a:extLst>
          </p:cNvPr>
          <p:cNvSpPr/>
          <p:nvPr/>
        </p:nvSpPr>
        <p:spPr>
          <a:xfrm>
            <a:off x="859535" y="228860"/>
            <a:ext cx="10472927" cy="2148580"/>
          </a:xfrm>
          <a:prstGeom prst="roundRect">
            <a:avLst/>
          </a:prstGeom>
          <a:solidFill>
            <a:srgbClr val="3D1F1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Whether we realize it or not, these are all legitimate, God-given thirsts!  He has promised to meet all of these needs… and only he CAN truly meet them!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9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F94B2-45AF-C3A6-7A5A-F9FD3DBA6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5B5AF5-CAD8-3B96-5C72-55ADF328E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 bwMode="auto">
          <a:xfrm>
            <a:off x="11976" y="0"/>
            <a:ext cx="12180024" cy="68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63E795-7D58-1566-3DDF-4BE9BDB62502}"/>
              </a:ext>
            </a:extLst>
          </p:cNvPr>
          <p:cNvSpPr txBox="1"/>
          <p:nvPr/>
        </p:nvSpPr>
        <p:spPr>
          <a:xfrm>
            <a:off x="878477" y="4540151"/>
            <a:ext cx="10435046" cy="2308324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do you spend your money for that which is not bread, and your labor for that which does not satisfy?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diligently to me, and eat what is good, and delight yourselves in rich food.”                  Isaiah 55:2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FF9500-9678-E695-55E2-35F55970E7F6}"/>
              </a:ext>
            </a:extLst>
          </p:cNvPr>
          <p:cNvSpPr/>
          <p:nvPr/>
        </p:nvSpPr>
        <p:spPr>
          <a:xfrm>
            <a:off x="859535" y="228860"/>
            <a:ext cx="10472927" cy="2148580"/>
          </a:xfrm>
          <a:prstGeom prst="roundRect">
            <a:avLst/>
          </a:prstGeom>
          <a:solidFill>
            <a:srgbClr val="3D1F1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not that the thirsts in and of themselves are wrong… The problem comes when we try to satisfy them in ways/things other than God.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3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C3E28-89D6-6D97-0A4B-E452BABC6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7B5C1-2B9E-BC4A-27E2-B9B4FB11B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 bwMode="auto">
          <a:xfrm>
            <a:off x="11976" y="0"/>
            <a:ext cx="12180024" cy="68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A4AFBB-9635-200E-BD0B-A4B7EEF30909}"/>
              </a:ext>
            </a:extLst>
          </p:cNvPr>
          <p:cNvSpPr txBox="1"/>
          <p:nvPr/>
        </p:nvSpPr>
        <p:spPr>
          <a:xfrm>
            <a:off x="878477" y="652053"/>
            <a:ext cx="10435046" cy="5539978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Men</a:t>
            </a:r>
          </a:p>
          <a:p>
            <a:pPr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Legitimate Thirsts:  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significance, strength, respect, honor, pleasure and satisfaction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counterfeit things we turn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Women, lust, porn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other pleasures</a:t>
            </a:r>
            <a:endParaRPr lang="en-US" sz="3600" b="1" dirty="0"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tasks and successful careers to the harm of relationships with family and others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Avoidance of deep relationships (especially with wives &amp; kids) that make us feel vulnerable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6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C95A9-6A9C-3C4B-E6EE-46F2310F4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40AF5F-3532-8A8B-5208-E2B02D7E6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0"/>
          <a:stretch/>
        </p:blipFill>
        <p:spPr bwMode="auto">
          <a:xfrm>
            <a:off x="3333" y="0"/>
            <a:ext cx="12188667" cy="68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B9279-30CB-0AE3-11D4-62F59959A157}"/>
              </a:ext>
            </a:extLst>
          </p:cNvPr>
          <p:cNvSpPr txBox="1"/>
          <p:nvPr/>
        </p:nvSpPr>
        <p:spPr>
          <a:xfrm>
            <a:off x="548640" y="4303455"/>
            <a:ext cx="11094719" cy="2554545"/>
          </a:xfrm>
          <a:prstGeom prst="rect">
            <a:avLst/>
          </a:prstGeom>
          <a:solidFill>
            <a:srgbClr val="0F0C07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“Come, everyone who thirsts, come to the waters;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he who has no money, come, buy and eat!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Come, buy wine and milk  without money and without price.”                                            Isaiah 55:1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8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3BA8D-6E6B-D0C8-2B8D-7B6F1DFA0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10940-221A-6D6E-CFCD-C0CEF199A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 bwMode="auto">
          <a:xfrm>
            <a:off x="11976" y="0"/>
            <a:ext cx="12180024" cy="68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5F309D-B9AD-1A92-1B56-26C21702EAA9}"/>
              </a:ext>
            </a:extLst>
          </p:cNvPr>
          <p:cNvSpPr txBox="1"/>
          <p:nvPr/>
        </p:nvSpPr>
        <p:spPr>
          <a:xfrm>
            <a:off x="878477" y="375054"/>
            <a:ext cx="10435046" cy="6093976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Women</a:t>
            </a:r>
          </a:p>
          <a:p>
            <a:pPr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Legitimate Thirsts:  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love, acceptance, security, pleasure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counterfeit things we turn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Romance novels and movies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Controlling/Manipulating circumstances to feel accepted and secure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Anger and frustration at husbands or others who don’t love you or keep you safe in the way you feel you need 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14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0B1B1-A935-CDC5-899E-C7D4C02B8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0DC95E3-400B-56A7-D590-91124EA13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9525"/>
            <a:ext cx="10341429" cy="684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67DD8-74BC-5E76-91CE-1467FDAA5A8E}"/>
              </a:ext>
            </a:extLst>
          </p:cNvPr>
          <p:cNvSpPr txBox="1"/>
          <p:nvPr/>
        </p:nvSpPr>
        <p:spPr>
          <a:xfrm>
            <a:off x="878477" y="4540151"/>
            <a:ext cx="10435046" cy="2308324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“Why do you spend your money for that which is not bread, and your labor for that which does not satisfy?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diligently to me, 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 what is good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delight yourselves in rich food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                 Isaiah 55:2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0A93FA-049A-75F7-91C8-67541FA840ED}"/>
              </a:ext>
            </a:extLst>
          </p:cNvPr>
          <p:cNvSpPr/>
          <p:nvPr/>
        </p:nvSpPr>
        <p:spPr>
          <a:xfrm>
            <a:off x="1066582" y="990454"/>
            <a:ext cx="10058836" cy="2568769"/>
          </a:xfrm>
          <a:prstGeom prst="roundRect">
            <a:avLst/>
          </a:prstGeom>
          <a:solidFill>
            <a:srgbClr val="3D1F1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“You make known to me the path of life;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in your presence there is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fullness of joy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at your right hand are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pleasures forevermore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Psalm 16:11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2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AEC23-521E-2E7B-F5C1-3BF4D8FB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A55C052-4E3D-57C2-1C51-5E3E74F5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9525"/>
            <a:ext cx="10341429" cy="684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E29E47-A55B-7C38-F71D-757B7C926F31}"/>
              </a:ext>
            </a:extLst>
          </p:cNvPr>
          <p:cNvSpPr txBox="1"/>
          <p:nvPr/>
        </p:nvSpPr>
        <p:spPr>
          <a:xfrm>
            <a:off x="878477" y="4540151"/>
            <a:ext cx="10435046" cy="2308324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“Why do you spend your money for that which is not bread, and your labor for that which does not satisfy?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diligently to me, 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 what is good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delight yourselves in rich food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                 Isaiah 55:2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FEA6FE-E954-19FA-FA7E-3636CB5F1A25}"/>
              </a:ext>
            </a:extLst>
          </p:cNvPr>
          <p:cNvSpPr/>
          <p:nvPr/>
        </p:nvSpPr>
        <p:spPr>
          <a:xfrm>
            <a:off x="3238391" y="1317025"/>
            <a:ext cx="5715218" cy="1654775"/>
          </a:xfrm>
          <a:prstGeom prst="roundRect">
            <a:avLst/>
          </a:prstGeom>
          <a:solidFill>
            <a:srgbClr val="3D1F1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is inviting us because he wants us to be satisfied!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2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0291E-8A3F-CEC5-D6C9-12839979E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BEB1ECA-2DDC-DCFB-8DF9-6434BE60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9525"/>
            <a:ext cx="10341429" cy="684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D5C44E-5A6E-4D48-A1C6-E090850EF5FA}"/>
              </a:ext>
            </a:extLst>
          </p:cNvPr>
          <p:cNvSpPr txBox="1"/>
          <p:nvPr/>
        </p:nvSpPr>
        <p:spPr>
          <a:xfrm>
            <a:off x="878477" y="305068"/>
            <a:ext cx="10435046" cy="6247864"/>
          </a:xfrm>
          <a:prstGeom prst="rect">
            <a:avLst/>
          </a:prstGeom>
          <a:solidFill>
            <a:srgbClr val="0F0C07">
              <a:alpha val="6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Today, God is inviting each of us to enter into deeper relationship and satisfaction in him!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to the waters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Come, buy and eat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Come, buy wine and milk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 what is good… Delight yourselves in rich food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Seek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while he may be found;</a:t>
            </a:r>
          </a:p>
          <a:p>
            <a:pPr marL="548640">
              <a:spcAft>
                <a:spcPts val="6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on him while he is near.</a:t>
            </a:r>
          </a:p>
          <a:p>
            <a:pPr marL="57607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the wicked forsake his way</a:t>
            </a:r>
          </a:p>
          <a:p>
            <a:pPr marL="548640">
              <a:spcAft>
                <a:spcPts val="6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unrighteous man his thoughts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6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582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17">
        <p:fade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EB220-EF6F-6DDB-CAFD-F9421FF30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A3B0248-0629-F5A8-2D4F-F2A028370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0"/>
          <a:stretch/>
        </p:blipFill>
        <p:spPr bwMode="auto">
          <a:xfrm>
            <a:off x="3333" y="0"/>
            <a:ext cx="12188667" cy="68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C13E2C-BA29-1FC8-86B4-60FC3C40046D}"/>
              </a:ext>
            </a:extLst>
          </p:cNvPr>
          <p:cNvSpPr txBox="1"/>
          <p:nvPr/>
        </p:nvSpPr>
        <p:spPr>
          <a:xfrm>
            <a:off x="548640" y="4303455"/>
            <a:ext cx="11094719" cy="2554545"/>
          </a:xfrm>
          <a:prstGeom prst="rect">
            <a:avLst/>
          </a:prstGeom>
          <a:solidFill>
            <a:srgbClr val="0F0C07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b="1" strike="sngStrike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everyone who thirsts, come to the waters;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he who has no money, come, buy and eat!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Come, buy wine and milk  without money and without price.”                                            Isaiah 55:1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33096C-4089-B718-612E-9F8BE8DEBA61}"/>
              </a:ext>
            </a:extLst>
          </p:cNvPr>
          <p:cNvSpPr/>
          <p:nvPr/>
        </p:nvSpPr>
        <p:spPr>
          <a:xfrm>
            <a:off x="548640" y="2751927"/>
            <a:ext cx="6755674" cy="1324959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 cry out to get attention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(Like a street vendor)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07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2A874-8CC7-E53B-C698-07AF94000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BFA41CB-3E3A-708B-7A21-5BD869988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0"/>
          <a:stretch/>
        </p:blipFill>
        <p:spPr bwMode="auto">
          <a:xfrm>
            <a:off x="3333" y="0"/>
            <a:ext cx="12188667" cy="68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E312D-D8CE-999B-23F8-EAFA788B2E31}"/>
              </a:ext>
            </a:extLst>
          </p:cNvPr>
          <p:cNvSpPr txBox="1"/>
          <p:nvPr/>
        </p:nvSpPr>
        <p:spPr>
          <a:xfrm>
            <a:off x="548640" y="4303455"/>
            <a:ext cx="11094719" cy="2554545"/>
          </a:xfrm>
          <a:prstGeom prst="rect">
            <a:avLst/>
          </a:prstGeom>
          <a:solidFill>
            <a:srgbClr val="0F0C07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“Come,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who thirsts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come to the waters;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he who has no money, come, buy and eat!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Come, buy wine and milk  without money and without price.”                                            Isaiah 55:1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4F6EC4-FBB4-252A-444B-6C9410014A74}"/>
              </a:ext>
            </a:extLst>
          </p:cNvPr>
          <p:cNvSpPr/>
          <p:nvPr/>
        </p:nvSpPr>
        <p:spPr>
          <a:xfrm>
            <a:off x="5548719" y="2554545"/>
            <a:ext cx="6094640" cy="1358914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invitation is to those who know something is missing…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78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15135-F7A0-4242-EEBD-61BABF6CF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D479D99-7FA1-8B08-E696-D9FED8AAD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0"/>
          <a:stretch/>
        </p:blipFill>
        <p:spPr bwMode="auto">
          <a:xfrm>
            <a:off x="3333" y="0"/>
            <a:ext cx="12188667" cy="68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A1D5F4-6161-B7F6-DD07-750103A41D8E}"/>
              </a:ext>
            </a:extLst>
          </p:cNvPr>
          <p:cNvSpPr txBox="1"/>
          <p:nvPr/>
        </p:nvSpPr>
        <p:spPr>
          <a:xfrm>
            <a:off x="548640" y="4303455"/>
            <a:ext cx="11094719" cy="2554545"/>
          </a:xfrm>
          <a:prstGeom prst="rect">
            <a:avLst/>
          </a:prstGeom>
          <a:solidFill>
            <a:srgbClr val="0F0C07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“Come, everyone who thirsts,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waters;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he who has no money,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buy and eat!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buy wine and milk  without money and without price.”                                            Isaiah 55:1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52764B-EDB4-E46A-C0BE-70F7FD43001A}"/>
              </a:ext>
            </a:extLst>
          </p:cNvPr>
          <p:cNvSpPr/>
          <p:nvPr/>
        </p:nvSpPr>
        <p:spPr>
          <a:xfrm>
            <a:off x="9612088" y="4419600"/>
            <a:ext cx="1513114" cy="576943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096A6D-414F-8672-9414-79631CC1F4C9}"/>
              </a:ext>
            </a:extLst>
          </p:cNvPr>
          <p:cNvSpPr/>
          <p:nvPr/>
        </p:nvSpPr>
        <p:spPr>
          <a:xfrm>
            <a:off x="2117269" y="337583"/>
            <a:ext cx="7957457" cy="1480457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“With joy you will draw water from the wells of salvation.”              Isaiah 12:3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5E44A5-9BC0-AE9C-A844-96BDABD7F092}"/>
              </a:ext>
            </a:extLst>
          </p:cNvPr>
          <p:cNvSpPr/>
          <p:nvPr/>
        </p:nvSpPr>
        <p:spPr>
          <a:xfrm>
            <a:off x="3190874" y="2320457"/>
            <a:ext cx="5810253" cy="1360714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“come” emphasizes 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we’re being invited 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5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836CC-BBC6-5F3A-6024-6C178FABD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006F94F-B6C6-F778-EB6F-BE66AE442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0"/>
          <a:stretch/>
        </p:blipFill>
        <p:spPr bwMode="auto">
          <a:xfrm>
            <a:off x="3333" y="0"/>
            <a:ext cx="12188667" cy="68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77F09F-AAE8-2372-DECD-6AB6991E050A}"/>
              </a:ext>
            </a:extLst>
          </p:cNvPr>
          <p:cNvSpPr txBox="1"/>
          <p:nvPr/>
        </p:nvSpPr>
        <p:spPr>
          <a:xfrm>
            <a:off x="548640" y="4303455"/>
            <a:ext cx="11094719" cy="2554545"/>
          </a:xfrm>
          <a:prstGeom prst="rect">
            <a:avLst/>
          </a:prstGeom>
          <a:solidFill>
            <a:srgbClr val="0F0C07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“Come, everyone who thirsts,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waters;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he who has no money,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buy and eat!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buy wine and milk  without money and without price.”                                            Isaiah 55:1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F577E5-4017-5BC0-8E0B-D0500C391665}"/>
              </a:ext>
            </a:extLst>
          </p:cNvPr>
          <p:cNvSpPr/>
          <p:nvPr/>
        </p:nvSpPr>
        <p:spPr>
          <a:xfrm>
            <a:off x="4027716" y="5003784"/>
            <a:ext cx="2209797" cy="576943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3C7E6F-C7A1-8A01-E300-31D3B7C130E8}"/>
              </a:ext>
            </a:extLst>
          </p:cNvPr>
          <p:cNvSpPr/>
          <p:nvPr/>
        </p:nvSpPr>
        <p:spPr>
          <a:xfrm>
            <a:off x="2506434" y="1471371"/>
            <a:ext cx="7179129" cy="1360714"/>
          </a:xfrm>
          <a:prstGeom prst="roundRect">
            <a:avLst/>
          </a:prstGeom>
          <a:solidFill>
            <a:srgbClr val="0F0C07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second “come” emphasizes 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poverty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those who are invited.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28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FD60DB5-6DA8-4003-A63C-C1FDCE5D6540}"/>
  <p:tag name="ISPRING_PROJECT_VERSION" val="9.3"/>
  <p:tag name="ISPRING_PROJECT_FOLDER_UPDATED" val="1"/>
  <p:tag name="ISPRING_LMS_API_VERSION" val="SCORM 2004 (4th edition)"/>
  <p:tag name="ISPRING_ULTRA_SCORM_COURSE_ID" val="E24C38BC-5005-467C-AC4A-D8EC405BF7BB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FLASHSPRING_ZOOM_TAG" val="52"/>
  <p:tag name="ISPRING_FIRST_PUBLISH" val="1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,&quot;invertReadingOrder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,&quot;uploadSources&quot;:true}}"/>
  <p:tag name="ISPRING_SCORM_RATE_QUIZZES" val="0"/>
  <p:tag name="ISPRING_SCORM_REPORT_STATUS" val="0"/>
  <p:tag name="ISPRING_OUTPUT_FOLDER" val="[[&quot;w\uFFFDl\uFFFD{02D7091F-DD7B-4709-AD2E-55B0B554E76B}&quot;,&quot;C:\\Users\\dlbri\\OneDrive\\Documents\\AIC\\AIC Pastoring\\Messages\\Isaiah\\Chapters 49-57\\AV Files&quot;],[&quot;\uFFFD\/\bP{52F60523-431F-4090-BD6D-7A152C603D33}&quot;,&quot;C:\\Users\\dlbri\\OneDrive\\Documents\\AIC\\AIC Pastoring\\Messages\\Isaiah\\Chapters 40-48\\AV Files&quot;]]"/>
  <p:tag name="ISPRING_ULTRA_SCORM_DURATION" val="3600"/>
  <p:tag name="ISPRING_SCORM_USE_GRADE" val="1"/>
  <p:tag name="ISPRING_SCORM_USE_CUSTOM_PASSING_SCORE" val="0"/>
  <p:tag name="ISPRING_TERMINATE_LESSON_ON_TIMEOUT" val="0"/>
  <p:tag name="ISPRING_SHOW_MESSAGE_ON_TIMEOUT" val="0"/>
  <p:tag name="ISPRING-SUITE_ISPRING_CURRENT_GRADING_VERSION" val="v1"/>
  <p:tag name="ISPRING_SCREEN_RECS_UPDATED" val="C:\Users\dlbri\OneDrive\Documents\AIC\AIC Pastoring\Messages\Isaiah\Chapters 49-57\Isaiah 55\"/>
  <p:tag name="ISPRING_RESOURCE_FOLDER" val="C:\Users\dlbri\OneDrive\Documents\AIC\AIC Pastoring\Messages\Isaiah\Chapters 49-57\Isaiah 55\"/>
  <p:tag name="ISPRING_PRESENTATION_PATH" val="C:\Users\dlbri\OneDrive\Documents\AIC\AIC Pastoring\Messages\Isaiah\Chapters 49-57\Isaiah 55.pptx"/>
  <p:tag name="ISPRING_PRESENTATION_INFO_2" val="&lt;?xml version=&quot;1.0&quot; encoding=&quot;UTF-8&quot; standalone=&quot;no&quot; ?&gt;&#10;&lt;presentation2&gt;&#10;&#10;  &lt;slides&gt;&#10;    &lt;slide id=&quot;{CBB06DCF-591E-4699-80CF-A08E68FD320B}&quot; pptId=&quot;4520&quot;/&gt;&#10;    &lt;slide id=&quot;{29940B54-A58C-490F-92A0-7D0E4F7520C4}&quot; pptId=&quot;5492&quot;/&gt;&#10;    &lt;slide id=&quot;{4B859316-A185-4759-B9CD-50878CC0FECB}&quot; pptId=&quot;5664&quot;/&gt;&#10;    &lt;slide id=&quot;{1193FB0E-709A-49E9-9FD3-40E70ADA9AC6}&quot; pptId=&quot;5366&quot;/&gt;&#10;    &lt;slide id=&quot;{2106E286-7D81-4D31-8498-B2C4458B4F92}&quot; pptId=&quot;5663&quot;/&gt;&#10;    &lt;slide id=&quot;{E70FE779-D0AA-4F9F-A6B1-FFE183F26298}&quot; pptId=&quot;5624&quot;/&gt;&#10;    &lt;slide id=&quot;{4191FAE2-7368-4FE6-8270-450BDF4BD56D}&quot; pptId=&quot;5665&quot;/&gt;&#10;    &lt;slide id=&quot;{026CDC59-3444-4FC7-AAB1-DE11F0E455A0}&quot; pptId=&quot;5625&quot;/&gt;&#10;    &lt;slide id=&quot;{A65327B1-631A-47D9-B075-11CD1FB8288A}&quot; pptId=&quot;5627&quot;/&gt;&#10;    &lt;slide id=&quot;{E87B842B-6CFA-442F-BAF9-C232A9EA4B84}&quot; pptId=&quot;5613&quot;/&gt;&#10;    &lt;slide id=&quot;{83139E56-49A6-426D-A380-009CDCF10093}&quot; pptId=&quot;5614&quot;/&gt;&#10;    &lt;slide id=&quot;{7EA80D7D-C4C5-4B40-A06A-FD9FE82A500C}&quot; pptId=&quot;5628&quot;/&gt;&#10;    &lt;slide id=&quot;{FB3946FC-6CE0-4F7C-8EA1-533962A34DAA}&quot; pptId=&quot;5615&quot;/&gt;&#10;    &lt;slide id=&quot;{B6FC09FF-7DF0-4036-A402-C4D9AD2CAC8F}&quot; pptId=&quot;5630&quot;/&gt;&#10;    &lt;slide id=&quot;{D17611DF-4543-4173-A0E7-71BE00D220D4}&quot; pptId=&quot;5629&quot;/&gt;&#10;    &lt;slide id=&quot;{5E899178-3DF0-4761-986B-66C7CD75C374}&quot; pptId=&quot;5631&quot;/&gt;&#10;    &lt;slide id=&quot;{B2F1D688-F391-4F15-BE87-F2DBCD4BE2C2}&quot; pptId=&quot;5632&quot;/&gt;&#10;    &lt;slide id=&quot;{B65CE5CD-F6E2-4D66-97AA-C568123A54AF}&quot; pptId=&quot;5633&quot;/&gt;&#10;    &lt;slide id=&quot;{A89351BD-2F3F-447C-85C4-EBAB34C5C50A}&quot; pptId=&quot;5669&quot;/&gt;&#10;    &lt;slide id=&quot;{5337B015-C1D4-4B5D-9152-87927689E327}&quot; pptId=&quot;5616&quot;/&gt;&#10;    &lt;slide id=&quot;{FCFF27B8-2703-48F8-8564-4994A043E537}&quot; pptId=&quot;5634&quot;/&gt;&#10;    &lt;slide id=&quot;{949A22D2-B359-432C-9111-1FEC319EB343}&quot; pptId=&quot;5668&quot;/&gt;&#10;    &lt;slide id=&quot;{7C22EA8C-7F30-4159-AF03-9F1197E5D0AB}&quot; pptId=&quot;5205&quot;/&gt;&#10;    &lt;slide id=&quot;{8720417D-770B-4DA6-9964-F50C1860B75A}&quot; pptId=&quot;5654&quot;/&gt;&#10;    &lt;slide id=&quot;{6C85A9C9-46C8-42B5-BA13-D9412647632F}&quot; pptId=&quot;5636&quot;/&gt;&#10;    &lt;slide id=&quot;{9C8EF3E2-98AF-4DB2-AC61-6783CC58E806}&quot; pptId=&quot;5635&quot;/&gt;&#10;    &lt;slide id=&quot;{0808D30B-207A-4589-802F-1F321B4B1A90}&quot; pptId=&quot;5666&quot;/&gt;&#10;    &lt;slide id=&quot;{F477D7CC-2B8D-4CEC-8413-F4C0FF51C011}&quot; pptId=&quot;5637&quot;/&gt;&#10;    &lt;slide id=&quot;{A1BEA156-5E7E-48DE-AFA9-EDAD865D11E4}&quot; pptId=&quot;5617&quot;/&gt;&#10;    &lt;slide id=&quot;{EB91FF93-A376-4822-B956-685901FC31B9}&quot; pptId=&quot;5638&quot;/&gt;&#10;    &lt;slide id=&quot;{963A9D61-A625-47C2-8461-E411B63FA827}&quot; pptId=&quot;5639&quot;/&gt;&#10;    &lt;slide id=&quot;{EEDB8EB3-2152-48FF-A245-66BA310D51B6}&quot; pptId=&quot;5640&quot;/&gt;&#10;    &lt;slide id=&quot;{64AF8EAD-75D2-4FF1-A8DF-C774EA636B1E}&quot; pptId=&quot;5641&quot;/&gt;&#10;    &lt;slide id=&quot;{A7D7B38F-F09F-4B6C-BDCD-B330257746FC}&quot; pptId=&quot;5618&quot;/&gt;&#10;    &lt;slide id=&quot;{BE63301B-9F14-4710-B004-8D01A0A2D3F8}&quot; pptId=&quot;5619&quot;/&gt;&#10;    &lt;slide id=&quot;{439F65F4-9B09-449D-9C66-7741A0BE82E0}&quot; pptId=&quot;5642&quot;/&gt;&#10;    &lt;slide id=&quot;{3D598130-96D2-4AAE-91D5-22F59DC6A7BB}&quot; pptId=&quot;5643&quot;/&gt;&#10;    &lt;slide id=&quot;{63CB6C61-0CBC-4398-8185-4167AB903B7E}&quot; pptId=&quot;5644&quot;/&gt;&#10;    &lt;slide id=&quot;{E9503329-35AA-4743-8042-3A9A1FE62E0C}&quot; pptId=&quot;5658&quot;/&gt;&#10;    &lt;slide id=&quot;{C51D7EA8-669B-4D08-8F00-8A79D095608A}&quot; pptId=&quot;5661&quot;/&gt;&#10;    &lt;slide id=&quot;{F39D7B6B-AC91-4E24-BB24-4796C818DC44}&quot; pptId=&quot;5662&quot;/&gt;&#10;    &lt;slide id=&quot;{EF1486B0-967F-41C5-BF5B-F2B73D22BD71}&quot; pptId=&quot;5645&quot;/&gt;&#10;    &lt;slide id=&quot;{D4070F71-CD92-4813-AFCD-0B473FB52C2E}&quot; pptId=&quot;5646&quot;/&gt;&#10;    &lt;slide id=&quot;{6C4A933D-6B42-4A58-AF28-D6081A077A8B}&quot; pptId=&quot;5651&quot;/&gt;&#10;    &lt;slide id=&quot;{436340B1-59E1-4CE3-A03A-D87873C1CE58}&quot; pptId=&quot;5653&quot;/&gt;&#10;    &lt;slide id=&quot;{B3E1196E-E991-406B-A0A1-C98388E86D07}&quot; pptId=&quot;5647&quot;/&gt;&#10;    &lt;slide id=&quot;{25A9D313-932C-4DDE-903E-586E4C325148}&quot; pptId=&quot;5648&quot;/&gt;&#10;    &lt;slide id=&quot;{83746D2B-FDB8-4DC1-B74D-2E91ADB2CCD7}&quot; pptId=&quot;5649&quot;/&gt;&#10;    &lt;slide id=&quot;{700F2B30-98EB-49D7-BBDC-BBA6294DB51D}&quot; pptId=&quot;5655&quot;/&gt;&#10;    &lt;slide id=&quot;{9556DE51-AA54-4A00-9144-1C11DC9967BA}&quot; pptId=&quot;5656&quot;/&gt;&#10;    &lt;slide id=&quot;{EA8C3348-4BF9-4B19-A35A-170C66647DEB}&quot; pptId=&quot;5650&quot;/&gt;&#10;    &lt;slide id=&quot;{7864FDC5-92E4-469F-9F64-D9DB51CCAB90}&quot; pptId=&quot;5667&quot;/&gt;&#10;    &lt;slide id=&quot;{91D26F74-3801-4901-B286-5F77FC232FD3}&quot; pptId=&quot;5657&quot;/&gt;&#10;    &lt;slide id=&quot;{665A6B3C-BD6D-4F98-A48C-D04D62BA12F2}&quot; pptId=&quot;4301&quot;/&gt;&#10;  &lt;/slides&gt;&#10;&#10;  &lt;narration&gt;&#10;    &lt;audioTracks&gt;&#10;      &lt;audioTrack muted=&quot;false&quot; name=&quot;Isaiah 55 - Edited Sound Board Audio&quot; resource=&quot;f3960b30&quot; slideId=&quot;{CBB06DCF-591E-4699-80CF-A08E68FD320B}&quot; startTime=&quot;0&quot; stepIndex=&quot;0&quot; volume=&quot;1&quot;&gt;&#10;        &lt;audio channels=&quot;2&quot; format=&quot;fltp&quot; sampleRate=&quot;48000&quot;/&gt;&#10;      &lt;/audioTrack&gt;&#10;    &lt;/audioTracks&gt;&#10;    &lt;videoTracks/&gt;&#10;  &lt;/narration&gt;&#10;&#10;&lt;/presentation2&gt;&#10;"/>
  <p:tag name="ISPRING_ULTRA_SCORM_COURCE_TITLE" val="Isaiah 55 - The Great Invitation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ULTRA_SCORM_SLIDE_COUNT" val="54"/>
  <p:tag name="ISPRING_PRESENTATION_TITLE" val="Isaiah 55 - The Great Invitati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65327B1-631A-47D9-B075-11CD1FB8288A}"/>
  <p:tag name="GENSWF_ADVANCE_TIME" val="32.235"/>
  <p:tag name="TIMING" val="|5.862"/>
  <p:tag name="GENSWF_SLIDE_UID" val="{6830D492-4A74-49C1-A864-80C82FE501E7}:56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87B842B-6CFA-442F-BAF9-C232A9EA4B84}"/>
  <p:tag name="GENSWF_ADVANCE_TIME" val="71.927"/>
  <p:tag name="TIMING" val="|4.298"/>
  <p:tag name="GENSWF_SLIDE_UID" val="{EDF32180-57B0-47D4-91F3-98C92189CB01}:56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3139E56-49A6-426D-A380-009CDCF10093}"/>
  <p:tag name="GENSWF_ADVANCE_TIME" val="14.102"/>
  <p:tag name="GENSWF_SLIDE_UID" val="{DB634D9C-60FB-4B20-991A-26D2CDA57F30}:56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EA80D7D-C4C5-4B40-A06A-FD9FE82A500C}"/>
  <p:tag name="GENSWF_ADVANCE_TIME" val="41.043"/>
  <p:tag name="TIMING" val="|28.466"/>
  <p:tag name="GENSWF_SLIDE_UID" val="{AEB3381C-2344-40FD-8A9D-5856AD38DA1A}:56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B3946FC-6CE0-4F7C-8EA1-533962A34DAA}"/>
  <p:tag name="GENSWF_ADVANCE_TIME" val="36.491"/>
  <p:tag name="TIMING" val="|19.438"/>
  <p:tag name="GENSWF_SLIDE_UID" val="{39C3A3BA-908A-4BB8-93C1-6590215845E5}:56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6FC09FF-7DF0-4036-A402-C4D9AD2CAC8F}"/>
  <p:tag name="GENSWF_ADVANCE_TIME" val="96.354"/>
  <p:tag name="TIMING" val="|29.117|5.786|25.108|19.669"/>
  <p:tag name="GENSWF_SLIDE_UID" val="{5C497AF3-E491-4AD9-8196-E6758B32FF99}:56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17611DF-4543-4173-A0E7-71BE00D220D4}"/>
  <p:tag name="GENSWF_ADVANCE_TIME" val="33.515"/>
  <p:tag name="GENSWF_SLIDE_UID" val="{AEF8A8E4-2B41-451A-AFD0-1DC688A26B17}:56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E899178-3DF0-4761-986B-66C7CD75C374}"/>
  <p:tag name="GENSWF_ADVANCE_TIME" val="39.255"/>
  <p:tag name="TIMING" val="|25.072|7.181"/>
  <p:tag name="GENSWF_SLIDE_UID" val="{BA98B96A-D41D-4002-BE3B-AA7D7F3129D3}:56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2F1D688-F391-4F15-BE87-F2DBCD4BE2C2}"/>
  <p:tag name="GENSWF_ADVANCE_TIME" val="40.274"/>
  <p:tag name="TIMING" val="|11.144|11.389|5.121"/>
  <p:tag name="GENSWF_SLIDE_UID" val="{6EC590D7-E2B0-4741-B45C-600408FC41E5}:56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65CE5CD-F6E2-4D66-97AA-C568123A54AF}"/>
  <p:tag name="GENSWF_ADVANCE_TIME" val="31.957"/>
  <p:tag name="TIMING" val="|8.714"/>
  <p:tag name="GENSWF_SLIDE_UID" val="{93399B6B-A3FA-4D5C-A705-F8F177D05785}:56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6B0038E9-E13F-46E4-AFFE-A092F94D3F52}:4520"/>
  <p:tag name="ISPRING_SLIDE_ID_2" val="{CBB06DCF-591E-4699-80CF-A08E68FD320B}"/>
  <p:tag name="GENSWF_ADVANCE_TIME" val="50.59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89351BD-2F3F-447C-85C4-EBAB34C5C50A}"/>
  <p:tag name="GENSWF_ADVANCE_TIME" val="32.047"/>
  <p:tag name="TIMING" val="|8.555"/>
  <p:tag name="GENSWF_SLIDE_UID" val="{31749F6F-304D-427D-95EA-A915E256EB0F}:56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337B015-C1D4-4B5D-9152-87927689E327}"/>
  <p:tag name="GENSWF_ADVANCE_TIME" val="19.906"/>
  <p:tag name="TIMING" val="|6.057"/>
  <p:tag name="GENSWF_SLIDE_UID" val="{069B4ED6-BD26-4DE4-B9F1-1B2C8364C934}:56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CFF27B8-2703-48F8-8564-4994A043E537}"/>
  <p:tag name="GENSWF_ADVANCE_TIME" val="32.809"/>
  <p:tag name="TIMING" val="|19.708"/>
  <p:tag name="GENSWF_SLIDE_UID" val="{FD74E185-54FB-4CDF-9AF1-4A28E84EF797}:563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49A22D2-B359-432C-9111-1FEC319EB343}"/>
  <p:tag name="GENSWF_ADVANCE_TIME" val="11.772"/>
  <p:tag name="GENSWF_SLIDE_UID" val="{7D9B78F5-9E6F-4B10-A830-45E28CDF7737}:56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C22EA8C-7F30-4159-AF03-9F1197E5D0AB}"/>
  <p:tag name="GENSWF_ADVANCE_TIME" val="15.097"/>
  <p:tag name="GENSWF_SLIDE_UID" val="{904FE5E5-8E1B-441F-9E27-E0466FE1A49C}:520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720417D-770B-4DA6-9964-F50C1860B75A}"/>
  <p:tag name="GENSWF_ADVANCE_TIME" val="56.579"/>
  <p:tag name="TIMING" val="|28.851|15.501"/>
  <p:tag name="GENSWF_SLIDE_UID" val="{B4179D41-87DD-41CD-8F57-7889E9A0AB4D}:56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C85A9C9-46C8-42B5-BA13-D9412647632F}"/>
  <p:tag name="GENSWF_ADVANCE_TIME" val="7.084"/>
  <p:tag name="GENSWF_SLIDE_UID" val="{3EF5C389-554B-44B6-AB91-A04B699035D3}:563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C8EF3E2-98AF-4DB2-AC61-6783CC58E806}"/>
  <p:tag name="GENSWF_ADVANCE_TIME" val="36.606"/>
  <p:tag name="TIMING" val="|13.879|9.119"/>
  <p:tag name="GENSWF_SLIDE_UID" val="{D456D947-37CC-48F8-A2A7-B2064618B447}:56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808D30B-207A-4589-802F-1F321B4B1A90}"/>
  <p:tag name="GENSWF_ADVANCE_TIME" val="82.242"/>
  <p:tag name="GENSWF_SLIDE_UID" val="{23A76C36-96F7-4967-8F2D-DA978AED1A7D}:56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477D7CC-2B8D-4CEC-8413-F4C0FF51C011}"/>
  <p:tag name="GENSWF_ADVANCE_TIME" val="1.805"/>
  <p:tag name="GENSWF_SLIDE_UID" val="{BDF235E5-0396-4D31-A383-365743B6ADFB}:56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0FB25ECF-6C23-4247-8FE5-391C3D161EA7}:5492"/>
  <p:tag name="ISPRING_SLIDE_ID_2" val="{29940B54-A58C-490F-92A0-7D0E4F7520C4}"/>
  <p:tag name="GENSWF_ADVANCE_TIME" val="104.067"/>
  <p:tag name="TIMING" val="|25.754|35.07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1BEA156-5E7E-48DE-AFA9-EDAD865D11E4}"/>
  <p:tag name="GENSWF_ADVANCE_TIME" val="17.723"/>
  <p:tag name="GENSWF_SLIDE_UID" val="{7AD4E979-F6D5-4639-9A5B-452075E9F06A}:56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B91FF93-A376-4822-B956-685901FC31B9}"/>
  <p:tag name="GENSWF_ADVANCE_TIME" val="94.979"/>
  <p:tag name="TIMING" val="|4.16|13.529|40.577"/>
  <p:tag name="GENSWF_SLIDE_UID" val="{927DAA2A-0641-4A66-A05E-A96680E588A5}:56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63A9D61-A625-47C2-8461-E411B63FA827}"/>
  <p:tag name="GENSWF_ADVANCE_TIME" val="47.027"/>
  <p:tag name="TIMING" val="|31.203"/>
  <p:tag name="GENSWF_SLIDE_UID" val="{17ED4A6D-F7D0-434E-9862-CF228DCF9CC5}:563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EDB8EB3-2152-48FF-A245-66BA310D51B6}"/>
  <p:tag name="GENSWF_ADVANCE_TIME" val="78.361"/>
  <p:tag name="TIMING" val="|7.334|2.403"/>
  <p:tag name="GENSWF_SLIDE_UID" val="{7C495442-614A-4332-9DBA-279739B9EB2D}:56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4AF8EAD-75D2-4FF1-A8DF-C774EA636B1E}"/>
  <p:tag name="GENSWF_ADVANCE_TIME" val="35.645"/>
  <p:tag name="TIMING" val="|13.152"/>
  <p:tag name="GENSWF_SLIDE_UID" val="{D36DFAF5-1B53-49A6-B260-628B1BAF597B}:56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7D7B38F-F09F-4B6C-BDCD-B330257746FC}"/>
  <p:tag name="GENSWF_ADVANCE_TIME" val="43.127"/>
  <p:tag name="TIMING" val="|31.56"/>
  <p:tag name="GENSWF_SLIDE_UID" val="{3108D8A0-4CBC-4BDF-BB99-D9913988CD32}:56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E63301B-9F14-4710-B004-8D01A0A2D3F8}"/>
  <p:tag name="GENSWF_ADVANCE_TIME" val="11.268"/>
  <p:tag name="GENSWF_SLIDE_UID" val="{DF4380CD-C89C-4173-B873-F5B22380E8F0}:56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39F65F4-9B09-449D-9C66-7741A0BE82E0}"/>
  <p:tag name="GENSWF_ADVANCE_TIME" val="44.509"/>
  <p:tag name="TIMING" val="|13.62"/>
  <p:tag name="GENSWF_SLIDE_UID" val="{9BF88491-43A5-479C-A280-DA6BA737D988}:564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D598130-96D2-4AAE-91D5-22F59DC6A7BB}"/>
  <p:tag name="GENSWF_ADVANCE_TIME" val="16.536"/>
  <p:tag name="TIMING" val="|10.337"/>
  <p:tag name="GENSWF_SLIDE_UID" val="{F779FDFF-B518-4F98-9A5F-33BDD56EB1DA}:564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3CB6C61-0CBC-4398-8185-4167AB903B7E}"/>
  <p:tag name="GENSWF_ADVANCE_TIME" val="52.680"/>
  <p:tag name="TIMING" val="|9.522|3.023"/>
  <p:tag name="GENSWF_SLIDE_UID" val="{C1501B4B-A2FD-45CE-9B27-6D025275FE23}:56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B859316-A185-4759-B9CD-50878CC0FECB}"/>
  <p:tag name="GENSWF_ADVANCE_TIME" val="46.911"/>
  <p:tag name="GENSWF_SLIDE_UID" val="{8B2B20CF-0559-43DF-8288-D1346AD3C44A}:566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9503329-35AA-4743-8042-3A9A1FE62E0C}"/>
  <p:tag name="GENSWF_ADVANCE_TIME" val="13.945"/>
  <p:tag name="GENSWF_SLIDE_UID" val="{70822319-7F11-4106-B0FC-B10967C0A226}:56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51D7EA8-669B-4D08-8F00-8A79D095608A}"/>
  <p:tag name="GENSWF_ADVANCE_TIME" val="29.334"/>
  <p:tag name="TIMING" val="|6.148"/>
  <p:tag name="GENSWF_SLIDE_UID" val="{AD6E5AB6-CB4F-47B7-A125-1949317D01AA}:56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39D7B6B-AC91-4E24-BB24-4796C818DC44}"/>
  <p:tag name="GENSWF_ADVANCE_TIME" val="10.494"/>
  <p:tag name="GENSWF_SLIDE_UID" val="{62FF262C-6C43-4257-949A-53D0F879557F}:566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F1486B0-967F-41C5-BF5B-F2B73D22BD71}"/>
  <p:tag name="GENSWF_ADVANCE_TIME" val="21.183"/>
  <p:tag name="GENSWF_SLIDE_UID" val="{1C641F44-4170-4430-8457-81EE93B6043C}:564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4070F71-CD92-4813-AFCD-0B473FB52C2E}"/>
  <p:tag name="GENSWF_ADVANCE_TIME" val="35.523"/>
  <p:tag name="GENSWF_SLIDE_UID" val="{E4C8AB6E-E442-404E-8202-0EAD5177D480}:564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C4A933D-6B42-4A58-AF28-D6081A077A8B}"/>
  <p:tag name="GENSWF_ADVANCE_TIME" val="138.308"/>
  <p:tag name="TIMING" val="|38.947|5.098|22.797|20.341"/>
  <p:tag name="GENSWF_SLIDE_UID" val="{387AF08F-374D-4366-94E9-5801A5B4509C}:565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36340B1-59E1-4CE3-A03A-D87873C1CE58}"/>
  <p:tag name="GENSWF_ADVANCE_TIME" val="35.812"/>
  <p:tag name="GENSWF_SLIDE_UID" val="{C82B5D3E-7568-450F-8B52-D1A0160D6ACE}:565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3E1196E-E991-406B-A0A1-C98388E86D07}"/>
  <p:tag name="GENSWF_ADVANCE_TIME" val="3.481"/>
  <p:tag name="GENSWF_SLIDE_UID" val="{832476D2-740B-470D-B4D9-BA32A621F190}:564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5A9D313-932C-4DDE-903E-586E4C325148}"/>
  <p:tag name="GENSWF_ADVANCE_TIME" val="121.384"/>
  <p:tag name="TIMING" val="|13.971|12.678|13.881|12.042|37.35"/>
  <p:tag name="GENSWF_SLIDE_UID" val="{91D98952-7754-4146-880D-BE194660B0BC}:564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3746D2B-FDB8-4DC1-B74D-2E91ADB2CCD7}"/>
  <p:tag name="GENSWF_ADVANCE_TIME" val="44.085"/>
  <p:tag name="TIMING" val="|15.342"/>
  <p:tag name="GENSWF_SLIDE_UID" val="{B51E810E-8DE5-4B79-B7B1-3F054EBEDFD7}:56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E14A8B09-0E38-4EEE-B60A-BE1D616712C7}:5366"/>
  <p:tag name="ISPRING_SLIDE_ID_2" val="{1193FB0E-709A-49E9-9FD3-40E70ADA9AC6}"/>
  <p:tag name="GENSWF_ADVANCE_TIME" val="15.543"/>
  <p:tag name="TIMING" val="|11.4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00F2B30-98EB-49D7-BBDC-BBA6294DB51D}"/>
  <p:tag name="GENSWF_ADVANCE_TIME" val="79.844"/>
  <p:tag name="TIMING" val="|22.683|15.324|18.748"/>
  <p:tag name="GENSWF_SLIDE_UID" val="{D9FCF00A-E645-42A7-8A2E-77327E59EA83}:56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556DE51-AA54-4A00-9144-1C11DC9967BA}"/>
  <p:tag name="GENSWF_ADVANCE_TIME" val="77.955"/>
  <p:tag name="TIMING" val="|20.29|21.272|11.525"/>
  <p:tag name="GENSWF_SLIDE_UID" val="{027FEE28-2BE4-49C5-BD8A-1483799F29A2}:56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A8C3348-4BF9-4B19-A35A-170C66647DEB}"/>
  <p:tag name="GENSWF_ADVANCE_TIME" val="28.699"/>
  <p:tag name="TIMING" val="|10.72"/>
  <p:tag name="GENSWF_SLIDE_UID" val="{529A3904-37B9-48AD-A839-E73D16509B93}:565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864FDC5-92E4-469F-9F64-D9DB51CCAB90}"/>
  <p:tag name="GENSWF_ADVANCE_TIME" val="34.608"/>
  <p:tag name="GENSWF_SLIDE_UID" val="{A6566AC0-5C4F-41D0-970B-686B4EED70D7}:566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1D26F74-3801-4901-B286-5F77FC232FD3}"/>
  <p:tag name="GENSWF_ADVANCE_TIME" val="109.723"/>
  <p:tag name="TIMING" val="|12.103|3.42|10.398|6.808|2.373|6.583"/>
  <p:tag name="GENSWF_SLIDE_UID" val="{F4F0F5A9-ADD7-4903-A904-6C09BE1A80E8}:565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E5A4598C-BA0A-405A-8E4C-72A78343DAF7}:4301"/>
  <p:tag name="GENSWF_ADVANCE_TIME" val="0.001"/>
  <p:tag name="ISPRING_SLIDE_ID_2" val="{F14BE29A-A4C0-4117-8C57-CCDB45511B5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106E286-7D81-4D31-8498-B2C4458B4F92}"/>
  <p:tag name="GENSWF_ADVANCE_TIME" val="17.803"/>
  <p:tag name="GENSWF_SLIDE_UID" val="{3C722C6F-37CA-45DF-83D9-C35067EC13C4}:56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70FE779-D0AA-4F9F-A6B1-FFE183F26298}"/>
  <p:tag name="GENSWF_ADVANCE_TIME" val="40.600"/>
  <p:tag name="GENSWF_SLIDE_UID" val="{9DAACDBD-1F28-4CFE-B0C8-061487E5F63E}:56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191FAE2-7368-4FE6-8270-450BDF4BD56D}"/>
  <p:tag name="GENSWF_ADVANCE_TIME" val="15.721"/>
  <p:tag name="TIMING" val="|5.488"/>
  <p:tag name="GENSWF_SLIDE_UID" val="{E51C20B4-C6A4-423E-B4AC-C31599B47842}:56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26CDC59-3444-4FC7-AAB1-DE11F0E455A0}"/>
  <p:tag name="GENSWF_ADVANCE_TIME" val="37.074"/>
  <p:tag name="TIMING" val="|4.3|5.427|13.785"/>
  <p:tag name="GENSWF_SLIDE_UID" val="{246C01FA-52DC-4F7E-BEC2-726EB3B66E18}:562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6185</TotalTime>
  <Words>3298</Words>
  <Application>Microsoft Macintosh PowerPoint</Application>
  <PresentationFormat>Widescreen</PresentationFormat>
  <Paragraphs>366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ＭＳ Ｐゴシック</vt:lpstr>
      <vt:lpstr>Arial</vt:lpstr>
      <vt:lpstr>Calibri</vt:lpstr>
      <vt:lpstr>Calisto MT</vt:lpstr>
      <vt:lpstr>Cooper Black</vt:lpstr>
      <vt:lpstr>Engravers MT</vt:lpstr>
      <vt:lpstr>Times New Roman</vt:lpstr>
      <vt:lpstr>Wingdings</vt:lpstr>
      <vt:lpstr>Wingdings 2</vt:lpstr>
      <vt:lpstr>Slate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Isaiah 55 - The Great Invitation</dc:title>
  <dc:creator>Dan Bridges</dc:creator>
  <cp:lastModifiedBy>Rick Griffith</cp:lastModifiedBy>
  <cp:revision>4</cp:revision>
  <dcterms:created xsi:type="dcterms:W3CDTF">2023-11-07T11:17:49Z</dcterms:created>
  <dcterms:modified xsi:type="dcterms:W3CDTF">2025-08-20T12:02:52Z</dcterms:modified>
</cp:coreProperties>
</file>