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711" r:id="rId3"/>
    <p:sldId id="289" r:id="rId4"/>
    <p:sldId id="290" r:id="rId5"/>
    <p:sldId id="291" r:id="rId6"/>
    <p:sldId id="292" r:id="rId7"/>
    <p:sldId id="293" r:id="rId8"/>
    <p:sldId id="294" r:id="rId9"/>
    <p:sldId id="295" r:id="rId10"/>
    <p:sldId id="296" r:id="rId11"/>
    <p:sldId id="297" r:id="rId12"/>
    <p:sldId id="298" r:id="rId13"/>
    <p:sldId id="300" r:id="rId14"/>
    <p:sldId id="299" r:id="rId15"/>
    <p:sldId id="301" r:id="rId16"/>
    <p:sldId id="302" r:id="rId17"/>
    <p:sldId id="303" r:id="rId18"/>
    <p:sldId id="267" r:id="rId19"/>
    <p:sldId id="31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BC8"/>
    <a:srgbClr val="5F86DE"/>
    <a:srgbClr val="7698D4"/>
    <a:srgbClr val="960000"/>
    <a:srgbClr val="401B5B"/>
    <a:srgbClr val="740000"/>
    <a:srgbClr val="503D00"/>
    <a:srgbClr val="C55A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F1E6C-AB2C-1A4B-A5AB-06149A256F4B}" type="datetimeFigureOut">
              <a:rPr lang="en-US" smtClean="0"/>
              <a:t>12/8/19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7AE75-EB8C-1049-8E16-C71658A70F94}" type="slidenum">
              <a:rPr lang="en-US" smtClean="0"/>
              <a:t>‹#›</a:t>
            </a:fld>
            <a:endParaRPr lang="en-US"/>
          </a:p>
        </p:txBody>
      </p:sp>
    </p:spTree>
    <p:extLst>
      <p:ext uri="{BB962C8B-B14F-4D97-AF65-F5344CB8AC3E}">
        <p14:creationId xmlns:p14="http://schemas.microsoft.com/office/powerpoint/2010/main" val="36427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3259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679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41679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06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442025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698957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951098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079561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115140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453951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670806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018582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8547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600135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753179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599841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B93F0-E00A-45C8-8B75-0DCC0E35FDD3}" type="datetimeFigureOut">
              <a:rPr lang="en-US" smtClean="0"/>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9436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B93F0-E00A-45C8-8B75-0DCC0E35FDD3}" type="datetimeFigureOut">
              <a:rPr lang="en-US" smtClean="0"/>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531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B93F0-E00A-45C8-8B75-0DCC0E35FDD3}" type="datetimeFigureOut">
              <a:rPr lang="en-US" smtClean="0"/>
              <a:t>12/8/19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9802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B93F0-E00A-45C8-8B75-0DCC0E35FDD3}" type="datetimeFigureOut">
              <a:rPr lang="en-US" smtClean="0"/>
              <a:t>12/8/19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37550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93F0-E00A-45C8-8B75-0DCC0E35FDD3}" type="datetimeFigureOut">
              <a:rPr lang="en-US" smtClean="0"/>
              <a:t>12/8/19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6268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5660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43689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93F0-E00A-45C8-8B75-0DCC0E35FDD3}" type="datetimeFigureOut">
              <a:rPr lang="en-US" smtClean="0"/>
              <a:t>12/8/19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CF1FB-8BE2-46C7-AC2E-887E5959E5B2}" type="slidenum">
              <a:rPr lang="en-US" smtClean="0"/>
              <a:t>‹#›</a:t>
            </a:fld>
            <a:endParaRPr lang="en-US"/>
          </a:p>
        </p:txBody>
      </p:sp>
    </p:spTree>
    <p:extLst>
      <p:ext uri="{BB962C8B-B14F-4D97-AF65-F5344CB8AC3E}">
        <p14:creationId xmlns:p14="http://schemas.microsoft.com/office/powerpoint/2010/main" val="3374747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8157893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09E74A-938E-6D43-9835-35FC8F9784D9}"/>
              </a:ext>
            </a:extLst>
          </p:cNvPr>
          <p:cNvSpPr>
            <a:spLocks noChangeArrowheads="1"/>
          </p:cNvSpPr>
          <p:nvPr/>
        </p:nvSpPr>
        <p:spPr bwMode="auto">
          <a:xfrm>
            <a:off x="0"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pic>
        <p:nvPicPr>
          <p:cNvPr id="3074" name="Picture 2" descr="Image result for hard fall&quot;">
            <a:extLst>
              <a:ext uri="{FF2B5EF4-FFF2-40B4-BE49-F238E27FC236}">
                <a16:creationId xmlns:a16="http://schemas.microsoft.com/office/drawing/2014/main" id="{BF8ECC0C-D72E-4365-9B15-5DFD031C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188" y="138769"/>
            <a:ext cx="6915131" cy="5186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83A794-D041-4966-8C2C-5EE2C440C677}"/>
              </a:ext>
            </a:extLst>
          </p:cNvPr>
          <p:cNvSpPr/>
          <p:nvPr/>
        </p:nvSpPr>
        <p:spPr>
          <a:xfrm rot="19526901">
            <a:off x="2099875" y="1186061"/>
            <a:ext cx="5052769" cy="2554545"/>
          </a:xfrm>
          <a:prstGeom prst="rect">
            <a:avLst/>
          </a:prstGeom>
          <a:solidFill>
            <a:schemeClr val="tx1"/>
          </a:solidFill>
        </p:spPr>
        <p:txBody>
          <a:bodyPr wrap="square">
            <a:spAutoFit/>
          </a:bodyPr>
          <a:lstStyle/>
          <a:p>
            <a:pPr algn="ctr"/>
            <a:r>
              <a:rPr lang="en-US" sz="4000" dirty="0">
                <a:solidFill>
                  <a:schemeClr val="bg1"/>
                </a:solidFill>
                <a:uFill>
                  <a:solidFill>
                    <a:srgbClr val="000000"/>
                  </a:solidFill>
                </a:uFill>
                <a:latin typeface="Arial Black" panose="020B0A04020102020204" pitchFamily="34" charset="0"/>
                <a:ea typeface="Arial Unicode MS"/>
                <a:cs typeface="Arial Unicode MS"/>
              </a:rPr>
              <a:t>The Uncomfortable Truth About Jesus</a:t>
            </a:r>
            <a:endParaRPr lang="en-US" sz="2800" dirty="0">
              <a:solidFill>
                <a:schemeClr val="bg1"/>
              </a:solidFill>
              <a:uFill>
                <a:solidFill>
                  <a:srgbClr val="000000"/>
                </a:solidFill>
              </a:uFill>
              <a:latin typeface="Arial Black" panose="020B0A04020102020204" pitchFamily="34" charset="0"/>
              <a:ea typeface="Arial Unicode MS"/>
              <a:cs typeface="Arial Unicode MS"/>
            </a:endParaRPr>
          </a:p>
        </p:txBody>
      </p:sp>
      <p:sp>
        <p:nvSpPr>
          <p:cNvPr id="3" name="Rectangle 2">
            <a:extLst>
              <a:ext uri="{FF2B5EF4-FFF2-40B4-BE49-F238E27FC236}">
                <a16:creationId xmlns:a16="http://schemas.microsoft.com/office/drawing/2014/main" id="{F7B2CB7D-194F-45FB-8463-3C55098B039C}"/>
              </a:ext>
            </a:extLst>
          </p:cNvPr>
          <p:cNvSpPr/>
          <p:nvPr/>
        </p:nvSpPr>
        <p:spPr>
          <a:xfrm>
            <a:off x="3050939" y="4787896"/>
            <a:ext cx="3334566" cy="461665"/>
          </a:xfrm>
          <a:prstGeom prst="rect">
            <a:avLst/>
          </a:prstGeom>
          <a:solidFill>
            <a:schemeClr val="accent1">
              <a:lumMod val="75000"/>
            </a:schemeClr>
          </a:solidFill>
        </p:spPr>
        <p:txBody>
          <a:bodyPr wrap="square">
            <a:spAutoFit/>
          </a:bodyPr>
          <a:lstStyle/>
          <a:p>
            <a:pPr algn="ctr">
              <a:spcAft>
                <a:spcPts val="1200"/>
              </a:spcAft>
            </a:pPr>
            <a:r>
              <a:rPr lang="en-US" sz="2400" dirty="0">
                <a:solidFill>
                  <a:schemeClr val="bg1"/>
                </a:solidFill>
                <a:uFill>
                  <a:solidFill>
                    <a:srgbClr val="000000"/>
                  </a:solidFill>
                </a:uFill>
                <a:latin typeface="Arial Black" panose="020B0A04020102020204" pitchFamily="34" charset="0"/>
                <a:ea typeface="Arial Unicode MS"/>
                <a:cs typeface="Arial Unicode MS"/>
              </a:rPr>
              <a:t>Isaiah 52:13–53:12</a:t>
            </a:r>
          </a:p>
        </p:txBody>
      </p:sp>
    </p:spTree>
    <p:extLst>
      <p:ext uri="{BB962C8B-B14F-4D97-AF65-F5344CB8AC3E}">
        <p14:creationId xmlns:p14="http://schemas.microsoft.com/office/powerpoint/2010/main" val="35374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053040-9505-46F1-A4E0-2AD0DE4CEA07}"/>
              </a:ext>
            </a:extLst>
          </p:cNvPr>
          <p:cNvSpPr/>
          <p:nvPr/>
        </p:nvSpPr>
        <p:spPr>
          <a:xfrm>
            <a:off x="0" y="859616"/>
            <a:ext cx="8431731" cy="523220"/>
          </a:xfrm>
          <a:prstGeom prst="rect">
            <a:avLst/>
          </a:prstGeom>
          <a:solidFill>
            <a:schemeClr val="accent6">
              <a:lumMod val="50000"/>
            </a:schemeClr>
          </a:solidFill>
          <a:ln w="19050">
            <a:solidFill>
              <a:schemeClr val="bg1">
                <a:lumMod val="95000"/>
              </a:schemeClr>
            </a:solidFill>
          </a:ln>
          <a:effectLst>
            <a:softEdge rad="12700"/>
          </a:effectLst>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Jesus is not who we expect to solve problems </a:t>
            </a:r>
            <a:r>
              <a:rPr lang="en-US" sz="2800" dirty="0">
                <a:solidFill>
                  <a:schemeClr val="bg1"/>
                </a:solidFill>
                <a:latin typeface="Times New Roman" panose="02020603050405020304" pitchFamily="18" charset="0"/>
                <a:cs typeface="Times New Roman" panose="02020603050405020304" pitchFamily="18" charset="0"/>
              </a:rPr>
              <a:t>(52:13-15)</a:t>
            </a:r>
          </a:p>
        </p:txBody>
      </p:sp>
      <p:sp>
        <p:nvSpPr>
          <p:cNvPr id="3" name="Rectangle 2">
            <a:extLst>
              <a:ext uri="{FF2B5EF4-FFF2-40B4-BE49-F238E27FC236}">
                <a16:creationId xmlns:a16="http://schemas.microsoft.com/office/drawing/2014/main" id="{D5DE5AF4-A03D-4569-BC97-B632042769B1}"/>
              </a:ext>
            </a:extLst>
          </p:cNvPr>
          <p:cNvSpPr/>
          <p:nvPr/>
        </p:nvSpPr>
        <p:spPr>
          <a:xfrm>
            <a:off x="-1" y="1845009"/>
            <a:ext cx="8431731" cy="1043619"/>
          </a:xfrm>
          <a:prstGeom prst="rect">
            <a:avLst/>
          </a:prstGeom>
          <a:solidFill>
            <a:schemeClr val="accent6">
              <a:lumMod val="50000"/>
            </a:schemeClr>
          </a:solidFill>
          <a:ln w="19050">
            <a:solidFill>
              <a:schemeClr val="bg1">
                <a:lumMod val="95000"/>
              </a:schemeClr>
            </a:solidFill>
          </a:ln>
        </p:spPr>
        <p:txBody>
          <a:bodyPr wrap="square">
            <a:spAutoFit/>
          </a:bodyPr>
          <a:lstStyle/>
          <a:p>
            <a:pPr>
              <a:lnSpc>
                <a:spcPct val="115000"/>
              </a:lnSpc>
              <a:spcAft>
                <a:spcPts val="1200"/>
              </a:spcAft>
            </a:pP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Jesus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does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not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look like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who we want to solve problems </a:t>
            </a: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(53:1-</a:t>
            </a:r>
            <a:r>
              <a:rPr lang="en-US" sz="2800" dirty="0">
                <a:solidFill>
                  <a:schemeClr val="bg1"/>
                </a:solidFill>
                <a:uFill>
                  <a:solidFill>
                    <a:srgbClr val="000000"/>
                  </a:solidFill>
                </a:uFill>
                <a:latin typeface="Times New Roman" panose="02020603050405020304" pitchFamily="18" charset="0"/>
                <a:ea typeface="Arial Unicode MS"/>
                <a:cs typeface="Arial Unicode MS"/>
              </a:rPr>
              <a:t>3)</a:t>
            </a:r>
          </a:p>
        </p:txBody>
      </p:sp>
      <p:sp>
        <p:nvSpPr>
          <p:cNvPr id="5" name="Rectangle 4">
            <a:extLst>
              <a:ext uri="{FF2B5EF4-FFF2-40B4-BE49-F238E27FC236}">
                <a16:creationId xmlns:a16="http://schemas.microsoft.com/office/drawing/2014/main" id="{F1212699-F621-46BD-A195-F44A78BF512D}"/>
              </a:ext>
            </a:extLst>
          </p:cNvPr>
          <p:cNvSpPr/>
          <p:nvPr/>
        </p:nvSpPr>
        <p:spPr>
          <a:xfrm>
            <a:off x="0" y="3317678"/>
            <a:ext cx="8431730" cy="1043619"/>
          </a:xfrm>
          <a:prstGeom prst="rect">
            <a:avLst/>
          </a:prstGeom>
          <a:solidFill>
            <a:schemeClr val="accent6">
              <a:lumMod val="50000"/>
            </a:schemeClr>
          </a:solidFill>
          <a:ln w="19050">
            <a:solidFill>
              <a:schemeClr val="bg1">
                <a:lumMod val="95000"/>
              </a:schemeClr>
            </a:solidFill>
          </a:ln>
        </p:spPr>
        <p:txBody>
          <a:bodyPr wrap="square">
            <a:spAutoFit/>
          </a:bodyPr>
          <a:lstStyle/>
          <a:p>
            <a:pPr>
              <a:lnSpc>
                <a:spcPct val="115000"/>
              </a:lnSpc>
              <a:spcBef>
                <a:spcPts val="1200"/>
              </a:spcBef>
            </a:pPr>
            <a:r>
              <a:rPr lang="en-US" sz="2800" i="1" dirty="0">
                <a:solidFill>
                  <a:schemeClr val="bg1"/>
                </a:solidFill>
                <a:latin typeface="Times New Roman" panose="02020603050405020304" pitchFamily="18" charset="0"/>
                <a:ea typeface="Times New Roman" panose="02020603050405020304" pitchFamily="18" charset="0"/>
              </a:rPr>
              <a:t>Jesus does not act in the way we want to solve problems </a:t>
            </a:r>
            <a:r>
              <a:rPr lang="en-US" sz="2800" dirty="0">
                <a:solidFill>
                  <a:schemeClr val="bg1"/>
                </a:solidFill>
                <a:latin typeface="Times New Roman" panose="02020603050405020304" pitchFamily="18" charset="0"/>
                <a:ea typeface="Times New Roman" panose="02020603050405020304" pitchFamily="18" charset="0"/>
              </a:rPr>
              <a:t>(53:4-12)</a:t>
            </a:r>
            <a:endParaRPr lang="en-US" sz="2800" dirty="0">
              <a:solidFill>
                <a:schemeClr val="bg1"/>
              </a:solidFill>
              <a:latin typeface="Times New Roman" panose="02020603050405020304" pitchFamily="18" charset="0"/>
              <a:ea typeface="Arial Unicode MS"/>
            </a:endParaRPr>
          </a:p>
        </p:txBody>
      </p:sp>
      <p:sp>
        <p:nvSpPr>
          <p:cNvPr id="6" name="Rectangle 5">
            <a:extLst>
              <a:ext uri="{FF2B5EF4-FFF2-40B4-BE49-F238E27FC236}">
                <a16:creationId xmlns:a16="http://schemas.microsoft.com/office/drawing/2014/main" id="{516635DC-EA3D-4EC7-AC5E-920D7ECC625B}"/>
              </a:ext>
            </a:extLst>
          </p:cNvPr>
          <p:cNvSpPr/>
          <p:nvPr/>
        </p:nvSpPr>
        <p:spPr>
          <a:xfrm>
            <a:off x="442758" y="4620127"/>
            <a:ext cx="5579646" cy="556434"/>
          </a:xfrm>
          <a:prstGeom prst="rect">
            <a:avLst/>
          </a:prstGeom>
        </p:spPr>
        <p:txBody>
          <a:bodyPr wrap="square">
            <a:spAutoFit/>
          </a:bodyPr>
          <a:lstStyle/>
          <a:p>
            <a:pPr marL="342900" marR="0" lvl="0" indent="-342900">
              <a:lnSpc>
                <a:spcPct val="115000"/>
              </a:lnSpc>
              <a:spcBef>
                <a:spcPts val="1200"/>
              </a:spcBef>
              <a:spcAft>
                <a:spcPts val="80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suffered to pay for our sin (4-6)</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79C2E7E-2672-4460-85DF-76D375AB204E}"/>
              </a:ext>
            </a:extLst>
          </p:cNvPr>
          <p:cNvSpPr/>
          <p:nvPr/>
        </p:nvSpPr>
        <p:spPr>
          <a:xfrm>
            <a:off x="1116530" y="5435391"/>
            <a:ext cx="5789596" cy="954107"/>
          </a:xfrm>
          <a:prstGeom prst="rect">
            <a:avLst/>
          </a:prstGeom>
          <a:solidFill>
            <a:schemeClr val="bg1"/>
          </a:solidFill>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“smitten by God” “stricken” “afflicted” “pierced” “crushed” </a:t>
            </a:r>
            <a:endParaRPr lang="en-US" sz="2800" dirty="0"/>
          </a:p>
        </p:txBody>
      </p:sp>
    </p:spTree>
    <p:extLst>
      <p:ext uri="{BB962C8B-B14F-4D97-AF65-F5344CB8AC3E}">
        <p14:creationId xmlns:p14="http://schemas.microsoft.com/office/powerpoint/2010/main" val="180851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DCCE4-508B-4AE2-8E4E-C1FF849E425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A10A61F-A4EC-4337-9955-B4C5AB9E206A}"/>
              </a:ext>
            </a:extLst>
          </p:cNvPr>
          <p:cNvSpPr/>
          <p:nvPr/>
        </p:nvSpPr>
        <p:spPr>
          <a:xfrm>
            <a:off x="3859731" y="4669502"/>
            <a:ext cx="4894265" cy="1015663"/>
          </a:xfrm>
          <a:prstGeom prst="rect">
            <a:avLst/>
          </a:prstGeom>
        </p:spPr>
        <p:txBody>
          <a:bodyPr wrap="square">
            <a:spAutoFit/>
          </a:bodyPr>
          <a:lstStyle/>
          <a:p>
            <a:r>
              <a:rPr lang="en-US"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Our iniquities</a:t>
            </a:r>
            <a:endParaRPr lang="en-US" sz="6000" dirty="0"/>
          </a:p>
        </p:txBody>
      </p:sp>
      <p:sp>
        <p:nvSpPr>
          <p:cNvPr id="5" name="Rectangle 4">
            <a:extLst>
              <a:ext uri="{FF2B5EF4-FFF2-40B4-BE49-F238E27FC236}">
                <a16:creationId xmlns:a16="http://schemas.microsoft.com/office/drawing/2014/main" id="{AEE31315-F8D9-4520-9FB3-851EA0603CC4}"/>
              </a:ext>
            </a:extLst>
          </p:cNvPr>
          <p:cNvSpPr/>
          <p:nvPr/>
        </p:nvSpPr>
        <p:spPr>
          <a:xfrm>
            <a:off x="134754" y="3589866"/>
            <a:ext cx="4166846" cy="923330"/>
          </a:xfrm>
          <a:prstGeom prst="rect">
            <a:avLst/>
          </a:prstGeom>
        </p:spPr>
        <p:txBody>
          <a:bodyPr wrap="square">
            <a:spAutoFit/>
          </a:bodyPr>
          <a:lstStyle/>
          <a:p>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Our iniquities</a:t>
            </a:r>
            <a:endParaRPr lang="en-US" sz="5400" dirty="0"/>
          </a:p>
        </p:txBody>
      </p:sp>
      <p:sp>
        <p:nvSpPr>
          <p:cNvPr id="6" name="Rectangle 5">
            <a:extLst>
              <a:ext uri="{FF2B5EF4-FFF2-40B4-BE49-F238E27FC236}">
                <a16:creationId xmlns:a16="http://schemas.microsoft.com/office/drawing/2014/main" id="{9DA1984D-5C29-4598-8CEA-DD69E8F8AA15}"/>
              </a:ext>
            </a:extLst>
          </p:cNvPr>
          <p:cNvSpPr/>
          <p:nvPr/>
        </p:nvSpPr>
        <p:spPr>
          <a:xfrm>
            <a:off x="981768" y="1711331"/>
            <a:ext cx="3664738" cy="830997"/>
          </a:xfrm>
          <a:prstGeom prst="rect">
            <a:avLst/>
          </a:prstGeom>
        </p:spPr>
        <p:txBody>
          <a:bodyPr wrap="square">
            <a:spAutoFit/>
          </a:bodyPr>
          <a:lstStyle/>
          <a:p>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Our iniquities</a:t>
            </a:r>
            <a:endParaRPr lang="en-US" sz="4800" dirty="0"/>
          </a:p>
        </p:txBody>
      </p:sp>
      <p:sp>
        <p:nvSpPr>
          <p:cNvPr id="7" name="Rectangle 6">
            <a:extLst>
              <a:ext uri="{FF2B5EF4-FFF2-40B4-BE49-F238E27FC236}">
                <a16:creationId xmlns:a16="http://schemas.microsoft.com/office/drawing/2014/main" id="{0A0417E7-7C15-4098-8F60-3207094341F7}"/>
              </a:ext>
            </a:extLst>
          </p:cNvPr>
          <p:cNvSpPr/>
          <p:nvPr/>
        </p:nvSpPr>
        <p:spPr>
          <a:xfrm>
            <a:off x="4004107" y="391058"/>
            <a:ext cx="4749890" cy="830997"/>
          </a:xfrm>
          <a:prstGeom prst="rect">
            <a:avLst/>
          </a:prstGeom>
        </p:spPr>
        <p:txBody>
          <a:bodyPr wrap="square">
            <a:spAutoFit/>
          </a:bodyPr>
          <a:lstStyle/>
          <a:p>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Our transgressions</a:t>
            </a:r>
            <a:endParaRPr lang="en-US" sz="4800" dirty="0"/>
          </a:p>
        </p:txBody>
      </p:sp>
      <p:sp>
        <p:nvSpPr>
          <p:cNvPr id="8" name="Rectangle 7">
            <a:extLst>
              <a:ext uri="{FF2B5EF4-FFF2-40B4-BE49-F238E27FC236}">
                <a16:creationId xmlns:a16="http://schemas.microsoft.com/office/drawing/2014/main" id="{FF89285E-85E7-4265-8BCD-D799144534BC}"/>
              </a:ext>
            </a:extLst>
          </p:cNvPr>
          <p:cNvSpPr/>
          <p:nvPr/>
        </p:nvSpPr>
        <p:spPr>
          <a:xfrm>
            <a:off x="2964582" y="2829827"/>
            <a:ext cx="5643432" cy="923330"/>
          </a:xfrm>
          <a:prstGeom prst="rect">
            <a:avLst/>
          </a:prstGeom>
        </p:spPr>
        <p:txBody>
          <a:bodyPr wrap="square">
            <a:spAutoFit/>
          </a:bodyPr>
          <a:lstStyle/>
          <a:p>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Our transgressions</a:t>
            </a:r>
            <a:endParaRPr lang="en-US" sz="5400" dirty="0"/>
          </a:p>
        </p:txBody>
      </p:sp>
      <p:sp>
        <p:nvSpPr>
          <p:cNvPr id="9" name="Rectangle 8">
            <a:extLst>
              <a:ext uri="{FF2B5EF4-FFF2-40B4-BE49-F238E27FC236}">
                <a16:creationId xmlns:a16="http://schemas.microsoft.com/office/drawing/2014/main" id="{30546AB6-3955-444E-BDCB-3398AAFB205E}"/>
              </a:ext>
            </a:extLst>
          </p:cNvPr>
          <p:cNvSpPr/>
          <p:nvPr/>
        </p:nvSpPr>
        <p:spPr>
          <a:xfrm>
            <a:off x="450770" y="5804035"/>
            <a:ext cx="6450543" cy="1015663"/>
          </a:xfrm>
          <a:prstGeom prst="rect">
            <a:avLst/>
          </a:prstGeom>
        </p:spPr>
        <p:txBody>
          <a:bodyPr wrap="square">
            <a:spAutoFit/>
          </a:bodyPr>
          <a:lstStyle/>
          <a:p>
            <a:r>
              <a:rPr lang="en-US"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Our transgressions</a:t>
            </a:r>
            <a:endParaRPr lang="en-US" sz="6000" dirty="0"/>
          </a:p>
        </p:txBody>
      </p:sp>
    </p:spTree>
    <p:extLst>
      <p:ext uri="{BB962C8B-B14F-4D97-AF65-F5344CB8AC3E}">
        <p14:creationId xmlns:p14="http://schemas.microsoft.com/office/powerpoint/2010/main" val="17594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DCCE4-508B-4AE2-8E4E-C1FF849E425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218" name="Picture 2" descr="Image result for street sweeper&quot;">
            <a:extLst>
              <a:ext uri="{FF2B5EF4-FFF2-40B4-BE49-F238E27FC236}">
                <a16:creationId xmlns:a16="http://schemas.microsoft.com/office/drawing/2014/main" id="{C380020F-BE77-46B3-8148-08F6444EC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7" y="1020276"/>
            <a:ext cx="8266741" cy="5505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9A10A61F-A4EC-4337-9955-B4C5AB9E206A}"/>
              </a:ext>
            </a:extLst>
          </p:cNvPr>
          <p:cNvSpPr/>
          <p:nvPr/>
        </p:nvSpPr>
        <p:spPr>
          <a:xfrm>
            <a:off x="4372972" y="318870"/>
            <a:ext cx="4133632" cy="584775"/>
          </a:xfrm>
          <a:prstGeom prst="rect">
            <a:avLst/>
          </a:prstGeom>
        </p:spPr>
        <p:txBody>
          <a:bodyPr wrap="non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Would Messiah do this?</a:t>
            </a:r>
            <a:endParaRPr lang="en-US" sz="3200" dirty="0"/>
          </a:p>
        </p:txBody>
      </p:sp>
    </p:spTree>
    <p:extLst>
      <p:ext uri="{BB962C8B-B14F-4D97-AF65-F5344CB8AC3E}">
        <p14:creationId xmlns:p14="http://schemas.microsoft.com/office/powerpoint/2010/main" val="113815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DCCE4-508B-4AE2-8E4E-C1FF849E425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266" name="Picture 2" descr="Image result for cleaning public bathrooms&quot;">
            <a:extLst>
              <a:ext uri="{FF2B5EF4-FFF2-40B4-BE49-F238E27FC236}">
                <a16:creationId xmlns:a16="http://schemas.microsoft.com/office/drawing/2014/main" id="{98835716-A190-4A36-9137-D9F7556EC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169" y="1038692"/>
            <a:ext cx="7546206" cy="54292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a:extLst>
              <a:ext uri="{FF2B5EF4-FFF2-40B4-BE49-F238E27FC236}">
                <a16:creationId xmlns:a16="http://schemas.microsoft.com/office/drawing/2014/main" id="{B1224605-B180-4C3D-AD46-D176691E14BF}"/>
              </a:ext>
            </a:extLst>
          </p:cNvPr>
          <p:cNvSpPr/>
          <p:nvPr/>
        </p:nvSpPr>
        <p:spPr>
          <a:xfrm>
            <a:off x="291860" y="226959"/>
            <a:ext cx="4590487" cy="584775"/>
          </a:xfrm>
          <a:prstGeom prst="rect">
            <a:avLst/>
          </a:prstGeom>
        </p:spPr>
        <p:txBody>
          <a:bodyPr wrap="non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Would Messiah clean this?</a:t>
            </a:r>
            <a:endParaRPr lang="en-US" sz="3200" dirty="0"/>
          </a:p>
        </p:txBody>
      </p:sp>
    </p:spTree>
    <p:extLst>
      <p:ext uri="{BB962C8B-B14F-4D97-AF65-F5344CB8AC3E}">
        <p14:creationId xmlns:p14="http://schemas.microsoft.com/office/powerpoint/2010/main" val="16265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2E33D9-A9E9-4B7A-A3FA-F8E4ECC24E68}"/>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290" name="Picture 2" descr="Image result for hopeful smile&quot;">
            <a:extLst>
              <a:ext uri="{FF2B5EF4-FFF2-40B4-BE49-F238E27FC236}">
                <a16:creationId xmlns:a16="http://schemas.microsoft.com/office/drawing/2014/main" id="{3B6E9EAB-DF50-4490-A323-EFEFF65A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875"/>
            <a:ext cx="5715000" cy="571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0840282-A2B8-4024-8B77-A315429FEEA4}"/>
              </a:ext>
            </a:extLst>
          </p:cNvPr>
          <p:cNvSpPr/>
          <p:nvPr/>
        </p:nvSpPr>
        <p:spPr>
          <a:xfrm>
            <a:off x="153993" y="391058"/>
            <a:ext cx="4711386" cy="830997"/>
          </a:xfrm>
          <a:prstGeom prst="rect">
            <a:avLst/>
          </a:prstGeom>
        </p:spPr>
        <p:txBody>
          <a:bodyPr wrap="square">
            <a:spAutoFit/>
          </a:bodyPr>
          <a:lstStyle/>
          <a:p>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Brought us peace</a:t>
            </a:r>
            <a:endParaRPr lang="en-US" sz="4800" dirty="0"/>
          </a:p>
        </p:txBody>
      </p:sp>
      <p:sp>
        <p:nvSpPr>
          <p:cNvPr id="5" name="Rectangle 4">
            <a:extLst>
              <a:ext uri="{FF2B5EF4-FFF2-40B4-BE49-F238E27FC236}">
                <a16:creationId xmlns:a16="http://schemas.microsoft.com/office/drawing/2014/main" id="{D9CC4E9F-E406-400F-BC8A-F02968E3A3E1}"/>
              </a:ext>
            </a:extLst>
          </p:cNvPr>
          <p:cNvSpPr/>
          <p:nvPr/>
        </p:nvSpPr>
        <p:spPr>
          <a:xfrm>
            <a:off x="4302490" y="5646467"/>
            <a:ext cx="4136280" cy="830997"/>
          </a:xfrm>
          <a:prstGeom prst="rect">
            <a:avLst/>
          </a:prstGeom>
        </p:spPr>
        <p:txBody>
          <a:bodyPr wrap="square">
            <a:spAutoFit/>
          </a:bodyPr>
          <a:lstStyle/>
          <a:p>
            <a:pPr algn="ct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are healed</a:t>
            </a:r>
            <a:endParaRPr lang="en-US" sz="4800" dirty="0"/>
          </a:p>
        </p:txBody>
      </p:sp>
      <p:sp>
        <p:nvSpPr>
          <p:cNvPr id="7" name="Rectangle 6">
            <a:extLst>
              <a:ext uri="{FF2B5EF4-FFF2-40B4-BE49-F238E27FC236}">
                <a16:creationId xmlns:a16="http://schemas.microsoft.com/office/drawing/2014/main" id="{4E7C09A0-1E6D-4429-A412-61B44201A596}"/>
              </a:ext>
            </a:extLst>
          </p:cNvPr>
          <p:cNvSpPr/>
          <p:nvPr/>
        </p:nvSpPr>
        <p:spPr>
          <a:xfrm>
            <a:off x="306393" y="4528324"/>
            <a:ext cx="5584268" cy="923330"/>
          </a:xfrm>
          <a:prstGeom prst="rect">
            <a:avLst/>
          </a:prstGeom>
        </p:spPr>
        <p:txBody>
          <a:bodyPr wrap="square">
            <a:spAutoFit/>
          </a:bodyPr>
          <a:lstStyle/>
          <a:p>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Brought us peace</a:t>
            </a:r>
            <a:endParaRPr lang="en-US" sz="5400" dirty="0"/>
          </a:p>
        </p:txBody>
      </p:sp>
      <p:sp>
        <p:nvSpPr>
          <p:cNvPr id="8" name="Rectangle 7">
            <a:extLst>
              <a:ext uri="{FF2B5EF4-FFF2-40B4-BE49-F238E27FC236}">
                <a16:creationId xmlns:a16="http://schemas.microsoft.com/office/drawing/2014/main" id="{56D4C670-CB5C-4B18-A73D-52E10A07FFFC}"/>
              </a:ext>
            </a:extLst>
          </p:cNvPr>
          <p:cNvSpPr/>
          <p:nvPr/>
        </p:nvSpPr>
        <p:spPr>
          <a:xfrm>
            <a:off x="306393" y="2887579"/>
            <a:ext cx="5195064" cy="1015663"/>
          </a:xfrm>
          <a:prstGeom prst="rect">
            <a:avLst/>
          </a:prstGeom>
        </p:spPr>
        <p:txBody>
          <a:bodyPr wrap="square">
            <a:spAutoFit/>
          </a:bodyPr>
          <a:lstStyle/>
          <a:p>
            <a:pPr algn="ctr"/>
            <a:r>
              <a:rPr lang="en-US"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are healed</a:t>
            </a:r>
            <a:endParaRPr lang="en-US" sz="6000" dirty="0"/>
          </a:p>
        </p:txBody>
      </p:sp>
      <p:sp>
        <p:nvSpPr>
          <p:cNvPr id="9" name="Rectangle 8">
            <a:extLst>
              <a:ext uri="{FF2B5EF4-FFF2-40B4-BE49-F238E27FC236}">
                <a16:creationId xmlns:a16="http://schemas.microsoft.com/office/drawing/2014/main" id="{3E2EE53E-FD0D-4306-8870-A1D12E66DCB7}"/>
              </a:ext>
            </a:extLst>
          </p:cNvPr>
          <p:cNvSpPr/>
          <p:nvPr/>
        </p:nvSpPr>
        <p:spPr>
          <a:xfrm>
            <a:off x="200514" y="1727370"/>
            <a:ext cx="4136280" cy="923330"/>
          </a:xfrm>
          <a:prstGeom prst="rect">
            <a:avLst/>
          </a:prstGeom>
        </p:spPr>
        <p:txBody>
          <a:bodyPr wrap="square">
            <a:spAutoFit/>
          </a:bodyPr>
          <a:lstStyle/>
          <a:p>
            <a:pPr algn="ct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are healed</a:t>
            </a:r>
            <a:endParaRPr lang="en-US" sz="5400" dirty="0"/>
          </a:p>
        </p:txBody>
      </p:sp>
      <p:sp>
        <p:nvSpPr>
          <p:cNvPr id="10" name="Rectangle 9">
            <a:extLst>
              <a:ext uri="{FF2B5EF4-FFF2-40B4-BE49-F238E27FC236}">
                <a16:creationId xmlns:a16="http://schemas.microsoft.com/office/drawing/2014/main" id="{E3686AB1-B21C-4BAC-94EA-6EA758DB62D0}"/>
              </a:ext>
            </a:extLst>
          </p:cNvPr>
          <p:cNvSpPr/>
          <p:nvPr/>
        </p:nvSpPr>
        <p:spPr>
          <a:xfrm>
            <a:off x="-80225" y="5932008"/>
            <a:ext cx="5584268" cy="1015663"/>
          </a:xfrm>
          <a:prstGeom prst="rect">
            <a:avLst/>
          </a:prstGeom>
        </p:spPr>
        <p:txBody>
          <a:bodyPr wrap="square">
            <a:spAutoFit/>
          </a:bodyPr>
          <a:lstStyle/>
          <a:p>
            <a:r>
              <a:rPr lang="en-US" sz="6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Brought us peace</a:t>
            </a:r>
            <a:endParaRPr lang="en-US" sz="6000" dirty="0"/>
          </a:p>
        </p:txBody>
      </p:sp>
    </p:spTree>
    <p:extLst>
      <p:ext uri="{BB962C8B-B14F-4D97-AF65-F5344CB8AC3E}">
        <p14:creationId xmlns:p14="http://schemas.microsoft.com/office/powerpoint/2010/main" val="39450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053040-9505-46F1-A4E0-2AD0DE4CEA07}"/>
              </a:ext>
            </a:extLst>
          </p:cNvPr>
          <p:cNvSpPr/>
          <p:nvPr/>
        </p:nvSpPr>
        <p:spPr>
          <a:xfrm>
            <a:off x="0" y="859616"/>
            <a:ext cx="8431731" cy="523220"/>
          </a:xfrm>
          <a:prstGeom prst="rect">
            <a:avLst/>
          </a:prstGeom>
          <a:solidFill>
            <a:schemeClr val="accent6">
              <a:lumMod val="50000"/>
            </a:schemeClr>
          </a:solidFill>
          <a:ln w="19050">
            <a:solidFill>
              <a:schemeClr val="bg1">
                <a:lumMod val="95000"/>
              </a:schemeClr>
            </a:solidFill>
          </a:ln>
          <a:effectLst>
            <a:softEdge rad="12700"/>
          </a:effectLst>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Jesus is not who we expect to solve problems </a:t>
            </a:r>
            <a:r>
              <a:rPr lang="en-US" sz="2800" dirty="0">
                <a:solidFill>
                  <a:schemeClr val="bg1"/>
                </a:solidFill>
                <a:latin typeface="Times New Roman" panose="02020603050405020304" pitchFamily="18" charset="0"/>
                <a:cs typeface="Times New Roman" panose="02020603050405020304" pitchFamily="18" charset="0"/>
              </a:rPr>
              <a:t>(52:13-15)</a:t>
            </a:r>
          </a:p>
        </p:txBody>
      </p:sp>
      <p:sp>
        <p:nvSpPr>
          <p:cNvPr id="3" name="Rectangle 2">
            <a:extLst>
              <a:ext uri="{FF2B5EF4-FFF2-40B4-BE49-F238E27FC236}">
                <a16:creationId xmlns:a16="http://schemas.microsoft.com/office/drawing/2014/main" id="{D5DE5AF4-A03D-4569-BC97-B632042769B1}"/>
              </a:ext>
            </a:extLst>
          </p:cNvPr>
          <p:cNvSpPr/>
          <p:nvPr/>
        </p:nvSpPr>
        <p:spPr>
          <a:xfrm>
            <a:off x="-1" y="1845009"/>
            <a:ext cx="8431731" cy="1043619"/>
          </a:xfrm>
          <a:prstGeom prst="rect">
            <a:avLst/>
          </a:prstGeom>
          <a:solidFill>
            <a:schemeClr val="accent6">
              <a:lumMod val="50000"/>
            </a:schemeClr>
          </a:solidFill>
          <a:ln w="19050">
            <a:solidFill>
              <a:schemeClr val="bg1">
                <a:lumMod val="95000"/>
              </a:schemeClr>
            </a:solidFill>
          </a:ln>
        </p:spPr>
        <p:txBody>
          <a:bodyPr wrap="square">
            <a:spAutoFit/>
          </a:bodyPr>
          <a:lstStyle/>
          <a:p>
            <a:pPr>
              <a:lnSpc>
                <a:spcPct val="115000"/>
              </a:lnSpc>
              <a:spcAft>
                <a:spcPts val="1200"/>
              </a:spcAft>
            </a:pP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Jesus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does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not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look like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who we want to solve problems </a:t>
            </a: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(53:1-</a:t>
            </a:r>
            <a:r>
              <a:rPr lang="en-US" sz="2800" dirty="0">
                <a:solidFill>
                  <a:schemeClr val="bg1"/>
                </a:solidFill>
                <a:uFill>
                  <a:solidFill>
                    <a:srgbClr val="000000"/>
                  </a:solidFill>
                </a:uFill>
                <a:latin typeface="Times New Roman" panose="02020603050405020304" pitchFamily="18" charset="0"/>
                <a:ea typeface="Arial Unicode MS"/>
                <a:cs typeface="Arial Unicode MS"/>
              </a:rPr>
              <a:t>3)</a:t>
            </a:r>
          </a:p>
        </p:txBody>
      </p:sp>
      <p:sp>
        <p:nvSpPr>
          <p:cNvPr id="5" name="Rectangle 4">
            <a:extLst>
              <a:ext uri="{FF2B5EF4-FFF2-40B4-BE49-F238E27FC236}">
                <a16:creationId xmlns:a16="http://schemas.microsoft.com/office/drawing/2014/main" id="{F1212699-F621-46BD-A195-F44A78BF512D}"/>
              </a:ext>
            </a:extLst>
          </p:cNvPr>
          <p:cNvSpPr/>
          <p:nvPr/>
        </p:nvSpPr>
        <p:spPr>
          <a:xfrm>
            <a:off x="0" y="3317678"/>
            <a:ext cx="8431730" cy="1043619"/>
          </a:xfrm>
          <a:prstGeom prst="rect">
            <a:avLst/>
          </a:prstGeom>
          <a:solidFill>
            <a:schemeClr val="accent6">
              <a:lumMod val="50000"/>
            </a:schemeClr>
          </a:solidFill>
          <a:ln w="19050">
            <a:solidFill>
              <a:schemeClr val="bg1">
                <a:lumMod val="95000"/>
              </a:schemeClr>
            </a:solidFill>
          </a:ln>
        </p:spPr>
        <p:txBody>
          <a:bodyPr wrap="square">
            <a:spAutoFit/>
          </a:bodyPr>
          <a:lstStyle/>
          <a:p>
            <a:pPr>
              <a:lnSpc>
                <a:spcPct val="115000"/>
              </a:lnSpc>
              <a:spcBef>
                <a:spcPts val="1200"/>
              </a:spcBef>
            </a:pPr>
            <a:r>
              <a:rPr lang="en-US" sz="2800" i="1" dirty="0">
                <a:solidFill>
                  <a:schemeClr val="bg1"/>
                </a:solidFill>
                <a:latin typeface="Times New Roman" panose="02020603050405020304" pitchFamily="18" charset="0"/>
                <a:ea typeface="Times New Roman" panose="02020603050405020304" pitchFamily="18" charset="0"/>
              </a:rPr>
              <a:t>Jesus does not act in the way we want to solve problems (53:4-12)</a:t>
            </a:r>
            <a:endParaRPr lang="en-US" sz="2800" dirty="0">
              <a:solidFill>
                <a:schemeClr val="bg1"/>
              </a:solidFill>
              <a:latin typeface="Times New Roman" panose="02020603050405020304" pitchFamily="18" charset="0"/>
              <a:ea typeface="Arial Unicode MS"/>
            </a:endParaRPr>
          </a:p>
        </p:txBody>
      </p:sp>
      <p:sp>
        <p:nvSpPr>
          <p:cNvPr id="6" name="Rectangle 5">
            <a:extLst>
              <a:ext uri="{FF2B5EF4-FFF2-40B4-BE49-F238E27FC236}">
                <a16:creationId xmlns:a16="http://schemas.microsoft.com/office/drawing/2014/main" id="{516635DC-EA3D-4EC7-AC5E-920D7ECC625B}"/>
              </a:ext>
            </a:extLst>
          </p:cNvPr>
          <p:cNvSpPr/>
          <p:nvPr/>
        </p:nvSpPr>
        <p:spPr>
          <a:xfrm>
            <a:off x="442758" y="4620127"/>
            <a:ext cx="5579646" cy="556434"/>
          </a:xfrm>
          <a:prstGeom prst="rect">
            <a:avLst/>
          </a:prstGeom>
        </p:spPr>
        <p:txBody>
          <a:bodyPr wrap="square">
            <a:spAutoFit/>
          </a:bodyPr>
          <a:lstStyle/>
          <a:p>
            <a:pPr marL="342900" marR="0" lvl="0" indent="-342900">
              <a:lnSpc>
                <a:spcPct val="115000"/>
              </a:lnSpc>
              <a:spcBef>
                <a:spcPts val="1200"/>
              </a:spcBef>
              <a:spcAft>
                <a:spcPts val="80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suffered to pay for our sin (4-6)</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58472AB-6CDE-4CD7-B6B6-874626B6DA18}"/>
              </a:ext>
            </a:extLst>
          </p:cNvPr>
          <p:cNvSpPr/>
          <p:nvPr/>
        </p:nvSpPr>
        <p:spPr>
          <a:xfrm>
            <a:off x="447574" y="5288202"/>
            <a:ext cx="8330665" cy="556434"/>
          </a:xfrm>
          <a:prstGeom prst="rect">
            <a:avLst/>
          </a:prstGeom>
        </p:spPr>
        <p:txBody>
          <a:bodyPr wrap="square">
            <a:spAutoFit/>
          </a:bodyPr>
          <a:lstStyle/>
          <a:p>
            <a:pPr marL="342900" marR="0" lvl="0" indent="-342900">
              <a:lnSpc>
                <a:spcPct val="115000"/>
              </a:lnSpc>
              <a:spcBef>
                <a:spcPts val="1200"/>
              </a:spcBef>
              <a:spcAft>
                <a:spcPts val="80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willingly received injustice for our guilt (vs. 7-12)</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9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DCCE4-508B-4AE2-8E4E-C1FF849E425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224605-B180-4C3D-AD46-D176691E14BF}"/>
              </a:ext>
            </a:extLst>
          </p:cNvPr>
          <p:cNvSpPr/>
          <p:nvPr/>
        </p:nvSpPr>
        <p:spPr>
          <a:xfrm>
            <a:off x="317634" y="226960"/>
            <a:ext cx="4754702" cy="584775"/>
          </a:xfrm>
          <a:prstGeom prst="rect">
            <a:avLst/>
          </a:prstGeom>
        </p:spPr>
        <p:txBody>
          <a:bodyPr wrap="squar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I understand Christmas?</a:t>
            </a:r>
            <a:endParaRPr lang="en-US" sz="3200" dirty="0"/>
          </a:p>
        </p:txBody>
      </p:sp>
      <p:pic>
        <p:nvPicPr>
          <p:cNvPr id="14338" name="Picture 2" descr="Image result for manger&quot;">
            <a:extLst>
              <a:ext uri="{FF2B5EF4-FFF2-40B4-BE49-F238E27FC236}">
                <a16:creationId xmlns:a16="http://schemas.microsoft.com/office/drawing/2014/main" id="{DE908D6A-5846-4896-922E-C0EF67A01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49" y="2125129"/>
            <a:ext cx="8385625" cy="4717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5FB733E-600B-4F64-B774-D30AB3828656}"/>
              </a:ext>
            </a:extLst>
          </p:cNvPr>
          <p:cNvSpPr/>
          <p:nvPr/>
        </p:nvSpPr>
        <p:spPr>
          <a:xfrm>
            <a:off x="325654" y="1033877"/>
            <a:ext cx="7095424" cy="584775"/>
          </a:xfrm>
          <a:prstGeom prst="rect">
            <a:avLst/>
          </a:prstGeom>
        </p:spPr>
        <p:txBody>
          <a:bodyPr wrap="squar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Has Jesus the Messiah cleansed my sin?</a:t>
            </a:r>
            <a:endParaRPr lang="en-US" sz="3200" dirty="0"/>
          </a:p>
        </p:txBody>
      </p:sp>
    </p:spTree>
    <p:extLst>
      <p:ext uri="{BB962C8B-B14F-4D97-AF65-F5344CB8AC3E}">
        <p14:creationId xmlns:p14="http://schemas.microsoft.com/office/powerpoint/2010/main" val="40221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1837338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07866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053040-9505-46F1-A4E0-2AD0DE4CEA07}"/>
              </a:ext>
            </a:extLst>
          </p:cNvPr>
          <p:cNvSpPr/>
          <p:nvPr/>
        </p:nvSpPr>
        <p:spPr>
          <a:xfrm>
            <a:off x="675080" y="493856"/>
            <a:ext cx="7793837" cy="1077218"/>
          </a:xfrm>
          <a:prstGeom prst="rect">
            <a:avLst/>
          </a:prstGeom>
          <a:solidFill>
            <a:schemeClr val="accent6">
              <a:lumMod val="50000"/>
            </a:schemeClr>
          </a:solidFill>
          <a:effectLst>
            <a:softEdge rad="12700"/>
          </a:effectLst>
        </p:spPr>
        <p:txBody>
          <a:bodyPr wrap="square">
            <a:spAutoFit/>
          </a:bodyPr>
          <a:lstStyle/>
          <a:p>
            <a:r>
              <a:rPr lang="en-US" sz="3200" i="1" dirty="0">
                <a:solidFill>
                  <a:schemeClr val="bg1"/>
                </a:solidFill>
                <a:latin typeface="Times New Roman" panose="02020603050405020304" pitchFamily="18" charset="0"/>
                <a:cs typeface="Times New Roman" panose="02020603050405020304" pitchFamily="18" charset="0"/>
              </a:rPr>
              <a:t>Disappoint =</a:t>
            </a:r>
            <a:r>
              <a:rPr lang="en-US" sz="3200" dirty="0">
                <a:solidFill>
                  <a:schemeClr val="bg1"/>
                </a:solidFill>
                <a:latin typeface="Times New Roman" panose="02020603050405020304" pitchFamily="18" charset="0"/>
                <a:cs typeface="Times New Roman" panose="02020603050405020304" pitchFamily="18" charset="0"/>
              </a:rPr>
              <a:t> “to fail to meet the expectation or 	hope of.”</a:t>
            </a:r>
            <a:endParaRPr lang="en-US" sz="4800" dirty="0">
              <a:solidFill>
                <a:schemeClr val="bg1"/>
              </a:solidFill>
              <a:latin typeface="Times New Roman" panose="02020603050405020304" pitchFamily="18" charset="0"/>
              <a:cs typeface="Times New Roman" panose="02020603050405020304" pitchFamily="18" charset="0"/>
            </a:endParaRPr>
          </a:p>
        </p:txBody>
      </p:sp>
      <p:pic>
        <p:nvPicPr>
          <p:cNvPr id="1028" name="Picture 4" descr="Image result for hard fall&quot;">
            <a:extLst>
              <a:ext uri="{FF2B5EF4-FFF2-40B4-BE49-F238E27FC236}">
                <a16:creationId xmlns:a16="http://schemas.microsoft.com/office/drawing/2014/main" id="{21B98158-00C3-40C7-B48A-6470586EC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31" y="1776460"/>
            <a:ext cx="6833937" cy="4519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696D6A-E0B3-49B3-B84B-B4FC37886997}"/>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hard fall&quot;">
            <a:extLst>
              <a:ext uri="{FF2B5EF4-FFF2-40B4-BE49-F238E27FC236}">
                <a16:creationId xmlns:a16="http://schemas.microsoft.com/office/drawing/2014/main" id="{1AEDCD54-F8CA-4E54-B244-0932485AD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73" y="1298032"/>
            <a:ext cx="7793254" cy="4261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6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ard fall&quot;">
            <a:extLst>
              <a:ext uri="{FF2B5EF4-FFF2-40B4-BE49-F238E27FC236}">
                <a16:creationId xmlns:a16="http://schemas.microsoft.com/office/drawing/2014/main" id="{BF8ECC0C-D72E-4365-9B15-5DFD031C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72" y="449379"/>
            <a:ext cx="7945655" cy="5959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83A794-D041-4966-8C2C-5EE2C440C677}"/>
              </a:ext>
            </a:extLst>
          </p:cNvPr>
          <p:cNvSpPr/>
          <p:nvPr/>
        </p:nvSpPr>
        <p:spPr>
          <a:xfrm rot="19526901">
            <a:off x="1896636" y="1697988"/>
            <a:ext cx="5350727" cy="3046988"/>
          </a:xfrm>
          <a:prstGeom prst="rect">
            <a:avLst/>
          </a:prstGeom>
          <a:solidFill>
            <a:schemeClr val="tx1"/>
          </a:solidFill>
        </p:spPr>
        <p:txBody>
          <a:bodyPr wrap="square">
            <a:spAutoFit/>
          </a:bodyPr>
          <a:lstStyle/>
          <a:p>
            <a:pPr algn="ctr"/>
            <a:r>
              <a:rPr lang="en-US" sz="4800" dirty="0">
                <a:solidFill>
                  <a:schemeClr val="bg1"/>
                </a:solidFill>
                <a:uFill>
                  <a:solidFill>
                    <a:srgbClr val="000000"/>
                  </a:solidFill>
                </a:uFill>
                <a:latin typeface="Arial Black" panose="020B0A04020102020204" pitchFamily="34" charset="0"/>
                <a:ea typeface="Arial Unicode MS"/>
                <a:cs typeface="Arial Unicode MS"/>
              </a:rPr>
              <a:t>The Uncomfortable Truth About Jesus</a:t>
            </a:r>
            <a:endParaRPr lang="en-US" sz="3600" dirty="0">
              <a:solidFill>
                <a:schemeClr val="bg1"/>
              </a:solidFill>
              <a:uFill>
                <a:solidFill>
                  <a:srgbClr val="000000"/>
                </a:solidFill>
              </a:uFill>
              <a:latin typeface="Arial Black" panose="020B0A04020102020204" pitchFamily="34" charset="0"/>
              <a:ea typeface="Arial Unicode MS"/>
              <a:cs typeface="Arial Unicode MS"/>
            </a:endParaRPr>
          </a:p>
        </p:txBody>
      </p:sp>
      <p:sp>
        <p:nvSpPr>
          <p:cNvPr id="3" name="Rectangle 2">
            <a:extLst>
              <a:ext uri="{FF2B5EF4-FFF2-40B4-BE49-F238E27FC236}">
                <a16:creationId xmlns:a16="http://schemas.microsoft.com/office/drawing/2014/main" id="{F7B2CB7D-194F-45FB-8463-3C55098B039C}"/>
              </a:ext>
            </a:extLst>
          </p:cNvPr>
          <p:cNvSpPr/>
          <p:nvPr/>
        </p:nvSpPr>
        <p:spPr>
          <a:xfrm>
            <a:off x="2656251" y="5647104"/>
            <a:ext cx="3831498" cy="523220"/>
          </a:xfrm>
          <a:prstGeom prst="rect">
            <a:avLst/>
          </a:prstGeom>
          <a:solidFill>
            <a:schemeClr val="accent1">
              <a:lumMod val="75000"/>
            </a:schemeClr>
          </a:solidFill>
        </p:spPr>
        <p:txBody>
          <a:bodyPr wrap="none">
            <a:spAutoFit/>
          </a:bodyPr>
          <a:lstStyle/>
          <a:p>
            <a:pPr algn="ctr">
              <a:spcAft>
                <a:spcPts val="1200"/>
              </a:spcAft>
            </a:pPr>
            <a:r>
              <a:rPr lang="en-US" sz="2800" dirty="0">
                <a:solidFill>
                  <a:schemeClr val="bg1"/>
                </a:solidFill>
                <a:uFill>
                  <a:solidFill>
                    <a:srgbClr val="000000"/>
                  </a:solidFill>
                </a:uFill>
                <a:latin typeface="Arial Black" panose="020B0A04020102020204" pitchFamily="34" charset="0"/>
                <a:ea typeface="Arial Unicode MS"/>
                <a:cs typeface="Arial Unicode MS"/>
              </a:rPr>
              <a:t>Isaiah 52:13–53:12</a:t>
            </a:r>
          </a:p>
        </p:txBody>
      </p:sp>
    </p:spTree>
    <p:extLst>
      <p:ext uri="{BB962C8B-B14F-4D97-AF65-F5344CB8AC3E}">
        <p14:creationId xmlns:p14="http://schemas.microsoft.com/office/powerpoint/2010/main" val="379526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umbs up&quot;">
            <a:extLst>
              <a:ext uri="{FF2B5EF4-FFF2-40B4-BE49-F238E27FC236}">
                <a16:creationId xmlns:a16="http://schemas.microsoft.com/office/drawing/2014/main" id="{7F78C242-31FB-4E28-8144-AC9EE85D1B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2" r="14913"/>
          <a:stretch/>
        </p:blipFill>
        <p:spPr bwMode="auto">
          <a:xfrm>
            <a:off x="6708808" y="3200776"/>
            <a:ext cx="1925053" cy="15827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74519E-97D3-4FB6-9DDF-839E7C5975D7}"/>
              </a:ext>
            </a:extLst>
          </p:cNvPr>
          <p:cNvSpPr/>
          <p:nvPr/>
        </p:nvSpPr>
        <p:spPr>
          <a:xfrm>
            <a:off x="0" y="2186032"/>
            <a:ext cx="6294922" cy="1043619"/>
          </a:xfrm>
          <a:prstGeom prst="rect">
            <a:avLst/>
          </a:prstGeom>
          <a:ln>
            <a:solidFill>
              <a:schemeClr val="accent1"/>
            </a:solidFill>
          </a:ln>
        </p:spPr>
        <p:txBody>
          <a:bodyPr wrap="square">
            <a:spAutoFit/>
          </a:bodyPr>
          <a:lstStyle/>
          <a:p>
            <a:pPr marL="514350" indent="-514350">
              <a:lnSpc>
                <a:spcPct val="115000"/>
              </a:lnSpc>
              <a:buAutoNum type="arabicPeriod"/>
            </a:pPr>
            <a:r>
              <a:rPr lang="en-US" sz="2800" dirty="0">
                <a:solidFill>
                  <a:srgbClr val="000000"/>
                </a:solidFill>
                <a:uFill>
                  <a:solidFill>
                    <a:srgbClr val="000000"/>
                  </a:solidFill>
                </a:uFill>
                <a:latin typeface="Times New Roman" panose="02020603050405020304" pitchFamily="18" charset="0"/>
                <a:ea typeface="Arial Unicode MS"/>
                <a:cs typeface="Arial Unicode MS"/>
              </a:rPr>
              <a:t>Isaiah 40:1-9 =he is gentle, covenant making, and God honoring</a:t>
            </a:r>
          </a:p>
        </p:txBody>
      </p:sp>
      <p:sp>
        <p:nvSpPr>
          <p:cNvPr id="4" name="Rectangle 3">
            <a:extLst>
              <a:ext uri="{FF2B5EF4-FFF2-40B4-BE49-F238E27FC236}">
                <a16:creationId xmlns:a16="http://schemas.microsoft.com/office/drawing/2014/main" id="{9B1F8DE9-6EF8-4F88-BB2D-AECF8F824BFA}"/>
              </a:ext>
            </a:extLst>
          </p:cNvPr>
          <p:cNvSpPr/>
          <p:nvPr/>
        </p:nvSpPr>
        <p:spPr>
          <a:xfrm>
            <a:off x="2353284" y="435368"/>
            <a:ext cx="4437433" cy="613245"/>
          </a:xfrm>
          <a:prstGeom prst="rect">
            <a:avLst/>
          </a:prstGeom>
          <a:solidFill>
            <a:schemeClr val="accent4">
              <a:lumMod val="20000"/>
              <a:lumOff val="80000"/>
            </a:schemeClr>
          </a:solidFill>
        </p:spPr>
        <p:txBody>
          <a:bodyPr wrap="none">
            <a:spAutoFit/>
          </a:bodyPr>
          <a:lstStyle/>
          <a:p>
            <a:pPr algn="ctr">
              <a:lnSpc>
                <a:spcPct val="115000"/>
              </a:lnSpc>
              <a:spcAft>
                <a:spcPts val="1200"/>
              </a:spcAft>
            </a:pPr>
            <a:r>
              <a:rPr lang="en-US" sz="3200" dirty="0">
                <a:solidFill>
                  <a:srgbClr val="000000"/>
                </a:solidFill>
                <a:uFill>
                  <a:solidFill>
                    <a:srgbClr val="000000"/>
                  </a:solidFill>
                </a:uFill>
                <a:latin typeface="Times New Roman" panose="02020603050405020304" pitchFamily="18" charset="0"/>
                <a:ea typeface="Arial Unicode MS"/>
                <a:cs typeface="Arial Unicode MS"/>
              </a:rPr>
              <a:t>“Servant Songs” of Isaiah</a:t>
            </a:r>
          </a:p>
        </p:txBody>
      </p:sp>
      <p:sp>
        <p:nvSpPr>
          <p:cNvPr id="5" name="Rectangle 4">
            <a:extLst>
              <a:ext uri="{FF2B5EF4-FFF2-40B4-BE49-F238E27FC236}">
                <a16:creationId xmlns:a16="http://schemas.microsoft.com/office/drawing/2014/main" id="{C265CFB7-AB73-44A4-9A1C-D9DE0FA6DD7C}"/>
              </a:ext>
            </a:extLst>
          </p:cNvPr>
          <p:cNvSpPr/>
          <p:nvPr/>
        </p:nvSpPr>
        <p:spPr>
          <a:xfrm>
            <a:off x="0" y="3650711"/>
            <a:ext cx="6239670" cy="1043619"/>
          </a:xfrm>
          <a:prstGeom prst="rect">
            <a:avLst/>
          </a:prstGeom>
          <a:ln>
            <a:solidFill>
              <a:schemeClr val="accent1"/>
            </a:solidFill>
          </a:ln>
        </p:spPr>
        <p:txBody>
          <a:bodyPr wrap="square">
            <a:spAutoFit/>
          </a:bodyPr>
          <a:lstStyle/>
          <a:p>
            <a:pPr>
              <a:lnSpc>
                <a:spcPct val="115000"/>
              </a:lnSpc>
            </a:pPr>
            <a:r>
              <a:rPr lang="en-US" sz="2800" dirty="0">
                <a:solidFill>
                  <a:srgbClr val="000000"/>
                </a:solidFill>
                <a:uFill>
                  <a:solidFill>
                    <a:srgbClr val="000000"/>
                  </a:solidFill>
                </a:uFill>
                <a:latin typeface="Times New Roman" panose="02020603050405020304" pitchFamily="18" charset="0"/>
                <a:ea typeface="Arial Unicode MS"/>
                <a:cs typeface="Arial Unicode MS"/>
              </a:rPr>
              <a:t>2. 	Isaiah 49:1-7=he restores Israel and 	rules all nations</a:t>
            </a:r>
          </a:p>
        </p:txBody>
      </p:sp>
      <p:sp>
        <p:nvSpPr>
          <p:cNvPr id="6" name="Rectangle 5">
            <a:extLst>
              <a:ext uri="{FF2B5EF4-FFF2-40B4-BE49-F238E27FC236}">
                <a16:creationId xmlns:a16="http://schemas.microsoft.com/office/drawing/2014/main" id="{80407E90-31DE-4A39-A178-FF3C76188F03}"/>
              </a:ext>
            </a:extLst>
          </p:cNvPr>
          <p:cNvSpPr/>
          <p:nvPr/>
        </p:nvSpPr>
        <p:spPr>
          <a:xfrm>
            <a:off x="0" y="5094658"/>
            <a:ext cx="6239670" cy="1043619"/>
          </a:xfrm>
          <a:prstGeom prst="rect">
            <a:avLst/>
          </a:prstGeom>
          <a:ln>
            <a:solidFill>
              <a:schemeClr val="accent1"/>
            </a:solidFill>
          </a:ln>
        </p:spPr>
        <p:txBody>
          <a:bodyPr wrap="square">
            <a:spAutoFit/>
          </a:bodyPr>
          <a:lstStyle/>
          <a:p>
            <a:pPr>
              <a:lnSpc>
                <a:spcPct val="115000"/>
              </a:lnSpc>
              <a:spcAft>
                <a:spcPts val="1200"/>
              </a:spcAft>
            </a:pPr>
            <a:r>
              <a:rPr lang="en-US" sz="2800" dirty="0">
                <a:solidFill>
                  <a:srgbClr val="000000"/>
                </a:solidFill>
                <a:uFill>
                  <a:solidFill>
                    <a:srgbClr val="000000"/>
                  </a:solidFill>
                </a:uFill>
                <a:latin typeface="Times New Roman" panose="02020603050405020304" pitchFamily="18" charset="0"/>
                <a:ea typeface="Arial Unicode MS"/>
                <a:cs typeface="Arial Unicode MS"/>
              </a:rPr>
              <a:t>3. 	Isaiah 50:4-9 =he suffers, but God 	vindicates him in the end</a:t>
            </a:r>
          </a:p>
        </p:txBody>
      </p:sp>
      <p:pic>
        <p:nvPicPr>
          <p:cNvPr id="10" name="Picture 2" descr="Image result for thumbs up&quot;">
            <a:extLst>
              <a:ext uri="{FF2B5EF4-FFF2-40B4-BE49-F238E27FC236}">
                <a16:creationId xmlns:a16="http://schemas.microsoft.com/office/drawing/2014/main" id="{B8EAD695-2AE7-4BE6-8628-53C7DC1932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2" r="14913"/>
          <a:stretch/>
        </p:blipFill>
        <p:spPr bwMode="auto">
          <a:xfrm>
            <a:off x="6670311" y="1731251"/>
            <a:ext cx="1942699" cy="1597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humbs up&quot;">
            <a:extLst>
              <a:ext uri="{FF2B5EF4-FFF2-40B4-BE49-F238E27FC236}">
                <a16:creationId xmlns:a16="http://schemas.microsoft.com/office/drawing/2014/main" id="{B8FDCE5B-363E-4ABC-A50C-B2887622E7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2" r="14913"/>
          <a:stretch/>
        </p:blipFill>
        <p:spPr bwMode="auto">
          <a:xfrm>
            <a:off x="6697583" y="4671837"/>
            <a:ext cx="1925053" cy="158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2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053040-9505-46F1-A4E0-2AD0DE4CEA07}"/>
              </a:ext>
            </a:extLst>
          </p:cNvPr>
          <p:cNvSpPr/>
          <p:nvPr/>
        </p:nvSpPr>
        <p:spPr>
          <a:xfrm>
            <a:off x="0" y="859616"/>
            <a:ext cx="8431731" cy="523220"/>
          </a:xfrm>
          <a:prstGeom prst="rect">
            <a:avLst/>
          </a:prstGeom>
          <a:solidFill>
            <a:schemeClr val="accent6">
              <a:lumMod val="50000"/>
            </a:schemeClr>
          </a:solidFill>
          <a:ln w="19050">
            <a:solidFill>
              <a:schemeClr val="bg1">
                <a:lumMod val="95000"/>
              </a:schemeClr>
            </a:solidFill>
          </a:ln>
          <a:effectLst>
            <a:softEdge rad="12700"/>
          </a:effectLst>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Jesus is not who we expect to solve problems </a:t>
            </a:r>
            <a:r>
              <a:rPr lang="en-US" sz="2800" dirty="0">
                <a:solidFill>
                  <a:schemeClr val="bg1"/>
                </a:solidFill>
                <a:latin typeface="Times New Roman" panose="02020603050405020304" pitchFamily="18" charset="0"/>
                <a:cs typeface="Times New Roman" panose="02020603050405020304" pitchFamily="18" charset="0"/>
              </a:rPr>
              <a:t>(52:13-15)</a:t>
            </a:r>
          </a:p>
        </p:txBody>
      </p:sp>
      <p:sp>
        <p:nvSpPr>
          <p:cNvPr id="3" name="Rectangle 2">
            <a:extLst>
              <a:ext uri="{FF2B5EF4-FFF2-40B4-BE49-F238E27FC236}">
                <a16:creationId xmlns:a16="http://schemas.microsoft.com/office/drawing/2014/main" id="{D5DE5AF4-A03D-4569-BC97-B632042769B1}"/>
              </a:ext>
            </a:extLst>
          </p:cNvPr>
          <p:cNvSpPr/>
          <p:nvPr/>
        </p:nvSpPr>
        <p:spPr>
          <a:xfrm>
            <a:off x="-1" y="1845009"/>
            <a:ext cx="8431731" cy="1043619"/>
          </a:xfrm>
          <a:prstGeom prst="rect">
            <a:avLst/>
          </a:prstGeom>
          <a:solidFill>
            <a:schemeClr val="accent6">
              <a:lumMod val="50000"/>
            </a:schemeClr>
          </a:solidFill>
          <a:ln w="19050">
            <a:solidFill>
              <a:schemeClr val="bg1">
                <a:lumMod val="95000"/>
              </a:schemeClr>
            </a:solidFill>
          </a:ln>
        </p:spPr>
        <p:txBody>
          <a:bodyPr wrap="square">
            <a:spAutoFit/>
          </a:bodyPr>
          <a:lstStyle/>
          <a:p>
            <a:pPr>
              <a:lnSpc>
                <a:spcPct val="115000"/>
              </a:lnSpc>
              <a:spcAft>
                <a:spcPts val="1200"/>
              </a:spcAft>
            </a:pP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Jesus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does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not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look like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who we want to solve problems </a:t>
            </a: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(53:1-</a:t>
            </a:r>
            <a:r>
              <a:rPr lang="en-US" sz="2800" dirty="0">
                <a:solidFill>
                  <a:schemeClr val="bg1"/>
                </a:solidFill>
                <a:uFill>
                  <a:solidFill>
                    <a:srgbClr val="000000"/>
                  </a:solidFill>
                </a:uFill>
                <a:latin typeface="Times New Roman" panose="02020603050405020304" pitchFamily="18" charset="0"/>
                <a:ea typeface="Arial Unicode MS"/>
                <a:cs typeface="Arial Unicode MS"/>
              </a:rPr>
              <a:t>3)</a:t>
            </a:r>
          </a:p>
        </p:txBody>
      </p:sp>
      <p:sp>
        <p:nvSpPr>
          <p:cNvPr id="4" name="Rectangle 3">
            <a:extLst>
              <a:ext uri="{FF2B5EF4-FFF2-40B4-BE49-F238E27FC236}">
                <a16:creationId xmlns:a16="http://schemas.microsoft.com/office/drawing/2014/main" id="{4E489107-1D2E-4657-8E3F-8D43FA727D60}"/>
              </a:ext>
            </a:extLst>
          </p:cNvPr>
          <p:cNvSpPr/>
          <p:nvPr/>
        </p:nvSpPr>
        <p:spPr>
          <a:xfrm>
            <a:off x="516064" y="3224033"/>
            <a:ext cx="3787319" cy="556434"/>
          </a:xfrm>
          <a:prstGeom prst="rect">
            <a:avLst/>
          </a:prstGeom>
        </p:spPr>
        <p:txBody>
          <a:bodyPr wrap="square">
            <a:spAutoFit/>
          </a:bodyPr>
          <a:lstStyle/>
          <a:p>
            <a:pPr marL="342900" marR="0" lvl="0" indent="-342900">
              <a:lnSpc>
                <a:spcPct val="115000"/>
              </a:lnSpc>
              <a:spcBef>
                <a:spcPts val="1200"/>
              </a:spcBef>
              <a:spcAft>
                <a:spcPts val="80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was common (v. 2)</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Image result for plant suckers&quot;">
            <a:extLst>
              <a:ext uri="{FF2B5EF4-FFF2-40B4-BE49-F238E27FC236}">
                <a16:creationId xmlns:a16="http://schemas.microsoft.com/office/drawing/2014/main" id="{C566F01D-6818-40AE-A947-90DFE7AA5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624" y="281089"/>
            <a:ext cx="4466122" cy="63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AAEED524-FF01-45B3-8FF7-674E98CB3BBD}"/>
              </a:ext>
            </a:extLst>
          </p:cNvPr>
          <p:cNvSpPr/>
          <p:nvPr/>
        </p:nvSpPr>
        <p:spPr>
          <a:xfrm>
            <a:off x="924027" y="1347538"/>
            <a:ext cx="3286726" cy="175179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fabio&quot;">
            <a:extLst>
              <a:ext uri="{FF2B5EF4-FFF2-40B4-BE49-F238E27FC236}">
                <a16:creationId xmlns:a16="http://schemas.microsoft.com/office/drawing/2014/main" id="{98ACC97E-C928-4A07-957C-55D836B77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503" y="0"/>
            <a:ext cx="4514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C2CE4DA-E7E7-472C-A177-ED3A6890B5AE}"/>
              </a:ext>
            </a:extLst>
          </p:cNvPr>
          <p:cNvSpPr/>
          <p:nvPr/>
        </p:nvSpPr>
        <p:spPr>
          <a:xfrm>
            <a:off x="1600598" y="1857676"/>
            <a:ext cx="1277355" cy="625101"/>
          </a:xfrm>
          <a:prstGeom prst="rect">
            <a:avLst/>
          </a:prstGeom>
          <a:noFill/>
        </p:spPr>
        <p:txBody>
          <a:bodyPr wrap="square">
            <a:spAutoFit/>
          </a:bodyPr>
          <a:lstStyle/>
          <a:p>
            <a:pPr algn="ctr">
              <a:lnSpc>
                <a:spcPct val="115000"/>
              </a:lnSpc>
              <a:spcAft>
                <a:spcPts val="1200"/>
              </a:spcAft>
            </a:pPr>
            <a:r>
              <a:rPr lang="en-US" sz="3200" dirty="0">
                <a:solidFill>
                  <a:srgbClr val="000000"/>
                </a:solidFill>
                <a:uFill>
                  <a:solidFill>
                    <a:srgbClr val="000000"/>
                  </a:solidFill>
                </a:uFill>
                <a:latin typeface="Times New Roman" panose="02020603050405020304" pitchFamily="18" charset="0"/>
                <a:ea typeface="Arial Unicode MS"/>
                <a:cs typeface="Arial Unicode MS"/>
              </a:rPr>
              <a:t>Jesus?</a:t>
            </a:r>
          </a:p>
        </p:txBody>
      </p:sp>
    </p:spTree>
    <p:extLst>
      <p:ext uri="{BB962C8B-B14F-4D97-AF65-F5344CB8AC3E}">
        <p14:creationId xmlns:p14="http://schemas.microsoft.com/office/powerpoint/2010/main" val="216774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053040-9505-46F1-A4E0-2AD0DE4CEA07}"/>
              </a:ext>
            </a:extLst>
          </p:cNvPr>
          <p:cNvSpPr/>
          <p:nvPr/>
        </p:nvSpPr>
        <p:spPr>
          <a:xfrm>
            <a:off x="0" y="859616"/>
            <a:ext cx="8431731" cy="523220"/>
          </a:xfrm>
          <a:prstGeom prst="rect">
            <a:avLst/>
          </a:prstGeom>
          <a:solidFill>
            <a:schemeClr val="accent6">
              <a:lumMod val="50000"/>
            </a:schemeClr>
          </a:solidFill>
          <a:ln w="19050">
            <a:solidFill>
              <a:schemeClr val="bg1">
                <a:lumMod val="95000"/>
              </a:schemeClr>
            </a:solidFill>
          </a:ln>
          <a:effectLst>
            <a:softEdge rad="12700"/>
          </a:effectLst>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Jesus is not who we expect to solve problems </a:t>
            </a:r>
            <a:r>
              <a:rPr lang="en-US" sz="2800" dirty="0">
                <a:solidFill>
                  <a:schemeClr val="bg1"/>
                </a:solidFill>
                <a:latin typeface="Times New Roman" panose="02020603050405020304" pitchFamily="18" charset="0"/>
                <a:cs typeface="Times New Roman" panose="02020603050405020304" pitchFamily="18" charset="0"/>
              </a:rPr>
              <a:t>(52:13-15)</a:t>
            </a:r>
          </a:p>
        </p:txBody>
      </p:sp>
      <p:sp>
        <p:nvSpPr>
          <p:cNvPr id="3" name="Rectangle 2">
            <a:extLst>
              <a:ext uri="{FF2B5EF4-FFF2-40B4-BE49-F238E27FC236}">
                <a16:creationId xmlns:a16="http://schemas.microsoft.com/office/drawing/2014/main" id="{D5DE5AF4-A03D-4569-BC97-B632042769B1}"/>
              </a:ext>
            </a:extLst>
          </p:cNvPr>
          <p:cNvSpPr/>
          <p:nvPr/>
        </p:nvSpPr>
        <p:spPr>
          <a:xfrm>
            <a:off x="-1" y="1845009"/>
            <a:ext cx="8431731" cy="1043619"/>
          </a:xfrm>
          <a:prstGeom prst="rect">
            <a:avLst/>
          </a:prstGeom>
          <a:solidFill>
            <a:schemeClr val="accent6">
              <a:lumMod val="50000"/>
            </a:schemeClr>
          </a:solidFill>
          <a:ln w="19050">
            <a:solidFill>
              <a:schemeClr val="bg1">
                <a:lumMod val="95000"/>
              </a:schemeClr>
            </a:solidFill>
          </a:ln>
        </p:spPr>
        <p:txBody>
          <a:bodyPr wrap="square">
            <a:spAutoFit/>
          </a:bodyPr>
          <a:lstStyle/>
          <a:p>
            <a:pPr>
              <a:lnSpc>
                <a:spcPct val="115000"/>
              </a:lnSpc>
              <a:spcAft>
                <a:spcPts val="1200"/>
              </a:spcAft>
            </a:pP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Jesus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does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not </a:t>
            </a:r>
            <a:r>
              <a:rPr lang="en-US" sz="2800" i="1" dirty="0">
                <a:solidFill>
                  <a:schemeClr val="bg1"/>
                </a:solidFill>
                <a:uFill>
                  <a:solidFill>
                    <a:srgbClr val="000000"/>
                  </a:solidFill>
                </a:uFill>
                <a:latin typeface="Times New Roman" panose="02020603050405020304" pitchFamily="18" charset="0"/>
                <a:ea typeface="Arial Unicode MS"/>
                <a:cs typeface="Arial Unicode MS"/>
              </a:rPr>
              <a:t>look like </a:t>
            </a:r>
            <a:r>
              <a:rPr lang="en-US" sz="2800" i="1"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who we want to solve problems </a:t>
            </a: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(53:1-</a:t>
            </a:r>
            <a:r>
              <a:rPr lang="en-US" sz="2800" dirty="0">
                <a:solidFill>
                  <a:schemeClr val="bg1"/>
                </a:solidFill>
                <a:uFill>
                  <a:solidFill>
                    <a:srgbClr val="000000"/>
                  </a:solidFill>
                </a:uFill>
                <a:latin typeface="Times New Roman" panose="02020603050405020304" pitchFamily="18" charset="0"/>
                <a:ea typeface="Arial Unicode MS"/>
                <a:cs typeface="Arial Unicode MS"/>
              </a:rPr>
              <a:t>3)</a:t>
            </a:r>
          </a:p>
        </p:txBody>
      </p:sp>
      <p:sp>
        <p:nvSpPr>
          <p:cNvPr id="4" name="Rectangle 3">
            <a:extLst>
              <a:ext uri="{FF2B5EF4-FFF2-40B4-BE49-F238E27FC236}">
                <a16:creationId xmlns:a16="http://schemas.microsoft.com/office/drawing/2014/main" id="{4E489107-1D2E-4657-8E3F-8D43FA727D60}"/>
              </a:ext>
            </a:extLst>
          </p:cNvPr>
          <p:cNvSpPr/>
          <p:nvPr/>
        </p:nvSpPr>
        <p:spPr>
          <a:xfrm>
            <a:off x="516064" y="3224033"/>
            <a:ext cx="3787319" cy="556434"/>
          </a:xfrm>
          <a:prstGeom prst="rect">
            <a:avLst/>
          </a:prstGeom>
        </p:spPr>
        <p:txBody>
          <a:bodyPr wrap="square">
            <a:spAutoFit/>
          </a:bodyPr>
          <a:lstStyle/>
          <a:p>
            <a:pPr marL="342900" marR="0" lvl="0" indent="-342900">
              <a:lnSpc>
                <a:spcPct val="115000"/>
              </a:lnSpc>
              <a:spcBef>
                <a:spcPts val="1200"/>
              </a:spcBef>
              <a:spcAft>
                <a:spcPts val="80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was common (v. 2)</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61466BF-9831-45D4-BF73-0BBEB321A3D7}"/>
              </a:ext>
            </a:extLst>
          </p:cNvPr>
          <p:cNvSpPr/>
          <p:nvPr/>
        </p:nvSpPr>
        <p:spPr>
          <a:xfrm>
            <a:off x="504834" y="4040577"/>
            <a:ext cx="5356951" cy="556434"/>
          </a:xfrm>
          <a:prstGeom prst="rect">
            <a:avLst/>
          </a:prstGeom>
        </p:spPr>
        <p:txBody>
          <a:bodyPr wrap="square">
            <a:spAutoFit/>
          </a:bodyPr>
          <a:lstStyle/>
          <a:p>
            <a:pPr marL="342900" marR="0" lvl="0" indent="-342900">
              <a:lnSpc>
                <a:spcPct val="115000"/>
              </a:lnSpc>
              <a:spcBef>
                <a:spcPts val="1200"/>
              </a:spcBef>
              <a:spcAft>
                <a:spcPts val="80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was publicly despised (v. 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9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2441F9-226A-4215-8294-9AA9BBB22E32}"/>
              </a:ext>
            </a:extLst>
          </p:cNvPr>
          <p:cNvSpPr/>
          <p:nvPr/>
        </p:nvSpPr>
        <p:spPr>
          <a:xfrm>
            <a:off x="4239927" y="1012954"/>
            <a:ext cx="4572000" cy="4832092"/>
          </a:xfrm>
          <a:prstGeom prst="rect">
            <a:avLst/>
          </a:prstGeom>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“Not only does he lack any particularly attractive features to draw us to him, but he is full of his own problems. He is not one of the winners, he is one of the losers. It is axiomatic that losers cannot deliver other losers. He is a man of pain and sickness; What can he do for the rest of us?”</a:t>
            </a:r>
            <a:endParaRPr lang="en-US" sz="2800" dirty="0"/>
          </a:p>
        </p:txBody>
      </p:sp>
      <p:pic>
        <p:nvPicPr>
          <p:cNvPr id="7170" name="Picture 2" descr="Image result for john oswalt&quot;">
            <a:extLst>
              <a:ext uri="{FF2B5EF4-FFF2-40B4-BE49-F238E27FC236}">
                <a16:creationId xmlns:a16="http://schemas.microsoft.com/office/drawing/2014/main" id="{B5E7D2D0-559F-43DA-A16F-C7C56E46B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46" y="513498"/>
            <a:ext cx="3746784" cy="561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4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2540</TotalTime>
  <Words>469</Words>
  <Application>Microsoft Macintosh PowerPoint</Application>
  <PresentationFormat>On-screen Show (4:3)</PresentationFormat>
  <Paragraphs>50</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Black</vt:lpstr>
      <vt:lpstr>Calibri</vt:lpstr>
      <vt:lpstr>Calibri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131</cp:revision>
  <dcterms:created xsi:type="dcterms:W3CDTF">2019-05-03T03:50:02Z</dcterms:created>
  <dcterms:modified xsi:type="dcterms:W3CDTF">2019-12-08T16:30:53Z</dcterms:modified>
</cp:coreProperties>
</file>