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5"/>
  </p:notesMasterIdLst>
  <p:sldIdLst>
    <p:sldId id="4520" r:id="rId2"/>
    <p:sldId id="4716" r:id="rId3"/>
    <p:sldId id="4990" r:id="rId4"/>
    <p:sldId id="4870" r:id="rId5"/>
    <p:sldId id="4873" r:id="rId6"/>
    <p:sldId id="4938" r:id="rId7"/>
    <p:sldId id="4882" r:id="rId8"/>
    <p:sldId id="4934" r:id="rId9"/>
    <p:sldId id="4983" r:id="rId10"/>
    <p:sldId id="4935" r:id="rId11"/>
    <p:sldId id="4985" r:id="rId12"/>
    <p:sldId id="4939" r:id="rId13"/>
    <p:sldId id="4940" r:id="rId14"/>
    <p:sldId id="4995" r:id="rId15"/>
    <p:sldId id="4989" r:id="rId16"/>
    <p:sldId id="4941" r:id="rId17"/>
    <p:sldId id="4942" r:id="rId18"/>
    <p:sldId id="4970" r:id="rId19"/>
    <p:sldId id="4993" r:id="rId20"/>
    <p:sldId id="4875" r:id="rId21"/>
    <p:sldId id="4944" r:id="rId22"/>
    <p:sldId id="4945" r:id="rId23"/>
    <p:sldId id="4946" r:id="rId24"/>
    <p:sldId id="4971" r:id="rId25"/>
    <p:sldId id="4972" r:id="rId26"/>
    <p:sldId id="4973" r:id="rId27"/>
    <p:sldId id="4974" r:id="rId28"/>
    <p:sldId id="4948" r:id="rId29"/>
    <p:sldId id="4975" r:id="rId30"/>
    <p:sldId id="4950" r:id="rId31"/>
    <p:sldId id="4951" r:id="rId32"/>
    <p:sldId id="4976" r:id="rId33"/>
    <p:sldId id="4954" r:id="rId34"/>
    <p:sldId id="5000" r:id="rId35"/>
    <p:sldId id="4953" r:id="rId36"/>
    <p:sldId id="4977" r:id="rId37"/>
    <p:sldId id="4955" r:id="rId38"/>
    <p:sldId id="4956" r:id="rId39"/>
    <p:sldId id="4957" r:id="rId40"/>
    <p:sldId id="4980" r:id="rId41"/>
    <p:sldId id="4979" r:id="rId42"/>
    <p:sldId id="4981" r:id="rId43"/>
    <p:sldId id="4958" r:id="rId44"/>
    <p:sldId id="4994" r:id="rId45"/>
    <p:sldId id="4986" r:id="rId46"/>
    <p:sldId id="4987" r:id="rId47"/>
    <p:sldId id="4997" r:id="rId48"/>
    <p:sldId id="4968" r:id="rId49"/>
    <p:sldId id="4969" r:id="rId50"/>
    <p:sldId id="4999" r:id="rId51"/>
    <p:sldId id="5001" r:id="rId52"/>
    <p:sldId id="949" r:id="rId53"/>
    <p:sldId id="310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D09"/>
    <a:srgbClr val="2F1608"/>
    <a:srgbClr val="041031"/>
    <a:srgbClr val="2D484D"/>
    <a:srgbClr val="52666D"/>
    <a:srgbClr val="406A75"/>
    <a:srgbClr val="4E6730"/>
    <a:srgbClr val="013252"/>
    <a:srgbClr val="173760"/>
    <a:srgbClr val="3D1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 autoAdjust="0"/>
    <p:restoredTop sz="90098" autoAdjust="0"/>
  </p:normalViewPr>
  <p:slideViewPr>
    <p:cSldViewPr snapToGrid="0">
      <p:cViewPr varScale="1">
        <p:scale>
          <a:sx n="125" d="100"/>
          <a:sy n="125" d="100"/>
        </p:scale>
        <p:origin x="184" y="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6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0DBD1-E8DF-E280-008C-0AB07316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084F0-32F2-53D8-8876-E39039816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68659-BB53-0605-EFD4-B299D0129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C3AD1-D95A-9A65-4138-9017583FE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B9470-680A-A83D-5FDB-0B70337A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819F1-87CA-DDC5-1AEB-33FBBD534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A78D4-A78E-26B6-3BED-F3051F62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705A-7EF1-9AB3-080E-18FBE7C07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C971B-B849-881C-1D40-5BCAA3F6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EE430-3CFF-B05A-1318-2B61D710F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C341E-6FE9-1E53-55B0-4BB2F69EB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0FF8-A545-D461-B493-C46C97AFF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4F44F-6DCB-E1B4-C391-15938150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02782-3571-F366-9CCD-8918C9772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577E3-782D-5CDB-09BB-46A7E2CE8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A02A9-06C5-FF75-C5A7-2E201C103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04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A897-7AB6-AC2E-5C87-7061BB7A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E5933-FE7F-8EF7-9193-C8F4FAC21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3CE51-05CC-3A8C-6188-4A1C9AAA7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99C9-DD0D-8A3D-4AB5-2E9C3D7AD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4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B3E1B-22B0-FBA8-7ACA-3FFF5224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582B7-820B-71A7-6B5A-4885DB4EA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3873D-B7CF-6E88-9D2B-C38DF413A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19A3-1486-26A2-9740-3BB00229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CE35A-FCC8-D98C-6B07-4AD5F9EA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F5115-F2D3-8DE1-A7FF-74EDC66E8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EB833-555D-5913-159D-1580BA198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32E18-04DC-648A-D719-CDF784DD1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4D0B-3465-9A2B-F432-A6AC8767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B084B-C21C-D970-6EE1-AD263DF64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38DF1-46CF-CEED-BAE6-331844BA7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44E16-0CEB-BCDD-E748-06E4E5556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8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7E1AE-8341-2712-471D-1533CF805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04E44-1283-847B-D8DB-56905661B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4FC7F-D229-10E7-83FE-4DF8505CB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146C8-B3A5-0EA9-D31F-217DB37F8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B826-BBD4-707A-9868-9F9B97B1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531AB-2212-457A-9F8B-9045FE9A3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06699-8514-9E16-6328-C29C2733E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B038E-7BDA-7C6B-D3CE-D1923FA7D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0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ABEF-5E7B-4074-1AF2-ACDA8692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CC4D2-8FF5-F03B-A859-6F5DD7C6A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A5F0B-0CBE-CCD2-458A-E05E68CF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BB91-6B2E-8F83-152B-7B8F4FF3F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1FF29-01C8-B201-35A4-5634924F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C806B-8D1E-F13A-D4B8-2BD7874F7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58E92-C189-0C6F-D186-4DF329226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C266B-8262-07E3-588C-660365E0D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87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F11F-6892-FBCA-058F-A54C7893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406CB-52BE-D61E-FE36-A28FAB5EF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60D25-1415-9D10-F8D6-2AE712191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332-5310-E5CB-EB1C-472C9B837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8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7132A-F65A-391C-6148-5E4F05788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11647-625E-ACE9-C23F-C6872AA50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AB25A-3037-94E3-6843-6F5506ADA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3B9B1-2671-F839-D3E7-210B38DC1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35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FB569-84F2-0F72-70D0-AB7A054D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42AB2-8EAD-A1E0-8C3D-E049639F3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9B25D-5BEB-AF10-3E2C-8F92B619B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29454-332B-DC2F-3A3C-F42574874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21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62D7-5186-8648-00F9-EBD93360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11566-D794-D23E-7D7D-403472ADD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33D45-8ACB-FFFA-D1DC-23FE9EF98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499A2-FF0F-EC52-CC0E-8A9B07B76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34B4-257E-78FB-3FE8-5672ADE4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F7FF3-568F-BF8E-6014-B7D444FCD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0DAC7-1ECF-A713-055B-9AD729D0C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1C455-D5D5-2796-9857-857C10D6B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76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8F9BD-78F3-97BB-BAA0-0D59D7C2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5E169-C7E6-9EA0-E8D1-377604E69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07C5A-644C-4768-27A3-06BE778BD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59193-42AF-D329-8C7A-5AB5B8A8B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70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75F2-490F-3097-A961-669F0F89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60CE3-8F7A-2FC2-1E15-954D6DCCD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7B0C6-9F52-9AC8-784B-F72040A15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8D856-D325-7683-6EB3-72177DBD0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49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2CA73-3870-A7F3-C32D-DA88839B5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27035-33EC-7E34-80BC-79B1DAA10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88678-DE94-D3F9-4A90-8317505BE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2D382-8690-D733-7DF5-1E6C2ACA3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15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9DAB-ABC6-B6A2-AE46-BA5B25E4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E46B2-BA5B-D8B0-7920-1234055F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5EAB9-5BFA-20A7-6160-CBE2ECA08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C3680-92F5-E1A8-C213-374573C6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6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1D43-0482-E93D-3266-BC02979A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FB412-32E2-0178-5073-093CD9687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5A077-7CA5-94FB-4D71-3A4C88455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7F728-67F9-E5DC-6786-7E38CCEE5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5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ABEF-5E7B-4074-1AF2-ACDA8692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CC4D2-8FF5-F03B-A859-6F5DD7C6A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A5F0B-0CBE-CCD2-458A-E05E68CF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BB91-6B2E-8F83-152B-7B8F4FF3F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3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B834A-996D-EAAD-BA47-A475715B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632D49-4E9B-E418-993B-ABC5BC20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90546-3085-3914-FBA0-DAA72F0E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43523-A8FA-6B1A-69ED-F4C41CCB3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6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25F7-504A-AFE3-65DB-E741366D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12FF9-F955-E535-042D-710F386D5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8B5E7-3D31-E015-9AE1-DCF188C4D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7C94F-237A-2FF1-5B6B-63F85E0C8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5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F476-652F-4037-FE31-90476715E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47E5B-6802-8AA8-E930-55575A2CE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D1701-00A6-B9F2-31D4-345C5EF62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F27E2-0AF9-7F99-83AE-268CAB100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43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0A89A-F009-56C1-536A-F6E3B8CC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FFE1-9E08-7056-9070-800B16809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FC41C-92EE-D8AD-081E-1D4E3E54E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F2CB-CB89-FA11-6F57-21749AB31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41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7E871-DF10-47F7-2876-C98DF6B66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C4716-B596-673E-C511-48F1A3590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6672D-BBB8-639B-B82B-84AA65A07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2AF61-46E1-2478-3E3A-01BAE2DFC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3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907C-6323-696F-5672-8F21171F9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02F2A-4340-B2A2-9DA2-0866ADD30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86F3A-D583-9371-04E7-63A8F2FD7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65C1A-A220-2C8C-D8FC-0A8066805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47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40EE9-460F-C3B0-E530-7F3BFC70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EDF23-614A-B029-6FA0-8FF369A1F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C5FE0-84C2-2B9F-675E-68BA7F0E7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2F716-CE0B-EF5F-C057-CC6B44273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33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47D1-3592-7B90-1071-5C3CABB1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C8BCB-D104-72E9-ABB3-727171DA0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01540-1575-BF8A-E33B-E7BAB1C0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699B3-810A-6E8D-FC70-C2C93ADDD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09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F7097-67E4-0566-FA04-FCA04E60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C67C0-517B-8A84-89C7-3B80ABE80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EDF53-0F29-B434-AF79-C95D91EBC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4B2CF-2913-1AFB-3C34-5E0C682E1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1818-72E6-3D2D-F17A-23220C3A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6F5A7-E86B-5FAF-B772-395FEDA1F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FB7BD-CCA0-A66B-CB64-D302F08B0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9C4A9-43C3-3927-4ACD-F8A6A6551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5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3824D-4A50-B609-06FE-B5581CB7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1F0D4-42A5-B7FF-47F7-8D4DFDB34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1BB32-BBCE-7901-9C0B-F9405424A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D65D6-8436-0DB8-1789-DCBF7D5F6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6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FEE6-BF44-D465-867F-EF2C3536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8E414-87D2-F6B5-6908-D00DF2C17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7969D-EC45-BF31-AC4C-0189D251A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62396-9120-72C2-B328-B502220D0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29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D516-5885-1716-53E6-2158BB36A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AF8B7-E489-CA14-33FE-A4178664F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4E6AD-B017-26BC-3AE3-F6D880FE9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95D0-3237-62A5-8CCD-B2F2410BD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1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62C07-FA09-5F09-20B5-12C378D7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F58C1-46D1-58E2-3C84-B189C1DB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6FC5A-CB59-FCC5-5C5C-B22AA6BDA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97A3-8FD2-67C8-B913-E7D6DE4DB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4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7F27-80C0-5BCE-8BD3-AF1C4002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97E57-A75A-A068-216B-7BF596C79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17404-D960-8907-031C-82F6E874B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2261F-1B2C-2618-4116-7EAE61D77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08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AB7C8-88AF-54F0-3AD0-08FD0BB9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3529D-B835-B8B3-EB0E-5A13D9C7A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12DCC-9DBA-0EF6-DCBC-6DE77318A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BD6B-CD25-4AD1-5FB6-E1371097D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1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CCDA-522D-7996-512C-EBD58CF20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20899-5AF6-BC62-B349-5885ED295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D9C39-535A-D00E-B34E-682C8A0A2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75BF8-F445-7626-B5F1-9B27BB0E4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8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55F0-4556-3FDB-3D0B-7CF49DB0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5EE27-B3C5-FDDE-DCB2-C7F9AB13A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F35AC-43AD-0BE3-4781-6F2386DD7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7C150-701F-7E90-D6D3-9A3CE5711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6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B468-C770-520B-795E-66AF7781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6035B-B632-FF14-4012-5781AC42C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C518F8-FC12-5CDD-8881-C546B93A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C053E-3CBE-4884-BD59-026FF3667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7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C227D-87C5-1CC5-8525-6A5BEBFBE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23BDB-C524-CDF5-78EF-9D7854542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79BAF-E643-0E5E-BFAA-4C8B19E5A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B909B-3719-E2BD-9111-C0E8EA455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8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B56A-F8AF-392C-09D1-D6F781B6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3BE51-9EE4-DF68-3BC4-73F493BA4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402F6-DCED-08B6-667B-8EDEA607C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BD058-9BBF-4376-6C46-06654BFCC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783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6308-DBD3-97F2-9556-B7F4706C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62B1D-1CCD-FC1B-E692-4884B24AE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86323-E62E-EF25-DBD7-E5B9B8751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FFBCF-22D2-6F79-BA8C-2C9A87DA4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9379A-3BFC-BC4E-5407-0C557962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09923-6C8E-8D57-DE52-162757013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6899C-664A-CF0B-2DF2-675D1F431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8F314-DA4C-AC8A-DEED-2BEF0A89D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90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4837B-8CB3-9443-6EAF-5EE014DEE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6EDBF-6505-B397-2A8C-8E2A9C50A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CD362-6135-C678-479F-A43056E4D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E9A62-CDBC-F2C0-E8F6-9BBA7CB5D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6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76A1-62C5-D4BD-ACA3-1FF8CE33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44277-0DDA-8837-1627-56D787DAB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14BC4-DD09-60D4-D322-FFC31AF0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46E45-B3CB-B14F-B4EA-B4ACA6A4E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2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040E7-561B-10CA-3CFB-4380B275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676ED-4DAB-450C-13BF-3A43A0F30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E0557-8080-3267-EAF1-42F4E5489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D9FF4-0F7C-2355-BACC-1BC32D53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377F8-4270-89B1-68AB-D1A69407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1B7D3-6D24-37A6-37AB-9C3F8E9DE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A79CD-0B60-79CF-EDBA-4508534BB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6CAC1-8540-DDBA-93FE-92343296D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4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1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sitting on a rock writing on a paper&#10;&#10;Description automatically generated">
            <a:extLst>
              <a:ext uri="{FF2B5EF4-FFF2-40B4-BE49-F238E27FC236}">
                <a16:creationId xmlns:a16="http://schemas.microsoft.com/office/drawing/2014/main" id="{E6D83413-341F-7319-FE10-117DE08F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0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4634362" y="219456"/>
            <a:ext cx="73516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The Prophecy</a:t>
            </a:r>
          </a:p>
          <a:p>
            <a:pPr algn="ctr"/>
            <a:r>
              <a:rPr lang="en-US" sz="5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Of</a:t>
            </a:r>
            <a:r>
              <a:rPr lang="en-US" sz="60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9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4819650" y="3421949"/>
            <a:ext cx="698272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42:18 –  43:7</a:t>
            </a:r>
          </a:p>
          <a:p>
            <a:pPr algn="ctr"/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Amazing Redemption!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170A1-A111-3B47-38CF-64CFD541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Church, Jordan • AmmanChurch.com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43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3F2CE-CD4E-02A2-00BB-7910EECC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72BF52-E8B0-A0AD-C244-7FC6FB4A2C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3805" r="33898" b="28726"/>
          <a:stretch/>
        </p:blipFill>
        <p:spPr bwMode="auto">
          <a:xfrm>
            <a:off x="6096000" y="0"/>
            <a:ext cx="6096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BD3857-3586-B76F-E0AC-18638D0E79F1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r="3084"/>
          <a:stretch/>
        </p:blipFill>
        <p:spPr bwMode="auto">
          <a:xfrm>
            <a:off x="0" y="-11113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713DB-E07A-35AE-D787-580FEFBEF887}"/>
              </a:ext>
            </a:extLst>
          </p:cNvPr>
          <p:cNvSpPr txBox="1"/>
          <p:nvPr/>
        </p:nvSpPr>
        <p:spPr>
          <a:xfrm>
            <a:off x="1172817" y="2762387"/>
            <a:ext cx="9846365" cy="3970318"/>
          </a:xfrm>
          <a:prstGeom prst="rect">
            <a:avLst/>
          </a:prstGeom>
          <a:solidFill>
            <a:srgbClr val="013252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</a:t>
            </a:r>
            <a:r>
              <a:rPr lang="en-US" sz="3600" baseline="0" dirty="0">
                <a:solidFill>
                  <a:srgbClr val="FFFF00"/>
                </a:solidFill>
              </a:rPr>
              <a:t>Who is blind but my servant,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or deaf as my messenger whom I send</a:t>
            </a:r>
            <a:r>
              <a:rPr lang="en-US" sz="3600" baseline="0" dirty="0"/>
              <a:t>?</a:t>
            </a:r>
          </a:p>
          <a:p>
            <a:r>
              <a:rPr lang="en-US" sz="3600" baseline="0" dirty="0"/>
              <a:t>Who is blind as my dedicated one,</a:t>
            </a:r>
          </a:p>
          <a:p>
            <a:r>
              <a:rPr lang="en-US" sz="3600" baseline="0" dirty="0"/>
              <a:t>    or blind as the servant of the L</a:t>
            </a:r>
            <a:r>
              <a:rPr lang="en-US" sz="3200" baseline="0" dirty="0"/>
              <a:t>ORD</a:t>
            </a:r>
            <a:r>
              <a:rPr lang="en-US" sz="3600" baseline="0" dirty="0"/>
              <a:t>?</a:t>
            </a:r>
          </a:p>
          <a:p>
            <a:r>
              <a:rPr lang="en-US" sz="3600" baseline="0" dirty="0"/>
              <a:t>He sees many things, but does not observe them;</a:t>
            </a:r>
          </a:p>
          <a:p>
            <a:r>
              <a:rPr lang="en-US" sz="3600" baseline="0" dirty="0"/>
              <a:t>    his ears are open, but he does not hear.”  </a:t>
            </a:r>
          </a:p>
          <a:p>
            <a:r>
              <a:rPr lang="en-US" sz="3600" baseline="0" dirty="0"/>
              <a:t>                                                         Isaiah 42:19-20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E7D3F6-F435-5433-978E-16D4A84007DD}"/>
              </a:ext>
            </a:extLst>
          </p:cNvPr>
          <p:cNvSpPr/>
          <p:nvPr/>
        </p:nvSpPr>
        <p:spPr>
          <a:xfrm>
            <a:off x="3563177" y="321752"/>
            <a:ext cx="5065644" cy="2326453"/>
          </a:xfrm>
          <a:prstGeom prst="roundRect">
            <a:avLst/>
          </a:prstGeom>
          <a:solidFill>
            <a:srgbClr val="01325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this servant?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Israel (Isaiah 41:8-9)?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(Isaiah 42:1-9)?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2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2D13C-6A71-D41E-4BD8-4DAC0EC6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36737D-3DD9-DEBA-F2E3-4CCD2932E59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3805" r="33898" b="28726"/>
          <a:stretch/>
        </p:blipFill>
        <p:spPr bwMode="auto">
          <a:xfrm>
            <a:off x="6096000" y="0"/>
            <a:ext cx="6096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514F9F-102B-859E-D9FE-2002C29759D1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r="3084"/>
          <a:stretch/>
        </p:blipFill>
        <p:spPr bwMode="auto">
          <a:xfrm>
            <a:off x="0" y="-11113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C09957-1B1C-2A5F-90ED-1D194737C994}"/>
              </a:ext>
            </a:extLst>
          </p:cNvPr>
          <p:cNvSpPr txBox="1"/>
          <p:nvPr/>
        </p:nvSpPr>
        <p:spPr>
          <a:xfrm>
            <a:off x="1172817" y="2762387"/>
            <a:ext cx="9846365" cy="3970318"/>
          </a:xfrm>
          <a:prstGeom prst="rect">
            <a:avLst/>
          </a:prstGeom>
          <a:solidFill>
            <a:srgbClr val="013252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</a:t>
            </a:r>
            <a:r>
              <a:rPr lang="en-US" sz="3600" baseline="0" dirty="0">
                <a:solidFill>
                  <a:srgbClr val="FFFF00"/>
                </a:solidFill>
              </a:rPr>
              <a:t>Who is blind but my servant,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or deaf as my messenger whom I send</a:t>
            </a:r>
            <a:r>
              <a:rPr lang="en-US" sz="3600" baseline="0" dirty="0"/>
              <a:t>?</a:t>
            </a:r>
          </a:p>
          <a:p>
            <a:r>
              <a:rPr lang="en-US" sz="3600" baseline="0" dirty="0"/>
              <a:t>Who is blind as my dedicated one,</a:t>
            </a:r>
          </a:p>
          <a:p>
            <a:r>
              <a:rPr lang="en-US" sz="3600" baseline="0" dirty="0"/>
              <a:t>    or blind as the servant of the L</a:t>
            </a:r>
            <a:r>
              <a:rPr lang="en-US" sz="3200" baseline="0" dirty="0"/>
              <a:t>ORD</a:t>
            </a:r>
            <a:r>
              <a:rPr lang="en-US" sz="3600" baseline="0" dirty="0"/>
              <a:t>?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He sees many things, but does not observe them;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his ears are open, but he does not hear</a:t>
            </a:r>
            <a:r>
              <a:rPr lang="en-US" sz="3600" baseline="0" dirty="0"/>
              <a:t>.”  </a:t>
            </a:r>
          </a:p>
          <a:p>
            <a:r>
              <a:rPr lang="en-US" sz="3600" baseline="0" dirty="0"/>
              <a:t>                                                         Isaiah 42:19-20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811DDC-2463-4061-D54F-96B37BE50608}"/>
              </a:ext>
            </a:extLst>
          </p:cNvPr>
          <p:cNvSpPr/>
          <p:nvPr/>
        </p:nvSpPr>
        <p:spPr>
          <a:xfrm>
            <a:off x="1524000" y="321752"/>
            <a:ext cx="9495181" cy="2326453"/>
          </a:xfrm>
          <a:prstGeom prst="roundRect">
            <a:avLst/>
          </a:prstGeom>
          <a:solidFill>
            <a:srgbClr val="01325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this servant?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Israel (Isaiah 41:8-9) (Also “Jacob” in 42:24)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trike="sngStrike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(Isaiah 42:1-9)?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7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190D7-D1A7-5012-0DBC-7AFD9568A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10BC32F-3399-D5C8-33B0-353AE85E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DBA028-0C8B-857C-85F3-EE75CB2E9DF9}"/>
              </a:ext>
            </a:extLst>
          </p:cNvPr>
          <p:cNvSpPr txBox="1"/>
          <p:nvPr/>
        </p:nvSpPr>
        <p:spPr>
          <a:xfrm>
            <a:off x="1123122" y="4864759"/>
            <a:ext cx="9945756" cy="1754326"/>
          </a:xfrm>
          <a:prstGeom prst="rect">
            <a:avLst/>
          </a:prstGeom>
          <a:solidFill>
            <a:srgbClr val="070D0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“The L</a:t>
            </a:r>
            <a:r>
              <a:rPr lang="en-US" sz="3200" baseline="0" dirty="0"/>
              <a:t>ORD</a:t>
            </a:r>
            <a:r>
              <a:rPr lang="en-US" sz="3600" baseline="0" dirty="0"/>
              <a:t> was pleased, for his righteousness' sake,</a:t>
            </a:r>
          </a:p>
          <a:p>
            <a:r>
              <a:rPr lang="en-US" sz="3600" baseline="0" dirty="0"/>
              <a:t>    to magnify his law and make it glorious.” </a:t>
            </a:r>
          </a:p>
          <a:p>
            <a:r>
              <a:rPr lang="en-US" sz="3600" baseline="0" dirty="0"/>
              <a:t>                                                                   Isaiah 42:21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66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E3C16-B503-A8B6-9B3A-810F8B26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0D1C6AE-283E-472B-3CBC-8CE1A3E5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E8D9F8-F5D3-A267-E4C7-8E1E0B57E4F6}"/>
              </a:ext>
            </a:extLst>
          </p:cNvPr>
          <p:cNvSpPr/>
          <p:nvPr/>
        </p:nvSpPr>
        <p:spPr>
          <a:xfrm>
            <a:off x="728869" y="528430"/>
            <a:ext cx="10734261" cy="5801139"/>
          </a:xfrm>
          <a:prstGeom prst="roundRect">
            <a:avLst/>
          </a:prstGeom>
          <a:solidFill>
            <a:srgbClr val="25333C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“Keep [my statutes] and do them, 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will be your wisdom and your understanding in the sight of the peoples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who, when they hear all these statutes, will say, ‘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Surely this great nation is a wise and understanding people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.’ For what great nation is there that has a god so near to it as the L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our God is to us, whenever we call upon him?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what great nation is there, that has statutes and rules so righteous as all this law that I set before you today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Deuteronomy 4:6</a:t>
            </a:r>
            <a:r>
              <a:rPr lang="en-US" sz="3600" baseline="0" dirty="0"/>
              <a:t>-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7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0E9C-1421-EC9A-B233-E9E6975FE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4FD7E7-F88A-47AB-F855-1E956ED5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BCCF1-0AFE-B4F1-CFE6-014887BA6AC1}"/>
              </a:ext>
            </a:extLst>
          </p:cNvPr>
          <p:cNvSpPr txBox="1"/>
          <p:nvPr/>
        </p:nvSpPr>
        <p:spPr>
          <a:xfrm>
            <a:off x="1123122" y="4864759"/>
            <a:ext cx="9945756" cy="1754326"/>
          </a:xfrm>
          <a:prstGeom prst="rect">
            <a:avLst/>
          </a:prstGeom>
          <a:solidFill>
            <a:srgbClr val="070D09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“The L</a:t>
            </a:r>
            <a:r>
              <a:rPr lang="en-US" sz="3200" baseline="0" dirty="0"/>
              <a:t>ORD</a:t>
            </a:r>
            <a:r>
              <a:rPr lang="en-US" sz="3600" baseline="0" dirty="0"/>
              <a:t> was pleased, for his righteousness' sake,</a:t>
            </a:r>
          </a:p>
          <a:p>
            <a:r>
              <a:rPr lang="en-US" sz="3600" baseline="0" dirty="0"/>
              <a:t>    to magnify his law and make it glorious.” </a:t>
            </a:r>
          </a:p>
          <a:p>
            <a:r>
              <a:rPr lang="en-US" sz="3600" baseline="0" dirty="0"/>
              <a:t>                                                                   Isaiah 42:21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E17DA-309F-DDE7-38C1-A9536A869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295C2F00-B852-7185-CD17-E545C6C26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101264-E38F-906F-39B5-76657632AEAE}"/>
              </a:ext>
            </a:extLst>
          </p:cNvPr>
          <p:cNvSpPr/>
          <p:nvPr/>
        </p:nvSpPr>
        <p:spPr>
          <a:xfrm>
            <a:off x="1827142" y="4781550"/>
            <a:ext cx="8537714" cy="1888592"/>
          </a:xfrm>
          <a:prstGeom prst="roundRect">
            <a:avLst/>
          </a:prstGeom>
          <a:solidFill>
            <a:srgbClr val="04103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Problem: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servant – the light for the nations – had become the plunder of the nations!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E1071-6855-264B-9B6D-2465168CED0B}"/>
              </a:ext>
            </a:extLst>
          </p:cNvPr>
          <p:cNvSpPr txBox="1"/>
          <p:nvPr/>
        </p:nvSpPr>
        <p:spPr>
          <a:xfrm>
            <a:off x="1429268" y="1170753"/>
            <a:ext cx="9333461" cy="3416320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this is a people plundered and looted;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they are all of them trapped in holes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hidden in prisons;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have become plunder with none to rescue,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spoil with none to say, ‘Restore!’”</a:t>
            </a:r>
          </a:p>
          <a:p>
            <a:r>
              <a:rPr lang="en-US" sz="3600" baseline="0" dirty="0"/>
              <a:t>                                                                 Isaiah 42:22</a:t>
            </a:r>
            <a:endParaRPr lang="en-US" sz="3600" b="1" baseline="0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4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D5F1-C5A0-58AD-DE33-C7137DB02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70396CCC-82E5-5690-5839-42188AA81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1709804-686D-23EB-E9E5-9AF9152F9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1251"/>
          <a:stretch/>
        </p:blipFill>
        <p:spPr bwMode="auto">
          <a:xfrm>
            <a:off x="226533" y="300244"/>
            <a:ext cx="3386138" cy="3675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48F0E-4F6D-8E1E-3EB5-C8C4266420F2}"/>
              </a:ext>
            </a:extLst>
          </p:cNvPr>
          <p:cNvSpPr txBox="1"/>
          <p:nvPr/>
        </p:nvSpPr>
        <p:spPr>
          <a:xfrm>
            <a:off x="2991779" y="3695434"/>
            <a:ext cx="8973688" cy="2862322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“Who among you will give ear to this,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will attend and listen for the time to come?</a:t>
            </a:r>
          </a:p>
          <a:p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gave up Jacob to the looter</a:t>
            </a: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Israel to the plunderers?”</a:t>
            </a:r>
          </a:p>
          <a:p>
            <a:r>
              <a:rPr lang="en-US" sz="3600" baseline="0" dirty="0"/>
              <a:t>                                                     Isaiah 42:23</a:t>
            </a:r>
            <a:r>
              <a:rPr lang="en-US" sz="1600" baseline="0" dirty="0"/>
              <a:t> </a:t>
            </a:r>
            <a:r>
              <a:rPr lang="en-US" sz="3600" baseline="0" dirty="0"/>
              <a:t>-24a</a:t>
            </a:r>
            <a:endParaRPr lang="en-US" sz="3600" b="1" baseline="0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85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111C-A314-1730-FB25-0F190F042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CBE86FDD-41D2-C966-6B35-48D87EEC5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05FAC-F5D0-0AD8-E6AF-C79F79FDA03A}"/>
              </a:ext>
            </a:extLst>
          </p:cNvPr>
          <p:cNvSpPr txBox="1"/>
          <p:nvPr/>
        </p:nvSpPr>
        <p:spPr>
          <a:xfrm>
            <a:off x="616849" y="1031748"/>
            <a:ext cx="10958302" cy="4524315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it not the L</a:t>
            </a:r>
            <a:r>
              <a:rPr lang="en-US" sz="32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against whom we have sinned</a:t>
            </a: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 whose ways they would not walk,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whose law they would not obey?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he poured on him the heat of his anger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might of battle;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set him on fire all around, but he did not understand;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it burned him up, but he did not take it to heart.”</a:t>
            </a:r>
            <a:endParaRPr lang="en-US" sz="3600" baseline="0" dirty="0"/>
          </a:p>
          <a:p>
            <a:r>
              <a:rPr lang="en-US" sz="3600" baseline="0" dirty="0"/>
              <a:t>                                                               Isaiah 42:24b-25</a:t>
            </a:r>
            <a:endParaRPr lang="en-US" sz="3600" b="1" baseline="0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A630E5-DBAB-46D5-5DED-4754752A0414}"/>
              </a:ext>
            </a:extLst>
          </p:cNvPr>
          <p:cNvSpPr/>
          <p:nvPr/>
        </p:nvSpPr>
        <p:spPr>
          <a:xfrm>
            <a:off x="1866900" y="2788158"/>
            <a:ext cx="5505450" cy="2191935"/>
          </a:xfrm>
          <a:prstGeom prst="roundRect">
            <a:avLst/>
          </a:prstGeom>
          <a:solidFill>
            <a:srgbClr val="04103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Babylonians took them into exile… but God said it was really him!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A4C3-C7F2-FE1A-DFFE-01F1F0DBC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4937F669-ACD5-CD2E-CE8F-AD060FA96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F54DCA-F2C0-C516-289E-E36FE17882B9}"/>
              </a:ext>
            </a:extLst>
          </p:cNvPr>
          <p:cNvSpPr txBox="1"/>
          <p:nvPr/>
        </p:nvSpPr>
        <p:spPr>
          <a:xfrm>
            <a:off x="616849" y="1031748"/>
            <a:ext cx="10958302" cy="4524315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“Was it not the L</a:t>
            </a:r>
            <a:r>
              <a:rPr lang="en-US" sz="32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against whom we have sinned,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 whose ways they would not walk,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whose law they would not obey?</a:t>
            </a:r>
          </a:p>
          <a:p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he poured on him the heat of his anger</a:t>
            </a:r>
          </a:p>
          <a:p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might of battle;</a:t>
            </a:r>
          </a:p>
          <a:p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set him on fire all around, but he did not understand;</a:t>
            </a:r>
          </a:p>
          <a:p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it burned him up, but he did not take it to heart.”</a:t>
            </a:r>
            <a:endParaRPr lang="en-US" sz="3600" baseline="0" dirty="0">
              <a:solidFill>
                <a:srgbClr val="FFFF00"/>
              </a:solidFill>
            </a:endParaRPr>
          </a:p>
          <a:p>
            <a:r>
              <a:rPr lang="en-US" sz="3600" baseline="0" dirty="0"/>
              <a:t>                                                               Isaiah 42:24b-25</a:t>
            </a:r>
            <a:endParaRPr lang="en-US" sz="3600" b="1" baseline="0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208D39-B753-160A-66C0-EE22A1C1C625}"/>
              </a:ext>
            </a:extLst>
          </p:cNvPr>
          <p:cNvSpPr/>
          <p:nvPr/>
        </p:nvSpPr>
        <p:spPr>
          <a:xfrm>
            <a:off x="2662237" y="502158"/>
            <a:ext cx="6867525" cy="2191935"/>
          </a:xfrm>
          <a:prstGeom prst="roundRect">
            <a:avLst/>
          </a:prstGeom>
          <a:solidFill>
            <a:srgbClr val="04103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people who have earned the “heat of God’s anger”.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God finished with them?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9F9E-11F3-F10C-623E-9457BFDE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7A5C0F6-6AB9-C1FF-2EBC-E247E66A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8729AD-4FC2-2673-3EF8-42FF7D230E76}"/>
              </a:ext>
            </a:extLst>
          </p:cNvPr>
          <p:cNvSpPr txBox="1"/>
          <p:nvPr/>
        </p:nvSpPr>
        <p:spPr>
          <a:xfrm>
            <a:off x="1526095" y="1828789"/>
            <a:ext cx="9139810" cy="2785378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aseline="0" dirty="0">
                <a:solidFill>
                  <a:srgbClr val="FFFF00"/>
                </a:solidFill>
              </a:rPr>
              <a:t>Because of God and God Alone: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A Failed, Broken People (42:18-25)</a:t>
            </a:r>
          </a:p>
          <a:p>
            <a:pPr algn="ctr">
              <a:spcAft>
                <a:spcPts val="600"/>
              </a:spcAft>
            </a:pPr>
            <a:r>
              <a:rPr lang="en-US" baseline="0" dirty="0"/>
              <a:t>become…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 startAt="2"/>
            </a:pPr>
            <a:r>
              <a:rPr lang="en-US" baseline="0" dirty="0">
                <a:solidFill>
                  <a:srgbClr val="FFFF00"/>
                </a:solidFill>
              </a:rPr>
              <a:t>A Precious, Redeemed People (43:1-7)!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99E0D-2231-6A4E-FED8-98403ABA510E}"/>
              </a:ext>
            </a:extLst>
          </p:cNvPr>
          <p:cNvSpPr txBox="1"/>
          <p:nvPr/>
        </p:nvSpPr>
        <p:spPr>
          <a:xfrm>
            <a:off x="608179" y="177800"/>
            <a:ext cx="10975642" cy="769441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>
                <a:solidFill>
                  <a:srgbClr val="FFFF00"/>
                </a:solidFill>
              </a:rPr>
              <a:t>Isaiah 42:18 – 43:7  –  Amazing Redemption!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1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FBF7B-8591-C6C8-8596-77B82399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C9216-2F6E-D109-3E16-8603AB20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AE1E7-E533-E255-FDF2-E2BA19EBC3F6}"/>
              </a:ext>
            </a:extLst>
          </p:cNvPr>
          <p:cNvSpPr txBox="1"/>
          <p:nvPr/>
        </p:nvSpPr>
        <p:spPr>
          <a:xfrm>
            <a:off x="1911781" y="4330395"/>
            <a:ext cx="8368437" cy="2308324"/>
          </a:xfrm>
          <a:prstGeom prst="rect">
            <a:avLst/>
          </a:prstGeom>
          <a:solidFill>
            <a:srgbClr val="2F1608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/>
              <a:t>What do the words </a:t>
            </a:r>
          </a:p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“redemption” </a:t>
            </a:r>
            <a:r>
              <a:rPr lang="en-US" sz="4800" baseline="0" dirty="0"/>
              <a:t>or</a:t>
            </a:r>
            <a:r>
              <a:rPr lang="en-US" sz="4800" baseline="0" dirty="0">
                <a:solidFill>
                  <a:srgbClr val="FFFF00"/>
                </a:solidFill>
              </a:rPr>
              <a:t> “redeem” </a:t>
            </a:r>
          </a:p>
          <a:p>
            <a:pPr algn="ctr"/>
            <a:r>
              <a:rPr lang="en-US" sz="4800" baseline="0" dirty="0"/>
              <a:t>mean?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4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601BF-463F-71C3-350E-998338CCE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4F514658-3632-BAAE-5B4C-C923DBBD2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E5196-1DDF-240F-A1C3-C3C73FFF66BD}"/>
              </a:ext>
            </a:extLst>
          </p:cNvPr>
          <p:cNvSpPr txBox="1"/>
          <p:nvPr/>
        </p:nvSpPr>
        <p:spPr>
          <a:xfrm>
            <a:off x="1849506" y="3264215"/>
            <a:ext cx="8492987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Israel: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I have redeemed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667693-B9C7-DB40-3D03-8A85093D1CEA}"/>
              </a:ext>
            </a:extLst>
          </p:cNvPr>
          <p:cNvSpPr/>
          <p:nvPr/>
        </p:nvSpPr>
        <p:spPr>
          <a:xfrm>
            <a:off x="253630" y="403058"/>
            <a:ext cx="7328270" cy="245810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God speaking to here?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very same people upon whom he was pouring out his anger!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1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28D1-A53E-B163-ED1B-0A8A75A8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28047449-0E5A-2681-BBF1-41C574FEB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F441F1-0DA9-DA0E-9A55-105F95C31F7F}"/>
              </a:ext>
            </a:extLst>
          </p:cNvPr>
          <p:cNvSpPr txBox="1"/>
          <p:nvPr/>
        </p:nvSpPr>
        <p:spPr>
          <a:xfrm>
            <a:off x="1842880" y="3264215"/>
            <a:ext cx="8506240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now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Israel: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I have redeemed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AAE6E-700A-25AA-8F58-BFADDEC68F01}"/>
              </a:ext>
            </a:extLst>
          </p:cNvPr>
          <p:cNvSpPr/>
          <p:nvPr/>
        </p:nvSpPr>
        <p:spPr>
          <a:xfrm>
            <a:off x="253630" y="2303865"/>
            <a:ext cx="2993153" cy="782885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“Now then…”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84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7789D-5855-4392-E8E3-25C2B097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8278BFCC-90F0-55D2-9E24-F95CA28AB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24A35-CB76-0F67-0FBC-51F0449E8FE5}"/>
              </a:ext>
            </a:extLst>
          </p:cNvPr>
          <p:cNvSpPr txBox="1"/>
          <p:nvPr/>
        </p:nvSpPr>
        <p:spPr>
          <a:xfrm>
            <a:off x="1823002" y="3292790"/>
            <a:ext cx="8545996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formed you, O Israel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I have redeemed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91EBB6-0594-30D5-A4F5-EF46577D87B5}"/>
              </a:ext>
            </a:extLst>
          </p:cNvPr>
          <p:cNvSpPr/>
          <p:nvPr/>
        </p:nvSpPr>
        <p:spPr>
          <a:xfrm>
            <a:off x="25030" y="57150"/>
            <a:ext cx="8737970" cy="308675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“So God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 in his own image…”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Genesis 1:27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“Then the L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man of dust from the ground…”           Genesis 2:7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0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4BBC3-1CF4-65C7-EB84-24A2D25D1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C3637F76-B131-737E-8C9A-C225697C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723E4-B84E-A2BB-037B-3B75A6D9B384}"/>
              </a:ext>
            </a:extLst>
          </p:cNvPr>
          <p:cNvSpPr txBox="1"/>
          <p:nvPr/>
        </p:nvSpPr>
        <p:spPr>
          <a:xfrm>
            <a:off x="1803123" y="3264215"/>
            <a:ext cx="8585754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Israel: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not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I have redeemed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37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EE1D-B83E-FD72-F917-1C9B0F9D5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3902741E-86BA-AC52-8EC7-01433A1FB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8BD434-A88A-B8E4-E1B3-7F155F7DEC97}"/>
              </a:ext>
            </a:extLst>
          </p:cNvPr>
          <p:cNvSpPr/>
          <p:nvPr/>
        </p:nvSpPr>
        <p:spPr>
          <a:xfrm>
            <a:off x="3068545" y="686450"/>
            <a:ext cx="6054910" cy="222885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 here: 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certainly redeem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you”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(prophetic perfect)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1934A-A691-4684-7949-15FA665EBEB6}"/>
              </a:ext>
            </a:extLst>
          </p:cNvPr>
          <p:cNvSpPr txBox="1"/>
          <p:nvPr/>
        </p:nvSpPr>
        <p:spPr>
          <a:xfrm>
            <a:off x="1803123" y="3264215"/>
            <a:ext cx="8585754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Israel: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redeemed 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1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49FC-5037-052F-83AD-AAB067E8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9D3F988D-02C1-1ED9-4105-1F8B84F26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7117AC-1ABB-D07C-5A60-1CBA5A7DB7F7}"/>
              </a:ext>
            </a:extLst>
          </p:cNvPr>
          <p:cNvSpPr/>
          <p:nvPr/>
        </p:nvSpPr>
        <p:spPr>
          <a:xfrm>
            <a:off x="3871291" y="2129930"/>
            <a:ext cx="4449417" cy="95682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/ Intimate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D082E-BFF8-91B6-7972-771F68BB97A3}"/>
              </a:ext>
            </a:extLst>
          </p:cNvPr>
          <p:cNvSpPr txBox="1"/>
          <p:nvPr/>
        </p:nvSpPr>
        <p:spPr>
          <a:xfrm>
            <a:off x="1803123" y="3264215"/>
            <a:ext cx="8585754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Jacob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Israel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I have redeemed you;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you are mine.”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9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97DC6-3287-F770-F080-0720E0FC3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C86D4F5C-E0DC-70A2-6C68-0DE22EDCE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EF9769-A5AF-3C6F-2B0A-47B7BA9473F2}"/>
              </a:ext>
            </a:extLst>
          </p:cNvPr>
          <p:cNvSpPr/>
          <p:nvPr/>
        </p:nvSpPr>
        <p:spPr>
          <a:xfrm>
            <a:off x="3239247" y="705500"/>
            <a:ext cx="5713505" cy="156145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delights in his people!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 are MINE!”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EA8CB-6CAD-7FD6-6727-B8FE74E0D833}"/>
              </a:ext>
            </a:extLst>
          </p:cNvPr>
          <p:cNvSpPr txBox="1"/>
          <p:nvPr/>
        </p:nvSpPr>
        <p:spPr>
          <a:xfrm>
            <a:off x="1803123" y="3264215"/>
            <a:ext cx="8585754" cy="3416320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created you, O Jacob,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formed you, O Israel: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“Fear not, for I have redeemed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called you by name,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mine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Isaiah 43:1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607F-55B6-902C-AABE-6AB9531E0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2A333BE3-5860-8804-BF25-41A868DD8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6A6DF-53BE-3141-1F74-043F78A73300}"/>
              </a:ext>
            </a:extLst>
          </p:cNvPr>
          <p:cNvSpPr txBox="1"/>
          <p:nvPr/>
        </p:nvSpPr>
        <p:spPr>
          <a:xfrm>
            <a:off x="1896717" y="559115"/>
            <a:ext cx="8398566" cy="5339923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now thus says the L</a:t>
            </a:r>
            <a:r>
              <a:rPr lang="en-US" sz="32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30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you, O Jacob,</a:t>
            </a:r>
          </a:p>
          <a:p>
            <a:pPr>
              <a:spcAft>
                <a:spcPts val="30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 who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you, O Israel:</a:t>
            </a:r>
          </a:p>
          <a:p>
            <a:pPr>
              <a:spcAft>
                <a:spcPts val="30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‘Fear not, for I have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redeemed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you;</a:t>
            </a:r>
          </a:p>
          <a:p>
            <a:pPr>
              <a:spcAft>
                <a:spcPts val="30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 have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called you by name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30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mine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F5224D-885F-22FC-4765-237FF36A6840}"/>
              </a:ext>
            </a:extLst>
          </p:cNvPr>
          <p:cNvCxnSpPr/>
          <p:nvPr/>
        </p:nvCxnSpPr>
        <p:spPr>
          <a:xfrm>
            <a:off x="4114800" y="2019300"/>
            <a:ext cx="285750" cy="6096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6A5DE9-A333-B797-4859-7BC757B02D7E}"/>
              </a:ext>
            </a:extLst>
          </p:cNvPr>
          <p:cNvCxnSpPr>
            <a:cxnSpLocks/>
          </p:cNvCxnSpPr>
          <p:nvPr/>
        </p:nvCxnSpPr>
        <p:spPr>
          <a:xfrm>
            <a:off x="4533900" y="2971800"/>
            <a:ext cx="1371600" cy="5143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7A1DF1-20EE-2BDB-BB2A-6C2543A70446}"/>
              </a:ext>
            </a:extLst>
          </p:cNvPr>
          <p:cNvCxnSpPr>
            <a:cxnSpLocks/>
          </p:cNvCxnSpPr>
          <p:nvPr/>
        </p:nvCxnSpPr>
        <p:spPr>
          <a:xfrm flipH="1">
            <a:off x="5467350" y="3905250"/>
            <a:ext cx="933450" cy="4762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441FC7-E71F-EE71-3BFB-AAE648A29A7D}"/>
              </a:ext>
            </a:extLst>
          </p:cNvPr>
          <p:cNvCxnSpPr>
            <a:cxnSpLocks/>
          </p:cNvCxnSpPr>
          <p:nvPr/>
        </p:nvCxnSpPr>
        <p:spPr>
          <a:xfrm flipH="1">
            <a:off x="4219575" y="4879660"/>
            <a:ext cx="933450" cy="4762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7A9150-952A-D4D2-EA33-5BC4C24BEA5F}"/>
              </a:ext>
            </a:extLst>
          </p:cNvPr>
          <p:cNvSpPr/>
          <p:nvPr/>
        </p:nvSpPr>
        <p:spPr>
          <a:xfrm>
            <a:off x="285750" y="3486149"/>
            <a:ext cx="11506200" cy="2412889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this declaration of love and commitment ours to claim?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if you are Christ's, then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Abraham's offspring, heirs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promise.”                           Galatians 3:29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3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7E4C-97A5-99AE-7FE8-01406E7DC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91D6A5A-44FE-5294-8083-FBBD9688E32B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21131"/>
          <a:stretch/>
        </p:blipFill>
        <p:spPr bwMode="auto">
          <a:xfrm>
            <a:off x="6096000" y="25415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24184D-793E-CAEE-7BEA-357A94E078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r="1738"/>
          <a:stretch/>
        </p:blipFill>
        <p:spPr bwMode="auto">
          <a:xfrm>
            <a:off x="0" y="0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49470-728B-2C02-EED4-EBBC5E378A4F}"/>
              </a:ext>
            </a:extLst>
          </p:cNvPr>
          <p:cNvSpPr txBox="1"/>
          <p:nvPr/>
        </p:nvSpPr>
        <p:spPr>
          <a:xfrm>
            <a:off x="536713" y="269224"/>
            <a:ext cx="11118574" cy="2308324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“When you pass through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 will be with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through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rivers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shall not overwhelm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walk through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shall not be burned,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flame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not consume you.”           Isaiah 43:2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0FBD2C-4A52-D0F7-E798-126D366BED5B}"/>
              </a:ext>
            </a:extLst>
          </p:cNvPr>
          <p:cNvSpPr/>
          <p:nvPr/>
        </p:nvSpPr>
        <p:spPr>
          <a:xfrm>
            <a:off x="2686731" y="5080878"/>
            <a:ext cx="6818538" cy="156145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and fire – Representing life’s biggest trials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2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E694-6E07-50CD-6026-1324D1BA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E3AFB25-5668-DB80-AAC3-98FC26E76EB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21131"/>
          <a:stretch/>
        </p:blipFill>
        <p:spPr bwMode="auto">
          <a:xfrm>
            <a:off x="6096000" y="25415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CFFCC8-6F49-D161-01B6-E9702AD9D4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r="1738"/>
          <a:stretch/>
        </p:blipFill>
        <p:spPr bwMode="auto">
          <a:xfrm>
            <a:off x="0" y="0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4514A-BA0F-FC95-7703-66BE81190824}"/>
              </a:ext>
            </a:extLst>
          </p:cNvPr>
          <p:cNvSpPr txBox="1"/>
          <p:nvPr/>
        </p:nvSpPr>
        <p:spPr>
          <a:xfrm>
            <a:off x="536713" y="269224"/>
            <a:ext cx="11118574" cy="2308324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“When you pass through the waters,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be with you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through the rivers, they shall not overwhelm you;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walk through fire you shall not be burned,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and the flame shall not consume you.”           Isaiah 43:2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959E75-2B6D-D045-27CC-6E98D2B2742D}"/>
              </a:ext>
            </a:extLst>
          </p:cNvPr>
          <p:cNvSpPr/>
          <p:nvPr/>
        </p:nvSpPr>
        <p:spPr>
          <a:xfrm>
            <a:off x="963682" y="5027326"/>
            <a:ext cx="10264636" cy="1561450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not!  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the worst trials and disasters cannot separate God’s people from God’s presence!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8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D68B2-CE17-8705-19F8-CF323E21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stack of money&#10;&#10;Description automatically generated">
            <a:extLst>
              <a:ext uri="{FF2B5EF4-FFF2-40B4-BE49-F238E27FC236}">
                <a16:creationId xmlns:a16="http://schemas.microsoft.com/office/drawing/2014/main" id="{F3B30872-B6CE-446D-B37F-768416073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6666"/>
          <a:stretch/>
        </p:blipFill>
        <p:spPr>
          <a:xfrm>
            <a:off x="0" y="0"/>
            <a:ext cx="12192000" cy="6848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57890-F4FF-3AA3-0E87-949CA3F57CE1}"/>
              </a:ext>
            </a:extLst>
          </p:cNvPr>
          <p:cNvSpPr txBox="1"/>
          <p:nvPr/>
        </p:nvSpPr>
        <p:spPr>
          <a:xfrm>
            <a:off x="1467833" y="4396657"/>
            <a:ext cx="9256334" cy="2308324"/>
          </a:xfrm>
          <a:prstGeom prst="rect">
            <a:avLst/>
          </a:prstGeom>
          <a:solidFill>
            <a:srgbClr val="070D09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800" baseline="0" dirty="0">
                <a:solidFill>
                  <a:srgbClr val="FFFF00"/>
                </a:solidFill>
              </a:rPr>
              <a:t>Redemption</a:t>
            </a:r>
            <a:r>
              <a:rPr lang="en-US" sz="4800" baseline="0" dirty="0"/>
              <a:t> – the </a:t>
            </a:r>
            <a:r>
              <a:rPr lang="en-US" sz="4800" baseline="0" dirty="0">
                <a:solidFill>
                  <a:srgbClr val="FFFF00"/>
                </a:solidFill>
              </a:rPr>
              <a:t>payment</a:t>
            </a:r>
            <a:r>
              <a:rPr lang="en-US" sz="4800" baseline="0" dirty="0"/>
              <a:t> of a </a:t>
            </a:r>
            <a:r>
              <a:rPr lang="en-US" sz="4800" baseline="0" dirty="0">
                <a:solidFill>
                  <a:srgbClr val="FFFF00"/>
                </a:solidFill>
              </a:rPr>
              <a:t>ransom price </a:t>
            </a:r>
            <a:r>
              <a:rPr lang="en-US" sz="4800" baseline="0" dirty="0"/>
              <a:t>to </a:t>
            </a:r>
            <a:r>
              <a:rPr lang="en-US" sz="4800" baseline="0" dirty="0">
                <a:solidFill>
                  <a:srgbClr val="FFFF00"/>
                </a:solidFill>
              </a:rPr>
              <a:t>secure the release </a:t>
            </a:r>
            <a:r>
              <a:rPr lang="en-US" sz="4800" baseline="0" dirty="0"/>
              <a:t>of someone or something.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FBF7B-8591-C6C8-8596-77B82399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40D95968-3680-C112-D049-741661BD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AAE1E7-E533-E255-FDF2-E2BA19EBC3F6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Because you are 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80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CF73-FFBB-6168-F8BD-E76733C9B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27D10FB8-84DE-9082-9D0D-CC53C7382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72818A-35FB-04DE-DF2E-096D744115E0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</a:t>
            </a:r>
            <a:r>
              <a:rPr lang="en-US" sz="3600" baseline="0" dirty="0">
                <a:solidFill>
                  <a:srgbClr val="FFFF00"/>
                </a:solidFill>
              </a:rPr>
              <a:t>I am the L</a:t>
            </a:r>
            <a:r>
              <a:rPr lang="en-US" sz="3200" baseline="0" dirty="0">
                <a:solidFill>
                  <a:srgbClr val="FFFF00"/>
                </a:solidFill>
              </a:rPr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Because you are 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D88A69-0A27-A676-AD04-2B44900A8CBD}"/>
              </a:ext>
            </a:extLst>
          </p:cNvPr>
          <p:cNvSpPr/>
          <p:nvPr/>
        </p:nvSpPr>
        <p:spPr>
          <a:xfrm>
            <a:off x="3824078" y="1059254"/>
            <a:ext cx="194310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848FEC-7FFA-02AB-63DE-1F335ED61545}"/>
              </a:ext>
            </a:extLst>
          </p:cNvPr>
          <p:cNvSpPr/>
          <p:nvPr/>
        </p:nvSpPr>
        <p:spPr>
          <a:xfrm>
            <a:off x="1314450" y="1695450"/>
            <a:ext cx="358140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FDFDF3-96BE-A852-37BF-BA4E4FFAD61E}"/>
              </a:ext>
            </a:extLst>
          </p:cNvPr>
          <p:cNvSpPr/>
          <p:nvPr/>
        </p:nvSpPr>
        <p:spPr>
          <a:xfrm>
            <a:off x="4895850" y="1714500"/>
            <a:ext cx="2400302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29EC2-D5A1-AE39-085B-3EDCCCA8DBDC}"/>
              </a:ext>
            </a:extLst>
          </p:cNvPr>
          <p:cNvSpPr/>
          <p:nvPr/>
        </p:nvSpPr>
        <p:spPr>
          <a:xfrm>
            <a:off x="1042778" y="181086"/>
            <a:ext cx="2857500" cy="1143000"/>
          </a:xfrm>
          <a:prstGeom prst="roundRect">
            <a:avLst/>
          </a:prstGeom>
          <a:noFill/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Yahweh!</a:t>
            </a:r>
            <a:endParaRPr lang="en-US" sz="48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2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EA03-AA11-51BF-93AB-1BB7D3EA9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21C1BF93-7696-B0E6-8EC7-98CF417ED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D3521-1046-37D4-F191-91E27DB9D69E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Because you are 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87715-C4CC-C0BB-4219-8478C4EDE568}"/>
              </a:ext>
            </a:extLst>
          </p:cNvPr>
          <p:cNvSpPr/>
          <p:nvPr/>
        </p:nvSpPr>
        <p:spPr>
          <a:xfrm>
            <a:off x="8020050" y="1828800"/>
            <a:ext cx="3657600" cy="3600450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days past, God redeemed his people at the expense of Egypt.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1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1D84B-76FA-B79A-871E-5F4E6DFFD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CC10BC19-9D92-81E9-90B8-13EFE0D47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7372B-EF85-BC57-F1FE-0C8E0A17D8B6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Because you are </a:t>
            </a:r>
            <a:r>
              <a:rPr lang="en-US" sz="3600" baseline="0" dirty="0"/>
              <a:t>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9A61-8829-9D78-686C-D46F6E263680}"/>
              </a:ext>
            </a:extLst>
          </p:cNvPr>
          <p:cNvSpPr/>
          <p:nvPr/>
        </p:nvSpPr>
        <p:spPr>
          <a:xfrm>
            <a:off x="3352800" y="3628168"/>
            <a:ext cx="3943352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7B9A84-EB75-CF84-CA6D-528F436C5061}"/>
              </a:ext>
            </a:extLst>
          </p:cNvPr>
          <p:cNvSpPr/>
          <p:nvPr/>
        </p:nvSpPr>
        <p:spPr>
          <a:xfrm>
            <a:off x="1409700" y="4207214"/>
            <a:ext cx="184785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BC7A27-454A-F41A-B45A-CC2D17265447}"/>
              </a:ext>
            </a:extLst>
          </p:cNvPr>
          <p:cNvSpPr/>
          <p:nvPr/>
        </p:nvSpPr>
        <p:spPr>
          <a:xfrm>
            <a:off x="4019550" y="4207214"/>
            <a:ext cx="207645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C03683-AB8A-0380-3780-B56685973D92}"/>
              </a:ext>
            </a:extLst>
          </p:cNvPr>
          <p:cNvSpPr/>
          <p:nvPr/>
        </p:nvSpPr>
        <p:spPr>
          <a:xfrm>
            <a:off x="255107" y="1677472"/>
            <a:ext cx="7378147" cy="1746823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precious to the most important being in the universe!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5C87-F125-0BD5-F4D3-C27A3AC8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55F91149-992C-0C3B-FC26-C8EE1AE4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E42232-9314-EC0E-5B79-2CC2B871FE3F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Because you are </a:t>
            </a:r>
            <a:r>
              <a:rPr lang="en-US" sz="3600" baseline="0" dirty="0"/>
              <a:t>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B0FA89-ACE3-43A4-D3DE-469AB5369F46}"/>
              </a:ext>
            </a:extLst>
          </p:cNvPr>
          <p:cNvSpPr/>
          <p:nvPr/>
        </p:nvSpPr>
        <p:spPr>
          <a:xfrm>
            <a:off x="3352800" y="3628168"/>
            <a:ext cx="3943352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9070DD-F4A7-5C79-CD56-3EE3E8266698}"/>
              </a:ext>
            </a:extLst>
          </p:cNvPr>
          <p:cNvSpPr/>
          <p:nvPr/>
        </p:nvSpPr>
        <p:spPr>
          <a:xfrm>
            <a:off x="1409700" y="4207214"/>
            <a:ext cx="184785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DE93C8-B731-FC88-4EF8-74C5C0C779C6}"/>
              </a:ext>
            </a:extLst>
          </p:cNvPr>
          <p:cNvSpPr/>
          <p:nvPr/>
        </p:nvSpPr>
        <p:spPr>
          <a:xfrm>
            <a:off x="4019550" y="4207214"/>
            <a:ext cx="2076450" cy="63619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2F5C6-21AD-3C37-9F3D-2845629E8CCB}"/>
              </a:ext>
            </a:extLst>
          </p:cNvPr>
          <p:cNvSpPr/>
          <p:nvPr/>
        </p:nvSpPr>
        <p:spPr>
          <a:xfrm>
            <a:off x="255107" y="596348"/>
            <a:ext cx="7378147" cy="2827947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God saying to you: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 are precious in my eyes…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honored in my eyes…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love you!”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ADCC2-AE51-1C0E-3176-07A6B255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2AD8F41F-15E8-DEBE-3572-03DE73526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F250F3-7407-852C-7C5F-BE455322BD23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Because you are 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F162F6-5EA0-1673-7E44-A1F5D2BEAA57}"/>
              </a:ext>
            </a:extLst>
          </p:cNvPr>
          <p:cNvSpPr/>
          <p:nvPr/>
        </p:nvSpPr>
        <p:spPr>
          <a:xfrm>
            <a:off x="8058150" y="4362450"/>
            <a:ext cx="3733800" cy="1847850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“There is no price I wouldn’t pay for you!”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5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DD6B-57B7-5B6D-1656-32B83A3D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4F7DF5E9-B24D-E779-47EB-EC0510874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784DD-C45D-81D7-177B-8FE972AAFB2E}"/>
              </a:ext>
            </a:extLst>
          </p:cNvPr>
          <p:cNvSpPr txBox="1"/>
          <p:nvPr/>
        </p:nvSpPr>
        <p:spPr>
          <a:xfrm>
            <a:off x="177250" y="1059254"/>
            <a:ext cx="7456004" cy="5693866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/>
              <a:t>“For I am the L</a:t>
            </a:r>
            <a:r>
              <a:rPr lang="en-US" sz="3200" baseline="0" dirty="0"/>
              <a:t>ORD</a:t>
            </a:r>
            <a:r>
              <a:rPr lang="en-US" sz="3600" baseline="0" dirty="0"/>
              <a:t> your God,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the Holy One of Israel, your Savior.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I give Egypt as your ransom,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Cush and Seba in exchange for you.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Because you are precious in my eyes,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and honored, and I love you,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I give men in return for you,</a:t>
            </a:r>
          </a:p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    peoples in exchange for your life.”</a:t>
            </a:r>
          </a:p>
          <a:p>
            <a:pPr>
              <a:spcAft>
                <a:spcPts val="600"/>
              </a:spcAft>
            </a:pPr>
            <a:r>
              <a:rPr lang="en-US" sz="3600" baseline="0" dirty="0"/>
              <a:t>                                        Isaiah 43:3-4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946B2E-C9E9-3EFD-2F0E-6A658A36AEF7}"/>
              </a:ext>
            </a:extLst>
          </p:cNvPr>
          <p:cNvSpPr/>
          <p:nvPr/>
        </p:nvSpPr>
        <p:spPr>
          <a:xfrm>
            <a:off x="8058150" y="2400300"/>
            <a:ext cx="3733800" cy="3810000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Whom did God ultimately give in exchange for our lives?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Son!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5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3A21-45D8-5E2A-1753-53BA1AB4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6A10CF-69CA-3BDB-24C1-68CEAF6D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EB9EB6-4729-576E-3B7F-344E9190F7D4}"/>
              </a:ext>
            </a:extLst>
          </p:cNvPr>
          <p:cNvSpPr txBox="1"/>
          <p:nvPr/>
        </p:nvSpPr>
        <p:spPr>
          <a:xfrm>
            <a:off x="1499981" y="612844"/>
            <a:ext cx="9192037" cy="5632311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“Fear not, for I am with you;</a:t>
            </a:r>
          </a:p>
          <a:p>
            <a:r>
              <a:rPr lang="en-US" sz="3600" baseline="0" dirty="0"/>
              <a:t>    I will bring your offspring from the east,</a:t>
            </a:r>
          </a:p>
          <a:p>
            <a:r>
              <a:rPr lang="en-US" sz="3600" baseline="0" dirty="0"/>
              <a:t>    and from the west I will gather you.</a:t>
            </a:r>
          </a:p>
          <a:p>
            <a:r>
              <a:rPr lang="en-US" sz="3600" baseline="0" dirty="0"/>
              <a:t>I will say to the north, Give up,</a:t>
            </a:r>
          </a:p>
          <a:p>
            <a:r>
              <a:rPr lang="en-US" sz="3600" baseline="0" dirty="0"/>
              <a:t>    and to the south, Do not withhold;</a:t>
            </a:r>
          </a:p>
          <a:p>
            <a:r>
              <a:rPr lang="en-US" sz="3600" baseline="0" dirty="0"/>
              <a:t>bring my sons from afar</a:t>
            </a:r>
          </a:p>
          <a:p>
            <a:r>
              <a:rPr lang="en-US" sz="3600" baseline="0" dirty="0"/>
              <a:t>    and my daughters from the end of the earth,</a:t>
            </a:r>
          </a:p>
          <a:p>
            <a:r>
              <a:rPr lang="en-US" sz="3600" baseline="0" dirty="0"/>
              <a:t>everyone who is called by my name,</a:t>
            </a:r>
          </a:p>
          <a:p>
            <a:r>
              <a:rPr lang="en-US" sz="3600" baseline="0" dirty="0"/>
              <a:t>    whom I created for my glory,</a:t>
            </a:r>
          </a:p>
          <a:p>
            <a:r>
              <a:rPr lang="en-US" sz="3600" baseline="0" dirty="0"/>
              <a:t>    whom I formed and made.”        Isaiah 43:5-7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283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AAA3-66A5-1921-94B1-3A74E18E9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BC6B70-22CC-93A7-1027-8AF4AE79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FABFF-ABE8-E3B8-FE78-5E92FA4C05E3}"/>
              </a:ext>
            </a:extLst>
          </p:cNvPr>
          <p:cNvSpPr txBox="1"/>
          <p:nvPr/>
        </p:nvSpPr>
        <p:spPr>
          <a:xfrm>
            <a:off x="1499981" y="612844"/>
            <a:ext cx="9192037" cy="5632311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>
                <a:solidFill>
                  <a:srgbClr val="FFFF00"/>
                </a:solidFill>
              </a:rPr>
              <a:t>“Fear not, for I am with you;</a:t>
            </a:r>
          </a:p>
          <a:p>
            <a:r>
              <a:rPr lang="en-US" sz="3600" baseline="0" dirty="0"/>
              <a:t>    I will bring your offspring from the east,</a:t>
            </a:r>
          </a:p>
          <a:p>
            <a:r>
              <a:rPr lang="en-US" sz="3600" baseline="0" dirty="0"/>
              <a:t>    and from the west I will gather you.</a:t>
            </a:r>
          </a:p>
          <a:p>
            <a:r>
              <a:rPr lang="en-US" sz="3600" baseline="0" dirty="0"/>
              <a:t>I will say to the north, Give up,</a:t>
            </a:r>
          </a:p>
          <a:p>
            <a:r>
              <a:rPr lang="en-US" sz="3600" baseline="0" dirty="0"/>
              <a:t>    and to the south, Do not withhold;</a:t>
            </a:r>
          </a:p>
          <a:p>
            <a:r>
              <a:rPr lang="en-US" sz="3600" baseline="0" dirty="0"/>
              <a:t>bring my sons from afar</a:t>
            </a:r>
          </a:p>
          <a:p>
            <a:r>
              <a:rPr lang="en-US" sz="3600" baseline="0" dirty="0"/>
              <a:t>    and my daughters from the end of the earth,</a:t>
            </a:r>
          </a:p>
          <a:p>
            <a:r>
              <a:rPr lang="en-US" sz="3600" baseline="0" dirty="0"/>
              <a:t>everyone who is called by my name,</a:t>
            </a:r>
          </a:p>
          <a:p>
            <a:r>
              <a:rPr lang="en-US" sz="3600" baseline="0" dirty="0"/>
              <a:t>    whom I created for my glory,</a:t>
            </a:r>
          </a:p>
          <a:p>
            <a:r>
              <a:rPr lang="en-US" sz="3600" baseline="0" dirty="0"/>
              <a:t>    whom I formed and made.”        Isaiah 43:5-7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41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36A9-7337-0437-A06F-8A0239E9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D79910-B234-68D7-FE1C-D5305D48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3AD8B-7E1A-E80E-3A5C-C28ABAF88B25}"/>
              </a:ext>
            </a:extLst>
          </p:cNvPr>
          <p:cNvSpPr txBox="1"/>
          <p:nvPr/>
        </p:nvSpPr>
        <p:spPr>
          <a:xfrm>
            <a:off x="1499981" y="612844"/>
            <a:ext cx="9192037" cy="5632311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“Fear not, for I am with you;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I will bring your offspring from the east,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from the west I will gather you.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I will say to the north, Give up,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to the south, Do not withhold</a:t>
            </a:r>
            <a:r>
              <a:rPr lang="en-US" sz="3600" baseline="0" dirty="0"/>
              <a:t>;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bring my sons from afar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my daughters from the end of the earth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everyone who is called by my name,</a:t>
            </a:r>
          </a:p>
          <a:p>
            <a:r>
              <a:rPr lang="en-US" sz="3600" baseline="0" dirty="0"/>
              <a:t>    whom I created for my glory,</a:t>
            </a:r>
          </a:p>
          <a:p>
            <a:r>
              <a:rPr lang="en-US" sz="3600" baseline="0" dirty="0"/>
              <a:t>    whom I formed and made.”        Isaiah 43:5-7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B0D67-D601-31A9-0990-4FBF3CD3040F}"/>
              </a:ext>
            </a:extLst>
          </p:cNvPr>
          <p:cNvSpPr/>
          <p:nvPr/>
        </p:nvSpPr>
        <p:spPr>
          <a:xfrm>
            <a:off x="1618008" y="4587703"/>
            <a:ext cx="8955984" cy="1919114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promised regathering of God’s people from the “end of the earth”</a:t>
            </a:r>
          </a:p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this fulfilled?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AAF62-0079-A45C-8386-493EBA1F8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22E635E-8B54-6D77-132A-8D22192D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5117E-DC8D-3C76-9EA3-A5C39D0D2F26}"/>
              </a:ext>
            </a:extLst>
          </p:cNvPr>
          <p:cNvSpPr txBox="1"/>
          <p:nvPr/>
        </p:nvSpPr>
        <p:spPr>
          <a:xfrm>
            <a:off x="1526095" y="1828789"/>
            <a:ext cx="9139810" cy="2785378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aseline="0" dirty="0">
                <a:solidFill>
                  <a:srgbClr val="FFFF00"/>
                </a:solidFill>
              </a:rPr>
              <a:t>Because of God and God Alone: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A Failed, Broken People (42:18-25)</a:t>
            </a:r>
          </a:p>
          <a:p>
            <a:pPr algn="ctr">
              <a:spcAft>
                <a:spcPts val="600"/>
              </a:spcAft>
            </a:pPr>
            <a:r>
              <a:rPr lang="en-US" baseline="0" dirty="0"/>
              <a:t>become…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 startAt="2"/>
            </a:pPr>
            <a:r>
              <a:rPr lang="en-US" baseline="0" dirty="0"/>
              <a:t>A Precious, Redeemed People (43:1-7)!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524D8-505C-EA67-9623-844548E84BFD}"/>
              </a:ext>
            </a:extLst>
          </p:cNvPr>
          <p:cNvSpPr txBox="1"/>
          <p:nvPr/>
        </p:nvSpPr>
        <p:spPr>
          <a:xfrm>
            <a:off x="608179" y="177800"/>
            <a:ext cx="10975642" cy="769441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>
                <a:solidFill>
                  <a:srgbClr val="FFFF00"/>
                </a:solidFill>
              </a:rPr>
              <a:t>Isaiah 42:18 – 43:7  –  Amazing Redemption!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7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57579-2960-5C66-7069-9AF693088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AAEEAA-9088-8CA5-B35C-BC90B9E1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C04086-C076-ECFA-7B77-EAC1E5FAC9B5}"/>
              </a:ext>
            </a:extLst>
          </p:cNvPr>
          <p:cNvSpPr txBox="1"/>
          <p:nvPr/>
        </p:nvSpPr>
        <p:spPr>
          <a:xfrm>
            <a:off x="354495" y="612844"/>
            <a:ext cx="11483009" cy="2862322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>
                <a:solidFill>
                  <a:srgbClr val="FFFF00"/>
                </a:solidFill>
              </a:rPr>
              <a:t>Regathering of God’s people from the ends of the earth: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Initially fulfilled in the return of the exiles from Babylon</a:t>
            </a:r>
          </a:p>
          <a:p>
            <a:pPr marL="914400"/>
            <a:r>
              <a:rPr lang="en-US" sz="3600" baseline="0" dirty="0"/>
              <a:t>(This was a “type” of the full fulfillment to come.)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Jeremiah 16:14-16 – God would send fishermen and hunters to seek his people out.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3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5D83B-238C-AA68-9D75-DECFFDEC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2466E6-E178-A27C-5BDF-E69D10C6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DECBB7-89DD-EEED-D6ED-481C57A10877}"/>
              </a:ext>
            </a:extLst>
          </p:cNvPr>
          <p:cNvSpPr txBox="1"/>
          <p:nvPr/>
        </p:nvSpPr>
        <p:spPr>
          <a:xfrm>
            <a:off x="371061" y="188774"/>
            <a:ext cx="11449878" cy="6447919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aseline="0" dirty="0"/>
              <a:t>“Therefore, behold, the days are coming, declares the L</a:t>
            </a:r>
            <a:r>
              <a:rPr lang="en-US" sz="3000" baseline="0" dirty="0"/>
              <a:t>ORD</a:t>
            </a:r>
            <a:r>
              <a:rPr lang="en-US" sz="3400" baseline="0" dirty="0"/>
              <a:t>, when it shall no longer be said, ‘As the L</a:t>
            </a:r>
            <a:r>
              <a:rPr lang="en-US" sz="2800" baseline="0" dirty="0"/>
              <a:t>ORD</a:t>
            </a:r>
            <a:r>
              <a:rPr lang="en-US" sz="3400" baseline="0" dirty="0"/>
              <a:t> lives who brought up the people of Israel out of the land of Egypt,’ but ‘</a:t>
            </a:r>
            <a:r>
              <a:rPr lang="en-US" sz="3400" baseline="0" dirty="0">
                <a:solidFill>
                  <a:srgbClr val="FFFF00"/>
                </a:solidFill>
              </a:rPr>
              <a:t>As the L</a:t>
            </a:r>
            <a:r>
              <a:rPr lang="en-US" sz="3000" baseline="0" dirty="0">
                <a:solidFill>
                  <a:srgbClr val="FFFF00"/>
                </a:solidFill>
              </a:rPr>
              <a:t>ORD</a:t>
            </a:r>
            <a:r>
              <a:rPr lang="en-US" sz="3400" baseline="0" dirty="0">
                <a:solidFill>
                  <a:srgbClr val="FFFF00"/>
                </a:solidFill>
              </a:rPr>
              <a:t> lives who brought up the people of Israel out of the north country and out of all the countries where he had driven them</a:t>
            </a:r>
            <a:r>
              <a:rPr lang="en-US" sz="3400" baseline="0" dirty="0"/>
              <a:t>.’ For I will bring them back to their own land that I gave to their fathers.</a:t>
            </a:r>
          </a:p>
          <a:p>
            <a:r>
              <a:rPr lang="en-US" sz="3400" baseline="0" dirty="0"/>
              <a:t>Behold, </a:t>
            </a:r>
            <a:r>
              <a:rPr lang="en-US" sz="3400" baseline="0" dirty="0">
                <a:solidFill>
                  <a:srgbClr val="FFFF00"/>
                </a:solidFill>
              </a:rPr>
              <a:t>I am sending for many fishers</a:t>
            </a:r>
            <a:r>
              <a:rPr lang="en-US" sz="3400" baseline="0" dirty="0"/>
              <a:t>, declares the L</a:t>
            </a:r>
            <a:r>
              <a:rPr lang="en-US" sz="2800" baseline="0" dirty="0"/>
              <a:t>ORD</a:t>
            </a:r>
            <a:r>
              <a:rPr lang="en-US" sz="3400" baseline="0" dirty="0"/>
              <a:t>, and they shall catch them. And afterward </a:t>
            </a:r>
            <a:r>
              <a:rPr lang="en-US" sz="3400" baseline="0" dirty="0">
                <a:solidFill>
                  <a:srgbClr val="FFFF00"/>
                </a:solidFill>
              </a:rPr>
              <a:t>I will send for many hunters</a:t>
            </a:r>
            <a:r>
              <a:rPr lang="en-US" sz="3400" baseline="0" dirty="0"/>
              <a:t>, and they shall hunt them from every mountain and every hill, and out of the clefts of the rocks.”</a:t>
            </a:r>
          </a:p>
          <a:p>
            <a:r>
              <a:rPr lang="en-US" sz="3400" baseline="0" dirty="0"/>
              <a:t>                                                                                 Jeremiah 16:14-16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2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DF4D-82E1-D804-8992-AF8DC6FF1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6DB810-0898-75D7-826D-0E0B5583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F749D-7816-8F21-3B32-D7C6EF8B7529}"/>
              </a:ext>
            </a:extLst>
          </p:cNvPr>
          <p:cNvSpPr txBox="1"/>
          <p:nvPr/>
        </p:nvSpPr>
        <p:spPr>
          <a:xfrm>
            <a:off x="354495" y="612844"/>
            <a:ext cx="11483009" cy="5632311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>
                <a:solidFill>
                  <a:srgbClr val="FFFF00"/>
                </a:solidFill>
              </a:rPr>
              <a:t>Regathering of God’s people from the ends of the earth: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Initially fulfilled in the return of the exiles from Babylon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Jeremiah 16:14-16 – God would send fishermen and hunters to seek his people out.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Matthew 4:19 – Jesus called his disciples to be “fishers of men”.  (Why 12 disciples?)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Acts 1:15 – 120 believers (the “remnant” of Israel)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Acts 2:5 – Pentecost – Jews  “from every nation under heaven</a:t>
            </a:r>
            <a:r>
              <a:rPr lang="en-US" sz="3600" baseline="0"/>
              <a:t>” (Acts 2-8: 1000s </a:t>
            </a:r>
            <a:r>
              <a:rPr lang="en-US" sz="3600" baseline="0" dirty="0"/>
              <a:t>of Jews came </a:t>
            </a:r>
            <a:r>
              <a:rPr lang="en-US" sz="3600" baseline="0"/>
              <a:t>to faith!)</a:t>
            </a:r>
            <a:endParaRPr lang="en-US" sz="3600" baseline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>
                <a:solidFill>
                  <a:srgbClr val="FFFF00"/>
                </a:solidFill>
              </a:rPr>
              <a:t>Rest of Acts until today – Gathering of Jews &amp; Gentiles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77BB9-428F-586D-85F0-07D5306B677C}"/>
              </a:ext>
            </a:extLst>
          </p:cNvPr>
          <p:cNvSpPr/>
          <p:nvPr/>
        </p:nvSpPr>
        <p:spPr>
          <a:xfrm>
            <a:off x="940903" y="2314988"/>
            <a:ext cx="10310192" cy="2122039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point, has Isaiah 43:5-6 been fulfilled?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what happened?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5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8644-5C17-617F-EAA0-FADC7723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5B912FD-A8A8-2981-32FA-28D94239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FB0B7-CA87-6335-0225-AAE8C4720E34}"/>
              </a:ext>
            </a:extLst>
          </p:cNvPr>
          <p:cNvSpPr txBox="1"/>
          <p:nvPr/>
        </p:nvSpPr>
        <p:spPr>
          <a:xfrm>
            <a:off x="1499981" y="612844"/>
            <a:ext cx="9192037" cy="5632311"/>
          </a:xfrm>
          <a:prstGeom prst="rect">
            <a:avLst/>
          </a:prstGeom>
          <a:solidFill>
            <a:srgbClr val="2D484D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“Fear not, for I am with you;</a:t>
            </a:r>
          </a:p>
          <a:p>
            <a:r>
              <a:rPr lang="en-US" sz="3600" baseline="0" dirty="0"/>
              <a:t>    I will bring your offspring from the east,</a:t>
            </a:r>
          </a:p>
          <a:p>
            <a:r>
              <a:rPr lang="en-US" sz="3600" baseline="0" dirty="0"/>
              <a:t>    and from the west I will gather you.</a:t>
            </a:r>
          </a:p>
          <a:p>
            <a:r>
              <a:rPr lang="en-US" sz="3600" baseline="0" dirty="0"/>
              <a:t>I will say to the north, Give up,</a:t>
            </a:r>
          </a:p>
          <a:p>
            <a:r>
              <a:rPr lang="en-US" sz="3600" baseline="0" dirty="0"/>
              <a:t>    and to the south, Do not withhold;</a:t>
            </a:r>
          </a:p>
          <a:p>
            <a:r>
              <a:rPr lang="en-US" sz="3600" baseline="0" dirty="0"/>
              <a:t>bring my sons from afar</a:t>
            </a:r>
          </a:p>
          <a:p>
            <a:r>
              <a:rPr lang="en-US" sz="3600" baseline="0" dirty="0"/>
              <a:t>    and my daughters from the end of the earth,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everyone who is called by my name,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whom I created for my glory,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whom I formed and made</a:t>
            </a:r>
            <a:r>
              <a:rPr lang="en-US" sz="3600" baseline="0" dirty="0"/>
              <a:t>.”        Isaiah 43:5-7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899A88-5636-55AC-19C4-9A7EFBDCECED}"/>
              </a:ext>
            </a:extLst>
          </p:cNvPr>
          <p:cNvSpPr/>
          <p:nvPr/>
        </p:nvSpPr>
        <p:spPr>
          <a:xfrm>
            <a:off x="692735" y="728870"/>
            <a:ext cx="10806528" cy="3697355"/>
          </a:xfrm>
          <a:prstGeom prst="roundRect">
            <a:avLst/>
          </a:prstGeom>
          <a:solidFill>
            <a:srgbClr val="070D09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does God use the creation picture here?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is re-creating / re-forming a people for himself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purpose is to bring him glory by</a:t>
            </a:r>
          </a:p>
          <a:p>
            <a:pPr marL="1097280" indent="-36576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Worshipping him in all of life</a:t>
            </a:r>
          </a:p>
          <a:p>
            <a:pPr marL="1097280" indent="-36576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in ways that bring glory to him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FB48C-D59E-24EF-FBE8-C5B85BCB1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419AEC0-D533-A05D-3046-AFF7587E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BC3EB-0079-2568-B048-08E2E68F3B40}"/>
              </a:ext>
            </a:extLst>
          </p:cNvPr>
          <p:cNvSpPr txBox="1"/>
          <p:nvPr/>
        </p:nvSpPr>
        <p:spPr>
          <a:xfrm>
            <a:off x="1526095" y="1828789"/>
            <a:ext cx="9139810" cy="2785378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aseline="0" dirty="0">
                <a:solidFill>
                  <a:srgbClr val="FFFF00"/>
                </a:solidFill>
              </a:rPr>
              <a:t>Because of God and God Alone: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A Failed, Broken People (42:18-25)</a:t>
            </a:r>
          </a:p>
          <a:p>
            <a:pPr algn="ctr">
              <a:spcAft>
                <a:spcPts val="600"/>
              </a:spcAft>
            </a:pPr>
            <a:r>
              <a:rPr lang="en-US" baseline="0" dirty="0"/>
              <a:t>become…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 startAt="2"/>
            </a:pPr>
            <a:r>
              <a:rPr lang="en-US" baseline="0" dirty="0"/>
              <a:t>A Precious, Redeemed People (43:1-7)!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6E753-C30D-3020-E352-4FAF03879BC9}"/>
              </a:ext>
            </a:extLst>
          </p:cNvPr>
          <p:cNvSpPr txBox="1"/>
          <p:nvPr/>
        </p:nvSpPr>
        <p:spPr>
          <a:xfrm>
            <a:off x="608179" y="177800"/>
            <a:ext cx="10975642" cy="769441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>
                <a:solidFill>
                  <a:srgbClr val="FFFF00"/>
                </a:solidFill>
              </a:rPr>
              <a:t>Isaiah 42:18 – 43:7  –  Amazing Redemption!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50F6-8AEE-5163-72FC-435D97BC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C6EF066C-4CD0-B106-53AE-319C52DEC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65D2F1-F038-2F19-1002-71FE551EC090}"/>
              </a:ext>
            </a:extLst>
          </p:cNvPr>
          <p:cNvSpPr txBox="1"/>
          <p:nvPr/>
        </p:nvSpPr>
        <p:spPr>
          <a:xfrm>
            <a:off x="1963807" y="1854385"/>
            <a:ext cx="8264385" cy="3400931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aseline="0" dirty="0">
                <a:solidFill>
                  <a:srgbClr val="FFFF00"/>
                </a:solidFill>
              </a:rPr>
              <a:t>So what is the basis for God’s redemption of his people?</a:t>
            </a:r>
          </a:p>
          <a:p>
            <a:pPr>
              <a:spcAft>
                <a:spcPts val="600"/>
              </a:spcAft>
            </a:pPr>
            <a:r>
              <a:rPr lang="en-US" baseline="0" dirty="0"/>
              <a:t>God redeems his people because of</a:t>
            </a:r>
          </a:p>
          <a:p>
            <a:pPr marL="742950" indent="-742950">
              <a:spcAft>
                <a:spcPts val="600"/>
              </a:spcAft>
              <a:buAutoNum type="arabicParenR"/>
            </a:pPr>
            <a:r>
              <a:rPr lang="en-US" baseline="0" dirty="0"/>
              <a:t>Who he is</a:t>
            </a:r>
          </a:p>
          <a:p>
            <a:pPr marL="742950" indent="-742950">
              <a:spcAft>
                <a:spcPts val="600"/>
              </a:spcAft>
              <a:buAutoNum type="arabicParenR"/>
            </a:pPr>
            <a:r>
              <a:rPr lang="en-US" baseline="0" dirty="0"/>
              <a:t>Who they are in relation to him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7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7B0F4-7F3B-5189-DFDE-C8ED0FD7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aiah 41:10&#10;&#10;An artistic depiction of Isaiah 41:10 with a watercolor style. The biblical verse should be portrayed via symbolic imagery, such as a sunrise symbolizing hope, a comforting hand representing God's presence, and maybe a serene landscape to show peace. The overall atmosphere should evoke a sense of gentle strength and assurance. The style should reflect the qualities of watercolor painting, with broad, washed-out pigments that blend seamlessly, creating a dreamy and emotive ambiance.">
            <a:extLst>
              <a:ext uri="{FF2B5EF4-FFF2-40B4-BE49-F238E27FC236}">
                <a16:creationId xmlns:a16="http://schemas.microsoft.com/office/drawing/2014/main" id="{F5623499-FD0D-7BD3-7A4C-C8E047A4C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1296"/>
          <a:stretch/>
        </p:blipFill>
        <p:spPr bwMode="auto">
          <a:xfrm>
            <a:off x="0" y="-1"/>
            <a:ext cx="12192000" cy="68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9C18F4-BFDD-7A4D-8459-E262BD2943B4}"/>
              </a:ext>
            </a:extLst>
          </p:cNvPr>
          <p:cNvSpPr txBox="1"/>
          <p:nvPr/>
        </p:nvSpPr>
        <p:spPr>
          <a:xfrm>
            <a:off x="212995" y="989858"/>
            <a:ext cx="5487821" cy="5078313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aseline="0" dirty="0">
                <a:solidFill>
                  <a:srgbClr val="FFFF00"/>
                </a:solidFill>
              </a:rPr>
              <a:t>Who God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The L</a:t>
            </a:r>
            <a:r>
              <a:rPr lang="en-US" sz="3200" baseline="0" dirty="0"/>
              <a:t>ORD</a:t>
            </a:r>
            <a:r>
              <a:rPr lang="en-US" sz="3600" baseline="0" dirty="0"/>
              <a:t> (Yahweh)</a:t>
            </a:r>
          </a:p>
          <a:p>
            <a:pPr marL="457200"/>
            <a:r>
              <a:rPr lang="en-US" sz="3600" baseline="0" dirty="0"/>
              <a:t>(Faithful to his covenant)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Creator of Jacob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One who formed Israel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Yahweh your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Holy One of Israel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Savior of his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Lord of the nations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82B51-BA6B-ED44-E0E9-877B85A2B2AB}"/>
              </a:ext>
            </a:extLst>
          </p:cNvPr>
          <p:cNvSpPr txBox="1"/>
          <p:nvPr/>
        </p:nvSpPr>
        <p:spPr>
          <a:xfrm>
            <a:off x="5918621" y="54141"/>
            <a:ext cx="6061344" cy="6740307"/>
          </a:xfrm>
          <a:prstGeom prst="rect">
            <a:avLst/>
          </a:prstGeom>
          <a:solidFill>
            <a:srgbClr val="2D484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baseline="0" dirty="0">
                <a:solidFill>
                  <a:srgbClr val="FFFF00"/>
                </a:solidFill>
              </a:rPr>
              <a:t>Who God’s People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Created/Formed/Redeemed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Called by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Called “Mine” by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Precious in God’s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Honored in God’s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Loved by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Worth any price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Called sons and daughters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Called by God’s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Created for God’s glory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aseline="0" dirty="0"/>
              <a:t>Formed by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9ACB0-0794-1B0B-AFA8-799F098C0BC4}"/>
              </a:ext>
            </a:extLst>
          </p:cNvPr>
          <p:cNvSpPr txBox="1"/>
          <p:nvPr/>
        </p:nvSpPr>
        <p:spPr>
          <a:xfrm>
            <a:off x="0" y="-1"/>
            <a:ext cx="5487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>
                <a:solidFill>
                  <a:srgbClr val="FFFF00"/>
                </a:solidFill>
              </a:rPr>
              <a:t>Basis of Redemption: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0E8CBC-0826-B386-02C3-38158E7DBF11}"/>
              </a:ext>
            </a:extLst>
          </p:cNvPr>
          <p:cNvSpPr/>
          <p:nvPr/>
        </p:nvSpPr>
        <p:spPr>
          <a:xfrm>
            <a:off x="1090005" y="4762500"/>
            <a:ext cx="3733800" cy="1847850"/>
          </a:xfrm>
          <a:prstGeom prst="roundRect">
            <a:avLst/>
          </a:prstGeom>
          <a:solidFill>
            <a:srgbClr val="2D484D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respond to this?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9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F9FB-6B5A-ACD5-F8D4-CE741994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C6C4D746-DBBA-936D-4B17-2ED070B4B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9D836-BCFA-0ADE-906F-CB0CE9760D81}"/>
              </a:ext>
            </a:extLst>
          </p:cNvPr>
          <p:cNvSpPr txBox="1"/>
          <p:nvPr/>
        </p:nvSpPr>
        <p:spPr>
          <a:xfrm>
            <a:off x="616849" y="1031748"/>
            <a:ext cx="10958302" cy="4524315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0" dirty="0"/>
              <a:t>And if you call on him as Father who judges impartially according to each one's deeds, conduct yourselves with fear throughout the </a:t>
            </a:r>
            <a:r>
              <a:rPr lang="en-US" sz="3600" baseline="0" dirty="0">
                <a:solidFill>
                  <a:srgbClr val="FFFF00"/>
                </a:solidFill>
              </a:rPr>
              <a:t>time of your exile</a:t>
            </a:r>
            <a:r>
              <a:rPr lang="en-US" sz="3600" baseline="0" dirty="0"/>
              <a:t>, knowing that you </a:t>
            </a:r>
            <a:r>
              <a:rPr lang="en-US" sz="3600" baseline="0" dirty="0">
                <a:solidFill>
                  <a:srgbClr val="FFFF00"/>
                </a:solidFill>
              </a:rPr>
              <a:t>were ransomed from the futile ways </a:t>
            </a:r>
            <a:r>
              <a:rPr lang="en-US" sz="3600" baseline="0" dirty="0"/>
              <a:t>inherited from your forefathers, </a:t>
            </a:r>
            <a:r>
              <a:rPr lang="en-US" sz="3600" baseline="0" dirty="0">
                <a:solidFill>
                  <a:srgbClr val="FFFF00"/>
                </a:solidFill>
              </a:rPr>
              <a:t>not with perishable things such as silver or gold, but with the precious blood of Christ</a:t>
            </a:r>
            <a:r>
              <a:rPr lang="en-US" sz="3600" baseline="0" dirty="0"/>
              <a:t>, like that of a lamb without blemish or spot</a:t>
            </a:r>
            <a:r>
              <a:rPr lang="en-US" sz="3600" b="1" baseline="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600" baseline="0" dirty="0"/>
              <a:t>”</a:t>
            </a:r>
          </a:p>
          <a:p>
            <a:r>
              <a:rPr lang="en-US" sz="3600" baseline="0" dirty="0"/>
              <a:t>                                                               1 Peter 1:17-19</a:t>
            </a:r>
            <a:endParaRPr lang="en-US" sz="3600" b="1" baseline="0" dirty="0">
              <a:effectLst>
                <a:glow rad="1016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790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411F-AD53-1EAC-C4C4-FDECA8810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9AB757A5-6DF9-9381-5CF0-FC970F084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879FA-4F9F-58EF-1FC9-3E88241F825F}"/>
              </a:ext>
            </a:extLst>
          </p:cNvPr>
          <p:cNvSpPr txBox="1"/>
          <p:nvPr/>
        </p:nvSpPr>
        <p:spPr>
          <a:xfrm>
            <a:off x="616848" y="726948"/>
            <a:ext cx="10958302" cy="2862322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“But </a:t>
            </a:r>
            <a:r>
              <a:rPr lang="en-US" sz="3600" baseline="0" dirty="0">
                <a:solidFill>
                  <a:srgbClr val="FFFF00"/>
                </a:solidFill>
              </a:rPr>
              <a:t>you are a chosen race</a:t>
            </a:r>
            <a:r>
              <a:rPr lang="en-US" sz="3600" baseline="0" dirty="0"/>
              <a:t>, a royal priesthood, a holy nation, a people for his own possession, that you may proclaim the excellencies of him who called you out of darkness into his marvelous light.”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1 Peter 2:9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5099A-060A-6FF8-C3AF-6863C6C8B3E4}"/>
              </a:ext>
            </a:extLst>
          </p:cNvPr>
          <p:cNvSpPr/>
          <p:nvPr/>
        </p:nvSpPr>
        <p:spPr>
          <a:xfrm>
            <a:off x="1422848" y="3766962"/>
            <a:ext cx="9346301" cy="2909197"/>
          </a:xfrm>
          <a:prstGeom prst="roundRect">
            <a:avLst/>
          </a:prstGeom>
          <a:solidFill>
            <a:srgbClr val="04103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too are God’s chosen people – set apart to be light in the world.  How are we doing?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distinguish us from unbelievers?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8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1972-771C-F660-6F93-906F3458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bylonian captivity - Wikipedia">
            <a:extLst>
              <a:ext uri="{FF2B5EF4-FFF2-40B4-BE49-F238E27FC236}">
                <a16:creationId xmlns:a16="http://schemas.microsoft.com/office/drawing/2014/main" id="{892241BC-7A6D-6911-54BA-29340DF29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866"/>
          <a:stretch/>
        </p:blipFill>
        <p:spPr bwMode="auto">
          <a:xfrm>
            <a:off x="0" y="0"/>
            <a:ext cx="12192000" cy="68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ECA1FA-8632-2725-6A2D-4A3A9F7603ED}"/>
              </a:ext>
            </a:extLst>
          </p:cNvPr>
          <p:cNvSpPr txBox="1"/>
          <p:nvPr/>
        </p:nvSpPr>
        <p:spPr>
          <a:xfrm>
            <a:off x="441774" y="179883"/>
            <a:ext cx="11308451" cy="6494085"/>
          </a:xfrm>
          <a:prstGeom prst="rect">
            <a:avLst/>
          </a:prstGeom>
          <a:solidFill>
            <a:srgbClr val="041031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new commandment I give to you, that you love one another: just as I have loved you, you also are to love one another. </a:t>
            </a:r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this all people will know that you are my disciples, if you have love for one another</a:t>
            </a: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>
              <a:spcAft>
                <a:spcPts val="1200"/>
              </a:spcAft>
            </a:pPr>
            <a:r>
              <a:rPr lang="en-US" sz="3600" baseline="0" dirty="0"/>
              <a:t>                                                                        John 13:34-35</a:t>
            </a:r>
          </a:p>
          <a:p>
            <a:pPr>
              <a:spcAft>
                <a:spcPts val="1200"/>
              </a:spcAft>
            </a:pP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loving those who are easy to love distinguish us?</a:t>
            </a:r>
          </a:p>
          <a:p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</a:t>
            </a:r>
            <a:r>
              <a:rPr lang="en-US" sz="3600" b="1" baseline="0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unusual love</a:t>
            </a: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Has its foundation in God’s love for 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It means valuing God’s reputation more than my rights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baseline="0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means loving those who are my enemies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0" dirty="0"/>
              <a:t>It means loving those who are difficult to love</a:t>
            </a:r>
            <a:endParaRPr lang="en-US" sz="3600" b="1" baseline="0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6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7AF7-C554-E6A4-A4AC-20852898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B74622-3B30-2AA0-AFE5-7E8E05970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/>
          <a:stretch/>
        </p:blipFill>
        <p:spPr bwMode="auto">
          <a:xfrm flipH="1">
            <a:off x="0" y="0"/>
            <a:ext cx="5883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6E41FCB-1F4D-D31F-145B-AA010A64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715788"/>
            <a:ext cx="6453809" cy="322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15FB6D-5608-233B-457F-58403C91B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 bwMode="auto">
          <a:xfrm flipH="1">
            <a:off x="5857461" y="89576"/>
            <a:ext cx="6334539" cy="4359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17D27E-7F34-8DE2-C6A1-19BF8A5096B7}"/>
              </a:ext>
            </a:extLst>
          </p:cNvPr>
          <p:cNvSpPr txBox="1"/>
          <p:nvPr/>
        </p:nvSpPr>
        <p:spPr>
          <a:xfrm>
            <a:off x="0" y="0"/>
            <a:ext cx="5367130" cy="707886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71416"/>
      </p:ext>
    </p:extLst>
  </p:cSld>
  <p:clrMapOvr>
    <a:masterClrMapping/>
  </p:clrMapOvr>
  <p:transition spd="slow">
    <p:push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7E065-E56B-D7C7-9535-A1CAA8C7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927C3DF-F9E9-918B-6366-F0D57150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BC1BD-04EE-B6EF-30CE-A757AE42D959}"/>
              </a:ext>
            </a:extLst>
          </p:cNvPr>
          <p:cNvSpPr txBox="1"/>
          <p:nvPr/>
        </p:nvSpPr>
        <p:spPr>
          <a:xfrm>
            <a:off x="1018988" y="1948239"/>
            <a:ext cx="10154024" cy="3908762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aseline="0" dirty="0">
                <a:solidFill>
                  <a:srgbClr val="FFFF00"/>
                </a:solidFill>
              </a:rPr>
              <a:t>Because of God and God Alone: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baseline="0" dirty="0"/>
              <a:t>A Failed, Broken People (42:18-25)</a:t>
            </a:r>
          </a:p>
          <a:p>
            <a:pPr algn="ctr">
              <a:spcAft>
                <a:spcPts val="600"/>
              </a:spcAft>
            </a:pPr>
            <a:r>
              <a:rPr lang="en-US" baseline="0" dirty="0"/>
              <a:t>become…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 startAt="2"/>
            </a:pPr>
            <a:r>
              <a:rPr lang="en-US" baseline="0" dirty="0"/>
              <a:t>A Precious, Redeemed People (43:1-7)!</a:t>
            </a:r>
          </a:p>
          <a:p>
            <a:pPr algn="ctr">
              <a:spcAft>
                <a:spcPts val="600"/>
              </a:spcAft>
            </a:pPr>
            <a:r>
              <a:rPr lang="en-US" sz="5400" baseline="0" dirty="0">
                <a:solidFill>
                  <a:srgbClr val="FFFF00"/>
                </a:solidFill>
              </a:rPr>
              <a:t>So that We Can Bring Him GLORY!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C5F22-1D70-F17E-831A-3A349EEC33D8}"/>
              </a:ext>
            </a:extLst>
          </p:cNvPr>
          <p:cNvSpPr txBox="1"/>
          <p:nvPr/>
        </p:nvSpPr>
        <p:spPr>
          <a:xfrm>
            <a:off x="608179" y="177800"/>
            <a:ext cx="10975642" cy="769441"/>
          </a:xfrm>
          <a:prstGeom prst="rect">
            <a:avLst/>
          </a:prstGeom>
          <a:solidFill>
            <a:srgbClr val="013252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baseline="0" dirty="0">
                <a:solidFill>
                  <a:srgbClr val="FFFF00"/>
                </a:solidFill>
              </a:rPr>
              <a:t>Isaiah 42:18 – 43:7  –  Amazing Redemption!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2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A625D-07DF-AF5D-12A0-725C17972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hand reaching out to the sky&#10;&#10;Description automatically generated">
            <a:extLst>
              <a:ext uri="{FF2B5EF4-FFF2-40B4-BE49-F238E27FC236}">
                <a16:creationId xmlns:a16="http://schemas.microsoft.com/office/drawing/2014/main" id="{02185557-12CE-F314-9DBA-CF783124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A299D4-8129-F751-6D41-C5D0BE11270D}"/>
              </a:ext>
            </a:extLst>
          </p:cNvPr>
          <p:cNvSpPr txBox="1"/>
          <p:nvPr/>
        </p:nvSpPr>
        <p:spPr>
          <a:xfrm>
            <a:off x="566737" y="3878577"/>
            <a:ext cx="11058525" cy="2862322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new commandment I give to you, that you love one another: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as I have loved you, you also are to love one another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this all people will know that you are my disciples, if you have love for one another.”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                                                                   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13:34-35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4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A983C-06B2-4647-1AC2-09E0E730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5A314D-327A-1084-1257-EACD871CD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/>
          <a:stretch/>
        </p:blipFill>
        <p:spPr bwMode="auto">
          <a:xfrm flipH="1">
            <a:off x="0" y="0"/>
            <a:ext cx="5883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06829C8-18AE-8CD4-E8CF-68DE0A0A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715788"/>
            <a:ext cx="6453809" cy="322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A6DCFF-F5A8-EE4F-F960-93B38198C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 bwMode="auto">
          <a:xfrm flipH="1">
            <a:off x="5857461" y="89576"/>
            <a:ext cx="6334539" cy="4359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8B7FC-7055-4583-2224-ED6DB33FD338}"/>
              </a:ext>
            </a:extLst>
          </p:cNvPr>
          <p:cNvSpPr txBox="1"/>
          <p:nvPr/>
        </p:nvSpPr>
        <p:spPr>
          <a:xfrm>
            <a:off x="92765" y="3906102"/>
            <a:ext cx="8918713" cy="2862322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will give you… as a light for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open the eyes that are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bring out the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prisoners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dungeon,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from the prison those who sit in darkness.” 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Isaiah 42:6</a:t>
            </a:r>
            <a:r>
              <a:rPr lang="en-US" sz="3600" baseline="0" dirty="0"/>
              <a:t>-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35ABD-8AE0-BE06-DC78-291365C66D22}"/>
              </a:ext>
            </a:extLst>
          </p:cNvPr>
          <p:cNvSpPr txBox="1"/>
          <p:nvPr/>
        </p:nvSpPr>
        <p:spPr>
          <a:xfrm>
            <a:off x="0" y="0"/>
            <a:ext cx="5367130" cy="707886"/>
          </a:xfrm>
          <a:prstGeom prst="rect">
            <a:avLst/>
          </a:prstGeom>
          <a:solidFill>
            <a:srgbClr val="070D09">
              <a:alpha val="5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Servant of the L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96A50F-910D-F5B7-FD06-082C681A456B}"/>
              </a:ext>
            </a:extLst>
          </p:cNvPr>
          <p:cNvSpPr/>
          <p:nvPr/>
        </p:nvSpPr>
        <p:spPr>
          <a:xfrm>
            <a:off x="4240695" y="902264"/>
            <a:ext cx="4558749" cy="2145736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the blind?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spiritually blind from all the nations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5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E348-F014-048A-7865-B660E6FA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D76BF25-21DA-57AA-9096-038C1DEA6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/>
          <a:stretch/>
        </p:blipFill>
        <p:spPr bwMode="auto">
          <a:xfrm>
            <a:off x="-1" y="0"/>
            <a:ext cx="12192001" cy="6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B3F78-182A-08C1-DF2C-87B76C4AF12D}"/>
              </a:ext>
            </a:extLst>
          </p:cNvPr>
          <p:cNvSpPr txBox="1"/>
          <p:nvPr/>
        </p:nvSpPr>
        <p:spPr>
          <a:xfrm>
            <a:off x="149913" y="3874369"/>
            <a:ext cx="6807478" cy="2862322"/>
          </a:xfrm>
          <a:prstGeom prst="rect">
            <a:avLst/>
          </a:prstGeom>
          <a:solidFill>
            <a:srgbClr val="3D1F14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“And I will lead the blind</a:t>
            </a:r>
          </a:p>
          <a:p>
            <a:r>
              <a:rPr lang="en-US" sz="3600" baseline="0" dirty="0"/>
              <a:t>    in a way that they do not know,</a:t>
            </a:r>
          </a:p>
          <a:p>
            <a:r>
              <a:rPr lang="en-US" sz="3600" baseline="0" dirty="0"/>
              <a:t>in paths that they have not known</a:t>
            </a:r>
          </a:p>
          <a:p>
            <a:r>
              <a:rPr lang="en-US" sz="3600" baseline="0" dirty="0"/>
              <a:t>    I will guide them.”       </a:t>
            </a:r>
          </a:p>
          <a:p>
            <a:r>
              <a:rPr lang="en-US" sz="3600" baseline="0" dirty="0"/>
              <a:t>                                       Isaiah 42:16a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320FCF-C36C-67A0-8791-802710D512C4}"/>
              </a:ext>
            </a:extLst>
          </p:cNvPr>
          <p:cNvSpPr/>
          <p:nvPr/>
        </p:nvSpPr>
        <p:spPr>
          <a:xfrm>
            <a:off x="8269358" y="269530"/>
            <a:ext cx="3697356" cy="2314644"/>
          </a:xfrm>
          <a:prstGeom prst="roundRect">
            <a:avLst/>
          </a:prstGeom>
          <a:solidFill>
            <a:srgbClr val="3D1F1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Promise of Salvation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God’s people of all nations!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035D-4449-0F4B-927B-045E6CDF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A1394C-3D53-00FA-8805-C6B2613E34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3805" r="33898" b="28726"/>
          <a:stretch/>
        </p:blipFill>
        <p:spPr bwMode="auto">
          <a:xfrm>
            <a:off x="6096000" y="0"/>
            <a:ext cx="6096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EA6106-1F66-0BC1-9526-CF84C3F3B176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r="3084"/>
          <a:stretch/>
        </p:blipFill>
        <p:spPr bwMode="auto">
          <a:xfrm>
            <a:off x="0" y="-11113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E4F72D-B53A-0821-9D6A-D33CC933EFAF}"/>
              </a:ext>
            </a:extLst>
          </p:cNvPr>
          <p:cNvSpPr txBox="1"/>
          <p:nvPr/>
        </p:nvSpPr>
        <p:spPr>
          <a:xfrm>
            <a:off x="2040202" y="4986544"/>
            <a:ext cx="8111595" cy="1754326"/>
          </a:xfrm>
          <a:prstGeom prst="rect">
            <a:avLst/>
          </a:prstGeom>
          <a:solidFill>
            <a:srgbClr val="013252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“Hear, you deaf,</a:t>
            </a:r>
          </a:p>
          <a:p>
            <a:r>
              <a:rPr lang="en-US" sz="3600" baseline="0" dirty="0"/>
              <a:t>    and look, you blind, that you may see!”</a:t>
            </a:r>
          </a:p>
          <a:p>
            <a:r>
              <a:rPr lang="en-US" sz="3600" baseline="0" dirty="0"/>
              <a:t>                                         Isaiah 42:18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79B878-ECA7-5965-AB2B-9ADFAFBE91AD}"/>
              </a:ext>
            </a:extLst>
          </p:cNvPr>
          <p:cNvSpPr/>
          <p:nvPr/>
        </p:nvSpPr>
        <p:spPr>
          <a:xfrm>
            <a:off x="4379842" y="117130"/>
            <a:ext cx="3432314" cy="1157673"/>
          </a:xfrm>
          <a:prstGeom prst="roundRect">
            <a:avLst/>
          </a:prstGeom>
          <a:solidFill>
            <a:srgbClr val="01325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 out to the nations…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A15658-F0FA-08A7-ECE2-32F6EC819391}"/>
              </a:ext>
            </a:extLst>
          </p:cNvPr>
          <p:cNvSpPr/>
          <p:nvPr/>
        </p:nvSpPr>
        <p:spPr>
          <a:xfrm>
            <a:off x="4379842" y="3743187"/>
            <a:ext cx="3432314" cy="1157673"/>
          </a:xfrm>
          <a:prstGeom prst="roundRect">
            <a:avLst/>
          </a:prstGeom>
          <a:solidFill>
            <a:srgbClr val="01325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there’s a problem…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4F0B-C6A6-3DA6-DCD8-111A78830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72701D-DF0C-3A99-1220-F937EE07793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3805" r="33898" b="28726"/>
          <a:stretch/>
        </p:blipFill>
        <p:spPr bwMode="auto">
          <a:xfrm>
            <a:off x="6096000" y="0"/>
            <a:ext cx="6096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FADF02-C7D9-C593-4DAE-E77B48DC608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" r="3084"/>
          <a:stretch/>
        </p:blipFill>
        <p:spPr bwMode="auto">
          <a:xfrm>
            <a:off x="0" y="-11113"/>
            <a:ext cx="609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4911B-E51E-4578-3E5A-45EAE71C7BC9}"/>
              </a:ext>
            </a:extLst>
          </p:cNvPr>
          <p:cNvSpPr txBox="1"/>
          <p:nvPr/>
        </p:nvSpPr>
        <p:spPr>
          <a:xfrm>
            <a:off x="1172817" y="2762387"/>
            <a:ext cx="9846365" cy="3970318"/>
          </a:xfrm>
          <a:prstGeom prst="rect">
            <a:avLst/>
          </a:prstGeom>
          <a:solidFill>
            <a:srgbClr val="013252">
              <a:alpha val="6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“Who is blind but my servant,</a:t>
            </a:r>
          </a:p>
          <a:p>
            <a:r>
              <a:rPr lang="en-US" sz="3600" baseline="0" dirty="0"/>
              <a:t>    or deaf as my messenger whom I send?</a:t>
            </a:r>
          </a:p>
          <a:p>
            <a:r>
              <a:rPr lang="en-US" sz="3600" baseline="0" dirty="0"/>
              <a:t>Who is blind as my dedicated one,</a:t>
            </a:r>
          </a:p>
          <a:p>
            <a:r>
              <a:rPr lang="en-US" sz="3600" baseline="0" dirty="0"/>
              <a:t>    or blind as the servant of the L</a:t>
            </a:r>
            <a:r>
              <a:rPr lang="en-US" sz="3200" baseline="0" dirty="0"/>
              <a:t>ORD</a:t>
            </a:r>
            <a:r>
              <a:rPr lang="en-US" sz="3600" baseline="0" dirty="0"/>
              <a:t>?</a:t>
            </a:r>
          </a:p>
          <a:p>
            <a:r>
              <a:rPr lang="en-US" sz="3600" baseline="0" dirty="0"/>
              <a:t>He sees many things, but does not observe them;</a:t>
            </a:r>
          </a:p>
          <a:p>
            <a:r>
              <a:rPr lang="en-US" sz="3600" baseline="0" dirty="0"/>
              <a:t>    his ears are open, but he does not hear.”  </a:t>
            </a:r>
          </a:p>
          <a:p>
            <a:r>
              <a:rPr lang="en-US" sz="3600" baseline="0" dirty="0"/>
              <a:t>                                                         Isaiah 42:19-20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094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FD60DB5-6DA8-4003-A63C-C1FDCE5D6540}"/>
  <p:tag name="ISPRING_PROJECT_VERSION" val="9.3"/>
  <p:tag name="ISPRING_PROJECT_FOLDER_UPDATED" val="1"/>
  <p:tag name="ISPRING_LMS_API_VERSION" val="SCORM 2004 (4th edition)"/>
  <p:tag name="ISPRING_ULTRA_SCORM_COURSE_ID" val="E24C38BC-5005-467C-AC4A-D8EC405BF7BB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OUTPUT_FOLDER" val="[[&quot;\uFFFD\/\bP{52F60523-431F-4090-BD6D-7A152C603D33}&quot;,&quot;C:\\Users\\dlbri\\OneDrive\\Documents\\AIC\\AIC Pastoring\\Messages\\Isaiah\\Chapters 40-48\\AV Files&quot;]]"/>
  <p:tag name="FLASHSPRING_ZOOM_TAG" val="52"/>
  <p:tag name="ISPRING_SCREEN_RECS_UPDATED" val="C:\Users\dlbri\OneDrive\Documents\AIC\AIC Pastoring\Messages\Isaiah\Chapters 40-48\Isaiah 42_18-43_7\"/>
  <p:tag name="ISPRING_RESOURCE_FOLDER" val="C:\Users\dlbri\OneDrive\Documents\AIC\AIC Pastoring\Messages\Isaiah\Chapters 40-48\Isaiah 42_18-43_7\"/>
  <p:tag name="ISPRING_PRESENTATION_PATH" val="C:\Users\dlbri\OneDrive\Documents\AIC\AIC Pastoring\Messages\Isaiah\Chapters 40-48\Isaiah 42_18-43_7.pptx"/>
  <p:tag name="ISPRING_PRESENTATION_INFO_2" val="&lt;?xml version=&quot;1.0&quot; encoding=&quot;UTF-8&quot; standalone=&quot;no&quot; ?&gt;&#10;&lt;presentation2&gt;&#10;&#10;  &lt;slides&gt;&#10;    &lt;slide id=&quot;{DFC9583B-F0FA-45A3-B7D7-13B929C45372}&quot; pptId=&quot;4520&quot;/&gt;&#10;    &lt;slide id=&quot;{493CD3AA-AF9D-4353-A906-BB7A66486BC9}&quot; pptId=&quot;4716&quot;/&gt;&#10;    &lt;slide id=&quot;{54BCD0D1-7EBF-45B9-8CD9-A31038DD28C7}&quot; pptId=&quot;4990&quot;/&gt;&#10;    &lt;slide id=&quot;{75093414-3894-4364-AC02-578C8B7A71D9}&quot; pptId=&quot;4870&quot;/&gt;&#10;    &lt;slide id=&quot;{C4169149-8693-4E98-B88C-4E95CA196BD0}&quot; pptId=&quot;4873&quot;/&gt;&#10;    &lt;slide id=&quot;{DD8B344A-31F9-4557-ADCB-16AF4AFEBAF0}&quot; pptId=&quot;4938&quot;/&gt;&#10;    &lt;slide id=&quot;{7E2359CC-E6E2-4474-B3EB-3FA366D910BF}&quot; pptId=&quot;4882&quot;/&gt;&#10;    &lt;slide id=&quot;{593DBD4E-CDED-44E9-8A63-7C9254F4AEE3}&quot; pptId=&quot;4934&quot;/&gt;&#10;    &lt;slide id=&quot;{FB0BD258-2FBB-45AA-B4C5-4EE47A9F13A6}&quot; pptId=&quot;4983&quot;/&gt;&#10;    &lt;slide id=&quot;{A7DD1AD1-8F86-4864-96F9-1DC829F3058C}&quot; pptId=&quot;4935&quot;/&gt;&#10;    &lt;slide id=&quot;{D4B35EC2-BF73-44E0-9465-8164FD40DE56}&quot; pptId=&quot;4985&quot;/&gt;&#10;    &lt;slide id=&quot;{E2CE9C2C-4D4E-4F98-AF08-C3A1A2DFA7E3}&quot; pptId=&quot;4939&quot;/&gt;&#10;    &lt;slide id=&quot;{BAD49230-0DE1-4E24-BCFB-FF33B43EBA74}&quot; pptId=&quot;4940&quot;/&gt;&#10;    &lt;slide id=&quot;{8A6801A7-8E12-4378-B7B1-DB74E14EDF67}&quot; pptId=&quot;4995&quot;/&gt;&#10;    &lt;slide id=&quot;{7203F0F2-E83A-4496-ACAC-69A0D5FFEFE3}&quot; pptId=&quot;4989&quot;/&gt;&#10;    &lt;slide id=&quot;{5155B076-CA31-49BC-8371-C0AA27AD9E3E}&quot; pptId=&quot;4941&quot;/&gt;&#10;    &lt;slide id=&quot;{6A9E2627-A544-47AE-A4B2-8EA8EAE1DB25}&quot; pptId=&quot;4942&quot;/&gt;&#10;    &lt;slide id=&quot;{716C77B0-EC9E-46C6-9150-733CC5CA22BC}&quot; pptId=&quot;4970&quot;/&gt;&#10;    &lt;slide id=&quot;{408A90DA-5482-4568-8757-CC8E23E99D12}&quot; pptId=&quot;4993&quot;/&gt;&#10;    &lt;slide id=&quot;{BF2832F7-856A-4F69-B90C-307A75B31E37}&quot; pptId=&quot;4875&quot;/&gt;&#10;    &lt;slide id=&quot;{1DE45CA9-8CCC-4352-85E3-D409AB32F3E3}&quot; pptId=&quot;4944&quot;/&gt;&#10;    &lt;slide id=&quot;{9FDFD7EB-5E27-4AAA-B726-E31D798AA3E6}&quot; pptId=&quot;4945&quot;/&gt;&#10;    &lt;slide id=&quot;{CA48D9A9-B924-4DAD-B8E7-F2D75AB3EF32}&quot; pptId=&quot;4946&quot;/&gt;&#10;    &lt;slide id=&quot;{6F1B7FAB-6399-4AFE-93B9-4C19ACE38CE5}&quot; pptId=&quot;4971&quot;/&gt;&#10;    &lt;slide id=&quot;{B9922DE8-704D-4F61-868E-28365BF89DC0}&quot; pptId=&quot;4972&quot;/&gt;&#10;    &lt;slide id=&quot;{B2DBC6D1-B9F5-46F4-8F44-72E661E793F5}&quot; pptId=&quot;4973&quot;/&gt;&#10;    &lt;slide id=&quot;{9D6B602B-70B3-48DE-A1A7-8301C9C0A622}&quot; pptId=&quot;4974&quot;/&gt;&#10;    &lt;slide id=&quot;{3E44CB53-D0AC-468F-88A9-ECEAAF0B65D0}&quot; pptId=&quot;4948&quot;/&gt;&#10;    &lt;slide id=&quot;{87A395BB-43C4-4397-80EC-5CA42E2CF645}&quot; pptId=&quot;4975&quot;/&gt;&#10;    &lt;slide id=&quot;{4DFA07F0-B56A-4BBF-9107-564AE6E694D8}&quot; pptId=&quot;4950&quot;/&gt;&#10;    &lt;slide id=&quot;{152BFF60-B504-4F24-8205-CDDC7A6A99E0}&quot; pptId=&quot;4951&quot;/&gt;&#10;    &lt;slide id=&quot;{76B571BF-F77E-46EE-A290-483D357F671E}&quot; pptId=&quot;4976&quot;/&gt;&#10;    &lt;slide id=&quot;{DC434DB9-F183-4BE4-86B3-0608880DEE0A}&quot; pptId=&quot;4954&quot;/&gt;&#10;    &lt;slide id=&quot;{39BDD833-56E9-4828-BD37-93DBA63FE2FA}&quot; pptId=&quot;5000&quot;/&gt;&#10;    &lt;slide id=&quot;{6E49D762-A187-4E06-A049-177DAE233583}&quot; pptId=&quot;4953&quot;/&gt;&#10;    &lt;slide id=&quot;{BAD1835D-0F1B-4549-B3FB-B76E8B09A5E3}&quot; pptId=&quot;4977&quot;/&gt;&#10;    &lt;slide id=&quot;{242118CB-D80C-4668-92E5-D1788DB64AFA}&quot; pptId=&quot;4955&quot;/&gt;&#10;    &lt;slide id=&quot;{42493073-9DDC-4A49-931A-C5ED8270FE91}&quot; pptId=&quot;4956&quot;/&gt;&#10;    &lt;slide id=&quot;{CF29B14D-C4CB-4D1B-A243-3AD60992D471}&quot; pptId=&quot;4957&quot;/&gt;&#10;    &lt;slide id=&quot;{8B1F8A3F-F8BF-4FF5-B169-7811CDA341CE}&quot; pptId=&quot;4980&quot;/&gt;&#10;    &lt;slide id=&quot;{6239229C-C6F1-4E90-A0E6-D709BE122854}&quot; pptId=&quot;4979&quot;/&gt;&#10;    &lt;slide id=&quot;{FE5DC722-7978-4E19-A9DB-A7641F477160}&quot; pptId=&quot;4981&quot;/&gt;&#10;    &lt;slide id=&quot;{02662055-83CE-48DA-8C59-4A2705173034}&quot; pptId=&quot;4958&quot;/&gt;&#10;    &lt;slide id=&quot;{E5482A44-4BF5-4CED-ADC5-3992AB079F1E}&quot; pptId=&quot;4994&quot;/&gt;&#10;    &lt;slide id=&quot;{7EB40695-C9C9-4391-B107-FAEAA26DA3F0}&quot; pptId=&quot;4986&quot;/&gt;&#10;    &lt;slide id=&quot;{C5EA4A4E-C8CE-4820-AA8E-66EFA0BB8E81}&quot; pptId=&quot;4987&quot;/&gt;&#10;    &lt;slide id=&quot;{769E5225-F0B7-4654-BC3A-75DCD61AF0A3}&quot; pptId=&quot;4997&quot;/&gt;&#10;    &lt;slide id=&quot;{B14B6ED0-9ECE-464D-A2B6-6063D19A832B}&quot; pptId=&quot;4968&quot;/&gt;&#10;    &lt;slide id=&quot;{B2178EE3-6DBD-4F36-AEF0-BABEA5C483CA}&quot; pptId=&quot;4969&quot;/&gt;&#10;    &lt;slide id=&quot;{C4ACB7CF-0E65-4097-A7C6-D10A2E04D2F8}&quot; pptId=&quot;4999&quot;/&gt;&#10;    &lt;slide id=&quot;{301D706F-629D-42AA-AF2A-80480D8A78D3}&quot; pptId=&quot;5001&quot;/&gt;&#10;    &lt;slide id=&quot;{A97DD1C9-44ED-4AA3-823D-7291CDBEC021}&quot; pptId=&quot;4301&quot;/&gt;&#10;  &lt;/slides&gt;&#10;&#10;  &lt;narration&gt;&#10;    &lt;audioTracks&gt;&#10;      &lt;audioTrack muted=&quot;false&quot; name=&quot;Isaiah 42_18-43_7 Edited Sound Board Audio&quot; resource=&quot;2122cd10&quot; slideId=&quot;{DFC9583B-F0FA-45A3-B7D7-13B929C45372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ULTRA_SCORM_COURCE_TITLE" val="Isaiah 42_18-43_7 - Amazing Redemption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QUIZZES" val="0"/>
  <p:tag name="ISPRING_PRESENTATION_TITLE" val="Isaiah 42_18-43_7 - Amazing Redemp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B0BD258-2FBB-45AA-B4C5-4EE47A9F13A6}"/>
  <p:tag name="GENSWF_ADVANCE_TIME" val="29.8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7DD1AD1-8F86-4864-96F9-1DC829F3058C}"/>
  <p:tag name="GENSWF_ADVANCE_TIME" val="46.178"/>
  <p:tag name="TIMING" val="|9.317|2.888|12.1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B35EC2-BF73-44E0-9465-8164FD40DE56}"/>
  <p:tag name="GENSWF_ADVANCE_TIME" val="36.261"/>
  <p:tag name="TIMING" val="|6.6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2CE9C2C-4D4E-4F98-AF08-C3A1A2DFA7E3}"/>
  <p:tag name="GENSWF_ADVANCE_TIME" val="28.5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AD49230-0DE1-4E24-BCFB-FF33B43EBA74}"/>
  <p:tag name="GENSWF_ADVANCE_TIME" val="73.8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A6801A7-8E12-4378-B7B1-DB74E14EDF67}"/>
  <p:tag name="GENSWF_ADVANCE_TIME" val="16.9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203F0F2-E83A-4496-ACAC-69A0D5FFEFE3}"/>
  <p:tag name="GENSWF_ADVANCE_TIME" val="82.761"/>
  <p:tag name="TIMING" val="|38.6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155B076-CA31-49BC-8371-C0AA27AD9E3E}"/>
  <p:tag name="GENSWF_ADVANCE_TIME" val="21.1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A9E2627-A544-47AE-A4B2-8EA8EAE1DB25}"/>
  <p:tag name="GENSWF_ADVANCE_TIME" val="38.802"/>
  <p:tag name="TIMING" val="|13.8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16C77B0-EC9E-46C6-9150-733CC5CA22BC}"/>
  <p:tag name="GENSWF_ADVANCE_TIME" val="56.880"/>
  <p:tag name="TIMING" val="|16.0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FC9583B-F0FA-45A3-B7D7-13B929C45372}"/>
  <p:tag name="GENSWF_ADVANCE_TIME" val="41.0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08A90DA-5482-4568-8757-CC8E23E99D12}"/>
  <p:tag name="GENSWF_ADVANCE_TIME" val="13.9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2832F7-856A-4F69-B90C-307A75B31E37}"/>
  <p:tag name="GENSWF_ADVANCE_TIME" val="46.408"/>
  <p:tag name="TIMING" val="|17.128|8.5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DE45CA9-8CCC-4352-85E3-D409AB32F3E3}"/>
  <p:tag name="GENSWF_ADVANCE_TIME" val="9.6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FDFD7EB-5E27-4AAA-B726-E31D798AA3E6}"/>
  <p:tag name="GENSWF_ADVANCE_TIME" val="93.278"/>
  <p:tag name="TIMING" val="|41.672|8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48D9A9-B924-4DAD-B8E7-F2D75AB3EF32}"/>
  <p:tag name="GENSWF_ADVANCE_TIME" val="17.9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F1B7FAB-6399-4AFE-93B9-4C19ACE38CE5}"/>
  <p:tag name="GENSWF_ADVANCE_TIME" val="79.663"/>
  <p:tag name="TIMING" val="|43.4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9922DE8-704D-4F61-868E-28365BF89DC0}"/>
  <p:tag name="GENSWF_ADVANCE_TIME" val="13.713"/>
  <p:tag name="TIMING" val="|6.9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2DBC6D1-B9F5-46F4-8F44-72E661E793F5}"/>
  <p:tag name="GENSWF_ADVANCE_TIME" val="29.680"/>
  <p:tag name="TIMING" val="|7.4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D6B602B-70B3-48DE-A1A7-8301C9C0A622}"/>
  <p:tag name="GENSWF_ADVANCE_TIME" val="94.788"/>
  <p:tag name="TIMING" val="|5.118|3.132|4.378|5|29.274|10.3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E44CB53-D0AC-468F-88A9-ECEAAF0B65D0}"/>
  <p:tag name="GENSWF_ADVANCE_TIME" val="43.868"/>
  <p:tag name="TIMING" val="|23.3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93CD3AA-AF9D-4353-A906-BB7A66486BC9}"/>
  <p:tag name="GENSWF_ADVANCE_TIME" val="37.0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7A395BB-43C4-4397-80EC-5CA42E2CF645}"/>
  <p:tag name="GENSWF_ADVANCE_TIME" val="24.673"/>
  <p:tag name="TIMING" val="|8.8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DFA07F0-B56A-4BBF-9107-564AE6E694D8}"/>
  <p:tag name="GENSWF_ADVANCE_TIME" val="22.4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52BFF60-B504-4F24-8205-CDDC7A6A99E0}"/>
  <p:tag name="GENSWF_ADVANCE_TIME" val="72.827"/>
  <p:tag name="TIMING" val="|2.762|13.722|15.669|27.2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6B571BF-F77E-46EE-A290-483D357F671E}"/>
  <p:tag name="GENSWF_ADVANCE_TIME" val="32.318"/>
  <p:tag name="TIMING" val="|10.7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C434DB9-F183-4BE4-86B3-0608880DEE0A}"/>
  <p:tag name="GENSWF_ADVANCE_TIME" val="102.400"/>
  <p:tag name="TIMING" val="|5.511|15.065|16.624|42.97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9BDD833-56E9-4828-BD37-93DBA63FE2FA}"/>
  <p:tag name="GENSWF_ADVANCE_TIME" val="64.3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49D762-A187-4E06-A049-177DAE233583}"/>
  <p:tag name="GENSWF_ADVANCE_TIME" val="32.803"/>
  <p:tag name="TIMING" val="|21.9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AD1835D-0F1B-4549-B3FB-B76E8B09A5E3}"/>
  <p:tag name="GENSWF_ADVANCE_TIME" val="26.809"/>
  <p:tag name="TIMING" val="|8.1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42118CB-D80C-4668-92E5-D1788DB64AFA}"/>
  <p:tag name="GENSWF_ADVANCE_TIME" val="20.7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2493073-9DDC-4A49-931A-C5ED8270FE91}"/>
  <p:tag name="GENSWF_ADVANCE_TIME" val="22.7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4BCD0D1-7EBF-45B9-8CD9-A31038DD28C7}"/>
  <p:tag name="GENSWF_ADVANCE_TIME" val="30.2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F29B14D-C4CB-4D1B-A243-3AD60992D471}"/>
  <p:tag name="GENSWF_ADVANCE_TIME" val="28.503"/>
  <p:tag name="TIMING" val="|16.483|7.4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B1F8A3F-F8BF-4FF5-B169-7811CDA341CE}"/>
  <p:tag name="GENSWF_ADVANCE_TIME" val="53.235"/>
  <p:tag name="TIMING" val="|2.624|35.9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239229C-C6F1-4E90-A0E6-D709BE122854}"/>
  <p:tag name="GENSWF_ADVANCE_TIME" val="60.570"/>
  <p:tag name="TIMING" val="|35.6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E5DC722-7978-4E19-A9DB-A7641F477160}"/>
  <p:tag name="GENSWF_ADVANCE_TIME" val="162.430"/>
  <p:tag name="TIMING" val="|52.226|23.36|42.486|19.03|4.9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2662055-83CE-48DA-8C59-4A2705173034}"/>
  <p:tag name="GENSWF_ADVANCE_TIME" val="46.001"/>
  <p:tag name="TIMING" val="|10.036|9.801|8.734|4.94|3.2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5482A44-4BF5-4CED-ADC5-3992AB079F1E}"/>
  <p:tag name="GENSWF_ADVANCE_TIME" val="9.4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EB40695-C9C9-4391-B107-FAEAA26DA3F0}"/>
  <p:tag name="GENSWF_ADVANCE_TIME" val="19.032"/>
  <p:tag name="TIMING" val="|9.16|3.2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5EA4A4E-C8CE-4820-AA8E-66EFA0BB8E81}"/>
  <p:tag name="GENSWF_ADVANCE_TIME" val="107.934"/>
  <p:tag name="TIMING" val="|2.232|12.312|2.436|1.438|2.846|1.877|3.212|8.148|3.022|5.863|3.939|3.628|3.352|2.071|3.454|2.707|4.764|4.098|3.292|17.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69E5225-F0B7-4654-BC3A-75DCD61AF0A3}"/>
  <p:tag name="GENSWF_ADVANCE_TIME" val="60.68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14B6ED0-9ECE-464D-A2B6-6063D19A832B}"/>
  <p:tag name="GENSWF_ADVANCE_TIME" val="68.170"/>
  <p:tag name="TIMING" val="|14.634|37.5|10.4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5093414-3894-4364-AC02-578C8B7A71D9}"/>
  <p:tag name="GENSWF_ADVANCE_TIME" val="29.562"/>
  <p:tag name="TIMING" val="|10.747|9.1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2178EE3-6DBD-4F36-AEF0-BABEA5C483CA}"/>
  <p:tag name="GENSWF_ADVANCE_TIME" val="93.842"/>
  <p:tag name="TIMING" val="|21.865|12.147|3.372|14.036|17.987|8.54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4ACB7CF-0E65-4097-A7C6-D10A2E04D2F8}"/>
  <p:tag name="GENSWF_ADVANCE_TIME" val="15.646"/>
  <p:tag name="TIMING" val="|5.5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01D706F-629D-42AA-AF2A-80480D8A78D3}"/>
  <p:tag name="GENSWF_ADVANCE_TIME" val="59.2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4169149-8693-4E98-B88C-4E95CA196BD0}"/>
  <p:tag name="GENSWF_ADVANCE_TIME" val="4.3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D8B344A-31F9-4557-ADCB-16AF4AFEBAF0}"/>
  <p:tag name="GENSWF_ADVANCE_TIME" val="40.907"/>
  <p:tag name="TIMING" val="|24.251|4.5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E2359CC-E6E2-4474-B3EB-3FA366D910BF}"/>
  <p:tag name="GENSWF_ADVANCE_TIME" val="15.8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93DBD4E-CDED-44E9-8A63-7C9254F4AEE3}"/>
  <p:tag name="GENSWF_ADVANCE_TIME" val="45.126"/>
  <p:tag name="TIMING" val="|23.93|15.73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21166</TotalTime>
  <Words>3479</Words>
  <Application>Microsoft Macintosh PowerPoint</Application>
  <PresentationFormat>Widescreen</PresentationFormat>
  <Paragraphs>426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Calisto MT</vt:lpstr>
      <vt:lpstr>Cooper Black</vt:lpstr>
      <vt:lpstr>Engravers MT</vt:lpstr>
      <vt:lpstr>Times New Roman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42_18-43_7 - Amazing Redemption</dc:title>
  <dc:creator>Dan Bridges</dc:creator>
  <cp:lastModifiedBy>Rick Griffith</cp:lastModifiedBy>
  <cp:revision>23</cp:revision>
  <dcterms:created xsi:type="dcterms:W3CDTF">2023-11-07T11:17:49Z</dcterms:created>
  <dcterms:modified xsi:type="dcterms:W3CDTF">2025-02-11T13:18:03Z</dcterms:modified>
</cp:coreProperties>
</file>