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4"/>
  </p:notesMasterIdLst>
  <p:sldIdLst>
    <p:sldId id="4520" r:id="rId2"/>
    <p:sldId id="4716" r:id="rId3"/>
    <p:sldId id="4721" r:id="rId4"/>
    <p:sldId id="4870" r:id="rId5"/>
    <p:sldId id="760" r:id="rId6"/>
    <p:sldId id="4888" r:id="rId7"/>
    <p:sldId id="4889" r:id="rId8"/>
    <p:sldId id="4890" r:id="rId9"/>
    <p:sldId id="4931" r:id="rId10"/>
    <p:sldId id="4932" r:id="rId11"/>
    <p:sldId id="4892" r:id="rId12"/>
    <p:sldId id="4893" r:id="rId13"/>
    <p:sldId id="4900" r:id="rId14"/>
    <p:sldId id="4901" r:id="rId15"/>
    <p:sldId id="4922" r:id="rId16"/>
    <p:sldId id="4867" r:id="rId17"/>
    <p:sldId id="4902" r:id="rId18"/>
    <p:sldId id="4904" r:id="rId19"/>
    <p:sldId id="4905" r:id="rId20"/>
    <p:sldId id="4903" r:id="rId21"/>
    <p:sldId id="4896" r:id="rId22"/>
    <p:sldId id="4906" r:id="rId23"/>
    <p:sldId id="4907" r:id="rId24"/>
    <p:sldId id="4921" r:id="rId25"/>
    <p:sldId id="4908" r:id="rId26"/>
    <p:sldId id="4871" r:id="rId27"/>
    <p:sldId id="4909" r:id="rId28"/>
    <p:sldId id="4885" r:id="rId29"/>
    <p:sldId id="4915" r:id="rId30"/>
    <p:sldId id="4872" r:id="rId31"/>
    <p:sldId id="4910" r:id="rId32"/>
    <p:sldId id="4875" r:id="rId33"/>
    <p:sldId id="4930" r:id="rId34"/>
    <p:sldId id="4911" r:id="rId35"/>
    <p:sldId id="4912" r:id="rId36"/>
    <p:sldId id="4913" r:id="rId37"/>
    <p:sldId id="4914" r:id="rId38"/>
    <p:sldId id="4873" r:id="rId39"/>
    <p:sldId id="4704" r:id="rId40"/>
    <p:sldId id="4874" r:id="rId41"/>
    <p:sldId id="4923" r:id="rId42"/>
    <p:sldId id="4924" r:id="rId43"/>
    <p:sldId id="4886" r:id="rId44"/>
    <p:sldId id="4876" r:id="rId45"/>
    <p:sldId id="4877" r:id="rId46"/>
    <p:sldId id="4878" r:id="rId47"/>
    <p:sldId id="4887" r:id="rId48"/>
    <p:sldId id="4879" r:id="rId49"/>
    <p:sldId id="4880" r:id="rId50"/>
    <p:sldId id="4916" r:id="rId51"/>
    <p:sldId id="4933" r:id="rId52"/>
    <p:sldId id="4881" r:id="rId53"/>
    <p:sldId id="4882" r:id="rId54"/>
    <p:sldId id="4920" r:id="rId55"/>
    <p:sldId id="4883" r:id="rId56"/>
    <p:sldId id="4884" r:id="rId57"/>
    <p:sldId id="4927" r:id="rId58"/>
    <p:sldId id="4926" r:id="rId59"/>
    <p:sldId id="4928" r:id="rId60"/>
    <p:sldId id="4929" r:id="rId61"/>
    <p:sldId id="949" r:id="rId62"/>
    <p:sldId id="310" r:id="rId63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D09"/>
    <a:srgbClr val="3D1F14"/>
    <a:srgbClr val="406A75"/>
    <a:srgbClr val="013252"/>
    <a:srgbClr val="52666D"/>
    <a:srgbClr val="2F1608"/>
    <a:srgbClr val="4E6730"/>
    <a:srgbClr val="23200D"/>
    <a:srgbClr val="041031"/>
    <a:srgbClr val="17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 autoAdjust="0"/>
    <p:restoredTop sz="90068" autoAdjust="0"/>
  </p:normalViewPr>
  <p:slideViewPr>
    <p:cSldViewPr snapToGrid="0">
      <p:cViewPr varScale="1">
        <p:scale>
          <a:sx n="101" d="100"/>
          <a:sy n="101" d="100"/>
        </p:scale>
        <p:origin x="1368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DB2C4-4D62-6EDC-3CD9-1FA6E2F8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5C38C7-70DF-42A7-02FA-D3A2F2347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7C00F-429A-5552-4E48-419C5257B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F2E65-A89E-D1E9-3AF7-61DFA5F76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50B1-25F3-5D58-66BE-5AD4E769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27D6D-011F-4F96-3379-8E56162D8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2AF0F-30B0-7C89-C316-EC809EDE7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870AB-1899-0B85-5348-A78C4A5EF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43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CCAB3-35BA-4EC8-3A98-F4576CD7B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9762F-E8C0-5D26-ED35-A37B5251A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03E37-B693-E0CF-4FA1-8BF39CAB9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CD278-F15C-3D8F-883B-01508119D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2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3E077-3771-4D46-D0CA-8DDC7C6E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E4538-E83C-AF8D-734C-1A3F2AD8E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2C0D0-9ECA-4B72-E9F8-4BEFB2898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D52C-C7A5-B29F-1D90-6785632C7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14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834DF-DC79-B2BB-A827-3D43FA5C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3E46E-5857-313F-15AA-26E0D48E8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7CADD-D647-3B02-0063-61A72D95D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25E63-4AC6-A4F7-96EF-1A1335FD4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E6C0-B115-D073-384F-FB3533CCE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8ED63-1FC0-0BED-803D-ECD950344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B1F65-F849-93F2-F2D2-EB6801C16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053CA-B8D6-111F-C6D0-2C63A98CA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58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75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CE2F3-310D-A299-D8C1-204AD6D1C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D443E-75FD-2624-C306-45D5023A0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8FC1A-C4EB-5D1B-68F8-AB2A01CCB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2E8BF-1086-1F53-E1E3-016BA24DE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30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280F-0CD3-D873-DE8A-1E50FBE2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EAB39-F7E3-BF45-43EE-08D262B82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4FF70-7A69-12DB-9808-320B2FB72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29024-0324-1C55-EFD5-8903EF469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7F28-8825-F26E-AB38-827EDC9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14AA4-E20A-8F4C-F7AF-91C0983DE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7C071-7CA3-BB0F-73D8-260CC327A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3ABB6-7B0F-9105-D3C2-CC1863B4D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6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CABEF-5E7B-4074-1AF2-ACDA8692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CC4D2-8FF5-F03B-A859-6F5DD7C6A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A5F0B-0CBE-CCD2-458A-E05E68CF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BB91-6B2E-8F83-152B-7B8F4FF3F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E69B-D96B-95C4-2B8F-2C587720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847BE-986A-3F17-6EA1-B91F418BE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30D45-2BF0-56D2-D42F-573543D6E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1344F-8D8F-7B42-B0EB-6CA8F58C2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14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B652-6D46-F7BD-ED90-D428DD0F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4DDF8-BC41-E2A3-067D-F9025AA67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56DD1-A068-0ECB-E6AD-4F357532C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E52D0-94E4-9194-BE93-50E22C8CD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04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F5D7B-51E4-1D63-EC29-B8514062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59FC0-343C-7B1D-40A0-723893993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95A77-C5B9-6E32-5E5F-7DBED4217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69AB8-AC57-0D16-160C-D747ECDC8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58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C644-39CC-14FA-2506-9E6CB65FF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8B0C2-0603-EAE4-7866-F700E3D8F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A87D2-2F78-5B30-329A-A28D5A3A0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F167A-C35E-6BA6-7A33-41D86B795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82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1F4B3-5954-54DC-8237-09FCB284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2A6AC-287E-EA57-E84A-A84B03B73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6B0FE-CD67-F977-540A-72FA9E983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2069A-E99F-0A3A-66FC-630C6C945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13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42D6-47E8-F515-DA29-D39AA1D1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456CC-0D3B-402A-4E49-02A5400EB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F2BD0-7290-B3F9-E9C8-0AD9A2282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F20C9-CED3-2A50-F245-8D742B4F8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53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0452-0428-B511-5BAA-C78BA017E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C5AE7-EDD6-6CDE-B6CB-3CB653B80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F23D7-ED1D-03CF-491F-C2271182B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EA5C0-F98E-60FE-66E6-7A1A3599A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61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8011-4D13-9806-B8CE-23F9DA74D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CC3C1-4446-BD0D-EE01-1C765467B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0B183-023D-8211-4997-423593E63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B1EDB-FBE2-5903-AB36-76B484A90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35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27EE-FCC2-8E43-17AB-64D4F1D4A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CC2A3-EC4B-F0A0-1BA1-C80C4F691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F01C0-AB65-FC1E-FA0F-1CDC7411C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677BC-6FC5-F8EE-A6C6-9771CE1F8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69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1404-6EEF-E0D3-6410-04098AA23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4234A-2CF9-54ED-B1A5-22FCA6117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973C6-E685-FFC9-E817-BBBCECD99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59952-8418-C866-8033-2DB1C2B63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9C93-8034-2D98-B62E-56C20C80F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80314-0416-436D-5F3C-18ADA1390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9830B4-010B-36BC-0F8C-720C9BE92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84FCB-02D2-4DFF-60DD-F40A76D56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42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405E-A943-1DE2-AC66-46A01A43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E101C-1B4C-F2C2-122C-A35555D43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460F1-5E18-D0E4-A4CE-81EED18DC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ACB5-F604-8E36-10B0-67032906B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78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CB3C1-8E15-14AF-6AFB-5DD864790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F8938-1211-6522-0395-E19F6304D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F0A97-9596-8BA8-C84F-582B2BB86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DC2A3-28DE-94FE-E441-F9D3D3537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24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1FF29-01C8-B201-35A4-5634924F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C806B-8D1E-F13A-D4B8-2BD7874F7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58E92-C189-0C6F-D186-4DF329226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C266B-8262-07E3-588C-660365E0D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87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F256-E7DD-DB8D-2DA5-D1EABD53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FB046-00F3-F592-4462-820C5FB21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EAA1B-4087-8B21-0B6A-C89288C45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23211-0311-2D9B-93BE-1D6CD98D1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58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6E8E-A752-DE5C-A505-D495B0D12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2B60A3-DCF6-4E5A-3D80-82D6AF81E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3DD07-1F01-794C-F07E-C3F4700B5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4E21A-D771-994D-C1F3-0924D3610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29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1197D-D68F-FA3C-9F0C-AE0F393D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08ABA-DE2A-887A-B103-237A5A99B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11867-FF7F-EEB2-DE15-B1162CEDE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8832-AF89-3ADF-8480-C6106F135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266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E69F-5B03-F8CB-F0E7-8DE0EC3E4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D6F73-D8A3-DE42-59FA-B14F611A2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AC6FC-E051-4BEE-F896-C3B5E1235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625A3-121E-732F-282D-60865E0F6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75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74CF1-D249-BBA1-9695-5D0976FFE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D475A-3C7B-E484-2E83-03D5146D4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2AB90-DC1E-D2AE-24DB-39D59A8BA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525B9-1829-3990-22ED-4F54392D9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02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B56A-F8AF-392C-09D1-D6F781B6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3BE51-9EE4-DF68-3BC4-73F493BA4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402F6-DCED-08B6-667B-8EDEA607C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BD058-9BBF-4376-6C46-06654BFCC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78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CA31-8EC3-D87B-4292-BA596CFC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FD8B6-B907-E3EC-E7D8-2C5D60AFE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1496B-081B-8FF3-C5B0-2007DBF15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8C742-A0E6-4A88-741E-5F327C138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8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F1818-72E6-3D2D-F17A-23220C3A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6F5A7-E86B-5FAF-B772-395FEDA1F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FB7BD-CCA0-A66B-CB64-D302F08B0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C4A9-43C3-3927-4ACD-F8A6A6551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65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249E5-AACB-350D-F430-BB67F4CF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E844C-0439-6A7E-F2C1-F06930C7F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A441F-FD25-FE4B-D5EA-7DA0FF02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F88FE-9938-76C5-C8E5-B38A7F195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501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07054-5720-277C-2D24-B8BFA2A82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07EBC-05EF-8C2A-90F5-E25C80AC6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E3368-8783-4102-12C6-30CF96EEF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81241-B304-22D8-B1BD-4B5004376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91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179B-1A7A-3D90-4FD9-464607A5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76BF7-A519-C05B-8893-4C642A33C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F7B65-0BC4-DFED-9979-663384B72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928D5-C826-DC58-4BF4-8860A1181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82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39F77-F58B-9103-3D92-E7ECBD1A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C768C8-64E2-79B0-49BC-D01107A3B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2FE0C-1886-0A6F-72AA-25BA103B7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44719-9D85-1DA0-FAA6-AE1D80149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982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D0EDB-C93F-A7C6-64F0-389FC4A69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992B6-BC3F-D036-420F-9025AE39F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61E5A-4A2D-D0EC-2C11-395C31FC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9C4F-C531-CE59-050B-B1EEA08B2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850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EA082-4423-920B-76E4-A0B1803FB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DB5D0-1236-8839-D373-A8A1229A3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18939-D75A-A0B5-66CF-DFFDA58B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CE987-2BD6-A7B8-1DDC-9C3222CBF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620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2B546-92F4-6487-3A8F-757B9D435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0BC69-CE6B-0518-B5BE-A14EB051A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1904F-EBA3-9BB0-19C9-9FAD8BE2C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04F7B-0870-88D6-51D6-A341A9236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21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36DE5-5646-621F-EEF9-0565A09C4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42972-0582-660D-654C-03FBE152D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FB79D-BE78-4B54-156D-0BAA5D2DE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C4BA0-5722-1744-FCEE-FBA818530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74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64C2-A122-B440-B15F-B5964DF1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FCA3D-182F-A08C-3626-F89CFD819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C153F-32BC-3B6D-64B0-407555D8B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D121F-F4FE-0CC1-D5A6-837024291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61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A5DA7-75D8-14EE-C2C7-0D7848BC9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587A6-60D0-2F26-61E4-2C03404F9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300AB-52DB-F2A8-A97B-72BC25320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310BE-B7D9-51A4-EBF9-4A872E744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5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493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4AD68-38F0-D26B-143D-FDB87D92B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AEC3C-1615-6050-911D-DD1A7E12D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B4D23-C9F9-5462-B693-E7856A768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487F0-45BF-AAB3-DC45-BEC6FDDAA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967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2932-10B7-4D39-E862-FEB27D1F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95AC1-8861-12A6-AF8F-02F486997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F1143-353A-2B04-B165-498F04283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03022-373F-C49B-B398-058909F1F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434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F007-5B5D-5E3E-84FB-0EE1277B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B7B3F-2800-B4BA-30DE-7E0486326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49E18-3B3D-E8CF-3756-AEE5948A5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BBF25-556D-6EB6-733D-7D1D5EAC7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75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76A1-62C5-D4BD-ACA3-1FF8CE33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44277-0DDA-8837-1627-56D787DAB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14BC4-DD09-60D4-D322-FFC31AF0F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6E45-B3CB-B14F-B4EA-B4ACA6A4E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26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CBC47-909E-DE62-859D-519221C7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B6B40-8D1D-E0EE-A7CC-EC8065830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2650D-06A9-ACCC-F221-CF753CC8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712FA-D444-7362-4B6B-D64F1419A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984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A6BA7-07EA-8BEF-EBE4-99DDDCE0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21FB1-3898-0D26-08EF-0B9515782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4E867-57B4-B82F-16ED-3B02BC8A1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62C64-E599-A3BF-6D15-D3BB62AAA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62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7E24A-C4BF-08F4-D9B8-D22AAC8E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18329-4EDE-A690-D2EB-013229525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0610F-A35F-083F-2C19-D8482C2BD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EB003-A642-A35D-AD99-1DB8E118B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739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19A7-805C-FE63-015D-A9A78397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33511-BB31-94FA-F94D-D9821B4CC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DF686-085F-F959-10F3-9E605F57D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3204A-BCF4-CE97-940A-9B41E682F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949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D417-E7D5-2C44-5BE4-06DA357A1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9A235-876B-5D8F-CB1D-6E41FD810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D56DF-FB3C-49AC-2B9A-DFD5CC999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F0A29-8C6F-CE3C-7245-E2A5462DA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088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BDB3-D346-4DCD-DB32-D2D2669E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6ED30-DC79-9E7C-8377-44F351C5D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668F0-E1C6-2F94-C646-033CF296B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27C76-BDC4-4786-8545-CC49A112D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8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1C49-4493-6057-D3DB-49E7B3AD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58D24-DD3F-0B1B-57AB-9C041E8C0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3ECC9-00BA-2B94-FD05-587507877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C358C-D8FA-9C57-4199-C5A178B6B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58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880C-579F-ADFA-174F-5C67D00C2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265C8-C2BE-D240-B3DF-67D3B5999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D1431-3C07-AEFA-1676-15A4C3624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D410-BFA2-632A-FF92-A5AA168B5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021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BF19B-E333-F763-AC47-03DF0527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1E16C-7D22-2F34-5E86-662964E32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C5A01-5C80-4B41-8BC9-A65BBB8C7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DB77E-E24C-47DB-5F00-03CB8AB56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5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A176-B45E-86C6-7ED6-C1005DED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AA6FB-BC74-8A37-9476-17221DFDA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33576-0A2A-63DC-DFF1-BD48A8E21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8B8E0-AD53-B7D9-8386-BEE4786B0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99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FACF-61B5-578D-00C7-8C4990D1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88A99-9E32-0AF2-A44A-91278B857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917C2-23A6-6453-3925-DEC7D249C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DF0C2-0D06-4A86-BDD2-2E733B669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1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4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4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4" Type="http://schemas.openxmlformats.org/officeDocument/2006/relationships/image" Target="../media/image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4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4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4" Type="http://schemas.openxmlformats.org/officeDocument/2006/relationships/image" Target="../media/image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1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sitting on a rock writing on a paper&#10;&#10;Description automatically generated">
            <a:extLst>
              <a:ext uri="{FF2B5EF4-FFF2-40B4-BE49-F238E27FC236}">
                <a16:creationId xmlns:a16="http://schemas.microsoft.com/office/drawing/2014/main" id="{E6D83413-341F-7319-FE10-117DE08F9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2109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CAC65-07EA-1819-C303-C6390F257615}"/>
              </a:ext>
            </a:extLst>
          </p:cNvPr>
          <p:cNvSpPr txBox="1"/>
          <p:nvPr/>
        </p:nvSpPr>
        <p:spPr>
          <a:xfrm>
            <a:off x="4634362" y="219456"/>
            <a:ext cx="735169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The Prophecy</a:t>
            </a:r>
          </a:p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Of</a:t>
            </a:r>
            <a:r>
              <a:rPr lang="en-US" sz="60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9600" b="1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Isaiah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4508500" y="3537799"/>
            <a:ext cx="750280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42:1-17</a:t>
            </a:r>
          </a:p>
          <a:p>
            <a:pPr algn="ctr"/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Behold My Servant!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04B75-4A10-44B0-55E4-1482C74A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5117"/>
            <a:ext cx="1219200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/>
          <a:lstStyle/>
          <a:p>
            <a:pPr algn="ctr" defTabSz="914300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 Amman International Church, Jordan • AmmanChurch.com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49B9-BCED-3D40-7D0D-F2A02A5B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AF5809-0858-1F6F-8ED7-0C54DE9D7322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whom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9DE79EE3-2513-9AC2-ED08-C478F28D1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2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C432-020D-BC5E-6B7A-00C758F8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FAD1C0-20B9-1806-59CA-402D33A29D52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87C959A0-672F-B26C-E5B3-D3F73F871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60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3CD95-96BF-F1D4-33ED-F9713F51E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71A24E-6A8F-51B4-8864-D66D919D91A6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D0869FBF-F0FA-D9DC-3DC5-F5012C47A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20CBF-CD93-9681-CEEB-41983B678537}"/>
              </a:ext>
            </a:extLst>
          </p:cNvPr>
          <p:cNvSpPr/>
          <p:nvPr/>
        </p:nvSpPr>
        <p:spPr>
          <a:xfrm>
            <a:off x="255103" y="5168348"/>
            <a:ext cx="6347793" cy="1384584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Justice: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 everything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6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C041A-C27C-2D6E-4774-76146DA04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3D93F4-B793-A308-F3D3-253161B94491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4D088139-CF3E-3743-17D4-A35A728C4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38B6DD-99E7-3B73-93CB-3415DCD027C7}"/>
              </a:ext>
            </a:extLst>
          </p:cNvPr>
          <p:cNvSpPr/>
          <p:nvPr/>
        </p:nvSpPr>
        <p:spPr>
          <a:xfrm>
            <a:off x="1250673" y="4757530"/>
            <a:ext cx="4356654" cy="1795402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Justice: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job of a king…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 this is a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7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FE856-6DB7-785C-613E-15B1D886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32A352-E24B-1CBE-3CC4-315F60DA008E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72B39044-E511-4C8D-BED0-F1A549761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CCFF22-FFC2-1CAD-286C-83345E0C87AD}"/>
              </a:ext>
            </a:extLst>
          </p:cNvPr>
          <p:cNvSpPr/>
          <p:nvPr/>
        </p:nvSpPr>
        <p:spPr>
          <a:xfrm>
            <a:off x="573156" y="3962399"/>
            <a:ext cx="5711688" cy="2590533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 of a King:</a:t>
            </a:r>
          </a:p>
          <a:p>
            <a:pPr marL="36576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conquer</a:t>
            </a:r>
          </a:p>
          <a:p>
            <a:pPr marL="36576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enforce with power</a:t>
            </a:r>
          </a:p>
          <a:p>
            <a:pPr marL="36576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control the narrative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57BAD-5236-E9EA-2E2F-521776BCB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E6E36-CE26-8B83-D17F-06BF69AFC4DC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D3FB43B4-FA6C-ABFD-0768-C41B27B01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840491-9596-943A-AD60-EE79886C73AD}"/>
              </a:ext>
            </a:extLst>
          </p:cNvPr>
          <p:cNvSpPr/>
          <p:nvPr/>
        </p:nvSpPr>
        <p:spPr>
          <a:xfrm>
            <a:off x="573156" y="5035826"/>
            <a:ext cx="5711688" cy="1517106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methods of the Servant of the L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50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AD84-9679-B5FC-21C4-12B6C4B9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74B61C9-BA55-9038-B2BC-2846DF96A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49187-AF33-EE24-9EDF-4698C3F82FD4}"/>
              </a:ext>
            </a:extLst>
          </p:cNvPr>
          <p:cNvSpPr txBox="1"/>
          <p:nvPr/>
        </p:nvSpPr>
        <p:spPr>
          <a:xfrm>
            <a:off x="2128784" y="4817633"/>
            <a:ext cx="7934431" cy="1754326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cry aloud or lift up his voice,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make it heard in the street;”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Isaiah 42:2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5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3B008-EAF1-3CCF-244A-D1BC1708E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46FC63E-3729-0873-70F3-508D88891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8ECA4-DB07-1146-6793-649FCFF9B27D}"/>
              </a:ext>
            </a:extLst>
          </p:cNvPr>
          <p:cNvSpPr txBox="1"/>
          <p:nvPr/>
        </p:nvSpPr>
        <p:spPr>
          <a:xfrm>
            <a:off x="2128784" y="4817633"/>
            <a:ext cx="7934431" cy="1754326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not cry aloud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lift up his voice,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make it heard in the street;”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Isaiah 42:2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1D455F-83C6-4B3F-1EAC-71D83C1D925C}"/>
              </a:ext>
            </a:extLst>
          </p:cNvPr>
          <p:cNvSpPr/>
          <p:nvPr/>
        </p:nvSpPr>
        <p:spPr>
          <a:xfrm>
            <a:off x="531251" y="312897"/>
            <a:ext cx="5312958" cy="1397280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quarrel…”</a:t>
            </a:r>
          </a:p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12:19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3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ACE1-DA96-CD45-5674-220237AF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805983E-1E6C-209D-260A-5C9CBA1F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C958D-CA80-0FAA-87FE-D70371927A26}"/>
              </a:ext>
            </a:extLst>
          </p:cNvPr>
          <p:cNvSpPr txBox="1"/>
          <p:nvPr/>
        </p:nvSpPr>
        <p:spPr>
          <a:xfrm>
            <a:off x="2128784" y="4817633"/>
            <a:ext cx="7934431" cy="1754326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cry aloud or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 up his voice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make it heard in the street;”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Isaiah 42:2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A5C85B-7E2F-9EB8-1856-2AA67D515428}"/>
              </a:ext>
            </a:extLst>
          </p:cNvPr>
          <p:cNvSpPr/>
          <p:nvPr/>
        </p:nvSpPr>
        <p:spPr>
          <a:xfrm>
            <a:off x="146938" y="127367"/>
            <a:ext cx="5538246" cy="1397280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attempt to dominate or shout others down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7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FCD7-F959-D432-9DD2-459EF5A3F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F767F2E-D9F5-08A9-393D-964B0974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6D20A-5967-62A9-A454-EA57CAC45543}"/>
              </a:ext>
            </a:extLst>
          </p:cNvPr>
          <p:cNvSpPr txBox="1"/>
          <p:nvPr/>
        </p:nvSpPr>
        <p:spPr>
          <a:xfrm>
            <a:off x="2128784" y="4817633"/>
            <a:ext cx="7934431" cy="1754326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cry aloud or lift up his voice,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heard in the street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Isaiah 42:2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B2F90C-2FB2-5FD9-73BD-0B012E9CF78F}"/>
              </a:ext>
            </a:extLst>
          </p:cNvPr>
          <p:cNvSpPr/>
          <p:nvPr/>
        </p:nvSpPr>
        <p:spPr>
          <a:xfrm>
            <a:off x="531251" y="312897"/>
            <a:ext cx="5312958" cy="1397280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attention to himself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0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FBF7B-8591-C6C8-8596-77B82399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0F51E0-6689-68C5-8E0E-36CB0273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AE1E7-E533-E255-FDF2-E2BA19EBC3F6}"/>
              </a:ext>
            </a:extLst>
          </p:cNvPr>
          <p:cNvSpPr txBox="1"/>
          <p:nvPr/>
        </p:nvSpPr>
        <p:spPr>
          <a:xfrm>
            <a:off x="1537873" y="2793143"/>
            <a:ext cx="9116254" cy="2554545"/>
          </a:xfrm>
          <a:prstGeom prst="rect">
            <a:avLst/>
          </a:prstGeom>
          <a:solidFill>
            <a:srgbClr val="013252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solidFill>
                  <a:srgbClr val="FFFF00"/>
                </a:solidFill>
              </a:rPr>
              <a:t>“What is more, I consider everything a loss compared to the surpassing greatness of knowing Christ Jesus my Lord...”</a:t>
            </a:r>
          </a:p>
          <a:p>
            <a:r>
              <a:rPr lang="en-US" baseline="0" dirty="0">
                <a:solidFill>
                  <a:srgbClr val="FFFF00"/>
                </a:solidFill>
              </a:rPr>
              <a:t>                                              Philippians 3:8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023F7-A619-9637-9138-64B289A7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CDAC9D3-9421-E3E8-5E53-8F46ED78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4CB6D-D009-5163-DA92-D48C1888795F}"/>
              </a:ext>
            </a:extLst>
          </p:cNvPr>
          <p:cNvSpPr txBox="1"/>
          <p:nvPr/>
        </p:nvSpPr>
        <p:spPr>
          <a:xfrm>
            <a:off x="2128784" y="4817633"/>
            <a:ext cx="7934431" cy="1754326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cry aloud or lift up his voice,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or make it heard in the street;”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Isaiah 42:2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00F570-DA07-D789-3727-F2529DF659FA}"/>
              </a:ext>
            </a:extLst>
          </p:cNvPr>
          <p:cNvSpPr/>
          <p:nvPr/>
        </p:nvSpPr>
        <p:spPr>
          <a:xfrm>
            <a:off x="531250" y="312896"/>
            <a:ext cx="10918627" cy="4391625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“But the Pharisees went out and conspired against him, how to destroy him.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Jesus, aware of this, withdrew from there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And many followed him, and he healed them all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ordered them not to make him known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This was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fulfill what was spoken by the prophet Isaiah…”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Matthew 12:14-17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760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05574-0D5D-F341-94F2-4561246B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7E05259-D521-3E78-2738-AA896A268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/>
          <a:stretch/>
        </p:blipFill>
        <p:spPr bwMode="auto">
          <a:xfrm>
            <a:off x="6092952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52D5-D05F-8BDD-84D5-CF81E584509F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870"/>
          <a:stretch/>
        </p:blipFill>
        <p:spPr bwMode="auto">
          <a:xfrm>
            <a:off x="0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33D60-5AF4-B611-569C-47C1265A0291}"/>
              </a:ext>
            </a:extLst>
          </p:cNvPr>
          <p:cNvSpPr txBox="1"/>
          <p:nvPr/>
        </p:nvSpPr>
        <p:spPr>
          <a:xfrm>
            <a:off x="214110" y="4463315"/>
            <a:ext cx="9292779" cy="2308324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bruised reed he will not break,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a faintly burning wick he will not quench;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he will faithfully bring forth justice.”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42:3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74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26187-675B-832B-72BB-69AF716E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A76DADE-2DF8-DD2E-58B8-5EFE3C8B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/>
          <a:stretch/>
        </p:blipFill>
        <p:spPr bwMode="auto">
          <a:xfrm>
            <a:off x="6092952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DC338-8103-4F59-1470-A95AE863EE42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870"/>
          <a:stretch/>
        </p:blipFill>
        <p:spPr bwMode="auto">
          <a:xfrm>
            <a:off x="0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12583-46BB-681B-5FEB-61C1844B85B8}"/>
              </a:ext>
            </a:extLst>
          </p:cNvPr>
          <p:cNvSpPr txBox="1"/>
          <p:nvPr/>
        </p:nvSpPr>
        <p:spPr>
          <a:xfrm>
            <a:off x="214110" y="4463315"/>
            <a:ext cx="9292779" cy="2308324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bruised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reed he will not break,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a faintly burning wick he will not quench;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he will faithfully bring forth justice.”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42:3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AFF1E6-ECE2-FED4-F242-6C0914FF096A}"/>
              </a:ext>
            </a:extLst>
          </p:cNvPr>
          <p:cNvSpPr/>
          <p:nvPr/>
        </p:nvSpPr>
        <p:spPr>
          <a:xfrm>
            <a:off x="369632" y="220132"/>
            <a:ext cx="11446639" cy="2576078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Bruised: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Crushed, broken but attached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deep wound that has damaged internal organs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oppressed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4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94C11-295C-67AD-4F4A-D6E1029A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67B9FF3-B0C6-6751-BBC9-011B3F7EF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/>
          <a:stretch/>
        </p:blipFill>
        <p:spPr bwMode="auto">
          <a:xfrm>
            <a:off x="6092952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7C5A0-B09D-1D11-E411-2B2FD84C7418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870"/>
          <a:stretch/>
        </p:blipFill>
        <p:spPr bwMode="auto">
          <a:xfrm>
            <a:off x="0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63CFC-E054-6525-8901-769C2905F32F}"/>
              </a:ext>
            </a:extLst>
          </p:cNvPr>
          <p:cNvSpPr txBox="1"/>
          <p:nvPr/>
        </p:nvSpPr>
        <p:spPr>
          <a:xfrm>
            <a:off x="214110" y="4463315"/>
            <a:ext cx="9292779" cy="2308324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bruised reed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not break,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faintly burning wick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not quench;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he will faithfully bring forth justice.”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42:3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6E51DF-DD0F-494A-A5A4-B920FBA23AA9}"/>
              </a:ext>
            </a:extLst>
          </p:cNvPr>
          <p:cNvSpPr/>
          <p:nvPr/>
        </p:nvSpPr>
        <p:spPr>
          <a:xfrm>
            <a:off x="275248" y="167126"/>
            <a:ext cx="5356926" cy="1701431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weak, the oppressed, the broken, the hopeless cases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5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D2C9B-B2DD-EED6-F7B0-841275338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A0CD08F-3249-2ADA-E3D0-BB42B20DA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/>
          <a:stretch/>
        </p:blipFill>
        <p:spPr bwMode="auto">
          <a:xfrm>
            <a:off x="6092952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18574-AB2C-8D20-4201-3A9C3F694DC8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870"/>
          <a:stretch/>
        </p:blipFill>
        <p:spPr bwMode="auto">
          <a:xfrm>
            <a:off x="0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9C744-6EA2-9491-DE41-51448FD0143D}"/>
              </a:ext>
            </a:extLst>
          </p:cNvPr>
          <p:cNvSpPr txBox="1"/>
          <p:nvPr/>
        </p:nvSpPr>
        <p:spPr>
          <a:xfrm>
            <a:off x="214110" y="4463315"/>
            <a:ext cx="9292779" cy="2308324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bruised reed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not break,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faintly burning wick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not quench;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he will faithfully bring forth justice.”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42:3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A3CFB8-059E-B155-E593-B19CED7E5DA4}"/>
              </a:ext>
            </a:extLst>
          </p:cNvPr>
          <p:cNvSpPr/>
          <p:nvPr/>
        </p:nvSpPr>
        <p:spPr>
          <a:xfrm>
            <a:off x="275248" y="167125"/>
            <a:ext cx="11635408" cy="4064057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Spirit of the Lord God is upon me,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because the Lord has anointed me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bring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news to the poor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he has sent me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bind up the brokenhearted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proclaim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liberty to the captives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the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opening of the prison to those who are bound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;”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Isaiah 61:1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69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63D7-0497-D241-D471-44665342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CBE3DAE-FE27-73AA-9FC7-451A11D5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/>
          <a:stretch/>
        </p:blipFill>
        <p:spPr bwMode="auto">
          <a:xfrm>
            <a:off x="6092952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360C4-80FD-E3EE-D7E4-9701F10E2481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870"/>
          <a:stretch/>
        </p:blipFill>
        <p:spPr bwMode="auto">
          <a:xfrm>
            <a:off x="0" y="0"/>
            <a:ext cx="6099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6311CE-17F9-A661-ACAC-528E386F453C}"/>
              </a:ext>
            </a:extLst>
          </p:cNvPr>
          <p:cNvSpPr txBox="1"/>
          <p:nvPr/>
        </p:nvSpPr>
        <p:spPr>
          <a:xfrm>
            <a:off x="214110" y="4463315"/>
            <a:ext cx="9292779" cy="2308324"/>
          </a:xfrm>
          <a:prstGeom prst="rect">
            <a:avLst/>
          </a:prstGeom>
          <a:solidFill>
            <a:srgbClr val="A19186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bruised reed he will not break,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a faintly burning wick he will not quench;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faithfully bring forth justice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Isaiah 42:3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784489-0827-A9F7-D236-D82577E4D4F4}"/>
              </a:ext>
            </a:extLst>
          </p:cNvPr>
          <p:cNvSpPr/>
          <p:nvPr/>
        </p:nvSpPr>
        <p:spPr>
          <a:xfrm>
            <a:off x="766160" y="312896"/>
            <a:ext cx="10653584" cy="3116104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justice brought forth like this?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part of loving the weak, he denounced hypocrisy and injustice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died to defeat Satan – the ultimate cause of injustice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8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ABD2F-FF74-22A6-81BA-E46E985EF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648592D-4E3E-73D4-EF45-485C1A79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66"/>
            <a:ext cx="12192000" cy="68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30031-E753-3D92-8C5D-30E58A4663AC}"/>
              </a:ext>
            </a:extLst>
          </p:cNvPr>
          <p:cNvSpPr txBox="1"/>
          <p:nvPr/>
        </p:nvSpPr>
        <p:spPr>
          <a:xfrm>
            <a:off x="1285460" y="3597966"/>
            <a:ext cx="9621079" cy="2554545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grow faint or be discouraged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till he has established justice in the earth;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the coastlands wait for his law.”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Isaiah 42:4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09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E98CE-C0B2-4DAB-ED2C-B63904076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84E1A3-E2F4-0CA0-A663-F553BB22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66"/>
            <a:ext cx="12192000" cy="68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52366-25A4-CABD-B1DD-EBB576B6F91D}"/>
              </a:ext>
            </a:extLst>
          </p:cNvPr>
          <p:cNvSpPr txBox="1"/>
          <p:nvPr/>
        </p:nvSpPr>
        <p:spPr>
          <a:xfrm>
            <a:off x="1285460" y="3597966"/>
            <a:ext cx="9621079" cy="2554545"/>
          </a:xfrm>
          <a:prstGeom prst="rect">
            <a:avLst/>
          </a:prstGeom>
          <a:solidFill>
            <a:schemeClr val="bg2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will not grow faint or be discouraged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till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has established justice in the earth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the coastlands wait for his law.”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Isaiah 42:4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528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9BBE-4AB8-74F4-41AB-B29558734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75865B2-B379-43D3-24F6-CEB63ECB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3AAB6-A25E-707D-3735-352F87AF780F}"/>
              </a:ext>
            </a:extLst>
          </p:cNvPr>
          <p:cNvSpPr txBox="1"/>
          <p:nvPr/>
        </p:nvSpPr>
        <p:spPr>
          <a:xfrm>
            <a:off x="1483611" y="1856380"/>
            <a:ext cx="9224778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Identity (1-4)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The Servant’s Calling (5-9)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Response of the Nations (10-12)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Victory (13-17)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59D6B-6A59-EFFE-4146-07EA9C943D7F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42:1-17 – Behold My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0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72CE2-CCF5-4853-2041-587DB6ABF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9BD85AC-DBCD-0237-62D2-9F74E682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8B65C-B7C7-3718-D82D-7C0226031B86}"/>
              </a:ext>
            </a:extLst>
          </p:cNvPr>
          <p:cNvSpPr txBox="1"/>
          <p:nvPr/>
        </p:nvSpPr>
        <p:spPr>
          <a:xfrm>
            <a:off x="2484466" y="151179"/>
            <a:ext cx="7223068" cy="6555641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dirty="0"/>
              <a:t>5</a:t>
            </a:r>
            <a:r>
              <a:rPr lang="en-US" sz="2000" baseline="0" dirty="0"/>
              <a:t> </a:t>
            </a:r>
            <a:r>
              <a:rPr lang="en-US" sz="2000" baseline="0" dirty="0">
                <a:solidFill>
                  <a:srgbClr val="FFFF00"/>
                </a:solidFill>
              </a:rPr>
              <a:t>Thus says God, the L</a:t>
            </a:r>
            <a:r>
              <a:rPr lang="en-US" sz="1800" baseline="0" dirty="0">
                <a:solidFill>
                  <a:srgbClr val="FFFF00"/>
                </a:solidFill>
              </a:rPr>
              <a:t>ORD</a:t>
            </a:r>
            <a:r>
              <a:rPr lang="en-US" sz="2000" baseline="0" dirty="0"/>
              <a:t>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who created the heavens and stretched them out,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who spread out the earth and what comes from it,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who gives breath to the people on it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and spirit to those who walk in it: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6</a:t>
            </a:r>
            <a:r>
              <a:rPr lang="en-US" sz="2000" baseline="0" dirty="0"/>
              <a:t> “</a:t>
            </a:r>
            <a:r>
              <a:rPr lang="en-US" sz="2000" baseline="0" dirty="0">
                <a:solidFill>
                  <a:srgbClr val="FFFF00"/>
                </a:solidFill>
              </a:rPr>
              <a:t>I am the L</a:t>
            </a:r>
            <a:r>
              <a:rPr lang="en-US" sz="1800" baseline="0" dirty="0">
                <a:solidFill>
                  <a:srgbClr val="FFFF00"/>
                </a:solidFill>
              </a:rPr>
              <a:t>ORD</a:t>
            </a:r>
            <a:r>
              <a:rPr lang="en-US" sz="2000" baseline="0" dirty="0"/>
              <a:t>; I have called you in righteousness;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I will take you by the hand and keep you;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I will give you as a covenant for the people, a light for the nations,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7</a:t>
            </a:r>
            <a:r>
              <a:rPr lang="en-US" sz="2000" baseline="0" dirty="0"/>
              <a:t>     to open the eyes that are blind,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to bring out the prisoners from the dungeon,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from the prison those who sit in darkness.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8</a:t>
            </a:r>
            <a:r>
              <a:rPr lang="en-US" sz="2000" baseline="0" dirty="0"/>
              <a:t> </a:t>
            </a:r>
            <a:r>
              <a:rPr lang="en-US" sz="2000" baseline="0" dirty="0">
                <a:solidFill>
                  <a:srgbClr val="FFFF00"/>
                </a:solidFill>
              </a:rPr>
              <a:t>I am the L</a:t>
            </a:r>
            <a:r>
              <a:rPr lang="en-US" sz="1800" baseline="0" dirty="0">
                <a:solidFill>
                  <a:srgbClr val="FFFF00"/>
                </a:solidFill>
              </a:rPr>
              <a:t>ORD</a:t>
            </a:r>
            <a:r>
              <a:rPr lang="en-US" sz="2000" baseline="0" dirty="0">
                <a:solidFill>
                  <a:srgbClr val="FFFF00"/>
                </a:solidFill>
              </a:rPr>
              <a:t>; that is my name</a:t>
            </a:r>
            <a:r>
              <a:rPr lang="en-US" sz="2000" baseline="0" dirty="0"/>
              <a:t>;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my glory I give to no other,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nor my praise to carved idols.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9</a:t>
            </a:r>
            <a:r>
              <a:rPr lang="en-US" sz="2000" baseline="0" dirty="0"/>
              <a:t> Behold, the former things have come to pass,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    and new things I now declare;</a:t>
            </a:r>
          </a:p>
          <a:p>
            <a:pPr>
              <a:spcAft>
                <a:spcPts val="600"/>
              </a:spcAft>
            </a:pPr>
            <a:r>
              <a:rPr lang="en-US" sz="2000" baseline="0" dirty="0"/>
              <a:t>before they spring forth I tell you of them.”               Isaiah 42:5-9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F7F9AA-B548-0AE4-4916-E1946A8B95AF}"/>
              </a:ext>
            </a:extLst>
          </p:cNvPr>
          <p:cNvSpPr/>
          <p:nvPr/>
        </p:nvSpPr>
        <p:spPr>
          <a:xfrm>
            <a:off x="3341204" y="856664"/>
            <a:ext cx="5509592" cy="892623"/>
          </a:xfrm>
          <a:prstGeom prst="roundRect">
            <a:avLst/>
          </a:prstGeom>
          <a:solidFill>
            <a:srgbClr val="406A7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Yahweh – Lord of Creation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27A62-F012-6058-571D-168359687DDE}"/>
              </a:ext>
            </a:extLst>
          </p:cNvPr>
          <p:cNvSpPr/>
          <p:nvPr/>
        </p:nvSpPr>
        <p:spPr>
          <a:xfrm>
            <a:off x="3106727" y="2982687"/>
            <a:ext cx="5978545" cy="892623"/>
          </a:xfrm>
          <a:prstGeom prst="roundRect">
            <a:avLst/>
          </a:prstGeom>
          <a:solidFill>
            <a:srgbClr val="406A7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Yahweh – Lord of the Servant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70A1E6-638C-2D8B-EEFF-8912829DEFED}"/>
              </a:ext>
            </a:extLst>
          </p:cNvPr>
          <p:cNvSpPr/>
          <p:nvPr/>
        </p:nvSpPr>
        <p:spPr>
          <a:xfrm>
            <a:off x="3106727" y="5019927"/>
            <a:ext cx="5978545" cy="1174989"/>
          </a:xfrm>
          <a:prstGeom prst="roundRect">
            <a:avLst/>
          </a:prstGeom>
          <a:solidFill>
            <a:srgbClr val="406A7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Yahweh – Lord of history and false gods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5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3D8D-48AA-3440-17BF-683556B4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D737C16-CC62-CCF6-A370-352D380ED6F3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25872" r="9888" b="3084"/>
          <a:stretch/>
        </p:blipFill>
        <p:spPr bwMode="auto">
          <a:xfrm>
            <a:off x="0" y="-2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591E2-626A-E297-1F86-B3A884AC5655}"/>
              </a:ext>
            </a:extLst>
          </p:cNvPr>
          <p:cNvSpPr txBox="1"/>
          <p:nvPr/>
        </p:nvSpPr>
        <p:spPr>
          <a:xfrm>
            <a:off x="7191214" y="190500"/>
            <a:ext cx="4748569" cy="1323439"/>
          </a:xfrm>
          <a:prstGeom prst="rect">
            <a:avLst/>
          </a:prstGeom>
          <a:solidFill>
            <a:srgbClr val="43280B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>
                <a:solidFill>
                  <a:srgbClr val="FFFF00"/>
                </a:solidFill>
              </a:rPr>
              <a:t>Major Themes in Isaiah 40–66: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B24E18-C645-30D8-4143-778F40C71653}"/>
              </a:ext>
            </a:extLst>
          </p:cNvPr>
          <p:cNvSpPr/>
          <p:nvPr/>
        </p:nvSpPr>
        <p:spPr>
          <a:xfrm>
            <a:off x="743285" y="4948518"/>
            <a:ext cx="10702382" cy="1397280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Servant of the L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would be the one to ultimately save his people from their bondage!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FE386-999B-5F7F-52B8-4CF08F32E42A}"/>
              </a:ext>
            </a:extLst>
          </p:cNvPr>
          <p:cNvSpPr txBox="1"/>
          <p:nvPr/>
        </p:nvSpPr>
        <p:spPr>
          <a:xfrm>
            <a:off x="1347432" y="3079657"/>
            <a:ext cx="4748569" cy="1400383"/>
          </a:xfrm>
          <a:prstGeom prst="rect">
            <a:avLst/>
          </a:prstGeom>
          <a:solidFill>
            <a:srgbClr val="43280B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Isaiah 42:1-9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Isaiah 49:5-7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87450-49A7-F98C-0FBC-6EC43DFE7119}"/>
              </a:ext>
            </a:extLst>
          </p:cNvPr>
          <p:cNvSpPr txBox="1"/>
          <p:nvPr/>
        </p:nvSpPr>
        <p:spPr>
          <a:xfrm>
            <a:off x="6096001" y="3079656"/>
            <a:ext cx="4748569" cy="1400383"/>
          </a:xfrm>
          <a:prstGeom prst="rect">
            <a:avLst/>
          </a:prstGeom>
          <a:solidFill>
            <a:srgbClr val="43280B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Isaiah 50:4-9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Isaiah 52:13–53:12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C0CC-E5E9-3083-2590-F623D8BC641B}"/>
              </a:ext>
            </a:extLst>
          </p:cNvPr>
          <p:cNvSpPr txBox="1"/>
          <p:nvPr/>
        </p:nvSpPr>
        <p:spPr>
          <a:xfrm>
            <a:off x="1347431" y="2373307"/>
            <a:ext cx="9497139" cy="707886"/>
          </a:xfrm>
          <a:prstGeom prst="rect">
            <a:avLst/>
          </a:prstGeom>
          <a:solidFill>
            <a:srgbClr val="43280B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>
                <a:solidFill>
                  <a:srgbClr val="FFFF00"/>
                </a:solidFill>
              </a:rPr>
              <a:t>Four “Servant Songs”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1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5B8DF-9896-94F2-00D3-98F43935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09313C-CC94-0198-58FA-DDE34C37E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44EE5-60EA-FD27-51B7-FDCF99DD9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7684" r="15978" b="10411"/>
          <a:stretch/>
        </p:blipFill>
        <p:spPr bwMode="auto">
          <a:xfrm>
            <a:off x="198785" y="2936783"/>
            <a:ext cx="4379843" cy="3709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46CB8-C46F-75BF-FD08-67968F47283B}"/>
              </a:ext>
            </a:extLst>
          </p:cNvPr>
          <p:cNvSpPr txBox="1"/>
          <p:nvPr/>
        </p:nvSpPr>
        <p:spPr>
          <a:xfrm>
            <a:off x="4803911" y="149734"/>
            <a:ext cx="7189304" cy="4524315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“Thus says God,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 created the heavens and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stretched them out,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 spread out the earth and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what comes from it,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gives breath to the people on it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spirit to those who walk in it:”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Isaiah 42:5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50CCF-609B-C394-F151-9380F65FB0FA}"/>
              </a:ext>
            </a:extLst>
          </p:cNvPr>
          <p:cNvSpPr txBox="1"/>
          <p:nvPr/>
        </p:nvSpPr>
        <p:spPr>
          <a:xfrm>
            <a:off x="0" y="0"/>
            <a:ext cx="3604589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Creation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0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BAF7-C7E8-D110-0E87-BB4CBC698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EA34BF3-BACD-5A87-D224-42046325A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57B3E-BBB1-B5F3-9173-EA500C15A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7684" r="15978" b="10411"/>
          <a:stretch/>
        </p:blipFill>
        <p:spPr bwMode="auto">
          <a:xfrm>
            <a:off x="198785" y="2936783"/>
            <a:ext cx="4379843" cy="3709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A1683-AC2D-1835-B480-FBE20370B11B}"/>
              </a:ext>
            </a:extLst>
          </p:cNvPr>
          <p:cNvSpPr txBox="1"/>
          <p:nvPr/>
        </p:nvSpPr>
        <p:spPr>
          <a:xfrm>
            <a:off x="4803911" y="149734"/>
            <a:ext cx="7189304" cy="4524315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“Thus says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God, the L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 created the heavens and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stretched them out,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 spread out the earth and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what comes from it,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gives breath to the people on it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and spirit to those who walk in it:”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Isaiah 42:5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D5F6C7-3FB3-B903-DCE8-6F8338044652}"/>
              </a:ext>
            </a:extLst>
          </p:cNvPr>
          <p:cNvSpPr/>
          <p:nvPr/>
        </p:nvSpPr>
        <p:spPr>
          <a:xfrm>
            <a:off x="5476457" y="4995394"/>
            <a:ext cx="5844212" cy="929156"/>
          </a:xfrm>
          <a:prstGeom prst="roundRect">
            <a:avLst/>
          </a:prstGeom>
          <a:solidFill>
            <a:srgbClr val="070D09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Yahweh is THE creator God!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85E76-04F3-AE2C-8D5C-093CB93BC245}"/>
              </a:ext>
            </a:extLst>
          </p:cNvPr>
          <p:cNvSpPr txBox="1"/>
          <p:nvPr/>
        </p:nvSpPr>
        <p:spPr>
          <a:xfrm>
            <a:off x="0" y="0"/>
            <a:ext cx="3604589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Creation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49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601BF-463F-71C3-350E-998338CCE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4F514658-3632-BAAE-5B4C-C923DBBD2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E5196-1DDF-240F-A1C3-C3C73FFF66BD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the L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 have called you in righteousness;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take you by the hand and keep you;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covenant for the people,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light for the nations,”                       Isaiah 42:6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3C50B-A6B6-1232-5A9F-D29FC136BA40}"/>
              </a:ext>
            </a:extLst>
          </p:cNvPr>
          <p:cNvSpPr txBox="1"/>
          <p:nvPr/>
        </p:nvSpPr>
        <p:spPr>
          <a:xfrm>
            <a:off x="0" y="0"/>
            <a:ext cx="4293704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the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1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B8D7-7706-D73C-16C1-456DF5910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C3925CCF-5378-CE09-3A5C-8D0CD661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E3780D-5D04-0B5C-3841-C6ED691D9F70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“‘I am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 have called you in righteousness;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take you by the hand and keep you;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covenant for the people,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light for the nations,”                       Isaiah 42:6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7D2B2B-CEF5-481B-18D3-907CF398C193}"/>
              </a:ext>
            </a:extLst>
          </p:cNvPr>
          <p:cNvSpPr/>
          <p:nvPr/>
        </p:nvSpPr>
        <p:spPr>
          <a:xfrm>
            <a:off x="6351103" y="255618"/>
            <a:ext cx="5473148" cy="1579362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Yahweh is speaking directly to his servant…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515DC-F31A-7E25-55B2-C03D90ADDA4E}"/>
              </a:ext>
            </a:extLst>
          </p:cNvPr>
          <p:cNvSpPr txBox="1"/>
          <p:nvPr/>
        </p:nvSpPr>
        <p:spPr>
          <a:xfrm>
            <a:off x="0" y="0"/>
            <a:ext cx="4293704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the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4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749E-1B0A-3D7D-83D6-68C52CC2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A5544924-8FDD-9496-8C8D-00D158A67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1A5B1-3BF1-16BA-C9EB-799D735C3D15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“‘I am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called you in righteousness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take you by the hand and keep you;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covenant for the people,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light for the nations,”                       Isaiah 42:6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EE1BA0-73D4-7088-22EC-E180FE19B29B}"/>
              </a:ext>
            </a:extLst>
          </p:cNvPr>
          <p:cNvSpPr/>
          <p:nvPr/>
        </p:nvSpPr>
        <p:spPr>
          <a:xfrm>
            <a:off x="6298093" y="298327"/>
            <a:ext cx="5473148" cy="1579362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Called to accomplish God’s righteous purposes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D5DE5-4881-2078-D667-F48BEC3B813B}"/>
              </a:ext>
            </a:extLst>
          </p:cNvPr>
          <p:cNvSpPr txBox="1"/>
          <p:nvPr/>
        </p:nvSpPr>
        <p:spPr>
          <a:xfrm>
            <a:off x="0" y="0"/>
            <a:ext cx="4293704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the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D94CE-EBEE-7BCD-00C5-2D9BB2BEA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705B950B-74E2-C3CB-8E2F-52667EB2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48CC9-0D3C-B9FD-908C-FD6DD10089C3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“‘I am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 have called you in righteousness;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you by the hand 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you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covenant for the people,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light for the nations,”                       Isaiah 42:6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B48A3-FCC4-B111-20C5-A6D7DF45AB42}"/>
              </a:ext>
            </a:extLst>
          </p:cNvPr>
          <p:cNvSpPr txBox="1"/>
          <p:nvPr/>
        </p:nvSpPr>
        <p:spPr>
          <a:xfrm>
            <a:off x="0" y="0"/>
            <a:ext cx="4293704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the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013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33AF-079B-FA82-298A-AE22DB789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9FA5A7C9-0C25-4F9D-FDF2-EA6EF83C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22BAE-BCF9-5EE8-C954-BB158FD1698A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“‘I am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 have called you in righteousness;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take you by the hand and keep you;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covenant for the people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light for the nations,”                       Isaiah 42:6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2061CB-3B46-01DC-D915-3AA165121CC5}"/>
              </a:ext>
            </a:extLst>
          </p:cNvPr>
          <p:cNvSpPr/>
          <p:nvPr/>
        </p:nvSpPr>
        <p:spPr>
          <a:xfrm>
            <a:off x="1675155" y="353943"/>
            <a:ext cx="8841687" cy="3760152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servant IS the covenant!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Blessings of the New Covenant: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(Jeremiah 31:31-34)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Forgiveness of sins – once for 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relationship with God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hearts that have God’s law in them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CAC58-71CC-3ACC-19D4-DE752148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hand reaching out to the sky&#10;&#10;Description automatically generated">
            <a:extLst>
              <a:ext uri="{FF2B5EF4-FFF2-40B4-BE49-F238E27FC236}">
                <a16:creationId xmlns:a16="http://schemas.microsoft.com/office/drawing/2014/main" id="{BEF05646-FDD0-EBA9-C4E7-B377D31E5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70F667-01C0-1834-8CBD-E94CC7ADDF25}"/>
              </a:ext>
            </a:extLst>
          </p:cNvPr>
          <p:cNvSpPr txBox="1"/>
          <p:nvPr/>
        </p:nvSpPr>
        <p:spPr>
          <a:xfrm>
            <a:off x="1089991" y="4549676"/>
            <a:ext cx="10012017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“‘I am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 have called you in righteousness;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will take you by the hand and keep you;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give you as a covenant for the people,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for the nations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,”                       Isaiah 42:6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446EA-3BE4-3433-7A61-E1CF2DEEB13D}"/>
              </a:ext>
            </a:extLst>
          </p:cNvPr>
          <p:cNvSpPr/>
          <p:nvPr/>
        </p:nvSpPr>
        <p:spPr>
          <a:xfrm>
            <a:off x="5701745" y="259738"/>
            <a:ext cx="6225211" cy="1579362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servant himself is the light – the means of salvation!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137B6-F5AB-FF3C-7BAA-A2D29A700936}"/>
              </a:ext>
            </a:extLst>
          </p:cNvPr>
          <p:cNvSpPr txBox="1"/>
          <p:nvPr/>
        </p:nvSpPr>
        <p:spPr>
          <a:xfrm>
            <a:off x="0" y="0"/>
            <a:ext cx="4293704" cy="707886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the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4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07AF7-C554-E6A4-A4AC-20852898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CB74622-3B30-2AA0-AFE5-7E8E05970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2"/>
          <a:stretch/>
        </p:blipFill>
        <p:spPr bwMode="auto">
          <a:xfrm flipH="1">
            <a:off x="0" y="0"/>
            <a:ext cx="5883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6E41FCB-1F4D-D31F-145B-AA010A64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1" y="3715788"/>
            <a:ext cx="6453809" cy="3226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15FB6D-5608-233B-457F-58403C91B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1"/>
          <a:stretch/>
        </p:blipFill>
        <p:spPr bwMode="auto">
          <a:xfrm flipH="1">
            <a:off x="5857461" y="89576"/>
            <a:ext cx="6334539" cy="4359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C27AD-7E4D-9D1A-43A2-21EEAEFAF992}"/>
              </a:ext>
            </a:extLst>
          </p:cNvPr>
          <p:cNvSpPr txBox="1"/>
          <p:nvPr/>
        </p:nvSpPr>
        <p:spPr>
          <a:xfrm>
            <a:off x="66260" y="33876"/>
            <a:ext cx="9051235" cy="2308324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“‘to open the eyes that are blind,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bring out the prisoners from the dungeon,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from the prison those who sit in darkness.’” 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Isaiah 42:7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9B04E0-12E6-254D-B2FB-EE74FB724AA3}"/>
              </a:ext>
            </a:extLst>
          </p:cNvPr>
          <p:cNvSpPr/>
          <p:nvPr/>
        </p:nvSpPr>
        <p:spPr>
          <a:xfrm>
            <a:off x="285335" y="4704521"/>
            <a:ext cx="5227570" cy="1927195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“bruised reeds” – Ministry to those blinded and set captive by sin…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16260-A6C1-9B04-6287-EDB62172D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135B1FC-F533-F02F-26CB-3C70F876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4B5DE-230C-6A1A-9284-0BE7EF895D87}"/>
              </a:ext>
            </a:extLst>
          </p:cNvPr>
          <p:cNvSpPr txBox="1"/>
          <p:nvPr/>
        </p:nvSpPr>
        <p:spPr>
          <a:xfrm>
            <a:off x="5473147" y="165630"/>
            <a:ext cx="6533322" cy="2308324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</a:t>
            </a:r>
            <a:r>
              <a:rPr lang="en-US" sz="3600" baseline="0" dirty="0">
                <a:solidFill>
                  <a:srgbClr val="FFFF00"/>
                </a:solidFill>
              </a:rPr>
              <a:t>I am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600" baseline="0" dirty="0">
                <a:solidFill>
                  <a:srgbClr val="FFFF00"/>
                </a:solidFill>
              </a:rPr>
              <a:t>; that is my name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    my glory I give to no other,</a:t>
            </a:r>
          </a:p>
          <a:p>
            <a:r>
              <a:rPr lang="en-US" sz="3600" baseline="0" dirty="0"/>
              <a:t>    nor my praise to carved idols.”     </a:t>
            </a:r>
          </a:p>
          <a:p>
            <a:r>
              <a:rPr lang="en-US" sz="3600" baseline="0" dirty="0"/>
              <a:t>                                        Isaiah 42:8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E7F47-9358-53E9-CADE-EF47F565817A}"/>
              </a:ext>
            </a:extLst>
          </p:cNvPr>
          <p:cNvSpPr txBox="1"/>
          <p:nvPr/>
        </p:nvSpPr>
        <p:spPr>
          <a:xfrm>
            <a:off x="1020417" y="2639583"/>
            <a:ext cx="10151165" cy="240065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5000" baseline="0" dirty="0">
                <a:solidFill>
                  <a:srgbClr val="FFFF00"/>
                </a:solidFill>
                <a:latin typeface="Copperplate Gothic Light" panose="020E0507020206020404" pitchFamily="34" charset="0"/>
              </a:rPr>
              <a:t>YAHWEH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77701-986E-EC22-C7A0-B7DA1CD1191C}"/>
              </a:ext>
            </a:extLst>
          </p:cNvPr>
          <p:cNvSpPr txBox="1"/>
          <p:nvPr/>
        </p:nvSpPr>
        <p:spPr>
          <a:xfrm>
            <a:off x="0" y="0"/>
            <a:ext cx="4293704" cy="1323439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history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false gods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1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AF62-0079-A45C-8386-493EBA1F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2E635E-8B54-6D77-132A-8D22192D1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5117E-DC8D-3C76-9EA3-A5C39D0D2F26}"/>
              </a:ext>
            </a:extLst>
          </p:cNvPr>
          <p:cNvSpPr txBox="1"/>
          <p:nvPr/>
        </p:nvSpPr>
        <p:spPr>
          <a:xfrm>
            <a:off x="1483611" y="1856380"/>
            <a:ext cx="9224778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Identity (1-4)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Calling (5-9)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Response of the Nations (10-12)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Victory (13-17)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87C26-751C-39A9-889C-6BE7694604A7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42:1-17 – Behold My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7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4EDC8-F05B-E522-256E-C1DF45EF1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0F4C67-3F53-D52C-EF7D-1ADC5B015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6"/>
          <a:stretch/>
        </p:blipFill>
        <p:spPr bwMode="auto">
          <a:xfrm>
            <a:off x="-1" y="0"/>
            <a:ext cx="12192001" cy="6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C487D-2E62-5E4E-CFD6-DBD8AB04CB7A}"/>
              </a:ext>
            </a:extLst>
          </p:cNvPr>
          <p:cNvSpPr txBox="1"/>
          <p:nvPr/>
        </p:nvSpPr>
        <p:spPr>
          <a:xfrm>
            <a:off x="1537251" y="4549676"/>
            <a:ext cx="9117496" cy="2308324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“‘Behold, the former things have come to pass,</a:t>
            </a:r>
          </a:p>
          <a:p>
            <a:r>
              <a:rPr lang="en-US" sz="3600" baseline="0" dirty="0"/>
              <a:t>    and new things I now declare;</a:t>
            </a:r>
          </a:p>
          <a:p>
            <a:r>
              <a:rPr lang="en-US" sz="3600" baseline="0" dirty="0"/>
              <a:t>before they spring forth</a:t>
            </a:r>
          </a:p>
          <a:p>
            <a:r>
              <a:rPr lang="en-US" sz="3600" baseline="0" dirty="0"/>
              <a:t>    I tell you of them.’”                       Isaiah 42:9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167FC-1585-88DB-A5FF-478C7536B860}"/>
              </a:ext>
            </a:extLst>
          </p:cNvPr>
          <p:cNvSpPr txBox="1"/>
          <p:nvPr/>
        </p:nvSpPr>
        <p:spPr>
          <a:xfrm>
            <a:off x="0" y="0"/>
            <a:ext cx="4293704" cy="1323439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history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false gods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039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E3DCF-599B-B5FE-988A-14B88307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A1C4BD-6124-669D-AB0B-33CC3B59F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6"/>
          <a:stretch/>
        </p:blipFill>
        <p:spPr bwMode="auto">
          <a:xfrm>
            <a:off x="-1" y="0"/>
            <a:ext cx="12192001" cy="6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B921E-3A80-9FB2-5BD4-48DCA2546F33}"/>
              </a:ext>
            </a:extLst>
          </p:cNvPr>
          <p:cNvSpPr txBox="1"/>
          <p:nvPr/>
        </p:nvSpPr>
        <p:spPr>
          <a:xfrm>
            <a:off x="1537251" y="4549676"/>
            <a:ext cx="9117496" cy="2308324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“‘Behold, </a:t>
            </a:r>
            <a:r>
              <a:rPr lang="en-US" sz="3600" baseline="0" dirty="0">
                <a:solidFill>
                  <a:srgbClr val="FFFF00"/>
                </a:solidFill>
              </a:rPr>
              <a:t>the former things have come to pass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new things I now declare;</a:t>
            </a:r>
          </a:p>
          <a:p>
            <a:r>
              <a:rPr lang="en-US" sz="3600" baseline="0" dirty="0"/>
              <a:t>before they spring forth</a:t>
            </a:r>
          </a:p>
          <a:p>
            <a:r>
              <a:rPr lang="en-US" sz="3600" baseline="0" dirty="0"/>
              <a:t>    I tell you of them.’”                       Isaiah 42:9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66F44-CF5C-DD6C-795C-1D72A6E6CB34}"/>
              </a:ext>
            </a:extLst>
          </p:cNvPr>
          <p:cNvSpPr txBox="1"/>
          <p:nvPr/>
        </p:nvSpPr>
        <p:spPr>
          <a:xfrm>
            <a:off x="0" y="0"/>
            <a:ext cx="4293704" cy="1323439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history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false gods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0CA067-3AD3-2C22-8FDE-08513123B4DF}"/>
              </a:ext>
            </a:extLst>
          </p:cNvPr>
          <p:cNvSpPr/>
          <p:nvPr/>
        </p:nvSpPr>
        <p:spPr>
          <a:xfrm>
            <a:off x="7513984" y="320093"/>
            <a:ext cx="4293704" cy="1893020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Prophecies about Assyria, Babylon, Cyrus,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9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278F6-DBFC-77E5-14A5-574C85020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97E8E62-5DF4-7349-E4D1-ADAF76256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6"/>
          <a:stretch/>
        </p:blipFill>
        <p:spPr bwMode="auto">
          <a:xfrm>
            <a:off x="-1" y="0"/>
            <a:ext cx="12192001" cy="6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D5ADE-CBB5-F728-7254-24C5B68E3227}"/>
              </a:ext>
            </a:extLst>
          </p:cNvPr>
          <p:cNvSpPr txBox="1"/>
          <p:nvPr/>
        </p:nvSpPr>
        <p:spPr>
          <a:xfrm>
            <a:off x="1537251" y="4549676"/>
            <a:ext cx="9117496" cy="2308324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“‘Behold, the former things have come to pass,</a:t>
            </a:r>
          </a:p>
          <a:p>
            <a:r>
              <a:rPr lang="en-US" sz="3600" baseline="0" dirty="0"/>
              <a:t>    and </a:t>
            </a:r>
            <a:r>
              <a:rPr lang="en-US" sz="3600" baseline="0" dirty="0">
                <a:solidFill>
                  <a:srgbClr val="FFFF00"/>
                </a:solidFill>
              </a:rPr>
              <a:t>new things I now declare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before they spring forth</a:t>
            </a:r>
          </a:p>
          <a:p>
            <a:r>
              <a:rPr lang="en-US" sz="3600" baseline="0" dirty="0"/>
              <a:t>    I tell you of them.’”                       Isaiah 42:9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0A471-C1E0-42A9-8335-2A357D97D251}"/>
              </a:ext>
            </a:extLst>
          </p:cNvPr>
          <p:cNvSpPr txBox="1"/>
          <p:nvPr/>
        </p:nvSpPr>
        <p:spPr>
          <a:xfrm>
            <a:off x="0" y="0"/>
            <a:ext cx="4293704" cy="1323439"/>
          </a:xfrm>
          <a:prstGeom prst="rect">
            <a:avLst/>
          </a:prstGeom>
          <a:solidFill>
            <a:srgbClr val="070D09">
              <a:alpha val="5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 of history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false gods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A8249F-4138-AD0D-654A-81886DBD231A}"/>
              </a:ext>
            </a:extLst>
          </p:cNvPr>
          <p:cNvSpPr/>
          <p:nvPr/>
        </p:nvSpPr>
        <p:spPr>
          <a:xfrm>
            <a:off x="7368209" y="320093"/>
            <a:ext cx="4439479" cy="1667733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coming of the Servant of the L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ECEA-AC97-9D54-2D8C-680A18485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408A3E8-1B11-002F-84BB-9E9673CC5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D4C97-11E8-2B54-B080-064F519146CE}"/>
              </a:ext>
            </a:extLst>
          </p:cNvPr>
          <p:cNvSpPr txBox="1"/>
          <p:nvPr/>
        </p:nvSpPr>
        <p:spPr>
          <a:xfrm>
            <a:off x="1483611" y="1856380"/>
            <a:ext cx="9224778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Identity (1-4)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Calling (5-9)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The Response of the Nations (10-12)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Victory (13-17)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2DE91-3F2B-1A9D-998E-FE0DE5C6BB06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42:1-17 – Behold My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012DA-88F8-A4A9-5D9C-4EDC157A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81F7F15-2395-2B6A-DD81-432E765AF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0" b="4642"/>
          <a:stretch/>
        </p:blipFill>
        <p:spPr bwMode="auto">
          <a:xfrm>
            <a:off x="0" y="13256"/>
            <a:ext cx="12192000" cy="61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CD038F5-6BB3-B351-6F29-FCDFB2AB3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/>
          <a:stretch/>
        </p:blipFill>
        <p:spPr bwMode="auto">
          <a:xfrm>
            <a:off x="2938668" y="1064162"/>
            <a:ext cx="6314662" cy="3831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4E883-352F-3C4C-0D5B-18109D63C0DB}"/>
              </a:ext>
            </a:extLst>
          </p:cNvPr>
          <p:cNvSpPr txBox="1"/>
          <p:nvPr/>
        </p:nvSpPr>
        <p:spPr>
          <a:xfrm>
            <a:off x="795130" y="4550228"/>
            <a:ext cx="10601739" cy="2308324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“Sing to the L</a:t>
            </a:r>
            <a:r>
              <a:rPr lang="en-US" sz="3200" baseline="0" dirty="0"/>
              <a:t>ORD</a:t>
            </a:r>
            <a:r>
              <a:rPr lang="en-US" sz="3600" baseline="0" dirty="0"/>
              <a:t> a new song,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his praise from the end of the earth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you who go down to the sea, and all that fills it,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the coastlands </a:t>
            </a:r>
            <a:r>
              <a:rPr lang="en-US" sz="3600" baseline="0" dirty="0"/>
              <a:t>and their inhabitants.”     Isaiah 42:10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37B23B-93F3-60BF-99DA-05C34A7F77E6}"/>
              </a:ext>
            </a:extLst>
          </p:cNvPr>
          <p:cNvSpPr/>
          <p:nvPr/>
        </p:nvSpPr>
        <p:spPr>
          <a:xfrm>
            <a:off x="1673086" y="2336666"/>
            <a:ext cx="8845826" cy="2118307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context of these chapters:  </a:t>
            </a: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rescuing of the exiles from Babylon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work of the Servant is GLOBAL!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1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56EF-E555-066D-7475-B547D6F5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812FCEE-7009-9747-C0C4-E09C41F9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5F569-E547-2FE6-7411-F33FFB1D3BE4}"/>
              </a:ext>
            </a:extLst>
          </p:cNvPr>
          <p:cNvSpPr txBox="1"/>
          <p:nvPr/>
        </p:nvSpPr>
        <p:spPr>
          <a:xfrm>
            <a:off x="1199321" y="124002"/>
            <a:ext cx="9793357" cy="2862322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“Let </a:t>
            </a:r>
            <a:r>
              <a:rPr lang="en-US" sz="3600" baseline="0" dirty="0">
                <a:solidFill>
                  <a:srgbClr val="FFFF00"/>
                </a:solidFill>
              </a:rPr>
              <a:t>the desert and its cities </a:t>
            </a:r>
            <a:r>
              <a:rPr lang="en-US" sz="3600" baseline="0" dirty="0"/>
              <a:t>lift up their voice,</a:t>
            </a:r>
          </a:p>
          <a:p>
            <a:r>
              <a:rPr lang="en-US" sz="3600" baseline="0" dirty="0"/>
              <a:t>    </a:t>
            </a:r>
            <a:r>
              <a:rPr lang="en-US" sz="3600" baseline="0" dirty="0">
                <a:solidFill>
                  <a:srgbClr val="FFFF00"/>
                </a:solidFill>
              </a:rPr>
              <a:t>the villages that Kedar inhabits</a:t>
            </a:r>
            <a:r>
              <a:rPr lang="en-US" sz="3600" baseline="0" dirty="0"/>
              <a:t>;</a:t>
            </a:r>
          </a:p>
          <a:p>
            <a:r>
              <a:rPr lang="en-US" sz="3600" baseline="0" dirty="0"/>
              <a:t>let </a:t>
            </a:r>
            <a:r>
              <a:rPr lang="en-US" sz="3600" baseline="0" dirty="0">
                <a:solidFill>
                  <a:srgbClr val="FFFF00"/>
                </a:solidFill>
              </a:rPr>
              <a:t>the habitants of Sela</a:t>
            </a:r>
            <a:r>
              <a:rPr lang="en-US" sz="3600" baseline="0" dirty="0"/>
              <a:t> sing for joy,</a:t>
            </a:r>
          </a:p>
          <a:p>
            <a:r>
              <a:rPr lang="en-US" sz="3600" baseline="0" dirty="0"/>
              <a:t>    let them shout from the top of the mountains.” </a:t>
            </a:r>
          </a:p>
          <a:p>
            <a:r>
              <a:rPr lang="en-US" sz="3600" baseline="0" dirty="0"/>
              <a:t>                                                                 Isaiah 42:11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BC1DB9-DBF9-AD02-81EF-43ACCEA8D4BD}"/>
              </a:ext>
            </a:extLst>
          </p:cNvPr>
          <p:cNvSpPr/>
          <p:nvPr/>
        </p:nvSpPr>
        <p:spPr>
          <a:xfrm>
            <a:off x="4731026" y="768625"/>
            <a:ext cx="1272209" cy="463826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1C761C-5E0C-CBBA-E3CB-B3CC3CAAD2AB}"/>
              </a:ext>
            </a:extLst>
          </p:cNvPr>
          <p:cNvCxnSpPr>
            <a:cxnSpLocks/>
          </p:cNvCxnSpPr>
          <p:nvPr/>
        </p:nvCxnSpPr>
        <p:spPr>
          <a:xfrm flipH="1" flipV="1">
            <a:off x="6003235" y="1323250"/>
            <a:ext cx="2623930" cy="210575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985582-4D55-F140-C6BC-00A5DEF19480}"/>
              </a:ext>
            </a:extLst>
          </p:cNvPr>
          <p:cNvSpPr txBox="1"/>
          <p:nvPr/>
        </p:nvSpPr>
        <p:spPr>
          <a:xfrm>
            <a:off x="8799442" y="3225346"/>
            <a:ext cx="1457741" cy="646331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solidFill>
                  <a:srgbClr val="FFFF00"/>
                </a:solidFill>
              </a:rPr>
              <a:t>Arabs!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7FDE52-A841-40A3-DFA5-A044E3E3A65B}"/>
              </a:ext>
            </a:extLst>
          </p:cNvPr>
          <p:cNvSpPr/>
          <p:nvPr/>
        </p:nvSpPr>
        <p:spPr>
          <a:xfrm>
            <a:off x="4949688" y="1323250"/>
            <a:ext cx="934280" cy="463826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57716C-D871-371A-D836-DB0DAE2FF3E3}"/>
              </a:ext>
            </a:extLst>
          </p:cNvPr>
          <p:cNvCxnSpPr>
            <a:cxnSpLocks/>
          </p:cNvCxnSpPr>
          <p:nvPr/>
        </p:nvCxnSpPr>
        <p:spPr>
          <a:xfrm flipH="1" flipV="1">
            <a:off x="5506278" y="1877074"/>
            <a:ext cx="3120887" cy="2540433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A5B265-6B82-9EB1-71A9-420C9BF6005B}"/>
              </a:ext>
            </a:extLst>
          </p:cNvPr>
          <p:cNvSpPr txBox="1"/>
          <p:nvPr/>
        </p:nvSpPr>
        <p:spPr>
          <a:xfrm>
            <a:off x="8799441" y="4275830"/>
            <a:ext cx="1457741" cy="646331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solidFill>
                  <a:srgbClr val="FFFF00"/>
                </a:solidFill>
              </a:rPr>
              <a:t>Edom!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9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AC338-9C39-EDAA-4BD4-BF72D0AA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CAEE6EA-951B-4195-FF2D-CFB7ACEBE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r="8138" b="56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61BB6-6258-2203-758D-7E5439E318F6}"/>
              </a:ext>
            </a:extLst>
          </p:cNvPr>
          <p:cNvSpPr txBox="1"/>
          <p:nvPr/>
        </p:nvSpPr>
        <p:spPr>
          <a:xfrm>
            <a:off x="1875596" y="4902239"/>
            <a:ext cx="8440807" cy="1754326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“Let them give glory to the L</a:t>
            </a:r>
            <a:r>
              <a:rPr lang="en-US" sz="3200" baseline="0" dirty="0"/>
              <a:t>ORD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declare his praise in </a:t>
            </a:r>
            <a:r>
              <a:rPr lang="en-US" sz="3600" baseline="0" dirty="0">
                <a:solidFill>
                  <a:srgbClr val="FFFF00"/>
                </a:solidFill>
              </a:rPr>
              <a:t>the coastlands</a:t>
            </a:r>
            <a:r>
              <a:rPr lang="en-US" sz="3600" baseline="0" dirty="0"/>
              <a:t>.” </a:t>
            </a:r>
          </a:p>
          <a:p>
            <a:r>
              <a:rPr lang="en-US" sz="3600" baseline="0" dirty="0"/>
              <a:t>                                                       Isaiah 42:12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451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A0833-0488-F2EF-8E62-2ADAED7E1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5D0BB96-5CEC-B8A4-A813-B96CB70F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1C92F-3BDC-78AE-D2FD-0090193C7549}"/>
              </a:ext>
            </a:extLst>
          </p:cNvPr>
          <p:cNvSpPr txBox="1"/>
          <p:nvPr/>
        </p:nvSpPr>
        <p:spPr>
          <a:xfrm>
            <a:off x="1483611" y="1856380"/>
            <a:ext cx="9224778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Identity (1-4)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Calling (5-9)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Response of the Nations (10-12)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The Servant’s Victory (13-17)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E9566-ADD6-15BA-F6C0-63137A7DDB53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42:1-17 – Behold My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5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63A7-6779-FED1-ECE9-BC6ACF0B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4BBBA9A-5050-7B36-D310-822C6661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57BDC-91C0-0E05-C7B7-BDB55198B00D}"/>
              </a:ext>
            </a:extLst>
          </p:cNvPr>
          <p:cNvSpPr txBox="1"/>
          <p:nvPr/>
        </p:nvSpPr>
        <p:spPr>
          <a:xfrm>
            <a:off x="3279912" y="3887620"/>
            <a:ext cx="8702537" cy="2862322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“The L</a:t>
            </a:r>
            <a:r>
              <a:rPr lang="en-US" sz="3200" baseline="0" dirty="0"/>
              <a:t>ORD</a:t>
            </a:r>
            <a:r>
              <a:rPr lang="en-US" sz="3600" baseline="0" dirty="0"/>
              <a:t> goes out like a mighty man,</a:t>
            </a:r>
          </a:p>
          <a:p>
            <a:r>
              <a:rPr lang="en-US" sz="3600" baseline="0" dirty="0"/>
              <a:t>    like a man of war he stirs up his zeal;</a:t>
            </a:r>
          </a:p>
          <a:p>
            <a:r>
              <a:rPr lang="en-US" sz="3600" baseline="0" dirty="0"/>
              <a:t>he cries out, he shouts aloud,</a:t>
            </a:r>
          </a:p>
          <a:p>
            <a:r>
              <a:rPr lang="en-US" sz="3600" baseline="0" dirty="0"/>
              <a:t>    he shows himself mighty against his foes.” </a:t>
            </a:r>
          </a:p>
          <a:p>
            <a:r>
              <a:rPr lang="en-US" sz="3600" baseline="0" dirty="0"/>
              <a:t>                                                       Isaiah 42:13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73D0DA-6347-015C-ADFE-F2501F68DC97}"/>
              </a:ext>
            </a:extLst>
          </p:cNvPr>
          <p:cNvSpPr/>
          <p:nvPr/>
        </p:nvSpPr>
        <p:spPr>
          <a:xfrm>
            <a:off x="8415130" y="320093"/>
            <a:ext cx="3392557" cy="1893020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Context?  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sending of his servant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4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9CA5-DFE8-2ABB-6AB7-488BF9499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6E904-FA90-DCB1-4FEC-C82BCF956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/>
          <a:stretch/>
        </p:blipFill>
        <p:spPr bwMode="auto">
          <a:xfrm>
            <a:off x="-1" y="-5558"/>
            <a:ext cx="12192001" cy="68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FF9C2-4D42-4FEE-A4E4-083E038D7CF3}"/>
              </a:ext>
            </a:extLst>
          </p:cNvPr>
          <p:cNvSpPr txBox="1"/>
          <p:nvPr/>
        </p:nvSpPr>
        <p:spPr>
          <a:xfrm>
            <a:off x="2051600" y="5088351"/>
            <a:ext cx="8088798" cy="1754326"/>
          </a:xfrm>
          <a:prstGeom prst="rect">
            <a:avLst/>
          </a:prstGeom>
          <a:solidFill>
            <a:srgbClr val="3D1F14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“For a long time I have held my peace;</a:t>
            </a:r>
          </a:p>
          <a:p>
            <a:r>
              <a:rPr lang="en-US" sz="3600" baseline="0" dirty="0"/>
              <a:t>    I have kept still and restrained myself;”</a:t>
            </a:r>
          </a:p>
          <a:p>
            <a:r>
              <a:rPr lang="en-US" sz="3600" baseline="0" dirty="0"/>
              <a:t>                                             Isaiah 42:14a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086419-6082-DB69-0043-E2C9E47C6ABD}"/>
              </a:ext>
            </a:extLst>
          </p:cNvPr>
          <p:cNvSpPr/>
          <p:nvPr/>
        </p:nvSpPr>
        <p:spPr>
          <a:xfrm>
            <a:off x="8415130" y="320093"/>
            <a:ext cx="3392557" cy="1893020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has been waiting…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what?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1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B3A1BE-E22C-E320-9DEF-479367682DCA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751682EE-09E7-CB75-521C-FF2D83EF9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9DA336-FAFE-8A87-44E6-263737B0AFAE}"/>
              </a:ext>
            </a:extLst>
          </p:cNvPr>
          <p:cNvSpPr/>
          <p:nvPr/>
        </p:nvSpPr>
        <p:spPr>
          <a:xfrm>
            <a:off x="384312" y="4673284"/>
            <a:ext cx="7101450" cy="2039504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is God talking about?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 of Israel (Isaiah 41:8-9)?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Someone else?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5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9B9A-D293-01ED-205C-7218F1C32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hospital bed&#10;&#10;Description automatically generated">
            <a:extLst>
              <a:ext uri="{FF2B5EF4-FFF2-40B4-BE49-F238E27FC236}">
                <a16:creationId xmlns:a16="http://schemas.microsoft.com/office/drawing/2014/main" id="{26CB0EFA-E1B0-5687-C8A4-7BBC0BAE6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FE2B5-B1BD-3BB1-CBC0-DF75BB658C63}"/>
              </a:ext>
            </a:extLst>
          </p:cNvPr>
          <p:cNvSpPr txBox="1"/>
          <p:nvPr/>
        </p:nvSpPr>
        <p:spPr>
          <a:xfrm>
            <a:off x="2088873" y="5517639"/>
            <a:ext cx="8014253" cy="1200329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“now I will cry out like a woman in labor;</a:t>
            </a:r>
          </a:p>
          <a:p>
            <a:r>
              <a:rPr lang="en-US" sz="3600" baseline="0" dirty="0"/>
              <a:t>    I will gasp and pant.”        Isaiah 42:14b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F1980F-64E6-7650-B1D6-A67E992EA53C}"/>
              </a:ext>
            </a:extLst>
          </p:cNvPr>
          <p:cNvSpPr/>
          <p:nvPr/>
        </p:nvSpPr>
        <p:spPr>
          <a:xfrm>
            <a:off x="702364" y="3776870"/>
            <a:ext cx="10787269" cy="1600737"/>
          </a:xfrm>
          <a:prstGeom prst="roundRect">
            <a:avLst/>
          </a:prstGeom>
          <a:solidFill>
            <a:srgbClr val="406A7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“Some great thing, with which Jehovah has, as it were, long been pregnant, is now about to be born.”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</a:t>
            </a:r>
            <a:r>
              <a:rPr lang="en-US" sz="32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Franz </a:t>
            </a:r>
            <a:r>
              <a:rPr lang="en-US" sz="3200" b="1" dirty="0" err="1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Delitzsch</a:t>
            </a:r>
            <a:endParaRPr lang="en-US" sz="3200" b="1" dirty="0">
              <a:solidFill>
                <a:schemeClr val="tx1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59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A5B2-13AB-B03A-F3F9-2E61D093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A0BF21-5A01-87A4-C07E-AE57100E7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/>
          <a:stretch/>
        </p:blipFill>
        <p:spPr bwMode="auto">
          <a:xfrm>
            <a:off x="-1" y="-5558"/>
            <a:ext cx="12192001" cy="68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B66566-B043-E044-3353-AE1F9ADF216F}"/>
              </a:ext>
            </a:extLst>
          </p:cNvPr>
          <p:cNvSpPr/>
          <p:nvPr/>
        </p:nvSpPr>
        <p:spPr>
          <a:xfrm>
            <a:off x="404191" y="4346713"/>
            <a:ext cx="11383618" cy="2372139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“But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fullness of time had come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God sent forth his Son, born of woman, born under the law,  to redeem those who were under the law, so that we might receive adoption as sons.”                                  Galatians 4:4-5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580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7E403-E555-9472-9D07-8141B6599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770C96-A5BA-2832-2A52-408E0A2B6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4"/>
          <a:stretch/>
        </p:blipFill>
        <p:spPr bwMode="auto">
          <a:xfrm>
            <a:off x="-1" y="-15302"/>
            <a:ext cx="12192001" cy="68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00FFC-D4F2-3A94-AFFA-499C12A31664}"/>
              </a:ext>
            </a:extLst>
          </p:cNvPr>
          <p:cNvSpPr txBox="1"/>
          <p:nvPr/>
        </p:nvSpPr>
        <p:spPr>
          <a:xfrm>
            <a:off x="167309" y="190265"/>
            <a:ext cx="7863510" cy="2308324"/>
          </a:xfrm>
          <a:prstGeom prst="rect">
            <a:avLst/>
          </a:prstGeom>
          <a:solidFill>
            <a:srgbClr val="3D1F14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“I will lay waste mountains and hills,</a:t>
            </a:r>
          </a:p>
          <a:p>
            <a:r>
              <a:rPr lang="en-US" sz="3600" baseline="0" dirty="0"/>
              <a:t>    and dry up all their vegetation;</a:t>
            </a:r>
          </a:p>
          <a:p>
            <a:r>
              <a:rPr lang="en-US" sz="3600" baseline="0" dirty="0"/>
              <a:t>I will turn the rivers into islands,</a:t>
            </a:r>
          </a:p>
          <a:p>
            <a:r>
              <a:rPr lang="en-US" sz="3600" baseline="0" dirty="0"/>
              <a:t>    and dry up the pools.”       Isaiah 42:15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E8B5A9-89B9-17AA-E8E3-BAD06BBBF02D}"/>
              </a:ext>
            </a:extLst>
          </p:cNvPr>
          <p:cNvSpPr/>
          <p:nvPr/>
        </p:nvSpPr>
        <p:spPr>
          <a:xfrm>
            <a:off x="1702903" y="5331860"/>
            <a:ext cx="8786191" cy="1335875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Total, radical, all-embracing change…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Judgment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worshippers of idols 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5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6E348-F014-048A-7865-B660E6FA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D76BF25-21DA-57AA-9096-038C1DEA6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-1" y="0"/>
            <a:ext cx="12192001" cy="68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B3F78-182A-08C1-DF2C-87B76C4AF12D}"/>
              </a:ext>
            </a:extLst>
          </p:cNvPr>
          <p:cNvSpPr txBox="1"/>
          <p:nvPr/>
        </p:nvSpPr>
        <p:spPr>
          <a:xfrm>
            <a:off x="149913" y="3874369"/>
            <a:ext cx="6807478" cy="2862322"/>
          </a:xfrm>
          <a:prstGeom prst="rect">
            <a:avLst/>
          </a:prstGeom>
          <a:solidFill>
            <a:srgbClr val="3D1F14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“And I will lead the blind</a:t>
            </a:r>
          </a:p>
          <a:p>
            <a:r>
              <a:rPr lang="en-US" sz="3600" baseline="0" dirty="0"/>
              <a:t>    in a way that they do not know,</a:t>
            </a:r>
          </a:p>
          <a:p>
            <a:r>
              <a:rPr lang="en-US" sz="3600" baseline="0" dirty="0"/>
              <a:t>in paths that they have not known</a:t>
            </a:r>
          </a:p>
          <a:p>
            <a:r>
              <a:rPr lang="en-US" sz="3600" baseline="0" dirty="0"/>
              <a:t>    I will guide them.”       </a:t>
            </a:r>
          </a:p>
          <a:p>
            <a:r>
              <a:rPr lang="en-US" sz="3600" baseline="0" dirty="0"/>
              <a:t>                                       Isaiah 42:16a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320FCF-C36C-67A0-8791-802710D512C4}"/>
              </a:ext>
            </a:extLst>
          </p:cNvPr>
          <p:cNvSpPr/>
          <p:nvPr/>
        </p:nvSpPr>
        <p:spPr>
          <a:xfrm>
            <a:off x="8507896" y="269530"/>
            <a:ext cx="3458817" cy="1864070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Salvation 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God’s people of all nations!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9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A2E4-E674-167E-9943-7FEDB57DC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EF66C6E-3668-80D5-6C98-116DD2EA1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-1" y="0"/>
            <a:ext cx="12192001" cy="68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3212D-C4E0-8819-0A33-99DFBBF223C5}"/>
              </a:ext>
            </a:extLst>
          </p:cNvPr>
          <p:cNvSpPr txBox="1"/>
          <p:nvPr/>
        </p:nvSpPr>
        <p:spPr>
          <a:xfrm>
            <a:off x="149913" y="3874369"/>
            <a:ext cx="6807478" cy="2862322"/>
          </a:xfrm>
          <a:prstGeom prst="rect">
            <a:avLst/>
          </a:prstGeom>
          <a:solidFill>
            <a:srgbClr val="3D1F14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“And I will lead the blind</a:t>
            </a:r>
          </a:p>
          <a:p>
            <a:r>
              <a:rPr lang="en-US" sz="3600" baseline="0" dirty="0"/>
              <a:t>    in a way that they do not know,</a:t>
            </a:r>
          </a:p>
          <a:p>
            <a:r>
              <a:rPr lang="en-US" sz="3600" baseline="0" dirty="0"/>
              <a:t>in paths that they have not known</a:t>
            </a:r>
          </a:p>
          <a:p>
            <a:r>
              <a:rPr lang="en-US" sz="3600" baseline="0" dirty="0"/>
              <a:t>    I will guide them.”       </a:t>
            </a:r>
          </a:p>
          <a:p>
            <a:r>
              <a:rPr lang="en-US" sz="3600" baseline="0" dirty="0"/>
              <a:t>                                       Isaiah 42:16a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8C6008-34B9-5307-63E3-40597E8A092A}"/>
              </a:ext>
            </a:extLst>
          </p:cNvPr>
          <p:cNvSpPr/>
          <p:nvPr/>
        </p:nvSpPr>
        <p:spPr>
          <a:xfrm>
            <a:off x="8136835" y="3874369"/>
            <a:ext cx="3693217" cy="2725536"/>
          </a:xfrm>
          <a:prstGeom prst="roundRect">
            <a:avLst/>
          </a:prstGeom>
          <a:solidFill>
            <a:srgbClr val="3D1F1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ministers to the blind?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7 – Servant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16 – Yahweh</a:t>
            </a:r>
            <a:endParaRPr lang="en-US" sz="3600" b="1" dirty="0">
              <a:solidFill>
                <a:schemeClr val="tx1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8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383E-F7EC-40A7-8F21-8DC06F0AF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81D041A-4F92-A47C-7952-5A667E920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/>
          <a:stretch/>
        </p:blipFill>
        <p:spPr bwMode="auto">
          <a:xfrm>
            <a:off x="-1" y="35713"/>
            <a:ext cx="12192001" cy="68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332612-A8F8-284E-7464-E68E60DFE72B}"/>
              </a:ext>
            </a:extLst>
          </p:cNvPr>
          <p:cNvSpPr txBox="1"/>
          <p:nvPr/>
        </p:nvSpPr>
        <p:spPr>
          <a:xfrm>
            <a:off x="927651" y="919134"/>
            <a:ext cx="10336696" cy="230832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“I will turn the darkness before them into light,</a:t>
            </a:r>
          </a:p>
          <a:p>
            <a:r>
              <a:rPr lang="en-US" sz="3600" baseline="0" dirty="0"/>
              <a:t>    the rough places into level ground.</a:t>
            </a:r>
          </a:p>
          <a:p>
            <a:r>
              <a:rPr lang="en-US" sz="3600" baseline="0" dirty="0"/>
              <a:t>These are the things I do, and I do not forsake them.”       </a:t>
            </a:r>
          </a:p>
          <a:p>
            <a:r>
              <a:rPr lang="en-US" sz="3600" baseline="0" dirty="0"/>
              <a:t>                                       Isaiah 42:16b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267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78EC-B5F1-5F37-0558-A6D280D1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2BA4EA0-7336-8395-2338-E77DB7A69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/>
          <a:stretch/>
        </p:blipFill>
        <p:spPr bwMode="auto">
          <a:xfrm>
            <a:off x="-1" y="14609"/>
            <a:ext cx="12192001" cy="684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1F4DA-2986-D2CF-044A-3F0542591E92}"/>
              </a:ext>
            </a:extLst>
          </p:cNvPr>
          <p:cNvSpPr txBox="1"/>
          <p:nvPr/>
        </p:nvSpPr>
        <p:spPr>
          <a:xfrm>
            <a:off x="1331842" y="4311691"/>
            <a:ext cx="9528314" cy="230832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“They are turned back and utterly put to shame,</a:t>
            </a:r>
          </a:p>
          <a:p>
            <a:r>
              <a:rPr lang="en-US" sz="3600" baseline="0" dirty="0"/>
              <a:t>    who trust in carved idols,</a:t>
            </a:r>
          </a:p>
          <a:p>
            <a:r>
              <a:rPr lang="en-US" sz="3600" baseline="0" dirty="0"/>
              <a:t>who say to metal images, ‘You are our gods’.”       </a:t>
            </a:r>
          </a:p>
          <a:p>
            <a:r>
              <a:rPr lang="en-US" sz="3600" baseline="0" dirty="0"/>
              <a:t>                                                              Isaiah 42:17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397C7-84E3-D985-FCF3-AA4E23A4EEDA}"/>
              </a:ext>
            </a:extLst>
          </p:cNvPr>
          <p:cNvSpPr/>
          <p:nvPr/>
        </p:nvSpPr>
        <p:spPr>
          <a:xfrm>
            <a:off x="6096001" y="320093"/>
            <a:ext cx="5711688" cy="1919524"/>
          </a:xfrm>
          <a:prstGeom prst="roundRect">
            <a:avLst/>
          </a:prstGeom>
          <a:solidFill>
            <a:srgbClr val="070D09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Those who trust in idols…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Those who do NOT trust in Yahweh and in his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06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58FA2-621B-D925-8925-94ED640C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9EA0334-BB6A-9A9A-2DED-0B457349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82772-C741-E297-BDB0-13BA34426EBA}"/>
              </a:ext>
            </a:extLst>
          </p:cNvPr>
          <p:cNvSpPr txBox="1"/>
          <p:nvPr/>
        </p:nvSpPr>
        <p:spPr>
          <a:xfrm>
            <a:off x="1483611" y="1856380"/>
            <a:ext cx="9224778" cy="2785378"/>
          </a:xfrm>
          <a:prstGeom prst="rect">
            <a:avLst/>
          </a:prstGeom>
          <a:solidFill>
            <a:srgbClr val="013252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Identity (1-4)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Calling (5-9)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Response of the Nations (10-12)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The Servant’s Victory (13-17)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B7F6A-A79D-1E20-4E0B-C43F9C256D3D}"/>
              </a:ext>
            </a:extLst>
          </p:cNvPr>
          <p:cNvSpPr txBox="1"/>
          <p:nvPr/>
        </p:nvSpPr>
        <p:spPr>
          <a:xfrm>
            <a:off x="608179" y="177800"/>
            <a:ext cx="10975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42:1-17 – Behold My Servant!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9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14807-6F34-7CBA-3538-81354844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C014EA7-8BE7-BC69-09D6-C8784F7E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8C0C2-F92B-2D96-BCDA-C49170F01B6D}"/>
              </a:ext>
            </a:extLst>
          </p:cNvPr>
          <p:cNvSpPr txBox="1"/>
          <p:nvPr/>
        </p:nvSpPr>
        <p:spPr>
          <a:xfrm>
            <a:off x="1780464" y="0"/>
            <a:ext cx="8631071" cy="769441"/>
          </a:xfrm>
          <a:prstGeom prst="rect">
            <a:avLst/>
          </a:prstGeom>
          <a:solidFill>
            <a:srgbClr val="3D1F14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What are the Implications for Us?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E290D-32A7-8E23-AA61-72D29AE84E4A}"/>
              </a:ext>
            </a:extLst>
          </p:cNvPr>
          <p:cNvSpPr txBox="1"/>
          <p:nvPr/>
        </p:nvSpPr>
        <p:spPr>
          <a:xfrm>
            <a:off x="2661880" y="4210050"/>
            <a:ext cx="6868237" cy="1938992"/>
          </a:xfrm>
          <a:prstGeom prst="rect">
            <a:avLst/>
          </a:prstGeom>
          <a:solidFill>
            <a:srgbClr val="3D1F14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baseline="0" dirty="0">
                <a:solidFill>
                  <a:srgbClr val="FFFF00"/>
                </a:solidFill>
              </a:rPr>
              <a:t>We are called to be Christ-like!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In relation to God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FF00"/>
                </a:solidFill>
              </a:rPr>
              <a:t>In relation to people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6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9FF0-ADD4-6167-5AB7-DBB627E7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04543E1-1177-4635-5402-E2DAFEF9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1ECDA5-FD58-E417-7C15-6EAE66B2F4B7}"/>
              </a:ext>
            </a:extLst>
          </p:cNvPr>
          <p:cNvSpPr txBox="1"/>
          <p:nvPr/>
        </p:nvSpPr>
        <p:spPr>
          <a:xfrm>
            <a:off x="1780464" y="0"/>
            <a:ext cx="8631071" cy="769441"/>
          </a:xfrm>
          <a:prstGeom prst="rect">
            <a:avLst/>
          </a:prstGeom>
          <a:solidFill>
            <a:srgbClr val="3D1F14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Christ-Like in Relation to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543D8-7280-7649-DC5E-C3387D5FF91A}"/>
              </a:ext>
            </a:extLst>
          </p:cNvPr>
          <p:cNvSpPr txBox="1"/>
          <p:nvPr/>
        </p:nvSpPr>
        <p:spPr>
          <a:xfrm>
            <a:off x="2500519" y="3409950"/>
            <a:ext cx="7190960" cy="3170099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servant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Whom I uphold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whom my soul delights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 upon 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DF051-E81A-2BDB-F0DE-B694BA47439D}"/>
              </a:ext>
            </a:extLst>
          </p:cNvPr>
          <p:cNvSpPr txBox="1"/>
          <p:nvPr/>
        </p:nvSpPr>
        <p:spPr>
          <a:xfrm>
            <a:off x="2500519" y="2704265"/>
            <a:ext cx="3443081" cy="70788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42:1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2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B02D-2C17-F579-AA0F-558966F8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0E28EF-9BA3-761E-C597-D129E16E96D3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E2678B19-B6E3-A985-A60E-1638877A0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990790-D49B-C2AE-6A91-A6B68BFFF7CD}"/>
              </a:ext>
            </a:extLst>
          </p:cNvPr>
          <p:cNvSpPr/>
          <p:nvPr/>
        </p:nvSpPr>
        <p:spPr>
          <a:xfrm>
            <a:off x="636104" y="4673283"/>
            <a:ext cx="5711688" cy="2072073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42:1-4 is quoted in Matthew 12:18-21 as referring to Jesus.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514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E4930-F05D-7916-BC11-6BCE80A9F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8C1B041-265F-18E0-5D03-8382575DF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DD2FF9-91E5-F538-E890-E3E073D2E832}"/>
              </a:ext>
            </a:extLst>
          </p:cNvPr>
          <p:cNvSpPr txBox="1"/>
          <p:nvPr/>
        </p:nvSpPr>
        <p:spPr>
          <a:xfrm>
            <a:off x="1290281" y="0"/>
            <a:ext cx="9611436" cy="769441"/>
          </a:xfrm>
          <a:prstGeom prst="rect">
            <a:avLst/>
          </a:prstGeom>
          <a:solidFill>
            <a:srgbClr val="3D1F14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Christ-Like in Relation to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66D8A-8BFB-179C-F08E-8F2CA897E4E5}"/>
              </a:ext>
            </a:extLst>
          </p:cNvPr>
          <p:cNvSpPr txBox="1"/>
          <p:nvPr/>
        </p:nvSpPr>
        <p:spPr>
          <a:xfrm>
            <a:off x="2117035" y="3409950"/>
            <a:ext cx="7957931" cy="2554545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methods of a servant: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Quiet, Unobtrusive, Anonymous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Bringing life and hope to bruised reeds and smoldering wicks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F6C75-FFA2-2E88-9BC8-8527F7AA9B4A}"/>
              </a:ext>
            </a:extLst>
          </p:cNvPr>
          <p:cNvSpPr txBox="1"/>
          <p:nvPr/>
        </p:nvSpPr>
        <p:spPr>
          <a:xfrm>
            <a:off x="2117035" y="2704265"/>
            <a:ext cx="3443081" cy="707886"/>
          </a:xfrm>
          <a:prstGeom prst="rect">
            <a:avLst/>
          </a:prstGeom>
          <a:solidFill>
            <a:srgbClr val="3D1F14">
              <a:alpha val="70000"/>
            </a:srgb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42:2-3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0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62A451-E199-02C4-247A-7750B1EE9B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3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2" y="2222341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0E2E-EB3B-68F4-3C56-155575F6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8DFBCB-B48A-2863-3B46-23ED9ECFEBC7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Behold my servant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D03FA2B0-BF59-027D-906A-9E8DCDBF1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32F377-E911-B1C4-A3F9-72B1BADDAD68}"/>
              </a:ext>
            </a:extLst>
          </p:cNvPr>
          <p:cNvSpPr/>
          <p:nvPr/>
        </p:nvSpPr>
        <p:spPr>
          <a:xfrm>
            <a:off x="636104" y="4134679"/>
            <a:ext cx="5711688" cy="2610678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‛</a:t>
            </a:r>
            <a:r>
              <a:rPr lang="en-US" sz="3600" b="1" i="1" dirty="0" err="1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eḇed</a:t>
            </a:r>
            <a:r>
              <a:rPr lang="en-US" sz="36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̱: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servant, a slave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officer, official, ambassador of a king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0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0CCC-1B4C-33D2-A0E9-C0718279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749B17-7312-BD85-640F-11DFF8206BBD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whom I uphold,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8746C05E-C5A8-13DD-9ED5-D4C09A1DE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28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E8EF-A0F6-8C80-F95D-C39026D1F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E9BB96-767B-B63D-02D7-2955B99AC7B8}"/>
              </a:ext>
            </a:extLst>
          </p:cNvPr>
          <p:cNvSpPr txBox="1"/>
          <p:nvPr/>
        </p:nvSpPr>
        <p:spPr>
          <a:xfrm>
            <a:off x="7248940" y="305068"/>
            <a:ext cx="4558748" cy="6247864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“Behold my servant,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whom I uphold,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chosen, </a:t>
            </a: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whom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my soul delights;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 put my Spirit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upon him;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will bring forth 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justice to the 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nations.”</a:t>
            </a:r>
          </a:p>
          <a:p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Isaiah 42:1</a:t>
            </a:r>
          </a:p>
        </p:txBody>
      </p:sp>
      <p:pic>
        <p:nvPicPr>
          <p:cNvPr id="3" name="Picture 2" descr="A hand holding a person's hand&#10;&#10;Description automatically generated">
            <a:extLst>
              <a:ext uri="{FF2B5EF4-FFF2-40B4-BE49-F238E27FC236}">
                <a16:creationId xmlns:a16="http://schemas.microsoft.com/office/drawing/2014/main" id="{87621435-702B-1D79-FB2F-CA8F095D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774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FD60DB5-6DA8-4003-A63C-C1FDCE5D6540}"/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OUTPUT_FOLDER" val="[[&quot;\uFFFD\/\bP{52F60523-431F-4090-BD6D-7A152C603D33}&quot;,&quot;C:\\Users\\dlbri\\OneDrive\\Documents\\AIC\\AIC Pastoring\\Messages\\Isaiah\\Chapters 40-48\\AV Files&quot;]]"/>
  <p:tag name="ISPRING_SCREEN_RECS_UPDATED" val="C:\Users\dlbri\OneDrive\Documents\AIC\AIC Pastoring\Messages\Isaiah\Chapters 40-48\Isaiah 41\"/>
  <p:tag name="ISPRING_RESOURCE_FOLDER" val="C:\Users\dlbri\OneDrive\Documents\AIC\AIC Pastoring\Messages\Isaiah\Chapters 40-48\Isaiah 41\"/>
  <p:tag name="ISPRING_PRESENTATION_PATH" val="C:\Users\dlbri\OneDrive\Documents\AIC\AIC Pastoring\Messages\Isaiah\Chapters 40-48\Isaiah 41.pptx"/>
  <p:tag name="FLASHSPRING_ZOOM_TAG" val="52"/>
  <p:tag name="ISPRING_PRESENTATION_INFO_2" val="&lt;?xml version=&quot;1.0&quot; encoding=&quot;UTF-8&quot; standalone=&quot;no&quot; ?&gt;&#10;&lt;presentation2&gt;&#10;&#10;  &lt;slides&gt;&#10;    &lt;slide id=&quot;{E596D21C-06CA-405D-B1F9-1C86B7964346}&quot; pptId=&quot;4520&quot;/&gt;&#10;    &lt;slide id=&quot;{8178C9B7-8549-4407-A4F8-59974DE446EE}&quot; pptId=&quot;4716&quot;/&gt;&#10;    &lt;slide id=&quot;{FB7EC49C-E088-4EB3-AF98-07C6818B5340}&quot; pptId=&quot;4717&quot;/&gt;&#10;    &lt;slide id=&quot;{27DBD490-0B98-4450-B351-A184894401F5}&quot; pptId=&quot;4870&quot;/&gt;&#10;    &lt;slide id=&quot;{81D61268-5E14-4AA8-B25B-450E24D6CA6F}&quot; pptId=&quot;4719&quot;/&gt;&#10;    &lt;slide id=&quot;{05AB63AD-D6B6-435E-A830-110DF9AFD411}&quot; pptId=&quot;760&quot;/&gt;&#10;    &lt;slide id=&quot;{E4651CC4-65A8-4FF3-80B2-959AC49A4CC6}&quot; pptId=&quot;4867&quot;/&gt;&#10;    &lt;slide id=&quot;{CADAE7C8-E0B4-4230-948D-EDA43D35C00C}&quot; pptId=&quot;4835&quot;/&gt;&#10;    &lt;slide id=&quot;{70F0F2AF-0A01-477A-8080-7CAB6736ABFC}&quot; pptId=&quot;4812&quot;/&gt;&#10;    &lt;slide id=&quot;{EA2D95BB-0881-4CA5-868D-4484613F2693}&quot; pptId=&quot;4813&quot;/&gt;&#10;    &lt;slide id=&quot;{AABCE9BD-C1EF-4D25-A8A5-0ED37ADA456E}&quot; pptId=&quot;4868&quot;/&gt;&#10;    &lt;slide id=&quot;{EFD76CF5-486B-4BD7-AC31-D2F4216F38C9}&quot; pptId=&quot;4869&quot;/&gt;&#10;    &lt;slide id=&quot;{A862A1CA-15D6-4910-933E-4062632DC8D9}&quot; pptId=&quot;4815&quot;/&gt;&#10;    &lt;slide id=&quot;{9FEC765E-65A1-45A0-B6D9-A9AB1FF495E2}&quot; pptId=&quot;4814&quot;/&gt;&#10;    &lt;slide id=&quot;{FF647D00-777E-4A2D-8D67-5E6AB1382561}&quot; pptId=&quot;4826&quot;/&gt;&#10;    &lt;slide id=&quot;{F68DED5A-5C73-4CCB-A590-89145F457226}&quot; pptId=&quot;4190&quot;/&gt;&#10;    &lt;slide id=&quot;{FA23CAE8-BB72-47E5-8FDE-2E9142FC51F5}&quot; pptId=&quot;4836&quot;/&gt;&#10;    &lt;slide id=&quot;{86F40230-0A71-47F2-AE81-5E228A1C9E88}&quot; pptId=&quot;4837&quot;/&gt;&#10;    &lt;slide id=&quot;{1AC87D9F-D3C9-4DB7-AB8A-38230CFB4EEB}&quot; pptId=&quot;4838&quot;/&gt;&#10;    &lt;slide id=&quot;{36CA68F5-9855-40CD-9974-072DA52481A9}&quot; pptId=&quot;4841&quot;/&gt;&#10;    &lt;slide id=&quot;{6526CC16-51BB-4626-AF0E-F8B99074843C}&quot; pptId=&quot;4840&quot;/&gt;&#10;    &lt;slide id=&quot;{B2863574-C8C5-4C6C-8345-57F1C3D5EFC8}&quot; pptId=&quot;4839&quot;/&gt;&#10;    &lt;slide id=&quot;{CFB27A29-ED8E-42AC-A52A-A13EF7DD9B4B}&quot; pptId=&quot;4842&quot;/&gt;&#10;    &lt;slide id=&quot;{A1E3D7C8-FD7E-4351-9B1D-FBEB4726EC4F}&quot; pptId=&quot;4843&quot;/&gt;&#10;    &lt;slide id=&quot;{C645B7FA-6665-4F79-A544-05498555321A}&quot; pptId=&quot;4844&quot;/&gt;&#10;    &lt;slide id=&quot;{FC95F1CA-644D-4DDC-819A-C2C00C1438D2}&quot; pptId=&quot;4846&quot;/&gt;&#10;    &lt;slide id=&quot;{8802C110-0AF6-4C66-B10B-6B69CC191C59}&quot; pptId=&quot;4845&quot;/&gt;&#10;    &lt;slide id=&quot;{C698556C-272D-483A-A95A-346951B48443}&quot; pptId=&quot;4847&quot;/&gt;&#10;    &lt;slide id=&quot;{1B5983AA-F4F6-469C-936D-C74ED38B68F2}&quot; pptId=&quot;4818&quot;/&gt;&#10;    &lt;slide id=&quot;{D6E52087-FDF0-45FF-8C86-CB9DB74691D4}&quot; pptId=&quot;4849&quot;/&gt;&#10;    &lt;slide id=&quot;{1F01267C-1F53-42DB-BA46-9C40B1C52AF4}&quot; pptId=&quot;4819&quot;/&gt;&#10;    &lt;slide id=&quot;{3F1D94F9-E79B-485C-BA02-F2859F153970}&quot; pptId=&quot;4850&quot;/&gt;&#10;    &lt;slide id=&quot;{5CA8F86A-DE47-4356-8121-00DE7C092569}&quot; pptId=&quot;4851&quot;/&gt;&#10;    &lt;slide id=&quot;{AE4D7183-CB12-4E57-8F3C-E40011937E81}&quot; pptId=&quot;4820&quot;/&gt;&#10;    &lt;slide id=&quot;{8FF0E889-5E77-492C-B54B-82AC7C84EACC}&quot; pptId=&quot;4821&quot;/&gt;&#10;    &lt;slide id=&quot;{1C1D8F79-4F4A-41B1-A229-C120798F041C}&quot; pptId=&quot;4852&quot;/&gt;&#10;    &lt;slide id=&quot;{CA3440D4-D617-48D1-937A-43134D326867}&quot; pptId=&quot;4853&quot;/&gt;&#10;    &lt;slide id=&quot;{DD141D0E-2FA7-4C3B-B325-6095AC04E4F6}&quot; pptId=&quot;4854&quot;/&gt;&#10;    &lt;slide id=&quot;{0700A3BA-D609-4D56-B5B7-D27C18CAB109}&quot; pptId=&quot;4855&quot;/&gt;&#10;    &lt;slide id=&quot;{E15249F6-3F59-4C68-ACC4-55A09F2728C4}&quot; pptId=&quot;4823&quot;/&gt;&#10;    &lt;slide id=&quot;{E035F68D-162A-4B4C-9C13-34F1BBBE6CF4}&quot; pptId=&quot;4824&quot;/&gt;&#10;    &lt;slide id=&quot;{CEE4F9EE-2513-49F4-8295-045AB6DEEDD6}&quot; pptId=&quot;4856&quot;/&gt;&#10;    &lt;slide id=&quot;{A6D5964A-4F78-4B32-935F-2D249D7D7989}&quot; pptId=&quot;4857&quot;/&gt;&#10;    &lt;slide id=&quot;{45FB3495-C71C-4FFA-9E78-4658F3D98AAF}&quot; pptId=&quot;4825&quot;/&gt;&#10;    &lt;slide id=&quot;{3A6EF3BD-0D56-4597-8F0E-AD98ED8A668A}&quot; pptId=&quot;4828&quot;/&gt;&#10;    &lt;slide id=&quot;{2FCACA3A-6157-48D4-A433-CBECBC0AC97A}&quot; pptId=&quot;4829&quot;/&gt;&#10;    &lt;slide id=&quot;{71AD3F66-CC90-4661-97EA-9C2019FCD0F8}&quot; pptId=&quot;4848&quot;/&gt;&#10;    &lt;slide id=&quot;{57EDE297-B91C-4BD2-AB5A-0C392D45171D}&quot; pptId=&quot;4833&quot;/&gt;&#10;    &lt;slide id=&quot;{7A7161E0-4534-490F-9E40-53D40E32C547}&quot; pptId=&quot;4859&quot;/&gt;&#10;    &lt;slide id=&quot;{98EDACCD-1FE1-43DF-BB5F-910F7E942A96}&quot; pptId=&quot;4861&quot;/&gt;&#10;    &lt;slide id=&quot;{590CA68E-2BC0-4169-8226-65DEA63DA0FF}&quot; pptId=&quot;4862&quot;/&gt;&#10;    &lt;slide id=&quot;{D67EAE09-D6CC-422C-9063-95B2A500887C}&quot; pptId=&quot;4860&quot;/&gt;&#10;    &lt;slide id=&quot;{79FAFD72-72B4-4E7D-B4FE-AC35D7DA1295}&quot; pptId=&quot;4863&quot;/&gt;&#10;    &lt;slide id=&quot;{D79440C4-6F1B-4298-9F90-CB7231F3715A}&quot; pptId=&quot;4864&quot;/&gt;&#10;    &lt;slide id=&quot;{2CEE3AB9-CC3E-4BEC-9819-E37DF44CB737}&quot; pptId=&quot;4832&quot;/&gt;&#10;    &lt;slide id=&quot;{EE098B14-4136-4130-B187-83180649A783}&quot; pptId=&quot;4827&quot;/&gt;&#10;    &lt;slide id=&quot;{2DB73441-8009-4F32-90B8-1F967AC1BCAB}&quot; pptId=&quot;4834&quot;/&gt;&#10;    &lt;slide id=&quot;{125A90A7-D738-4CA5-91B5-4E85E01D1719}&quot; pptId=&quot;4865&quot;/&gt;&#10;    &lt;slide id=&quot;{F247C34B-5C8B-4063-996B-4A6851824105}&quot; pptId=&quot;4866&quot;/&gt;&#10;    &lt;slide id=&quot;{FC3179FE-71F0-4D43-A7D1-801E1C8ED25F}&quot; pptId=&quot;4301&quot;/&gt;&#10;  &lt;/slides&gt;&#10;&#10;  &lt;narration&gt;&#10;    &lt;audioTracks&gt;&#10;      &lt;audioTrack muted=&quot;false&quot; name=&quot;Isaiah 41 Edited Sound Board Recording&quot; resource=&quot;c0f44b46&quot; slideId=&quot;{E596D21C-06CA-405D-B1F9-1C86B7964346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ULTRA_SCORM_COURCE_TITLE" val="Isaiah 41 - I Am Your God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Isaiah 41 - I Am Your Go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697"/>
  <p:tag name="ISPRING_SLIDE_ID_2" val="{E596D21C-06CA-405D-B1F9-1C86B796434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4.751"/>
  <p:tag name="ISPRING_SLIDE_ID_2" val="{8178C9B7-8549-4407-A4F8-59974DE446EE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769"/>
  <p:tag name="ISPRING_SLIDE_ID_2" val="{88231470-05CA-4907-B93C-57EF2B94AA9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5"/>
  <p:tag name="ISPRING_SLIDE_ID_2" val="{3B4AF164-9755-4CE1-853D-98BD748B99BA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760"/>
  <p:tag name="TIMING" val="|16.01|2.812|9.129|13.261"/>
  <p:tag name="ISPRING_SLIDE_ID_2" val="{27DBD490-0B98-4450-B351-A184894401F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906"/>
  <p:tag name="ISPRING_CUSTOM_TIMING_USED" val="1"/>
  <p:tag name="ISPRING_SLIDE_ID_2" val="{E4651CC4-65A8-4FF3-80B2-959AC49A4CC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352"/>
  <p:tag name="ISPRING_CUSTOM_TIMING_USED" val="1"/>
  <p:tag name="ISPRING_SLIDE_ID_2" val="{05AB63AD-D6B6-435E-A830-110DF9AFD411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17086</TotalTime>
  <Words>2940</Words>
  <Application>Microsoft Macintosh PowerPoint</Application>
  <PresentationFormat>Widescreen</PresentationFormat>
  <Paragraphs>485</Paragraphs>
  <Slides>62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Calisto MT</vt:lpstr>
      <vt:lpstr>Cooper Black</vt:lpstr>
      <vt:lpstr>Copperplate Gothic Light</vt:lpstr>
      <vt:lpstr>Engravers MT</vt:lpstr>
      <vt:lpstr>Times New Roman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Isaiah 41 - I Am Your God</dc:title>
  <dc:creator>Dan Bridges</dc:creator>
  <cp:lastModifiedBy>Rick Griffith</cp:lastModifiedBy>
  <cp:revision>21</cp:revision>
  <dcterms:created xsi:type="dcterms:W3CDTF">2023-11-07T11:17:49Z</dcterms:created>
  <dcterms:modified xsi:type="dcterms:W3CDTF">2025-01-27T13:24:12Z</dcterms:modified>
</cp:coreProperties>
</file>