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4"/>
  </p:notesMasterIdLst>
  <p:sldIdLst>
    <p:sldId id="4520" r:id="rId2"/>
    <p:sldId id="4716" r:id="rId3"/>
    <p:sldId id="4717" r:id="rId4"/>
    <p:sldId id="4795" r:id="rId5"/>
    <p:sldId id="4814" r:id="rId6"/>
    <p:sldId id="4719" r:id="rId7"/>
    <p:sldId id="4720" r:id="rId8"/>
    <p:sldId id="4706" r:id="rId9"/>
    <p:sldId id="4812" r:id="rId10"/>
    <p:sldId id="4710" r:id="rId11"/>
    <p:sldId id="4770" r:id="rId12"/>
    <p:sldId id="4771" r:id="rId13"/>
    <p:sldId id="4772" r:id="rId14"/>
    <p:sldId id="4773" r:id="rId15"/>
    <p:sldId id="4774" r:id="rId16"/>
    <p:sldId id="4782" r:id="rId17"/>
    <p:sldId id="4786" r:id="rId18"/>
    <p:sldId id="4775" r:id="rId19"/>
    <p:sldId id="4776" r:id="rId20"/>
    <p:sldId id="4777" r:id="rId21"/>
    <p:sldId id="4778" r:id="rId22"/>
    <p:sldId id="4779" r:id="rId23"/>
    <p:sldId id="4780" r:id="rId24"/>
    <p:sldId id="4787" r:id="rId25"/>
    <p:sldId id="4781" r:id="rId26"/>
    <p:sldId id="4797" r:id="rId27"/>
    <p:sldId id="4783" r:id="rId28"/>
    <p:sldId id="4784" r:id="rId29"/>
    <p:sldId id="4785" r:id="rId30"/>
    <p:sldId id="4788" r:id="rId31"/>
    <p:sldId id="4789" r:id="rId32"/>
    <p:sldId id="4790" r:id="rId33"/>
    <p:sldId id="4799" r:id="rId34"/>
    <p:sldId id="4800" r:id="rId35"/>
    <p:sldId id="4805" r:id="rId36"/>
    <p:sldId id="4791" r:id="rId37"/>
    <p:sldId id="4801" r:id="rId38"/>
    <p:sldId id="4802" r:id="rId39"/>
    <p:sldId id="4803" r:id="rId40"/>
    <p:sldId id="4804" r:id="rId41"/>
    <p:sldId id="4792" r:id="rId42"/>
    <p:sldId id="4813" r:id="rId43"/>
    <p:sldId id="4793" r:id="rId44"/>
    <p:sldId id="4794" r:id="rId45"/>
    <p:sldId id="4806" r:id="rId46"/>
    <p:sldId id="4809" r:id="rId47"/>
    <p:sldId id="4810" r:id="rId48"/>
    <p:sldId id="4807" r:id="rId49"/>
    <p:sldId id="4808" r:id="rId50"/>
    <p:sldId id="4811" r:id="rId51"/>
    <p:sldId id="949" r:id="rId52"/>
    <p:sldId id="310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1608"/>
    <a:srgbClr val="041031"/>
    <a:srgbClr val="173760"/>
    <a:srgbClr val="070D09"/>
    <a:srgbClr val="6D8AB9"/>
    <a:srgbClr val="AAB9D0"/>
    <a:srgbClr val="A2B2CB"/>
    <a:srgbClr val="5A5C4F"/>
    <a:srgbClr val="140001"/>
    <a:srgbClr val="0F1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 autoAdjust="0"/>
    <p:restoredTop sz="90068" autoAdjust="0"/>
  </p:normalViewPr>
  <p:slideViewPr>
    <p:cSldViewPr snapToGrid="0">
      <p:cViewPr varScale="1">
        <p:scale>
          <a:sx n="101" d="100"/>
          <a:sy n="101" d="100"/>
        </p:scale>
        <p:origin x="1320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9200C-7631-4FE6-A00A-04BA47EBE37E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F0EDD-2A63-4035-A82B-6D53DBFC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1454B-C54E-5194-6741-032EBF36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221AC-7345-8317-36BF-303069896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3DB6E-A51A-1E91-F0B2-9364F4952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CB5A6-6DF8-E7EE-3723-2DAD7E8E2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1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F1E7-4440-A0BD-66B6-646E2A707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5944B-7DB9-53EB-8FE9-D793A4525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99D64-832B-FF7D-CFBB-C66E5D1BA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4330D-A49A-8219-CC0A-2DC3C12C2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63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4CA7-B0E0-2359-3BDD-C54EEA22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5BAF7F-8856-8A4D-AB7D-EBF3B6B59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211711-78A6-1462-7D94-942818F03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8567C-5D52-3450-A377-6C9665F59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4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1811-96C6-9B21-8735-90A3D4E1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4E2B0F-958B-54F9-9746-E465F5635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4AEAD-1AFA-0DFE-C4BC-8E0FC6D49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1D3E1-D42A-6629-3CDD-769373FDE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0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942DE-4B39-00F2-ED38-E5E5BD71C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6836BB-B2D0-04BE-C7F5-8CBC2413E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B0D4D8-825C-37CB-0468-F7E7DC328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6FD00-A766-D990-126E-3C38A4365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27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2A79-AA0E-7A38-A7F7-EA22813F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18358-20F2-5C63-9570-DC494BDC4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E9296B-893B-ACEB-59A8-D256A44A5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8E4C5-8A82-2378-93B0-E38572AD4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23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203DA-CB30-BED4-1709-322C40A2D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B5992-E27F-91EC-2038-7CC7503C0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01895-F2BA-A84D-0EFD-325AEE516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29538-0F01-0140-8263-93624CE3B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38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10C31-231C-8AE8-DD7E-0767D18A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BA6CC-E9F4-009C-9A5E-E4A544BDD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B9100-1DEE-E221-B639-8DBF923EE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A9A5A-39DA-26D6-C0D1-8AB9C2CF6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5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4FFCA-3018-0D4E-B6F9-2EE372C18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6B859-651D-1F58-D16B-2E11AEC07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8359C-8CD4-8002-0C90-80E1607BF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BC77E-F683-C47F-80B2-573106604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46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E123F-6370-4D72-5221-AD72198AC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D4FB61-4A3B-B4CC-01FD-ED4585040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7EE1A-02AE-87F3-6ADE-71C3640AA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6F528-59F9-4A6E-1E09-138FC2126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CABEF-5E7B-4074-1AF2-ACDA8692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CC4D2-8FF5-F03B-A859-6F5DD7C6A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A5F0B-0CBE-CCD2-458A-E05E68CFE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8BB91-6B2E-8F83-152B-7B8F4FF3F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73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194D5-3E49-F7F4-64D5-33A8D326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478A91-93A9-BA0D-7E77-568A8ED00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4A2325-3B94-A9CE-58D3-AD0A30C7E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128C1-14A4-EBDB-C669-992715FE4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30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99E7-1440-F098-0A44-4E6EE3C3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6D672-5F7D-AB28-0ABD-7B627A0AC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BF0FF-4CE6-1C8F-8630-D4CA5534B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0715D-D383-F148-F091-8E2DB3562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9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C03F0-9F5A-1760-629D-C7A6F0CE1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EA5CA-FC45-CB34-3D05-9A5390BA7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35E39-0E2B-4AD8-4E4F-74F4392CB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52E3E-764D-91C3-6B1E-305E0BC2E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33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80EF7-611F-35AD-B883-E317E2E58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889AAD-6E45-780D-A4D3-15D8FBED3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7FA1D-A4E6-176F-B11E-6BAE46946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1AEB4-A4E4-E1D0-B950-2A8D13219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50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91E29-3663-5E8A-85A9-8243D1A1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809F7-D2CF-2FE7-8CF6-CFD687A04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7F598-1D45-8D62-5470-816A1E79D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1619B-BD7E-E2C1-EA44-34AEC9260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03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A4743-D662-E0EA-62B6-7887ECF7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A8397-3EEC-E63F-33BB-6C63CD491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60A608-028A-F014-C306-9D8D68C71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A7C8A-AEBD-BDE2-6397-04D93D467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8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A5DE-E0E5-7C25-D891-DCBF7CA7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5081F1-3875-0E87-EAD3-BC9F1AD50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BC515-FC7F-BC11-9126-72D656C29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F3F84-EA54-8000-21D1-12A8E36A6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58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93D1-AA51-EEFF-19B6-215712900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2F2E8E-9FD4-B86F-9C29-FADE7C62A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1015A-5C48-2792-2F26-0B3BD6CB3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4F93E-6533-DCF4-D91B-D2C84FABB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72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22250-0C1A-A928-9B11-19777DF6C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91B8CD-65DE-B81A-4255-AC2F06940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AF3E3-D7E9-C73F-D331-D6782B178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C9458-0AF6-C55C-C478-F61E4FF58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6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2EB77-7FB9-5DD0-D12D-7472730C9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62072-7486-1E02-A3D6-9E831DCF8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C7405-5B47-E8E6-AD64-1B574E30C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8FE1D-DFD4-05E9-FF9B-2E5FEE4C2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6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1E453-22DE-B3A1-73FC-DEDC01F48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BA59B-E128-08D6-BC75-4FEB7D3F2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665D8-0688-9D95-BE47-8F2E07DB5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79D23-2031-CFFD-46A5-21D592E4A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97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9964-C80E-BF45-25F8-0F89292E3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3A2A1-1D9A-C6CD-2476-BE667E85E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97B89-23FF-78C6-89E0-9FF6C0D6C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3B3F1-93B1-BA19-A1C7-5F6412119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83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86EB-01C0-7831-B57C-FDA32937B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33BE0-248F-88F7-5749-4F549DE1FB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D6F772-58F4-55F1-0AE3-E34D2A67F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172FF-B3B0-25B4-726B-8B9541690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885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6B6C8-5ED7-B785-CFA5-102C7C79C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5CE51-9A2B-556A-7D73-E122CFEB47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F62EAE-FA55-6E51-7735-9D629833E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B9C0C-6071-148F-7CCE-219C1E043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2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76EDB-708F-B284-B414-E351A39D5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D4F06-E940-D4C8-F8E3-0E1980B9C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7FCEA-91A6-08BA-3870-3EF022B2E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D7FAD-435D-7C39-7B59-86AE055AB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45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30D15-33E5-F7C6-756E-3D5F28F5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675A3-2329-B09F-683B-C3EE8B487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04D5C-6A80-2127-3123-03BAA2A06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E9E4D-EE2B-CEF9-635C-183DC6C66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97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8D01-B968-B813-2E98-ACF969BE9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D408B-96FE-6116-2ED0-9F14A44BD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950BBE-80CA-7D0F-4434-B48E579A8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CB220-FCD6-4B8C-3A9D-211D6C9C4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D0E50-3615-CA71-E015-364471018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4E76D5-9E97-3044-B6CF-411149105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FBA52-9E1C-D448-3C17-E9389EBC0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C604F-5542-A05F-BAE1-DFCF5FC23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F76DC-CF82-40DC-6339-38ED032FA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C224A-12B9-9FDD-FDBD-AF8FE1E9E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2F98D-A466-DFE4-D66E-48288AD97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9590-2054-798C-892B-B62A6C08B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69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822BF-F352-09AD-80C7-9EE669FF2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1B0C80-14CD-1A62-EB09-6CE635F0C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AD385-414A-1066-79F8-A33973B3F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8FF06-6DD6-EE1C-1D28-7EE84ACAE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3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4D41F-7138-3FB7-EA95-3EE3B22E1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CC8A3-4520-42A1-FBAE-42EC65481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4BF808-8047-462F-06EB-1A06758F5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B7C3-E5DA-8D4C-76E6-D494114A5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0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3D8EC-F8B7-31D7-9640-E5EFC5116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E2943-A03D-C138-1394-AA4ECAD9A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36B40-6195-8189-42B3-0F4B35C04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64ECD-0AF3-B77C-1BB8-80EEB3F35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953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68C58-F2CF-6147-5B1F-4879A3C0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BD28A-E404-34F7-80A4-1DB806381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C3609-2838-A778-6720-D7374421F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2D40A-36FF-BECF-ED18-761B38A9C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15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905D-469A-E32A-D44B-DF1067DC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601D00-F334-7256-2209-08901F898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721E3-6301-3D45-841F-011954E8D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4CEA7-3A19-147B-D1EB-A87370645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89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BC606-E593-6298-E221-45A59A113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B730F-49C9-13AD-C462-0BB27C92A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EA9C9-5A62-EA05-7E7A-0C408C355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6517E-B5BE-9D1E-A7F0-B219F2135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347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1762E-D1C5-02A6-ECB3-EA800C261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B80FC-4FC7-3297-F857-9E007A01F5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A5613-2366-3724-7658-C03CE9A98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F661A-A12F-E13B-AC5C-43F724747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79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52388-D563-6BBB-D0E7-41D750DE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83C10-D662-CFA8-5079-C622AD7A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0355F-6C6D-5334-D5EB-167367C03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B7114-D8FA-CF8D-1EFC-FBE7E54812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214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77AAA-7F1F-F201-638C-8A9406EE6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907E6E-4BB8-E29E-82A1-6B7C82B3AD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FBB6E-9F14-35AD-3406-813094F86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79859-A474-945B-2717-72F493924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980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F12F3-2CA8-00BC-6F05-C93E5ED2E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95E706-7DD7-2EF7-FC5D-56F85A474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69028-E3DA-9E57-9B60-16823A7CF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EC1C7-097C-315E-BC1E-82FA33D63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783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B49D9-B7EC-E56A-897D-D2FDF46E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58476-DF66-C9F0-9B81-3E8BA11E0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F95C6-0FAA-7CD6-C322-88EDE1A07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F5B85-2CF0-0054-2D7D-D25D5A228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52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0D048-59CE-9C18-2922-73BE3CCC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448E1A-413D-A97C-9E23-2FEE52B2D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23CE1-106F-EF68-484C-AA6D61B20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0C38C-842D-010E-92E7-B626E3F98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2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46DD8-4131-C94E-0F94-CCBD8FF8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32148-4EB9-3EF7-2C05-A6EBAAA56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1A78C-293C-CC63-EB35-A80A5538A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4F8CC-D3D5-DA81-0133-0FFF2CF76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3A0FE-A152-5E1A-65FD-6F014FCF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11215-884C-2296-7D5C-76498194F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13666-FF74-D028-F38C-E383414F2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DFD1E-959E-9F16-6AD0-C5867E412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901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EF5A2-C9BE-C92C-1065-A2FA6B080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7408F3-7CD9-96E1-CF5E-ABC646A5E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FF76A-571A-D9C0-9FF7-24B214FCC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7C5E5-F0F7-5EC4-C3A6-08668573C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310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(op)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D14DB-AFA2-B120-AB4E-72F2973DC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C1CCB-8EAF-32BF-CA8A-D2B997A33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43A717-C640-AAB4-DCE8-228BEA214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2F68C-5065-A712-6484-452D85888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8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77210-D838-9CBA-C06E-94428EE32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DB489-6E5E-26D6-FAD8-6ED3FE678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2338F3-8860-EB4F-3BB4-33832001C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C94AE-F633-3AA6-765A-3BA5620BA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20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49912-7D40-98A4-0404-056330E2F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069BC-8AEF-7941-4A08-E0B31E968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8AD85-1C8F-B5BA-580E-543DF2199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3CF53-85CE-9006-3145-255D977C2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44B48-9DC2-CFCF-B4F4-092B93DF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71836-618C-B08A-C725-CE0495865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C0D30-84F0-9715-26E7-25822018E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42789-D032-B5A6-ADD1-C298EAAB9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7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7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19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67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0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9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413A7F-53B5-46F5-B019-30121A04A1A6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erson sitting on a rock writing on a paper&#10;&#10;Description automatically generated">
            <a:extLst>
              <a:ext uri="{FF2B5EF4-FFF2-40B4-BE49-F238E27FC236}">
                <a16:creationId xmlns:a16="http://schemas.microsoft.com/office/drawing/2014/main" id="{E6D83413-341F-7319-FE10-117DE08F9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2109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CAC65-07EA-1819-C303-C6390F257615}"/>
              </a:ext>
            </a:extLst>
          </p:cNvPr>
          <p:cNvSpPr txBox="1"/>
          <p:nvPr/>
        </p:nvSpPr>
        <p:spPr>
          <a:xfrm>
            <a:off x="4634362" y="219456"/>
            <a:ext cx="735169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The Prophecy</a:t>
            </a:r>
          </a:p>
          <a:p>
            <a:pPr algn="ctr"/>
            <a:r>
              <a:rPr lang="en-US" sz="54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Of</a:t>
            </a:r>
            <a:r>
              <a:rPr lang="en-US" sz="6000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US" sz="9600" b="1" dirty="0"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Engravers MT" panose="02090707080505020304" pitchFamily="18" charset="0"/>
              </a:rPr>
              <a:t>Isaiah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21981-1193-7809-F1B2-355697AC1879}"/>
              </a:ext>
            </a:extLst>
          </p:cNvPr>
          <p:cNvSpPr txBox="1"/>
          <p:nvPr/>
        </p:nvSpPr>
        <p:spPr>
          <a:xfrm>
            <a:off x="4292600" y="3525099"/>
            <a:ext cx="7322965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40:12-31</a:t>
            </a:r>
          </a:p>
          <a:p>
            <a:pPr algn="ctr"/>
            <a:r>
              <a:rPr lang="en-US" sz="5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Greatness of God!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925D0-0882-70B4-DF22-C8C787FD2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25117"/>
            <a:ext cx="1219200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/>
          <a:lstStyle/>
          <a:p>
            <a:pPr algn="ctr" defTabSz="914300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Preached by Dan Bridges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 Amman International Church, Jordan • AmmanChurch.com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Uploaded by Dr. Rick Griffith • Jordan Evangelical Theological Seminary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Files in many languages for free download at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43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23ABD-4D9B-FF07-5C45-8B159DD6F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a ledge overlooking the ocean&#10;&#10;Description automatically generated">
            <a:extLst>
              <a:ext uri="{FF2B5EF4-FFF2-40B4-BE49-F238E27FC236}">
                <a16:creationId xmlns:a16="http://schemas.microsoft.com/office/drawing/2014/main" id="{1DB879F4-6473-4998-94DC-8BFAE20E1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" y="0"/>
            <a:ext cx="121708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C493C-5549-87E6-1C4F-B44B988095F9}"/>
              </a:ext>
            </a:extLst>
          </p:cNvPr>
          <p:cNvSpPr txBox="1"/>
          <p:nvPr/>
        </p:nvSpPr>
        <p:spPr>
          <a:xfrm>
            <a:off x="1728072" y="92231"/>
            <a:ext cx="8457649" cy="1323439"/>
          </a:xfrm>
          <a:prstGeom prst="rect">
            <a:avLst/>
          </a:prstGeom>
          <a:solidFill>
            <a:srgbClr val="173760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/>
              <a:t>“Who has measured the waters in the hollow of his hand”            Isaiah 40:12a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8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EBCE0-E179-5B03-7AD1-6606C13C5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C59B38-329E-1AE3-4876-9EF5665E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F7965-F850-9E20-3448-32317B344E95}"/>
              </a:ext>
            </a:extLst>
          </p:cNvPr>
          <p:cNvSpPr txBox="1"/>
          <p:nvPr/>
        </p:nvSpPr>
        <p:spPr>
          <a:xfrm>
            <a:off x="1438912" y="92231"/>
            <a:ext cx="9314176" cy="1400383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/>
              <a:t>“and marked off the heavens with a span,”</a:t>
            </a:r>
          </a:p>
          <a:p>
            <a:pPr>
              <a:spcAft>
                <a:spcPts val="600"/>
              </a:spcAft>
            </a:pPr>
            <a:r>
              <a:rPr lang="en-US" baseline="0" dirty="0"/>
              <a:t>                                                       Isaiah 40:12b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057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C9009-4228-41A3-8F52-581ECA871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2BA8A2-CC47-878A-7284-F36D77E75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b="6161"/>
          <a:stretch/>
        </p:blipFill>
        <p:spPr bwMode="auto">
          <a:xfrm>
            <a:off x="0" y="-1"/>
            <a:ext cx="12192000" cy="684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E45A4-7C11-9D13-FD7C-81EBD98FDD43}"/>
              </a:ext>
            </a:extLst>
          </p:cNvPr>
          <p:cNvSpPr txBox="1"/>
          <p:nvPr/>
        </p:nvSpPr>
        <p:spPr>
          <a:xfrm>
            <a:off x="1142035" y="92231"/>
            <a:ext cx="9907930" cy="1400383"/>
          </a:xfrm>
          <a:prstGeom prst="rect">
            <a:avLst/>
          </a:prstGeom>
          <a:solidFill>
            <a:srgbClr val="2F1608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/>
              <a:t>“enclosed the dust of the earth in a measure”</a:t>
            </a:r>
          </a:p>
          <a:p>
            <a:pPr>
              <a:spcAft>
                <a:spcPts val="600"/>
              </a:spcAft>
            </a:pPr>
            <a:r>
              <a:rPr lang="en-US" baseline="0" dirty="0"/>
              <a:t>                                                       Isaiah 40:12c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595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F7F92-38C5-446F-0B80-551BD2C20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3BB0FB-6540-F689-0201-784F9A94069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old scale with black background&#10;&#10;Description automatically generated">
            <a:extLst>
              <a:ext uri="{FF2B5EF4-FFF2-40B4-BE49-F238E27FC236}">
                <a16:creationId xmlns:a16="http://schemas.microsoft.com/office/drawing/2014/main" id="{F8B42A3B-C936-F056-BD9D-9C8E4FB14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03" y="1"/>
            <a:ext cx="104709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29FF11-B8D4-F5DB-E893-27B467614748}"/>
              </a:ext>
            </a:extLst>
          </p:cNvPr>
          <p:cNvSpPr txBox="1"/>
          <p:nvPr/>
        </p:nvSpPr>
        <p:spPr>
          <a:xfrm>
            <a:off x="1142035" y="5318200"/>
            <a:ext cx="9907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“and weighed the mountains in scales and the hills in a balance?”                          Isaiah 40:12d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F9788A8-8B26-1FF3-0C34-136C4BDC728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076" y="1415048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B6CDD43-96C4-46E2-7511-29A713FDE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 bwMode="auto">
          <a:xfrm>
            <a:off x="588124" y="1415048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CA37B6-9E16-9B04-B098-675E5A95061C}"/>
              </a:ext>
            </a:extLst>
          </p:cNvPr>
          <p:cNvSpPr txBox="1"/>
          <p:nvPr/>
        </p:nvSpPr>
        <p:spPr>
          <a:xfrm>
            <a:off x="1731707" y="4256371"/>
            <a:ext cx="182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aseline="0" dirty="0"/>
              <a:t>Everest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D281E-3D22-D4AF-7329-280CBA387F38}"/>
              </a:ext>
            </a:extLst>
          </p:cNvPr>
          <p:cNvSpPr txBox="1"/>
          <p:nvPr/>
        </p:nvSpPr>
        <p:spPr>
          <a:xfrm>
            <a:off x="8639785" y="4256371"/>
            <a:ext cx="182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aseline="0" dirty="0"/>
              <a:t>K2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63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24F81-E035-F2AA-D305-950A5E890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FA12AB8E-1FF0-46AE-2CF9-80C111E1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272E9-C462-187A-EAB7-5D3893EC608B}"/>
              </a:ext>
            </a:extLst>
          </p:cNvPr>
          <p:cNvSpPr txBox="1"/>
          <p:nvPr/>
        </p:nvSpPr>
        <p:spPr>
          <a:xfrm>
            <a:off x="1414041" y="92231"/>
            <a:ext cx="9363918" cy="2092881"/>
          </a:xfrm>
          <a:prstGeom prst="rect">
            <a:avLst/>
          </a:prstGeom>
          <a:solidFill>
            <a:srgbClr val="173760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“Who has measured the Spirit of the L</a:t>
            </a:r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ORD</a:t>
            </a: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or what man shows him his counsel?”</a:t>
            </a:r>
          </a:p>
          <a:p>
            <a:pPr>
              <a:spcAft>
                <a:spcPts val="6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Isaiah 40:13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14F17-90E2-7518-4927-831ED5FCA390}"/>
              </a:ext>
            </a:extLst>
          </p:cNvPr>
          <p:cNvSpPr txBox="1"/>
          <p:nvPr/>
        </p:nvSpPr>
        <p:spPr>
          <a:xfrm>
            <a:off x="1280932" y="3265624"/>
            <a:ext cx="9630137" cy="2092881"/>
          </a:xfrm>
          <a:prstGeom prst="rect">
            <a:avLst/>
          </a:prstGeom>
          <a:solidFill>
            <a:srgbClr val="173760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“Who has understood the mind of the L</a:t>
            </a:r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ORD</a:t>
            </a: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or instructed him as his counselor?”</a:t>
            </a:r>
          </a:p>
          <a:p>
            <a:pPr>
              <a:spcAft>
                <a:spcPts val="6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Isaiah 40:13 (NIV)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9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AF114-E167-6A70-D8BF-834F72B46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E434BF86-BBB4-6B86-0012-3F5A3ED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0F0494-4BED-54A9-3950-A4DA304447B4}"/>
              </a:ext>
            </a:extLst>
          </p:cNvPr>
          <p:cNvSpPr txBox="1"/>
          <p:nvPr/>
        </p:nvSpPr>
        <p:spPr>
          <a:xfrm>
            <a:off x="1064871" y="3072348"/>
            <a:ext cx="10255170" cy="3785652"/>
          </a:xfrm>
          <a:prstGeom prst="rect">
            <a:avLst/>
          </a:prstGeom>
          <a:solidFill>
            <a:srgbClr val="5A5C4F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“Whom did he consult,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and who made him understand?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Who taught him the path of justice,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and taught him knowledge,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and showed him the way of understanding?” 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Isaiah 40:14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388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8710-CE6A-289E-894E-24F4A2A47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534388B-9982-A0C2-C584-F0C7FFDE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5E8C0-AB49-547B-E0DB-ABF2048B85ED}"/>
              </a:ext>
            </a:extLst>
          </p:cNvPr>
          <p:cNvSpPr txBox="1"/>
          <p:nvPr/>
        </p:nvSpPr>
        <p:spPr>
          <a:xfrm>
            <a:off x="1246207" y="4999146"/>
            <a:ext cx="9699585" cy="1754326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“The L</a:t>
            </a:r>
            <a:r>
              <a:rPr lang="en-US" sz="3200" baseline="0" dirty="0">
                <a:effectLst>
                  <a:glow rad="101600">
                    <a:schemeClr val="bg1"/>
                  </a:glow>
                </a:effectLst>
              </a:rPr>
              <a:t>ORD</a:t>
            </a:r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by wisdom founded the earth;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by understanding he established the heavens;”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 Proverbs 3:19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5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7A05-65E2-D886-86A6-5F909B867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5D41A8-4A84-8D45-1716-6C234647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EC2B9-12EA-296F-3B37-8754FD6DB2C1}"/>
              </a:ext>
            </a:extLst>
          </p:cNvPr>
          <p:cNvSpPr txBox="1"/>
          <p:nvPr/>
        </p:nvSpPr>
        <p:spPr>
          <a:xfrm>
            <a:off x="608179" y="177800"/>
            <a:ext cx="10975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40:12-31</a:t>
            </a:r>
          </a:p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The Incomparable Greatness of God!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F805B-2138-00DA-361C-49B4AC23786B}"/>
              </a:ext>
            </a:extLst>
          </p:cNvPr>
          <p:cNvSpPr txBox="1"/>
          <p:nvPr/>
        </p:nvSpPr>
        <p:spPr>
          <a:xfrm>
            <a:off x="1406772" y="2073187"/>
            <a:ext cx="9378456" cy="2785378"/>
          </a:xfrm>
          <a:prstGeom prst="rect">
            <a:avLst/>
          </a:prstGeom>
          <a:solidFill>
            <a:srgbClr val="070D09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Distinct From Creation (12-14)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God is Supreme Above Creation (15-20)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Sovereign Over Creation (21-26)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How this Applies to His People (27-31)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9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A56F-2FD9-77BF-19CE-A07DF64A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3AF5C93-510C-2C64-141D-2424A727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71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C19DEC-BEED-7DD3-4569-CF0E25D6A523}"/>
              </a:ext>
            </a:extLst>
          </p:cNvPr>
          <p:cNvSpPr txBox="1"/>
          <p:nvPr/>
        </p:nvSpPr>
        <p:spPr>
          <a:xfrm>
            <a:off x="2241630" y="5437543"/>
            <a:ext cx="7708739" cy="1323439"/>
          </a:xfrm>
          <a:prstGeom prst="rect">
            <a:avLst/>
          </a:prstGeom>
          <a:solidFill>
            <a:srgbClr val="5A5C4F">
              <a:alpha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“Behold, the nations are like a drop from a bucket,”             Isaiah 40:15a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4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71A9F-B6F0-6D34-517F-F91815FEC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023341D-D47D-BD8E-DE2D-4893AC868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5"/>
          <a:stretch/>
        </p:blipFill>
        <p:spPr bwMode="auto">
          <a:xfrm>
            <a:off x="0" y="0"/>
            <a:ext cx="12192000" cy="68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4FDE47-E532-8C40-BDB4-0EA6DE5EBA53}"/>
              </a:ext>
            </a:extLst>
          </p:cNvPr>
          <p:cNvSpPr txBox="1"/>
          <p:nvPr/>
        </p:nvSpPr>
        <p:spPr>
          <a:xfrm>
            <a:off x="1296365" y="5437543"/>
            <a:ext cx="9954227" cy="1323439"/>
          </a:xfrm>
          <a:prstGeom prst="rect">
            <a:avLst/>
          </a:prstGeom>
          <a:solidFill>
            <a:srgbClr val="5A5C4F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“and are accounted as the dust on the scales;”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 Isaiah 40:15b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71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FBF7B-8591-C6C8-8596-77B82399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FDDD60-40D5-F54C-19B9-80F7BDCA1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4B63E-8331-AD64-05ED-3BC1E746A9C4}"/>
              </a:ext>
            </a:extLst>
          </p:cNvPr>
          <p:cNvSpPr txBox="1"/>
          <p:nvPr/>
        </p:nvSpPr>
        <p:spPr>
          <a:xfrm>
            <a:off x="902115" y="177800"/>
            <a:ext cx="10387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baseline="0" dirty="0">
                <a:solidFill>
                  <a:srgbClr val="FFFF00"/>
                </a:solidFill>
              </a:rPr>
              <a:t>“In the beginning, God created the heavens and the earth.”                               Genesis 1:1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451C8-1B2F-2D35-18E2-70F23813F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7684" r="16829" b="10411"/>
          <a:stretch/>
        </p:blipFill>
        <p:spPr bwMode="auto">
          <a:xfrm>
            <a:off x="3625755" y="2063072"/>
            <a:ext cx="4940490" cy="425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4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ED63-D123-4CA5-76F3-9111CBF62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06159C3-D1FA-622F-1042-3A1CB6836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46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FC9C9B-6385-62EA-FC5C-6C027136EC69}"/>
              </a:ext>
            </a:extLst>
          </p:cNvPr>
          <p:cNvSpPr txBox="1"/>
          <p:nvPr/>
        </p:nvSpPr>
        <p:spPr>
          <a:xfrm>
            <a:off x="650112" y="5425969"/>
            <a:ext cx="10891776" cy="1323439"/>
          </a:xfrm>
          <a:prstGeom prst="rect">
            <a:avLst/>
          </a:prstGeom>
          <a:solidFill>
            <a:srgbClr val="173760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“behold, he takes up the coastlands like fine dust.”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 Isaiah 40:15c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62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08647-6388-6A79-AD33-7A38BDF79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29B06B-775C-88BF-D246-F022B380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4" b="51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5E807-C0FA-77BD-BE80-4ACBAEB206B5}"/>
              </a:ext>
            </a:extLst>
          </p:cNvPr>
          <p:cNvSpPr txBox="1"/>
          <p:nvPr/>
        </p:nvSpPr>
        <p:spPr>
          <a:xfrm>
            <a:off x="650112" y="4829069"/>
            <a:ext cx="10891776" cy="1938992"/>
          </a:xfrm>
          <a:prstGeom prst="rect">
            <a:avLst/>
          </a:prstGeom>
          <a:solidFill>
            <a:srgbClr val="3B121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“Lebanon would not suffice for fuel,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nor are its beasts enough for a burnt offering.”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 Isaiah 40:16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450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3D696-5A26-DCD5-672B-1B450F1CF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C21F09-AB14-10E9-8472-657F92F131F0}"/>
              </a:ext>
            </a:extLst>
          </p:cNvPr>
          <p:cNvSpPr txBox="1"/>
          <p:nvPr/>
        </p:nvSpPr>
        <p:spPr>
          <a:xfrm>
            <a:off x="6339842" y="1196869"/>
            <a:ext cx="53061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“All the nations are as nothing before him,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they are accounted by him as less than nothing and emptiness.”       </a:t>
            </a:r>
          </a:p>
          <a:p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                     Isaiah 40:17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1FBC99-4880-7554-BF62-E4A481168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r="16934"/>
          <a:stretch/>
        </p:blipFill>
        <p:spPr bwMode="auto">
          <a:xfrm>
            <a:off x="-11575" y="0"/>
            <a:ext cx="5852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08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0FF5B-1D2F-C316-72B8-D4D559F31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6EBE78-C047-88B4-BA88-2CB83CC9C446}"/>
              </a:ext>
            </a:extLst>
          </p:cNvPr>
          <p:cNvSpPr txBox="1"/>
          <p:nvPr/>
        </p:nvSpPr>
        <p:spPr>
          <a:xfrm>
            <a:off x="4710893" y="421365"/>
            <a:ext cx="724575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“To whom then will you liken God,</a:t>
            </a:r>
          </a:p>
          <a:p>
            <a:pPr>
              <a:spcAft>
                <a:spcPts val="1200"/>
              </a:spcAft>
            </a:pPr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or what likeness compare with him?</a:t>
            </a:r>
          </a:p>
          <a:p>
            <a:pPr>
              <a:spcAft>
                <a:spcPts val="1200"/>
              </a:spcAft>
            </a:pPr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An idol! A craftsman casts it, and a goldsmith overlays it with gold and casts for it silver chains.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He who is too impoverished for an offering chooses wood that will not rot; he seeks out a skillful craftsman</a:t>
            </a:r>
          </a:p>
          <a:p>
            <a:pPr>
              <a:spcAft>
                <a:spcPts val="1200"/>
              </a:spcAft>
            </a:pPr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to set up an idol that will not move.”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Isaiah 40:18-20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33E225-0FA0-D44A-CB84-58165E399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7442"/>
          <a:stretch/>
        </p:blipFill>
        <p:spPr bwMode="auto">
          <a:xfrm>
            <a:off x="-4" y="0"/>
            <a:ext cx="4479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2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16B32-914E-06E8-572E-655518B01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B06B04-BC21-9FA4-2BB6-E7379AAF8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55B3D-175A-4FA6-7BAE-70F7F5340AF8}"/>
              </a:ext>
            </a:extLst>
          </p:cNvPr>
          <p:cNvSpPr txBox="1"/>
          <p:nvPr/>
        </p:nvSpPr>
        <p:spPr>
          <a:xfrm>
            <a:off x="608179" y="177800"/>
            <a:ext cx="10975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40:12-31</a:t>
            </a:r>
          </a:p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The Incomparable Greatness of God!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AD63F-7886-5617-5B6F-C8E413BFAA0A}"/>
              </a:ext>
            </a:extLst>
          </p:cNvPr>
          <p:cNvSpPr txBox="1"/>
          <p:nvPr/>
        </p:nvSpPr>
        <p:spPr>
          <a:xfrm>
            <a:off x="1406772" y="2073187"/>
            <a:ext cx="9378456" cy="2785378"/>
          </a:xfrm>
          <a:prstGeom prst="rect">
            <a:avLst/>
          </a:prstGeom>
          <a:solidFill>
            <a:srgbClr val="070D09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Distinct From Creation (12-14)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Supreme Above Creation (15-20)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God is Sovereign Over Creation (21-26)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How this Applies to His People (27-31)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9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1A31B-42B7-8EBA-1269-6DC74D5C0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1CF0E-96FF-F30E-B8ED-838227C5DD12}"/>
              </a:ext>
            </a:extLst>
          </p:cNvPr>
          <p:cNvGrpSpPr/>
          <p:nvPr/>
        </p:nvGrpSpPr>
        <p:grpSpPr>
          <a:xfrm>
            <a:off x="6082068" y="3429000"/>
            <a:ext cx="6109932" cy="3429000"/>
            <a:chOff x="6082068" y="3429000"/>
            <a:chExt cx="6109932" cy="342900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7D5A715-AD3F-3DAC-2507-6FB823826D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2" t="7543" r="2941" b="9246"/>
            <a:stretch/>
          </p:blipFill>
          <p:spPr bwMode="auto">
            <a:xfrm>
              <a:off x="6092952" y="3429000"/>
              <a:ext cx="6099048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31B587-0F36-7144-0299-226A6068CF34}"/>
                </a:ext>
              </a:extLst>
            </p:cNvPr>
            <p:cNvSpPr txBox="1"/>
            <p:nvPr/>
          </p:nvSpPr>
          <p:spPr>
            <a:xfrm>
              <a:off x="6082068" y="5547361"/>
              <a:ext cx="6099048" cy="1200329"/>
            </a:xfrm>
            <a:prstGeom prst="rect">
              <a:avLst/>
            </a:prstGeom>
            <a:solidFill>
              <a:srgbClr val="0F1518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600" baseline="0" dirty="0">
                  <a:effectLst>
                    <a:glow rad="101600">
                      <a:schemeClr val="bg1"/>
                    </a:glow>
                  </a:effectLst>
                </a:rPr>
                <a:t>Have you not understood from the foundations of the earth?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7EE333-1BB8-FCC2-07B4-631DD927AD20}"/>
              </a:ext>
            </a:extLst>
          </p:cNvPr>
          <p:cNvGrpSpPr/>
          <p:nvPr/>
        </p:nvGrpSpPr>
        <p:grpSpPr>
          <a:xfrm>
            <a:off x="0" y="0"/>
            <a:ext cx="6099048" cy="3429000"/>
            <a:chOff x="0" y="0"/>
            <a:chExt cx="6099048" cy="3429000"/>
          </a:xfrm>
        </p:grpSpPr>
        <p:pic>
          <p:nvPicPr>
            <p:cNvPr id="6" name="Picture 5" descr="A person in a black shirt&#10;&#10;Description automatically generated">
              <a:extLst>
                <a:ext uri="{FF2B5EF4-FFF2-40B4-BE49-F238E27FC236}">
                  <a16:creationId xmlns:a16="http://schemas.microsoft.com/office/drawing/2014/main" id="{BEFCEF22-5630-08A5-AC0A-AD08E7A60A1E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9048" cy="3429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AFBD19-07E4-14D2-2F18-F4F1CAFD1246}"/>
                </a:ext>
              </a:extLst>
            </p:cNvPr>
            <p:cNvSpPr txBox="1"/>
            <p:nvPr/>
          </p:nvSpPr>
          <p:spPr>
            <a:xfrm>
              <a:off x="956668" y="2313122"/>
              <a:ext cx="4182664" cy="646331"/>
            </a:xfrm>
            <a:prstGeom prst="rect">
              <a:avLst/>
            </a:prstGeom>
            <a:solidFill>
              <a:srgbClr val="0F1518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600" baseline="0" dirty="0">
                  <a:effectLst>
                    <a:glow rad="101600">
                      <a:schemeClr val="bg1"/>
                    </a:glow>
                  </a:effectLst>
                </a:rPr>
                <a:t>Do you not know?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953198-F0C4-9D0A-25E7-51605BEED912}"/>
              </a:ext>
            </a:extLst>
          </p:cNvPr>
          <p:cNvGrpSpPr/>
          <p:nvPr/>
        </p:nvGrpSpPr>
        <p:grpSpPr>
          <a:xfrm>
            <a:off x="6096000" y="0"/>
            <a:ext cx="6096000" cy="3429000"/>
            <a:chOff x="6096000" y="0"/>
            <a:chExt cx="6096000" cy="342900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816CA59-F98E-CACA-728E-66954E7DF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8" r="11899"/>
            <a:stretch/>
          </p:blipFill>
          <p:spPr bwMode="auto">
            <a:xfrm>
              <a:off x="6096000" y="0"/>
              <a:ext cx="6096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2BB8F4-9DBE-80A1-CCB1-BFA3BD99344E}"/>
                </a:ext>
              </a:extLst>
            </p:cNvPr>
            <p:cNvSpPr txBox="1"/>
            <p:nvPr/>
          </p:nvSpPr>
          <p:spPr>
            <a:xfrm>
              <a:off x="7317370" y="2313121"/>
              <a:ext cx="3650212" cy="646331"/>
            </a:xfrm>
            <a:prstGeom prst="rect">
              <a:avLst/>
            </a:prstGeom>
            <a:solidFill>
              <a:srgbClr val="0F1518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600" baseline="0" dirty="0">
                  <a:effectLst>
                    <a:glow rad="101600">
                      <a:schemeClr val="bg1"/>
                    </a:glow>
                  </a:effectLst>
                </a:rPr>
                <a:t>Do you not hear?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1EA078-FE9C-C1F4-79FC-CDDAF3421072}"/>
              </a:ext>
            </a:extLst>
          </p:cNvPr>
          <p:cNvGrpSpPr/>
          <p:nvPr/>
        </p:nvGrpSpPr>
        <p:grpSpPr>
          <a:xfrm>
            <a:off x="0" y="3429000"/>
            <a:ext cx="6099048" cy="3429000"/>
            <a:chOff x="0" y="3429000"/>
            <a:chExt cx="6099048" cy="342900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5261B16-5512-D03E-8D64-D8C6DA050765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3" b="10814"/>
            <a:stretch/>
          </p:blipFill>
          <p:spPr bwMode="auto">
            <a:xfrm>
              <a:off x="0" y="3429000"/>
              <a:ext cx="6099048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CD75D-BB61-7F14-9A2E-5DF61FC148C8}"/>
                </a:ext>
              </a:extLst>
            </p:cNvPr>
            <p:cNvSpPr txBox="1"/>
            <p:nvPr/>
          </p:nvSpPr>
          <p:spPr>
            <a:xfrm>
              <a:off x="443765" y="5501195"/>
              <a:ext cx="5208470" cy="1200329"/>
            </a:xfrm>
            <a:prstGeom prst="rect">
              <a:avLst/>
            </a:prstGeom>
            <a:solidFill>
              <a:srgbClr val="0F1518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600" baseline="0" dirty="0">
                  <a:effectLst>
                    <a:glow rad="101600">
                      <a:schemeClr val="bg1"/>
                    </a:glow>
                  </a:effectLst>
                </a:rPr>
                <a:t>Has it not been told you from the beginning? 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9D0F88-A384-B994-1223-FD4B3D4D0A7D}"/>
              </a:ext>
            </a:extLst>
          </p:cNvPr>
          <p:cNvSpPr txBox="1"/>
          <p:nvPr/>
        </p:nvSpPr>
        <p:spPr>
          <a:xfrm>
            <a:off x="4690469" y="3105835"/>
            <a:ext cx="2811063" cy="707886"/>
          </a:xfrm>
          <a:prstGeom prst="rect">
            <a:avLst/>
          </a:prstGeom>
          <a:solidFill>
            <a:srgbClr val="0F1518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Isaiah 40:21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7B3F29-4F22-46A1-4A32-301895E78EC6}"/>
              </a:ext>
            </a:extLst>
          </p:cNvPr>
          <p:cNvSpPr/>
          <p:nvPr/>
        </p:nvSpPr>
        <p:spPr>
          <a:xfrm>
            <a:off x="1054447" y="3020834"/>
            <a:ext cx="9913135" cy="816331"/>
          </a:xfrm>
          <a:prstGeom prst="roundRect">
            <a:avLst/>
          </a:prstGeom>
          <a:solidFill>
            <a:srgbClr val="17376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not know? 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not hear?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15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8BE8-DE81-B11D-F86E-941C16EC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533EE84-CE38-F095-7C82-BB8A0C79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13351-5D52-5F32-EB46-C5222F27C719}"/>
              </a:ext>
            </a:extLst>
          </p:cNvPr>
          <p:cNvSpPr txBox="1"/>
          <p:nvPr/>
        </p:nvSpPr>
        <p:spPr>
          <a:xfrm>
            <a:off x="1620456" y="3818529"/>
            <a:ext cx="8951088" cy="2862322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“It is he who sits above the circle of the earth,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and its inhabitants are like grasshoppers;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who stretches out the heavens like a curtain,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and spreads them like a tent to dwell in;”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 Isaiah 40:22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1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4CD04-0D35-A73A-CE12-D9C584288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F32C324-ECEA-DBD8-FAFE-270B3D431348}"/>
              </a:ext>
            </a:extLst>
          </p:cNvPr>
          <p:cNvGrpSpPr/>
          <p:nvPr/>
        </p:nvGrpSpPr>
        <p:grpSpPr>
          <a:xfrm>
            <a:off x="0" y="0"/>
            <a:ext cx="5356568" cy="6858000"/>
            <a:chOff x="0" y="0"/>
            <a:chExt cx="5356568" cy="6858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4DB6066-7C0B-37B3-31B9-0BFDE88904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9" r="27344"/>
            <a:stretch/>
          </p:blipFill>
          <p:spPr bwMode="auto">
            <a:xfrm flipH="1">
              <a:off x="0" y="0"/>
              <a:ext cx="535656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C82A63-D253-AA29-5A4A-E8F49FFF0416}"/>
                </a:ext>
              </a:extLst>
            </p:cNvPr>
            <p:cNvSpPr txBox="1"/>
            <p:nvPr/>
          </p:nvSpPr>
          <p:spPr>
            <a:xfrm>
              <a:off x="963405" y="6081214"/>
              <a:ext cx="34297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600" baseline="0" dirty="0">
                  <a:effectLst>
                    <a:glow rad="101600">
                      <a:schemeClr val="bg1"/>
                    </a:glow>
                  </a:effectLst>
                </a:rPr>
                <a:t>Nebuchadnezzar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CC2B55-8A60-C3F2-A4D1-906C640687B2}"/>
              </a:ext>
            </a:extLst>
          </p:cNvPr>
          <p:cNvGrpSpPr/>
          <p:nvPr/>
        </p:nvGrpSpPr>
        <p:grpSpPr>
          <a:xfrm>
            <a:off x="3439651" y="0"/>
            <a:ext cx="5454290" cy="6858000"/>
            <a:chOff x="3439651" y="0"/>
            <a:chExt cx="5454290" cy="6858000"/>
          </a:xfrm>
        </p:grpSpPr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CAE657DC-4C7F-D6C4-29E4-341394503C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19"/>
            <a:stretch/>
          </p:blipFill>
          <p:spPr bwMode="auto">
            <a:xfrm>
              <a:off x="3439651" y="0"/>
              <a:ext cx="54542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954FAF-85F0-8514-ACB7-3B3DC1FCDCBF}"/>
                </a:ext>
              </a:extLst>
            </p:cNvPr>
            <p:cNvSpPr txBox="1"/>
            <p:nvPr/>
          </p:nvSpPr>
          <p:spPr>
            <a:xfrm>
              <a:off x="4926096" y="6081214"/>
              <a:ext cx="2339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600" baseline="0" dirty="0">
                  <a:effectLst>
                    <a:glow rad="101600">
                      <a:schemeClr val="bg1"/>
                    </a:glow>
                  </a:effectLst>
                </a:rPr>
                <a:t>Nero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9469BE-A37A-CE11-12A6-5158F2C17DC7}"/>
              </a:ext>
            </a:extLst>
          </p:cNvPr>
          <p:cNvGrpSpPr/>
          <p:nvPr/>
        </p:nvGrpSpPr>
        <p:grpSpPr>
          <a:xfrm>
            <a:off x="7856483" y="0"/>
            <a:ext cx="4335517" cy="6858000"/>
            <a:chOff x="7856483" y="0"/>
            <a:chExt cx="4335517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9ED1EF5-5504-0906-BAC4-648736366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56483" y="0"/>
              <a:ext cx="433551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0F4539-D775-655B-583D-937BB366A361}"/>
                </a:ext>
              </a:extLst>
            </p:cNvPr>
            <p:cNvSpPr txBox="1"/>
            <p:nvPr/>
          </p:nvSpPr>
          <p:spPr>
            <a:xfrm>
              <a:off x="8437110" y="6081213"/>
              <a:ext cx="30694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 baseline="30000">
                  <a:effectLst>
                    <a:glow rad="101600">
                      <a:schemeClr val="bg1">
                        <a:alpha val="80000"/>
                      </a:schemeClr>
                    </a:glo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US" sz="3600" baseline="0" dirty="0">
                  <a:effectLst>
                    <a:glow rad="101600">
                      <a:schemeClr val="bg1"/>
                    </a:glow>
                  </a:effectLst>
                </a:rPr>
                <a:t>Adolf Hitler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5C252-CC13-B34E-8F26-09AEC040EF58}"/>
              </a:ext>
            </a:extLst>
          </p:cNvPr>
          <p:cNvSpPr txBox="1"/>
          <p:nvPr/>
        </p:nvSpPr>
        <p:spPr>
          <a:xfrm>
            <a:off x="1142242" y="4161283"/>
            <a:ext cx="9907515" cy="1754326"/>
          </a:xfrm>
          <a:prstGeom prst="rect">
            <a:avLst/>
          </a:prstGeom>
          <a:solidFill>
            <a:srgbClr val="070D09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“who brings princes to nothing,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and makes the rulers of the earth as emptiness.”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        Isaiah 40:23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CEF8B-8532-B9E2-D300-EA997A2B1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CDDDE83-C2C0-8D41-DE87-C2695E43C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r="27344"/>
          <a:stretch/>
        </p:blipFill>
        <p:spPr bwMode="auto">
          <a:xfrm flipH="1">
            <a:off x="0" y="0"/>
            <a:ext cx="5356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5C1910C-730F-3348-B31F-82FAEF3A4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 bwMode="auto">
          <a:xfrm>
            <a:off x="3439651" y="0"/>
            <a:ext cx="5454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50383D3-C4E1-D3DD-07DA-811E2564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98" y="0"/>
            <a:ext cx="5317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12A1831-1582-F565-9BCF-B844759D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B05E8-32C9-73DE-F2B1-D283716D8519}"/>
              </a:ext>
            </a:extLst>
          </p:cNvPr>
          <p:cNvSpPr txBox="1"/>
          <p:nvPr/>
        </p:nvSpPr>
        <p:spPr>
          <a:xfrm>
            <a:off x="1142242" y="1787925"/>
            <a:ext cx="9907515" cy="2862322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“Scarcely are they planted, scarcely sown,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scarcely has their stem taken root in the earth,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when he blows on them, and they wither,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and the tempest carries them off like stubble.”</a:t>
            </a:r>
          </a:p>
          <a:p>
            <a:r>
              <a:rPr lang="en-US" sz="3600" baseline="0" dirty="0">
                <a:effectLst>
                  <a:glow rad="101600">
                    <a:schemeClr val="bg1"/>
                  </a:glow>
                </a:effectLst>
              </a:rPr>
              <a:t>                                                        Isaiah 40:24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5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38799-BB00-841E-9B52-46B1B8219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53CB0FF4-344C-45B5-38BE-007C00C7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42" y="143897"/>
            <a:ext cx="5094546" cy="65702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9D24A-EAF9-7087-1D50-2454B57FB2DF}"/>
              </a:ext>
            </a:extLst>
          </p:cNvPr>
          <p:cNvSpPr txBox="1"/>
          <p:nvPr/>
        </p:nvSpPr>
        <p:spPr>
          <a:xfrm>
            <a:off x="681173" y="305068"/>
            <a:ext cx="55890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aseline="0" dirty="0">
                <a:solidFill>
                  <a:srgbClr val="FFFF00"/>
                </a:solidFill>
                <a:effectLst>
                  <a:glow rad="101600">
                    <a:schemeClr val="bg1"/>
                  </a:glow>
                </a:effectLst>
              </a:rPr>
              <a:t>Nikita Khrushchev</a:t>
            </a:r>
          </a:p>
          <a:p>
            <a:pPr algn="ctr"/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Leader of Soviet Union</a:t>
            </a:r>
          </a:p>
          <a:p>
            <a:pPr algn="ctr">
              <a:spcAft>
                <a:spcPts val="12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1953-1964</a:t>
            </a:r>
          </a:p>
          <a:p>
            <a:pPr>
              <a:spcAft>
                <a:spcPts val="1200"/>
              </a:spcAft>
            </a:pPr>
            <a:r>
              <a:rPr lang="en-US" baseline="0" dirty="0">
                <a:effectLst>
                  <a:glow rad="101600">
                    <a:schemeClr val="bg1"/>
                  </a:glow>
                </a:effectLst>
              </a:rPr>
              <a:t>“Gagarin flew into space, but didn't see any god there.”</a:t>
            </a:r>
          </a:p>
          <a:p>
            <a:endParaRPr lang="en-US" baseline="0" dirty="0">
              <a:effectLst>
                <a:glow rad="101600">
                  <a:schemeClr val="bg1"/>
                </a:glow>
              </a:effectLst>
            </a:endParaRPr>
          </a:p>
          <a:p>
            <a:pPr algn="ctr"/>
            <a:r>
              <a:rPr lang="en-US" baseline="0" dirty="0">
                <a:solidFill>
                  <a:srgbClr val="FFFF00"/>
                </a:solidFill>
                <a:effectLst>
                  <a:glow rad="101600">
                    <a:schemeClr val="bg1"/>
                  </a:glow>
                </a:effectLst>
              </a:rPr>
              <a:t>“...he blows on them, and they wither…”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A97F4-E709-CB38-E360-DA396ECBA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0 Facts About Sunrise - OhMyFacts">
            <a:extLst>
              <a:ext uri="{FF2B5EF4-FFF2-40B4-BE49-F238E27FC236}">
                <a16:creationId xmlns:a16="http://schemas.microsoft.com/office/drawing/2014/main" id="{639D6318-AA17-1F04-18CB-E7C29DA1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40294-08DA-F1F3-F224-914BF87A57CE}"/>
              </a:ext>
            </a:extLst>
          </p:cNvPr>
          <p:cNvSpPr txBox="1"/>
          <p:nvPr/>
        </p:nvSpPr>
        <p:spPr>
          <a:xfrm>
            <a:off x="234286" y="5092755"/>
            <a:ext cx="11723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aseline="0" dirty="0"/>
              <a:t>Isaiah 1–39 Contains many beautiful and hopeful promises of a coming Messiah!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34CE4-6DE9-1B0D-4B3D-F6D44FA98191}"/>
              </a:ext>
            </a:extLst>
          </p:cNvPr>
          <p:cNvSpPr txBox="1"/>
          <p:nvPr/>
        </p:nvSpPr>
        <p:spPr>
          <a:xfrm>
            <a:off x="3429432" y="92598"/>
            <a:ext cx="5333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baseline="0" dirty="0"/>
              <a:t>Intro to Isaiah 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0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B85D5-558E-20AD-547C-1FACD2FC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6E22C7-D1D7-4AB8-EF88-6C2D56448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A1A335-46A5-D519-E6DB-155021393537}"/>
              </a:ext>
            </a:extLst>
          </p:cNvPr>
          <p:cNvSpPr txBox="1"/>
          <p:nvPr/>
        </p:nvSpPr>
        <p:spPr>
          <a:xfrm>
            <a:off x="1586593" y="582067"/>
            <a:ext cx="9018814" cy="5693866"/>
          </a:xfrm>
          <a:prstGeom prst="rect">
            <a:avLst/>
          </a:prstGeom>
          <a:solidFill>
            <a:srgbClr val="070D09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aseline="0" dirty="0"/>
              <a:t>“To whom then will you compare me,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that I should be like him? says the Holy One.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Lift up your eyes on high and see: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who created these?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He who brings out their host by number,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calling them all by name;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by the greatness of his might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and because he is strong in power,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not one is missing.”               Isaiah 40:25-26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0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B8A84-50DC-6D3A-7E02-B67CD00E0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43FA1B6-ED1C-8B2A-4719-A8276FD60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DB663-D877-F656-1A86-A55C28E9C235}"/>
              </a:ext>
            </a:extLst>
          </p:cNvPr>
          <p:cNvSpPr txBox="1"/>
          <p:nvPr/>
        </p:nvSpPr>
        <p:spPr>
          <a:xfrm>
            <a:off x="608179" y="177800"/>
            <a:ext cx="10975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40:12-31</a:t>
            </a:r>
          </a:p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The Incomparable Greatness of God!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916B3-B5B0-8CEB-EF41-6FEE9C36FDD0}"/>
              </a:ext>
            </a:extLst>
          </p:cNvPr>
          <p:cNvSpPr txBox="1"/>
          <p:nvPr/>
        </p:nvSpPr>
        <p:spPr>
          <a:xfrm>
            <a:off x="1406772" y="2073187"/>
            <a:ext cx="9378456" cy="2785378"/>
          </a:xfrm>
          <a:prstGeom prst="rect">
            <a:avLst/>
          </a:prstGeom>
          <a:solidFill>
            <a:srgbClr val="070D09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Distinct From Creation (12-14)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Supreme Above Creation (15-20)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Sovereign Over Creation (21-26)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>
                <a:solidFill>
                  <a:srgbClr val="FFFF00"/>
                </a:solidFill>
              </a:rPr>
              <a:t>How this Applies to His People (27-31)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82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0D6B2-FBD5-4523-B39B-C9D598C1A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35C63-D892-2D7F-96F1-B6808017E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/>
          <a:stretch/>
        </p:blipFill>
        <p:spPr bwMode="auto">
          <a:xfrm>
            <a:off x="-1" y="0"/>
            <a:ext cx="12192001" cy="68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E255F0-73E8-7F99-A7A6-4B79AEC90F05}"/>
              </a:ext>
            </a:extLst>
          </p:cNvPr>
          <p:cNvSpPr txBox="1"/>
          <p:nvPr/>
        </p:nvSpPr>
        <p:spPr>
          <a:xfrm>
            <a:off x="280307" y="3717153"/>
            <a:ext cx="8602436" cy="2862322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“Why do you say, O Jacob,</a:t>
            </a:r>
          </a:p>
          <a:p>
            <a:r>
              <a:rPr lang="en-US" sz="3600" baseline="0" dirty="0"/>
              <a:t>    and speak, O Israel,</a:t>
            </a:r>
          </a:p>
          <a:p>
            <a:r>
              <a:rPr lang="en-US" sz="3600" baseline="0" dirty="0"/>
              <a:t>‘My way is hidden from the L</a:t>
            </a:r>
            <a:r>
              <a:rPr lang="en-US" sz="3200" baseline="0" dirty="0"/>
              <a:t>ORD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and my right is disregarded by my God’?”</a:t>
            </a:r>
          </a:p>
          <a:p>
            <a:r>
              <a:rPr lang="en-US" sz="3600" baseline="0" dirty="0"/>
              <a:t>                                                 Isaiah 40:27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2C766-DABC-CB9E-E580-1A123DF22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AA946-0DB2-F869-FD8F-015850E0C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/>
          <a:stretch/>
        </p:blipFill>
        <p:spPr bwMode="auto">
          <a:xfrm>
            <a:off x="-1" y="0"/>
            <a:ext cx="12192001" cy="68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C0615-B5B0-9CD1-8B35-C643FF772C5A}"/>
              </a:ext>
            </a:extLst>
          </p:cNvPr>
          <p:cNvSpPr txBox="1"/>
          <p:nvPr/>
        </p:nvSpPr>
        <p:spPr>
          <a:xfrm>
            <a:off x="280307" y="3717153"/>
            <a:ext cx="8602436" cy="2862322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“Why do you say, O Jacob,</a:t>
            </a:r>
          </a:p>
          <a:p>
            <a:r>
              <a:rPr lang="en-US" sz="3600" baseline="0" dirty="0"/>
              <a:t>    and speak, O Israel,</a:t>
            </a:r>
          </a:p>
          <a:p>
            <a:r>
              <a:rPr lang="en-US" sz="3600" baseline="0" dirty="0"/>
              <a:t>‘</a:t>
            </a:r>
            <a:r>
              <a:rPr lang="en-US" sz="3600" baseline="0" dirty="0">
                <a:solidFill>
                  <a:srgbClr val="FFFF00"/>
                </a:solidFill>
              </a:rPr>
              <a:t>My way is hidden from the L</a:t>
            </a:r>
            <a:r>
              <a:rPr lang="en-US" sz="3200" baseline="0" dirty="0">
                <a:solidFill>
                  <a:srgbClr val="FFFF00"/>
                </a:solidFill>
              </a:rPr>
              <a:t>ORD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and my right is disregarded by my God’?”</a:t>
            </a:r>
          </a:p>
          <a:p>
            <a:r>
              <a:rPr lang="en-US" sz="3600" baseline="0" dirty="0"/>
              <a:t>                                                 Isaiah 40:27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FF9357-A2F8-F135-AFCB-4D71F9139920}"/>
              </a:ext>
            </a:extLst>
          </p:cNvPr>
          <p:cNvSpPr/>
          <p:nvPr/>
        </p:nvSpPr>
        <p:spPr>
          <a:xfrm>
            <a:off x="6334860" y="4013206"/>
            <a:ext cx="4926557" cy="816331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doesn’t know…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9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E7EB5-84C4-5495-DCB7-233A2B14A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C38B1-396E-FDF6-BC39-B3654048C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/>
          <a:stretch/>
        </p:blipFill>
        <p:spPr bwMode="auto">
          <a:xfrm>
            <a:off x="-1" y="0"/>
            <a:ext cx="12192001" cy="68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95AB80-416B-9688-62AD-27A541C9EADC}"/>
              </a:ext>
            </a:extLst>
          </p:cNvPr>
          <p:cNvSpPr txBox="1"/>
          <p:nvPr/>
        </p:nvSpPr>
        <p:spPr>
          <a:xfrm>
            <a:off x="280307" y="3717153"/>
            <a:ext cx="8602436" cy="2862322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“Why do you say, O Jacob,</a:t>
            </a:r>
          </a:p>
          <a:p>
            <a:r>
              <a:rPr lang="en-US" sz="3600" baseline="0" dirty="0"/>
              <a:t>    and speak, O Israel,</a:t>
            </a:r>
          </a:p>
          <a:p>
            <a:r>
              <a:rPr lang="en-US" sz="3600" baseline="0" dirty="0"/>
              <a:t>‘My way is hidden from the L</a:t>
            </a:r>
            <a:r>
              <a:rPr lang="en-US" sz="3200" baseline="0" dirty="0"/>
              <a:t>ORD</a:t>
            </a:r>
            <a:r>
              <a:rPr lang="en-US" sz="3600" baseline="0" dirty="0"/>
              <a:t>,</a:t>
            </a:r>
          </a:p>
          <a:p>
            <a:r>
              <a:rPr lang="en-US" sz="3600" baseline="0" dirty="0"/>
              <a:t>    and </a:t>
            </a:r>
            <a:r>
              <a:rPr lang="en-US" sz="3600" baseline="0" dirty="0">
                <a:solidFill>
                  <a:srgbClr val="FFFF00"/>
                </a:solidFill>
              </a:rPr>
              <a:t>my right is disregarded by my God</a:t>
            </a:r>
            <a:r>
              <a:rPr lang="en-US" sz="3600" baseline="0" dirty="0"/>
              <a:t>’?”</a:t>
            </a:r>
          </a:p>
          <a:p>
            <a:r>
              <a:rPr lang="en-US" sz="3600" baseline="0" dirty="0"/>
              <a:t>                                                 Isaiah 40:27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4019F0-AAAD-2FBC-DDC5-3228CF59BAF6}"/>
              </a:ext>
            </a:extLst>
          </p:cNvPr>
          <p:cNvSpPr/>
          <p:nvPr/>
        </p:nvSpPr>
        <p:spPr>
          <a:xfrm>
            <a:off x="6334860" y="4013206"/>
            <a:ext cx="4926557" cy="816331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doesn’t care…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2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F6F5C-EBC6-1DD0-B29D-7B3FC43C7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4B9AA-46BE-C41D-40CC-DEE2189A6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/>
          <a:stretch/>
        </p:blipFill>
        <p:spPr bwMode="auto">
          <a:xfrm>
            <a:off x="-1" y="0"/>
            <a:ext cx="12192001" cy="68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42359-59C2-186C-0F53-3CA7F3F0BB68}"/>
              </a:ext>
            </a:extLst>
          </p:cNvPr>
          <p:cNvSpPr txBox="1"/>
          <p:nvPr/>
        </p:nvSpPr>
        <p:spPr>
          <a:xfrm>
            <a:off x="1794781" y="496600"/>
            <a:ext cx="8602436" cy="5847755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600" baseline="0" dirty="0"/>
              <a:t>Isaiah 40 Context:  Exile in Babylon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What hard / hopeless situations are we in?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War and oppression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Discrimination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Difficult marriages or other relationships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Challenges with children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Difficult jobs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Frustrations in ministry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Discouragement or Depression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35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37F6B-92BC-A049-5163-AB64A47A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82A49D6-51ED-66B9-55CD-FAA874C80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104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DBD99-2CED-C32C-2D23-AC803D939E03}"/>
              </a:ext>
            </a:extLst>
          </p:cNvPr>
          <p:cNvSpPr txBox="1"/>
          <p:nvPr/>
        </p:nvSpPr>
        <p:spPr>
          <a:xfrm>
            <a:off x="1794782" y="992097"/>
            <a:ext cx="8602436" cy="3416320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“Have you not known? Have you not heard?</a:t>
            </a:r>
          </a:p>
          <a:p>
            <a:r>
              <a:rPr lang="en-US" sz="3600" baseline="0" dirty="0"/>
              <a:t>The L</a:t>
            </a:r>
            <a:r>
              <a:rPr lang="en-US" sz="3200" baseline="0" dirty="0"/>
              <a:t>ORD</a:t>
            </a:r>
            <a:r>
              <a:rPr lang="en-US" sz="3600" baseline="0" dirty="0"/>
              <a:t> is the everlasting God,</a:t>
            </a:r>
          </a:p>
          <a:p>
            <a:r>
              <a:rPr lang="en-US" sz="3600" baseline="0" dirty="0"/>
              <a:t>    the Creator of the ends of the earth.</a:t>
            </a:r>
          </a:p>
          <a:p>
            <a:r>
              <a:rPr lang="en-US" sz="3600" baseline="0" dirty="0"/>
              <a:t>He does not faint or grow weary;</a:t>
            </a:r>
          </a:p>
          <a:p>
            <a:r>
              <a:rPr lang="en-US" sz="3600" baseline="0" dirty="0"/>
              <a:t>    his understanding is unsearchable.”</a:t>
            </a:r>
          </a:p>
          <a:p>
            <a:r>
              <a:rPr lang="en-US" sz="3600" baseline="0" dirty="0"/>
              <a:t>                                                 Isaiah 40:28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4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0DD05-AE58-7715-9D74-5A1429004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EFF97F-E929-A072-E705-69B440D11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104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152FA-6338-EF2F-3DC7-6CF7C769A70D}"/>
              </a:ext>
            </a:extLst>
          </p:cNvPr>
          <p:cNvSpPr txBox="1"/>
          <p:nvPr/>
        </p:nvSpPr>
        <p:spPr>
          <a:xfrm>
            <a:off x="1794782" y="992097"/>
            <a:ext cx="8602436" cy="3416320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“Have you not known? Have you not heard?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The L</a:t>
            </a:r>
            <a:r>
              <a:rPr lang="en-US" sz="3200" baseline="0" dirty="0">
                <a:solidFill>
                  <a:srgbClr val="FFFF00"/>
                </a:solidFill>
              </a:rPr>
              <a:t>ORD</a:t>
            </a:r>
            <a:r>
              <a:rPr lang="en-US" sz="3600" baseline="0" dirty="0">
                <a:solidFill>
                  <a:srgbClr val="FFFF00"/>
                </a:solidFill>
              </a:rPr>
              <a:t> is the everlasting God,</a:t>
            </a:r>
          </a:p>
          <a:p>
            <a:r>
              <a:rPr lang="en-US" sz="3600" baseline="0" dirty="0"/>
              <a:t>    the Creator of the ends of the earth.</a:t>
            </a:r>
          </a:p>
          <a:p>
            <a:r>
              <a:rPr lang="en-US" sz="3600" baseline="0" dirty="0"/>
              <a:t>He does not faint or grow weary;</a:t>
            </a:r>
          </a:p>
          <a:p>
            <a:r>
              <a:rPr lang="en-US" sz="3600" baseline="0" dirty="0"/>
              <a:t>    his understanding is unsearchable.”</a:t>
            </a:r>
          </a:p>
          <a:p>
            <a:r>
              <a:rPr lang="en-US" sz="3600" baseline="0" dirty="0"/>
              <a:t>                                                 Isaiah 40:28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81237D-F8D2-D210-776A-614018E3E0BE}"/>
              </a:ext>
            </a:extLst>
          </p:cNvPr>
          <p:cNvSpPr/>
          <p:nvPr/>
        </p:nvSpPr>
        <p:spPr>
          <a:xfrm>
            <a:off x="5648446" y="4408417"/>
            <a:ext cx="5830712" cy="1457486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is eternal – not bound by time.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9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86896-15D2-9C29-3F4B-9BE61164C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F69F418-8522-130F-2C3C-7D9DB41F8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104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99ED6-5740-D1AA-3D5C-8049F6FA3BAA}"/>
              </a:ext>
            </a:extLst>
          </p:cNvPr>
          <p:cNvSpPr txBox="1"/>
          <p:nvPr/>
        </p:nvSpPr>
        <p:spPr>
          <a:xfrm>
            <a:off x="1794782" y="992097"/>
            <a:ext cx="8602436" cy="3416320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“Have you not known? Have you not heard?</a:t>
            </a:r>
          </a:p>
          <a:p>
            <a:r>
              <a:rPr lang="en-US" sz="3600" baseline="0" dirty="0"/>
              <a:t>The L</a:t>
            </a:r>
            <a:r>
              <a:rPr lang="en-US" sz="3200" baseline="0" dirty="0"/>
              <a:t>ORD</a:t>
            </a:r>
            <a:r>
              <a:rPr lang="en-US" sz="3600" baseline="0" dirty="0"/>
              <a:t> is the everlasting God,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the Creator of the ends of the earth.</a:t>
            </a:r>
          </a:p>
          <a:p>
            <a:r>
              <a:rPr lang="en-US" sz="3600" baseline="0" dirty="0"/>
              <a:t>He does not faint or grow weary;</a:t>
            </a:r>
          </a:p>
          <a:p>
            <a:r>
              <a:rPr lang="en-US" sz="3600" baseline="0" dirty="0"/>
              <a:t>    his understanding is unsearchable.”</a:t>
            </a:r>
          </a:p>
          <a:p>
            <a:r>
              <a:rPr lang="en-US" sz="3600" baseline="0" dirty="0"/>
              <a:t>                                                 Isaiah 40:28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56D42E-4094-387D-2795-AB95ED1460DC}"/>
              </a:ext>
            </a:extLst>
          </p:cNvPr>
          <p:cNvSpPr/>
          <p:nvPr/>
        </p:nvSpPr>
        <p:spPr>
          <a:xfrm>
            <a:off x="5648446" y="4408417"/>
            <a:ext cx="5830712" cy="1457486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is both creative and all-powerful.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34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9EEB8-673A-11BB-FA5F-CE4D664B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A0B5734-5107-53CE-CB60-DBEC92BE8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104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46682C-31ED-2553-8B89-B1A75B6DF5DD}"/>
              </a:ext>
            </a:extLst>
          </p:cNvPr>
          <p:cNvSpPr txBox="1"/>
          <p:nvPr/>
        </p:nvSpPr>
        <p:spPr>
          <a:xfrm>
            <a:off x="1794782" y="992097"/>
            <a:ext cx="8602436" cy="3416320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“Have you not known? Have you not heard?</a:t>
            </a:r>
          </a:p>
          <a:p>
            <a:r>
              <a:rPr lang="en-US" sz="3600" baseline="0" dirty="0"/>
              <a:t>The L</a:t>
            </a:r>
            <a:r>
              <a:rPr lang="en-US" sz="3200" baseline="0" dirty="0"/>
              <a:t>ORD</a:t>
            </a:r>
            <a:r>
              <a:rPr lang="en-US" sz="3600" baseline="0" dirty="0"/>
              <a:t> is the everlasting God,</a:t>
            </a:r>
          </a:p>
          <a:p>
            <a:r>
              <a:rPr lang="en-US" sz="3600" baseline="0" dirty="0"/>
              <a:t>    the Creator of the ends of the earth.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He does not faint or grow weary;</a:t>
            </a:r>
          </a:p>
          <a:p>
            <a:r>
              <a:rPr lang="en-US" sz="3600" baseline="0" dirty="0"/>
              <a:t>    his understanding is unsearchable.”</a:t>
            </a:r>
          </a:p>
          <a:p>
            <a:r>
              <a:rPr lang="en-US" sz="3600" baseline="0" dirty="0"/>
              <a:t>                                                 Isaiah 40:28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686118-622D-0732-476F-493551F719FB}"/>
              </a:ext>
            </a:extLst>
          </p:cNvPr>
          <p:cNvSpPr/>
          <p:nvPr/>
        </p:nvSpPr>
        <p:spPr>
          <a:xfrm>
            <a:off x="6180818" y="4408417"/>
            <a:ext cx="5642882" cy="816331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is infinite in energy.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5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0AF28-19EB-4B94-6065-A7763D7DF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bylonian captivity - Wikipedia">
            <a:extLst>
              <a:ext uri="{FF2B5EF4-FFF2-40B4-BE49-F238E27FC236}">
                <a16:creationId xmlns:a16="http://schemas.microsoft.com/office/drawing/2014/main" id="{8A779195-11BF-A7D2-8CFF-9E1A714B0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6866"/>
          <a:stretch/>
        </p:blipFill>
        <p:spPr bwMode="auto">
          <a:xfrm>
            <a:off x="0" y="0"/>
            <a:ext cx="12192000" cy="68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6DB617-C08F-A90F-E3BB-ECE0D79353B6}"/>
              </a:ext>
            </a:extLst>
          </p:cNvPr>
          <p:cNvSpPr txBox="1"/>
          <p:nvPr/>
        </p:nvSpPr>
        <p:spPr>
          <a:xfrm>
            <a:off x="1268278" y="3193800"/>
            <a:ext cx="9655444" cy="1569660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800" b="1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39 closed with a message of future disaster and exile to Babylon…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0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0E77-105B-6412-648D-44FF17ED9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E3F4FFB-2180-53DC-2C29-9F41C6F9F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104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D8F97-1B78-ED28-EEDC-89121D846901}"/>
              </a:ext>
            </a:extLst>
          </p:cNvPr>
          <p:cNvSpPr txBox="1"/>
          <p:nvPr/>
        </p:nvSpPr>
        <p:spPr>
          <a:xfrm>
            <a:off x="1794782" y="992097"/>
            <a:ext cx="8602436" cy="3416320"/>
          </a:xfrm>
          <a:prstGeom prst="rect">
            <a:avLst/>
          </a:prstGeom>
          <a:solidFill>
            <a:srgbClr val="04103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“Have you not known? Have you not heard?</a:t>
            </a:r>
          </a:p>
          <a:p>
            <a:r>
              <a:rPr lang="en-US" sz="3600" baseline="0" dirty="0"/>
              <a:t>The L</a:t>
            </a:r>
            <a:r>
              <a:rPr lang="en-US" sz="3200" baseline="0" dirty="0"/>
              <a:t>ORD</a:t>
            </a:r>
            <a:r>
              <a:rPr lang="en-US" sz="3600" baseline="0" dirty="0"/>
              <a:t> is the everlasting God,</a:t>
            </a:r>
          </a:p>
          <a:p>
            <a:r>
              <a:rPr lang="en-US" sz="3600" baseline="0" dirty="0"/>
              <a:t>    the Creator of the ends of the earth.</a:t>
            </a:r>
          </a:p>
          <a:p>
            <a:r>
              <a:rPr lang="en-US" sz="3600" baseline="0" dirty="0"/>
              <a:t>He does not faint or grow weary;</a:t>
            </a:r>
          </a:p>
          <a:p>
            <a:r>
              <a:rPr lang="en-US" sz="3600" baseline="0" dirty="0">
                <a:solidFill>
                  <a:srgbClr val="FFFF00"/>
                </a:solidFill>
              </a:rPr>
              <a:t>    his understanding is unsearchable.”</a:t>
            </a:r>
          </a:p>
          <a:p>
            <a:r>
              <a:rPr lang="en-US" sz="3600" baseline="0" dirty="0"/>
              <a:t>                                                 Isaiah 40:28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B0138E-80CB-51F2-1631-08B738958E98}"/>
              </a:ext>
            </a:extLst>
          </p:cNvPr>
          <p:cNvSpPr/>
          <p:nvPr/>
        </p:nvSpPr>
        <p:spPr>
          <a:xfrm>
            <a:off x="6180818" y="4408417"/>
            <a:ext cx="5642882" cy="816331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is infinite in wisdom.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404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9D8AC-7A86-379C-50FF-137D1FF6D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3D953B-F957-0C5A-CF5F-F2E3199ED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r="416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2018F-00F4-C4A6-F8F2-0CE668A0C560}"/>
              </a:ext>
            </a:extLst>
          </p:cNvPr>
          <p:cNvSpPr txBox="1"/>
          <p:nvPr/>
        </p:nvSpPr>
        <p:spPr>
          <a:xfrm>
            <a:off x="728133" y="4392385"/>
            <a:ext cx="10735733" cy="1754326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“He gives power to the faint,</a:t>
            </a:r>
          </a:p>
          <a:p>
            <a:r>
              <a:rPr lang="en-US" sz="3600" baseline="0" dirty="0"/>
              <a:t>    and to him who has no might he increases strength.”</a:t>
            </a:r>
          </a:p>
          <a:p>
            <a:r>
              <a:rPr lang="en-US" sz="3600" baseline="0" dirty="0"/>
              <a:t>                                                                  Isaiah 40:29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77345B-5FE9-55E7-A95B-AF098E4E9591}"/>
              </a:ext>
            </a:extLst>
          </p:cNvPr>
          <p:cNvSpPr/>
          <p:nvPr/>
        </p:nvSpPr>
        <p:spPr>
          <a:xfrm>
            <a:off x="2609752" y="323701"/>
            <a:ext cx="6972494" cy="3744983"/>
          </a:xfrm>
          <a:prstGeom prst="roundRect">
            <a:avLst/>
          </a:prstGeom>
          <a:solidFill>
            <a:srgbClr val="2F1608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God,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his nature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is eternal, all-powerful, etc. (vs 28)</a:t>
            </a:r>
          </a:p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God,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his nature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also 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gives power and strength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those who need it!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1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B615-B705-708F-B12A-17E7CF41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CABD7E1-5AF8-D03C-EA2D-00820E00C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r="416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44AD09-C571-959A-5476-B5F0DE1796C3}"/>
              </a:ext>
            </a:extLst>
          </p:cNvPr>
          <p:cNvSpPr txBox="1"/>
          <p:nvPr/>
        </p:nvSpPr>
        <p:spPr>
          <a:xfrm>
            <a:off x="728133" y="4392385"/>
            <a:ext cx="10735733" cy="1754326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“He gives power to the faint,</a:t>
            </a:r>
          </a:p>
          <a:p>
            <a:r>
              <a:rPr lang="en-US" sz="3600" baseline="0" dirty="0"/>
              <a:t>    and to him who has no might he increases strength.”</a:t>
            </a:r>
          </a:p>
          <a:p>
            <a:r>
              <a:rPr lang="en-US" sz="3600" baseline="0" dirty="0"/>
              <a:t>                                                                  Isaiah 40:29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1CD6A0-E7A3-4E93-3F05-480F9FC1F572}"/>
              </a:ext>
            </a:extLst>
          </p:cNvPr>
          <p:cNvSpPr/>
          <p:nvPr/>
        </p:nvSpPr>
        <p:spPr>
          <a:xfrm>
            <a:off x="3039607" y="323701"/>
            <a:ext cx="6112783" cy="3744983"/>
          </a:xfrm>
          <a:prstGeom prst="roundRect">
            <a:avLst/>
          </a:prstGeom>
          <a:solidFill>
            <a:srgbClr val="2F1608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does NOT promise to change our situations…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he DOES promise power and strength to face them!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980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A3934-2C02-7665-DBCC-D8799CAF1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5304490-3809-3DC5-A756-CFAAF5948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5929"/>
          <a:stretch/>
        </p:blipFill>
        <p:spPr bwMode="auto">
          <a:xfrm>
            <a:off x="0" y="-1"/>
            <a:ext cx="12192000" cy="68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3BFD6-0286-7975-D257-3463E0DC549A}"/>
              </a:ext>
            </a:extLst>
          </p:cNvPr>
          <p:cNvSpPr txBox="1"/>
          <p:nvPr/>
        </p:nvSpPr>
        <p:spPr>
          <a:xfrm>
            <a:off x="4222447" y="4833257"/>
            <a:ext cx="7615767" cy="1754326"/>
          </a:xfrm>
          <a:prstGeom prst="rect">
            <a:avLst/>
          </a:prstGeom>
          <a:solidFill>
            <a:srgbClr val="070D09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600" baseline="0" dirty="0"/>
              <a:t>“Even youths shall faint and be weary,</a:t>
            </a:r>
          </a:p>
          <a:p>
            <a:r>
              <a:rPr lang="en-US" sz="3600" baseline="0" dirty="0"/>
              <a:t>    and young men shall fall exhausted;”</a:t>
            </a:r>
          </a:p>
          <a:p>
            <a:r>
              <a:rPr lang="en-US" sz="3600" baseline="0" dirty="0"/>
              <a:t>                                                Isaiah 40:30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2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67BD5-18AE-BADC-3414-D787C5F8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64AF5A-1259-11E7-1B64-2140EB2EF79C}"/>
              </a:ext>
            </a:extLst>
          </p:cNvPr>
          <p:cNvSpPr/>
          <p:nvPr/>
        </p:nvSpPr>
        <p:spPr>
          <a:xfrm>
            <a:off x="-1" y="6188529"/>
            <a:ext cx="12192001" cy="669471"/>
          </a:xfrm>
          <a:prstGeom prst="rect">
            <a:avLst/>
          </a:prstGeom>
          <a:solidFill>
            <a:srgbClr val="6D8A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08B1D8-B5DF-9CC6-4F6E-5A8BCD7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16213"/>
          <a:stretch/>
        </p:blipFill>
        <p:spPr bwMode="auto">
          <a:xfrm>
            <a:off x="-1" y="-10"/>
            <a:ext cx="12192001" cy="63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0E0E4-7B3C-F30B-0A69-22B769C06D30}"/>
              </a:ext>
            </a:extLst>
          </p:cNvPr>
          <p:cNvSpPr txBox="1"/>
          <p:nvPr/>
        </p:nvSpPr>
        <p:spPr>
          <a:xfrm>
            <a:off x="-2" y="4672786"/>
            <a:ext cx="12192001" cy="2185214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400" baseline="0" dirty="0"/>
              <a:t>“but they who wait for the LORD shall renew their strength;</a:t>
            </a:r>
          </a:p>
          <a:p>
            <a:pPr algn="ctr"/>
            <a:r>
              <a:rPr lang="en-US" sz="3400" baseline="0" dirty="0"/>
              <a:t>    they shall mount up with wings like eagles;</a:t>
            </a:r>
          </a:p>
          <a:p>
            <a:pPr algn="ctr"/>
            <a:r>
              <a:rPr lang="en-US" sz="3400" baseline="0" dirty="0"/>
              <a:t>they shall run and not be weary; they shall walk and not faint.”</a:t>
            </a:r>
          </a:p>
          <a:p>
            <a:pPr algn="ctr"/>
            <a:r>
              <a:rPr lang="en-US" sz="3400" baseline="0" dirty="0"/>
              <a:t>                                                                                   Isaiah 40:31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1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2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B4DCD4-FF5B-735A-EF6F-C2C63B3A8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C216DD-71B2-990B-34B1-F382C44F206B}"/>
              </a:ext>
            </a:extLst>
          </p:cNvPr>
          <p:cNvSpPr/>
          <p:nvPr/>
        </p:nvSpPr>
        <p:spPr>
          <a:xfrm>
            <a:off x="-1" y="6188529"/>
            <a:ext cx="12192001" cy="669471"/>
          </a:xfrm>
          <a:prstGeom prst="rect">
            <a:avLst/>
          </a:prstGeom>
          <a:solidFill>
            <a:srgbClr val="6D8A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6A81B5-396D-230D-EFFC-FB493BE0F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16213"/>
          <a:stretch/>
        </p:blipFill>
        <p:spPr bwMode="auto">
          <a:xfrm>
            <a:off x="-1" y="-10"/>
            <a:ext cx="12192001" cy="63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0BA48-2AD1-6269-1C97-41964DF643EE}"/>
              </a:ext>
            </a:extLst>
          </p:cNvPr>
          <p:cNvSpPr txBox="1"/>
          <p:nvPr/>
        </p:nvSpPr>
        <p:spPr>
          <a:xfrm>
            <a:off x="-2" y="4672786"/>
            <a:ext cx="12192001" cy="2185214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400" baseline="0" dirty="0"/>
              <a:t>“but they who </a:t>
            </a:r>
            <a:r>
              <a:rPr lang="en-US" sz="3400" baseline="0" dirty="0">
                <a:solidFill>
                  <a:srgbClr val="FFFF00"/>
                </a:solidFill>
              </a:rPr>
              <a:t>wait for the L</a:t>
            </a:r>
            <a:r>
              <a:rPr lang="en-US" sz="3200" baseline="0" dirty="0">
                <a:solidFill>
                  <a:srgbClr val="FFFF00"/>
                </a:solidFill>
              </a:rPr>
              <a:t>ORD</a:t>
            </a:r>
            <a:r>
              <a:rPr lang="en-US" sz="3400" baseline="0" dirty="0">
                <a:solidFill>
                  <a:srgbClr val="FFFF00"/>
                </a:solidFill>
              </a:rPr>
              <a:t> </a:t>
            </a:r>
            <a:r>
              <a:rPr lang="en-US" sz="3400" baseline="0" dirty="0"/>
              <a:t>shall renew their strength;</a:t>
            </a:r>
          </a:p>
          <a:p>
            <a:pPr algn="ctr"/>
            <a:r>
              <a:rPr lang="en-US" sz="3400" baseline="0" dirty="0"/>
              <a:t>    they shall mount up with wings like eagles;</a:t>
            </a:r>
          </a:p>
          <a:p>
            <a:pPr algn="ctr"/>
            <a:r>
              <a:rPr lang="en-US" sz="3400" baseline="0" dirty="0"/>
              <a:t>they shall run and not be weary; they shall walk and not faint.”</a:t>
            </a:r>
          </a:p>
          <a:p>
            <a:pPr algn="ctr"/>
            <a:r>
              <a:rPr lang="en-US" sz="3400" baseline="0" dirty="0"/>
              <a:t>                                                                                   Isaiah 40:31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63C73F-74F4-3169-B417-ED7D7A7BE5DD}"/>
              </a:ext>
            </a:extLst>
          </p:cNvPr>
          <p:cNvSpPr/>
          <p:nvPr/>
        </p:nvSpPr>
        <p:spPr>
          <a:xfrm>
            <a:off x="300879" y="218381"/>
            <a:ext cx="7106918" cy="816331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wait for the L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0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2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5D914A-6674-F1C7-57B6-D096FC83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A649E8-0197-A114-0748-68071F2BEE78}"/>
              </a:ext>
            </a:extLst>
          </p:cNvPr>
          <p:cNvSpPr/>
          <p:nvPr/>
        </p:nvSpPr>
        <p:spPr>
          <a:xfrm>
            <a:off x="-1" y="6188529"/>
            <a:ext cx="12192001" cy="669471"/>
          </a:xfrm>
          <a:prstGeom prst="rect">
            <a:avLst/>
          </a:prstGeom>
          <a:solidFill>
            <a:srgbClr val="6D8A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D39A18-C3E7-315E-B164-BDF255A95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16213"/>
          <a:stretch/>
        </p:blipFill>
        <p:spPr bwMode="auto">
          <a:xfrm>
            <a:off x="-1" y="-10"/>
            <a:ext cx="12192001" cy="63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8A3E0-BEBE-EC7F-B4BD-90A9C8909DE3}"/>
              </a:ext>
            </a:extLst>
          </p:cNvPr>
          <p:cNvSpPr txBox="1"/>
          <p:nvPr/>
        </p:nvSpPr>
        <p:spPr>
          <a:xfrm>
            <a:off x="-2" y="4672786"/>
            <a:ext cx="12192001" cy="2185214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400" baseline="0" dirty="0"/>
              <a:t>“but they who </a:t>
            </a:r>
            <a:r>
              <a:rPr lang="en-US" sz="3400" baseline="0" dirty="0">
                <a:solidFill>
                  <a:srgbClr val="FFFF00"/>
                </a:solidFill>
              </a:rPr>
              <a:t>wait for the L</a:t>
            </a:r>
            <a:r>
              <a:rPr lang="en-US" sz="3200" baseline="0" dirty="0">
                <a:solidFill>
                  <a:srgbClr val="FFFF00"/>
                </a:solidFill>
              </a:rPr>
              <a:t>ORD</a:t>
            </a:r>
            <a:r>
              <a:rPr lang="en-US" sz="3400" baseline="0" dirty="0">
                <a:solidFill>
                  <a:srgbClr val="FFFF00"/>
                </a:solidFill>
              </a:rPr>
              <a:t> </a:t>
            </a:r>
            <a:r>
              <a:rPr lang="en-US" sz="3400" baseline="0" dirty="0"/>
              <a:t>shall renew their strength;</a:t>
            </a:r>
          </a:p>
          <a:p>
            <a:pPr algn="ctr"/>
            <a:r>
              <a:rPr lang="en-US" sz="3400" baseline="0" dirty="0"/>
              <a:t>    they shall mount up with wings like eagles;</a:t>
            </a:r>
          </a:p>
          <a:p>
            <a:pPr algn="ctr"/>
            <a:r>
              <a:rPr lang="en-US" sz="3400" baseline="0" dirty="0"/>
              <a:t>they shall run and not be weary; they shall walk and not faint.”</a:t>
            </a:r>
          </a:p>
          <a:p>
            <a:pPr algn="ctr"/>
            <a:r>
              <a:rPr lang="en-US" sz="3400" baseline="0" dirty="0"/>
              <a:t>                                                                                   Isaiah 40:31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BF1DB1-0D42-9810-3531-986749FB84DB}"/>
              </a:ext>
            </a:extLst>
          </p:cNvPr>
          <p:cNvSpPr/>
          <p:nvPr/>
        </p:nvSpPr>
        <p:spPr>
          <a:xfrm>
            <a:off x="684802" y="1170351"/>
            <a:ext cx="10822392" cy="816331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Wait: to look for, to hope for, to wait with </a:t>
            </a:r>
            <a:r>
              <a:rPr lang="en-US" sz="3600" b="1" dirty="0" err="1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expectaion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2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68D0E-B73D-132E-69EE-8CFD7D0FC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83F01B-3D68-E89E-F1D1-16EB6ACE1A70}"/>
              </a:ext>
            </a:extLst>
          </p:cNvPr>
          <p:cNvSpPr/>
          <p:nvPr/>
        </p:nvSpPr>
        <p:spPr>
          <a:xfrm>
            <a:off x="-1" y="6188529"/>
            <a:ext cx="12192001" cy="669471"/>
          </a:xfrm>
          <a:prstGeom prst="rect">
            <a:avLst/>
          </a:prstGeom>
          <a:solidFill>
            <a:srgbClr val="6D8A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493FF9B-1344-5BE4-3737-895C3D7A7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16213"/>
          <a:stretch/>
        </p:blipFill>
        <p:spPr bwMode="auto">
          <a:xfrm>
            <a:off x="-1" y="-10"/>
            <a:ext cx="12192001" cy="63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E5DF1-6BDC-1C16-15DB-0F889318B030}"/>
              </a:ext>
            </a:extLst>
          </p:cNvPr>
          <p:cNvSpPr txBox="1"/>
          <p:nvPr/>
        </p:nvSpPr>
        <p:spPr>
          <a:xfrm>
            <a:off x="-2" y="4672786"/>
            <a:ext cx="12192001" cy="2185214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400" baseline="0" dirty="0"/>
              <a:t>“but they who </a:t>
            </a:r>
            <a:r>
              <a:rPr lang="en-US" sz="3400" baseline="0" dirty="0">
                <a:solidFill>
                  <a:srgbClr val="FFFF00"/>
                </a:solidFill>
              </a:rPr>
              <a:t>wait for the L</a:t>
            </a:r>
            <a:r>
              <a:rPr lang="en-US" sz="3200" baseline="0" dirty="0">
                <a:solidFill>
                  <a:srgbClr val="FFFF00"/>
                </a:solidFill>
              </a:rPr>
              <a:t>ORD</a:t>
            </a:r>
            <a:r>
              <a:rPr lang="en-US" sz="3400" baseline="0" dirty="0">
                <a:solidFill>
                  <a:srgbClr val="FFFF00"/>
                </a:solidFill>
              </a:rPr>
              <a:t> </a:t>
            </a:r>
            <a:r>
              <a:rPr lang="en-US" sz="3400" baseline="0" dirty="0"/>
              <a:t>shall renew their strength;</a:t>
            </a:r>
          </a:p>
          <a:p>
            <a:pPr algn="ctr"/>
            <a:r>
              <a:rPr lang="en-US" sz="3400" baseline="0" dirty="0"/>
              <a:t>    they shall mount up with wings like eagles;</a:t>
            </a:r>
          </a:p>
          <a:p>
            <a:pPr algn="ctr"/>
            <a:r>
              <a:rPr lang="en-US" sz="3400" baseline="0" dirty="0"/>
              <a:t>they shall run and not be weary; they shall walk and not faint.”</a:t>
            </a:r>
          </a:p>
          <a:p>
            <a:pPr algn="ctr"/>
            <a:r>
              <a:rPr lang="en-US" sz="3400" baseline="0" dirty="0"/>
              <a:t>                                                                                   Isaiah 40:31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8C2A6E-6522-24A1-42D6-D1B9587D0A48}"/>
              </a:ext>
            </a:extLst>
          </p:cNvPr>
          <p:cNvSpPr/>
          <p:nvPr/>
        </p:nvSpPr>
        <p:spPr>
          <a:xfrm>
            <a:off x="684802" y="489868"/>
            <a:ext cx="10822392" cy="3693049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people of Judah: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believe that God really would fulfill his promise to rescue them from Babylon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believe that God’s Messiah really would come and set things right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about for us?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9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DFFD3-95B4-DD26-0B92-CA7F312D2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6D0B6-CF95-0DB3-907C-D8CF8DDEA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/>
          <a:stretch/>
        </p:blipFill>
        <p:spPr bwMode="auto">
          <a:xfrm>
            <a:off x="-1" y="0"/>
            <a:ext cx="12192001" cy="68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DF0A06-DC9D-D552-EA4A-E7FDF445D95F}"/>
              </a:ext>
            </a:extLst>
          </p:cNvPr>
          <p:cNvSpPr txBox="1"/>
          <p:nvPr/>
        </p:nvSpPr>
        <p:spPr>
          <a:xfrm>
            <a:off x="324798" y="496600"/>
            <a:ext cx="8602436" cy="5847755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600" baseline="0" dirty="0"/>
              <a:t>Isaiah 40 Context:  Exile in Babylon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What hard / hopeless situations are we in?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War and oppression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Discrimination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Difficult marriages or other relationships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Challenges with children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Difficult jobs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Lack of fruit in ministry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Discouragement or Depression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E9010C-DE34-0B65-16C7-1BDA3831D1AC}"/>
              </a:ext>
            </a:extLst>
          </p:cNvPr>
          <p:cNvSpPr/>
          <p:nvPr/>
        </p:nvSpPr>
        <p:spPr>
          <a:xfrm>
            <a:off x="5790869" y="1134319"/>
            <a:ext cx="6272729" cy="5327565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Sinful human solutions: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Revenge (physical, verbal)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 off relationships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out frustrations on others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Blame others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up hope / Quit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 away from God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3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A2498-7E86-F85D-76DF-DC82F422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BD6AD-6515-FC30-1F53-8FE30D2E3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/>
          <a:stretch/>
        </p:blipFill>
        <p:spPr bwMode="auto">
          <a:xfrm>
            <a:off x="-1" y="0"/>
            <a:ext cx="12192001" cy="68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98FB9-6AB4-2B7D-AAAA-A7C446C47CA2}"/>
              </a:ext>
            </a:extLst>
          </p:cNvPr>
          <p:cNvSpPr txBox="1"/>
          <p:nvPr/>
        </p:nvSpPr>
        <p:spPr>
          <a:xfrm>
            <a:off x="324798" y="496600"/>
            <a:ext cx="8602436" cy="5847755"/>
          </a:xfrm>
          <a:prstGeom prst="rect">
            <a:avLst/>
          </a:prstGeom>
          <a:solidFill>
            <a:srgbClr val="140001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600" baseline="0" dirty="0"/>
              <a:t>Isaiah 40 Context:  Exile in Babylon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What hard / hopeless situations are we in?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War and oppression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Discrimination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Difficult marriages or other relationships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Challenges with children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Difficult jobs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Lack of fruit in ministry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aseline="0" dirty="0"/>
              <a:t>Discouragement or Depression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BA21D4-4EEE-ABEE-A5DC-EFFCEA61B7A6}"/>
              </a:ext>
            </a:extLst>
          </p:cNvPr>
          <p:cNvSpPr/>
          <p:nvPr/>
        </p:nvSpPr>
        <p:spPr>
          <a:xfrm>
            <a:off x="5208608" y="409074"/>
            <a:ext cx="6854991" cy="5971785"/>
          </a:xfrm>
          <a:prstGeom prst="roundRect">
            <a:avLst/>
          </a:prstGeom>
          <a:solidFill>
            <a:srgbClr val="43280B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Waiting on God: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Depending on God to resolve situations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Waiting in hope &amp; expectation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Believing God’s promises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resorting to our own sinful solutions</a:t>
            </a:r>
          </a:p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Taking steps of obedience as God leads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0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BE014-AAA6-627C-861D-C0468BC90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bylonian captivity - Wikipedia">
            <a:extLst>
              <a:ext uri="{FF2B5EF4-FFF2-40B4-BE49-F238E27FC236}">
                <a16:creationId xmlns:a16="http://schemas.microsoft.com/office/drawing/2014/main" id="{82BC53F3-9933-2C87-6576-457E893EE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6866"/>
          <a:stretch/>
        </p:blipFill>
        <p:spPr bwMode="auto">
          <a:xfrm>
            <a:off x="0" y="0"/>
            <a:ext cx="12192000" cy="68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9E524-AC88-7E06-4393-8D392934EDE7}"/>
              </a:ext>
            </a:extLst>
          </p:cNvPr>
          <p:cNvSpPr txBox="1"/>
          <p:nvPr/>
        </p:nvSpPr>
        <p:spPr>
          <a:xfrm>
            <a:off x="1703858" y="3193800"/>
            <a:ext cx="8784283" cy="2539157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800" b="1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 forward 150 years…</a:t>
            </a:r>
          </a:p>
          <a:p>
            <a:pPr algn="ctr">
              <a:spcAft>
                <a:spcPts val="1800"/>
              </a:spcAft>
            </a:pPr>
            <a:r>
              <a:rPr lang="en-US" sz="4800" baseline="0" dirty="0"/>
              <a:t>God’s people are now in exile.</a:t>
            </a:r>
          </a:p>
          <a:p>
            <a:pPr algn="ctr">
              <a:spcAft>
                <a:spcPts val="1800"/>
              </a:spcAft>
            </a:pPr>
            <a:r>
              <a:rPr lang="en-US" sz="4800" b="1" baseline="0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would happen now?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139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2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CDB02-0333-FFAC-7E70-4C9410E37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06B7B-9C34-2034-1740-4B9CF98EE7F6}"/>
              </a:ext>
            </a:extLst>
          </p:cNvPr>
          <p:cNvSpPr/>
          <p:nvPr/>
        </p:nvSpPr>
        <p:spPr>
          <a:xfrm>
            <a:off x="-1" y="6188529"/>
            <a:ext cx="12192001" cy="669471"/>
          </a:xfrm>
          <a:prstGeom prst="rect">
            <a:avLst/>
          </a:prstGeom>
          <a:solidFill>
            <a:srgbClr val="6D8A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2E54BBC-E16C-5128-AB40-76762604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16213"/>
          <a:stretch/>
        </p:blipFill>
        <p:spPr bwMode="auto">
          <a:xfrm>
            <a:off x="-1" y="-10"/>
            <a:ext cx="12192001" cy="63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823C4F-51A1-61D8-B410-D74B9DF50AC6}"/>
              </a:ext>
            </a:extLst>
          </p:cNvPr>
          <p:cNvSpPr txBox="1"/>
          <p:nvPr/>
        </p:nvSpPr>
        <p:spPr>
          <a:xfrm>
            <a:off x="-2" y="4672786"/>
            <a:ext cx="12192001" cy="2185214"/>
          </a:xfrm>
          <a:prstGeom prst="rect">
            <a:avLst/>
          </a:prstGeom>
          <a:solidFill>
            <a:srgbClr val="070D09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400" baseline="0" dirty="0"/>
              <a:t>“but they who wait for the L</a:t>
            </a:r>
            <a:r>
              <a:rPr lang="en-US" sz="3200" baseline="0" dirty="0"/>
              <a:t>ORD</a:t>
            </a:r>
            <a:r>
              <a:rPr lang="en-US" sz="3400" baseline="0" dirty="0"/>
              <a:t> </a:t>
            </a:r>
            <a:r>
              <a:rPr lang="en-US" sz="3400" baseline="0" dirty="0">
                <a:solidFill>
                  <a:srgbClr val="FFFF00"/>
                </a:solidFill>
              </a:rPr>
              <a:t>shall renew their strength;</a:t>
            </a:r>
          </a:p>
          <a:p>
            <a:pPr algn="ctr"/>
            <a:r>
              <a:rPr lang="en-US" sz="3400" baseline="0" dirty="0">
                <a:solidFill>
                  <a:srgbClr val="FFFF00"/>
                </a:solidFill>
              </a:rPr>
              <a:t>    they shall mount up with wings like eagles;</a:t>
            </a:r>
          </a:p>
          <a:p>
            <a:pPr algn="ctr"/>
            <a:r>
              <a:rPr lang="en-US" sz="3400" baseline="0" dirty="0">
                <a:solidFill>
                  <a:srgbClr val="FFFF00"/>
                </a:solidFill>
              </a:rPr>
              <a:t>they shall run and not be weary; they shall walk and not faint</a:t>
            </a:r>
            <a:r>
              <a:rPr lang="en-US" sz="3400" baseline="0" dirty="0"/>
              <a:t>.”</a:t>
            </a:r>
          </a:p>
          <a:p>
            <a:pPr algn="ctr"/>
            <a:r>
              <a:rPr lang="en-US" sz="3400" baseline="0" dirty="0"/>
              <a:t>                                                                                   Isaiah 40:31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E1C2B1-E73A-D344-A80F-5F95FDA42744}"/>
              </a:ext>
            </a:extLst>
          </p:cNvPr>
          <p:cNvSpPr/>
          <p:nvPr/>
        </p:nvSpPr>
        <p:spPr>
          <a:xfrm>
            <a:off x="7986469" y="3598190"/>
            <a:ext cx="3796559" cy="753892"/>
          </a:xfrm>
          <a:prstGeom prst="roundRect">
            <a:avLst/>
          </a:prstGeom>
          <a:solidFill>
            <a:srgbClr val="04103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God’s Promise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2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62A451-E199-02C4-247A-7750B1EE9B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1219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733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Preaching link at BibleStudyDownloads.org</a:t>
            </a:r>
            <a:endParaRPr lang="en-US" sz="14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58897" y="636983"/>
            <a:ext cx="12309796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2" y="2222341"/>
            <a:ext cx="8204283" cy="3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08FE0-ACB5-1EE4-20B9-98B3585F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bylonian captivity - Wikipedia">
            <a:extLst>
              <a:ext uri="{FF2B5EF4-FFF2-40B4-BE49-F238E27FC236}">
                <a16:creationId xmlns:a16="http://schemas.microsoft.com/office/drawing/2014/main" id="{9DF54976-4E43-B4D3-C457-9E3B4C8B2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6866"/>
          <a:stretch/>
        </p:blipFill>
        <p:spPr bwMode="auto">
          <a:xfrm>
            <a:off x="0" y="0"/>
            <a:ext cx="12192000" cy="68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75478-46D3-C826-A8EB-3BE422E9DB15}"/>
              </a:ext>
            </a:extLst>
          </p:cNvPr>
          <p:cNvSpPr txBox="1"/>
          <p:nvPr/>
        </p:nvSpPr>
        <p:spPr>
          <a:xfrm>
            <a:off x="1703858" y="3193800"/>
            <a:ext cx="8784283" cy="2539157"/>
          </a:xfrm>
          <a:prstGeom prst="rect">
            <a:avLst/>
          </a:prstGeom>
          <a:solidFill>
            <a:srgbClr val="041031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en-US" sz="4800" b="1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God either </a:t>
            </a:r>
            <a:r>
              <a:rPr lang="en-US" sz="4800" b="1" baseline="0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unable</a:t>
            </a:r>
            <a:r>
              <a:rPr lang="en-US" sz="4800" b="1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4800" b="1" baseline="0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unwilling</a:t>
            </a:r>
            <a:r>
              <a:rPr lang="en-US" sz="4800" b="1" baseline="0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fulfill his promises?</a:t>
            </a:r>
          </a:p>
          <a:p>
            <a:pPr algn="ctr"/>
            <a:r>
              <a:rPr lang="en-US" sz="4800" baseline="0" dirty="0">
                <a:solidFill>
                  <a:srgbClr val="FFFF00"/>
                </a:solidFill>
              </a:rPr>
              <a:t>Was hope lost?</a:t>
            </a:r>
            <a:endParaRPr lang="en-US" sz="4800" b="1" baseline="0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424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F1EE8-D0AF-3DAC-679B-D8F9915BA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66851A-047C-FF2C-CD94-609D53FCC5C7}"/>
              </a:ext>
            </a:extLst>
          </p:cNvPr>
          <p:cNvSpPr txBox="1"/>
          <p:nvPr/>
        </p:nvSpPr>
        <p:spPr>
          <a:xfrm>
            <a:off x="7260771" y="1608515"/>
            <a:ext cx="4506686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aseline="0" dirty="0"/>
              <a:t>“</a:t>
            </a:r>
            <a:r>
              <a:rPr lang="en-US" sz="3600" baseline="0" dirty="0">
                <a:solidFill>
                  <a:srgbClr val="FFFF00"/>
                </a:solidFill>
              </a:rPr>
              <a:t>Comfort, comfort </a:t>
            </a:r>
            <a:r>
              <a:rPr lang="en-US" sz="3600" baseline="0" dirty="0"/>
              <a:t>my people, says your God.”         </a:t>
            </a:r>
          </a:p>
          <a:p>
            <a:pPr>
              <a:spcAft>
                <a:spcPts val="600"/>
              </a:spcAft>
            </a:pPr>
            <a:r>
              <a:rPr lang="en-US" sz="3600" baseline="0" dirty="0"/>
              <a:t>                  Isaiah 40:1</a:t>
            </a:r>
          </a:p>
        </p:txBody>
      </p:sp>
      <p:pic>
        <p:nvPicPr>
          <p:cNvPr id="3" name="Picture 4" descr="isaiah 41:10&#10;&#10;An artistic depiction of Isaiah 41:10 with a watercolor style. The biblical verse should be portrayed via symbolic imagery, such as a sunrise symbolizing hope, a comforting hand representing God's presence, and maybe a serene landscape to show peace. The overall atmosphere should evoke a sense of gentle strength and assurance. The style should reflect the qualities of watercolor painting, with broad, washed-out pigments that blend seamlessly, creating a dreamy and emotive ambiance.">
            <a:extLst>
              <a:ext uri="{FF2B5EF4-FFF2-40B4-BE49-F238E27FC236}">
                <a16:creationId xmlns:a16="http://schemas.microsoft.com/office/drawing/2014/main" id="{ADA36F71-F973-60A1-6B56-42E3F2D7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768FCC-15A0-A071-E11D-3491214FFCE2}"/>
              </a:ext>
            </a:extLst>
          </p:cNvPr>
          <p:cNvSpPr/>
          <p:nvPr/>
        </p:nvSpPr>
        <p:spPr>
          <a:xfrm>
            <a:off x="2148567" y="4593771"/>
            <a:ext cx="7894865" cy="2039504"/>
          </a:xfrm>
          <a:prstGeom prst="roundRect">
            <a:avLst/>
          </a:prstGeom>
          <a:solidFill>
            <a:srgbClr val="25333C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Isaiah 40–66 is a message of comfort and hope to God’s people in exile!</a:t>
            </a:r>
          </a:p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also to God’s people at all times!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9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24824-0896-E8B0-841C-0BA1289C8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63AAEA8-C075-9664-2D74-E3D0BE776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31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81171E-E9E5-83BB-5743-25987E32660D}"/>
              </a:ext>
            </a:extLst>
          </p:cNvPr>
          <p:cNvSpPr txBox="1"/>
          <p:nvPr/>
        </p:nvSpPr>
        <p:spPr>
          <a:xfrm>
            <a:off x="254643" y="3342269"/>
            <a:ext cx="6956385" cy="3170099"/>
          </a:xfrm>
          <a:prstGeom prst="rect">
            <a:avLst/>
          </a:prstGeom>
          <a:solidFill>
            <a:srgbClr val="3F0D0B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aseline="0" dirty="0"/>
              <a:t>“Go on up to a high mountain,</a:t>
            </a:r>
          </a:p>
          <a:p>
            <a:r>
              <a:rPr lang="en-US" baseline="0" dirty="0"/>
              <a:t>    O Zion, herald of good news…</a:t>
            </a:r>
          </a:p>
          <a:p>
            <a:r>
              <a:rPr lang="en-US" baseline="0" dirty="0"/>
              <a:t>say to the cities of Judah,</a:t>
            </a:r>
          </a:p>
          <a:p>
            <a:r>
              <a:rPr lang="en-US" baseline="0" dirty="0"/>
              <a:t>    “</a:t>
            </a:r>
            <a:r>
              <a:rPr lang="en-US" baseline="0" dirty="0">
                <a:solidFill>
                  <a:srgbClr val="FFFF00"/>
                </a:solidFill>
              </a:rPr>
              <a:t>Behold your God!</a:t>
            </a:r>
            <a:r>
              <a:rPr lang="en-US" baseline="0" dirty="0"/>
              <a:t>”.</a:t>
            </a:r>
          </a:p>
          <a:p>
            <a:r>
              <a:rPr lang="en-US" baseline="0" dirty="0"/>
              <a:t>                              Isaiah 40:9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3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A2AD0-50AC-7784-80A7-351397A3B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D81E062-92D6-CCA6-3B03-D82EBB642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945" r="12798" b="1084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6A017-4390-0E78-7698-5AAB7FB6D55D}"/>
              </a:ext>
            </a:extLst>
          </p:cNvPr>
          <p:cNvSpPr txBox="1"/>
          <p:nvPr/>
        </p:nvSpPr>
        <p:spPr>
          <a:xfrm>
            <a:off x="1406772" y="2073187"/>
            <a:ext cx="9378456" cy="2785378"/>
          </a:xfrm>
          <a:prstGeom prst="rect">
            <a:avLst/>
          </a:prstGeom>
          <a:solidFill>
            <a:srgbClr val="070D09">
              <a:alpha val="7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Distinct From Creation (12-14)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Supreme Above Creation (15-20)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God is Sovereign Over Creation (21-26)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en-US" baseline="0" dirty="0"/>
              <a:t>How this Applies to His People (27-31)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29180-F090-A22E-0918-38FBC185BA8F}"/>
              </a:ext>
            </a:extLst>
          </p:cNvPr>
          <p:cNvSpPr txBox="1"/>
          <p:nvPr/>
        </p:nvSpPr>
        <p:spPr>
          <a:xfrm>
            <a:off x="608179" y="177800"/>
            <a:ext cx="10975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Isaiah 40:12-31</a:t>
            </a:r>
          </a:p>
          <a:p>
            <a:pPr algn="ctr"/>
            <a:r>
              <a:rPr lang="en-US" sz="4400" baseline="0" dirty="0">
                <a:solidFill>
                  <a:srgbClr val="FFFF00"/>
                </a:solidFill>
              </a:rPr>
              <a:t>The Incomparable Greatness of God!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6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FD60DB5-6DA8-4003-A63C-C1FDCE5D6540}"/>
  <p:tag name="ISPRING_PROJECT_VERSION" val="9.3"/>
  <p:tag name="ISPRING_PROJECT_FOLDER_UPDATED" val="1"/>
  <p:tag name="ISPRING_LMS_API_VERSION" val="SCORM 2004 (4th edition)"/>
  <p:tag name="ISPRING_ULTRA_SCORM_COURSE_ID" val="E24C38BC-5005-467C-AC4A-D8EC405BF7B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OUTPUT_FOLDER" val="[[&quot;\uFFFD\/\bP{52F60523-431F-4090-BD6D-7A152C603D33}&quot;,&quot;C:\\Users\\dlbri\\OneDrive\\Documents\\AIC\\AIC Pastoring\\Messages\\Isaiah\\Chapters 40-48\\AV Files&quot;]]"/>
  <p:tag name="ISPRING_SCREEN_RECS_UPDATED" val="C:\Users\dlbri\OneDrive\Documents\AIC\AIC Pastoring\Messages\Isaiah\Chapters 40-48\Isaiah 40_12-31\"/>
  <p:tag name="ISPRING_RESOURCE_FOLDER" val="C:\Users\dlbri\OneDrive\Documents\AIC\AIC Pastoring\Messages\Isaiah\Chapters 40-48\Isaiah 40_12-31\"/>
  <p:tag name="ISPRING_PRESENTATION_PATH" val="C:\Users\dlbri\OneDrive\Documents\AIC\AIC Pastoring\Messages\Isaiah\Chapters 40-48\Isaiah 40_12-31.pptx"/>
  <p:tag name="FLASHSPRING_ZOOM_TAG" val="52"/>
  <p:tag name="ISPRING_PRESENTATION_INFO_2" val="&lt;?xml version=&quot;1.0&quot; encoding=&quot;UTF-8&quot; standalone=&quot;no&quot; ?&gt;&#10;&lt;presentation2&gt;&#10;&#10;  &lt;slides&gt;&#10;    &lt;slide id=&quot;{778264B9-1B99-4B6F-AF3D-EDEB374FC7D5}&quot; pptId=&quot;4520&quot;/&gt;&#10;    &lt;slide id=&quot;{7F8AAB52-3C34-4B22-9236-65A3C8165E43}&quot; pptId=&quot;4716&quot;/&gt;&#10;    &lt;slide id=&quot;{049A8AE1-FBB2-44C4-8955-BE5346681A81}&quot; pptId=&quot;4717&quot;/&gt;&#10;    &lt;slide id=&quot;{02999DE0-CBC8-4180-95FB-98F6D934F144}&quot; pptId=&quot;4795&quot;/&gt;&#10;    &lt;slide id=&quot;{92A84DC2-A98A-4E1E-B792-8BA33590DAD6}&quot; pptId=&quot;4814&quot;/&gt;&#10;    &lt;slide id=&quot;{0B4D8BE3-5B8E-4659-8C48-836E4DD2B560}&quot; pptId=&quot;4719&quot;/&gt;&#10;    &lt;slide id=&quot;{CB40F585-AF2A-4AAB-A0A4-3FB1460BDC64}&quot; pptId=&quot;4720&quot;/&gt;&#10;    &lt;slide id=&quot;{2DC902B2-DCE9-4458-BF4A-4BE22884048C}&quot; pptId=&quot;4706&quot;/&gt;&#10;    &lt;slide id=&quot;{F24E5AF6-77DC-41F4-B95B-02A04C55EFED}&quot; pptId=&quot;4812&quot;/&gt;&#10;    &lt;slide id=&quot;{5773E6A9-36F4-4E8B-A300-FA4EC9101CD7}&quot; pptId=&quot;4710&quot;/&gt;&#10;    &lt;slide id=&quot;{7566C3FA-CE7F-4BC6-892D-A7127300BB70}&quot; pptId=&quot;4770&quot;/&gt;&#10;    &lt;slide id=&quot;{89448C70-43CF-4919-A64E-90B1441AB407}&quot; pptId=&quot;4771&quot;/&gt;&#10;    &lt;slide id=&quot;{ED7F181C-0AC2-416B-ACB8-B4C36EAFCCE1}&quot; pptId=&quot;4772&quot;/&gt;&#10;    &lt;slide id=&quot;{8A1DEC96-BC82-4BBC-B0B7-89895F1EB519}&quot; pptId=&quot;4773&quot;/&gt;&#10;    &lt;slide id=&quot;{679BC8ED-7CDD-49E2-898B-567379571C62}&quot; pptId=&quot;4774&quot;/&gt;&#10;    &lt;slide id=&quot;{11A8541D-52E8-4941-90F5-1F9443BEB664}&quot; pptId=&quot;4782&quot;/&gt;&#10;    &lt;slide id=&quot;{C7C5C219-E883-42E5-9F30-29FF31A591EB}&quot; pptId=&quot;4786&quot;/&gt;&#10;    &lt;slide id=&quot;{E82A5083-20C4-401C-B2D9-2FC276A1E6FC}&quot; pptId=&quot;4775&quot;/&gt;&#10;    &lt;slide id=&quot;{532E7ADF-8304-47E3-AFD1-AC6F426BC881}&quot; pptId=&quot;4776&quot;/&gt;&#10;    &lt;slide id=&quot;{209FF3DD-2BAF-4A27-8EA6-350049386550}&quot; pptId=&quot;4777&quot;/&gt;&#10;    &lt;slide id=&quot;{59F5E3F9-8568-4E59-9A31-9009F34128D4}&quot; pptId=&quot;4778&quot;/&gt;&#10;    &lt;slide id=&quot;{B7E0F648-1647-46AC-8CD8-40A063F5583E}&quot; pptId=&quot;4779&quot;/&gt;&#10;    &lt;slide id=&quot;{7CC64E5A-F5EE-4F7E-A0B7-AC5C84E9A04F}&quot; pptId=&quot;4780&quot;/&gt;&#10;    &lt;slide id=&quot;{D85B8D65-C4CE-4A99-B1FB-E1A6CF6497B2}&quot; pptId=&quot;4787&quot;/&gt;&#10;    &lt;slide id=&quot;{2F0F56E9-D2DC-4095-8035-1FEEE57E4C26}&quot; pptId=&quot;4781&quot;/&gt;&#10;    &lt;slide id=&quot;{49811AE5-5923-4435-8DD9-22FA420465C6}&quot; pptId=&quot;4797&quot;/&gt;&#10;    &lt;slide id=&quot;{A707EBEE-A5C1-41B2-A281-62A359B73FF6}&quot; pptId=&quot;4783&quot;/&gt;&#10;    &lt;slide id=&quot;{3D95AB86-6290-4238-8F19-048555D9842E}&quot; pptId=&quot;4784&quot;/&gt;&#10;    &lt;slide id=&quot;{18D4E84B-FCC0-479C-A65E-64F1769453EE}&quot; pptId=&quot;4785&quot;/&gt;&#10;    &lt;slide id=&quot;{5D9AC0DB-1538-42ED-8DE7-39C618991722}&quot; pptId=&quot;4788&quot;/&gt;&#10;    &lt;slide id=&quot;{EB70F7FA-A60A-43EB-888A-20BE274143DE}&quot; pptId=&quot;4789&quot;/&gt;&#10;    &lt;slide id=&quot;{610DE533-7C8F-47DF-8657-F72F1564914C}&quot; pptId=&quot;4790&quot;/&gt;&#10;    &lt;slide id=&quot;{F3DC8DDF-0852-463B-AD89-2B1E0FDAB850}&quot; pptId=&quot;4799&quot;/&gt;&#10;    &lt;slide id=&quot;{64E87B61-5464-4CC7-A50B-CE322D4B8CC6}&quot; pptId=&quot;4800&quot;/&gt;&#10;    &lt;slide id=&quot;{A305896B-2B45-437E-9910-F7A819382CB9}&quot; pptId=&quot;4805&quot;/&gt;&#10;    &lt;slide id=&quot;{420E640A-7881-4B2A-8245-D6FF37C5E30A}&quot; pptId=&quot;4791&quot;/&gt;&#10;    &lt;slide id=&quot;{28432724-8495-48D4-83FA-CF4482BB3F54}&quot; pptId=&quot;4801&quot;/&gt;&#10;    &lt;slide id=&quot;{E68C19D9-7959-4AB4-99A1-23FB0F8EACEF}&quot; pptId=&quot;4802&quot;/&gt;&#10;    &lt;slide id=&quot;{614DA9D0-D513-436E-9B59-49D3A81D380F}&quot; pptId=&quot;4803&quot;/&gt;&#10;    &lt;slide id=&quot;{084FA188-4794-49E1-A565-94D862335C96}&quot; pptId=&quot;4804&quot;/&gt;&#10;    &lt;slide id=&quot;{76A11C6B-3BED-4D09-91F6-D26628F76D96}&quot; pptId=&quot;4792&quot;/&gt;&#10;    &lt;slide id=&quot;{BF45A21E-AA30-4FE0-B9DB-CAFD7607C213}&quot; pptId=&quot;4813&quot;/&gt;&#10;    &lt;slide id=&quot;{E7FB6E98-3944-4B83-BBF3-5CE34C9122EB}&quot; pptId=&quot;4793&quot;/&gt;&#10;    &lt;slide id=&quot;{1A2DD5DD-383C-4AA4-A726-259D3E04B20E}&quot; pptId=&quot;4794&quot;/&gt;&#10;    &lt;slide id=&quot;{BF10F774-3B9C-414F-AE94-189DDD377B4F}&quot; pptId=&quot;4806&quot;/&gt;&#10;    &lt;slide id=&quot;{56A65C5D-C9F5-4CC7-AAAF-DB4707C4DC13}&quot; pptId=&quot;4809&quot;/&gt;&#10;    &lt;slide id=&quot;{8C1BE4FD-0E8A-4024-8829-47471C9DEF96}&quot; pptId=&quot;4810&quot;/&gt;&#10;    &lt;slide id=&quot;{D2D88902-E1C2-42D5-B0CF-D93AFC905DAA}&quot; pptId=&quot;4807&quot;/&gt;&#10;    &lt;slide id=&quot;{E7583272-44E6-4DBF-8F2C-2CC86662437D}&quot; pptId=&quot;4808&quot;/&gt;&#10;    &lt;slide id=&quot;{61B969A2-9EC8-4EB1-9AC9-B94EB08095FB}&quot; pptId=&quot;4811&quot;/&gt;&#10;    &lt;slide id=&quot;{EB7BEF1C-9D1E-42BE-A99E-3AE8C3A9FADF}&quot; pptId=&quot;4301&quot;/&gt;&#10;  &lt;/slides&gt;&#10;&#10;  &lt;narration&gt;&#10;    &lt;audioTracks&gt;&#10;      &lt;audioTrack muted=&quot;false&quot; name=&quot;Isaiah 40_12-31 Edited Sound Board Recording&quot; resource=&quot;025071e7&quot; slideId=&quot;{778264B9-1B99-4B6F-AF3D-EDEB374FC7D5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  <p:tag name="ISPRING_ULTRA_SCORM_COURCE_TITLE" val="Isaiah 40_12-31 - The Greatness of God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Isaiah 40_12-31 - The Greatness of Go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24E5AF6-77DC-41F4-B95B-02A04C55EFED}"/>
  <p:tag name="GENSWF_ADVANCE_TIME" val="69.226"/>
  <p:tag name="TIMING" val="|20.202|12.597|17.49|10.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73E6A9-36F4-4E8B-A300-FA4EC9101CD7}"/>
  <p:tag name="GENSWF_ADVANCE_TIME" val="59.0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566C3FA-CE7F-4BC6-892D-A7127300BB70}"/>
  <p:tag name="GENSWF_ADVANCE_TIME" val="40.7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9448C70-43CF-4919-A64E-90B1441AB407}"/>
  <p:tag name="GENSWF_ADVANCE_TIME" val="29.2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D7F181C-0AC2-416B-ACB8-B4C36EAFCCE1}"/>
  <p:tag name="GENSWF_ADVANCE_TIME" val="48.3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A1DEC96-BC82-4BBC-B0B7-89895F1EB519}"/>
  <p:tag name="GENSWF_ADVANCE_TIME" val="118.176"/>
  <p:tag name="TIMING" val="|6.7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79BC8ED-7CDD-49E2-898B-567379571C62}"/>
  <p:tag name="GENSWF_ADVANCE_TIME" val="62.0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1A8541D-52E8-4941-90F5-1F9443BEB664}"/>
  <p:tag name="GENSWF_ADVANCE_TIME" val="24.5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7C5C219-E883-42E5-9F30-29FF31A591EB}"/>
  <p:tag name="GENSWF_ADVANCE_TIME" val="22.2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82A5083-20C4-401C-B2D9-2FC276A1E6FC}"/>
  <p:tag name="GENSWF_ADVANCE_TIME" val="54.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78264B9-1B99-4B6F-AF3D-EDEB374FC7D5}"/>
  <p:tag name="GENSWF_ADVANCE_TIME" val="76.22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32E7ADF-8304-47E3-AFD1-AC6F426BC881}"/>
  <p:tag name="GENSWF_ADVANCE_TIME" val="34.5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09FF3DD-2BAF-4A27-8EA6-350049386550}"/>
  <p:tag name="GENSWF_ADVANCE_TIME" val="18.4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9F5E3F9-8568-4E59-9A31-9009F34128D4}"/>
  <p:tag name="GENSWF_ADVANCE_TIME" val="44.9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7E0F648-1647-46AC-8CD8-40A063F5583E}"/>
  <p:tag name="GENSWF_ADVANCE_TIME" val="49.22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CC64E5A-F5EE-4F7E-A0B7-AC5C84E9A04F}"/>
  <p:tag name="GENSWF_ADVANCE_TIME" val="56.452"/>
  <p:tag name="TIMING" val="|9.719|15.0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5B8D65-C4CE-4A99-B1FB-E1A6CF6497B2}"/>
  <p:tag name="GENSWF_ADVANCE_TIME" val="13.1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F0F56E9-D2DC-4095-8035-1FEEE57E4C26}"/>
  <p:tag name="GENSWF_ADVANCE_TIME" val="95.243"/>
  <p:tag name="TIMING" val="|4.322|3.921|5.14|4.176|47.65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9811AE5-5923-4435-8DD9-22FA420465C6}"/>
  <p:tag name="GENSWF_ADVANCE_TIME" val="78.4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707EBEE-A5C1-41B2-A281-62A359B73FF6}"/>
  <p:tag name="GENSWF_ADVANCE_TIME" val="61.060"/>
  <p:tag name="TIMING" val="|13.798|23.934|16.06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D95AB86-6290-4238-8F19-048555D9842E}"/>
  <p:tag name="GENSWF_ADVANCE_TIME" val="45.739"/>
  <p:tag name="TIMING" val="|4.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F8AAB52-3C34-4B22-9236-65A3C8165E43}"/>
  <p:tag name="GENSWF_ADVANCE_TIME" val="54.3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8D4E84B-FCC0-479C-A65E-64F1769453EE}"/>
  <p:tag name="GENSWF_ADVANCE_TIME" val="68.420"/>
  <p:tag name="TIMING" val="|23.466|21.4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D9AC0DB-1538-42ED-8DE7-39C618991722}"/>
  <p:tag name="GENSWF_ADVANCE_TIME" val="120.23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B70F7FA-A60A-43EB-888A-20BE274143DE}"/>
  <p:tag name="GENSWF_ADVANCE_TIME" val="18.6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10DE533-7C8F-47DF-8657-F72F1564914C}"/>
  <p:tag name="GENSWF_ADVANCE_TIME" val="24.5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3DC8DDF-0852-463B-AD89-2B1E0FDAB850}"/>
  <p:tag name="GENSWF_ADVANCE_TIME" val="9.680"/>
  <p:tag name="TIMING" val="|4.14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4E87B61-5464-4CC7-A50B-CE322D4B8CC6}"/>
  <p:tag name="GENSWF_ADVANCE_TIME" val="18.846"/>
  <p:tag name="TIMING" val="|4.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305896B-2B45-437E-9910-F7A819382CB9}"/>
  <p:tag name="GENSWF_ADVANCE_TIME" val="83.275"/>
  <p:tag name="TIMING" val="|9.689|4.629|18.563|6.703|8.745|2.354|1.709|16.9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20E640A-7881-4B2A-8245-D6FF37C5E30A}"/>
  <p:tag name="GENSWF_ADVANCE_TIME" val="22.05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8432724-8495-48D4-83FA-CF4482BB3F54}"/>
  <p:tag name="GENSWF_ADVANCE_TIME" val="12.138"/>
  <p:tag name="TIMING" val="|4.66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68C19D9-7959-4AB4-99A1-23FB0F8EACEF}"/>
  <p:tag name="GENSWF_ADVANCE_TIME" val="15.812"/>
  <p:tag name="TIMING" val="|5.9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49A8AE1-FBB2-44C4-8955-BE5346681A81}"/>
  <p:tag name="GENSWF_ADVANCE_TIME" val="35.708"/>
  <p:tag name="TIMING" val="|9.2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14DA9D0-D513-436E-9B59-49D3A81D380F}"/>
  <p:tag name="GENSWF_ADVANCE_TIME" val="25.819"/>
  <p:tag name="TIMING" val="|1.70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84FA188-4794-49E1-A565-94D862335C96}"/>
  <p:tag name="GENSWF_ADVANCE_TIME" val="15.964"/>
  <p:tag name="TIMING" val="|1.95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6A11C6B-3BED-4D09-91F6-D26628F76D96}"/>
  <p:tag name="GENSWF_ADVANCE_TIME" val="44.947"/>
  <p:tag name="TIMING" val="|15.76|15.94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F45A21E-AA30-4FE0-B9DB-CAFD7607C213}"/>
  <p:tag name="GENSWF_ADVANCE_TIME" val="36.528"/>
  <p:tag name="TIMING" val="|9.10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FB6E98-3944-4B83-BBF3-5CE34C9122EB}"/>
  <p:tag name="GENSWF_ADVANCE_TIME" val="20.35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A2DD5DD-383C-4AA4-A726-259D3E04B20E}"/>
  <p:tag name="GENSWF_ADVANCE_TIME" val="18.7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F10F774-3B9C-414F-AE94-189DDD377B4F}"/>
  <p:tag name="GENSWF_ADVANCE_TIME" val="44.894"/>
  <p:tag name="TIMING" val="|6.38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6A65C5D-C9F5-4CC7-AAAF-DB4707C4DC13}"/>
  <p:tag name="GENSWF_ADVANCE_TIME" val="43.93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C1BE4FD-0E8A-4024-8829-47471C9DEF96}"/>
  <p:tag name="GENSWF_ADVANCE_TIME" val="84.284"/>
  <p:tag name="TIMING" val="|44.188|11.76|17.1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2D88902-E1C2-42D5-B0CF-D93AFC905DAA}"/>
  <p:tag name="GENSWF_ADVANCE_TIME" val="58.150"/>
  <p:tag name="TIMING" val="|7.792|6.389|2.632|3.257|11.674|4.361|7.7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2999DE0-CBC8-4180-95FB-98F6D934F144}"/>
  <p:tag name="GENSWF_ADVANCE_TIME" val="16.86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7583272-44E6-4DBF-8F2C-2CC86662437D}"/>
  <p:tag name="GENSWF_ADVANCE_TIME" val="112.943"/>
  <p:tag name="TIMING" val="|4.094|21.396|20.587|16.14|7.0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1B969A2-9EC8-4EB1-9AC9-B94EB08095FB}"/>
  <p:tag name="GENSWF_ADVANCE_TIME" val="89.3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A84DC2-A98A-4E1E-B792-8BA33590DAD6}"/>
  <p:tag name="GENSWF_ADVANCE_TIME" val="40.9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B4D8BE3-5B8E-4659-8C48-836E4DD2B560}"/>
  <p:tag name="GENSWF_ADVANCE_TIME" val="43.1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B40F585-AF2A-4AAB-A0A4-3FB1460BDC64}"/>
  <p:tag name="GENSWF_ADVANCE_TIME" val="49.711"/>
  <p:tag name="TIMING" val="|6.402|13.3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DC902B2-DCE9-4458-BF4A-4BE22884048C}"/>
  <p:tag name="GENSWF_ADVANCE_TIME" val="49.87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15480</TotalTime>
  <Words>1955</Words>
  <Application>Microsoft Macintosh PowerPoint</Application>
  <PresentationFormat>Widescreen</PresentationFormat>
  <Paragraphs>310</Paragraphs>
  <Slides>52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Calisto MT</vt:lpstr>
      <vt:lpstr>Cooper Black</vt:lpstr>
      <vt:lpstr>Engravers MT</vt:lpstr>
      <vt:lpstr>Times New Roman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 Preaching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Isaiah 40_12-31 - The Greatness of God</dc:title>
  <dc:creator>Dan Bridges</dc:creator>
  <cp:lastModifiedBy>Rick Griffith</cp:lastModifiedBy>
  <cp:revision>18</cp:revision>
  <dcterms:created xsi:type="dcterms:W3CDTF">2023-11-07T11:17:49Z</dcterms:created>
  <dcterms:modified xsi:type="dcterms:W3CDTF">2025-01-27T13:17:34Z</dcterms:modified>
</cp:coreProperties>
</file>