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ppt/tags/tag45.xml" ContentType="application/vnd.openxmlformats-officedocument.presentationml.tags+xml"/>
  <Override PartName="/ppt/notesSlides/notesSlide44.xml" ContentType="application/vnd.openxmlformats-officedocument.presentationml.notesSlide+xml"/>
  <Override PartName="/ppt/tags/tag46.xml" ContentType="application/vnd.openxmlformats-officedocument.presentationml.tags+xml"/>
  <Override PartName="/ppt/notesSlides/notesSlide45.xml" ContentType="application/vnd.openxmlformats-officedocument.presentationml.notesSlide+xml"/>
  <Override PartName="/ppt/tags/tag47.xml" ContentType="application/vnd.openxmlformats-officedocument.presentationml.tags+xml"/>
  <Override PartName="/ppt/notesSlides/notesSlide46.xml" ContentType="application/vnd.openxmlformats-officedocument.presentationml.notesSlide+xml"/>
  <Override PartName="/ppt/tags/tag48.xml" ContentType="application/vnd.openxmlformats-officedocument.presentationml.tags+xml"/>
  <Override PartName="/ppt/notesSlides/notesSlide47.xml" ContentType="application/vnd.openxmlformats-officedocument.presentationml.notesSlide+xml"/>
  <Override PartName="/ppt/tags/tag49.xml" ContentType="application/vnd.openxmlformats-officedocument.presentationml.tags+xml"/>
  <Override PartName="/ppt/notesSlides/notesSlide48.xml" ContentType="application/vnd.openxmlformats-officedocument.presentationml.notesSlide+xml"/>
  <Override PartName="/ppt/tags/tag50.xml" ContentType="application/vnd.openxmlformats-officedocument.presentationml.tags+xml"/>
  <Override PartName="/ppt/notesSlides/notesSlide49.xml" ContentType="application/vnd.openxmlformats-officedocument.presentationml.notesSlide+xml"/>
  <Override PartName="/ppt/tags/tag51.xml" ContentType="application/vnd.openxmlformats-officedocument.presentationml.tags+xml"/>
  <Override PartName="/ppt/notesSlides/notesSlide50.xml" ContentType="application/vnd.openxmlformats-officedocument.presentationml.notesSlide+xml"/>
  <Override PartName="/ppt/tags/tag52.xml" ContentType="application/vnd.openxmlformats-officedocument.presentationml.tags+xml"/>
  <Override PartName="/ppt/notesSlides/notesSlide51.xml" ContentType="application/vnd.openxmlformats-officedocument.presentationml.notesSlide+xml"/>
  <Override PartName="/ppt/tags/tag53.xml" ContentType="application/vnd.openxmlformats-officedocument.presentationml.tags+xml"/>
  <Override PartName="/ppt/notesSlides/notesSlide52.xml" ContentType="application/vnd.openxmlformats-officedocument.presentationml.notesSlide+xml"/>
  <Override PartName="/ppt/tags/tag54.xml" ContentType="application/vnd.openxmlformats-officedocument.presentationml.tags+xml"/>
  <Override PartName="/ppt/notesSlides/notesSlide53.xml" ContentType="application/vnd.openxmlformats-officedocument.presentationml.notesSlide+xml"/>
  <Override PartName="/ppt/tags/tag55.xml" ContentType="application/vnd.openxmlformats-officedocument.presentationml.tags+xml"/>
  <Override PartName="/ppt/notesSlides/notesSlide54.xml" ContentType="application/vnd.openxmlformats-officedocument.presentationml.notesSlide+xml"/>
  <Override PartName="/ppt/tags/tag56.xml" ContentType="application/vnd.openxmlformats-officedocument.presentationml.tags+xml"/>
  <Override PartName="/ppt/notesSlides/notesSlide55.xml" ContentType="application/vnd.openxmlformats-officedocument.presentationml.notesSlide+xml"/>
  <Override PartName="/ppt/tags/tag57.xml" ContentType="application/vnd.openxmlformats-officedocument.presentationml.tags+xml"/>
  <Override PartName="/ppt/notesSlides/notesSlide56.xml" ContentType="application/vnd.openxmlformats-officedocument.presentationml.notesSlide+xml"/>
  <Override PartName="/ppt/tags/tag58.xml" ContentType="application/vnd.openxmlformats-officedocument.presentationml.tags+xml"/>
  <Override PartName="/ppt/notesSlides/notesSlide57.xml" ContentType="application/vnd.openxmlformats-officedocument.presentationml.notesSlide+xml"/>
  <Override PartName="/ppt/tags/tag59.xml" ContentType="application/vnd.openxmlformats-officedocument.presentationml.tags+xml"/>
  <Override PartName="/ppt/notesSlides/notesSlide58.xml" ContentType="application/vnd.openxmlformats-officedocument.presentationml.notesSlide+xml"/>
  <Override PartName="/ppt/tags/tag60.xml" ContentType="application/vnd.openxmlformats-officedocument.presentationml.tags+xml"/>
  <Override PartName="/ppt/notesSlides/notesSlide59.xml" ContentType="application/vnd.openxmlformats-officedocument.presentationml.notesSlide+xml"/>
  <Override PartName="/ppt/tags/tag61.xml" ContentType="application/vnd.openxmlformats-officedocument.presentationml.tags+xml"/>
  <Override PartName="/ppt/notesSlides/notesSlide60.xml" ContentType="application/vnd.openxmlformats-officedocument.presentationml.notesSlide+xml"/>
  <Override PartName="/ppt/tags/tag62.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5"/>
  </p:notesMasterIdLst>
  <p:sldIdLst>
    <p:sldId id="4211" r:id="rId2"/>
    <p:sldId id="4423" r:id="rId3"/>
    <p:sldId id="4402" r:id="rId4"/>
    <p:sldId id="4385" r:id="rId5"/>
    <p:sldId id="4238" r:id="rId6"/>
    <p:sldId id="4405" r:id="rId7"/>
    <p:sldId id="4408" r:id="rId8"/>
    <p:sldId id="4406" r:id="rId9"/>
    <p:sldId id="4407" r:id="rId10"/>
    <p:sldId id="4381" r:id="rId11"/>
    <p:sldId id="4409" r:id="rId12"/>
    <p:sldId id="4382" r:id="rId13"/>
    <p:sldId id="4410" r:id="rId14"/>
    <p:sldId id="4383" r:id="rId15"/>
    <p:sldId id="4386" r:id="rId16"/>
    <p:sldId id="4387" r:id="rId17"/>
    <p:sldId id="4389" r:id="rId18"/>
    <p:sldId id="4390" r:id="rId19"/>
    <p:sldId id="4391" r:id="rId20"/>
    <p:sldId id="4428" r:id="rId21"/>
    <p:sldId id="4411" r:id="rId22"/>
    <p:sldId id="4412" r:id="rId23"/>
    <p:sldId id="4393" r:id="rId24"/>
    <p:sldId id="4431" r:id="rId25"/>
    <p:sldId id="4437" r:id="rId26"/>
    <p:sldId id="4438" r:id="rId27"/>
    <p:sldId id="4436" r:id="rId28"/>
    <p:sldId id="4433" r:id="rId29"/>
    <p:sldId id="882" r:id="rId30"/>
    <p:sldId id="4432" r:id="rId31"/>
    <p:sldId id="4434" r:id="rId32"/>
    <p:sldId id="4413" r:id="rId33"/>
    <p:sldId id="4435" r:id="rId34"/>
    <p:sldId id="4439" r:id="rId35"/>
    <p:sldId id="4441" r:id="rId36"/>
    <p:sldId id="4414" r:id="rId37"/>
    <p:sldId id="4417" r:id="rId38"/>
    <p:sldId id="4416" r:id="rId39"/>
    <p:sldId id="4418" r:id="rId40"/>
    <p:sldId id="4419" r:id="rId41"/>
    <p:sldId id="4420" r:id="rId42"/>
    <p:sldId id="4398" r:id="rId43"/>
    <p:sldId id="4421" r:id="rId44"/>
    <p:sldId id="4451" r:id="rId45"/>
    <p:sldId id="4425" r:id="rId46"/>
    <p:sldId id="4450" r:id="rId47"/>
    <p:sldId id="4426" r:id="rId48"/>
    <p:sldId id="4455" r:id="rId49"/>
    <p:sldId id="4415" r:id="rId50"/>
    <p:sldId id="4399" r:id="rId51"/>
    <p:sldId id="4442" r:id="rId52"/>
    <p:sldId id="4443" r:id="rId53"/>
    <p:sldId id="4444" r:id="rId54"/>
    <p:sldId id="4401" r:id="rId55"/>
    <p:sldId id="4456" r:id="rId56"/>
    <p:sldId id="4454" r:id="rId57"/>
    <p:sldId id="4457" r:id="rId58"/>
    <p:sldId id="4446" r:id="rId59"/>
    <p:sldId id="4447" r:id="rId60"/>
    <p:sldId id="4448" r:id="rId61"/>
    <p:sldId id="4449" r:id="rId62"/>
    <p:sldId id="949" r:id="rId63"/>
    <p:sldId id="310" r:id="rId64"/>
  </p:sldIdLst>
  <p:sldSz cx="12192000" cy="6858000"/>
  <p:notesSz cx="6858000" cy="9144000"/>
  <p:custDataLst>
    <p:tags r:id="rId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1E00"/>
    <a:srgbClr val="3D3E42"/>
    <a:srgbClr val="2E4671"/>
    <a:srgbClr val="0C0F1F"/>
    <a:srgbClr val="350304"/>
    <a:srgbClr val="2C3F76"/>
    <a:srgbClr val="2E3134"/>
    <a:srgbClr val="7A9585"/>
    <a:srgbClr val="014D65"/>
    <a:srgbClr val="0107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4" autoAdjust="0"/>
    <p:restoredTop sz="94420" autoAdjust="0"/>
  </p:normalViewPr>
  <p:slideViewPr>
    <p:cSldViewPr snapToGrid="0">
      <p:cViewPr varScale="1">
        <p:scale>
          <a:sx n="75" d="100"/>
          <a:sy n="75" d="100"/>
        </p:scale>
        <p:origin x="192" y="1736"/>
      </p:cViewPr>
      <p:guideLst/>
    </p:cSldViewPr>
  </p:slideViewPr>
  <p:outlineViewPr>
    <p:cViewPr>
      <p:scale>
        <a:sx n="33" d="100"/>
        <a:sy n="33" d="100"/>
      </p:scale>
      <p:origin x="0" y="-11669"/>
    </p:cViewPr>
  </p:outlin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9200C-7631-4FE6-A00A-04BA47EBE37E}" type="datetimeFigureOut">
              <a:rPr lang="en-US" smtClean="0"/>
              <a:t>11/12/24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F0EDD-2A63-4035-A82B-6D53DBFCCD7F}" type="slidenum">
              <a:rPr lang="en-US" smtClean="0"/>
              <a:t>‹#›</a:t>
            </a:fld>
            <a:endParaRPr lang="en-US"/>
          </a:p>
        </p:txBody>
      </p:sp>
    </p:spTree>
    <p:extLst>
      <p:ext uri="{BB962C8B-B14F-4D97-AF65-F5344CB8AC3E}">
        <p14:creationId xmlns:p14="http://schemas.microsoft.com/office/powerpoint/2010/main" val="355670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1</a:t>
            </a:fld>
            <a:endParaRPr lang="en-US"/>
          </a:p>
        </p:txBody>
      </p:sp>
    </p:spTree>
    <p:extLst>
      <p:ext uri="{BB962C8B-B14F-4D97-AF65-F5344CB8AC3E}">
        <p14:creationId xmlns:p14="http://schemas.microsoft.com/office/powerpoint/2010/main" val="524060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10</a:t>
            </a:fld>
            <a:endParaRPr lang="en-US"/>
          </a:p>
        </p:txBody>
      </p:sp>
    </p:spTree>
    <p:extLst>
      <p:ext uri="{BB962C8B-B14F-4D97-AF65-F5344CB8AC3E}">
        <p14:creationId xmlns:p14="http://schemas.microsoft.com/office/powerpoint/2010/main" val="1196311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11</a:t>
            </a:fld>
            <a:endParaRPr lang="en-US"/>
          </a:p>
        </p:txBody>
      </p:sp>
    </p:spTree>
    <p:extLst>
      <p:ext uri="{BB962C8B-B14F-4D97-AF65-F5344CB8AC3E}">
        <p14:creationId xmlns:p14="http://schemas.microsoft.com/office/powerpoint/2010/main" val="1303582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12</a:t>
            </a:fld>
            <a:endParaRPr lang="en-US"/>
          </a:p>
        </p:txBody>
      </p:sp>
    </p:spTree>
    <p:extLst>
      <p:ext uri="{BB962C8B-B14F-4D97-AF65-F5344CB8AC3E}">
        <p14:creationId xmlns:p14="http://schemas.microsoft.com/office/powerpoint/2010/main" val="109909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13</a:t>
            </a:fld>
            <a:endParaRPr lang="en-US"/>
          </a:p>
        </p:txBody>
      </p:sp>
    </p:spTree>
    <p:extLst>
      <p:ext uri="{BB962C8B-B14F-4D97-AF65-F5344CB8AC3E}">
        <p14:creationId xmlns:p14="http://schemas.microsoft.com/office/powerpoint/2010/main" val="69698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14</a:t>
            </a:fld>
            <a:endParaRPr lang="en-US"/>
          </a:p>
        </p:txBody>
      </p:sp>
    </p:spTree>
    <p:extLst>
      <p:ext uri="{BB962C8B-B14F-4D97-AF65-F5344CB8AC3E}">
        <p14:creationId xmlns:p14="http://schemas.microsoft.com/office/powerpoint/2010/main" val="4256547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15</a:t>
            </a:fld>
            <a:endParaRPr lang="en-US"/>
          </a:p>
        </p:txBody>
      </p:sp>
    </p:spTree>
    <p:extLst>
      <p:ext uri="{BB962C8B-B14F-4D97-AF65-F5344CB8AC3E}">
        <p14:creationId xmlns:p14="http://schemas.microsoft.com/office/powerpoint/2010/main" val="2347796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16</a:t>
            </a:fld>
            <a:endParaRPr lang="en-US"/>
          </a:p>
        </p:txBody>
      </p:sp>
    </p:spTree>
    <p:extLst>
      <p:ext uri="{BB962C8B-B14F-4D97-AF65-F5344CB8AC3E}">
        <p14:creationId xmlns:p14="http://schemas.microsoft.com/office/powerpoint/2010/main" val="2160915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17</a:t>
            </a:fld>
            <a:endParaRPr lang="en-US"/>
          </a:p>
        </p:txBody>
      </p:sp>
    </p:spTree>
    <p:extLst>
      <p:ext uri="{BB962C8B-B14F-4D97-AF65-F5344CB8AC3E}">
        <p14:creationId xmlns:p14="http://schemas.microsoft.com/office/powerpoint/2010/main" val="723740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18</a:t>
            </a:fld>
            <a:endParaRPr lang="en-US"/>
          </a:p>
        </p:txBody>
      </p:sp>
    </p:spTree>
    <p:extLst>
      <p:ext uri="{BB962C8B-B14F-4D97-AF65-F5344CB8AC3E}">
        <p14:creationId xmlns:p14="http://schemas.microsoft.com/office/powerpoint/2010/main" val="1756689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19</a:t>
            </a:fld>
            <a:endParaRPr lang="en-US"/>
          </a:p>
        </p:txBody>
      </p:sp>
    </p:spTree>
    <p:extLst>
      <p:ext uri="{BB962C8B-B14F-4D97-AF65-F5344CB8AC3E}">
        <p14:creationId xmlns:p14="http://schemas.microsoft.com/office/powerpoint/2010/main" val="1637139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F0EDD-2A63-4035-A82B-6D53DBFCCD7F}" type="slidenum">
              <a:rPr lang="en-US" smtClean="0"/>
              <a:t>2</a:t>
            </a:fld>
            <a:endParaRPr lang="en-US"/>
          </a:p>
        </p:txBody>
      </p:sp>
    </p:spTree>
    <p:extLst>
      <p:ext uri="{BB962C8B-B14F-4D97-AF65-F5344CB8AC3E}">
        <p14:creationId xmlns:p14="http://schemas.microsoft.com/office/powerpoint/2010/main" val="23778862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20</a:t>
            </a:fld>
            <a:endParaRPr lang="en-US"/>
          </a:p>
        </p:txBody>
      </p:sp>
    </p:spTree>
    <p:extLst>
      <p:ext uri="{BB962C8B-B14F-4D97-AF65-F5344CB8AC3E}">
        <p14:creationId xmlns:p14="http://schemas.microsoft.com/office/powerpoint/2010/main" val="1269083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21</a:t>
            </a:fld>
            <a:endParaRPr lang="en-US"/>
          </a:p>
        </p:txBody>
      </p:sp>
    </p:spTree>
    <p:extLst>
      <p:ext uri="{BB962C8B-B14F-4D97-AF65-F5344CB8AC3E}">
        <p14:creationId xmlns:p14="http://schemas.microsoft.com/office/powerpoint/2010/main" val="1383055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22</a:t>
            </a:fld>
            <a:endParaRPr lang="en-US"/>
          </a:p>
        </p:txBody>
      </p:sp>
    </p:spTree>
    <p:extLst>
      <p:ext uri="{BB962C8B-B14F-4D97-AF65-F5344CB8AC3E}">
        <p14:creationId xmlns:p14="http://schemas.microsoft.com/office/powerpoint/2010/main" val="233485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23</a:t>
            </a:fld>
            <a:endParaRPr lang="en-US"/>
          </a:p>
        </p:txBody>
      </p:sp>
    </p:spTree>
    <p:extLst>
      <p:ext uri="{BB962C8B-B14F-4D97-AF65-F5344CB8AC3E}">
        <p14:creationId xmlns:p14="http://schemas.microsoft.com/office/powerpoint/2010/main" val="2220466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24</a:t>
            </a:fld>
            <a:endParaRPr lang="en-US"/>
          </a:p>
        </p:txBody>
      </p:sp>
    </p:spTree>
    <p:extLst>
      <p:ext uri="{BB962C8B-B14F-4D97-AF65-F5344CB8AC3E}">
        <p14:creationId xmlns:p14="http://schemas.microsoft.com/office/powerpoint/2010/main" val="2026727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25</a:t>
            </a:fld>
            <a:endParaRPr lang="en-US"/>
          </a:p>
        </p:txBody>
      </p:sp>
    </p:spTree>
    <p:extLst>
      <p:ext uri="{BB962C8B-B14F-4D97-AF65-F5344CB8AC3E}">
        <p14:creationId xmlns:p14="http://schemas.microsoft.com/office/powerpoint/2010/main" val="356203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26</a:t>
            </a:fld>
            <a:endParaRPr lang="en-US"/>
          </a:p>
        </p:txBody>
      </p:sp>
    </p:spTree>
    <p:extLst>
      <p:ext uri="{BB962C8B-B14F-4D97-AF65-F5344CB8AC3E}">
        <p14:creationId xmlns:p14="http://schemas.microsoft.com/office/powerpoint/2010/main" val="2179223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27</a:t>
            </a:fld>
            <a:endParaRPr lang="en-US"/>
          </a:p>
        </p:txBody>
      </p:sp>
    </p:spTree>
    <p:extLst>
      <p:ext uri="{BB962C8B-B14F-4D97-AF65-F5344CB8AC3E}">
        <p14:creationId xmlns:p14="http://schemas.microsoft.com/office/powerpoint/2010/main" val="12875043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28</a:t>
            </a:fld>
            <a:endParaRPr lang="en-US"/>
          </a:p>
        </p:txBody>
      </p:sp>
    </p:spTree>
    <p:extLst>
      <p:ext uri="{BB962C8B-B14F-4D97-AF65-F5344CB8AC3E}">
        <p14:creationId xmlns:p14="http://schemas.microsoft.com/office/powerpoint/2010/main" val="2550257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29</a:t>
            </a:fld>
            <a:endParaRPr lang="en-US"/>
          </a:p>
        </p:txBody>
      </p:sp>
    </p:spTree>
    <p:extLst>
      <p:ext uri="{BB962C8B-B14F-4D97-AF65-F5344CB8AC3E}">
        <p14:creationId xmlns:p14="http://schemas.microsoft.com/office/powerpoint/2010/main" val="342919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3</a:t>
            </a:fld>
            <a:endParaRPr lang="en-US"/>
          </a:p>
        </p:txBody>
      </p:sp>
    </p:spTree>
    <p:extLst>
      <p:ext uri="{BB962C8B-B14F-4D97-AF65-F5344CB8AC3E}">
        <p14:creationId xmlns:p14="http://schemas.microsoft.com/office/powerpoint/2010/main" val="3184284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30</a:t>
            </a:fld>
            <a:endParaRPr lang="en-US"/>
          </a:p>
        </p:txBody>
      </p:sp>
    </p:spTree>
    <p:extLst>
      <p:ext uri="{BB962C8B-B14F-4D97-AF65-F5344CB8AC3E}">
        <p14:creationId xmlns:p14="http://schemas.microsoft.com/office/powerpoint/2010/main" val="34862287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31</a:t>
            </a:fld>
            <a:endParaRPr lang="en-US"/>
          </a:p>
        </p:txBody>
      </p:sp>
    </p:spTree>
    <p:extLst>
      <p:ext uri="{BB962C8B-B14F-4D97-AF65-F5344CB8AC3E}">
        <p14:creationId xmlns:p14="http://schemas.microsoft.com/office/powerpoint/2010/main" val="34919921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32</a:t>
            </a:fld>
            <a:endParaRPr lang="en-US"/>
          </a:p>
        </p:txBody>
      </p:sp>
    </p:spTree>
    <p:extLst>
      <p:ext uri="{BB962C8B-B14F-4D97-AF65-F5344CB8AC3E}">
        <p14:creationId xmlns:p14="http://schemas.microsoft.com/office/powerpoint/2010/main" val="2758545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33</a:t>
            </a:fld>
            <a:endParaRPr lang="en-US"/>
          </a:p>
        </p:txBody>
      </p:sp>
    </p:spTree>
    <p:extLst>
      <p:ext uri="{BB962C8B-B14F-4D97-AF65-F5344CB8AC3E}">
        <p14:creationId xmlns:p14="http://schemas.microsoft.com/office/powerpoint/2010/main" val="31185447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34</a:t>
            </a:fld>
            <a:endParaRPr lang="en-US"/>
          </a:p>
        </p:txBody>
      </p:sp>
    </p:spTree>
    <p:extLst>
      <p:ext uri="{BB962C8B-B14F-4D97-AF65-F5344CB8AC3E}">
        <p14:creationId xmlns:p14="http://schemas.microsoft.com/office/powerpoint/2010/main" val="917503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7F0EDD-2A63-4035-A82B-6D53DBFCCD7F}" type="slidenum">
              <a:rPr lang="en-US" smtClean="0"/>
              <a:t>35</a:t>
            </a:fld>
            <a:endParaRPr lang="en-US"/>
          </a:p>
        </p:txBody>
      </p:sp>
    </p:spTree>
    <p:extLst>
      <p:ext uri="{BB962C8B-B14F-4D97-AF65-F5344CB8AC3E}">
        <p14:creationId xmlns:p14="http://schemas.microsoft.com/office/powerpoint/2010/main" val="25766780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36</a:t>
            </a:fld>
            <a:endParaRPr lang="en-US"/>
          </a:p>
        </p:txBody>
      </p:sp>
    </p:spTree>
    <p:extLst>
      <p:ext uri="{BB962C8B-B14F-4D97-AF65-F5344CB8AC3E}">
        <p14:creationId xmlns:p14="http://schemas.microsoft.com/office/powerpoint/2010/main" val="6649463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37</a:t>
            </a:fld>
            <a:endParaRPr lang="en-US"/>
          </a:p>
        </p:txBody>
      </p:sp>
    </p:spTree>
    <p:extLst>
      <p:ext uri="{BB962C8B-B14F-4D97-AF65-F5344CB8AC3E}">
        <p14:creationId xmlns:p14="http://schemas.microsoft.com/office/powerpoint/2010/main" val="22669800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38</a:t>
            </a:fld>
            <a:endParaRPr lang="en-US"/>
          </a:p>
        </p:txBody>
      </p:sp>
    </p:spTree>
    <p:extLst>
      <p:ext uri="{BB962C8B-B14F-4D97-AF65-F5344CB8AC3E}">
        <p14:creationId xmlns:p14="http://schemas.microsoft.com/office/powerpoint/2010/main" val="236825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39</a:t>
            </a:fld>
            <a:endParaRPr lang="en-US"/>
          </a:p>
        </p:txBody>
      </p:sp>
    </p:spTree>
    <p:extLst>
      <p:ext uri="{BB962C8B-B14F-4D97-AF65-F5344CB8AC3E}">
        <p14:creationId xmlns:p14="http://schemas.microsoft.com/office/powerpoint/2010/main" val="556868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4</a:t>
            </a:fld>
            <a:endParaRPr lang="en-US"/>
          </a:p>
        </p:txBody>
      </p:sp>
    </p:spTree>
    <p:extLst>
      <p:ext uri="{BB962C8B-B14F-4D97-AF65-F5344CB8AC3E}">
        <p14:creationId xmlns:p14="http://schemas.microsoft.com/office/powerpoint/2010/main" val="23396412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40</a:t>
            </a:fld>
            <a:endParaRPr lang="en-US"/>
          </a:p>
        </p:txBody>
      </p:sp>
    </p:spTree>
    <p:extLst>
      <p:ext uri="{BB962C8B-B14F-4D97-AF65-F5344CB8AC3E}">
        <p14:creationId xmlns:p14="http://schemas.microsoft.com/office/powerpoint/2010/main" val="617456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41</a:t>
            </a:fld>
            <a:endParaRPr lang="en-US"/>
          </a:p>
        </p:txBody>
      </p:sp>
    </p:spTree>
    <p:extLst>
      <p:ext uri="{BB962C8B-B14F-4D97-AF65-F5344CB8AC3E}">
        <p14:creationId xmlns:p14="http://schemas.microsoft.com/office/powerpoint/2010/main" val="1053877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42</a:t>
            </a:fld>
            <a:endParaRPr lang="en-US"/>
          </a:p>
        </p:txBody>
      </p:sp>
    </p:spTree>
    <p:extLst>
      <p:ext uri="{BB962C8B-B14F-4D97-AF65-F5344CB8AC3E}">
        <p14:creationId xmlns:p14="http://schemas.microsoft.com/office/powerpoint/2010/main" val="31634199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43</a:t>
            </a:fld>
            <a:endParaRPr lang="en-US"/>
          </a:p>
        </p:txBody>
      </p:sp>
    </p:spTree>
    <p:extLst>
      <p:ext uri="{BB962C8B-B14F-4D97-AF65-F5344CB8AC3E}">
        <p14:creationId xmlns:p14="http://schemas.microsoft.com/office/powerpoint/2010/main" val="31699081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44</a:t>
            </a:fld>
            <a:endParaRPr lang="en-US"/>
          </a:p>
        </p:txBody>
      </p:sp>
    </p:spTree>
    <p:extLst>
      <p:ext uri="{BB962C8B-B14F-4D97-AF65-F5344CB8AC3E}">
        <p14:creationId xmlns:p14="http://schemas.microsoft.com/office/powerpoint/2010/main" val="3613048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45</a:t>
            </a:fld>
            <a:endParaRPr lang="en-US"/>
          </a:p>
        </p:txBody>
      </p:sp>
    </p:spTree>
    <p:extLst>
      <p:ext uri="{BB962C8B-B14F-4D97-AF65-F5344CB8AC3E}">
        <p14:creationId xmlns:p14="http://schemas.microsoft.com/office/powerpoint/2010/main" val="13034924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46</a:t>
            </a:fld>
            <a:endParaRPr lang="en-US"/>
          </a:p>
        </p:txBody>
      </p:sp>
    </p:spTree>
    <p:extLst>
      <p:ext uri="{BB962C8B-B14F-4D97-AF65-F5344CB8AC3E}">
        <p14:creationId xmlns:p14="http://schemas.microsoft.com/office/powerpoint/2010/main" val="22523043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47</a:t>
            </a:fld>
            <a:endParaRPr lang="en-US"/>
          </a:p>
        </p:txBody>
      </p:sp>
    </p:spTree>
    <p:extLst>
      <p:ext uri="{BB962C8B-B14F-4D97-AF65-F5344CB8AC3E}">
        <p14:creationId xmlns:p14="http://schemas.microsoft.com/office/powerpoint/2010/main" val="28712329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48</a:t>
            </a:fld>
            <a:endParaRPr lang="en-US"/>
          </a:p>
        </p:txBody>
      </p:sp>
    </p:spTree>
    <p:extLst>
      <p:ext uri="{BB962C8B-B14F-4D97-AF65-F5344CB8AC3E}">
        <p14:creationId xmlns:p14="http://schemas.microsoft.com/office/powerpoint/2010/main" val="32006206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49</a:t>
            </a:fld>
            <a:endParaRPr lang="en-US"/>
          </a:p>
        </p:txBody>
      </p:sp>
    </p:spTree>
    <p:extLst>
      <p:ext uri="{BB962C8B-B14F-4D97-AF65-F5344CB8AC3E}">
        <p14:creationId xmlns:p14="http://schemas.microsoft.com/office/powerpoint/2010/main" val="81827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5</a:t>
            </a:fld>
            <a:endParaRPr lang="en-US"/>
          </a:p>
        </p:txBody>
      </p:sp>
    </p:spTree>
    <p:extLst>
      <p:ext uri="{BB962C8B-B14F-4D97-AF65-F5344CB8AC3E}">
        <p14:creationId xmlns:p14="http://schemas.microsoft.com/office/powerpoint/2010/main" val="28109771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50</a:t>
            </a:fld>
            <a:endParaRPr lang="en-US"/>
          </a:p>
        </p:txBody>
      </p:sp>
    </p:spTree>
    <p:extLst>
      <p:ext uri="{BB962C8B-B14F-4D97-AF65-F5344CB8AC3E}">
        <p14:creationId xmlns:p14="http://schemas.microsoft.com/office/powerpoint/2010/main" val="5023182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51</a:t>
            </a:fld>
            <a:endParaRPr lang="en-US"/>
          </a:p>
        </p:txBody>
      </p:sp>
    </p:spTree>
    <p:extLst>
      <p:ext uri="{BB962C8B-B14F-4D97-AF65-F5344CB8AC3E}">
        <p14:creationId xmlns:p14="http://schemas.microsoft.com/office/powerpoint/2010/main" val="11415497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52</a:t>
            </a:fld>
            <a:endParaRPr lang="en-US"/>
          </a:p>
        </p:txBody>
      </p:sp>
    </p:spTree>
    <p:extLst>
      <p:ext uri="{BB962C8B-B14F-4D97-AF65-F5344CB8AC3E}">
        <p14:creationId xmlns:p14="http://schemas.microsoft.com/office/powerpoint/2010/main" val="33633524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53</a:t>
            </a:fld>
            <a:endParaRPr lang="en-US"/>
          </a:p>
        </p:txBody>
      </p:sp>
    </p:spTree>
    <p:extLst>
      <p:ext uri="{BB962C8B-B14F-4D97-AF65-F5344CB8AC3E}">
        <p14:creationId xmlns:p14="http://schemas.microsoft.com/office/powerpoint/2010/main" val="29430142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54</a:t>
            </a:fld>
            <a:endParaRPr lang="en-US"/>
          </a:p>
        </p:txBody>
      </p:sp>
    </p:spTree>
    <p:extLst>
      <p:ext uri="{BB962C8B-B14F-4D97-AF65-F5344CB8AC3E}">
        <p14:creationId xmlns:p14="http://schemas.microsoft.com/office/powerpoint/2010/main" val="22355013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55</a:t>
            </a:fld>
            <a:endParaRPr lang="en-US"/>
          </a:p>
        </p:txBody>
      </p:sp>
    </p:spTree>
    <p:extLst>
      <p:ext uri="{BB962C8B-B14F-4D97-AF65-F5344CB8AC3E}">
        <p14:creationId xmlns:p14="http://schemas.microsoft.com/office/powerpoint/2010/main" val="132777833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56</a:t>
            </a:fld>
            <a:endParaRPr lang="en-US"/>
          </a:p>
        </p:txBody>
      </p:sp>
    </p:spTree>
    <p:extLst>
      <p:ext uri="{BB962C8B-B14F-4D97-AF65-F5344CB8AC3E}">
        <p14:creationId xmlns:p14="http://schemas.microsoft.com/office/powerpoint/2010/main" val="4859682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57</a:t>
            </a:fld>
            <a:endParaRPr lang="en-US"/>
          </a:p>
        </p:txBody>
      </p:sp>
    </p:spTree>
    <p:extLst>
      <p:ext uri="{BB962C8B-B14F-4D97-AF65-F5344CB8AC3E}">
        <p14:creationId xmlns:p14="http://schemas.microsoft.com/office/powerpoint/2010/main" val="35669056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58</a:t>
            </a:fld>
            <a:endParaRPr lang="en-US"/>
          </a:p>
        </p:txBody>
      </p:sp>
    </p:spTree>
    <p:extLst>
      <p:ext uri="{BB962C8B-B14F-4D97-AF65-F5344CB8AC3E}">
        <p14:creationId xmlns:p14="http://schemas.microsoft.com/office/powerpoint/2010/main" val="36027960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59</a:t>
            </a:fld>
            <a:endParaRPr lang="en-US"/>
          </a:p>
        </p:txBody>
      </p:sp>
    </p:spTree>
    <p:extLst>
      <p:ext uri="{BB962C8B-B14F-4D97-AF65-F5344CB8AC3E}">
        <p14:creationId xmlns:p14="http://schemas.microsoft.com/office/powerpoint/2010/main" val="60722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6</a:t>
            </a:fld>
            <a:endParaRPr lang="en-US"/>
          </a:p>
        </p:txBody>
      </p:sp>
    </p:spTree>
    <p:extLst>
      <p:ext uri="{BB962C8B-B14F-4D97-AF65-F5344CB8AC3E}">
        <p14:creationId xmlns:p14="http://schemas.microsoft.com/office/powerpoint/2010/main" val="10524335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60</a:t>
            </a:fld>
            <a:endParaRPr lang="en-US"/>
          </a:p>
        </p:txBody>
      </p:sp>
    </p:spTree>
    <p:extLst>
      <p:ext uri="{BB962C8B-B14F-4D97-AF65-F5344CB8AC3E}">
        <p14:creationId xmlns:p14="http://schemas.microsoft.com/office/powerpoint/2010/main" val="15625936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61</a:t>
            </a:fld>
            <a:endParaRPr lang="en-US"/>
          </a:p>
        </p:txBody>
      </p:sp>
    </p:spTree>
    <p:extLst>
      <p:ext uri="{BB962C8B-B14F-4D97-AF65-F5344CB8AC3E}">
        <p14:creationId xmlns:p14="http://schemas.microsoft.com/office/powerpoint/2010/main" val="21962061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7</a:t>
            </a:fld>
            <a:endParaRPr lang="en-US"/>
          </a:p>
        </p:txBody>
      </p:sp>
    </p:spTree>
    <p:extLst>
      <p:ext uri="{BB962C8B-B14F-4D97-AF65-F5344CB8AC3E}">
        <p14:creationId xmlns:p14="http://schemas.microsoft.com/office/powerpoint/2010/main" val="2050368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8</a:t>
            </a:fld>
            <a:endParaRPr lang="en-US"/>
          </a:p>
        </p:txBody>
      </p:sp>
    </p:spTree>
    <p:extLst>
      <p:ext uri="{BB962C8B-B14F-4D97-AF65-F5344CB8AC3E}">
        <p14:creationId xmlns:p14="http://schemas.microsoft.com/office/powerpoint/2010/main" val="4159608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9</a:t>
            </a:fld>
            <a:endParaRPr lang="en-US"/>
          </a:p>
        </p:txBody>
      </p:sp>
    </p:spTree>
    <p:extLst>
      <p:ext uri="{BB962C8B-B14F-4D97-AF65-F5344CB8AC3E}">
        <p14:creationId xmlns:p14="http://schemas.microsoft.com/office/powerpoint/2010/main" val="1306247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05047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95417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1361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04672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44401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11/12/24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22156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11/12/24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300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33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3880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49443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13A7F-53B5-46F5-B019-30121A04A1A6}" type="datetimeFigureOut">
              <a:rPr lang="en-US" smtClean="0"/>
              <a:t>11/12/24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9625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25168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11/12/24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1549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11/12/24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78059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11/12/24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39299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4982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11/12/24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90226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0413A7F-53B5-46F5-B019-30121A04A1A6}" type="datetimeFigureOut">
              <a:rPr lang="en-US" smtClean="0"/>
              <a:t>11/12/24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125107508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1.xml"/><Relationship Id="rId7" Type="http://schemas.microsoft.com/office/2007/relationships/hdphoto" Target="../media/hdphoto1.wdp"/><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gif"/><Relationship Id="rId9"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8.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8.gi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8.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8.gi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8.gi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8.gi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8.gi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ags" Target="../tags/tag30.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microsoft.com/office/2007/relationships/hdphoto" Target="../media/hdphoto1.wdp"/><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gif"/><Relationship Id="rId9"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8.gif"/></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8.gi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8.gi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19.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8.gi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7"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image" Target="../media/image23.jpe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25.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44.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45.xml"/><Relationship Id="rId4" Type="http://schemas.openxmlformats.org/officeDocument/2006/relationships/image" Target="../media/image26.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46.xml"/><Relationship Id="rId4" Type="http://schemas.openxmlformats.org/officeDocument/2006/relationships/image" Target="../media/image26.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47.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25.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tags" Target="../tags/tag49.xml"/><Relationship Id="rId4" Type="http://schemas.openxmlformats.org/officeDocument/2006/relationships/image" Target="../media/image25.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50.xml"/><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51.xml"/><Relationship Id="rId4" Type="http://schemas.openxmlformats.org/officeDocument/2006/relationships/image" Target="../media/image27.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52.xml"/><Relationship Id="rId4" Type="http://schemas.openxmlformats.org/officeDocument/2006/relationships/image" Target="../media/image27.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53.xml"/><Relationship Id="rId4" Type="http://schemas.openxmlformats.org/officeDocument/2006/relationships/image" Target="../media/image27.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image" Target="../media/image27.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55.xml"/><Relationship Id="rId4" Type="http://schemas.openxmlformats.org/officeDocument/2006/relationships/image" Target="../media/image27.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56.xml"/><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57.xml"/><Relationship Id="rId4" Type="http://schemas.openxmlformats.org/officeDocument/2006/relationships/image" Target="../media/image27.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58.xml"/><Relationship Id="rId4" Type="http://schemas.openxmlformats.org/officeDocument/2006/relationships/image" Target="../media/image8.gi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59.xml"/><Relationship Id="rId4" Type="http://schemas.openxmlformats.org/officeDocument/2006/relationships/image" Target="../media/image27.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60.xml"/><Relationship Id="rId4" Type="http://schemas.openxmlformats.org/officeDocument/2006/relationships/image" Target="../media/image2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61.xml"/><Relationship Id="rId4" Type="http://schemas.openxmlformats.org/officeDocument/2006/relationships/image" Target="../media/image27.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62.xml"/><Relationship Id="rId4" Type="http://schemas.openxmlformats.org/officeDocument/2006/relationships/image" Target="../media/image27.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erson sitting on a rock writing on a paper&#10;&#10;Description automatically generated">
            <a:extLst>
              <a:ext uri="{FF2B5EF4-FFF2-40B4-BE49-F238E27FC236}">
                <a16:creationId xmlns:a16="http://schemas.microsoft.com/office/drawing/2014/main" id="{E6D83413-341F-7319-FE10-117DE08F9A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901" b="21099"/>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79CAC65-07EA-1819-C303-C6390F257615}"/>
              </a:ext>
            </a:extLst>
          </p:cNvPr>
          <p:cNvSpPr txBox="1"/>
          <p:nvPr/>
        </p:nvSpPr>
        <p:spPr>
          <a:xfrm>
            <a:off x="4634362" y="69556"/>
            <a:ext cx="7351693" cy="3323987"/>
          </a:xfrm>
          <a:prstGeom prst="rect">
            <a:avLst/>
          </a:prstGeom>
          <a:noFill/>
        </p:spPr>
        <p:txBody>
          <a:bodyPr wrap="none" rtlCol="0">
            <a:spAutoFit/>
          </a:bodyPr>
          <a:lstStyle/>
          <a:p>
            <a:pPr algn="ctr"/>
            <a:r>
              <a:rPr lang="en-US" sz="5400" dirty="0">
                <a:effectLst>
                  <a:glow rad="139700">
                    <a:schemeClr val="bg1">
                      <a:alpha val="60000"/>
                    </a:schemeClr>
                  </a:glow>
                </a:effectLst>
                <a:latin typeface="Engravers MT" panose="02090707080505020304" pitchFamily="18" charset="0"/>
              </a:rPr>
              <a:t>The Prophecy</a:t>
            </a:r>
          </a:p>
          <a:p>
            <a:pPr algn="ctr"/>
            <a:r>
              <a:rPr lang="en-US" sz="5400" dirty="0">
                <a:effectLst>
                  <a:glow rad="139700">
                    <a:schemeClr val="bg1">
                      <a:alpha val="60000"/>
                    </a:schemeClr>
                  </a:glow>
                </a:effectLst>
                <a:latin typeface="Engravers MT" panose="02090707080505020304" pitchFamily="18" charset="0"/>
              </a:rPr>
              <a:t>Of</a:t>
            </a:r>
            <a:r>
              <a:rPr lang="en-US" sz="6000" dirty="0">
                <a:effectLst>
                  <a:glow rad="139700">
                    <a:schemeClr val="bg1">
                      <a:alpha val="60000"/>
                    </a:schemeClr>
                  </a:glow>
                </a:effectLst>
                <a:latin typeface="Cooper Black" panose="0208090404030B020404" pitchFamily="18" charset="0"/>
              </a:rPr>
              <a:t> </a:t>
            </a:r>
          </a:p>
          <a:p>
            <a:pPr algn="ctr"/>
            <a:r>
              <a:rPr lang="en-US" sz="9600" b="1" dirty="0">
                <a:effectLst>
                  <a:glow rad="139700">
                    <a:schemeClr val="bg1">
                      <a:alpha val="60000"/>
                    </a:schemeClr>
                  </a:glow>
                </a:effectLst>
                <a:latin typeface="Engravers MT" panose="02090707080505020304" pitchFamily="18" charset="0"/>
              </a:rPr>
              <a:t>Isaiah</a:t>
            </a:r>
          </a:p>
        </p:txBody>
      </p:sp>
      <p:sp>
        <p:nvSpPr>
          <p:cNvPr id="3" name="TextBox 2">
            <a:extLst>
              <a:ext uri="{FF2B5EF4-FFF2-40B4-BE49-F238E27FC236}">
                <a16:creationId xmlns:a16="http://schemas.microsoft.com/office/drawing/2014/main" id="{B3821981-1193-7809-F1B2-355697AC1879}"/>
              </a:ext>
            </a:extLst>
          </p:cNvPr>
          <p:cNvSpPr txBox="1"/>
          <p:nvPr/>
        </p:nvSpPr>
        <p:spPr>
          <a:xfrm>
            <a:off x="4512038" y="3306319"/>
            <a:ext cx="7375161" cy="1923604"/>
          </a:xfrm>
          <a:prstGeom prst="rect">
            <a:avLst/>
          </a:prstGeom>
          <a:noFill/>
        </p:spPr>
        <p:txBody>
          <a:bodyPr wrap="square" rtlCol="0">
            <a:spAutoFit/>
          </a:bodyPr>
          <a:lstStyle/>
          <a:p>
            <a:pPr algn="ctr">
              <a:spcAft>
                <a:spcPts val="1800"/>
              </a:spcAft>
            </a:pPr>
            <a:r>
              <a:rPr lang="en-US" sz="52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Isaiah 34–35</a:t>
            </a:r>
          </a:p>
          <a:p>
            <a:pPr algn="ctr"/>
            <a:r>
              <a:rPr lang="en-US" sz="52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Rivers of Living Water!</a:t>
            </a:r>
          </a:p>
        </p:txBody>
      </p:sp>
      <p:sp>
        <p:nvSpPr>
          <p:cNvPr id="4" name="Rectangle 3">
            <a:extLst>
              <a:ext uri="{FF2B5EF4-FFF2-40B4-BE49-F238E27FC236}">
                <a16:creationId xmlns:a16="http://schemas.microsoft.com/office/drawing/2014/main" id="{1AE52E88-6328-0B97-8165-E9439229227F}"/>
              </a:ext>
            </a:extLst>
          </p:cNvPr>
          <p:cNvSpPr>
            <a:spLocks noChangeArrowheads="1"/>
          </p:cNvSpPr>
          <p:nvPr/>
        </p:nvSpPr>
        <p:spPr bwMode="auto">
          <a:xfrm>
            <a:off x="0" y="5325117"/>
            <a:ext cx="12192000" cy="153288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at Amman International Church, Jordan • AmmanChurch.com</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0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custDataLst>
      <p:tags r:id="rId1"/>
    </p:custDataLst>
    <p:extLst>
      <p:ext uri="{BB962C8B-B14F-4D97-AF65-F5344CB8AC3E}">
        <p14:creationId xmlns:p14="http://schemas.microsoft.com/office/powerpoint/2010/main" val="1646048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E3255-8DD2-39A4-85A8-9CF48ADA5B7C}"/>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2378DC50-11E0-A0DB-F95A-FD9A722B62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8581"/>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4EA1830A-9657-7B9E-517D-AFAE1066A099}"/>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53B172CE-C561-4BD1-9D04-C996314EEEAE}"/>
              </a:ext>
            </a:extLst>
          </p:cNvPr>
          <p:cNvSpPr txBox="1"/>
          <p:nvPr/>
        </p:nvSpPr>
        <p:spPr>
          <a:xfrm>
            <a:off x="1799359" y="3745067"/>
            <a:ext cx="8593282" cy="2862322"/>
          </a:xfrm>
          <a:prstGeom prst="rect">
            <a:avLst/>
          </a:prstGeom>
          <a:solidFill>
            <a:srgbClr val="350304">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4</a:t>
            </a:r>
            <a:r>
              <a:rPr lang="en-US" sz="3600" baseline="0" dirty="0"/>
              <a:t> </a:t>
            </a:r>
            <a:r>
              <a:rPr lang="en-US" sz="3600" baseline="0" dirty="0">
                <a:solidFill>
                  <a:srgbClr val="FFFF00"/>
                </a:solidFill>
              </a:rPr>
              <a:t>All the host of heaven shall rot away,</a:t>
            </a:r>
          </a:p>
          <a:p>
            <a:r>
              <a:rPr lang="en-US" sz="3600" baseline="0" dirty="0">
                <a:solidFill>
                  <a:srgbClr val="FFFF00"/>
                </a:solidFill>
              </a:rPr>
              <a:t>    and the skies roll up like a scroll</a:t>
            </a:r>
            <a:r>
              <a:rPr lang="en-US" sz="3600" baseline="0" dirty="0"/>
              <a:t>.</a:t>
            </a:r>
          </a:p>
          <a:p>
            <a:r>
              <a:rPr lang="en-US" sz="3600" baseline="0" dirty="0"/>
              <a:t>All their host shall fall,</a:t>
            </a:r>
          </a:p>
          <a:p>
            <a:r>
              <a:rPr lang="en-US" sz="3600" baseline="0" dirty="0"/>
              <a:t>    as leaves fall from the vine,</a:t>
            </a:r>
          </a:p>
          <a:p>
            <a:r>
              <a:rPr lang="en-US" sz="3600" baseline="0" dirty="0"/>
              <a:t>    like leaves falling from the fig tree.</a:t>
            </a:r>
            <a:endParaRPr lang="en-US" sz="3600" baseline="0" dirty="0">
              <a:solidFill>
                <a:srgbClr val="FFFF00"/>
              </a:solidFill>
            </a:endParaRPr>
          </a:p>
        </p:txBody>
      </p:sp>
      <p:sp>
        <p:nvSpPr>
          <p:cNvPr id="2" name="Rectangle: Rounded Corners 1">
            <a:extLst>
              <a:ext uri="{FF2B5EF4-FFF2-40B4-BE49-F238E27FC236}">
                <a16:creationId xmlns:a16="http://schemas.microsoft.com/office/drawing/2014/main" id="{A9599916-2E7E-C6AA-052F-A8B4816AE8DD}"/>
              </a:ext>
            </a:extLst>
          </p:cNvPr>
          <p:cNvSpPr/>
          <p:nvPr/>
        </p:nvSpPr>
        <p:spPr>
          <a:xfrm>
            <a:off x="772431" y="250611"/>
            <a:ext cx="10647139" cy="3178389"/>
          </a:xfrm>
          <a:prstGeom prst="roundRect">
            <a:avLst/>
          </a:prstGeom>
          <a:solidFill>
            <a:srgbClr val="350304">
              <a:alpha val="70000"/>
            </a:srgb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This Judgment is:</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Personal &amp; Intended (not just a “natural disaster”)</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World-wide (He is the God of all nations)</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Final (Not in order to bring them back to him)</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Universal (Destruction of the entire universe)</a:t>
            </a:r>
          </a:p>
        </p:txBody>
      </p:sp>
    </p:spTree>
    <p:custDataLst>
      <p:tags r:id="rId1"/>
    </p:custDataLst>
    <p:extLst>
      <p:ext uri="{BB962C8B-B14F-4D97-AF65-F5344CB8AC3E}">
        <p14:creationId xmlns:p14="http://schemas.microsoft.com/office/powerpoint/2010/main" val="198815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B7ACF-3E5B-9EC2-71AD-FB1008A2C0EB}"/>
            </a:ext>
          </a:extLst>
        </p:cNvPr>
        <p:cNvGrpSpPr/>
        <p:nvPr/>
      </p:nvGrpSpPr>
      <p:grpSpPr>
        <a:xfrm>
          <a:off x="0" y="0"/>
          <a:ext cx="0" cy="0"/>
          <a:chOff x="0" y="0"/>
          <a:chExt cx="0" cy="0"/>
        </a:xfrm>
      </p:grpSpPr>
      <p:pic>
        <p:nvPicPr>
          <p:cNvPr id="4098" name="Picture 2">
            <a:extLst>
              <a:ext uri="{FF2B5EF4-FFF2-40B4-BE49-F238E27FC236}">
                <a16:creationId xmlns:a16="http://schemas.microsoft.com/office/drawing/2014/main" id="{4909960E-E423-FB60-88C0-A889FAF7C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46277"/>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141ECFBC-B62B-5B26-2888-0F1736AA53FC}"/>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81460F75-B13D-EB97-1A56-8A74DBFA9E49}"/>
              </a:ext>
            </a:extLst>
          </p:cNvPr>
          <p:cNvSpPr txBox="1"/>
          <p:nvPr/>
        </p:nvSpPr>
        <p:spPr>
          <a:xfrm>
            <a:off x="1217147" y="2310233"/>
            <a:ext cx="9757706" cy="1323439"/>
          </a:xfrm>
          <a:prstGeom prst="rect">
            <a:avLst/>
          </a:prstGeom>
          <a:solidFill>
            <a:srgbClr val="501E00">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571500" indent="-571500">
              <a:buFont typeface="Arial" panose="020B0604020202020204" pitchFamily="34" charset="0"/>
              <a:buChar char="•"/>
            </a:pPr>
            <a:r>
              <a:rPr lang="en-US" baseline="0" dirty="0"/>
              <a:t>God’s Rage Against All Nations (1-4)</a:t>
            </a:r>
          </a:p>
          <a:p>
            <a:pPr marL="571500" indent="-571500">
              <a:buFont typeface="Arial" panose="020B0604020202020204" pitchFamily="34" charset="0"/>
              <a:buChar char="•"/>
            </a:pPr>
            <a:r>
              <a:rPr lang="en-US" baseline="0" dirty="0">
                <a:solidFill>
                  <a:srgbClr val="FFFF00"/>
                </a:solidFill>
              </a:rPr>
              <a:t>God’s Judgment Against Edom (5-17)</a:t>
            </a:r>
          </a:p>
        </p:txBody>
      </p:sp>
      <p:sp>
        <p:nvSpPr>
          <p:cNvPr id="2" name="TextBox 1">
            <a:extLst>
              <a:ext uri="{FF2B5EF4-FFF2-40B4-BE49-F238E27FC236}">
                <a16:creationId xmlns:a16="http://schemas.microsoft.com/office/drawing/2014/main" id="{4EDECC92-E2EB-CB76-0E69-A4FD54A32460}"/>
              </a:ext>
            </a:extLst>
          </p:cNvPr>
          <p:cNvSpPr txBox="1"/>
          <p:nvPr/>
        </p:nvSpPr>
        <p:spPr>
          <a:xfrm>
            <a:off x="1217147" y="124208"/>
            <a:ext cx="9757706" cy="707886"/>
          </a:xfrm>
          <a:prstGeom prst="rect">
            <a:avLst/>
          </a:prstGeom>
          <a:solidFill>
            <a:srgbClr val="501E00">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baseline="0" dirty="0"/>
              <a:t>Isaiah 34 – God’s Universal Judgment</a:t>
            </a:r>
            <a:endParaRPr lang="en-US" baseline="0" dirty="0">
              <a:solidFill>
                <a:srgbClr val="FFFF00"/>
              </a:solidFill>
            </a:endParaRPr>
          </a:p>
        </p:txBody>
      </p:sp>
    </p:spTree>
    <p:custDataLst>
      <p:tags r:id="rId1"/>
    </p:custDataLst>
    <p:extLst>
      <p:ext uri="{BB962C8B-B14F-4D97-AF65-F5344CB8AC3E}">
        <p14:creationId xmlns:p14="http://schemas.microsoft.com/office/powerpoint/2010/main" val="27938746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19B51-0076-A6DD-44FC-03D5110A07C2}"/>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994561A9-4C5D-57B4-AF15-BFEB15F27C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265" r="51117"/>
          <a:stretch/>
        </p:blipFill>
        <p:spPr bwMode="auto">
          <a:xfrm>
            <a:off x="1" y="0"/>
            <a:ext cx="4098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786BD476-7E22-C40D-EE59-899B3064CD83}"/>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4D5F45FC-0554-BCAA-E2E7-37F8078E5B3B}"/>
              </a:ext>
            </a:extLst>
          </p:cNvPr>
          <p:cNvSpPr txBox="1"/>
          <p:nvPr/>
        </p:nvSpPr>
        <p:spPr>
          <a:xfrm>
            <a:off x="4667885" y="369772"/>
            <a:ext cx="7096604" cy="3416320"/>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solidFill>
                  <a:schemeClr val="tx1"/>
                </a:solidFill>
              </a:rPr>
              <a:t>5</a:t>
            </a:r>
            <a:r>
              <a:rPr lang="en-US" sz="3600" baseline="0" dirty="0">
                <a:solidFill>
                  <a:schemeClr val="tx1"/>
                </a:solidFill>
              </a:rPr>
              <a:t> </a:t>
            </a:r>
            <a:r>
              <a:rPr lang="en-US" sz="3600" baseline="0" dirty="0"/>
              <a:t>For my sword has drunk its fill in</a:t>
            </a:r>
          </a:p>
          <a:p>
            <a:r>
              <a:rPr lang="en-US" sz="3600" baseline="0" dirty="0"/>
              <a:t>    the heavens;</a:t>
            </a:r>
          </a:p>
          <a:p>
            <a:r>
              <a:rPr lang="en-US" sz="3600" baseline="0" dirty="0"/>
              <a:t>behold, </a:t>
            </a:r>
            <a:r>
              <a:rPr lang="en-US" sz="3600" baseline="0" dirty="0">
                <a:solidFill>
                  <a:srgbClr val="FFFF00"/>
                </a:solidFill>
              </a:rPr>
              <a:t>it descends for judgment </a:t>
            </a:r>
          </a:p>
          <a:p>
            <a:r>
              <a:rPr lang="en-US" sz="3600" baseline="0" dirty="0">
                <a:solidFill>
                  <a:srgbClr val="FFFF00"/>
                </a:solidFill>
              </a:rPr>
              <a:t>    upon Edom</a:t>
            </a:r>
            <a:r>
              <a:rPr lang="en-US" sz="3600" baseline="0" dirty="0"/>
              <a:t>,</a:t>
            </a:r>
          </a:p>
          <a:p>
            <a:r>
              <a:rPr lang="en-US" sz="3600" baseline="0" dirty="0"/>
              <a:t>upon the people I have devoted to </a:t>
            </a:r>
          </a:p>
          <a:p>
            <a:r>
              <a:rPr lang="en-US" sz="3600" baseline="0" dirty="0"/>
              <a:t>    destruction.</a:t>
            </a:r>
          </a:p>
        </p:txBody>
      </p:sp>
      <p:sp>
        <p:nvSpPr>
          <p:cNvPr id="2" name="Rectangle: Rounded Corners 1">
            <a:extLst>
              <a:ext uri="{FF2B5EF4-FFF2-40B4-BE49-F238E27FC236}">
                <a16:creationId xmlns:a16="http://schemas.microsoft.com/office/drawing/2014/main" id="{3E761E1D-5AE4-1D23-6B7E-48FDD3A08375}"/>
              </a:ext>
            </a:extLst>
          </p:cNvPr>
          <p:cNvSpPr/>
          <p:nvPr/>
        </p:nvSpPr>
        <p:spPr>
          <a:xfrm>
            <a:off x="4525599" y="4247716"/>
            <a:ext cx="7381175" cy="1964398"/>
          </a:xfrm>
          <a:prstGeom prst="roundRect">
            <a:avLst/>
          </a:prstGeom>
          <a:solidFill>
            <a:srgbClr val="2E3134"/>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Why Edom (descendants of Esau)?</a:t>
            </a:r>
          </a:p>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Represent long-term and continuous enemies of God and his people</a:t>
            </a:r>
          </a:p>
        </p:txBody>
      </p:sp>
    </p:spTree>
    <p:custDataLst>
      <p:tags r:id="rId1"/>
    </p:custDataLst>
    <p:extLst>
      <p:ext uri="{BB962C8B-B14F-4D97-AF65-F5344CB8AC3E}">
        <p14:creationId xmlns:p14="http://schemas.microsoft.com/office/powerpoint/2010/main" val="193724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32D6F-ED9A-AB4E-F0B9-AF18165D0B04}"/>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718D10D5-82FE-7695-7241-ABA1255772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265" r="51117"/>
          <a:stretch/>
        </p:blipFill>
        <p:spPr bwMode="auto">
          <a:xfrm>
            <a:off x="1" y="0"/>
            <a:ext cx="4098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E0F8B38E-0943-6EA0-DDD9-9BB83E8BBF7E}"/>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34F438D6-3C3B-BDB5-A47F-CC8DD4185480}"/>
              </a:ext>
            </a:extLst>
          </p:cNvPr>
          <p:cNvSpPr txBox="1"/>
          <p:nvPr/>
        </p:nvSpPr>
        <p:spPr>
          <a:xfrm>
            <a:off x="4653371" y="3142001"/>
            <a:ext cx="7096604" cy="3416320"/>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solidFill>
                  <a:schemeClr val="tx1"/>
                </a:solidFill>
              </a:rPr>
              <a:t>5</a:t>
            </a:r>
            <a:r>
              <a:rPr lang="en-US" sz="3600" baseline="0" dirty="0">
                <a:solidFill>
                  <a:schemeClr val="tx1"/>
                </a:solidFill>
              </a:rPr>
              <a:t> </a:t>
            </a:r>
            <a:r>
              <a:rPr lang="en-US" sz="3600" baseline="0" dirty="0"/>
              <a:t>For </a:t>
            </a:r>
            <a:r>
              <a:rPr lang="en-US" sz="3600" baseline="0" dirty="0">
                <a:solidFill>
                  <a:srgbClr val="FFFF00"/>
                </a:solidFill>
              </a:rPr>
              <a:t>my sword </a:t>
            </a:r>
            <a:r>
              <a:rPr lang="en-US" sz="3600" baseline="0" dirty="0"/>
              <a:t>has drunk its fill in</a:t>
            </a:r>
          </a:p>
          <a:p>
            <a:r>
              <a:rPr lang="en-US" sz="3600" baseline="0" dirty="0"/>
              <a:t>    the heavens;</a:t>
            </a:r>
          </a:p>
          <a:p>
            <a:r>
              <a:rPr lang="en-US" sz="3600" baseline="0" dirty="0"/>
              <a:t>behold, </a:t>
            </a:r>
            <a:r>
              <a:rPr lang="en-US" sz="3600" baseline="0" dirty="0">
                <a:solidFill>
                  <a:srgbClr val="FFFF00"/>
                </a:solidFill>
              </a:rPr>
              <a:t>it descends for judgment </a:t>
            </a:r>
          </a:p>
          <a:p>
            <a:r>
              <a:rPr lang="en-US" sz="3600" baseline="0" dirty="0">
                <a:solidFill>
                  <a:srgbClr val="FFFF00"/>
                </a:solidFill>
              </a:rPr>
              <a:t>    upon Edom</a:t>
            </a:r>
            <a:r>
              <a:rPr lang="en-US" sz="3600" baseline="0" dirty="0"/>
              <a:t>,</a:t>
            </a:r>
          </a:p>
          <a:p>
            <a:r>
              <a:rPr lang="en-US" sz="3600" baseline="0" dirty="0"/>
              <a:t>upon the people I have devoted to </a:t>
            </a:r>
          </a:p>
          <a:p>
            <a:r>
              <a:rPr lang="en-US" sz="3600" baseline="0" dirty="0"/>
              <a:t>    destruction.</a:t>
            </a:r>
          </a:p>
        </p:txBody>
      </p:sp>
      <p:sp>
        <p:nvSpPr>
          <p:cNvPr id="4" name="TextBox 3">
            <a:extLst>
              <a:ext uri="{FF2B5EF4-FFF2-40B4-BE49-F238E27FC236}">
                <a16:creationId xmlns:a16="http://schemas.microsoft.com/office/drawing/2014/main" id="{B9A5F807-8BBB-9D8E-1CFE-87366C79B265}"/>
              </a:ext>
            </a:extLst>
          </p:cNvPr>
          <p:cNvSpPr txBox="1"/>
          <p:nvPr/>
        </p:nvSpPr>
        <p:spPr>
          <a:xfrm>
            <a:off x="4812082" y="124208"/>
            <a:ext cx="6562510" cy="1323439"/>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baseline="0" dirty="0">
                <a:solidFill>
                  <a:srgbClr val="FFFF00"/>
                </a:solidFill>
              </a:rPr>
              <a:t>Four Images of Judgment:</a:t>
            </a:r>
          </a:p>
          <a:p>
            <a:pPr marL="742950" indent="-742950">
              <a:buFont typeface="+mj-lt"/>
              <a:buAutoNum type="arabicPeriod"/>
            </a:pPr>
            <a:r>
              <a:rPr lang="en-US" baseline="0" dirty="0">
                <a:solidFill>
                  <a:srgbClr val="FFFF00"/>
                </a:solidFill>
              </a:rPr>
              <a:t>Sword</a:t>
            </a:r>
          </a:p>
        </p:txBody>
      </p:sp>
    </p:spTree>
    <p:custDataLst>
      <p:tags r:id="rId1"/>
    </p:custDataLst>
    <p:extLst>
      <p:ext uri="{BB962C8B-B14F-4D97-AF65-F5344CB8AC3E}">
        <p14:creationId xmlns:p14="http://schemas.microsoft.com/office/powerpoint/2010/main" val="2077821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21639-A2D0-4AF0-2FBD-F2A4FF1CDBC5}"/>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08F8DD39-35F0-5D1B-191F-0BF016EEA4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265" r="51117"/>
          <a:stretch/>
        </p:blipFill>
        <p:spPr bwMode="auto">
          <a:xfrm>
            <a:off x="1" y="0"/>
            <a:ext cx="4098664"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39809803-5D21-559D-ECDB-E966B8888259}"/>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183340B5-F8C9-4355-D80D-D8CB2BB8DF3F}"/>
              </a:ext>
            </a:extLst>
          </p:cNvPr>
          <p:cNvSpPr txBox="1"/>
          <p:nvPr/>
        </p:nvSpPr>
        <p:spPr>
          <a:xfrm>
            <a:off x="4202135" y="2658576"/>
            <a:ext cx="7782404" cy="3970318"/>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6  </a:t>
            </a:r>
            <a:r>
              <a:rPr lang="en-US" sz="3600" baseline="0" dirty="0"/>
              <a:t>The L</a:t>
            </a:r>
            <a:r>
              <a:rPr lang="en-US" sz="3200" baseline="0" dirty="0"/>
              <a:t>ORD</a:t>
            </a:r>
            <a:r>
              <a:rPr lang="en-US" sz="3600" baseline="0" dirty="0"/>
              <a:t> has a sword; </a:t>
            </a:r>
          </a:p>
          <a:p>
            <a:r>
              <a:rPr lang="en-US" sz="3600" baseline="0" dirty="0"/>
              <a:t>       it is sated with </a:t>
            </a:r>
            <a:r>
              <a:rPr lang="en-US" sz="3600" baseline="0" dirty="0">
                <a:solidFill>
                  <a:srgbClr val="FFFF00"/>
                </a:solidFill>
              </a:rPr>
              <a:t>blood</a:t>
            </a:r>
            <a:r>
              <a:rPr lang="en-US" sz="3600" baseline="0" dirty="0"/>
              <a:t>;</a:t>
            </a:r>
          </a:p>
          <a:p>
            <a:r>
              <a:rPr lang="en-US" sz="3600" baseline="0" dirty="0"/>
              <a:t>    it is gorged with </a:t>
            </a:r>
            <a:r>
              <a:rPr lang="en-US" sz="3600" baseline="0" dirty="0">
                <a:solidFill>
                  <a:srgbClr val="FFFF00"/>
                </a:solidFill>
              </a:rPr>
              <a:t>fat</a:t>
            </a:r>
            <a:r>
              <a:rPr lang="en-US" sz="3600" baseline="0" dirty="0"/>
              <a:t>,</a:t>
            </a:r>
          </a:p>
          <a:p>
            <a:r>
              <a:rPr lang="en-US" sz="3600" baseline="0" dirty="0"/>
              <a:t>       with the </a:t>
            </a:r>
            <a:r>
              <a:rPr lang="en-US" sz="3600" baseline="0" dirty="0">
                <a:solidFill>
                  <a:srgbClr val="FFFF00"/>
                </a:solidFill>
              </a:rPr>
              <a:t>blood of lambs and goats</a:t>
            </a:r>
            <a:r>
              <a:rPr lang="en-US" sz="3600" baseline="0" dirty="0"/>
              <a:t>,</a:t>
            </a:r>
          </a:p>
          <a:p>
            <a:r>
              <a:rPr lang="en-US" sz="3600" baseline="0" dirty="0"/>
              <a:t>       with the </a:t>
            </a:r>
            <a:r>
              <a:rPr lang="en-US" sz="3600" baseline="0" dirty="0">
                <a:solidFill>
                  <a:srgbClr val="FFFF00"/>
                </a:solidFill>
              </a:rPr>
              <a:t>fat of the kidneys of rams</a:t>
            </a:r>
            <a:r>
              <a:rPr lang="en-US" sz="3600" baseline="0" dirty="0"/>
              <a:t>.</a:t>
            </a:r>
          </a:p>
          <a:p>
            <a:r>
              <a:rPr lang="en-US" sz="3600" baseline="0" dirty="0"/>
              <a:t>For the </a:t>
            </a:r>
            <a:r>
              <a:rPr lang="en-US" sz="3600" baseline="0" dirty="0">
                <a:solidFill>
                  <a:srgbClr val="FFFF00"/>
                </a:solidFill>
              </a:rPr>
              <a:t>L</a:t>
            </a:r>
            <a:r>
              <a:rPr lang="en-US" sz="3200" baseline="0" dirty="0">
                <a:solidFill>
                  <a:srgbClr val="FFFF00"/>
                </a:solidFill>
              </a:rPr>
              <a:t>ORD</a:t>
            </a:r>
            <a:r>
              <a:rPr lang="en-US" sz="3600" baseline="0" dirty="0">
                <a:solidFill>
                  <a:srgbClr val="FFFF00"/>
                </a:solidFill>
              </a:rPr>
              <a:t> has a sacrifice in </a:t>
            </a:r>
            <a:r>
              <a:rPr lang="en-US" sz="3600" baseline="0" dirty="0" err="1">
                <a:solidFill>
                  <a:srgbClr val="FFFF00"/>
                </a:solidFill>
              </a:rPr>
              <a:t>Bozrah</a:t>
            </a:r>
            <a:r>
              <a:rPr lang="en-US" sz="3600" baseline="0" dirty="0"/>
              <a:t>,</a:t>
            </a:r>
          </a:p>
          <a:p>
            <a:r>
              <a:rPr lang="en-US" sz="3600" baseline="0" dirty="0"/>
              <a:t>    a great slaughter in the land of Edom.</a:t>
            </a:r>
            <a:endParaRPr lang="en-US" sz="3600" baseline="0" dirty="0">
              <a:solidFill>
                <a:srgbClr val="FFFF00"/>
              </a:solidFill>
            </a:endParaRPr>
          </a:p>
        </p:txBody>
      </p:sp>
      <p:sp>
        <p:nvSpPr>
          <p:cNvPr id="2" name="TextBox 1">
            <a:extLst>
              <a:ext uri="{FF2B5EF4-FFF2-40B4-BE49-F238E27FC236}">
                <a16:creationId xmlns:a16="http://schemas.microsoft.com/office/drawing/2014/main" id="{22084EA0-03A7-BFDA-E120-229CAC983FC8}"/>
              </a:ext>
            </a:extLst>
          </p:cNvPr>
          <p:cNvSpPr txBox="1"/>
          <p:nvPr/>
        </p:nvSpPr>
        <p:spPr>
          <a:xfrm>
            <a:off x="4812082" y="124208"/>
            <a:ext cx="6562510" cy="1938992"/>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baseline="0" dirty="0">
                <a:solidFill>
                  <a:srgbClr val="FFFF00"/>
                </a:solidFill>
              </a:rPr>
              <a:t>Four Images of Judgment:</a:t>
            </a:r>
          </a:p>
          <a:p>
            <a:pPr marL="742950" indent="-742950">
              <a:buFont typeface="+mj-lt"/>
              <a:buAutoNum type="arabicPeriod"/>
            </a:pPr>
            <a:r>
              <a:rPr lang="en-US" baseline="0" dirty="0"/>
              <a:t>Sword</a:t>
            </a:r>
          </a:p>
          <a:p>
            <a:pPr marL="742950" indent="-742950">
              <a:buFont typeface="+mj-lt"/>
              <a:buAutoNum type="arabicPeriod"/>
            </a:pPr>
            <a:r>
              <a:rPr lang="en-US" baseline="0" dirty="0">
                <a:solidFill>
                  <a:srgbClr val="FFFF00"/>
                </a:solidFill>
              </a:rPr>
              <a:t>Sacrifice</a:t>
            </a:r>
          </a:p>
        </p:txBody>
      </p:sp>
    </p:spTree>
    <p:custDataLst>
      <p:tags r:id="rId1"/>
    </p:custDataLst>
    <p:extLst>
      <p:ext uri="{BB962C8B-B14F-4D97-AF65-F5344CB8AC3E}">
        <p14:creationId xmlns:p14="http://schemas.microsoft.com/office/powerpoint/2010/main" val="1996751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6DF30-07D1-E647-C85A-811031203396}"/>
            </a:ext>
          </a:extLst>
        </p:cNvPr>
        <p:cNvGrpSpPr/>
        <p:nvPr/>
      </p:nvGrpSpPr>
      <p:grpSpPr>
        <a:xfrm>
          <a:off x="0" y="0"/>
          <a:ext cx="0" cy="0"/>
          <a:chOff x="0" y="0"/>
          <a:chExt cx="0" cy="0"/>
        </a:xfrm>
      </p:grpSpPr>
      <p:pic>
        <p:nvPicPr>
          <p:cNvPr id="4098" name="Picture 2">
            <a:extLst>
              <a:ext uri="{FF2B5EF4-FFF2-40B4-BE49-F238E27FC236}">
                <a16:creationId xmlns:a16="http://schemas.microsoft.com/office/drawing/2014/main" id="{E496F8C1-BED9-2B5E-6876-77D369CFCB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46277"/>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477F0183-6297-139F-0899-FB04EE91AB15}"/>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3EB1D066-3D63-E7D4-5877-289056D52A42}"/>
              </a:ext>
            </a:extLst>
          </p:cNvPr>
          <p:cNvSpPr txBox="1"/>
          <p:nvPr/>
        </p:nvSpPr>
        <p:spPr>
          <a:xfrm>
            <a:off x="413281" y="3576153"/>
            <a:ext cx="11365438" cy="3170099"/>
          </a:xfrm>
          <a:prstGeom prst="rect">
            <a:avLst/>
          </a:prstGeom>
          <a:solidFill>
            <a:srgbClr val="501E00">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t>9  </a:t>
            </a:r>
            <a:r>
              <a:rPr lang="en-US" baseline="0" dirty="0"/>
              <a:t>And </a:t>
            </a:r>
            <a:r>
              <a:rPr lang="en-US" baseline="0" dirty="0">
                <a:solidFill>
                  <a:srgbClr val="FFFF00"/>
                </a:solidFill>
              </a:rPr>
              <a:t>the streams of Edom shall be turned into pitch</a:t>
            </a:r>
            <a:r>
              <a:rPr lang="en-US" baseline="0" dirty="0"/>
              <a:t>,</a:t>
            </a:r>
          </a:p>
          <a:p>
            <a:r>
              <a:rPr lang="en-US" baseline="0" dirty="0"/>
              <a:t>    and </a:t>
            </a:r>
            <a:r>
              <a:rPr lang="en-US" baseline="0" dirty="0">
                <a:solidFill>
                  <a:srgbClr val="FFFF00"/>
                </a:solidFill>
              </a:rPr>
              <a:t>her soil into sulfur</a:t>
            </a:r>
            <a:r>
              <a:rPr lang="en-US" baseline="0" dirty="0"/>
              <a:t>;</a:t>
            </a:r>
          </a:p>
          <a:p>
            <a:r>
              <a:rPr lang="en-US" baseline="0" dirty="0"/>
              <a:t>    </a:t>
            </a:r>
            <a:r>
              <a:rPr lang="en-US" baseline="0" dirty="0">
                <a:solidFill>
                  <a:srgbClr val="FFFF00"/>
                </a:solidFill>
              </a:rPr>
              <a:t>her land shall become burning pitch</a:t>
            </a:r>
            <a:r>
              <a:rPr lang="en-US" baseline="0" dirty="0"/>
              <a:t>.</a:t>
            </a:r>
          </a:p>
          <a:p>
            <a:r>
              <a:rPr lang="en-US" dirty="0"/>
              <a:t>10a</a:t>
            </a:r>
            <a:r>
              <a:rPr lang="en-US" baseline="0" dirty="0"/>
              <a:t> Night and day it shall not be quenched;</a:t>
            </a:r>
          </a:p>
          <a:p>
            <a:r>
              <a:rPr lang="en-US" baseline="0" dirty="0"/>
              <a:t>    its smoke shall go up forever.</a:t>
            </a:r>
          </a:p>
        </p:txBody>
      </p:sp>
      <p:sp>
        <p:nvSpPr>
          <p:cNvPr id="2" name="TextBox 1">
            <a:extLst>
              <a:ext uri="{FF2B5EF4-FFF2-40B4-BE49-F238E27FC236}">
                <a16:creationId xmlns:a16="http://schemas.microsoft.com/office/drawing/2014/main" id="{880121EC-CFE8-7E1A-175E-41D201E9CFF5}"/>
              </a:ext>
            </a:extLst>
          </p:cNvPr>
          <p:cNvSpPr txBox="1"/>
          <p:nvPr/>
        </p:nvSpPr>
        <p:spPr>
          <a:xfrm>
            <a:off x="2605911" y="140917"/>
            <a:ext cx="6562510" cy="2554545"/>
          </a:xfrm>
          <a:prstGeom prst="rect">
            <a:avLst/>
          </a:prstGeom>
          <a:solidFill>
            <a:srgbClr val="501E00">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baseline="0" dirty="0">
                <a:solidFill>
                  <a:srgbClr val="FFFF00"/>
                </a:solidFill>
              </a:rPr>
              <a:t>Four Images of Judgment:</a:t>
            </a:r>
          </a:p>
          <a:p>
            <a:pPr marL="742950" indent="-742950">
              <a:buFont typeface="+mj-lt"/>
              <a:buAutoNum type="arabicPeriod"/>
            </a:pPr>
            <a:r>
              <a:rPr lang="en-US" baseline="0" dirty="0"/>
              <a:t>Sword</a:t>
            </a:r>
          </a:p>
          <a:p>
            <a:pPr marL="742950" indent="-742950">
              <a:buFont typeface="+mj-lt"/>
              <a:buAutoNum type="arabicPeriod"/>
            </a:pPr>
            <a:r>
              <a:rPr lang="en-US" baseline="0" dirty="0"/>
              <a:t>Sacrifice</a:t>
            </a:r>
          </a:p>
          <a:p>
            <a:pPr marL="742950" indent="-742950">
              <a:buFont typeface="+mj-lt"/>
              <a:buAutoNum type="arabicPeriod"/>
            </a:pPr>
            <a:r>
              <a:rPr lang="en-US" baseline="0" dirty="0">
                <a:solidFill>
                  <a:srgbClr val="FFFF00"/>
                </a:solidFill>
              </a:rPr>
              <a:t>Sulfur and Burning Pitch</a:t>
            </a:r>
          </a:p>
        </p:txBody>
      </p:sp>
    </p:spTree>
    <p:custDataLst>
      <p:tags r:id="rId1"/>
    </p:custDataLst>
    <p:extLst>
      <p:ext uri="{BB962C8B-B14F-4D97-AF65-F5344CB8AC3E}">
        <p14:creationId xmlns:p14="http://schemas.microsoft.com/office/powerpoint/2010/main" val="917647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B40AB-1CE7-8A8C-5EFB-87A241EFDBAA}"/>
            </a:ext>
          </a:extLst>
        </p:cNvPr>
        <p:cNvGrpSpPr/>
        <p:nvPr/>
      </p:nvGrpSpPr>
      <p:grpSpPr>
        <a:xfrm>
          <a:off x="0" y="0"/>
          <a:ext cx="0" cy="0"/>
          <a:chOff x="0" y="0"/>
          <a:chExt cx="0" cy="0"/>
        </a:xfrm>
      </p:grpSpPr>
      <p:pic>
        <p:nvPicPr>
          <p:cNvPr id="4098" name="Picture 2">
            <a:extLst>
              <a:ext uri="{FF2B5EF4-FFF2-40B4-BE49-F238E27FC236}">
                <a16:creationId xmlns:a16="http://schemas.microsoft.com/office/drawing/2014/main" id="{254D48D5-1E94-E7AC-41FE-88A20B977E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46277"/>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52C8A007-E39E-5297-A66B-4002F47B9022}"/>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F82722AF-1EA0-0089-09AE-AE8FD40D6948}"/>
              </a:ext>
            </a:extLst>
          </p:cNvPr>
          <p:cNvSpPr txBox="1"/>
          <p:nvPr/>
        </p:nvSpPr>
        <p:spPr>
          <a:xfrm>
            <a:off x="413281" y="3423138"/>
            <a:ext cx="11365438" cy="3416320"/>
          </a:xfrm>
          <a:prstGeom prst="rect">
            <a:avLst/>
          </a:prstGeom>
          <a:solidFill>
            <a:srgbClr val="501E00">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10b</a:t>
            </a:r>
            <a:r>
              <a:rPr lang="en-US" sz="3600" baseline="0" dirty="0"/>
              <a:t> </a:t>
            </a:r>
            <a:r>
              <a:rPr lang="en-US" sz="3600" baseline="0" dirty="0">
                <a:solidFill>
                  <a:srgbClr val="FFFF00"/>
                </a:solidFill>
              </a:rPr>
              <a:t>From generation to generation it shall lie waste;</a:t>
            </a:r>
          </a:p>
          <a:p>
            <a:r>
              <a:rPr lang="en-US" sz="3600" baseline="0" dirty="0">
                <a:solidFill>
                  <a:srgbClr val="FFFF00"/>
                </a:solidFill>
              </a:rPr>
              <a:t>    none shall pass through it forever and ever.</a:t>
            </a:r>
          </a:p>
          <a:p>
            <a:r>
              <a:rPr lang="en-US" sz="3600" dirty="0"/>
              <a:t>11 </a:t>
            </a:r>
            <a:r>
              <a:rPr lang="en-US" sz="3600" baseline="0" dirty="0"/>
              <a:t>But the hawk and the porcupine shall possess it,</a:t>
            </a:r>
          </a:p>
          <a:p>
            <a:r>
              <a:rPr lang="en-US" sz="3600" baseline="0" dirty="0"/>
              <a:t>    the owl and the raven shall dwell in it.</a:t>
            </a:r>
          </a:p>
          <a:p>
            <a:r>
              <a:rPr lang="en-US" sz="3600" baseline="0" dirty="0"/>
              <a:t>He shall stretch the line of confusion over it,</a:t>
            </a:r>
          </a:p>
          <a:p>
            <a:r>
              <a:rPr lang="en-US" sz="3600" baseline="0" dirty="0"/>
              <a:t>    and the plumb line of emptiness.</a:t>
            </a:r>
          </a:p>
        </p:txBody>
      </p:sp>
      <p:sp>
        <p:nvSpPr>
          <p:cNvPr id="4" name="TextBox 3">
            <a:extLst>
              <a:ext uri="{FF2B5EF4-FFF2-40B4-BE49-F238E27FC236}">
                <a16:creationId xmlns:a16="http://schemas.microsoft.com/office/drawing/2014/main" id="{C93D170A-41CC-3DEF-1E5B-20C1A368F937}"/>
              </a:ext>
            </a:extLst>
          </p:cNvPr>
          <p:cNvSpPr txBox="1"/>
          <p:nvPr/>
        </p:nvSpPr>
        <p:spPr>
          <a:xfrm>
            <a:off x="1847241" y="126520"/>
            <a:ext cx="8497518" cy="3170099"/>
          </a:xfrm>
          <a:prstGeom prst="rect">
            <a:avLst/>
          </a:prstGeom>
          <a:solidFill>
            <a:srgbClr val="501E00">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baseline="0" dirty="0">
                <a:solidFill>
                  <a:srgbClr val="FFFF00"/>
                </a:solidFill>
              </a:rPr>
              <a:t>Four Images of Judgment:</a:t>
            </a:r>
          </a:p>
          <a:p>
            <a:pPr marL="742950" indent="-742950">
              <a:buFont typeface="+mj-lt"/>
              <a:buAutoNum type="arabicPeriod"/>
            </a:pPr>
            <a:r>
              <a:rPr lang="en-US" baseline="0" dirty="0"/>
              <a:t>Sword</a:t>
            </a:r>
          </a:p>
          <a:p>
            <a:pPr marL="742950" indent="-742950">
              <a:buFont typeface="+mj-lt"/>
              <a:buAutoNum type="arabicPeriod"/>
            </a:pPr>
            <a:r>
              <a:rPr lang="en-US" baseline="0" dirty="0"/>
              <a:t>Sacrifice</a:t>
            </a:r>
          </a:p>
          <a:p>
            <a:pPr marL="742950" indent="-742950">
              <a:buFont typeface="+mj-lt"/>
              <a:buAutoNum type="arabicPeriod"/>
            </a:pPr>
            <a:r>
              <a:rPr lang="en-US" baseline="0" dirty="0"/>
              <a:t>Sulfur and Burning Pitch</a:t>
            </a:r>
          </a:p>
          <a:p>
            <a:pPr marL="742950" indent="-742950">
              <a:buFont typeface="+mj-lt"/>
              <a:buAutoNum type="arabicPeriod"/>
            </a:pPr>
            <a:r>
              <a:rPr lang="en-US" baseline="0" dirty="0">
                <a:solidFill>
                  <a:srgbClr val="FFFF00"/>
                </a:solidFill>
              </a:rPr>
              <a:t>Everlasting wilderness / Wasteland</a:t>
            </a:r>
          </a:p>
        </p:txBody>
      </p:sp>
    </p:spTree>
    <p:custDataLst>
      <p:tags r:id="rId1"/>
    </p:custDataLst>
    <p:extLst>
      <p:ext uri="{BB962C8B-B14F-4D97-AF65-F5344CB8AC3E}">
        <p14:creationId xmlns:p14="http://schemas.microsoft.com/office/powerpoint/2010/main" val="953330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CE2AD-1137-69ED-BAAB-98F66053351A}"/>
            </a:ext>
          </a:extLst>
        </p:cNvPr>
        <p:cNvGrpSpPr/>
        <p:nvPr/>
      </p:nvGrpSpPr>
      <p:grpSpPr>
        <a:xfrm>
          <a:off x="0" y="0"/>
          <a:ext cx="0" cy="0"/>
          <a:chOff x="0" y="0"/>
          <a:chExt cx="0" cy="0"/>
        </a:xfrm>
      </p:grpSpPr>
      <p:pic>
        <p:nvPicPr>
          <p:cNvPr id="5" name="Picture 4" descr="A rocky desert landscape with a blue sky">
            <a:extLst>
              <a:ext uri="{FF2B5EF4-FFF2-40B4-BE49-F238E27FC236}">
                <a16:creationId xmlns:a16="http://schemas.microsoft.com/office/drawing/2014/main" id="{6894436C-B850-DE60-3567-80FDA6A31127}"/>
              </a:ext>
            </a:extLst>
          </p:cNvPr>
          <p:cNvPicPr>
            <a:picLocks noChangeAspect="1"/>
          </p:cNvPicPr>
          <p:nvPr/>
        </p:nvPicPr>
        <p:blipFill>
          <a:blip r:embed="rId4">
            <a:extLst>
              <a:ext uri="{28A0092B-C50C-407E-A947-70E740481C1C}">
                <a14:useLocalDpi xmlns:a14="http://schemas.microsoft.com/office/drawing/2010/main" val="0"/>
              </a:ext>
            </a:extLst>
          </a:blip>
          <a:srcRect t="14421"/>
          <a:stretch/>
        </p:blipFill>
        <p:spPr>
          <a:xfrm>
            <a:off x="0" y="-1"/>
            <a:ext cx="12192000" cy="6878589"/>
          </a:xfrm>
          <a:prstGeom prst="rect">
            <a:avLst/>
          </a:prstGeom>
        </p:spPr>
      </p:pic>
      <p:sp>
        <p:nvSpPr>
          <p:cNvPr id="72706" name="Rectangle 2" hidden="1">
            <a:extLst>
              <a:ext uri="{FF2B5EF4-FFF2-40B4-BE49-F238E27FC236}">
                <a16:creationId xmlns:a16="http://schemas.microsoft.com/office/drawing/2014/main" id="{391D4542-5D3A-AB63-85B1-9180A6C72F92}"/>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1EFDE4B8-64BB-2EE7-3F97-AF6C4C813FBA}"/>
              </a:ext>
            </a:extLst>
          </p:cNvPr>
          <p:cNvSpPr txBox="1"/>
          <p:nvPr/>
        </p:nvSpPr>
        <p:spPr>
          <a:xfrm>
            <a:off x="747486" y="3298893"/>
            <a:ext cx="10697027" cy="3416320"/>
          </a:xfrm>
          <a:prstGeom prst="rect">
            <a:avLst/>
          </a:prstGeom>
          <a:solidFill>
            <a:srgbClr val="501E00">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12</a:t>
            </a:r>
            <a:r>
              <a:rPr lang="en-US" sz="3600" baseline="0" dirty="0"/>
              <a:t> Its nobles—there is no one there to call it a kingdom,</a:t>
            </a:r>
          </a:p>
          <a:p>
            <a:r>
              <a:rPr lang="en-US" sz="3600" baseline="0" dirty="0"/>
              <a:t>    and all its princes shall be nothing.</a:t>
            </a:r>
          </a:p>
          <a:p>
            <a:r>
              <a:rPr lang="en-US" sz="3600" dirty="0"/>
              <a:t>13</a:t>
            </a:r>
            <a:r>
              <a:rPr lang="en-US" sz="3600" baseline="0" dirty="0"/>
              <a:t> Thorns shall grow over its strongholds,</a:t>
            </a:r>
          </a:p>
          <a:p>
            <a:r>
              <a:rPr lang="en-US" sz="3600" baseline="0" dirty="0"/>
              <a:t>    nettles and thistles in its fortresses.</a:t>
            </a:r>
          </a:p>
          <a:p>
            <a:r>
              <a:rPr lang="en-US" sz="3600" baseline="0" dirty="0"/>
              <a:t>It shall be the haunt of jackals,</a:t>
            </a:r>
          </a:p>
          <a:p>
            <a:r>
              <a:rPr lang="en-US" sz="3600" baseline="0" dirty="0"/>
              <a:t>    an abode for ostriches.</a:t>
            </a:r>
          </a:p>
        </p:txBody>
      </p:sp>
    </p:spTree>
    <p:custDataLst>
      <p:tags r:id="rId1"/>
    </p:custDataLst>
    <p:extLst>
      <p:ext uri="{BB962C8B-B14F-4D97-AF65-F5344CB8AC3E}">
        <p14:creationId xmlns:p14="http://schemas.microsoft.com/office/powerpoint/2010/main" val="572030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3405F-3632-06A9-F8ED-1AF1DE146597}"/>
            </a:ext>
          </a:extLst>
        </p:cNvPr>
        <p:cNvGrpSpPr/>
        <p:nvPr/>
      </p:nvGrpSpPr>
      <p:grpSpPr>
        <a:xfrm>
          <a:off x="0" y="0"/>
          <a:ext cx="0" cy="0"/>
          <a:chOff x="0" y="0"/>
          <a:chExt cx="0" cy="0"/>
        </a:xfrm>
      </p:grpSpPr>
      <p:pic>
        <p:nvPicPr>
          <p:cNvPr id="5" name="Picture 4" descr="A rocky desert landscape with a blue sky">
            <a:extLst>
              <a:ext uri="{FF2B5EF4-FFF2-40B4-BE49-F238E27FC236}">
                <a16:creationId xmlns:a16="http://schemas.microsoft.com/office/drawing/2014/main" id="{AE5AE2F4-470A-141B-96DA-9E371F829A39}"/>
              </a:ext>
            </a:extLst>
          </p:cNvPr>
          <p:cNvPicPr>
            <a:picLocks noChangeAspect="1"/>
          </p:cNvPicPr>
          <p:nvPr/>
        </p:nvPicPr>
        <p:blipFill>
          <a:blip r:embed="rId4">
            <a:extLst>
              <a:ext uri="{28A0092B-C50C-407E-A947-70E740481C1C}">
                <a14:useLocalDpi xmlns:a14="http://schemas.microsoft.com/office/drawing/2010/main" val="0"/>
              </a:ext>
            </a:extLst>
          </a:blip>
          <a:srcRect t="14421"/>
          <a:stretch/>
        </p:blipFill>
        <p:spPr>
          <a:xfrm>
            <a:off x="0" y="-1"/>
            <a:ext cx="12192000" cy="6878589"/>
          </a:xfrm>
          <a:prstGeom prst="rect">
            <a:avLst/>
          </a:prstGeom>
        </p:spPr>
      </p:pic>
      <p:sp>
        <p:nvSpPr>
          <p:cNvPr id="72706" name="Rectangle 2" hidden="1">
            <a:extLst>
              <a:ext uri="{FF2B5EF4-FFF2-40B4-BE49-F238E27FC236}">
                <a16:creationId xmlns:a16="http://schemas.microsoft.com/office/drawing/2014/main" id="{22A13301-D163-94D6-D24A-C8A75A6CB905}"/>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2ADF661-DE2D-688E-BBC9-D555204E8BA5}"/>
              </a:ext>
            </a:extLst>
          </p:cNvPr>
          <p:cNvSpPr txBox="1"/>
          <p:nvPr/>
        </p:nvSpPr>
        <p:spPr>
          <a:xfrm>
            <a:off x="1014845" y="2179261"/>
            <a:ext cx="10162309" cy="4524315"/>
          </a:xfrm>
          <a:prstGeom prst="rect">
            <a:avLst/>
          </a:prstGeom>
          <a:solidFill>
            <a:srgbClr val="501E00">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14</a:t>
            </a:r>
            <a:r>
              <a:rPr lang="en-US" sz="3600" baseline="0" dirty="0"/>
              <a:t> And wild animals shall meet with hyenas;</a:t>
            </a:r>
          </a:p>
          <a:p>
            <a:r>
              <a:rPr lang="en-US" sz="3600" baseline="0" dirty="0"/>
              <a:t>    the wild goat shall cry to his fellow;</a:t>
            </a:r>
          </a:p>
          <a:p>
            <a:r>
              <a:rPr lang="en-US" sz="3600" baseline="0" dirty="0"/>
              <a:t>indeed, there the night bird settles</a:t>
            </a:r>
          </a:p>
          <a:p>
            <a:r>
              <a:rPr lang="en-US" sz="3600" baseline="0" dirty="0"/>
              <a:t>    and finds for herself a resting place.</a:t>
            </a:r>
          </a:p>
          <a:p>
            <a:r>
              <a:rPr lang="en-US" sz="3600" dirty="0"/>
              <a:t>15</a:t>
            </a:r>
            <a:r>
              <a:rPr lang="en-US" sz="3600" baseline="0" dirty="0"/>
              <a:t> There the owl nests and lays</a:t>
            </a:r>
          </a:p>
          <a:p>
            <a:r>
              <a:rPr lang="en-US" sz="3600" baseline="0" dirty="0"/>
              <a:t>    and hatches and gathers her young in her shadow;</a:t>
            </a:r>
          </a:p>
          <a:p>
            <a:r>
              <a:rPr lang="en-US" sz="3600" baseline="0" dirty="0"/>
              <a:t>indeed, there the hawks are gathered,</a:t>
            </a:r>
          </a:p>
          <a:p>
            <a:r>
              <a:rPr lang="en-US" sz="3600" baseline="0" dirty="0"/>
              <a:t>    each one with her mate.</a:t>
            </a:r>
          </a:p>
        </p:txBody>
      </p:sp>
    </p:spTree>
    <p:custDataLst>
      <p:tags r:id="rId1"/>
    </p:custDataLst>
    <p:extLst>
      <p:ext uri="{BB962C8B-B14F-4D97-AF65-F5344CB8AC3E}">
        <p14:creationId xmlns:p14="http://schemas.microsoft.com/office/powerpoint/2010/main" val="1322734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DFFE9-8ECD-D859-F088-DC9FF99A3EE4}"/>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5F25D667-0D2D-25F1-71D4-32400BCDCB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9768"/>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65A29D7-89EE-F14C-2A84-B3758ABF9D7A}"/>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85C197BC-22F2-5375-1652-5F6287757132}"/>
              </a:ext>
            </a:extLst>
          </p:cNvPr>
          <p:cNvSpPr txBox="1"/>
          <p:nvPr/>
        </p:nvSpPr>
        <p:spPr>
          <a:xfrm>
            <a:off x="872836" y="1640583"/>
            <a:ext cx="10446328" cy="5078313"/>
          </a:xfrm>
          <a:prstGeom prst="rect">
            <a:avLst/>
          </a:prstGeom>
          <a:solidFill>
            <a:srgbClr val="501E00">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16</a:t>
            </a:r>
            <a:r>
              <a:rPr lang="en-US" sz="3600" baseline="0" dirty="0"/>
              <a:t> Seek and read from the book of the L</a:t>
            </a:r>
            <a:r>
              <a:rPr lang="en-US" sz="3200" baseline="0" dirty="0"/>
              <a:t>ORD</a:t>
            </a:r>
            <a:r>
              <a:rPr lang="en-US" sz="3600" baseline="0" dirty="0"/>
              <a:t>:</a:t>
            </a:r>
          </a:p>
          <a:p>
            <a:r>
              <a:rPr lang="en-US" sz="3600" baseline="0" dirty="0"/>
              <a:t>    Not one of these shall be missing;</a:t>
            </a:r>
          </a:p>
          <a:p>
            <a:r>
              <a:rPr lang="en-US" sz="3600" baseline="0" dirty="0"/>
              <a:t>    none shall be without her mate.</a:t>
            </a:r>
          </a:p>
          <a:p>
            <a:r>
              <a:rPr lang="en-US" sz="3600" baseline="0" dirty="0"/>
              <a:t>For the mouth of the L</a:t>
            </a:r>
            <a:r>
              <a:rPr lang="en-US" sz="3200" baseline="0" dirty="0"/>
              <a:t>ORD</a:t>
            </a:r>
            <a:r>
              <a:rPr lang="en-US" sz="3600" baseline="0" dirty="0"/>
              <a:t> has commanded,</a:t>
            </a:r>
          </a:p>
          <a:p>
            <a:r>
              <a:rPr lang="en-US" sz="3600" baseline="0" dirty="0"/>
              <a:t>    and his Spirit has gathered them.</a:t>
            </a:r>
          </a:p>
          <a:p>
            <a:r>
              <a:rPr lang="en-US" sz="3600" dirty="0"/>
              <a:t>17</a:t>
            </a:r>
            <a:r>
              <a:rPr lang="en-US" sz="3600" baseline="0" dirty="0"/>
              <a:t> He has cast the lot for them;</a:t>
            </a:r>
          </a:p>
          <a:p>
            <a:r>
              <a:rPr lang="en-US" sz="3600" baseline="0" dirty="0"/>
              <a:t>    his hand has portioned it out to them with the line;</a:t>
            </a:r>
          </a:p>
          <a:p>
            <a:r>
              <a:rPr lang="en-US" sz="3600" baseline="0" dirty="0"/>
              <a:t>they shall possess it forever;</a:t>
            </a:r>
          </a:p>
          <a:p>
            <a:r>
              <a:rPr lang="en-US" sz="3600" baseline="0" dirty="0"/>
              <a:t>    from generation to generation they shall dwell in it.</a:t>
            </a:r>
          </a:p>
        </p:txBody>
      </p:sp>
    </p:spTree>
    <p:custDataLst>
      <p:tags r:id="rId1"/>
    </p:custDataLst>
    <p:extLst>
      <p:ext uri="{BB962C8B-B14F-4D97-AF65-F5344CB8AC3E}">
        <p14:creationId xmlns:p14="http://schemas.microsoft.com/office/powerpoint/2010/main" val="893767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7C02A4-8837-E5F9-19D5-6D561029B533}"/>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D4DF971F-0C5C-321A-FCE7-5D37BE574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9E90AB-D186-F0F1-FDA7-65DC2B9D5682}"/>
              </a:ext>
            </a:extLst>
          </p:cNvPr>
          <p:cNvSpPr txBox="1"/>
          <p:nvPr/>
        </p:nvSpPr>
        <p:spPr>
          <a:xfrm>
            <a:off x="3739244" y="1997839"/>
            <a:ext cx="4713513" cy="2862322"/>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6000" baseline="0" dirty="0"/>
              <a:t>Stories of the Welsh Revival </a:t>
            </a:r>
          </a:p>
          <a:p>
            <a:pPr algn="ctr"/>
            <a:r>
              <a:rPr lang="en-US" sz="6000" baseline="0" dirty="0"/>
              <a:t>of 1904-1906</a:t>
            </a:r>
          </a:p>
        </p:txBody>
      </p:sp>
      <p:sp>
        <p:nvSpPr>
          <p:cNvPr id="4" name="Title 3">
            <a:extLst>
              <a:ext uri="{FF2B5EF4-FFF2-40B4-BE49-F238E27FC236}">
                <a16:creationId xmlns:a16="http://schemas.microsoft.com/office/drawing/2014/main" id="{FEF70CB0-E2B0-EE43-918A-87C7551B3809}"/>
              </a:ext>
            </a:extLst>
          </p:cNvPr>
          <p:cNvSpPr>
            <a:spLocks noGrp="1"/>
          </p:cNvSpPr>
          <p:nvPr>
            <p:ph type="title"/>
          </p:nvPr>
        </p:nvSpPr>
        <p:spPr/>
        <p:txBody>
          <a:bodyPr/>
          <a:lstStyle/>
          <a:p>
            <a:endParaRPr lang="en-US" dirty="0"/>
          </a:p>
        </p:txBody>
      </p:sp>
    </p:spTree>
    <p:custDataLst>
      <p:tags r:id="rId1"/>
    </p:custDataLst>
    <p:extLst>
      <p:ext uri="{BB962C8B-B14F-4D97-AF65-F5344CB8AC3E}">
        <p14:creationId xmlns:p14="http://schemas.microsoft.com/office/powerpoint/2010/main" val="12969624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57D97-7DDF-4EB2-463A-8BC63E03F965}"/>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1E01BBBA-8287-271D-A011-0A56FADEBD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9768"/>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7AB976C9-A2F1-CBF7-7687-6C4F982723D6}"/>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6516CAE0-C0C0-D8CF-7B46-9E71818C2AA6}"/>
              </a:ext>
            </a:extLst>
          </p:cNvPr>
          <p:cNvSpPr txBox="1"/>
          <p:nvPr/>
        </p:nvSpPr>
        <p:spPr>
          <a:xfrm>
            <a:off x="872836" y="1640583"/>
            <a:ext cx="10446328" cy="5078313"/>
          </a:xfrm>
          <a:prstGeom prst="rect">
            <a:avLst/>
          </a:prstGeom>
          <a:solidFill>
            <a:srgbClr val="501E00">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16</a:t>
            </a:r>
            <a:r>
              <a:rPr lang="en-US" sz="3600" baseline="0" dirty="0"/>
              <a:t> Seek and read from the book of the L</a:t>
            </a:r>
            <a:r>
              <a:rPr lang="en-US" sz="3200" baseline="0" dirty="0"/>
              <a:t>ORD</a:t>
            </a:r>
            <a:r>
              <a:rPr lang="en-US" sz="3600" baseline="0" dirty="0"/>
              <a:t>:</a:t>
            </a:r>
          </a:p>
          <a:p>
            <a:r>
              <a:rPr lang="en-US" sz="3600" baseline="0" dirty="0"/>
              <a:t>    </a:t>
            </a:r>
            <a:r>
              <a:rPr lang="en-US" sz="3600" baseline="0" dirty="0">
                <a:solidFill>
                  <a:srgbClr val="FFFF00"/>
                </a:solidFill>
              </a:rPr>
              <a:t>Not one of these shall be missing;</a:t>
            </a:r>
          </a:p>
          <a:p>
            <a:r>
              <a:rPr lang="en-US" sz="3600" baseline="0" dirty="0">
                <a:solidFill>
                  <a:srgbClr val="FFFF00"/>
                </a:solidFill>
              </a:rPr>
              <a:t>    none shall be without her mate.</a:t>
            </a:r>
          </a:p>
          <a:p>
            <a:r>
              <a:rPr lang="en-US" sz="3600" baseline="0" dirty="0">
                <a:solidFill>
                  <a:srgbClr val="FFFF00"/>
                </a:solidFill>
              </a:rPr>
              <a:t>For the mouth of the L</a:t>
            </a:r>
            <a:r>
              <a:rPr lang="en-US" sz="3200" baseline="0" dirty="0">
                <a:solidFill>
                  <a:srgbClr val="FFFF00"/>
                </a:solidFill>
              </a:rPr>
              <a:t>ORD</a:t>
            </a:r>
            <a:r>
              <a:rPr lang="en-US" sz="3600" baseline="0" dirty="0">
                <a:solidFill>
                  <a:srgbClr val="FFFF00"/>
                </a:solidFill>
              </a:rPr>
              <a:t> has commanded,</a:t>
            </a:r>
          </a:p>
          <a:p>
            <a:r>
              <a:rPr lang="en-US" sz="3600" baseline="0" dirty="0">
                <a:solidFill>
                  <a:srgbClr val="FFFF00"/>
                </a:solidFill>
              </a:rPr>
              <a:t>    and his Spirit has gathered them</a:t>
            </a:r>
            <a:r>
              <a:rPr lang="en-US" sz="3600" baseline="0" dirty="0"/>
              <a:t>.</a:t>
            </a:r>
          </a:p>
          <a:p>
            <a:r>
              <a:rPr lang="en-US" sz="3600" dirty="0"/>
              <a:t>17</a:t>
            </a:r>
            <a:r>
              <a:rPr lang="en-US" sz="3600" baseline="0" dirty="0"/>
              <a:t> He has cast the lot for them;</a:t>
            </a:r>
          </a:p>
          <a:p>
            <a:r>
              <a:rPr lang="en-US" sz="3600" baseline="0" dirty="0"/>
              <a:t>    his hand has portioned it out to them with the line;</a:t>
            </a:r>
          </a:p>
          <a:p>
            <a:r>
              <a:rPr lang="en-US" sz="3600" baseline="0" dirty="0"/>
              <a:t>they shall possess it forever;</a:t>
            </a:r>
          </a:p>
          <a:p>
            <a:r>
              <a:rPr lang="en-US" sz="3600" baseline="0" dirty="0"/>
              <a:t>    from generation to generation they shall dwell in it.</a:t>
            </a:r>
          </a:p>
        </p:txBody>
      </p:sp>
      <p:sp>
        <p:nvSpPr>
          <p:cNvPr id="2" name="Rectangle: Rounded Corners 1">
            <a:extLst>
              <a:ext uri="{FF2B5EF4-FFF2-40B4-BE49-F238E27FC236}">
                <a16:creationId xmlns:a16="http://schemas.microsoft.com/office/drawing/2014/main" id="{3BF74BDF-2DC8-E9B4-C432-87CD8006B351}"/>
              </a:ext>
            </a:extLst>
          </p:cNvPr>
          <p:cNvSpPr/>
          <p:nvPr/>
        </p:nvSpPr>
        <p:spPr>
          <a:xfrm>
            <a:off x="1927870" y="139104"/>
            <a:ext cx="8336260" cy="1238684"/>
          </a:xfrm>
          <a:prstGeom prst="roundRect">
            <a:avLst/>
          </a:prstGeom>
          <a:solidFill>
            <a:srgbClr val="501E00">
              <a:alpha val="80000"/>
            </a:srgb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God, in his sovereignty, will accomplish every detail of the prophecy!</a:t>
            </a:r>
          </a:p>
        </p:txBody>
      </p:sp>
    </p:spTree>
    <p:custDataLst>
      <p:tags r:id="rId1"/>
    </p:custDataLst>
    <p:extLst>
      <p:ext uri="{BB962C8B-B14F-4D97-AF65-F5344CB8AC3E}">
        <p14:creationId xmlns:p14="http://schemas.microsoft.com/office/powerpoint/2010/main" val="24996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29855-F95F-7E4F-A7B4-FF7BE6006DA7}"/>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66A2D7E8-57BC-27FA-19B8-DC7553D00887}"/>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4572" r="15355"/>
          <a:stretch/>
        </p:blipFill>
        <p:spPr bwMode="auto">
          <a:xfrm>
            <a:off x="0" y="0"/>
            <a:ext cx="12192000" cy="68606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rocky desert landscape with a blue sky">
            <a:extLst>
              <a:ext uri="{FF2B5EF4-FFF2-40B4-BE49-F238E27FC236}">
                <a16:creationId xmlns:a16="http://schemas.microsoft.com/office/drawing/2014/main" id="{0FCAE985-D8EF-CE51-51FD-0893FE9B9AB6}"/>
              </a:ext>
            </a:extLst>
          </p:cNvPr>
          <p:cNvPicPr>
            <a:picLocks noChangeAspect="1"/>
          </p:cNvPicPr>
          <p:nvPr/>
        </p:nvPicPr>
        <p:blipFill>
          <a:blip r:embed="rId5">
            <a:extLst>
              <a:ext uri="{28A0092B-C50C-407E-A947-70E740481C1C}">
                <a14:useLocalDpi xmlns:a14="http://schemas.microsoft.com/office/drawing/2010/main" val="0"/>
              </a:ext>
            </a:extLst>
          </a:blip>
          <a:srcRect t="14421" r="49999"/>
          <a:stretch/>
        </p:blipFill>
        <p:spPr>
          <a:xfrm>
            <a:off x="0" y="-1"/>
            <a:ext cx="6096000" cy="6878589"/>
          </a:xfrm>
          <a:prstGeom prst="rect">
            <a:avLst/>
          </a:prstGeom>
        </p:spPr>
      </p:pic>
      <p:sp>
        <p:nvSpPr>
          <p:cNvPr id="72706" name="Rectangle 2" hidden="1">
            <a:extLst>
              <a:ext uri="{FF2B5EF4-FFF2-40B4-BE49-F238E27FC236}">
                <a16:creationId xmlns:a16="http://schemas.microsoft.com/office/drawing/2014/main" id="{D5D56161-50EC-6DF8-5F7E-BEB653538C84}"/>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18776363-C7D3-08AA-AE9C-E3B03AF22BA4}"/>
              </a:ext>
            </a:extLst>
          </p:cNvPr>
          <p:cNvSpPr txBox="1"/>
          <p:nvPr/>
        </p:nvSpPr>
        <p:spPr>
          <a:xfrm>
            <a:off x="930055" y="2151727"/>
            <a:ext cx="10331888" cy="2785378"/>
          </a:xfrm>
          <a:prstGeom prst="rect">
            <a:avLst/>
          </a:prstGeom>
          <a:solidFill>
            <a:srgbClr val="501E00">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baseline="0" dirty="0"/>
              <a:t>34 – Sovereignty in Judgment</a:t>
            </a:r>
          </a:p>
          <a:p>
            <a:pPr marL="1371600">
              <a:spcAft>
                <a:spcPts val="1800"/>
              </a:spcAft>
            </a:pPr>
            <a:r>
              <a:rPr lang="en-US" baseline="0" dirty="0"/>
              <a:t>The Fruitful Land Becomes a Wilderness</a:t>
            </a:r>
          </a:p>
          <a:p>
            <a:r>
              <a:rPr lang="en-US" baseline="0" dirty="0">
                <a:solidFill>
                  <a:srgbClr val="FFFF00"/>
                </a:solidFill>
              </a:rPr>
              <a:t>35 – Sovereignty in Salvation</a:t>
            </a:r>
          </a:p>
          <a:p>
            <a:pPr marL="1371600"/>
            <a:r>
              <a:rPr lang="en-US" baseline="0" dirty="0">
                <a:solidFill>
                  <a:srgbClr val="FFFF00"/>
                </a:solidFill>
              </a:rPr>
              <a:t>The Wilderness Becomes a Fruitful Land</a:t>
            </a:r>
          </a:p>
        </p:txBody>
      </p:sp>
      <p:grpSp>
        <p:nvGrpSpPr>
          <p:cNvPr id="6" name="Group 5">
            <a:extLst>
              <a:ext uri="{FF2B5EF4-FFF2-40B4-BE49-F238E27FC236}">
                <a16:creationId xmlns:a16="http://schemas.microsoft.com/office/drawing/2014/main" id="{2F69F0B4-C308-DE13-9148-87E04E502BA2}"/>
              </a:ext>
            </a:extLst>
          </p:cNvPr>
          <p:cNvGrpSpPr>
            <a:grpSpLocks noChangeAspect="1"/>
          </p:cNvGrpSpPr>
          <p:nvPr/>
        </p:nvGrpSpPr>
        <p:grpSpPr>
          <a:xfrm>
            <a:off x="10516145" y="2008863"/>
            <a:ext cx="914400" cy="914400"/>
            <a:chOff x="9029700" y="534924"/>
            <a:chExt cx="2006600" cy="2055876"/>
          </a:xfrm>
        </p:grpSpPr>
        <p:sp>
          <p:nvSpPr>
            <p:cNvPr id="7" name="Rectangle: Rounded Corners 6">
              <a:extLst>
                <a:ext uri="{FF2B5EF4-FFF2-40B4-BE49-F238E27FC236}">
                  <a16:creationId xmlns:a16="http://schemas.microsoft.com/office/drawing/2014/main" id="{9E5F9E20-1293-3BA2-F8B5-546E9F61ECD8}"/>
                </a:ext>
              </a:extLst>
            </p:cNvPr>
            <p:cNvSpPr/>
            <p:nvPr/>
          </p:nvSpPr>
          <p:spPr>
            <a:xfrm>
              <a:off x="9029700" y="534924"/>
              <a:ext cx="2006600" cy="2055876"/>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922B43C-FE80-E053-AC2A-83309FE19D51}"/>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104" l="10000" r="90000">
                          <a14:foregroundMark x1="27708" y1="90104" x2="27708" y2="90104"/>
                          <a14:foregroundMark x1="36979" y1="89531" x2="36979" y2="89531"/>
                          <a14:foregroundMark x1="41458" y1="89531" x2="41458" y2="89531"/>
                          <a14:foregroundMark x1="25781" y1="90104" x2="25781" y2="90104"/>
                          <a14:foregroundMark x1="24375" y1="90104" x2="24375" y2="90104"/>
                          <a14:foregroundMark x1="53229" y1="89844" x2="53229" y2="89844"/>
                          <a14:foregroundMark x1="68646" y1="90104" x2="68646" y2="90104"/>
                          <a14:foregroundMark x1="70625" y1="90104" x2="70625" y2="90104"/>
                          <a14:foregroundMark x1="72292" y1="89844" x2="72292" y2="89844"/>
                        </a14:backgroundRemoval>
                      </a14:imgEffect>
                    </a14:imgLayer>
                  </a14:imgProps>
                </a:ext>
                <a:ext uri="{28A0092B-C50C-407E-A947-70E740481C1C}">
                  <a14:useLocalDpi xmlns:a14="http://schemas.microsoft.com/office/drawing/2010/main" val="0"/>
                </a:ext>
              </a:extLst>
            </a:blip>
            <a:srcRect l="23691" t="10330" r="19476" b="6858"/>
            <a:stretch/>
          </p:blipFill>
          <p:spPr bwMode="auto">
            <a:xfrm flipH="1">
              <a:off x="9236538" y="697480"/>
              <a:ext cx="1179789" cy="1719072"/>
            </a:xfrm>
            <a:prstGeom prst="rect">
              <a:avLst/>
            </a:prstGeom>
            <a:noFill/>
            <a:effectLst>
              <a:glow rad="76200">
                <a:schemeClr val="tx1">
                  <a:alpha val="80000"/>
                </a:schemeClr>
              </a:glo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0D60CE1-A1F7-7526-CF60-56A8E14C90DE}"/>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500" b="90000" l="8376" r="89848">
                          <a14:foregroundMark x1="8629" y1="76250" x2="8629" y2="76250"/>
                          <a14:foregroundMark x1="58122" y1="6500" x2="58122" y2="6500"/>
                          <a14:backgroundMark x1="46954" y1="76250" x2="46954" y2="76250"/>
                        </a14:backgroundRemoval>
                      </a14:imgEffect>
                    </a14:imgLayer>
                  </a14:imgProps>
                </a:ext>
                <a:ext uri="{28A0092B-C50C-407E-A947-70E740481C1C}">
                  <a14:useLocalDpi xmlns:a14="http://schemas.microsoft.com/office/drawing/2010/main" val="0"/>
                </a:ext>
              </a:extLst>
            </a:blip>
            <a:srcRect r="9808" b="18298"/>
            <a:stretch/>
          </p:blipFill>
          <p:spPr bwMode="auto">
            <a:xfrm>
              <a:off x="10101994" y="1103559"/>
              <a:ext cx="730938" cy="1344168"/>
            </a:xfrm>
            <a:prstGeom prst="rect">
              <a:avLst/>
            </a:prstGeom>
            <a:noFill/>
            <a:effectLst>
              <a:glow rad="139700">
                <a:schemeClr val="tx1">
                  <a:alpha val="80000"/>
                </a:schemeClr>
              </a:glow>
            </a:effectLst>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18ABC510-33A8-5203-6476-1C898135C840}"/>
              </a:ext>
            </a:extLst>
          </p:cNvPr>
          <p:cNvGrpSpPr>
            <a:grpSpLocks noChangeAspect="1"/>
          </p:cNvGrpSpPr>
          <p:nvPr/>
        </p:nvGrpSpPr>
        <p:grpSpPr>
          <a:xfrm>
            <a:off x="10547585" y="3384310"/>
            <a:ext cx="914400" cy="914400"/>
            <a:chOff x="9029700" y="534924"/>
            <a:chExt cx="2006600" cy="2055876"/>
          </a:xfrm>
        </p:grpSpPr>
        <p:sp>
          <p:nvSpPr>
            <p:cNvPr id="11" name="Rectangle: Rounded Corners 10">
              <a:extLst>
                <a:ext uri="{FF2B5EF4-FFF2-40B4-BE49-F238E27FC236}">
                  <a16:creationId xmlns:a16="http://schemas.microsoft.com/office/drawing/2014/main" id="{A0A38824-9EB4-76E7-B34E-ACB087127C91}"/>
                </a:ext>
              </a:extLst>
            </p:cNvPr>
            <p:cNvSpPr/>
            <p:nvPr/>
          </p:nvSpPr>
          <p:spPr>
            <a:xfrm>
              <a:off x="9029700" y="534924"/>
              <a:ext cx="2006600" cy="2055876"/>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F7F4950-3DAA-7DEB-5D43-A18029998D2E}"/>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104" l="10000" r="90000">
                          <a14:foregroundMark x1="27708" y1="90104" x2="27708" y2="90104"/>
                          <a14:foregroundMark x1="36979" y1="89531" x2="36979" y2="89531"/>
                          <a14:foregroundMark x1="41458" y1="89531" x2="41458" y2="89531"/>
                          <a14:foregroundMark x1="25781" y1="90104" x2="25781" y2="90104"/>
                          <a14:foregroundMark x1="24375" y1="90104" x2="24375" y2="90104"/>
                          <a14:foregroundMark x1="53229" y1="89844" x2="53229" y2="89844"/>
                          <a14:foregroundMark x1="68646" y1="90104" x2="68646" y2="90104"/>
                          <a14:foregroundMark x1="70625" y1="90104" x2="70625" y2="90104"/>
                          <a14:foregroundMark x1="72292" y1="89844" x2="72292" y2="89844"/>
                        </a14:backgroundRemoval>
                      </a14:imgEffect>
                    </a14:imgLayer>
                  </a14:imgProps>
                </a:ext>
                <a:ext uri="{28A0092B-C50C-407E-A947-70E740481C1C}">
                  <a14:useLocalDpi xmlns:a14="http://schemas.microsoft.com/office/drawing/2010/main" val="0"/>
                </a:ext>
              </a:extLst>
            </a:blip>
            <a:srcRect l="23691" t="10330" r="19476" b="6858"/>
            <a:stretch/>
          </p:blipFill>
          <p:spPr bwMode="auto">
            <a:xfrm flipH="1">
              <a:off x="9236538" y="697480"/>
              <a:ext cx="1179789" cy="1719072"/>
            </a:xfrm>
            <a:prstGeom prst="rect">
              <a:avLst/>
            </a:prstGeom>
            <a:noFill/>
            <a:effectLst>
              <a:glow rad="76200">
                <a:schemeClr val="tx1">
                  <a:alpha val="80000"/>
                </a:schemeClr>
              </a:glo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0B8E030-B0B1-02C8-C171-27EF1CCA373E}"/>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500" b="90000" l="8376" r="89848">
                          <a14:foregroundMark x1="8629" y1="76250" x2="8629" y2="76250"/>
                          <a14:foregroundMark x1="58122" y1="6500" x2="58122" y2="6500"/>
                          <a14:backgroundMark x1="46954" y1="76250" x2="46954" y2="76250"/>
                        </a14:backgroundRemoval>
                      </a14:imgEffect>
                    </a14:imgLayer>
                  </a14:imgProps>
                </a:ext>
                <a:ext uri="{28A0092B-C50C-407E-A947-70E740481C1C}">
                  <a14:useLocalDpi xmlns:a14="http://schemas.microsoft.com/office/drawing/2010/main" val="0"/>
                </a:ext>
              </a:extLst>
            </a:blip>
            <a:srcRect r="9808" b="18298"/>
            <a:stretch/>
          </p:blipFill>
          <p:spPr bwMode="auto">
            <a:xfrm>
              <a:off x="10101994" y="1103559"/>
              <a:ext cx="730938" cy="1344168"/>
            </a:xfrm>
            <a:prstGeom prst="rect">
              <a:avLst/>
            </a:prstGeom>
            <a:noFill/>
            <a:effectLst>
              <a:glow rad="139700">
                <a:schemeClr val="tx1">
                  <a:alpha val="80000"/>
                </a:schemeClr>
              </a:glow>
            </a:effectLst>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ECF5A1D2-389C-9B29-4DCF-9246F7A87A19}"/>
              </a:ext>
            </a:extLst>
          </p:cNvPr>
          <p:cNvSpPr txBox="1"/>
          <p:nvPr/>
        </p:nvSpPr>
        <p:spPr>
          <a:xfrm>
            <a:off x="0" y="0"/>
            <a:ext cx="12191999" cy="1446550"/>
          </a:xfrm>
          <a:prstGeom prst="rect">
            <a:avLst/>
          </a:prstGeom>
          <a:noFill/>
          <a:ln w="63500">
            <a:noFill/>
          </a:ln>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34-35: </a:t>
            </a:r>
          </a:p>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God’s Sovereignty in Judgment and Salvation</a:t>
            </a:r>
          </a:p>
        </p:txBody>
      </p:sp>
    </p:spTree>
    <p:custDataLst>
      <p:tags r:id="rId1"/>
    </p:custDataLst>
    <p:extLst>
      <p:ext uri="{BB962C8B-B14F-4D97-AF65-F5344CB8AC3E}">
        <p14:creationId xmlns:p14="http://schemas.microsoft.com/office/powerpoint/2010/main" val="15202674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A3CBC-4CEF-ACAF-9616-63696DDBE480}"/>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B33AD91B-BB24-2439-7EA7-3C9AB8532729}"/>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4572" r="15355"/>
          <a:stretch/>
        </p:blipFill>
        <p:spPr bwMode="auto">
          <a:xfrm>
            <a:off x="0" y="0"/>
            <a:ext cx="12192000" cy="686068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FDAB2AE9-CA73-58B0-E53A-B86D8CBD45C6}"/>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3C0455E1-CBC3-F8C4-1A46-9AB187D28D53}"/>
              </a:ext>
            </a:extLst>
          </p:cNvPr>
          <p:cNvSpPr txBox="1"/>
          <p:nvPr/>
        </p:nvSpPr>
        <p:spPr>
          <a:xfrm>
            <a:off x="2901831" y="2310233"/>
            <a:ext cx="6388339" cy="2554545"/>
          </a:xfrm>
          <a:prstGeom prst="rect">
            <a:avLst/>
          </a:prstGeom>
          <a:solidFill>
            <a:srgbClr val="2E4671">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571500" indent="-571500">
              <a:buFont typeface="Arial" panose="020B0604020202020204" pitchFamily="34" charset="0"/>
              <a:buChar char="•"/>
            </a:pPr>
            <a:r>
              <a:rPr lang="en-US" baseline="0" dirty="0">
                <a:solidFill>
                  <a:srgbClr val="FFFF00"/>
                </a:solidFill>
              </a:rPr>
              <a:t>Blossoming Desert (1-2)</a:t>
            </a:r>
          </a:p>
          <a:p>
            <a:pPr marL="571500" indent="-571500">
              <a:buFont typeface="Arial" panose="020B0604020202020204" pitchFamily="34" charset="0"/>
              <a:buChar char="•"/>
            </a:pPr>
            <a:r>
              <a:rPr lang="en-US" baseline="0" dirty="0"/>
              <a:t>Call to Courage (3-4)</a:t>
            </a:r>
          </a:p>
          <a:p>
            <a:pPr marL="571500" indent="-571500">
              <a:buFont typeface="Arial" panose="020B0604020202020204" pitchFamily="34" charset="0"/>
              <a:buChar char="•"/>
            </a:pPr>
            <a:r>
              <a:rPr lang="en-US" baseline="0" dirty="0"/>
              <a:t>Rivers in the Desert (5-7)</a:t>
            </a:r>
          </a:p>
          <a:p>
            <a:pPr marL="571500" indent="-571500">
              <a:buFont typeface="Arial" panose="020B0604020202020204" pitchFamily="34" charset="0"/>
              <a:buChar char="•"/>
            </a:pPr>
            <a:r>
              <a:rPr lang="en-US" baseline="0" dirty="0"/>
              <a:t>The Way of Holiness (8-10)</a:t>
            </a:r>
          </a:p>
        </p:txBody>
      </p:sp>
      <p:sp>
        <p:nvSpPr>
          <p:cNvPr id="2" name="TextBox 1">
            <a:extLst>
              <a:ext uri="{FF2B5EF4-FFF2-40B4-BE49-F238E27FC236}">
                <a16:creationId xmlns:a16="http://schemas.microsoft.com/office/drawing/2014/main" id="{ACD1CF88-2BAF-E7EE-12AC-FF22BCB1B52B}"/>
              </a:ext>
            </a:extLst>
          </p:cNvPr>
          <p:cNvSpPr txBox="1"/>
          <p:nvPr/>
        </p:nvSpPr>
        <p:spPr>
          <a:xfrm>
            <a:off x="1217147" y="124208"/>
            <a:ext cx="9757706" cy="769441"/>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baseline="0" dirty="0">
                <a:solidFill>
                  <a:srgbClr val="FFFF00"/>
                </a:solidFill>
              </a:rPr>
              <a:t>Isaiah 35 – Sovereignty in Salvation!</a:t>
            </a:r>
          </a:p>
        </p:txBody>
      </p:sp>
    </p:spTree>
    <p:custDataLst>
      <p:tags r:id="rId1"/>
    </p:custDataLst>
    <p:extLst>
      <p:ext uri="{BB962C8B-B14F-4D97-AF65-F5344CB8AC3E}">
        <p14:creationId xmlns:p14="http://schemas.microsoft.com/office/powerpoint/2010/main" val="11300072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94FF6-21B2-3205-6B8E-5365782DF7EB}"/>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FC42C3E4-9BBF-3662-A526-93A63B55AC65}"/>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4572" r="15355"/>
          <a:stretch/>
        </p:blipFill>
        <p:spPr bwMode="auto">
          <a:xfrm>
            <a:off x="0" y="0"/>
            <a:ext cx="12192000" cy="686068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48926235-2D11-C140-B37B-AA24723D837A}"/>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2E5DADA2-3C7B-8D86-EC01-B32AAD75DE4A}"/>
              </a:ext>
            </a:extLst>
          </p:cNvPr>
          <p:cNvSpPr txBox="1"/>
          <p:nvPr/>
        </p:nvSpPr>
        <p:spPr>
          <a:xfrm>
            <a:off x="280416" y="920621"/>
            <a:ext cx="11631168" cy="5016758"/>
          </a:xfrm>
          <a:prstGeom prst="rect">
            <a:avLst/>
          </a:prstGeom>
          <a:solidFill>
            <a:srgbClr val="2C3F76">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t>1 </a:t>
            </a:r>
            <a:r>
              <a:rPr lang="en-US" baseline="0" dirty="0"/>
              <a:t>The wilderness and the dry land shall be glad;</a:t>
            </a:r>
          </a:p>
          <a:p>
            <a:r>
              <a:rPr lang="en-US" baseline="0" dirty="0"/>
              <a:t>    the desert shall rejoice and blossom like the crocus;</a:t>
            </a:r>
          </a:p>
          <a:p>
            <a:r>
              <a:rPr lang="en-US" dirty="0"/>
              <a:t>2</a:t>
            </a:r>
            <a:r>
              <a:rPr lang="en-US" baseline="0" dirty="0"/>
              <a:t> it shall blossom abundantly</a:t>
            </a:r>
          </a:p>
          <a:p>
            <a:r>
              <a:rPr lang="en-US" baseline="0" dirty="0"/>
              <a:t>    and rejoice with joy and singing.</a:t>
            </a:r>
          </a:p>
          <a:p>
            <a:r>
              <a:rPr lang="en-US" baseline="0" dirty="0"/>
              <a:t>The glory of Lebanon shall be given to it,</a:t>
            </a:r>
          </a:p>
          <a:p>
            <a:r>
              <a:rPr lang="en-US" baseline="0" dirty="0"/>
              <a:t>    the majesty of Carmel and Sharon.</a:t>
            </a:r>
          </a:p>
          <a:p>
            <a:r>
              <a:rPr lang="en-US" baseline="0" dirty="0"/>
              <a:t>They shall see the glory of the L</a:t>
            </a:r>
            <a:r>
              <a:rPr lang="en-US" sz="3600" baseline="0" dirty="0"/>
              <a:t>ORD</a:t>
            </a:r>
            <a:r>
              <a:rPr lang="en-US" baseline="0" dirty="0"/>
              <a:t>,</a:t>
            </a:r>
          </a:p>
          <a:p>
            <a:r>
              <a:rPr lang="en-US" baseline="0" dirty="0"/>
              <a:t>    the majesty of our God.</a:t>
            </a:r>
          </a:p>
        </p:txBody>
      </p:sp>
    </p:spTree>
    <p:custDataLst>
      <p:tags r:id="rId1"/>
    </p:custDataLst>
    <p:extLst>
      <p:ext uri="{BB962C8B-B14F-4D97-AF65-F5344CB8AC3E}">
        <p14:creationId xmlns:p14="http://schemas.microsoft.com/office/powerpoint/2010/main" val="6121956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31AD3-9FB5-4D34-2C1E-7C13E3573CB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BEA6333A-1553-5305-5DE8-9517C5BF3CF0}"/>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4572" r="15355"/>
          <a:stretch/>
        </p:blipFill>
        <p:spPr bwMode="auto">
          <a:xfrm>
            <a:off x="0" y="0"/>
            <a:ext cx="12192000" cy="686068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D0C4C152-5371-14DC-9B2E-182854C6E341}"/>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17C0C99C-F3FB-ED5C-75E1-FFA544393A0C}"/>
              </a:ext>
            </a:extLst>
          </p:cNvPr>
          <p:cNvSpPr txBox="1"/>
          <p:nvPr/>
        </p:nvSpPr>
        <p:spPr>
          <a:xfrm>
            <a:off x="280416" y="920621"/>
            <a:ext cx="11631168" cy="5016758"/>
          </a:xfrm>
          <a:prstGeom prst="rect">
            <a:avLst/>
          </a:prstGeom>
          <a:solidFill>
            <a:srgbClr val="2C3F76">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solidFill>
                  <a:srgbClr val="FFFF00"/>
                </a:solidFill>
              </a:rPr>
              <a:t>1 </a:t>
            </a:r>
            <a:r>
              <a:rPr lang="en-US" baseline="0" dirty="0">
                <a:solidFill>
                  <a:srgbClr val="FFFF00"/>
                </a:solidFill>
              </a:rPr>
              <a:t>The wilderness and the dry land shall be glad;</a:t>
            </a:r>
          </a:p>
          <a:p>
            <a:r>
              <a:rPr lang="en-US" baseline="0" dirty="0">
                <a:solidFill>
                  <a:srgbClr val="FFFF00"/>
                </a:solidFill>
              </a:rPr>
              <a:t>    the desert shall rejoice and blossom like the crocus;</a:t>
            </a:r>
          </a:p>
          <a:p>
            <a:r>
              <a:rPr lang="en-US" dirty="0">
                <a:solidFill>
                  <a:srgbClr val="FFFF00"/>
                </a:solidFill>
              </a:rPr>
              <a:t>2</a:t>
            </a:r>
            <a:r>
              <a:rPr lang="en-US" baseline="0" dirty="0">
                <a:solidFill>
                  <a:srgbClr val="FFFF00"/>
                </a:solidFill>
              </a:rPr>
              <a:t> it shall blossom abundantly</a:t>
            </a:r>
          </a:p>
          <a:p>
            <a:r>
              <a:rPr lang="en-US" baseline="0" dirty="0">
                <a:solidFill>
                  <a:srgbClr val="FFFF00"/>
                </a:solidFill>
              </a:rPr>
              <a:t>    and rejoice with joy and singing.</a:t>
            </a:r>
          </a:p>
          <a:p>
            <a:r>
              <a:rPr lang="en-US" baseline="0" dirty="0"/>
              <a:t>The glory of Lebanon shall be given to it,</a:t>
            </a:r>
          </a:p>
          <a:p>
            <a:r>
              <a:rPr lang="en-US" baseline="0" dirty="0"/>
              <a:t>    the majesty of Carmel and Sharon.</a:t>
            </a:r>
          </a:p>
          <a:p>
            <a:r>
              <a:rPr lang="en-US" baseline="0" dirty="0"/>
              <a:t>They shall see the glory of the L</a:t>
            </a:r>
            <a:r>
              <a:rPr lang="en-US" sz="3600" baseline="0" dirty="0"/>
              <a:t>ORD</a:t>
            </a:r>
            <a:r>
              <a:rPr lang="en-US" baseline="0" dirty="0"/>
              <a:t>,</a:t>
            </a:r>
          </a:p>
          <a:p>
            <a:r>
              <a:rPr lang="en-US" baseline="0" dirty="0"/>
              <a:t>    the majesty of our God.</a:t>
            </a:r>
          </a:p>
        </p:txBody>
      </p:sp>
      <p:sp>
        <p:nvSpPr>
          <p:cNvPr id="4" name="Rectangle: Rounded Corners 3">
            <a:extLst>
              <a:ext uri="{FF2B5EF4-FFF2-40B4-BE49-F238E27FC236}">
                <a16:creationId xmlns:a16="http://schemas.microsoft.com/office/drawing/2014/main" id="{48073C47-BAF1-1BC2-5A7B-FBBA941F21E5}"/>
              </a:ext>
            </a:extLst>
          </p:cNvPr>
          <p:cNvSpPr/>
          <p:nvPr/>
        </p:nvSpPr>
        <p:spPr>
          <a:xfrm>
            <a:off x="280416" y="3545759"/>
            <a:ext cx="9335599" cy="2059386"/>
          </a:xfrm>
          <a:prstGeom prst="roundRect">
            <a:avLst/>
          </a:prstGeom>
          <a:solidFill>
            <a:srgbClr val="2E4671"/>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Restoration of the wilderness and water in the desert are common themes in Isaiah – why?</a:t>
            </a:r>
          </a:p>
        </p:txBody>
      </p:sp>
    </p:spTree>
    <p:custDataLst>
      <p:tags r:id="rId1"/>
    </p:custDataLst>
    <p:extLst>
      <p:ext uri="{BB962C8B-B14F-4D97-AF65-F5344CB8AC3E}">
        <p14:creationId xmlns:p14="http://schemas.microsoft.com/office/powerpoint/2010/main" val="90833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95D04-82C6-2116-6F6A-3E7121DA6810}"/>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EFF9C0C1-4600-3203-B63C-4EFC83BAA381}"/>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4572" r="15355"/>
          <a:stretch/>
        </p:blipFill>
        <p:spPr bwMode="auto">
          <a:xfrm>
            <a:off x="0" y="0"/>
            <a:ext cx="12192000" cy="686068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161D924B-45F7-C0FC-B9CD-CB582648566A}"/>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BA27FC41-7E36-61F7-BBA9-43F649DBD1BD}"/>
              </a:ext>
            </a:extLst>
          </p:cNvPr>
          <p:cNvSpPr txBox="1"/>
          <p:nvPr/>
        </p:nvSpPr>
        <p:spPr>
          <a:xfrm>
            <a:off x="280416" y="920621"/>
            <a:ext cx="11631168" cy="5016758"/>
          </a:xfrm>
          <a:prstGeom prst="rect">
            <a:avLst/>
          </a:prstGeom>
          <a:solidFill>
            <a:srgbClr val="2C3F76">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solidFill>
                  <a:srgbClr val="FFFF00"/>
                </a:solidFill>
              </a:rPr>
              <a:t>1 </a:t>
            </a:r>
            <a:r>
              <a:rPr lang="en-US" baseline="0" dirty="0">
                <a:solidFill>
                  <a:srgbClr val="FFFF00"/>
                </a:solidFill>
              </a:rPr>
              <a:t>The wilderness and the dry land shall be glad;</a:t>
            </a:r>
          </a:p>
          <a:p>
            <a:r>
              <a:rPr lang="en-US" baseline="0" dirty="0">
                <a:solidFill>
                  <a:srgbClr val="FFFF00"/>
                </a:solidFill>
              </a:rPr>
              <a:t>    the desert shall rejoice and blossom like the crocus;</a:t>
            </a:r>
          </a:p>
          <a:p>
            <a:r>
              <a:rPr lang="en-US" dirty="0">
                <a:solidFill>
                  <a:srgbClr val="FFFF00"/>
                </a:solidFill>
              </a:rPr>
              <a:t>2</a:t>
            </a:r>
            <a:r>
              <a:rPr lang="en-US" baseline="0" dirty="0">
                <a:solidFill>
                  <a:srgbClr val="FFFF00"/>
                </a:solidFill>
              </a:rPr>
              <a:t> it shall blossom abundantly</a:t>
            </a:r>
          </a:p>
          <a:p>
            <a:r>
              <a:rPr lang="en-US" baseline="0" dirty="0">
                <a:solidFill>
                  <a:srgbClr val="FFFF00"/>
                </a:solidFill>
              </a:rPr>
              <a:t>    and rejoice with joy and singing.</a:t>
            </a:r>
          </a:p>
          <a:p>
            <a:r>
              <a:rPr lang="en-US" baseline="0" dirty="0"/>
              <a:t>The glory of Lebanon shall be given to it,</a:t>
            </a:r>
          </a:p>
          <a:p>
            <a:r>
              <a:rPr lang="en-US" baseline="0" dirty="0"/>
              <a:t>    the majesty of Carmel and Sharon.</a:t>
            </a:r>
          </a:p>
          <a:p>
            <a:r>
              <a:rPr lang="en-US" baseline="0" dirty="0"/>
              <a:t>They shall see the glory of the L</a:t>
            </a:r>
            <a:r>
              <a:rPr lang="en-US" sz="3600" baseline="0" dirty="0"/>
              <a:t>ORD</a:t>
            </a:r>
            <a:r>
              <a:rPr lang="en-US" baseline="0" dirty="0"/>
              <a:t>,</a:t>
            </a:r>
          </a:p>
          <a:p>
            <a:r>
              <a:rPr lang="en-US" baseline="0" dirty="0"/>
              <a:t>    the majesty of our Go</a:t>
            </a:r>
          </a:p>
        </p:txBody>
      </p:sp>
      <p:sp>
        <p:nvSpPr>
          <p:cNvPr id="4" name="Rectangle: Rounded Corners 3">
            <a:extLst>
              <a:ext uri="{FF2B5EF4-FFF2-40B4-BE49-F238E27FC236}">
                <a16:creationId xmlns:a16="http://schemas.microsoft.com/office/drawing/2014/main" id="{5E2C8208-8279-F171-1613-573D07B735FE}"/>
              </a:ext>
            </a:extLst>
          </p:cNvPr>
          <p:cNvSpPr/>
          <p:nvPr/>
        </p:nvSpPr>
        <p:spPr>
          <a:xfrm>
            <a:off x="280416" y="3531142"/>
            <a:ext cx="10765120" cy="2867890"/>
          </a:xfrm>
          <a:prstGeom prst="roundRect">
            <a:avLst/>
          </a:prstGeom>
          <a:solidFill>
            <a:srgbClr val="2E4671"/>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For the L</a:t>
            </a:r>
            <a:r>
              <a:rPr lang="en-US" sz="32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comforts Zion; he comforts all her waste places and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makes her wilderness like Eden</a:t>
            </a: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her desert like the garden of the L</a:t>
            </a:r>
            <a:r>
              <a:rPr lang="en-US" sz="32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joy and gladness will be found in her, thanksgiving and the voice of song.</a:t>
            </a:r>
          </a:p>
          <a:p>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Isaiah 51:3</a:t>
            </a:r>
          </a:p>
        </p:txBody>
      </p:sp>
    </p:spTree>
    <p:custDataLst>
      <p:tags r:id="rId1"/>
    </p:custDataLst>
    <p:extLst>
      <p:ext uri="{BB962C8B-B14F-4D97-AF65-F5344CB8AC3E}">
        <p14:creationId xmlns:p14="http://schemas.microsoft.com/office/powerpoint/2010/main" val="74877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936A5-B8F1-5030-5631-17B622C11E18}"/>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6553474C-7171-B66D-BFB8-F81B4560B15B}"/>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4572" r="15355"/>
          <a:stretch/>
        </p:blipFill>
        <p:spPr bwMode="auto">
          <a:xfrm>
            <a:off x="0" y="0"/>
            <a:ext cx="12192000" cy="686068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EC6181AD-9912-3061-A585-2FC47D2E3F3C}"/>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7A7DDBBC-052E-594F-0809-6EAE3DCE1368}"/>
              </a:ext>
            </a:extLst>
          </p:cNvPr>
          <p:cNvSpPr txBox="1"/>
          <p:nvPr/>
        </p:nvSpPr>
        <p:spPr>
          <a:xfrm>
            <a:off x="280416" y="920621"/>
            <a:ext cx="11631168" cy="5016758"/>
          </a:xfrm>
          <a:prstGeom prst="rect">
            <a:avLst/>
          </a:prstGeom>
          <a:solidFill>
            <a:srgbClr val="2C3F76">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solidFill>
                  <a:srgbClr val="FFFF00"/>
                </a:solidFill>
              </a:rPr>
              <a:t>1 </a:t>
            </a:r>
            <a:r>
              <a:rPr lang="en-US" baseline="0" dirty="0">
                <a:solidFill>
                  <a:srgbClr val="FFFF00"/>
                </a:solidFill>
              </a:rPr>
              <a:t>The wilderness and the dry land shall be glad;</a:t>
            </a:r>
          </a:p>
          <a:p>
            <a:r>
              <a:rPr lang="en-US" baseline="0" dirty="0">
                <a:solidFill>
                  <a:srgbClr val="FFFF00"/>
                </a:solidFill>
              </a:rPr>
              <a:t>    the desert shall rejoice and blossom like the crocus;</a:t>
            </a:r>
          </a:p>
          <a:p>
            <a:r>
              <a:rPr lang="en-US" dirty="0">
                <a:solidFill>
                  <a:srgbClr val="FFFF00"/>
                </a:solidFill>
              </a:rPr>
              <a:t>2</a:t>
            </a:r>
            <a:r>
              <a:rPr lang="en-US" baseline="0" dirty="0">
                <a:solidFill>
                  <a:srgbClr val="FFFF00"/>
                </a:solidFill>
              </a:rPr>
              <a:t> it shall blossom abundantly</a:t>
            </a:r>
          </a:p>
          <a:p>
            <a:r>
              <a:rPr lang="en-US" baseline="0" dirty="0">
                <a:solidFill>
                  <a:srgbClr val="FFFF00"/>
                </a:solidFill>
              </a:rPr>
              <a:t>    and rejoice with joy and singing.</a:t>
            </a:r>
          </a:p>
          <a:p>
            <a:r>
              <a:rPr lang="en-US" baseline="0" dirty="0"/>
              <a:t>The glory of Lebanon shall be given to it,</a:t>
            </a:r>
          </a:p>
          <a:p>
            <a:r>
              <a:rPr lang="en-US" baseline="0" dirty="0"/>
              <a:t>    the majesty of Carmel and Sharon.</a:t>
            </a:r>
          </a:p>
          <a:p>
            <a:r>
              <a:rPr lang="en-US" baseline="0" dirty="0"/>
              <a:t>They shall see the glory of the L</a:t>
            </a:r>
            <a:r>
              <a:rPr lang="en-US" sz="3600" baseline="0" dirty="0"/>
              <a:t>ORD</a:t>
            </a:r>
            <a:r>
              <a:rPr lang="en-US" baseline="0" dirty="0"/>
              <a:t>,</a:t>
            </a:r>
          </a:p>
          <a:p>
            <a:r>
              <a:rPr lang="en-US" baseline="0" dirty="0"/>
              <a:t>    the majesty of </a:t>
            </a:r>
            <a:r>
              <a:rPr lang="en-US" baseline="0" dirty="0" err="1"/>
              <a:t>ou</a:t>
            </a:r>
            <a:endParaRPr lang="en-US" baseline="0" dirty="0"/>
          </a:p>
        </p:txBody>
      </p:sp>
      <p:sp>
        <p:nvSpPr>
          <p:cNvPr id="4" name="Rectangle: Rounded Corners 3">
            <a:extLst>
              <a:ext uri="{FF2B5EF4-FFF2-40B4-BE49-F238E27FC236}">
                <a16:creationId xmlns:a16="http://schemas.microsoft.com/office/drawing/2014/main" id="{51311705-3859-705F-FE14-E79376FDD0DD}"/>
              </a:ext>
            </a:extLst>
          </p:cNvPr>
          <p:cNvSpPr/>
          <p:nvPr/>
        </p:nvSpPr>
        <p:spPr>
          <a:xfrm>
            <a:off x="280416" y="3531142"/>
            <a:ext cx="10765120" cy="2867890"/>
          </a:xfrm>
          <a:prstGeom prst="roundRect">
            <a:avLst/>
          </a:prstGeom>
          <a:solidFill>
            <a:srgbClr val="2E4671"/>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wilderness and the desert in Scripture often represent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life outside of Eden </a:t>
            </a: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life dominated by sin, judgment and chaos.  Even as believers, we live in this.</a:t>
            </a:r>
          </a:p>
        </p:txBody>
      </p:sp>
    </p:spTree>
    <p:custDataLst>
      <p:tags r:id="rId1"/>
    </p:custDataLst>
    <p:extLst>
      <p:ext uri="{BB962C8B-B14F-4D97-AF65-F5344CB8AC3E}">
        <p14:creationId xmlns:p14="http://schemas.microsoft.com/office/powerpoint/2010/main" val="7957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DACE2-CB5C-B8BF-81FA-D236F7B7AF77}"/>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EE81FDC-F11E-C3CB-B63A-8336BE0BB3A9}"/>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4572" r="15355"/>
          <a:stretch/>
        </p:blipFill>
        <p:spPr bwMode="auto">
          <a:xfrm>
            <a:off x="0" y="0"/>
            <a:ext cx="12192000" cy="686068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4D32E78D-EEDC-7960-D6CB-7B9A472FEADF}"/>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86C81785-0B18-DC98-446F-A6EFB46D40A2}"/>
              </a:ext>
            </a:extLst>
          </p:cNvPr>
          <p:cNvSpPr txBox="1"/>
          <p:nvPr/>
        </p:nvSpPr>
        <p:spPr>
          <a:xfrm>
            <a:off x="280416" y="920621"/>
            <a:ext cx="11631168" cy="5016758"/>
          </a:xfrm>
          <a:prstGeom prst="rect">
            <a:avLst/>
          </a:prstGeom>
          <a:solidFill>
            <a:srgbClr val="2C3F76">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solidFill>
                  <a:srgbClr val="FFFF00"/>
                </a:solidFill>
              </a:rPr>
              <a:t>1 </a:t>
            </a:r>
            <a:r>
              <a:rPr lang="en-US" baseline="0" dirty="0">
                <a:solidFill>
                  <a:srgbClr val="FFFF00"/>
                </a:solidFill>
              </a:rPr>
              <a:t>The wilderness and the dry land shall be glad;</a:t>
            </a:r>
          </a:p>
          <a:p>
            <a:r>
              <a:rPr lang="en-US" baseline="0" dirty="0">
                <a:solidFill>
                  <a:srgbClr val="FFFF00"/>
                </a:solidFill>
              </a:rPr>
              <a:t>    the desert shall rejoice and blossom like the crocus;</a:t>
            </a:r>
          </a:p>
          <a:p>
            <a:r>
              <a:rPr lang="en-US" dirty="0">
                <a:solidFill>
                  <a:srgbClr val="FFFF00"/>
                </a:solidFill>
              </a:rPr>
              <a:t>2</a:t>
            </a:r>
            <a:r>
              <a:rPr lang="en-US" baseline="0" dirty="0">
                <a:solidFill>
                  <a:srgbClr val="FFFF00"/>
                </a:solidFill>
              </a:rPr>
              <a:t> it shall blossom abundantly</a:t>
            </a:r>
          </a:p>
          <a:p>
            <a:r>
              <a:rPr lang="en-US" baseline="0" dirty="0">
                <a:solidFill>
                  <a:srgbClr val="FFFF00"/>
                </a:solidFill>
              </a:rPr>
              <a:t>    and rejoice with joy and singing.</a:t>
            </a:r>
          </a:p>
          <a:p>
            <a:r>
              <a:rPr lang="en-US" baseline="0" dirty="0"/>
              <a:t>The glory of Lebanon shall be given to it,</a:t>
            </a:r>
          </a:p>
          <a:p>
            <a:r>
              <a:rPr lang="en-US" baseline="0" dirty="0"/>
              <a:t>    the majesty of Carmel and Sharon.</a:t>
            </a:r>
          </a:p>
          <a:p>
            <a:r>
              <a:rPr lang="en-US" baseline="0" dirty="0"/>
              <a:t>They shall see the glory of the L</a:t>
            </a:r>
            <a:r>
              <a:rPr lang="en-US" sz="3600" baseline="0" dirty="0"/>
              <a:t>ORD</a:t>
            </a:r>
            <a:r>
              <a:rPr lang="en-US" baseline="0" dirty="0"/>
              <a:t>,</a:t>
            </a:r>
          </a:p>
          <a:p>
            <a:r>
              <a:rPr lang="en-US" baseline="0" dirty="0"/>
              <a:t>    the majesty of our God.</a:t>
            </a:r>
          </a:p>
        </p:txBody>
      </p:sp>
      <p:sp>
        <p:nvSpPr>
          <p:cNvPr id="4" name="Rectangle: Rounded Corners 3">
            <a:extLst>
              <a:ext uri="{FF2B5EF4-FFF2-40B4-BE49-F238E27FC236}">
                <a16:creationId xmlns:a16="http://schemas.microsoft.com/office/drawing/2014/main" id="{EB8CD827-3A83-5EC0-F9B4-59F045A2C48A}"/>
              </a:ext>
            </a:extLst>
          </p:cNvPr>
          <p:cNvSpPr/>
          <p:nvPr/>
        </p:nvSpPr>
        <p:spPr>
          <a:xfrm>
            <a:off x="280416" y="3509647"/>
            <a:ext cx="10351544" cy="2662554"/>
          </a:xfrm>
          <a:prstGeom prst="roundRect">
            <a:avLst/>
          </a:prstGeom>
          <a:solidFill>
            <a:srgbClr val="2E4671"/>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But God is restoring the wilderness!</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Setting creation free from its bondage to decay</a:t>
            </a:r>
          </a:p>
          <a:p>
            <a:pPr marL="640080">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(Romans 8:21)</a:t>
            </a:r>
          </a:p>
          <a:p>
            <a:pPr marL="576072" indent="-576072">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Setting people free from their bondage to sin</a:t>
            </a:r>
          </a:p>
        </p:txBody>
      </p:sp>
    </p:spTree>
    <p:custDataLst>
      <p:tags r:id="rId1"/>
    </p:custDataLst>
    <p:extLst>
      <p:ext uri="{BB962C8B-B14F-4D97-AF65-F5344CB8AC3E}">
        <p14:creationId xmlns:p14="http://schemas.microsoft.com/office/powerpoint/2010/main" val="28820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7F9CA-CF6A-CCA8-34CB-5A62E4D394FA}"/>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28A92B8C-FDEB-E32B-8FFF-318D22D96373}"/>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4572" r="15355"/>
          <a:stretch/>
        </p:blipFill>
        <p:spPr bwMode="auto">
          <a:xfrm>
            <a:off x="0" y="0"/>
            <a:ext cx="12192000" cy="686068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CBDE27E7-225E-31CE-BCC6-EF1E37C1AC69}"/>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8451DFE7-F5FC-8F02-FA66-E9B023B73676}"/>
              </a:ext>
            </a:extLst>
          </p:cNvPr>
          <p:cNvSpPr txBox="1"/>
          <p:nvPr/>
        </p:nvSpPr>
        <p:spPr>
          <a:xfrm>
            <a:off x="280416" y="920621"/>
            <a:ext cx="11631168" cy="5016758"/>
          </a:xfrm>
          <a:prstGeom prst="rect">
            <a:avLst/>
          </a:prstGeom>
          <a:solidFill>
            <a:srgbClr val="2C3F76">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t>1 </a:t>
            </a:r>
            <a:r>
              <a:rPr lang="en-US" baseline="0" dirty="0"/>
              <a:t>The wilderness and the dry land shall be glad;</a:t>
            </a:r>
          </a:p>
          <a:p>
            <a:r>
              <a:rPr lang="en-US" baseline="0" dirty="0"/>
              <a:t>    the desert shall rejoice and blossom like the crocus;</a:t>
            </a:r>
          </a:p>
          <a:p>
            <a:r>
              <a:rPr lang="en-US" dirty="0"/>
              <a:t>2</a:t>
            </a:r>
            <a:r>
              <a:rPr lang="en-US" baseline="0" dirty="0"/>
              <a:t> it shall blossom abundantly</a:t>
            </a:r>
          </a:p>
          <a:p>
            <a:r>
              <a:rPr lang="en-US" baseline="0" dirty="0"/>
              <a:t>    and rejoice with joy and singing.</a:t>
            </a:r>
          </a:p>
          <a:p>
            <a:r>
              <a:rPr lang="en-US" baseline="0" dirty="0"/>
              <a:t>The glory of Lebanon shall be given to it,</a:t>
            </a:r>
          </a:p>
          <a:p>
            <a:r>
              <a:rPr lang="en-US" baseline="0" dirty="0"/>
              <a:t>    the majesty of Carmel and Sharon.</a:t>
            </a:r>
          </a:p>
          <a:p>
            <a:r>
              <a:rPr lang="en-US" baseline="0" dirty="0">
                <a:solidFill>
                  <a:srgbClr val="FFFF00"/>
                </a:solidFill>
              </a:rPr>
              <a:t>They shall see the glory of the L</a:t>
            </a:r>
            <a:r>
              <a:rPr lang="en-US" sz="3600" baseline="0" dirty="0">
                <a:solidFill>
                  <a:srgbClr val="FFFF00"/>
                </a:solidFill>
              </a:rPr>
              <a:t>ORD</a:t>
            </a:r>
            <a:r>
              <a:rPr lang="en-US" baseline="0" dirty="0">
                <a:solidFill>
                  <a:srgbClr val="FFFF00"/>
                </a:solidFill>
              </a:rPr>
              <a:t>,</a:t>
            </a:r>
          </a:p>
          <a:p>
            <a:r>
              <a:rPr lang="en-US" baseline="0" dirty="0">
                <a:solidFill>
                  <a:srgbClr val="FFFF00"/>
                </a:solidFill>
              </a:rPr>
              <a:t>    the majesty of our God</a:t>
            </a:r>
            <a:r>
              <a:rPr lang="en-US" baseline="0" dirty="0"/>
              <a:t>.</a:t>
            </a:r>
          </a:p>
        </p:txBody>
      </p:sp>
      <p:sp>
        <p:nvSpPr>
          <p:cNvPr id="4" name="Rectangle: Rounded Corners 3">
            <a:extLst>
              <a:ext uri="{FF2B5EF4-FFF2-40B4-BE49-F238E27FC236}">
                <a16:creationId xmlns:a16="http://schemas.microsoft.com/office/drawing/2014/main" id="{FC1CE1EF-0850-FC08-4267-71DB23A202A9}"/>
              </a:ext>
            </a:extLst>
          </p:cNvPr>
          <p:cNvSpPr/>
          <p:nvPr/>
        </p:nvSpPr>
        <p:spPr>
          <a:xfrm>
            <a:off x="178816" y="2939960"/>
            <a:ext cx="8878098" cy="1690097"/>
          </a:xfrm>
          <a:prstGeom prst="roundRect">
            <a:avLst/>
          </a:prstGeom>
          <a:solidFill>
            <a:srgbClr val="2E4671"/>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God’s glory will be revealed!</a:t>
            </a:r>
          </a:p>
          <a:p>
            <a:pPr algn="ctr">
              <a:spcAft>
                <a:spcPts val="1200"/>
              </a:spcAft>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When will this happen?</a:t>
            </a:r>
          </a:p>
        </p:txBody>
      </p:sp>
    </p:spTree>
    <p:custDataLst>
      <p:tags r:id="rId1"/>
    </p:custDataLst>
    <p:extLst>
      <p:ext uri="{BB962C8B-B14F-4D97-AF65-F5344CB8AC3E}">
        <p14:creationId xmlns:p14="http://schemas.microsoft.com/office/powerpoint/2010/main" val="387465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99FAD52B-7252-4AEB-23F0-F3482AB269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4EF5D5-8078-8E13-10F5-E3D5D01F633E}"/>
              </a:ext>
            </a:extLst>
          </p:cNvPr>
          <p:cNvSpPr txBox="1"/>
          <p:nvPr/>
        </p:nvSpPr>
        <p:spPr>
          <a:xfrm>
            <a:off x="918063" y="24489"/>
            <a:ext cx="10355874" cy="830997"/>
          </a:xfrm>
          <a:prstGeom prst="rect">
            <a:avLst/>
          </a:prstGeom>
          <a:noFill/>
          <a:ln w="63500">
            <a:noFill/>
          </a:ln>
        </p:spPr>
        <p:txBody>
          <a:bodyPr wrap="square" rtlCol="0">
            <a:spAutoFit/>
          </a:bodyPr>
          <a:lstStyle/>
          <a:p>
            <a:pPr algn="ctr"/>
            <a:r>
              <a:rPr lang="en-US" sz="4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“Latter” or “Last” Days</a:t>
            </a:r>
          </a:p>
        </p:txBody>
      </p:sp>
      <p:cxnSp>
        <p:nvCxnSpPr>
          <p:cNvPr id="3" name="Straight Connector 2">
            <a:extLst>
              <a:ext uri="{FF2B5EF4-FFF2-40B4-BE49-F238E27FC236}">
                <a16:creationId xmlns:a16="http://schemas.microsoft.com/office/drawing/2014/main" id="{33146387-6BDB-623D-E0E7-85E3C8CD9D8D}"/>
              </a:ext>
            </a:extLst>
          </p:cNvPr>
          <p:cNvCxnSpPr/>
          <p:nvPr/>
        </p:nvCxnSpPr>
        <p:spPr>
          <a:xfrm>
            <a:off x="429718" y="5872789"/>
            <a:ext cx="11332564"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a:extLst>
              <a:ext uri="{FF2B5EF4-FFF2-40B4-BE49-F238E27FC236}">
                <a16:creationId xmlns:a16="http://schemas.microsoft.com/office/drawing/2014/main" id="{170A2396-DE8C-7D0C-7C37-D1D77AC9940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500" b="90000" l="8376" r="89848">
                        <a14:foregroundMark x1="8629" y1="76250" x2="8629" y2="76250"/>
                        <a14:foregroundMark x1="58122" y1="6500" x2="58122" y2="6500"/>
                        <a14:backgroundMark x1="46954" y1="76250" x2="46954" y2="7625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29718" y="4401450"/>
            <a:ext cx="920515" cy="1868714"/>
          </a:xfrm>
          <a:prstGeom prst="rect">
            <a:avLst/>
          </a:prstGeom>
          <a:noFill/>
          <a:extLst>
            <a:ext uri="{909E8E84-426E-40DD-AFC4-6F175D3DCCD1}">
              <a14:hiddenFill xmlns:a14="http://schemas.microsoft.com/office/drawing/2010/main">
                <a:solidFill>
                  <a:srgbClr val="FFFFFF"/>
                </a:solidFill>
              </a14:hiddenFill>
            </a:ext>
          </a:extLst>
        </p:spPr>
      </p:pic>
      <p:sp>
        <p:nvSpPr>
          <p:cNvPr id="6" name="Isosceles Triangle 5">
            <a:extLst>
              <a:ext uri="{FF2B5EF4-FFF2-40B4-BE49-F238E27FC236}">
                <a16:creationId xmlns:a16="http://schemas.microsoft.com/office/drawing/2014/main" id="{90148652-9652-4D1D-DC42-A24DDC7ACE38}"/>
              </a:ext>
            </a:extLst>
          </p:cNvPr>
          <p:cNvSpPr/>
          <p:nvPr/>
        </p:nvSpPr>
        <p:spPr>
          <a:xfrm>
            <a:off x="5384800" y="3299275"/>
            <a:ext cx="1349829" cy="2573511"/>
          </a:xfrm>
          <a:prstGeom prst="triangle">
            <a:avLst/>
          </a:prstGeom>
          <a:solidFill>
            <a:srgbClr val="8194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CEBB04E2-8007-D84D-7572-CCFBD003F153}"/>
              </a:ext>
            </a:extLst>
          </p:cNvPr>
          <p:cNvSpPr/>
          <p:nvPr/>
        </p:nvSpPr>
        <p:spPr>
          <a:xfrm>
            <a:off x="9693996" y="2080648"/>
            <a:ext cx="1349829" cy="3771512"/>
          </a:xfrm>
          <a:prstGeom prst="triangle">
            <a:avLst/>
          </a:prstGeom>
          <a:solidFill>
            <a:srgbClr val="8194B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1778126-5BD3-216E-7631-3F9AD0620A3F}"/>
              </a:ext>
            </a:extLst>
          </p:cNvPr>
          <p:cNvCxnSpPr/>
          <p:nvPr/>
        </p:nvCxnSpPr>
        <p:spPr>
          <a:xfrm flipV="1">
            <a:off x="1071975" y="2119086"/>
            <a:ext cx="9218654" cy="2466944"/>
          </a:xfrm>
          <a:prstGeom prst="straightConnector1">
            <a:avLst/>
          </a:prstGeom>
          <a:ln w="101600">
            <a:solidFill>
              <a:srgbClr val="FFFF00"/>
            </a:solidFill>
            <a:tailEnd type="triangle"/>
          </a:ln>
          <a:effectLst>
            <a:glow rad="101600">
              <a:schemeClr val="bg1">
                <a:alpha val="80000"/>
              </a:schemeClr>
            </a:glow>
          </a:effectLst>
        </p:spPr>
        <p:style>
          <a:lnRef idx="1">
            <a:schemeClr val="accent1"/>
          </a:lnRef>
          <a:fillRef idx="0">
            <a:schemeClr val="accent1"/>
          </a:fillRef>
          <a:effectRef idx="0">
            <a:schemeClr val="accent1"/>
          </a:effectRef>
          <a:fontRef idx="minor">
            <a:schemeClr val="tx1"/>
          </a:fontRef>
        </p:style>
      </p:cxnSp>
      <p:pic>
        <p:nvPicPr>
          <p:cNvPr id="5124" name="Picture 4" descr="Latin Cross | preachingsymbols.com">
            <a:extLst>
              <a:ext uri="{FF2B5EF4-FFF2-40B4-BE49-F238E27FC236}">
                <a16:creationId xmlns:a16="http://schemas.microsoft.com/office/drawing/2014/main" id="{9AAE8C81-79F4-C2A3-D878-971D7EB32A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6814" y="4611760"/>
            <a:ext cx="758371" cy="1243728"/>
          </a:xfrm>
          <a:prstGeom prst="rect">
            <a:avLst/>
          </a:prstGeom>
          <a:noFill/>
          <a:effectLst>
            <a:glow rad="101600">
              <a:schemeClr val="tx1"/>
            </a:glo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981F9E6-A6C7-AF28-AA7D-AFE03069FD90}"/>
              </a:ext>
            </a:extLst>
          </p:cNvPr>
          <p:cNvSpPr txBox="1"/>
          <p:nvPr/>
        </p:nvSpPr>
        <p:spPr>
          <a:xfrm rot="16200000">
            <a:off x="9057304" y="4299001"/>
            <a:ext cx="2573512" cy="646331"/>
          </a:xfrm>
          <a:prstGeom prst="rect">
            <a:avLst/>
          </a:prstGeom>
          <a:noFill/>
          <a:ln w="63500">
            <a:noFill/>
          </a:ln>
        </p:spPr>
        <p:txBody>
          <a:bodyPr wrap="square" rtlCol="0">
            <a:spAutoFit/>
          </a:bodyPr>
          <a:lstStyle/>
          <a:p>
            <a:pPr algn="ct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End of Time</a:t>
            </a:r>
          </a:p>
        </p:txBody>
      </p:sp>
      <p:sp>
        <p:nvSpPr>
          <p:cNvPr id="11" name="TextBox 10">
            <a:extLst>
              <a:ext uri="{FF2B5EF4-FFF2-40B4-BE49-F238E27FC236}">
                <a16:creationId xmlns:a16="http://schemas.microsoft.com/office/drawing/2014/main" id="{EB8E4298-7905-35F9-F9DF-5C7194EE31DE}"/>
              </a:ext>
            </a:extLst>
          </p:cNvPr>
          <p:cNvSpPr txBox="1"/>
          <p:nvPr/>
        </p:nvSpPr>
        <p:spPr>
          <a:xfrm>
            <a:off x="6584708" y="4859197"/>
            <a:ext cx="3259209" cy="707886"/>
          </a:xfrm>
          <a:prstGeom prst="rect">
            <a:avLst/>
          </a:prstGeom>
          <a:noFill/>
          <a:ln w="63500">
            <a:noFill/>
          </a:ln>
        </p:spPr>
        <p:txBody>
          <a:bodyPr wrap="square" rtlCol="0">
            <a:spAutoFit/>
          </a:bodyPr>
          <a:lstStyle/>
          <a:p>
            <a:pPr algn="ctr"/>
            <a:r>
              <a:rPr lang="en-US" sz="40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Messianic Age</a:t>
            </a:r>
          </a:p>
        </p:txBody>
      </p:sp>
      <p:sp>
        <p:nvSpPr>
          <p:cNvPr id="12" name="TextBox 11">
            <a:extLst>
              <a:ext uri="{FF2B5EF4-FFF2-40B4-BE49-F238E27FC236}">
                <a16:creationId xmlns:a16="http://schemas.microsoft.com/office/drawing/2014/main" id="{48488B79-9582-1FA1-8E84-FF4F85FD63BF}"/>
              </a:ext>
            </a:extLst>
          </p:cNvPr>
          <p:cNvSpPr txBox="1"/>
          <p:nvPr/>
        </p:nvSpPr>
        <p:spPr>
          <a:xfrm>
            <a:off x="1293696" y="4524981"/>
            <a:ext cx="1951930" cy="1323439"/>
          </a:xfrm>
          <a:prstGeom prst="rect">
            <a:avLst/>
          </a:prstGeom>
          <a:noFill/>
          <a:ln w="63500">
            <a:noFill/>
          </a:ln>
        </p:spPr>
        <p:txBody>
          <a:bodyPr wrap="square" rtlCol="0">
            <a:spAutoFit/>
          </a:bodyPr>
          <a:lstStyle/>
          <a:p>
            <a:pPr algn="ctr"/>
            <a:r>
              <a:rPr lang="en-US" sz="40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OT</a:t>
            </a:r>
          </a:p>
          <a:p>
            <a:pPr algn="ctr"/>
            <a:r>
              <a:rPr lang="en-US" sz="4000" b="1" dirty="0">
                <a:solidFill>
                  <a:srgbClr val="FFFF00"/>
                </a:solidFill>
                <a:effectLst>
                  <a:glow rad="101600">
                    <a:schemeClr val="bg1"/>
                  </a:glow>
                </a:effectLst>
                <a:latin typeface="Calibri" panose="020F0502020204030204" pitchFamily="34" charset="0"/>
                <a:ea typeface="Calibri" panose="020F0502020204030204" pitchFamily="34" charset="0"/>
                <a:cs typeface="Calibri" panose="020F0502020204030204" pitchFamily="34" charset="0"/>
              </a:rPr>
              <a:t>Prophet</a:t>
            </a:r>
          </a:p>
        </p:txBody>
      </p:sp>
      <p:sp>
        <p:nvSpPr>
          <p:cNvPr id="5" name="Rectangle: Rounded Corners 4">
            <a:extLst>
              <a:ext uri="{FF2B5EF4-FFF2-40B4-BE49-F238E27FC236}">
                <a16:creationId xmlns:a16="http://schemas.microsoft.com/office/drawing/2014/main" id="{D98B323A-7056-A9E4-A061-E13673C104E6}"/>
              </a:ext>
            </a:extLst>
          </p:cNvPr>
          <p:cNvSpPr/>
          <p:nvPr/>
        </p:nvSpPr>
        <p:spPr>
          <a:xfrm>
            <a:off x="6136130" y="3529131"/>
            <a:ext cx="3942820" cy="1044989"/>
          </a:xfrm>
          <a:prstGeom prst="roundRect">
            <a:avLst/>
          </a:prstGeom>
          <a:solidFill>
            <a:srgbClr val="3D3E42"/>
          </a:solidFill>
          <a:ln w="63500">
            <a:solidFill>
              <a:srgbClr val="FFFF00"/>
            </a:solidFill>
          </a:ln>
          <a:effectLst>
            <a:glow rad="1016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35</a:t>
            </a:r>
          </a:p>
        </p:txBody>
      </p:sp>
    </p:spTree>
    <p:custDataLst>
      <p:tags r:id="rId1"/>
    </p:custDataLst>
    <p:extLst>
      <p:ext uri="{BB962C8B-B14F-4D97-AF65-F5344CB8AC3E}">
        <p14:creationId xmlns:p14="http://schemas.microsoft.com/office/powerpoint/2010/main" val="380904568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29310-9629-F1FC-FF1A-02714BF60AD6}"/>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8BAB9F22-FFAF-7C41-8EA5-1D3C7E61731F}"/>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4572" r="15355"/>
          <a:stretch/>
        </p:blipFill>
        <p:spPr bwMode="auto">
          <a:xfrm>
            <a:off x="0" y="0"/>
            <a:ext cx="12192000" cy="68606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rocky desert landscape with a blue sky">
            <a:extLst>
              <a:ext uri="{FF2B5EF4-FFF2-40B4-BE49-F238E27FC236}">
                <a16:creationId xmlns:a16="http://schemas.microsoft.com/office/drawing/2014/main" id="{8FE4542F-131E-C654-F0D0-6F84D5096E29}"/>
              </a:ext>
            </a:extLst>
          </p:cNvPr>
          <p:cNvPicPr>
            <a:picLocks noChangeAspect="1"/>
          </p:cNvPicPr>
          <p:nvPr/>
        </p:nvPicPr>
        <p:blipFill>
          <a:blip r:embed="rId5">
            <a:extLst>
              <a:ext uri="{28A0092B-C50C-407E-A947-70E740481C1C}">
                <a14:useLocalDpi xmlns:a14="http://schemas.microsoft.com/office/drawing/2010/main" val="0"/>
              </a:ext>
            </a:extLst>
          </a:blip>
          <a:srcRect t="14421" r="49999"/>
          <a:stretch/>
        </p:blipFill>
        <p:spPr>
          <a:xfrm>
            <a:off x="0" y="-1"/>
            <a:ext cx="6096000" cy="6878589"/>
          </a:xfrm>
          <a:prstGeom prst="rect">
            <a:avLst/>
          </a:prstGeom>
        </p:spPr>
      </p:pic>
      <p:sp>
        <p:nvSpPr>
          <p:cNvPr id="3" name="TextBox 2">
            <a:extLst>
              <a:ext uri="{FF2B5EF4-FFF2-40B4-BE49-F238E27FC236}">
                <a16:creationId xmlns:a16="http://schemas.microsoft.com/office/drawing/2014/main" id="{C75EFEEA-C984-BCB1-7E23-2A35CD7D0113}"/>
              </a:ext>
            </a:extLst>
          </p:cNvPr>
          <p:cNvSpPr txBox="1"/>
          <p:nvPr/>
        </p:nvSpPr>
        <p:spPr>
          <a:xfrm>
            <a:off x="930055" y="2151727"/>
            <a:ext cx="10331888" cy="2785378"/>
          </a:xfrm>
          <a:prstGeom prst="rect">
            <a:avLst/>
          </a:prstGeom>
          <a:solidFill>
            <a:srgbClr val="501E00">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baseline="0" dirty="0"/>
              <a:t>34 – Sovereignty in Judgment</a:t>
            </a:r>
          </a:p>
          <a:p>
            <a:pPr marL="1371600">
              <a:spcAft>
                <a:spcPts val="1800"/>
              </a:spcAft>
            </a:pPr>
            <a:r>
              <a:rPr lang="en-US" baseline="0" dirty="0"/>
              <a:t>The Fruitful Land Becomes a Wilderness</a:t>
            </a:r>
          </a:p>
          <a:p>
            <a:r>
              <a:rPr lang="en-US" baseline="0" dirty="0"/>
              <a:t>35 – Sovereignty in Salvation</a:t>
            </a:r>
          </a:p>
          <a:p>
            <a:pPr marL="1371600"/>
            <a:r>
              <a:rPr lang="en-US" baseline="0" dirty="0"/>
              <a:t>The Wilderness Becomes a Fruitful Land</a:t>
            </a:r>
          </a:p>
        </p:txBody>
      </p:sp>
      <p:sp>
        <p:nvSpPr>
          <p:cNvPr id="2" name="TextBox 1">
            <a:extLst>
              <a:ext uri="{FF2B5EF4-FFF2-40B4-BE49-F238E27FC236}">
                <a16:creationId xmlns:a16="http://schemas.microsoft.com/office/drawing/2014/main" id="{C6536363-684E-155D-F02B-EAEA6206966E}"/>
              </a:ext>
            </a:extLst>
          </p:cNvPr>
          <p:cNvSpPr txBox="1"/>
          <p:nvPr/>
        </p:nvSpPr>
        <p:spPr>
          <a:xfrm>
            <a:off x="0" y="0"/>
            <a:ext cx="12191999" cy="1446550"/>
          </a:xfrm>
          <a:prstGeom prst="rect">
            <a:avLst/>
          </a:prstGeom>
          <a:noFill/>
          <a:ln w="63500">
            <a:noFill/>
          </a:ln>
        </p:spPr>
        <p:txBody>
          <a:bodyPr wrap="square" rtlCol="0">
            <a:spAutoFit/>
          </a:bodyPr>
          <a:lstStyle/>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Isaiah 34-35: </a:t>
            </a:r>
          </a:p>
          <a:p>
            <a:pPr algn="ctr"/>
            <a:r>
              <a:rPr lang="en-US" sz="44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God’s Sovereignty in Judgment and Salvation</a:t>
            </a:r>
          </a:p>
        </p:txBody>
      </p:sp>
      <p:grpSp>
        <p:nvGrpSpPr>
          <p:cNvPr id="6" name="Group 5">
            <a:extLst>
              <a:ext uri="{FF2B5EF4-FFF2-40B4-BE49-F238E27FC236}">
                <a16:creationId xmlns:a16="http://schemas.microsoft.com/office/drawing/2014/main" id="{EEE8D000-6F49-A01A-6D92-F43B71613E5D}"/>
              </a:ext>
            </a:extLst>
          </p:cNvPr>
          <p:cNvGrpSpPr>
            <a:grpSpLocks noChangeAspect="1"/>
          </p:cNvGrpSpPr>
          <p:nvPr/>
        </p:nvGrpSpPr>
        <p:grpSpPr>
          <a:xfrm>
            <a:off x="10516145" y="2008863"/>
            <a:ext cx="914400" cy="914400"/>
            <a:chOff x="9029700" y="534924"/>
            <a:chExt cx="2006600" cy="2055876"/>
          </a:xfrm>
        </p:grpSpPr>
        <p:sp>
          <p:nvSpPr>
            <p:cNvPr id="7" name="Rectangle: Rounded Corners 6">
              <a:extLst>
                <a:ext uri="{FF2B5EF4-FFF2-40B4-BE49-F238E27FC236}">
                  <a16:creationId xmlns:a16="http://schemas.microsoft.com/office/drawing/2014/main" id="{9E7F9587-A8E5-97E1-31A9-64376D101CD3}"/>
                </a:ext>
              </a:extLst>
            </p:cNvPr>
            <p:cNvSpPr/>
            <p:nvPr/>
          </p:nvSpPr>
          <p:spPr>
            <a:xfrm>
              <a:off x="9029700" y="534924"/>
              <a:ext cx="2006600" cy="2055876"/>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EADB440-B623-7538-6242-3294455FD11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104" l="10000" r="90000">
                          <a14:foregroundMark x1="27708" y1="90104" x2="27708" y2="90104"/>
                          <a14:foregroundMark x1="36979" y1="89531" x2="36979" y2="89531"/>
                          <a14:foregroundMark x1="41458" y1="89531" x2="41458" y2="89531"/>
                          <a14:foregroundMark x1="25781" y1="90104" x2="25781" y2="90104"/>
                          <a14:foregroundMark x1="24375" y1="90104" x2="24375" y2="90104"/>
                          <a14:foregroundMark x1="53229" y1="89844" x2="53229" y2="89844"/>
                          <a14:foregroundMark x1="68646" y1="90104" x2="68646" y2="90104"/>
                          <a14:foregroundMark x1="70625" y1="90104" x2="70625" y2="90104"/>
                          <a14:foregroundMark x1="72292" y1="89844" x2="72292" y2="89844"/>
                        </a14:backgroundRemoval>
                      </a14:imgEffect>
                    </a14:imgLayer>
                  </a14:imgProps>
                </a:ext>
                <a:ext uri="{28A0092B-C50C-407E-A947-70E740481C1C}">
                  <a14:useLocalDpi xmlns:a14="http://schemas.microsoft.com/office/drawing/2010/main" val="0"/>
                </a:ext>
              </a:extLst>
            </a:blip>
            <a:srcRect l="23691" t="10330" r="19476" b="6858"/>
            <a:stretch/>
          </p:blipFill>
          <p:spPr bwMode="auto">
            <a:xfrm flipH="1">
              <a:off x="9236538" y="697480"/>
              <a:ext cx="1179789" cy="1719072"/>
            </a:xfrm>
            <a:prstGeom prst="rect">
              <a:avLst/>
            </a:prstGeom>
            <a:noFill/>
            <a:effectLst>
              <a:glow rad="76200">
                <a:schemeClr val="tx1">
                  <a:alpha val="80000"/>
                </a:schemeClr>
              </a:glo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7F3E88E-E777-3DA9-44AD-D6F8EB17E468}"/>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500" b="90000" l="8376" r="89848">
                          <a14:foregroundMark x1="8629" y1="76250" x2="8629" y2="76250"/>
                          <a14:foregroundMark x1="58122" y1="6500" x2="58122" y2="6500"/>
                          <a14:backgroundMark x1="46954" y1="76250" x2="46954" y2="76250"/>
                        </a14:backgroundRemoval>
                      </a14:imgEffect>
                    </a14:imgLayer>
                  </a14:imgProps>
                </a:ext>
                <a:ext uri="{28A0092B-C50C-407E-A947-70E740481C1C}">
                  <a14:useLocalDpi xmlns:a14="http://schemas.microsoft.com/office/drawing/2010/main" val="0"/>
                </a:ext>
              </a:extLst>
            </a:blip>
            <a:srcRect r="9808" b="18298"/>
            <a:stretch/>
          </p:blipFill>
          <p:spPr bwMode="auto">
            <a:xfrm>
              <a:off x="10101994" y="1103559"/>
              <a:ext cx="730938" cy="1344168"/>
            </a:xfrm>
            <a:prstGeom prst="rect">
              <a:avLst/>
            </a:prstGeom>
            <a:noFill/>
            <a:effectLst>
              <a:glow rad="139700">
                <a:schemeClr val="tx1">
                  <a:alpha val="80000"/>
                </a:schemeClr>
              </a:glow>
            </a:effectLst>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3A0F0099-8E87-9F40-A90C-7202BBD3CED4}"/>
              </a:ext>
            </a:extLst>
          </p:cNvPr>
          <p:cNvGrpSpPr>
            <a:grpSpLocks noChangeAspect="1"/>
          </p:cNvGrpSpPr>
          <p:nvPr/>
        </p:nvGrpSpPr>
        <p:grpSpPr>
          <a:xfrm>
            <a:off x="10547585" y="3384310"/>
            <a:ext cx="914400" cy="914400"/>
            <a:chOff x="9029700" y="534924"/>
            <a:chExt cx="2006600" cy="2055876"/>
          </a:xfrm>
        </p:grpSpPr>
        <p:sp>
          <p:nvSpPr>
            <p:cNvPr id="11" name="Rectangle: Rounded Corners 10">
              <a:extLst>
                <a:ext uri="{FF2B5EF4-FFF2-40B4-BE49-F238E27FC236}">
                  <a16:creationId xmlns:a16="http://schemas.microsoft.com/office/drawing/2014/main" id="{D1E35263-2A27-39EC-DAA6-9228C0C5295E}"/>
                </a:ext>
              </a:extLst>
            </p:cNvPr>
            <p:cNvSpPr/>
            <p:nvPr/>
          </p:nvSpPr>
          <p:spPr>
            <a:xfrm>
              <a:off x="9029700" y="534924"/>
              <a:ext cx="2006600" cy="2055876"/>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8694BCF-5338-FB9E-E4B8-420BC73EEFC7}"/>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10000" b="90104" l="10000" r="90000">
                          <a14:foregroundMark x1="27708" y1="90104" x2="27708" y2="90104"/>
                          <a14:foregroundMark x1="36979" y1="89531" x2="36979" y2="89531"/>
                          <a14:foregroundMark x1="41458" y1="89531" x2="41458" y2="89531"/>
                          <a14:foregroundMark x1="25781" y1="90104" x2="25781" y2="90104"/>
                          <a14:foregroundMark x1="24375" y1="90104" x2="24375" y2="90104"/>
                          <a14:foregroundMark x1="53229" y1="89844" x2="53229" y2="89844"/>
                          <a14:foregroundMark x1="68646" y1="90104" x2="68646" y2="90104"/>
                          <a14:foregroundMark x1="70625" y1="90104" x2="70625" y2="90104"/>
                          <a14:foregroundMark x1="72292" y1="89844" x2="72292" y2="89844"/>
                        </a14:backgroundRemoval>
                      </a14:imgEffect>
                    </a14:imgLayer>
                  </a14:imgProps>
                </a:ext>
                <a:ext uri="{28A0092B-C50C-407E-A947-70E740481C1C}">
                  <a14:useLocalDpi xmlns:a14="http://schemas.microsoft.com/office/drawing/2010/main" val="0"/>
                </a:ext>
              </a:extLst>
            </a:blip>
            <a:srcRect l="23691" t="10330" r="19476" b="6858"/>
            <a:stretch/>
          </p:blipFill>
          <p:spPr bwMode="auto">
            <a:xfrm flipH="1">
              <a:off x="9236538" y="697480"/>
              <a:ext cx="1179789" cy="1719072"/>
            </a:xfrm>
            <a:prstGeom prst="rect">
              <a:avLst/>
            </a:prstGeom>
            <a:noFill/>
            <a:effectLst>
              <a:glow rad="76200">
                <a:schemeClr val="tx1">
                  <a:alpha val="80000"/>
                </a:schemeClr>
              </a:glo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9F85CC2-0476-148C-9627-E9C350A0D2ED}"/>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6500" b="90000" l="8376" r="89848">
                          <a14:foregroundMark x1="8629" y1="76250" x2="8629" y2="76250"/>
                          <a14:foregroundMark x1="58122" y1="6500" x2="58122" y2="6500"/>
                          <a14:backgroundMark x1="46954" y1="76250" x2="46954" y2="76250"/>
                        </a14:backgroundRemoval>
                      </a14:imgEffect>
                    </a14:imgLayer>
                  </a14:imgProps>
                </a:ext>
                <a:ext uri="{28A0092B-C50C-407E-A947-70E740481C1C}">
                  <a14:useLocalDpi xmlns:a14="http://schemas.microsoft.com/office/drawing/2010/main" val="0"/>
                </a:ext>
              </a:extLst>
            </a:blip>
            <a:srcRect r="9808" b="18298"/>
            <a:stretch/>
          </p:blipFill>
          <p:spPr bwMode="auto">
            <a:xfrm>
              <a:off x="10101994" y="1103559"/>
              <a:ext cx="730938" cy="1344168"/>
            </a:xfrm>
            <a:prstGeom prst="rect">
              <a:avLst/>
            </a:prstGeom>
            <a:noFill/>
            <a:effectLst>
              <a:glow rad="139700">
                <a:schemeClr val="tx1">
                  <a:alpha val="80000"/>
                </a:schemeClr>
              </a:glow>
            </a:effectLst>
            <a:extLst>
              <a:ext uri="{909E8E84-426E-40DD-AFC4-6F175D3DCCD1}">
                <a14:hiddenFill xmlns:a14="http://schemas.microsoft.com/office/drawing/2010/main">
                  <a:solidFill>
                    <a:srgbClr val="FFFFFF"/>
                  </a:solidFill>
                </a14:hiddenFill>
              </a:ext>
            </a:extLst>
          </p:spPr>
        </p:pic>
      </p:grpSp>
      <p:sp>
        <p:nvSpPr>
          <p:cNvPr id="14" name="Rectangle: Rounded Corners 13">
            <a:extLst>
              <a:ext uri="{FF2B5EF4-FFF2-40B4-BE49-F238E27FC236}">
                <a16:creationId xmlns:a16="http://schemas.microsoft.com/office/drawing/2014/main" id="{524C06C0-8BEA-694F-C4A8-8C9B1F8A5F6E}"/>
              </a:ext>
            </a:extLst>
          </p:cNvPr>
          <p:cNvSpPr/>
          <p:nvPr/>
        </p:nvSpPr>
        <p:spPr>
          <a:xfrm>
            <a:off x="538505" y="5259487"/>
            <a:ext cx="11146971" cy="1276410"/>
          </a:xfrm>
          <a:prstGeom prst="roundRect">
            <a:avLst/>
          </a:prstGeom>
          <a:solidFill>
            <a:srgbClr val="501E00"/>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Sovereignty – </a:t>
            </a:r>
          </a:p>
        </p:txBody>
      </p:sp>
      <p:sp>
        <p:nvSpPr>
          <p:cNvPr id="15" name="Rectangle: Rounded Corners 14">
            <a:extLst>
              <a:ext uri="{FF2B5EF4-FFF2-40B4-BE49-F238E27FC236}">
                <a16:creationId xmlns:a16="http://schemas.microsoft.com/office/drawing/2014/main" id="{769678BE-A52E-32A9-2565-70504B80C0D4}"/>
              </a:ext>
            </a:extLst>
          </p:cNvPr>
          <p:cNvSpPr/>
          <p:nvPr/>
        </p:nvSpPr>
        <p:spPr>
          <a:xfrm>
            <a:off x="538505" y="5259487"/>
            <a:ext cx="11146971" cy="1276410"/>
          </a:xfrm>
          <a:prstGeom prst="roundRect">
            <a:avLst/>
          </a:prstGeom>
          <a:noFill/>
          <a:ln w="635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51760"/>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Supreme or absolute power that cannot be</a:t>
            </a:r>
          </a:p>
          <a:p>
            <a:pPr marL="2651760"/>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limited by anyone or anything</a:t>
            </a:r>
          </a:p>
        </p:txBody>
      </p:sp>
    </p:spTree>
    <p:custDataLst>
      <p:tags r:id="rId1"/>
    </p:custDataLst>
    <p:extLst>
      <p:ext uri="{BB962C8B-B14F-4D97-AF65-F5344CB8AC3E}">
        <p14:creationId xmlns:p14="http://schemas.microsoft.com/office/powerpoint/2010/main" val="33781948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par>
                          <p:cTn id="16" fill="hold">
                            <p:stCondLst>
                              <p:cond delay="500"/>
                            </p:stCondLst>
                            <p:childTnLst>
                              <p:par>
                                <p:cTn id="17" presetID="2" presetClass="entr" presetSubtype="2"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par>
                          <p:cTn id="27" fill="hold">
                            <p:stCondLst>
                              <p:cond delay="0"/>
                            </p:stCondLst>
                            <p:childTnLst>
                              <p:par>
                                <p:cTn id="28" presetID="2" presetClass="entr" presetSubtype="2"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Effect transition="in" filter="fade">
                                      <p:cBhvr>
                                        <p:cTn id="45" dur="500"/>
                                        <p:tgtEl>
                                          <p:spTgt spid="15"/>
                                        </p:tgtEl>
                                      </p:cBhvr>
                                    </p:animEffect>
                                  </p:childTnLst>
                                </p:cTn>
                              </p:par>
                            </p:childTnLst>
                          </p:cTn>
                        </p:par>
                        <p:par>
                          <p:cTn id="46" fill="hold">
                            <p:stCondLst>
                              <p:cond delay="500"/>
                            </p:stCondLst>
                            <p:childTnLst>
                              <p:par>
                                <p:cTn id="47" presetID="1" presetClass="entr" presetSubtype="0" fill="hold" nodeType="after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2CBE6-8051-15CD-3A47-3CD7ABB7F20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E3D37C6-0679-7059-0025-DDC6C6598518}"/>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4572" r="15355"/>
          <a:stretch/>
        </p:blipFill>
        <p:spPr bwMode="auto">
          <a:xfrm>
            <a:off x="0" y="0"/>
            <a:ext cx="12192000" cy="686068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3B9046B0-6F7E-CF4B-2700-21BAA86160C4}"/>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CF57DAAC-053D-BEF7-3849-50FEBAFC42B0}"/>
              </a:ext>
            </a:extLst>
          </p:cNvPr>
          <p:cNvSpPr txBox="1"/>
          <p:nvPr/>
        </p:nvSpPr>
        <p:spPr>
          <a:xfrm>
            <a:off x="280416" y="920621"/>
            <a:ext cx="11631168" cy="5016758"/>
          </a:xfrm>
          <a:prstGeom prst="rect">
            <a:avLst/>
          </a:prstGeom>
          <a:solidFill>
            <a:srgbClr val="2C3F76">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t>1 </a:t>
            </a:r>
            <a:r>
              <a:rPr lang="en-US" baseline="0" dirty="0"/>
              <a:t>The wilderness and the dry land shall be glad;</a:t>
            </a:r>
          </a:p>
          <a:p>
            <a:r>
              <a:rPr lang="en-US" baseline="0" dirty="0"/>
              <a:t>    the desert shall rejoice and blossom like the crocus;</a:t>
            </a:r>
          </a:p>
          <a:p>
            <a:r>
              <a:rPr lang="en-US" dirty="0"/>
              <a:t>2</a:t>
            </a:r>
            <a:r>
              <a:rPr lang="en-US" baseline="0" dirty="0"/>
              <a:t> it shall blossom abundantly</a:t>
            </a:r>
          </a:p>
          <a:p>
            <a:r>
              <a:rPr lang="en-US" baseline="0" dirty="0"/>
              <a:t>    and rejoice with joy and singing.</a:t>
            </a:r>
          </a:p>
          <a:p>
            <a:r>
              <a:rPr lang="en-US" baseline="0" dirty="0"/>
              <a:t>The glory of Lebanon shall be given to it,</a:t>
            </a:r>
          </a:p>
          <a:p>
            <a:r>
              <a:rPr lang="en-US" baseline="0" dirty="0"/>
              <a:t>    the majesty of Carmel and Sharon.</a:t>
            </a:r>
          </a:p>
          <a:p>
            <a:r>
              <a:rPr lang="en-US" baseline="0" dirty="0">
                <a:solidFill>
                  <a:srgbClr val="FFFF00"/>
                </a:solidFill>
              </a:rPr>
              <a:t>They shall see the glory of the L</a:t>
            </a:r>
            <a:r>
              <a:rPr lang="en-US" sz="3600" baseline="0" dirty="0">
                <a:solidFill>
                  <a:srgbClr val="FFFF00"/>
                </a:solidFill>
              </a:rPr>
              <a:t>ORD</a:t>
            </a:r>
            <a:r>
              <a:rPr lang="en-US" baseline="0" dirty="0">
                <a:solidFill>
                  <a:srgbClr val="FFFF00"/>
                </a:solidFill>
              </a:rPr>
              <a:t>,</a:t>
            </a:r>
          </a:p>
          <a:p>
            <a:r>
              <a:rPr lang="en-US" baseline="0" dirty="0">
                <a:solidFill>
                  <a:srgbClr val="FFFF00"/>
                </a:solidFill>
              </a:rPr>
              <a:t>    the majesty of our God</a:t>
            </a:r>
            <a:r>
              <a:rPr lang="en-US" baseline="0" dirty="0"/>
              <a:t>.</a:t>
            </a:r>
          </a:p>
        </p:txBody>
      </p:sp>
      <p:sp>
        <p:nvSpPr>
          <p:cNvPr id="4" name="Rectangle: Rounded Corners 3">
            <a:extLst>
              <a:ext uri="{FF2B5EF4-FFF2-40B4-BE49-F238E27FC236}">
                <a16:creationId xmlns:a16="http://schemas.microsoft.com/office/drawing/2014/main" id="{6CC5EBFF-24DF-F6CD-0037-EF2D71232EC9}"/>
              </a:ext>
            </a:extLst>
          </p:cNvPr>
          <p:cNvSpPr/>
          <p:nvPr/>
        </p:nvSpPr>
        <p:spPr>
          <a:xfrm>
            <a:off x="280416" y="1909446"/>
            <a:ext cx="10351544" cy="2662554"/>
          </a:xfrm>
          <a:prstGeom prst="roundRect">
            <a:avLst/>
          </a:prstGeom>
          <a:solidFill>
            <a:srgbClr val="2E4671"/>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God’s glory will be revealed!</a:t>
            </a:r>
          </a:p>
          <a:p>
            <a:pPr>
              <a:spcAft>
                <a:spcPts val="1200"/>
              </a:spcAft>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“And the Word became flesh and dwelt among us, and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we have seen his glory</a:t>
            </a: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glory as of the only Son from the Father, full of grace and truth.”   John 1:14</a:t>
            </a:r>
          </a:p>
        </p:txBody>
      </p:sp>
    </p:spTree>
    <p:custDataLst>
      <p:tags r:id="rId1"/>
    </p:custDataLst>
    <p:extLst>
      <p:ext uri="{BB962C8B-B14F-4D97-AF65-F5344CB8AC3E}">
        <p14:creationId xmlns:p14="http://schemas.microsoft.com/office/powerpoint/2010/main" val="36118049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C470A-8E59-AF52-B963-4D623B75D5F0}"/>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3528CC89-F28D-095D-1652-5A987A8AB946}"/>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4572" r="15355"/>
          <a:stretch/>
        </p:blipFill>
        <p:spPr bwMode="auto">
          <a:xfrm>
            <a:off x="0" y="0"/>
            <a:ext cx="12192000" cy="686068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B6ED4C22-F038-E110-C804-C952A9D289F0}"/>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64A5A8D3-D671-920D-35A8-F6F017AFD9D2}"/>
              </a:ext>
            </a:extLst>
          </p:cNvPr>
          <p:cNvSpPr txBox="1"/>
          <p:nvPr/>
        </p:nvSpPr>
        <p:spPr>
          <a:xfrm>
            <a:off x="280416" y="920621"/>
            <a:ext cx="11631168" cy="5016758"/>
          </a:xfrm>
          <a:prstGeom prst="rect">
            <a:avLst/>
          </a:prstGeom>
          <a:solidFill>
            <a:srgbClr val="2C3F76">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t>1 </a:t>
            </a:r>
            <a:r>
              <a:rPr lang="en-US" baseline="0" dirty="0"/>
              <a:t>The wilderness and the dry land shall be glad;</a:t>
            </a:r>
          </a:p>
          <a:p>
            <a:r>
              <a:rPr lang="en-US" baseline="0" dirty="0"/>
              <a:t>    the desert shall rejoice and blossom like the crocus;</a:t>
            </a:r>
          </a:p>
          <a:p>
            <a:r>
              <a:rPr lang="en-US" dirty="0"/>
              <a:t>2</a:t>
            </a:r>
            <a:r>
              <a:rPr lang="en-US" baseline="0" dirty="0"/>
              <a:t> it shall blossom abundantly</a:t>
            </a:r>
          </a:p>
          <a:p>
            <a:r>
              <a:rPr lang="en-US" baseline="0" dirty="0"/>
              <a:t>    and rejoice with joy and singing.</a:t>
            </a:r>
          </a:p>
          <a:p>
            <a:r>
              <a:rPr lang="en-US" baseline="0" dirty="0"/>
              <a:t>The glory of Lebanon shall be given to it,</a:t>
            </a:r>
          </a:p>
          <a:p>
            <a:r>
              <a:rPr lang="en-US" baseline="0" dirty="0"/>
              <a:t>    the majesty of Carmel and Sharon.</a:t>
            </a:r>
          </a:p>
          <a:p>
            <a:r>
              <a:rPr lang="en-US" baseline="0" dirty="0">
                <a:solidFill>
                  <a:srgbClr val="FFFF00"/>
                </a:solidFill>
              </a:rPr>
              <a:t>They shall see the glory of the L</a:t>
            </a:r>
            <a:r>
              <a:rPr lang="en-US" sz="3600" baseline="0" dirty="0">
                <a:solidFill>
                  <a:srgbClr val="FFFF00"/>
                </a:solidFill>
              </a:rPr>
              <a:t>ORD</a:t>
            </a:r>
            <a:r>
              <a:rPr lang="en-US" baseline="0" dirty="0">
                <a:solidFill>
                  <a:srgbClr val="FFFF00"/>
                </a:solidFill>
              </a:rPr>
              <a:t>,</a:t>
            </a:r>
          </a:p>
          <a:p>
            <a:r>
              <a:rPr lang="en-US" baseline="0" dirty="0">
                <a:solidFill>
                  <a:srgbClr val="FFFF00"/>
                </a:solidFill>
              </a:rPr>
              <a:t>    the majesty of our God</a:t>
            </a:r>
            <a:r>
              <a:rPr lang="en-US" baseline="0" dirty="0"/>
              <a:t>.</a:t>
            </a:r>
          </a:p>
        </p:txBody>
      </p:sp>
      <p:sp>
        <p:nvSpPr>
          <p:cNvPr id="4" name="Rectangle: Rounded Corners 3">
            <a:extLst>
              <a:ext uri="{FF2B5EF4-FFF2-40B4-BE49-F238E27FC236}">
                <a16:creationId xmlns:a16="http://schemas.microsoft.com/office/drawing/2014/main" id="{214E119A-62FC-BB52-EF40-A525D995B909}"/>
              </a:ext>
            </a:extLst>
          </p:cNvPr>
          <p:cNvSpPr/>
          <p:nvPr/>
        </p:nvSpPr>
        <p:spPr>
          <a:xfrm>
            <a:off x="280416" y="1320800"/>
            <a:ext cx="10351544" cy="3251200"/>
          </a:xfrm>
          <a:prstGeom prst="roundRect">
            <a:avLst/>
          </a:prstGeom>
          <a:solidFill>
            <a:srgbClr val="2E4671"/>
          </a:solid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God’s glory will be revealed!</a:t>
            </a:r>
          </a:p>
          <a:p>
            <a:pPr>
              <a:spcAft>
                <a:spcPts val="1200"/>
              </a:spcAft>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“Then will appear in heaven the sign of the Son of Man, and then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all the tribes of the earth … will see the Son of Man coming on the clouds of heaven with power and great glory</a:t>
            </a: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Matthew 24:30</a:t>
            </a:r>
          </a:p>
        </p:txBody>
      </p:sp>
    </p:spTree>
    <p:custDataLst>
      <p:tags r:id="rId1"/>
    </p:custDataLst>
    <p:extLst>
      <p:ext uri="{BB962C8B-B14F-4D97-AF65-F5344CB8AC3E}">
        <p14:creationId xmlns:p14="http://schemas.microsoft.com/office/powerpoint/2010/main" val="27324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315A9-8386-81C3-CC58-E85E79DD502C}"/>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F5D41FFB-7288-327C-E6D3-EA90E57D350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4572" r="15355"/>
          <a:stretch/>
        </p:blipFill>
        <p:spPr bwMode="auto">
          <a:xfrm>
            <a:off x="0" y="0"/>
            <a:ext cx="12192000" cy="686068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0502CF33-6A76-C25A-4B73-B589CDB576E5}"/>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BBF7342F-65C4-053F-F884-4DA63B1EE62E}"/>
              </a:ext>
            </a:extLst>
          </p:cNvPr>
          <p:cNvSpPr txBox="1"/>
          <p:nvPr/>
        </p:nvSpPr>
        <p:spPr>
          <a:xfrm>
            <a:off x="2894574" y="2310233"/>
            <a:ext cx="6402853" cy="2554545"/>
          </a:xfrm>
          <a:prstGeom prst="rect">
            <a:avLst/>
          </a:prstGeom>
          <a:solidFill>
            <a:srgbClr val="2E4671">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571500" indent="-571500">
              <a:buFont typeface="Arial" panose="020B0604020202020204" pitchFamily="34" charset="0"/>
              <a:buChar char="•"/>
            </a:pPr>
            <a:r>
              <a:rPr lang="en-US" baseline="0" dirty="0"/>
              <a:t>Blossoming Desert (1-2)</a:t>
            </a:r>
          </a:p>
          <a:p>
            <a:pPr marL="571500" indent="-571500">
              <a:buFont typeface="Arial" panose="020B0604020202020204" pitchFamily="34" charset="0"/>
              <a:buChar char="•"/>
            </a:pPr>
            <a:r>
              <a:rPr lang="en-US" baseline="0" dirty="0">
                <a:solidFill>
                  <a:srgbClr val="FFFF00"/>
                </a:solidFill>
              </a:rPr>
              <a:t>Call to Courage (3-4)</a:t>
            </a:r>
          </a:p>
          <a:p>
            <a:pPr marL="571500" indent="-571500">
              <a:buFont typeface="Arial" panose="020B0604020202020204" pitchFamily="34" charset="0"/>
              <a:buChar char="•"/>
            </a:pPr>
            <a:r>
              <a:rPr lang="en-US" baseline="0" dirty="0"/>
              <a:t>Rivers in the Desert (5-7)</a:t>
            </a:r>
          </a:p>
          <a:p>
            <a:pPr marL="571500" indent="-571500">
              <a:buFont typeface="Arial" panose="020B0604020202020204" pitchFamily="34" charset="0"/>
              <a:buChar char="•"/>
            </a:pPr>
            <a:r>
              <a:rPr lang="en-US" baseline="0" dirty="0"/>
              <a:t>The Way of Holiness (8-10)</a:t>
            </a:r>
          </a:p>
        </p:txBody>
      </p:sp>
      <p:sp>
        <p:nvSpPr>
          <p:cNvPr id="5" name="TextBox 4">
            <a:extLst>
              <a:ext uri="{FF2B5EF4-FFF2-40B4-BE49-F238E27FC236}">
                <a16:creationId xmlns:a16="http://schemas.microsoft.com/office/drawing/2014/main" id="{6A139B77-5AA1-C6CD-3BB6-EEC0384C2056}"/>
              </a:ext>
            </a:extLst>
          </p:cNvPr>
          <p:cNvSpPr txBox="1"/>
          <p:nvPr/>
        </p:nvSpPr>
        <p:spPr>
          <a:xfrm>
            <a:off x="1217147" y="124208"/>
            <a:ext cx="9757706" cy="769441"/>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baseline="0" dirty="0">
                <a:solidFill>
                  <a:srgbClr val="FFFF00"/>
                </a:solidFill>
              </a:rPr>
              <a:t>Isaiah 35 – Sovereignty in Salvation!</a:t>
            </a:r>
          </a:p>
        </p:txBody>
      </p:sp>
    </p:spTree>
    <p:custDataLst>
      <p:tags r:id="rId1"/>
    </p:custDataLst>
    <p:extLst>
      <p:ext uri="{BB962C8B-B14F-4D97-AF65-F5344CB8AC3E}">
        <p14:creationId xmlns:p14="http://schemas.microsoft.com/office/powerpoint/2010/main" val="3716460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B8FD2-FA77-DB33-2BF4-A930154D16A0}"/>
            </a:ext>
          </a:extLst>
        </p:cNvPr>
        <p:cNvGrpSpPr/>
        <p:nvPr/>
      </p:nvGrpSpPr>
      <p:grpSpPr>
        <a:xfrm>
          <a:off x="0" y="0"/>
          <a:ext cx="0" cy="0"/>
          <a:chOff x="0" y="0"/>
          <a:chExt cx="0" cy="0"/>
        </a:xfrm>
      </p:grpSpPr>
      <p:pic>
        <p:nvPicPr>
          <p:cNvPr id="4" name="Picture 3" descr="A sunset over water">
            <a:extLst>
              <a:ext uri="{FF2B5EF4-FFF2-40B4-BE49-F238E27FC236}">
                <a16:creationId xmlns:a16="http://schemas.microsoft.com/office/drawing/2014/main" id="{B3309C8A-8423-AD79-3BCC-44EF2F907F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4613"/>
          </a:xfrm>
          <a:prstGeom prst="rect">
            <a:avLst/>
          </a:prstGeom>
        </p:spPr>
      </p:pic>
      <p:sp>
        <p:nvSpPr>
          <p:cNvPr id="72706" name="Rectangle 2" hidden="1">
            <a:extLst>
              <a:ext uri="{FF2B5EF4-FFF2-40B4-BE49-F238E27FC236}">
                <a16:creationId xmlns:a16="http://schemas.microsoft.com/office/drawing/2014/main" id="{4B31E830-AABB-71BF-60EC-DB3F8FD49430}"/>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45CA5A7E-2EA3-FF4A-AA48-5925E138A7AF}"/>
              </a:ext>
            </a:extLst>
          </p:cNvPr>
          <p:cNvSpPr txBox="1"/>
          <p:nvPr/>
        </p:nvSpPr>
        <p:spPr>
          <a:xfrm>
            <a:off x="1316182" y="2232323"/>
            <a:ext cx="9559636" cy="4401205"/>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t>3</a:t>
            </a:r>
            <a:r>
              <a:rPr lang="en-US" baseline="0" dirty="0"/>
              <a:t> Strengthen the weak hands,</a:t>
            </a:r>
          </a:p>
          <a:p>
            <a:r>
              <a:rPr lang="en-US" baseline="0" dirty="0"/>
              <a:t>    and make firm the feeble knees.</a:t>
            </a:r>
          </a:p>
          <a:p>
            <a:r>
              <a:rPr lang="en-US" dirty="0"/>
              <a:t>4</a:t>
            </a:r>
            <a:r>
              <a:rPr lang="en-US" baseline="0" dirty="0"/>
              <a:t> Say to those who have an anxious heart,</a:t>
            </a:r>
          </a:p>
          <a:p>
            <a:r>
              <a:rPr lang="en-US" baseline="0" dirty="0"/>
              <a:t>    “Be strong; fear not!</a:t>
            </a:r>
          </a:p>
          <a:p>
            <a:r>
              <a:rPr lang="en-US" baseline="0" dirty="0"/>
              <a:t>Behold, your God will come with vengeance,</a:t>
            </a:r>
          </a:p>
          <a:p>
            <a:r>
              <a:rPr lang="en-US" baseline="0" dirty="0"/>
              <a:t>    with the recompense of God.</a:t>
            </a:r>
          </a:p>
          <a:p>
            <a:r>
              <a:rPr lang="en-US" baseline="0" dirty="0"/>
              <a:t>He will come and save you.”</a:t>
            </a:r>
          </a:p>
        </p:txBody>
      </p:sp>
      <p:sp>
        <p:nvSpPr>
          <p:cNvPr id="2" name="Rectangle: Rounded Corners 1">
            <a:extLst>
              <a:ext uri="{FF2B5EF4-FFF2-40B4-BE49-F238E27FC236}">
                <a16:creationId xmlns:a16="http://schemas.microsoft.com/office/drawing/2014/main" id="{36588DE8-C7DD-8FC0-09C1-A030161F138A}"/>
              </a:ext>
            </a:extLst>
          </p:cNvPr>
          <p:cNvSpPr/>
          <p:nvPr/>
        </p:nvSpPr>
        <p:spPr>
          <a:xfrm>
            <a:off x="2231571" y="338627"/>
            <a:ext cx="7728857" cy="1375378"/>
          </a:xfrm>
          <a:prstGeom prst="roundRect">
            <a:avLst/>
          </a:prstGeom>
          <a:solidFill>
            <a:srgbClr val="3D3E42"/>
          </a:solidFill>
          <a:ln w="63500">
            <a:solidFill>
              <a:srgbClr val="FFFF00"/>
            </a:solidFill>
          </a:ln>
          <a:effectLst>
            <a:glow rad="1016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God is bringing complete restoration… But in the meantime…</a:t>
            </a:r>
          </a:p>
        </p:txBody>
      </p:sp>
    </p:spTree>
    <p:custDataLst>
      <p:tags r:id="rId1"/>
    </p:custDataLst>
    <p:extLst>
      <p:ext uri="{BB962C8B-B14F-4D97-AF65-F5344CB8AC3E}">
        <p14:creationId xmlns:p14="http://schemas.microsoft.com/office/powerpoint/2010/main" val="818475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2D607-1213-B4EB-86B4-E36E311C915B}"/>
            </a:ext>
          </a:extLst>
        </p:cNvPr>
        <p:cNvGrpSpPr/>
        <p:nvPr/>
      </p:nvGrpSpPr>
      <p:grpSpPr>
        <a:xfrm>
          <a:off x="0" y="0"/>
          <a:ext cx="0" cy="0"/>
          <a:chOff x="0" y="0"/>
          <a:chExt cx="0" cy="0"/>
        </a:xfrm>
      </p:grpSpPr>
      <p:pic>
        <p:nvPicPr>
          <p:cNvPr id="4" name="Picture 3" descr="A sunset over water">
            <a:extLst>
              <a:ext uri="{FF2B5EF4-FFF2-40B4-BE49-F238E27FC236}">
                <a16:creationId xmlns:a16="http://schemas.microsoft.com/office/drawing/2014/main" id="{6E4201B8-1D32-EAB9-F3FF-712F4928CE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4613"/>
          </a:xfrm>
          <a:prstGeom prst="rect">
            <a:avLst/>
          </a:prstGeom>
        </p:spPr>
      </p:pic>
      <p:sp>
        <p:nvSpPr>
          <p:cNvPr id="72706" name="Rectangle 2" hidden="1">
            <a:extLst>
              <a:ext uri="{FF2B5EF4-FFF2-40B4-BE49-F238E27FC236}">
                <a16:creationId xmlns:a16="http://schemas.microsoft.com/office/drawing/2014/main" id="{09EE9484-ACAE-681A-DB87-5DECCD13D604}"/>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D8878C34-EC9E-7F6E-6985-C470BA1AF703}"/>
              </a:ext>
            </a:extLst>
          </p:cNvPr>
          <p:cNvSpPr txBox="1"/>
          <p:nvPr/>
        </p:nvSpPr>
        <p:spPr>
          <a:xfrm>
            <a:off x="1316182" y="2232323"/>
            <a:ext cx="9559636" cy="4401205"/>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t>3</a:t>
            </a:r>
            <a:r>
              <a:rPr lang="en-US" baseline="0" dirty="0"/>
              <a:t> Strengthen the weak hands,</a:t>
            </a:r>
          </a:p>
          <a:p>
            <a:r>
              <a:rPr lang="en-US" baseline="0" dirty="0"/>
              <a:t>    and make firm the feeble knees.</a:t>
            </a:r>
          </a:p>
          <a:p>
            <a:r>
              <a:rPr lang="en-US" dirty="0"/>
              <a:t>4</a:t>
            </a:r>
            <a:r>
              <a:rPr lang="en-US" baseline="0" dirty="0"/>
              <a:t> Say to those who have an anxious heart,</a:t>
            </a:r>
          </a:p>
          <a:p>
            <a:r>
              <a:rPr lang="en-US" baseline="0" dirty="0"/>
              <a:t>    “</a:t>
            </a:r>
            <a:r>
              <a:rPr lang="en-US" baseline="0" dirty="0">
                <a:solidFill>
                  <a:srgbClr val="FFFF00"/>
                </a:solidFill>
              </a:rPr>
              <a:t>Be strong; fear not</a:t>
            </a:r>
            <a:r>
              <a:rPr lang="en-US" baseline="0" dirty="0"/>
              <a:t>!</a:t>
            </a:r>
          </a:p>
          <a:p>
            <a:r>
              <a:rPr lang="en-US" baseline="0" dirty="0"/>
              <a:t>Behold, your God will come with vengeance,</a:t>
            </a:r>
          </a:p>
          <a:p>
            <a:r>
              <a:rPr lang="en-US" baseline="0" dirty="0"/>
              <a:t>    with the recompense of God.</a:t>
            </a:r>
          </a:p>
          <a:p>
            <a:r>
              <a:rPr lang="en-US" baseline="0" dirty="0"/>
              <a:t>He will come and save you.”</a:t>
            </a:r>
          </a:p>
        </p:txBody>
      </p:sp>
      <p:sp>
        <p:nvSpPr>
          <p:cNvPr id="2" name="Rectangle: Rounded Corners 1">
            <a:extLst>
              <a:ext uri="{FF2B5EF4-FFF2-40B4-BE49-F238E27FC236}">
                <a16:creationId xmlns:a16="http://schemas.microsoft.com/office/drawing/2014/main" id="{C87D131F-5344-A181-BE38-EC19AE9E83A3}"/>
              </a:ext>
            </a:extLst>
          </p:cNvPr>
          <p:cNvSpPr/>
          <p:nvPr/>
        </p:nvSpPr>
        <p:spPr>
          <a:xfrm>
            <a:off x="1719942" y="1035312"/>
            <a:ext cx="8752115" cy="793487"/>
          </a:xfrm>
          <a:prstGeom prst="roundRect">
            <a:avLst/>
          </a:prstGeom>
          <a:solidFill>
            <a:srgbClr val="3D3E42"/>
          </a:solidFill>
          <a:ln w="63500">
            <a:solidFill>
              <a:srgbClr val="FFFF00"/>
            </a:solidFill>
          </a:ln>
          <a:effectLst>
            <a:glow rad="1016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God’s words to Joshua – </a:t>
            </a:r>
            <a:r>
              <a:rPr lang="en-US" sz="3600" b="1" dirty="0" err="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Dueteronomy</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31:6</a:t>
            </a:r>
          </a:p>
        </p:txBody>
      </p:sp>
    </p:spTree>
    <p:custDataLst>
      <p:tags r:id="rId1"/>
    </p:custDataLst>
    <p:extLst>
      <p:ext uri="{BB962C8B-B14F-4D97-AF65-F5344CB8AC3E}">
        <p14:creationId xmlns:p14="http://schemas.microsoft.com/office/powerpoint/2010/main" val="407146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6D0CF-01E4-209E-E648-B284BDB7587F}"/>
            </a:ext>
          </a:extLst>
        </p:cNvPr>
        <p:cNvGrpSpPr/>
        <p:nvPr/>
      </p:nvGrpSpPr>
      <p:grpSpPr>
        <a:xfrm>
          <a:off x="0" y="0"/>
          <a:ext cx="0" cy="0"/>
          <a:chOff x="0" y="0"/>
          <a:chExt cx="0" cy="0"/>
        </a:xfrm>
      </p:grpSpPr>
      <p:pic>
        <p:nvPicPr>
          <p:cNvPr id="4" name="Picture 3" descr="A sunset over water">
            <a:extLst>
              <a:ext uri="{FF2B5EF4-FFF2-40B4-BE49-F238E27FC236}">
                <a16:creationId xmlns:a16="http://schemas.microsoft.com/office/drawing/2014/main" id="{757CD2E1-FF59-0A28-3265-3BC249EDC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54613"/>
          </a:xfrm>
          <a:prstGeom prst="rect">
            <a:avLst/>
          </a:prstGeom>
        </p:spPr>
      </p:pic>
      <p:sp>
        <p:nvSpPr>
          <p:cNvPr id="72706" name="Rectangle 2" hidden="1">
            <a:extLst>
              <a:ext uri="{FF2B5EF4-FFF2-40B4-BE49-F238E27FC236}">
                <a16:creationId xmlns:a16="http://schemas.microsoft.com/office/drawing/2014/main" id="{C5DFCBD1-CB93-817A-0C75-1B4CA0906156}"/>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67D1F9A1-A1F6-5C97-3546-E33EECEE8198}"/>
              </a:ext>
            </a:extLst>
          </p:cNvPr>
          <p:cNvSpPr txBox="1"/>
          <p:nvPr/>
        </p:nvSpPr>
        <p:spPr>
          <a:xfrm>
            <a:off x="1316182" y="2232323"/>
            <a:ext cx="9559636" cy="4401205"/>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t>3</a:t>
            </a:r>
            <a:r>
              <a:rPr lang="en-US" baseline="0" dirty="0"/>
              <a:t> Strengthen the weak hands,</a:t>
            </a:r>
          </a:p>
          <a:p>
            <a:r>
              <a:rPr lang="en-US" baseline="0" dirty="0"/>
              <a:t>    and make firm the feeble knees.</a:t>
            </a:r>
          </a:p>
          <a:p>
            <a:r>
              <a:rPr lang="en-US" dirty="0"/>
              <a:t>4</a:t>
            </a:r>
            <a:r>
              <a:rPr lang="en-US" baseline="0" dirty="0"/>
              <a:t> Say to those who have an anxious heart,</a:t>
            </a:r>
          </a:p>
          <a:p>
            <a:r>
              <a:rPr lang="en-US" baseline="0" dirty="0"/>
              <a:t>    “Be strong; fear not!</a:t>
            </a:r>
          </a:p>
          <a:p>
            <a:r>
              <a:rPr lang="en-US" baseline="0" dirty="0"/>
              <a:t>Behold, your God will come with vengeance,</a:t>
            </a:r>
          </a:p>
          <a:p>
            <a:r>
              <a:rPr lang="en-US" baseline="0" dirty="0"/>
              <a:t>    with the recompense of God.</a:t>
            </a:r>
          </a:p>
          <a:p>
            <a:r>
              <a:rPr lang="en-US" baseline="0" dirty="0">
                <a:solidFill>
                  <a:srgbClr val="FFFF00"/>
                </a:solidFill>
              </a:rPr>
              <a:t>He will come and save you</a:t>
            </a:r>
            <a:r>
              <a:rPr lang="en-US" baseline="0" dirty="0"/>
              <a:t>.”</a:t>
            </a:r>
          </a:p>
        </p:txBody>
      </p:sp>
      <p:sp>
        <p:nvSpPr>
          <p:cNvPr id="2" name="Rectangle: Rounded Corners 1">
            <a:extLst>
              <a:ext uri="{FF2B5EF4-FFF2-40B4-BE49-F238E27FC236}">
                <a16:creationId xmlns:a16="http://schemas.microsoft.com/office/drawing/2014/main" id="{13EF49D6-70EC-B4AF-C1C0-6DE1FD0E881D}"/>
              </a:ext>
            </a:extLst>
          </p:cNvPr>
          <p:cNvSpPr/>
          <p:nvPr/>
        </p:nvSpPr>
        <p:spPr>
          <a:xfrm>
            <a:off x="2362199" y="1035312"/>
            <a:ext cx="7467601" cy="793487"/>
          </a:xfrm>
          <a:prstGeom prst="roundRect">
            <a:avLst/>
          </a:prstGeom>
          <a:solidFill>
            <a:srgbClr val="3D3E42"/>
          </a:solidFill>
          <a:ln w="63500">
            <a:solidFill>
              <a:srgbClr val="FFFF00"/>
            </a:solidFill>
          </a:ln>
          <a:effectLst>
            <a:glow rad="1016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Do we believe this?</a:t>
            </a:r>
          </a:p>
        </p:txBody>
      </p:sp>
    </p:spTree>
    <p:custDataLst>
      <p:tags r:id="rId1"/>
    </p:custDataLst>
    <p:extLst>
      <p:ext uri="{BB962C8B-B14F-4D97-AF65-F5344CB8AC3E}">
        <p14:creationId xmlns:p14="http://schemas.microsoft.com/office/powerpoint/2010/main" val="416933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62A89-3726-C8D3-02FC-8DD0EB1467E8}"/>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63D67030-DFFE-CB24-7D31-AC1573B04573}"/>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4572" r="15355"/>
          <a:stretch/>
        </p:blipFill>
        <p:spPr bwMode="auto">
          <a:xfrm>
            <a:off x="0" y="0"/>
            <a:ext cx="12192000" cy="686068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EF1DD156-B47D-A59C-0BFA-7DFE72E31A01}"/>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40B8C5DD-B2F8-C52B-41A6-9C1120662C1F}"/>
              </a:ext>
            </a:extLst>
          </p:cNvPr>
          <p:cNvSpPr txBox="1"/>
          <p:nvPr/>
        </p:nvSpPr>
        <p:spPr>
          <a:xfrm>
            <a:off x="2894574" y="2310233"/>
            <a:ext cx="6402853" cy="2554545"/>
          </a:xfrm>
          <a:prstGeom prst="rect">
            <a:avLst/>
          </a:prstGeom>
          <a:solidFill>
            <a:srgbClr val="2E4671">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571500" indent="-571500">
              <a:buFont typeface="Arial" panose="020B0604020202020204" pitchFamily="34" charset="0"/>
              <a:buChar char="•"/>
            </a:pPr>
            <a:r>
              <a:rPr lang="en-US" baseline="0" dirty="0"/>
              <a:t>Blossoming Desert (1-2)</a:t>
            </a:r>
          </a:p>
          <a:p>
            <a:pPr marL="571500" indent="-571500">
              <a:buFont typeface="Arial" panose="020B0604020202020204" pitchFamily="34" charset="0"/>
              <a:buChar char="•"/>
            </a:pPr>
            <a:r>
              <a:rPr lang="en-US" baseline="0" dirty="0"/>
              <a:t>Call to Courage (3-4)</a:t>
            </a:r>
          </a:p>
          <a:p>
            <a:pPr marL="571500" indent="-571500">
              <a:buFont typeface="Arial" panose="020B0604020202020204" pitchFamily="34" charset="0"/>
              <a:buChar char="•"/>
            </a:pPr>
            <a:r>
              <a:rPr lang="en-US" baseline="0" dirty="0">
                <a:solidFill>
                  <a:srgbClr val="FFFF00"/>
                </a:solidFill>
              </a:rPr>
              <a:t>Rivers in the Desert (5-7)</a:t>
            </a:r>
          </a:p>
          <a:p>
            <a:pPr marL="571500" indent="-571500">
              <a:buFont typeface="Arial" panose="020B0604020202020204" pitchFamily="34" charset="0"/>
              <a:buChar char="•"/>
            </a:pPr>
            <a:r>
              <a:rPr lang="en-US" baseline="0" dirty="0"/>
              <a:t>The Way of Holiness (8-10)</a:t>
            </a:r>
          </a:p>
        </p:txBody>
      </p:sp>
      <p:sp>
        <p:nvSpPr>
          <p:cNvPr id="5" name="TextBox 4">
            <a:extLst>
              <a:ext uri="{FF2B5EF4-FFF2-40B4-BE49-F238E27FC236}">
                <a16:creationId xmlns:a16="http://schemas.microsoft.com/office/drawing/2014/main" id="{13C762EB-EBFC-E3C2-59F1-0A7C3054EE77}"/>
              </a:ext>
            </a:extLst>
          </p:cNvPr>
          <p:cNvSpPr txBox="1"/>
          <p:nvPr/>
        </p:nvSpPr>
        <p:spPr>
          <a:xfrm>
            <a:off x="1217147" y="124208"/>
            <a:ext cx="9757706" cy="769441"/>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baseline="0" dirty="0">
                <a:solidFill>
                  <a:srgbClr val="FFFF00"/>
                </a:solidFill>
              </a:rPr>
              <a:t>Isaiah 35 – Sovereignty in Salvation!</a:t>
            </a:r>
          </a:p>
        </p:txBody>
      </p:sp>
    </p:spTree>
    <p:custDataLst>
      <p:tags r:id="rId1"/>
    </p:custDataLst>
    <p:extLst>
      <p:ext uri="{BB962C8B-B14F-4D97-AF65-F5344CB8AC3E}">
        <p14:creationId xmlns:p14="http://schemas.microsoft.com/office/powerpoint/2010/main" val="29374370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39DD6-5A13-ABBB-6FC1-8DD33D1A2F56}"/>
            </a:ext>
          </a:extLst>
        </p:cNvPr>
        <p:cNvGrpSpPr/>
        <p:nvPr/>
      </p:nvGrpSpPr>
      <p:grpSpPr>
        <a:xfrm>
          <a:off x="0" y="0"/>
          <a:ext cx="0" cy="0"/>
          <a:chOff x="0" y="0"/>
          <a:chExt cx="0" cy="0"/>
        </a:xfrm>
      </p:grpSpPr>
      <p:pic>
        <p:nvPicPr>
          <p:cNvPr id="9218" name="Picture 2">
            <a:extLst>
              <a:ext uri="{FF2B5EF4-FFF2-40B4-BE49-F238E27FC236}">
                <a16:creationId xmlns:a16="http://schemas.microsoft.com/office/drawing/2014/main" id="{1A4CB128-1B98-05D3-DA48-3124F768816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40" t="25239" r="18834" b="17319"/>
          <a:stretch/>
        </p:blipFill>
        <p:spPr bwMode="auto">
          <a:xfrm>
            <a:off x="6102095" y="24383"/>
            <a:ext cx="6089905" cy="34042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2621E753-75FE-BDB1-3C45-E00A2D325D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8978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F7E8C68-38AC-798D-BAF0-018D74E97498}"/>
              </a:ext>
            </a:extLst>
          </p:cNvPr>
          <p:cNvPicPr>
            <a:picLocks noChangeArrowheads="1"/>
          </p:cNvPicPr>
          <p:nvPr/>
        </p:nvPicPr>
        <p:blipFill rotWithShape="1">
          <a:blip r:embed="rId6">
            <a:extLst>
              <a:ext uri="{28A0092B-C50C-407E-A947-70E740481C1C}">
                <a14:useLocalDpi xmlns:a14="http://schemas.microsoft.com/office/drawing/2010/main" val="0"/>
              </a:ext>
            </a:extLst>
          </a:blip>
          <a:srcRect l="4086" t="3603" b="9190"/>
          <a:stretch/>
        </p:blipFill>
        <p:spPr bwMode="auto">
          <a:xfrm flipH="1">
            <a:off x="6102096" y="3429000"/>
            <a:ext cx="6089904"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65A34716-5D0C-7D76-9A7E-39711BBA3014}"/>
              </a:ext>
            </a:extLst>
          </p:cNvPr>
          <p:cNvPicPr>
            <a:picLocks noChangeArrowheads="1"/>
          </p:cNvPicPr>
          <p:nvPr/>
        </p:nvPicPr>
        <p:blipFill rotWithShape="1">
          <a:blip r:embed="rId7">
            <a:extLst>
              <a:ext uri="{28A0092B-C50C-407E-A947-70E740481C1C}">
                <a14:useLocalDpi xmlns:a14="http://schemas.microsoft.com/office/drawing/2010/main" val="0"/>
              </a:ext>
            </a:extLst>
          </a:blip>
          <a:srcRect t="12793"/>
          <a:stretch/>
        </p:blipFill>
        <p:spPr bwMode="auto">
          <a:xfrm flipH="1">
            <a:off x="12404" y="3428821"/>
            <a:ext cx="6089904" cy="3429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66E86685-3CB9-B309-1B4C-82AEBA8E2C66}"/>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86BFAC31-4DD1-E9D5-749F-EA35A693A0F2}"/>
              </a:ext>
            </a:extLst>
          </p:cNvPr>
          <p:cNvSpPr txBox="1"/>
          <p:nvPr/>
        </p:nvSpPr>
        <p:spPr>
          <a:xfrm>
            <a:off x="1322278" y="2076460"/>
            <a:ext cx="9559635" cy="2554545"/>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t>5</a:t>
            </a:r>
            <a:r>
              <a:rPr lang="en-US" baseline="0" dirty="0"/>
              <a:t> Then the eyes of the blind shall be opened,</a:t>
            </a:r>
          </a:p>
          <a:p>
            <a:r>
              <a:rPr lang="en-US" baseline="0" dirty="0"/>
              <a:t>    and the ears of the deaf unstopped;</a:t>
            </a:r>
          </a:p>
          <a:p>
            <a:r>
              <a:rPr lang="en-US" dirty="0"/>
              <a:t>6a</a:t>
            </a:r>
            <a:r>
              <a:rPr lang="en-US" baseline="0" dirty="0"/>
              <a:t> then shall the lame man leap like a deer,</a:t>
            </a:r>
          </a:p>
          <a:p>
            <a:r>
              <a:rPr lang="en-US" baseline="0" dirty="0"/>
              <a:t>    and the tongue of the mute sing for joy.</a:t>
            </a:r>
          </a:p>
        </p:txBody>
      </p:sp>
      <p:sp>
        <p:nvSpPr>
          <p:cNvPr id="4" name="Rectangle: Rounded Corners 3">
            <a:extLst>
              <a:ext uri="{FF2B5EF4-FFF2-40B4-BE49-F238E27FC236}">
                <a16:creationId xmlns:a16="http://schemas.microsoft.com/office/drawing/2014/main" id="{651A65D6-C35A-9EDC-21A6-25C5FE7351F1}"/>
              </a:ext>
            </a:extLst>
          </p:cNvPr>
          <p:cNvSpPr/>
          <p:nvPr/>
        </p:nvSpPr>
        <p:spPr>
          <a:xfrm>
            <a:off x="1899884" y="5638542"/>
            <a:ext cx="8392115" cy="689647"/>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When will this happen?</a:t>
            </a:r>
          </a:p>
        </p:txBody>
      </p:sp>
    </p:spTree>
    <p:custDataLst>
      <p:tags r:id="rId1"/>
    </p:custDataLst>
    <p:extLst>
      <p:ext uri="{BB962C8B-B14F-4D97-AF65-F5344CB8AC3E}">
        <p14:creationId xmlns:p14="http://schemas.microsoft.com/office/powerpoint/2010/main" val="35409556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33CE6-6A76-ECE3-54D7-CB6B00BCF02D}"/>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28DD8C51-9AD1-67F4-5AD1-3CDD1F6652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33543684-834D-590E-20C0-05EBB4D547C9}"/>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E31ABD76-F55C-EF58-F67B-7B16BEE1D270}"/>
              </a:ext>
            </a:extLst>
          </p:cNvPr>
          <p:cNvSpPr txBox="1"/>
          <p:nvPr/>
        </p:nvSpPr>
        <p:spPr>
          <a:xfrm>
            <a:off x="132108" y="335845"/>
            <a:ext cx="5005949" cy="6186309"/>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4</a:t>
            </a:r>
            <a:r>
              <a:rPr lang="en-US" sz="3600" baseline="0" dirty="0"/>
              <a:t> And Jesus answered them, “Go and tell John what you hear and see: </a:t>
            </a:r>
          </a:p>
          <a:p>
            <a:r>
              <a:rPr lang="en-US" sz="3600" dirty="0"/>
              <a:t>5</a:t>
            </a:r>
            <a:r>
              <a:rPr lang="en-US" sz="3600" baseline="0" dirty="0"/>
              <a:t> the blind receive their sight and the lame walk, lepers are cleansed and the deaf hear, and the dead are raised up, and the poor have good news preached to them.”</a:t>
            </a:r>
          </a:p>
          <a:p>
            <a:r>
              <a:rPr lang="en-US" sz="3600" baseline="0" dirty="0"/>
              <a:t>                 Matthew 11:4-5</a:t>
            </a:r>
          </a:p>
        </p:txBody>
      </p:sp>
      <p:sp>
        <p:nvSpPr>
          <p:cNvPr id="8" name="Rectangle: Rounded Corners 7">
            <a:extLst>
              <a:ext uri="{FF2B5EF4-FFF2-40B4-BE49-F238E27FC236}">
                <a16:creationId xmlns:a16="http://schemas.microsoft.com/office/drawing/2014/main" id="{E05736AB-0937-32BC-C16E-1C2ACC0630EE}"/>
              </a:ext>
            </a:extLst>
          </p:cNvPr>
          <p:cNvSpPr/>
          <p:nvPr/>
        </p:nvSpPr>
        <p:spPr>
          <a:xfrm>
            <a:off x="5383314" y="3207657"/>
            <a:ext cx="4791202" cy="1044989"/>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Why do you think Jesus used these words?</a:t>
            </a:r>
          </a:p>
        </p:txBody>
      </p:sp>
    </p:spTree>
    <p:custDataLst>
      <p:tags r:id="rId1"/>
    </p:custDataLst>
    <p:extLst>
      <p:ext uri="{BB962C8B-B14F-4D97-AF65-F5344CB8AC3E}">
        <p14:creationId xmlns:p14="http://schemas.microsoft.com/office/powerpoint/2010/main" val="2384464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E92A2-38CB-0C71-C564-6A7EDA1811B8}"/>
            </a:ext>
          </a:extLst>
        </p:cNvPr>
        <p:cNvGrpSpPr/>
        <p:nvPr/>
      </p:nvGrpSpPr>
      <p:grpSpPr>
        <a:xfrm>
          <a:off x="0" y="0"/>
          <a:ext cx="0" cy="0"/>
          <a:chOff x="0" y="0"/>
          <a:chExt cx="0" cy="0"/>
        </a:xfrm>
      </p:grpSpPr>
      <p:pic>
        <p:nvPicPr>
          <p:cNvPr id="9218" name="Picture 2">
            <a:extLst>
              <a:ext uri="{FF2B5EF4-FFF2-40B4-BE49-F238E27FC236}">
                <a16:creationId xmlns:a16="http://schemas.microsoft.com/office/drawing/2014/main" id="{FB72CE60-0127-FF6B-6D2E-C81B065938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40" t="25239" r="18834" b="17319"/>
          <a:stretch/>
        </p:blipFill>
        <p:spPr bwMode="auto">
          <a:xfrm>
            <a:off x="6102095" y="24383"/>
            <a:ext cx="6089905" cy="34042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FDCB9310-951D-54A1-CD1C-B52FDF969A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8978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010DF6C-FDD7-16F0-3CCB-B0D38BD3DD6B}"/>
              </a:ext>
            </a:extLst>
          </p:cNvPr>
          <p:cNvPicPr>
            <a:picLocks noChangeArrowheads="1"/>
          </p:cNvPicPr>
          <p:nvPr/>
        </p:nvPicPr>
        <p:blipFill rotWithShape="1">
          <a:blip r:embed="rId6">
            <a:extLst>
              <a:ext uri="{28A0092B-C50C-407E-A947-70E740481C1C}">
                <a14:useLocalDpi xmlns:a14="http://schemas.microsoft.com/office/drawing/2010/main" val="0"/>
              </a:ext>
            </a:extLst>
          </a:blip>
          <a:srcRect l="4086" t="3603" b="9190"/>
          <a:stretch/>
        </p:blipFill>
        <p:spPr bwMode="auto">
          <a:xfrm flipH="1">
            <a:off x="6102096" y="3429000"/>
            <a:ext cx="6089904"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063F0301-1DE9-5BB2-4B6E-76725EC702DF}"/>
              </a:ext>
            </a:extLst>
          </p:cNvPr>
          <p:cNvPicPr>
            <a:picLocks noChangeArrowheads="1"/>
          </p:cNvPicPr>
          <p:nvPr/>
        </p:nvPicPr>
        <p:blipFill rotWithShape="1">
          <a:blip r:embed="rId7">
            <a:extLst>
              <a:ext uri="{28A0092B-C50C-407E-A947-70E740481C1C}">
                <a14:useLocalDpi xmlns:a14="http://schemas.microsoft.com/office/drawing/2010/main" val="0"/>
              </a:ext>
            </a:extLst>
          </a:blip>
          <a:srcRect t="12793"/>
          <a:stretch/>
        </p:blipFill>
        <p:spPr bwMode="auto">
          <a:xfrm flipH="1">
            <a:off x="12404" y="3428821"/>
            <a:ext cx="6089904" cy="3429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C3ABF5-701C-ECC5-B91D-40EB735537CA}"/>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1E12FF18-149F-3AF5-0081-5752665804D5}"/>
              </a:ext>
            </a:extLst>
          </p:cNvPr>
          <p:cNvSpPr txBox="1"/>
          <p:nvPr/>
        </p:nvSpPr>
        <p:spPr>
          <a:xfrm>
            <a:off x="1322278" y="2076460"/>
            <a:ext cx="9559635" cy="2554545"/>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t>5</a:t>
            </a:r>
            <a:r>
              <a:rPr lang="en-US" baseline="0" dirty="0"/>
              <a:t> Then the eyes of the blind shall be opened,</a:t>
            </a:r>
          </a:p>
          <a:p>
            <a:r>
              <a:rPr lang="en-US" baseline="0" dirty="0"/>
              <a:t>    and the ears of the deaf unstopped;</a:t>
            </a:r>
          </a:p>
          <a:p>
            <a:r>
              <a:rPr lang="en-US" dirty="0"/>
              <a:t>6a</a:t>
            </a:r>
            <a:r>
              <a:rPr lang="en-US" baseline="0" dirty="0"/>
              <a:t> then shall the lame man leap like a deer,</a:t>
            </a:r>
          </a:p>
          <a:p>
            <a:r>
              <a:rPr lang="en-US" baseline="0" dirty="0"/>
              <a:t>    and the tongue of the mute sing for joy.</a:t>
            </a:r>
          </a:p>
        </p:txBody>
      </p:sp>
      <p:sp>
        <p:nvSpPr>
          <p:cNvPr id="4" name="Rectangle: Rounded Corners 3">
            <a:extLst>
              <a:ext uri="{FF2B5EF4-FFF2-40B4-BE49-F238E27FC236}">
                <a16:creationId xmlns:a16="http://schemas.microsoft.com/office/drawing/2014/main" id="{B73D3246-890C-8334-8A0F-24043A037F44}"/>
              </a:ext>
            </a:extLst>
          </p:cNvPr>
          <p:cNvSpPr/>
          <p:nvPr/>
        </p:nvSpPr>
        <p:spPr>
          <a:xfrm>
            <a:off x="1899884" y="5293719"/>
            <a:ext cx="8392115" cy="689647"/>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Was physical healing Jesus’ primary goal?</a:t>
            </a:r>
          </a:p>
        </p:txBody>
      </p:sp>
    </p:spTree>
    <p:custDataLst>
      <p:tags r:id="rId1"/>
    </p:custDataLst>
    <p:extLst>
      <p:ext uri="{BB962C8B-B14F-4D97-AF65-F5344CB8AC3E}">
        <p14:creationId xmlns:p14="http://schemas.microsoft.com/office/powerpoint/2010/main" val="36735720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F0FA7-7C3B-65FF-2251-AD84C9194FE5}"/>
            </a:ext>
          </a:extLst>
        </p:cNvPr>
        <p:cNvGrpSpPr/>
        <p:nvPr/>
      </p:nvGrpSpPr>
      <p:grpSpPr>
        <a:xfrm>
          <a:off x="0" y="0"/>
          <a:ext cx="0" cy="0"/>
          <a:chOff x="0" y="0"/>
          <a:chExt cx="0" cy="0"/>
        </a:xfrm>
      </p:grpSpPr>
      <p:pic>
        <p:nvPicPr>
          <p:cNvPr id="4098" name="Picture 2">
            <a:extLst>
              <a:ext uri="{FF2B5EF4-FFF2-40B4-BE49-F238E27FC236}">
                <a16:creationId xmlns:a16="http://schemas.microsoft.com/office/drawing/2014/main" id="{946B2815-AF79-DBDB-C5B1-7C2737495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462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8BDAF49-4DD8-D3CA-5941-091ACD24ED2B}"/>
              </a:ext>
            </a:extLst>
          </p:cNvPr>
          <p:cNvSpPr txBox="1"/>
          <p:nvPr/>
        </p:nvSpPr>
        <p:spPr>
          <a:xfrm>
            <a:off x="1217147" y="2310233"/>
            <a:ext cx="9757706" cy="1323439"/>
          </a:xfrm>
          <a:prstGeom prst="rect">
            <a:avLst/>
          </a:prstGeom>
          <a:solidFill>
            <a:srgbClr val="501E00">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571500" indent="-571500">
              <a:buFont typeface="Arial" panose="020B0604020202020204" pitchFamily="34" charset="0"/>
              <a:buChar char="•"/>
            </a:pPr>
            <a:r>
              <a:rPr lang="en-US" baseline="0" dirty="0">
                <a:solidFill>
                  <a:srgbClr val="FFFF00"/>
                </a:solidFill>
              </a:rPr>
              <a:t>God’s Rage Against All Nations (1-4)</a:t>
            </a:r>
          </a:p>
          <a:p>
            <a:pPr marL="571500" indent="-571500">
              <a:buFont typeface="Arial" panose="020B0604020202020204" pitchFamily="34" charset="0"/>
              <a:buChar char="•"/>
            </a:pPr>
            <a:r>
              <a:rPr lang="en-US" baseline="0" dirty="0"/>
              <a:t>God’s Judgment Against Edom (5-17)</a:t>
            </a:r>
          </a:p>
        </p:txBody>
      </p:sp>
      <p:sp>
        <p:nvSpPr>
          <p:cNvPr id="2" name="TextBox 1">
            <a:extLst>
              <a:ext uri="{FF2B5EF4-FFF2-40B4-BE49-F238E27FC236}">
                <a16:creationId xmlns:a16="http://schemas.microsoft.com/office/drawing/2014/main" id="{4009F063-2B5F-765A-10EB-B06099D60F34}"/>
              </a:ext>
            </a:extLst>
          </p:cNvPr>
          <p:cNvSpPr txBox="1"/>
          <p:nvPr/>
        </p:nvSpPr>
        <p:spPr>
          <a:xfrm>
            <a:off x="1827774" y="124208"/>
            <a:ext cx="8536453" cy="769441"/>
          </a:xfrm>
          <a:prstGeom prst="rect">
            <a:avLst/>
          </a:prstGeom>
          <a:solidFill>
            <a:srgbClr val="501E00">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baseline="0" dirty="0">
                <a:solidFill>
                  <a:srgbClr val="FFFF00"/>
                </a:solidFill>
              </a:rPr>
              <a:t>Isaiah 34 – Sovereignty in Judgment</a:t>
            </a:r>
          </a:p>
        </p:txBody>
      </p:sp>
    </p:spTree>
    <p:custDataLst>
      <p:tags r:id="rId1"/>
    </p:custDataLst>
    <p:extLst>
      <p:ext uri="{BB962C8B-B14F-4D97-AF65-F5344CB8AC3E}">
        <p14:creationId xmlns:p14="http://schemas.microsoft.com/office/powerpoint/2010/main" val="5303562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1C79E-BE0B-D256-1805-436306057793}"/>
            </a:ext>
          </a:extLst>
        </p:cNvPr>
        <p:cNvGrpSpPr/>
        <p:nvPr/>
      </p:nvGrpSpPr>
      <p:grpSpPr>
        <a:xfrm>
          <a:off x="0" y="0"/>
          <a:ext cx="0" cy="0"/>
          <a:chOff x="0" y="0"/>
          <a:chExt cx="0" cy="0"/>
        </a:xfrm>
      </p:grpSpPr>
      <p:pic>
        <p:nvPicPr>
          <p:cNvPr id="9218" name="Picture 2">
            <a:extLst>
              <a:ext uri="{FF2B5EF4-FFF2-40B4-BE49-F238E27FC236}">
                <a16:creationId xmlns:a16="http://schemas.microsoft.com/office/drawing/2014/main" id="{6DF89945-04AA-0822-13AE-269B5DA5AC9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40" t="25239" r="18834" b="17319"/>
          <a:stretch/>
        </p:blipFill>
        <p:spPr bwMode="auto">
          <a:xfrm>
            <a:off x="6102095" y="24383"/>
            <a:ext cx="6089905" cy="34042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DF20E91F-FCD3-05DE-7777-7C216EC5AB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8978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E09E7B7-20A3-CB1C-F5CD-66CC3E8D4B46}"/>
              </a:ext>
            </a:extLst>
          </p:cNvPr>
          <p:cNvPicPr>
            <a:picLocks noChangeArrowheads="1"/>
          </p:cNvPicPr>
          <p:nvPr/>
        </p:nvPicPr>
        <p:blipFill rotWithShape="1">
          <a:blip r:embed="rId6">
            <a:extLst>
              <a:ext uri="{28A0092B-C50C-407E-A947-70E740481C1C}">
                <a14:useLocalDpi xmlns:a14="http://schemas.microsoft.com/office/drawing/2010/main" val="0"/>
              </a:ext>
            </a:extLst>
          </a:blip>
          <a:srcRect l="4086" t="3603" b="9190"/>
          <a:stretch/>
        </p:blipFill>
        <p:spPr bwMode="auto">
          <a:xfrm flipH="1">
            <a:off x="6102096" y="3429000"/>
            <a:ext cx="6089904"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D38FF2FE-21F8-F69D-2D4F-492A38704691}"/>
              </a:ext>
            </a:extLst>
          </p:cNvPr>
          <p:cNvPicPr>
            <a:picLocks noChangeArrowheads="1"/>
          </p:cNvPicPr>
          <p:nvPr/>
        </p:nvPicPr>
        <p:blipFill rotWithShape="1">
          <a:blip r:embed="rId7">
            <a:extLst>
              <a:ext uri="{28A0092B-C50C-407E-A947-70E740481C1C}">
                <a14:useLocalDpi xmlns:a14="http://schemas.microsoft.com/office/drawing/2010/main" val="0"/>
              </a:ext>
            </a:extLst>
          </a:blip>
          <a:srcRect t="12793"/>
          <a:stretch/>
        </p:blipFill>
        <p:spPr bwMode="auto">
          <a:xfrm flipH="1">
            <a:off x="12404" y="3428821"/>
            <a:ext cx="6089904" cy="3429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EF21D4BD-3195-3C4A-3691-99EC7C7520A5}"/>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B47DCD44-111D-1068-5659-55725ACDB5C4}"/>
              </a:ext>
            </a:extLst>
          </p:cNvPr>
          <p:cNvSpPr txBox="1"/>
          <p:nvPr/>
        </p:nvSpPr>
        <p:spPr>
          <a:xfrm>
            <a:off x="1923882" y="421831"/>
            <a:ext cx="8344236" cy="6186309"/>
          </a:xfrm>
          <a:prstGeom prst="rect">
            <a:avLst/>
          </a:prstGeom>
          <a:solidFill>
            <a:srgbClr val="3D3E42">
              <a:alpha val="8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9</a:t>
            </a:r>
            <a:r>
              <a:rPr lang="en-US" sz="3600" baseline="0" dirty="0"/>
              <a:t> “Go, and say to this people:</a:t>
            </a:r>
          </a:p>
          <a:p>
            <a:r>
              <a:rPr lang="en-US" sz="3600" baseline="0" dirty="0"/>
              <a:t>“‘Keep on hearing, but do not understand;</a:t>
            </a:r>
          </a:p>
          <a:p>
            <a:r>
              <a:rPr lang="en-US" sz="3600" baseline="0" dirty="0"/>
              <a:t>keep on seeing, but do not perceive.’</a:t>
            </a:r>
          </a:p>
          <a:p>
            <a:r>
              <a:rPr lang="en-US" sz="3600" dirty="0"/>
              <a:t>10</a:t>
            </a:r>
            <a:r>
              <a:rPr lang="en-US" sz="3600" baseline="0" dirty="0"/>
              <a:t> Make the heart of this people dull,</a:t>
            </a:r>
          </a:p>
          <a:p>
            <a:r>
              <a:rPr lang="en-US" sz="3600" baseline="0" dirty="0"/>
              <a:t>    and their ears heavy,</a:t>
            </a:r>
          </a:p>
          <a:p>
            <a:r>
              <a:rPr lang="en-US" sz="3600" baseline="0" dirty="0"/>
              <a:t>    and blind their eyes;</a:t>
            </a:r>
          </a:p>
          <a:p>
            <a:r>
              <a:rPr lang="en-US" sz="3600" baseline="0" dirty="0"/>
              <a:t>lest they see with their eyes,</a:t>
            </a:r>
          </a:p>
          <a:p>
            <a:r>
              <a:rPr lang="en-US" sz="3600" baseline="0" dirty="0"/>
              <a:t>    and hear with their ears,</a:t>
            </a:r>
          </a:p>
          <a:p>
            <a:r>
              <a:rPr lang="en-US" sz="3600" baseline="0" dirty="0"/>
              <a:t>and understand with their hearts,</a:t>
            </a:r>
          </a:p>
          <a:p>
            <a:r>
              <a:rPr lang="en-US" sz="3600" baseline="0" dirty="0"/>
              <a:t>    and turn and be healed.”</a:t>
            </a:r>
          </a:p>
          <a:p>
            <a:r>
              <a:rPr lang="en-US" sz="3600" baseline="0" dirty="0"/>
              <a:t>                                               Isaiah 6:9-10</a:t>
            </a:r>
          </a:p>
        </p:txBody>
      </p:sp>
      <p:sp>
        <p:nvSpPr>
          <p:cNvPr id="6" name="Rectangle: Rounded Corners 5">
            <a:extLst>
              <a:ext uri="{FF2B5EF4-FFF2-40B4-BE49-F238E27FC236}">
                <a16:creationId xmlns:a16="http://schemas.microsoft.com/office/drawing/2014/main" id="{F0C00306-B3A2-EB81-9CB3-E856F333FEFE}"/>
              </a:ext>
            </a:extLst>
          </p:cNvPr>
          <p:cNvSpPr/>
          <p:nvPr/>
        </p:nvSpPr>
        <p:spPr>
          <a:xfrm>
            <a:off x="7807198" y="3014976"/>
            <a:ext cx="3731659" cy="1314421"/>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true miracle is spiritual sight!</a:t>
            </a:r>
          </a:p>
        </p:txBody>
      </p:sp>
    </p:spTree>
    <p:custDataLst>
      <p:tags r:id="rId1"/>
    </p:custDataLst>
    <p:extLst>
      <p:ext uri="{BB962C8B-B14F-4D97-AF65-F5344CB8AC3E}">
        <p14:creationId xmlns:p14="http://schemas.microsoft.com/office/powerpoint/2010/main" val="17207311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5A232-BEE7-4C25-CB9C-60FEDBE3F914}"/>
            </a:ext>
          </a:extLst>
        </p:cNvPr>
        <p:cNvGrpSpPr/>
        <p:nvPr/>
      </p:nvGrpSpPr>
      <p:grpSpPr>
        <a:xfrm>
          <a:off x="0" y="0"/>
          <a:ext cx="0" cy="0"/>
          <a:chOff x="0" y="0"/>
          <a:chExt cx="0" cy="0"/>
        </a:xfrm>
      </p:grpSpPr>
      <p:pic>
        <p:nvPicPr>
          <p:cNvPr id="9218" name="Picture 2">
            <a:extLst>
              <a:ext uri="{FF2B5EF4-FFF2-40B4-BE49-F238E27FC236}">
                <a16:creationId xmlns:a16="http://schemas.microsoft.com/office/drawing/2014/main" id="{EC7F817D-4E1C-0950-5283-37FB479A3E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240" t="25239" r="18834" b="17319"/>
          <a:stretch/>
        </p:blipFill>
        <p:spPr bwMode="auto">
          <a:xfrm>
            <a:off x="6102095" y="24383"/>
            <a:ext cx="6089905" cy="34042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5E0DAEFF-6EA4-127B-3266-031EC3980A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08978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79BE9A-4CE8-BADE-1ED2-6C3BC85DB121}"/>
              </a:ext>
            </a:extLst>
          </p:cNvPr>
          <p:cNvPicPr>
            <a:picLocks noChangeArrowheads="1"/>
          </p:cNvPicPr>
          <p:nvPr/>
        </p:nvPicPr>
        <p:blipFill rotWithShape="1">
          <a:blip r:embed="rId6">
            <a:extLst>
              <a:ext uri="{28A0092B-C50C-407E-A947-70E740481C1C}">
                <a14:useLocalDpi xmlns:a14="http://schemas.microsoft.com/office/drawing/2010/main" val="0"/>
              </a:ext>
            </a:extLst>
          </a:blip>
          <a:srcRect l="4086" t="3603" b="9190"/>
          <a:stretch/>
        </p:blipFill>
        <p:spPr bwMode="auto">
          <a:xfrm flipH="1">
            <a:off x="6102096" y="3429000"/>
            <a:ext cx="6089904"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35972FC1-B4D4-1B70-EB18-764705A6CF4E}"/>
              </a:ext>
            </a:extLst>
          </p:cNvPr>
          <p:cNvPicPr>
            <a:picLocks noChangeArrowheads="1"/>
          </p:cNvPicPr>
          <p:nvPr/>
        </p:nvPicPr>
        <p:blipFill rotWithShape="1">
          <a:blip r:embed="rId7">
            <a:extLst>
              <a:ext uri="{28A0092B-C50C-407E-A947-70E740481C1C}">
                <a14:useLocalDpi xmlns:a14="http://schemas.microsoft.com/office/drawing/2010/main" val="0"/>
              </a:ext>
            </a:extLst>
          </a:blip>
          <a:srcRect t="12793"/>
          <a:stretch/>
        </p:blipFill>
        <p:spPr bwMode="auto">
          <a:xfrm flipH="1">
            <a:off x="12404" y="3428821"/>
            <a:ext cx="6089904" cy="3429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52CAFAEE-D5FD-2864-B5A2-88C1ABAB04D8}"/>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FC8C9153-3A73-DDB2-49E5-DFA9395489C1}"/>
              </a:ext>
            </a:extLst>
          </p:cNvPr>
          <p:cNvSpPr txBox="1"/>
          <p:nvPr/>
        </p:nvSpPr>
        <p:spPr>
          <a:xfrm>
            <a:off x="1322278" y="2076460"/>
            <a:ext cx="9559635" cy="2554545"/>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dirty="0"/>
              <a:t>5</a:t>
            </a:r>
            <a:r>
              <a:rPr lang="en-US" baseline="0" dirty="0"/>
              <a:t> Then the eyes of the blind shall be opened,</a:t>
            </a:r>
          </a:p>
          <a:p>
            <a:r>
              <a:rPr lang="en-US" baseline="0" dirty="0"/>
              <a:t>    and the ears of the deaf unstopped;</a:t>
            </a:r>
          </a:p>
          <a:p>
            <a:r>
              <a:rPr lang="en-US" dirty="0"/>
              <a:t>6a</a:t>
            </a:r>
            <a:r>
              <a:rPr lang="en-US" baseline="0" dirty="0"/>
              <a:t> then shall the lame man leap like a deer,</a:t>
            </a:r>
          </a:p>
          <a:p>
            <a:r>
              <a:rPr lang="en-US" baseline="0" dirty="0"/>
              <a:t>    and the tongue of the mute sing for joy.</a:t>
            </a:r>
          </a:p>
        </p:txBody>
      </p:sp>
      <p:sp>
        <p:nvSpPr>
          <p:cNvPr id="4" name="Rectangle: Rounded Corners 3">
            <a:extLst>
              <a:ext uri="{FF2B5EF4-FFF2-40B4-BE49-F238E27FC236}">
                <a16:creationId xmlns:a16="http://schemas.microsoft.com/office/drawing/2014/main" id="{8DA23916-76FC-9825-3941-6792ECE17E6D}"/>
              </a:ext>
            </a:extLst>
          </p:cNvPr>
          <p:cNvSpPr/>
          <p:nvPr/>
        </p:nvSpPr>
        <p:spPr>
          <a:xfrm>
            <a:off x="1899884" y="5293719"/>
            <a:ext cx="8392115" cy="689647"/>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What enables these miracles to happen?</a:t>
            </a:r>
          </a:p>
        </p:txBody>
      </p:sp>
    </p:spTree>
    <p:custDataLst>
      <p:tags r:id="rId1"/>
    </p:custDataLst>
    <p:extLst>
      <p:ext uri="{BB962C8B-B14F-4D97-AF65-F5344CB8AC3E}">
        <p14:creationId xmlns:p14="http://schemas.microsoft.com/office/powerpoint/2010/main" val="5275255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C90F3-688B-FF69-E797-B6560C364773}"/>
            </a:ext>
          </a:extLst>
        </p:cNvPr>
        <p:cNvGrpSpPr/>
        <p:nvPr/>
      </p:nvGrpSpPr>
      <p:grpSpPr>
        <a:xfrm>
          <a:off x="0" y="0"/>
          <a:ext cx="0" cy="0"/>
          <a:chOff x="0" y="0"/>
          <a:chExt cx="0" cy="0"/>
        </a:xfrm>
      </p:grpSpPr>
      <p:pic>
        <p:nvPicPr>
          <p:cNvPr id="10244" name="Picture 4" descr="Everlasting Joy Upon the Ransomed of the Lord">
            <a:extLst>
              <a:ext uri="{FF2B5EF4-FFF2-40B4-BE49-F238E27FC236}">
                <a16:creationId xmlns:a16="http://schemas.microsoft.com/office/drawing/2014/main" id="{46140361-9571-070F-7142-ED11B80F8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75E2EC06-C5ED-A86F-9608-CD5BD608341B}"/>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9AA99492-D702-E0A0-2AA1-2CAD15F22282}"/>
              </a:ext>
            </a:extLst>
          </p:cNvPr>
          <p:cNvSpPr txBox="1"/>
          <p:nvPr/>
        </p:nvSpPr>
        <p:spPr>
          <a:xfrm>
            <a:off x="1749058" y="3261023"/>
            <a:ext cx="8693884" cy="3416320"/>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6b</a:t>
            </a:r>
            <a:r>
              <a:rPr lang="en-US" sz="3600" baseline="0" dirty="0"/>
              <a:t> </a:t>
            </a:r>
            <a:r>
              <a:rPr lang="en-US" sz="3600" baseline="0" dirty="0">
                <a:solidFill>
                  <a:srgbClr val="FFFF00"/>
                </a:solidFill>
              </a:rPr>
              <a:t>For</a:t>
            </a:r>
            <a:r>
              <a:rPr lang="en-US" sz="3600" baseline="0" dirty="0"/>
              <a:t> waters break forth in the wilderness,</a:t>
            </a:r>
          </a:p>
          <a:p>
            <a:r>
              <a:rPr lang="en-US" sz="3600" baseline="0" dirty="0"/>
              <a:t>    and streams in the desert;</a:t>
            </a:r>
          </a:p>
          <a:p>
            <a:r>
              <a:rPr lang="en-US" sz="3600" dirty="0"/>
              <a:t>7</a:t>
            </a:r>
            <a:r>
              <a:rPr lang="en-US" sz="3600" baseline="0" dirty="0"/>
              <a:t> the burning sand shall become a pool,</a:t>
            </a:r>
          </a:p>
          <a:p>
            <a:r>
              <a:rPr lang="en-US" sz="3600" baseline="0" dirty="0"/>
              <a:t>    and the thirsty ground springs of water;</a:t>
            </a:r>
          </a:p>
          <a:p>
            <a:r>
              <a:rPr lang="en-US" sz="3600" baseline="0" dirty="0"/>
              <a:t>in the haunt of jackals, where they lie down,</a:t>
            </a:r>
          </a:p>
          <a:p>
            <a:r>
              <a:rPr lang="en-US" sz="3600" baseline="0" dirty="0"/>
              <a:t>    the grass shall become reeds and rushes.</a:t>
            </a:r>
          </a:p>
        </p:txBody>
      </p:sp>
      <p:sp>
        <p:nvSpPr>
          <p:cNvPr id="2" name="Rectangle: Rounded Corners 1">
            <a:extLst>
              <a:ext uri="{FF2B5EF4-FFF2-40B4-BE49-F238E27FC236}">
                <a16:creationId xmlns:a16="http://schemas.microsoft.com/office/drawing/2014/main" id="{7E27B193-3926-75C3-350D-F4DACDDB7A28}"/>
              </a:ext>
            </a:extLst>
          </p:cNvPr>
          <p:cNvSpPr/>
          <p:nvPr/>
        </p:nvSpPr>
        <p:spPr>
          <a:xfrm>
            <a:off x="2177143" y="3261023"/>
            <a:ext cx="762000" cy="614291"/>
          </a:xfrm>
          <a:prstGeom prst="roundRect">
            <a:avLst/>
          </a:prstGeom>
          <a:no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2667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4F35F-0617-7DA1-4DA9-91643BCBA72B}"/>
            </a:ext>
          </a:extLst>
        </p:cNvPr>
        <p:cNvGrpSpPr/>
        <p:nvPr/>
      </p:nvGrpSpPr>
      <p:grpSpPr>
        <a:xfrm>
          <a:off x="0" y="0"/>
          <a:ext cx="0" cy="0"/>
          <a:chOff x="0" y="0"/>
          <a:chExt cx="0" cy="0"/>
        </a:xfrm>
      </p:grpSpPr>
      <p:pic>
        <p:nvPicPr>
          <p:cNvPr id="10244" name="Picture 4" descr="Everlasting Joy Upon the Ransomed of the Lord">
            <a:extLst>
              <a:ext uri="{FF2B5EF4-FFF2-40B4-BE49-F238E27FC236}">
                <a16:creationId xmlns:a16="http://schemas.microsoft.com/office/drawing/2014/main" id="{80CB3005-F628-5AAA-9DAB-31405B7F51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78B2E693-9D52-F4D3-4C94-63A90D4C2E86}"/>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7E101C6D-8096-52B9-FEC2-109B159768BD}"/>
              </a:ext>
            </a:extLst>
          </p:cNvPr>
          <p:cNvSpPr txBox="1"/>
          <p:nvPr/>
        </p:nvSpPr>
        <p:spPr>
          <a:xfrm>
            <a:off x="1749058" y="3261023"/>
            <a:ext cx="8693884" cy="3416320"/>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6b</a:t>
            </a:r>
            <a:r>
              <a:rPr lang="en-US" sz="3600" baseline="0" dirty="0"/>
              <a:t> For </a:t>
            </a:r>
            <a:r>
              <a:rPr lang="en-US" sz="3600" baseline="0" dirty="0">
                <a:solidFill>
                  <a:srgbClr val="FFFF00"/>
                </a:solidFill>
              </a:rPr>
              <a:t>waters break forth in the wilderness,</a:t>
            </a:r>
          </a:p>
          <a:p>
            <a:r>
              <a:rPr lang="en-US" sz="3600" baseline="0" dirty="0">
                <a:solidFill>
                  <a:srgbClr val="FFFF00"/>
                </a:solidFill>
              </a:rPr>
              <a:t>    and streams in the desert;</a:t>
            </a:r>
          </a:p>
          <a:p>
            <a:r>
              <a:rPr lang="en-US" sz="3600" dirty="0">
                <a:solidFill>
                  <a:srgbClr val="FFFF00"/>
                </a:solidFill>
              </a:rPr>
              <a:t>7</a:t>
            </a:r>
            <a:r>
              <a:rPr lang="en-US" sz="3600" baseline="0" dirty="0">
                <a:solidFill>
                  <a:srgbClr val="FFFF00"/>
                </a:solidFill>
              </a:rPr>
              <a:t> the burning sand shall become a pool,</a:t>
            </a:r>
          </a:p>
          <a:p>
            <a:r>
              <a:rPr lang="en-US" sz="3600" baseline="0" dirty="0">
                <a:solidFill>
                  <a:srgbClr val="FFFF00"/>
                </a:solidFill>
              </a:rPr>
              <a:t>    and the thirsty ground springs of water</a:t>
            </a:r>
            <a:r>
              <a:rPr lang="en-US" sz="3600" baseline="0" dirty="0"/>
              <a:t>;</a:t>
            </a:r>
          </a:p>
          <a:p>
            <a:r>
              <a:rPr lang="en-US" sz="3600" baseline="0" dirty="0"/>
              <a:t>in the haunt of jackals, where they lie down,</a:t>
            </a:r>
          </a:p>
          <a:p>
            <a:r>
              <a:rPr lang="en-US" sz="3600" baseline="0" dirty="0"/>
              <a:t>    the grass shall become reeds and rushes.</a:t>
            </a:r>
          </a:p>
        </p:txBody>
      </p:sp>
      <p:sp>
        <p:nvSpPr>
          <p:cNvPr id="2" name="Rectangle: Rounded Corners 1">
            <a:extLst>
              <a:ext uri="{FF2B5EF4-FFF2-40B4-BE49-F238E27FC236}">
                <a16:creationId xmlns:a16="http://schemas.microsoft.com/office/drawing/2014/main" id="{FCDF4443-F3CF-35F0-46F5-9D0FCAD6F475}"/>
              </a:ext>
            </a:extLst>
          </p:cNvPr>
          <p:cNvSpPr/>
          <p:nvPr/>
        </p:nvSpPr>
        <p:spPr>
          <a:xfrm>
            <a:off x="1899942" y="1407886"/>
            <a:ext cx="8392115" cy="1251709"/>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How does water in the wilderness bring about this physical or spiritual healing?</a:t>
            </a:r>
          </a:p>
        </p:txBody>
      </p:sp>
    </p:spTree>
    <p:custDataLst>
      <p:tags r:id="rId1"/>
    </p:custDataLst>
    <p:extLst>
      <p:ext uri="{BB962C8B-B14F-4D97-AF65-F5344CB8AC3E}">
        <p14:creationId xmlns:p14="http://schemas.microsoft.com/office/powerpoint/2010/main" val="280764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EE1DA-7744-2BEA-6F93-6E6371EF2F29}"/>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B42C1B78-55A9-9903-35DA-666B9C70DBA5}"/>
              </a:ext>
            </a:extLst>
          </p:cNvPr>
          <p:cNvPicPr>
            <a:picLocks noChangeAspect="1"/>
          </p:cNvPicPr>
          <p:nvPr/>
        </p:nvPicPr>
        <p:blipFill>
          <a:blip r:embed="rId4"/>
          <a:stretch>
            <a:fillRect/>
          </a:stretch>
        </p:blipFill>
        <p:spPr>
          <a:xfrm>
            <a:off x="0" y="0"/>
            <a:ext cx="12192000" cy="6858000"/>
          </a:xfrm>
          <a:prstGeom prst="rect">
            <a:avLst/>
          </a:prstGeom>
        </p:spPr>
      </p:pic>
      <p:sp>
        <p:nvSpPr>
          <p:cNvPr id="72706" name="Rectangle 2" hidden="1">
            <a:extLst>
              <a:ext uri="{FF2B5EF4-FFF2-40B4-BE49-F238E27FC236}">
                <a16:creationId xmlns:a16="http://schemas.microsoft.com/office/drawing/2014/main" id="{063855AB-D7D2-50AD-A2BD-CC63D0FA97DA}"/>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431E22B9-9DD0-72AA-AB5D-ADE99D17CDE2}"/>
              </a:ext>
            </a:extLst>
          </p:cNvPr>
          <p:cNvSpPr txBox="1"/>
          <p:nvPr/>
        </p:nvSpPr>
        <p:spPr>
          <a:xfrm>
            <a:off x="3773889" y="3752956"/>
            <a:ext cx="8360055" cy="3046988"/>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200" dirty="0"/>
              <a:t>13</a:t>
            </a:r>
            <a:r>
              <a:rPr lang="en-US" sz="3200" baseline="0" dirty="0"/>
              <a:t> Jesus said to her, “Everyone who drinks of this water will be thirsty again, </a:t>
            </a:r>
            <a:r>
              <a:rPr lang="en-US" sz="3200" dirty="0"/>
              <a:t>14</a:t>
            </a:r>
            <a:r>
              <a:rPr lang="en-US" sz="3200" baseline="0" dirty="0"/>
              <a:t> but whoever drinks of the water that I will give him will never be thirsty again. </a:t>
            </a:r>
            <a:r>
              <a:rPr lang="en-US" sz="3200" baseline="0" dirty="0">
                <a:solidFill>
                  <a:srgbClr val="FFFF00"/>
                </a:solidFill>
              </a:rPr>
              <a:t>The water that I will give him will become in him a spring of water welling up to eternal life</a:t>
            </a:r>
            <a:r>
              <a:rPr lang="en-US" sz="3200" baseline="0" dirty="0"/>
              <a:t>.”                                    John 4:13-14</a:t>
            </a:r>
          </a:p>
        </p:txBody>
      </p:sp>
      <p:sp>
        <p:nvSpPr>
          <p:cNvPr id="5" name="Rectangle: Rounded Corners 4">
            <a:extLst>
              <a:ext uri="{FF2B5EF4-FFF2-40B4-BE49-F238E27FC236}">
                <a16:creationId xmlns:a16="http://schemas.microsoft.com/office/drawing/2014/main" id="{D38D021C-238F-E28D-6FAF-EC7D621B2DA2}"/>
              </a:ext>
            </a:extLst>
          </p:cNvPr>
          <p:cNvSpPr/>
          <p:nvPr/>
        </p:nvSpPr>
        <p:spPr>
          <a:xfrm>
            <a:off x="448514" y="406400"/>
            <a:ext cx="7345658" cy="1251709"/>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Jesus himself is the fulfillment of this water of life that brings healing!</a:t>
            </a:r>
          </a:p>
        </p:txBody>
      </p:sp>
    </p:spTree>
    <p:custDataLst>
      <p:tags r:id="rId1"/>
    </p:custDataLst>
    <p:extLst>
      <p:ext uri="{BB962C8B-B14F-4D97-AF65-F5344CB8AC3E}">
        <p14:creationId xmlns:p14="http://schemas.microsoft.com/office/powerpoint/2010/main" val="276882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12CCD-7BB3-F350-D6E9-69A6719E809D}"/>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A6040D70-6A3A-E957-67BC-64FC52D6EDD1}"/>
              </a:ext>
            </a:extLst>
          </p:cNvPr>
          <p:cNvPicPr>
            <a:picLocks noChangeAspect="1"/>
          </p:cNvPicPr>
          <p:nvPr/>
        </p:nvPicPr>
        <p:blipFill>
          <a:blip r:embed="rId4"/>
          <a:stretch>
            <a:fillRect/>
          </a:stretch>
        </p:blipFill>
        <p:spPr>
          <a:xfrm>
            <a:off x="0" y="0"/>
            <a:ext cx="12192000" cy="6858000"/>
          </a:xfrm>
          <a:prstGeom prst="rect">
            <a:avLst/>
          </a:prstGeom>
        </p:spPr>
      </p:pic>
      <p:sp>
        <p:nvSpPr>
          <p:cNvPr id="72706" name="Rectangle 2" hidden="1">
            <a:extLst>
              <a:ext uri="{FF2B5EF4-FFF2-40B4-BE49-F238E27FC236}">
                <a16:creationId xmlns:a16="http://schemas.microsoft.com/office/drawing/2014/main" id="{CBA62275-E421-F4F8-E75C-B177E85531FD}"/>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BC07BEC2-3568-A817-D37B-98E2C98C8613}"/>
              </a:ext>
            </a:extLst>
          </p:cNvPr>
          <p:cNvSpPr txBox="1"/>
          <p:nvPr/>
        </p:nvSpPr>
        <p:spPr>
          <a:xfrm>
            <a:off x="3657601" y="3667456"/>
            <a:ext cx="8316688" cy="3046988"/>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200" dirty="0"/>
              <a:t>2</a:t>
            </a:r>
            <a:r>
              <a:rPr lang="en-US" sz="3200" baseline="0" dirty="0"/>
              <a:t> “Behold, God is my salvation; I will trust, and will not be afraid; for the L</a:t>
            </a:r>
            <a:r>
              <a:rPr lang="en-US" sz="2800" baseline="0" dirty="0"/>
              <a:t>ORD</a:t>
            </a:r>
            <a:r>
              <a:rPr lang="en-US" sz="3200" baseline="0" dirty="0"/>
              <a:t> God is my strength and my song, and he has become my salvation.”</a:t>
            </a:r>
          </a:p>
          <a:p>
            <a:r>
              <a:rPr lang="en-US" sz="3200" dirty="0"/>
              <a:t>3</a:t>
            </a:r>
            <a:r>
              <a:rPr lang="en-US" sz="3200" baseline="0" dirty="0"/>
              <a:t> </a:t>
            </a:r>
            <a:r>
              <a:rPr lang="en-US" sz="3200" baseline="0" dirty="0">
                <a:solidFill>
                  <a:srgbClr val="FFFF00"/>
                </a:solidFill>
              </a:rPr>
              <a:t>With joy you will draw water from the wells of salvation</a:t>
            </a:r>
            <a:r>
              <a:rPr lang="en-US" sz="3200" baseline="0" dirty="0"/>
              <a:t>.                                    Isaiah 12:2-3</a:t>
            </a:r>
          </a:p>
        </p:txBody>
      </p:sp>
      <p:sp>
        <p:nvSpPr>
          <p:cNvPr id="2" name="Rectangle: Rounded Corners 1">
            <a:extLst>
              <a:ext uri="{FF2B5EF4-FFF2-40B4-BE49-F238E27FC236}">
                <a16:creationId xmlns:a16="http://schemas.microsoft.com/office/drawing/2014/main" id="{72F6840F-B488-415F-27FD-180602C52720}"/>
              </a:ext>
            </a:extLst>
          </p:cNvPr>
          <p:cNvSpPr/>
          <p:nvPr/>
        </p:nvSpPr>
        <p:spPr>
          <a:xfrm>
            <a:off x="63888" y="52026"/>
            <a:ext cx="7882686" cy="1251709"/>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Throughout the Bible, water is a symbol of salvation and the Holy Spirit!</a:t>
            </a:r>
          </a:p>
        </p:txBody>
      </p:sp>
    </p:spTree>
    <p:custDataLst>
      <p:tags r:id="rId1"/>
    </p:custDataLst>
    <p:extLst>
      <p:ext uri="{BB962C8B-B14F-4D97-AF65-F5344CB8AC3E}">
        <p14:creationId xmlns:p14="http://schemas.microsoft.com/office/powerpoint/2010/main" val="62694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44FD2-FC8B-43CC-DCE0-DB4327BCE2B8}"/>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9EA46136-A450-F10E-21AB-2AA42B2323FC}"/>
              </a:ext>
            </a:extLst>
          </p:cNvPr>
          <p:cNvPicPr>
            <a:picLocks noChangeAspect="1"/>
          </p:cNvPicPr>
          <p:nvPr/>
        </p:nvPicPr>
        <p:blipFill>
          <a:blip r:embed="rId4"/>
          <a:stretch>
            <a:fillRect/>
          </a:stretch>
        </p:blipFill>
        <p:spPr>
          <a:xfrm>
            <a:off x="0" y="0"/>
            <a:ext cx="12192000" cy="6858000"/>
          </a:xfrm>
          <a:prstGeom prst="rect">
            <a:avLst/>
          </a:prstGeom>
        </p:spPr>
      </p:pic>
      <p:sp>
        <p:nvSpPr>
          <p:cNvPr id="72706" name="Rectangle 2" hidden="1">
            <a:extLst>
              <a:ext uri="{FF2B5EF4-FFF2-40B4-BE49-F238E27FC236}">
                <a16:creationId xmlns:a16="http://schemas.microsoft.com/office/drawing/2014/main" id="{0A5B3F61-CF69-A0A7-F951-A984A9C7ECC3}"/>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8EC48961-4FFE-BF88-9292-88B1F88B8E2A}"/>
              </a:ext>
            </a:extLst>
          </p:cNvPr>
          <p:cNvSpPr txBox="1"/>
          <p:nvPr/>
        </p:nvSpPr>
        <p:spPr>
          <a:xfrm>
            <a:off x="3857168" y="1348800"/>
            <a:ext cx="8316688" cy="5509200"/>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200" dirty="0"/>
              <a:t>3</a:t>
            </a:r>
            <a:r>
              <a:rPr lang="en-US" sz="3200" baseline="0" dirty="0"/>
              <a:t> For </a:t>
            </a:r>
            <a:r>
              <a:rPr lang="en-US" sz="3200" baseline="0" dirty="0">
                <a:solidFill>
                  <a:srgbClr val="FFFF00"/>
                </a:solidFill>
              </a:rPr>
              <a:t>I will pour water on the thirsty land,</a:t>
            </a:r>
          </a:p>
          <a:p>
            <a:r>
              <a:rPr lang="en-US" sz="3200" baseline="0" dirty="0">
                <a:solidFill>
                  <a:srgbClr val="FFFF00"/>
                </a:solidFill>
              </a:rPr>
              <a:t>    and streams on the dry ground</a:t>
            </a:r>
            <a:r>
              <a:rPr lang="en-US" sz="3200" baseline="0" dirty="0"/>
              <a:t>;</a:t>
            </a:r>
          </a:p>
          <a:p>
            <a:r>
              <a:rPr lang="en-US" sz="3200" baseline="0" dirty="0">
                <a:solidFill>
                  <a:srgbClr val="FFFF00"/>
                </a:solidFill>
              </a:rPr>
              <a:t>I will pour my Spirit upon your offspring</a:t>
            </a:r>
            <a:r>
              <a:rPr lang="en-US" sz="3200" baseline="0" dirty="0"/>
              <a:t>,</a:t>
            </a:r>
          </a:p>
          <a:p>
            <a:r>
              <a:rPr lang="en-US" sz="3200" baseline="0" dirty="0"/>
              <a:t>    and my blessing on your descendants.</a:t>
            </a:r>
          </a:p>
          <a:p>
            <a:r>
              <a:rPr lang="en-US" sz="3200" dirty="0"/>
              <a:t>4</a:t>
            </a:r>
            <a:r>
              <a:rPr lang="en-US" sz="3200" baseline="0" dirty="0"/>
              <a:t> </a:t>
            </a:r>
            <a:r>
              <a:rPr lang="en-US" sz="3200" baseline="0" dirty="0">
                <a:solidFill>
                  <a:srgbClr val="FFFF00"/>
                </a:solidFill>
              </a:rPr>
              <a:t>They shall spring up among the grass</a:t>
            </a:r>
          </a:p>
          <a:p>
            <a:r>
              <a:rPr lang="en-US" sz="3200" baseline="0" dirty="0">
                <a:solidFill>
                  <a:srgbClr val="FFFF00"/>
                </a:solidFill>
              </a:rPr>
              <a:t>    like willows by flowing streams</a:t>
            </a:r>
            <a:r>
              <a:rPr lang="en-US" sz="3200" baseline="0" dirty="0"/>
              <a:t>.</a:t>
            </a:r>
          </a:p>
          <a:p>
            <a:r>
              <a:rPr lang="en-US" sz="3200" dirty="0"/>
              <a:t>5</a:t>
            </a:r>
            <a:r>
              <a:rPr lang="en-US" sz="3200" baseline="0" dirty="0"/>
              <a:t> This one will say, ‘I am the L</a:t>
            </a:r>
            <a:r>
              <a:rPr lang="en-US" sz="2800" baseline="0" dirty="0"/>
              <a:t>ORD</a:t>
            </a:r>
            <a:r>
              <a:rPr lang="en-US" sz="3200" baseline="0" dirty="0"/>
              <a:t>'s,’</a:t>
            </a:r>
          </a:p>
          <a:p>
            <a:r>
              <a:rPr lang="en-US" sz="3200" baseline="0" dirty="0"/>
              <a:t>    another will call on the name of Jacob,</a:t>
            </a:r>
          </a:p>
          <a:p>
            <a:r>
              <a:rPr lang="en-US" sz="3200" baseline="0" dirty="0"/>
              <a:t>and another will write on his hand, ‘The L</a:t>
            </a:r>
            <a:r>
              <a:rPr lang="en-US" sz="2800" baseline="0" dirty="0"/>
              <a:t>ORD</a:t>
            </a:r>
            <a:r>
              <a:rPr lang="en-US" sz="3200" baseline="0" dirty="0"/>
              <a:t>'s,’</a:t>
            </a:r>
          </a:p>
          <a:p>
            <a:r>
              <a:rPr lang="en-US" sz="3200" baseline="0" dirty="0"/>
              <a:t>    and name himself by the name of Israel.</a:t>
            </a:r>
          </a:p>
          <a:p>
            <a:r>
              <a:rPr lang="en-US" sz="3200" baseline="0" dirty="0"/>
              <a:t>                                                  Isaiah 44:3-5</a:t>
            </a:r>
          </a:p>
        </p:txBody>
      </p:sp>
      <p:sp>
        <p:nvSpPr>
          <p:cNvPr id="2" name="Rectangle: Rounded Corners 1">
            <a:extLst>
              <a:ext uri="{FF2B5EF4-FFF2-40B4-BE49-F238E27FC236}">
                <a16:creationId xmlns:a16="http://schemas.microsoft.com/office/drawing/2014/main" id="{6597876B-AD6B-9C85-EEBA-2C291BAAFAA2}"/>
              </a:ext>
            </a:extLst>
          </p:cNvPr>
          <p:cNvSpPr/>
          <p:nvPr/>
        </p:nvSpPr>
        <p:spPr>
          <a:xfrm>
            <a:off x="63888" y="52026"/>
            <a:ext cx="7882686" cy="1251709"/>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Throughout the Bible, water is a symbol of salvation and the Holy Spirit!</a:t>
            </a:r>
          </a:p>
        </p:txBody>
      </p:sp>
    </p:spTree>
    <p:custDataLst>
      <p:tags r:id="rId1"/>
    </p:custDataLst>
    <p:extLst>
      <p:ext uri="{BB962C8B-B14F-4D97-AF65-F5344CB8AC3E}">
        <p14:creationId xmlns:p14="http://schemas.microsoft.com/office/powerpoint/2010/main" val="3076544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27FD0-E93C-4F95-2D2C-0BB2DB27BDCF}"/>
            </a:ext>
          </a:extLst>
        </p:cNvPr>
        <p:cNvGrpSpPr/>
        <p:nvPr/>
      </p:nvGrpSpPr>
      <p:grpSpPr>
        <a:xfrm>
          <a:off x="0" y="0"/>
          <a:ext cx="0" cy="0"/>
          <a:chOff x="0" y="0"/>
          <a:chExt cx="0" cy="0"/>
        </a:xfrm>
      </p:grpSpPr>
      <p:pic>
        <p:nvPicPr>
          <p:cNvPr id="10244" name="Picture 4" descr="Everlasting Joy Upon the Ransomed of the Lord">
            <a:extLst>
              <a:ext uri="{FF2B5EF4-FFF2-40B4-BE49-F238E27FC236}">
                <a16:creationId xmlns:a16="http://schemas.microsoft.com/office/drawing/2014/main" id="{A53E9FDC-6CB0-C0AB-A525-F1C90EEDC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F622E903-07C3-28A1-031C-8BE502774DB5}"/>
              </a:ext>
            </a:extLst>
          </p:cNvPr>
          <p:cNvSpPr>
            <a:spLocks noGrp="1" noChangeArrowheads="1"/>
          </p:cNvSpPr>
          <p:nvPr>
            <p:ph type="title"/>
          </p:nvPr>
        </p:nvSpPr>
        <p:spPr/>
        <p:txBody>
          <a:bodyPr/>
          <a:lstStyle/>
          <a:p>
            <a:r>
              <a:rPr lang="en-US" altLang="en-US" dirty="0"/>
              <a:t>Old City and Kidron Valley from north</a:t>
            </a:r>
          </a:p>
        </p:txBody>
      </p:sp>
      <p:sp>
        <p:nvSpPr>
          <p:cNvPr id="3" name="TextBox 2">
            <a:extLst>
              <a:ext uri="{FF2B5EF4-FFF2-40B4-BE49-F238E27FC236}">
                <a16:creationId xmlns:a16="http://schemas.microsoft.com/office/drawing/2014/main" id="{5A72CFE8-D033-94C9-CDBE-46565F486359}"/>
              </a:ext>
            </a:extLst>
          </p:cNvPr>
          <p:cNvSpPr txBox="1"/>
          <p:nvPr/>
        </p:nvSpPr>
        <p:spPr>
          <a:xfrm>
            <a:off x="1749058" y="3261023"/>
            <a:ext cx="8693884" cy="3416320"/>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6b</a:t>
            </a:r>
            <a:r>
              <a:rPr lang="en-US" sz="3600" baseline="0" dirty="0"/>
              <a:t> For waters break forth in the wilderness,</a:t>
            </a:r>
          </a:p>
          <a:p>
            <a:r>
              <a:rPr lang="en-US" sz="3600" baseline="0" dirty="0"/>
              <a:t>    and streams in the desert;</a:t>
            </a:r>
          </a:p>
          <a:p>
            <a:r>
              <a:rPr lang="en-US" sz="3600" dirty="0"/>
              <a:t>7</a:t>
            </a:r>
            <a:r>
              <a:rPr lang="en-US" sz="3600" baseline="0" dirty="0"/>
              <a:t> the burning sand shall become a pool,</a:t>
            </a:r>
          </a:p>
          <a:p>
            <a:r>
              <a:rPr lang="en-US" sz="3600" baseline="0" dirty="0"/>
              <a:t>    and the thirsty ground springs of water;</a:t>
            </a:r>
          </a:p>
          <a:p>
            <a:r>
              <a:rPr lang="en-US" sz="3600" baseline="0" dirty="0"/>
              <a:t>in the haunt of jackals, where they lie down,</a:t>
            </a:r>
          </a:p>
          <a:p>
            <a:r>
              <a:rPr lang="en-US" sz="3600" baseline="0" dirty="0"/>
              <a:t>    the grass shall become reeds and rushes.</a:t>
            </a:r>
          </a:p>
        </p:txBody>
      </p:sp>
      <p:sp>
        <p:nvSpPr>
          <p:cNvPr id="2" name="Rectangle: Rounded Corners 1">
            <a:extLst>
              <a:ext uri="{FF2B5EF4-FFF2-40B4-BE49-F238E27FC236}">
                <a16:creationId xmlns:a16="http://schemas.microsoft.com/office/drawing/2014/main" id="{37E50996-B5DB-31C9-D354-EB5E28413A82}"/>
              </a:ext>
            </a:extLst>
          </p:cNvPr>
          <p:cNvSpPr/>
          <p:nvPr/>
        </p:nvSpPr>
        <p:spPr>
          <a:xfrm>
            <a:off x="2154657" y="1387340"/>
            <a:ext cx="7882686" cy="1251709"/>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Jesus not only fulfilled this prophecy in his time, but is still doing so today!</a:t>
            </a:r>
          </a:p>
        </p:txBody>
      </p:sp>
    </p:spTree>
    <p:custDataLst>
      <p:tags r:id="rId1"/>
    </p:custDataLst>
    <p:extLst>
      <p:ext uri="{BB962C8B-B14F-4D97-AF65-F5344CB8AC3E}">
        <p14:creationId xmlns:p14="http://schemas.microsoft.com/office/powerpoint/2010/main" val="29570691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7C1DF-F965-F756-2F32-B53435F0FDA9}"/>
            </a:ext>
          </a:extLst>
        </p:cNvPr>
        <p:cNvGrpSpPr/>
        <p:nvPr/>
      </p:nvGrpSpPr>
      <p:grpSpPr>
        <a:xfrm>
          <a:off x="0" y="0"/>
          <a:ext cx="0" cy="0"/>
          <a:chOff x="0" y="0"/>
          <a:chExt cx="0" cy="0"/>
        </a:xfrm>
      </p:grpSpPr>
      <p:pic>
        <p:nvPicPr>
          <p:cNvPr id="10244" name="Picture 4" descr="Everlasting Joy Upon the Ransomed of the Lord">
            <a:extLst>
              <a:ext uri="{FF2B5EF4-FFF2-40B4-BE49-F238E27FC236}">
                <a16:creationId xmlns:a16="http://schemas.microsoft.com/office/drawing/2014/main" id="{83D500C7-6BBB-6CC4-D61D-342EA694B8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EB403D50-8145-1700-D149-19DE1A9DB293}"/>
              </a:ext>
            </a:extLst>
          </p:cNvPr>
          <p:cNvSpPr>
            <a:spLocks noGrp="1" noChangeArrowheads="1"/>
          </p:cNvSpPr>
          <p:nvPr>
            <p:ph type="title"/>
          </p:nvPr>
        </p:nvSpPr>
        <p:spPr/>
        <p:txBody>
          <a:bodyPr/>
          <a:lstStyle/>
          <a:p>
            <a:r>
              <a:rPr lang="en-US" altLang="en-US" dirty="0"/>
              <a:t>Old City and Kidron Valley from north</a:t>
            </a:r>
          </a:p>
        </p:txBody>
      </p:sp>
      <p:sp>
        <p:nvSpPr>
          <p:cNvPr id="3" name="TextBox 2">
            <a:extLst>
              <a:ext uri="{FF2B5EF4-FFF2-40B4-BE49-F238E27FC236}">
                <a16:creationId xmlns:a16="http://schemas.microsoft.com/office/drawing/2014/main" id="{3E9EC72F-8FBF-3DA2-06FD-13AA78EFE324}"/>
              </a:ext>
            </a:extLst>
          </p:cNvPr>
          <p:cNvSpPr txBox="1"/>
          <p:nvPr/>
        </p:nvSpPr>
        <p:spPr>
          <a:xfrm>
            <a:off x="1749058" y="3261023"/>
            <a:ext cx="8693884" cy="3416320"/>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6b</a:t>
            </a:r>
            <a:r>
              <a:rPr lang="en-US" sz="3600" baseline="0" dirty="0"/>
              <a:t> For waters break forth in the wilderness,</a:t>
            </a:r>
          </a:p>
          <a:p>
            <a:r>
              <a:rPr lang="en-US" sz="3600" baseline="0" dirty="0"/>
              <a:t>    and streams in the desert;</a:t>
            </a:r>
          </a:p>
          <a:p>
            <a:r>
              <a:rPr lang="en-US" sz="3600" dirty="0"/>
              <a:t>7</a:t>
            </a:r>
            <a:r>
              <a:rPr lang="en-US" sz="3600" baseline="0" dirty="0"/>
              <a:t> the burning sand shall become a pool,</a:t>
            </a:r>
          </a:p>
          <a:p>
            <a:r>
              <a:rPr lang="en-US" sz="3600" baseline="0" dirty="0"/>
              <a:t>    and the thirsty ground springs of water;</a:t>
            </a:r>
          </a:p>
          <a:p>
            <a:r>
              <a:rPr lang="en-US" sz="3600" baseline="0" dirty="0"/>
              <a:t>in the haunt of jackals, where they lie down,</a:t>
            </a:r>
          </a:p>
          <a:p>
            <a:r>
              <a:rPr lang="en-US" sz="3600" baseline="0" dirty="0"/>
              <a:t>    the grass shall become reeds and rushes.</a:t>
            </a:r>
          </a:p>
        </p:txBody>
      </p:sp>
      <p:sp>
        <p:nvSpPr>
          <p:cNvPr id="2" name="Rectangle: Rounded Corners 1">
            <a:extLst>
              <a:ext uri="{FF2B5EF4-FFF2-40B4-BE49-F238E27FC236}">
                <a16:creationId xmlns:a16="http://schemas.microsoft.com/office/drawing/2014/main" id="{FCF0DDA2-7C59-E796-92E8-0CA930086503}"/>
              </a:ext>
            </a:extLst>
          </p:cNvPr>
          <p:cNvSpPr/>
          <p:nvPr/>
        </p:nvSpPr>
        <p:spPr>
          <a:xfrm>
            <a:off x="180475" y="268403"/>
            <a:ext cx="11815009" cy="4891426"/>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This is a picture of revival – both corporate and individual!</a:t>
            </a:r>
          </a:p>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Examples of Corporate Revival:</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Pentecost (Acts 2)</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Samaria (Acts 8)</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Cornelius’ family (Acts 10)</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Antioch (Acts 12)</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Ephesus and </a:t>
            </a:r>
            <a:r>
              <a:rPr lang="en-US" sz="3600" b="1" dirty="0" err="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Aisa</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-minor (Acts 19)</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Revivals from NT times until today!</a:t>
            </a:r>
          </a:p>
        </p:txBody>
      </p:sp>
    </p:spTree>
    <p:custDataLst>
      <p:tags r:id="rId1"/>
    </p:custDataLst>
    <p:extLst>
      <p:ext uri="{BB962C8B-B14F-4D97-AF65-F5344CB8AC3E}">
        <p14:creationId xmlns:p14="http://schemas.microsoft.com/office/powerpoint/2010/main" val="47568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068AD9-4DB7-AB68-1939-5EE920455FDE}"/>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1D8057CF-4626-CDF8-EB09-E73BCEB5C7DE}"/>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4572" r="15355"/>
          <a:stretch/>
        </p:blipFill>
        <p:spPr bwMode="auto">
          <a:xfrm>
            <a:off x="0" y="0"/>
            <a:ext cx="12192000" cy="686068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DA94C698-0EE3-6739-CDDB-140E954AE4CB}"/>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D62085D2-CA71-03A5-9E36-0C8E0ECB9C36}"/>
              </a:ext>
            </a:extLst>
          </p:cNvPr>
          <p:cNvSpPr txBox="1"/>
          <p:nvPr/>
        </p:nvSpPr>
        <p:spPr>
          <a:xfrm>
            <a:off x="2880059" y="2310233"/>
            <a:ext cx="6431882" cy="2554545"/>
          </a:xfrm>
          <a:prstGeom prst="rect">
            <a:avLst/>
          </a:prstGeom>
          <a:solidFill>
            <a:srgbClr val="2E4671">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571500" indent="-571500">
              <a:buFont typeface="Arial" panose="020B0604020202020204" pitchFamily="34" charset="0"/>
              <a:buChar char="•"/>
            </a:pPr>
            <a:r>
              <a:rPr lang="en-US" baseline="0" dirty="0"/>
              <a:t>Blossoming Desert (1-2)</a:t>
            </a:r>
          </a:p>
          <a:p>
            <a:pPr marL="571500" indent="-571500">
              <a:buFont typeface="Arial" panose="020B0604020202020204" pitchFamily="34" charset="0"/>
              <a:buChar char="•"/>
            </a:pPr>
            <a:r>
              <a:rPr lang="en-US" baseline="0" dirty="0"/>
              <a:t>Call to Courage (3-4)</a:t>
            </a:r>
          </a:p>
          <a:p>
            <a:pPr marL="571500" indent="-571500">
              <a:buFont typeface="Arial" panose="020B0604020202020204" pitchFamily="34" charset="0"/>
              <a:buChar char="•"/>
            </a:pPr>
            <a:r>
              <a:rPr lang="en-US" baseline="0" dirty="0"/>
              <a:t>Rivers in the Desert (5-7)</a:t>
            </a:r>
          </a:p>
          <a:p>
            <a:pPr marL="571500" indent="-571500">
              <a:buFont typeface="Arial" panose="020B0604020202020204" pitchFamily="34" charset="0"/>
              <a:buChar char="•"/>
            </a:pPr>
            <a:r>
              <a:rPr lang="en-US" baseline="0" dirty="0">
                <a:solidFill>
                  <a:srgbClr val="FFFF00"/>
                </a:solidFill>
              </a:rPr>
              <a:t>The Way of Holiness (8-10)</a:t>
            </a:r>
          </a:p>
        </p:txBody>
      </p:sp>
      <p:sp>
        <p:nvSpPr>
          <p:cNvPr id="5" name="TextBox 4">
            <a:extLst>
              <a:ext uri="{FF2B5EF4-FFF2-40B4-BE49-F238E27FC236}">
                <a16:creationId xmlns:a16="http://schemas.microsoft.com/office/drawing/2014/main" id="{63D4C411-3C02-D86A-9749-E153819D11FE}"/>
              </a:ext>
            </a:extLst>
          </p:cNvPr>
          <p:cNvSpPr txBox="1"/>
          <p:nvPr/>
        </p:nvSpPr>
        <p:spPr>
          <a:xfrm>
            <a:off x="1217147" y="124208"/>
            <a:ext cx="9757706" cy="769441"/>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baseline="0" dirty="0">
                <a:solidFill>
                  <a:srgbClr val="FFFF00"/>
                </a:solidFill>
              </a:rPr>
              <a:t>Isaiah 35 – Sovereignty in Salvation!</a:t>
            </a:r>
          </a:p>
        </p:txBody>
      </p:sp>
    </p:spTree>
    <p:custDataLst>
      <p:tags r:id="rId1"/>
    </p:custDataLst>
    <p:extLst>
      <p:ext uri="{BB962C8B-B14F-4D97-AF65-F5344CB8AC3E}">
        <p14:creationId xmlns:p14="http://schemas.microsoft.com/office/powerpoint/2010/main" val="6953692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1409E47B-EA71-1AA6-D847-879B533D76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0E8F68-FF46-75ED-8711-CF63F129192C}"/>
              </a:ext>
            </a:extLst>
          </p:cNvPr>
          <p:cNvSpPr txBox="1"/>
          <p:nvPr/>
        </p:nvSpPr>
        <p:spPr>
          <a:xfrm>
            <a:off x="1123949" y="1350978"/>
            <a:ext cx="9944101" cy="2308324"/>
          </a:xfrm>
          <a:prstGeom prst="rect">
            <a:avLst/>
          </a:prstGeom>
          <a:solidFill>
            <a:srgbClr val="2E3134">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solidFill>
                  <a:schemeClr val="tx1"/>
                </a:solidFill>
              </a:rPr>
              <a:t>1</a:t>
            </a:r>
            <a:r>
              <a:rPr lang="en-US" sz="3600" baseline="0" dirty="0">
                <a:solidFill>
                  <a:schemeClr val="tx1"/>
                </a:solidFill>
              </a:rPr>
              <a:t> </a:t>
            </a:r>
            <a:r>
              <a:rPr lang="en-US" sz="3600" baseline="0" dirty="0"/>
              <a:t>Draw near, O nations, to hear, and give attention,</a:t>
            </a:r>
          </a:p>
          <a:p>
            <a:r>
              <a:rPr lang="en-US" sz="3600" baseline="0" dirty="0"/>
              <a:t>    O peoples!</a:t>
            </a:r>
          </a:p>
          <a:p>
            <a:r>
              <a:rPr lang="en-US" sz="3600" baseline="0" dirty="0"/>
              <a:t>Let the earth hear, and all that fills it;</a:t>
            </a:r>
          </a:p>
          <a:p>
            <a:r>
              <a:rPr lang="en-US" sz="3600" baseline="0" dirty="0"/>
              <a:t>    the world, and all that comes from it.</a:t>
            </a:r>
          </a:p>
        </p:txBody>
      </p:sp>
      <p:sp>
        <p:nvSpPr>
          <p:cNvPr id="2" name="Rectangle: Rounded Corners 1">
            <a:extLst>
              <a:ext uri="{FF2B5EF4-FFF2-40B4-BE49-F238E27FC236}">
                <a16:creationId xmlns:a16="http://schemas.microsoft.com/office/drawing/2014/main" id="{A5AC7289-C417-CB46-984F-F16E5F351C68}"/>
              </a:ext>
            </a:extLst>
          </p:cNvPr>
          <p:cNvSpPr/>
          <p:nvPr/>
        </p:nvSpPr>
        <p:spPr>
          <a:xfrm>
            <a:off x="2481660" y="4247716"/>
            <a:ext cx="7213884" cy="890341"/>
          </a:xfrm>
          <a:prstGeom prst="roundRect">
            <a:avLst/>
          </a:prstGeom>
          <a:solidFill>
            <a:srgbClr val="2E3134"/>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 universal summons to all nations</a:t>
            </a:r>
          </a:p>
        </p:txBody>
      </p:sp>
    </p:spTree>
    <p:custDataLst>
      <p:tags r:id="rId1"/>
    </p:custDataLst>
    <p:extLst>
      <p:ext uri="{BB962C8B-B14F-4D97-AF65-F5344CB8AC3E}">
        <p14:creationId xmlns:p14="http://schemas.microsoft.com/office/powerpoint/2010/main" val="16045604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A9050-26E2-278F-B3D9-3F5F2CB00DE7}"/>
            </a:ext>
          </a:extLst>
        </p:cNvPr>
        <p:cNvGrpSpPr/>
        <p:nvPr/>
      </p:nvGrpSpPr>
      <p:grpSpPr>
        <a:xfrm>
          <a:off x="0" y="0"/>
          <a:ext cx="0" cy="0"/>
          <a:chOff x="0" y="0"/>
          <a:chExt cx="0" cy="0"/>
        </a:xfrm>
      </p:grpSpPr>
      <p:pic>
        <p:nvPicPr>
          <p:cNvPr id="11266" name="Picture 2">
            <a:extLst>
              <a:ext uri="{FF2B5EF4-FFF2-40B4-BE49-F238E27FC236}">
                <a16:creationId xmlns:a16="http://schemas.microsoft.com/office/drawing/2014/main" id="{2947EBB6-8B0B-D8D0-BE50-C79E20D8D3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0402"/>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CE351F44-79B3-D606-6D2F-0F21EA40F5A1}"/>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D9448065-5A9B-589D-469D-2320780BD7AA}"/>
              </a:ext>
            </a:extLst>
          </p:cNvPr>
          <p:cNvSpPr txBox="1"/>
          <p:nvPr/>
        </p:nvSpPr>
        <p:spPr>
          <a:xfrm>
            <a:off x="1368136" y="767205"/>
            <a:ext cx="9455727" cy="4524315"/>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8</a:t>
            </a:r>
            <a:r>
              <a:rPr lang="en-US" sz="3600" baseline="0" dirty="0"/>
              <a:t> And a highway shall be there,</a:t>
            </a:r>
          </a:p>
          <a:p>
            <a:r>
              <a:rPr lang="en-US" sz="3600" baseline="0" dirty="0"/>
              <a:t>    and it shall be called the Way of Holiness;</a:t>
            </a:r>
          </a:p>
          <a:p>
            <a:r>
              <a:rPr lang="en-US" sz="3600" baseline="0" dirty="0"/>
              <a:t>the unclean shall not pass over it.</a:t>
            </a:r>
          </a:p>
          <a:p>
            <a:r>
              <a:rPr lang="en-US" sz="3600" baseline="0" dirty="0"/>
              <a:t>    It shall belong to those who walk on the way;</a:t>
            </a:r>
          </a:p>
          <a:p>
            <a:r>
              <a:rPr lang="en-US" sz="3600" baseline="0" dirty="0"/>
              <a:t>    even if they are fools, they shall not go astray.</a:t>
            </a:r>
            <a:r>
              <a:rPr lang="en-US" sz="3600" dirty="0"/>
              <a:t> 9a</a:t>
            </a:r>
            <a:r>
              <a:rPr lang="en-US" sz="3600" baseline="0" dirty="0"/>
              <a:t> No lion shall be there,</a:t>
            </a:r>
          </a:p>
          <a:p>
            <a:r>
              <a:rPr lang="en-US" sz="3600" baseline="0" dirty="0"/>
              <a:t>    nor shall any ravenous beast come up on it;</a:t>
            </a:r>
          </a:p>
          <a:p>
            <a:r>
              <a:rPr lang="en-US" sz="3600" baseline="0" dirty="0"/>
              <a:t>they shall not be found there,</a:t>
            </a:r>
          </a:p>
        </p:txBody>
      </p:sp>
    </p:spTree>
    <p:custDataLst>
      <p:tags r:id="rId1"/>
    </p:custDataLst>
    <p:extLst>
      <p:ext uri="{BB962C8B-B14F-4D97-AF65-F5344CB8AC3E}">
        <p14:creationId xmlns:p14="http://schemas.microsoft.com/office/powerpoint/2010/main" val="33819010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CBA8E-9F4D-F562-D73B-BB2B4237F56F}"/>
            </a:ext>
          </a:extLst>
        </p:cNvPr>
        <p:cNvGrpSpPr/>
        <p:nvPr/>
      </p:nvGrpSpPr>
      <p:grpSpPr>
        <a:xfrm>
          <a:off x="0" y="0"/>
          <a:ext cx="0" cy="0"/>
          <a:chOff x="0" y="0"/>
          <a:chExt cx="0" cy="0"/>
        </a:xfrm>
      </p:grpSpPr>
      <p:pic>
        <p:nvPicPr>
          <p:cNvPr id="11266" name="Picture 2">
            <a:extLst>
              <a:ext uri="{FF2B5EF4-FFF2-40B4-BE49-F238E27FC236}">
                <a16:creationId xmlns:a16="http://schemas.microsoft.com/office/drawing/2014/main" id="{887DC5CE-884C-D648-D3F7-2172EDB81B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0402"/>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FE40537C-001D-AD54-89FB-60E736D96D29}"/>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0C153A40-BE2C-9748-E6BC-27B9813A8874}"/>
              </a:ext>
            </a:extLst>
          </p:cNvPr>
          <p:cNvSpPr txBox="1"/>
          <p:nvPr/>
        </p:nvSpPr>
        <p:spPr>
          <a:xfrm>
            <a:off x="1368136" y="767205"/>
            <a:ext cx="9455727" cy="4524315"/>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8</a:t>
            </a:r>
            <a:r>
              <a:rPr lang="en-US" sz="3600" baseline="0" dirty="0"/>
              <a:t> And a highway shall be there,</a:t>
            </a:r>
          </a:p>
          <a:p>
            <a:r>
              <a:rPr lang="en-US" sz="3600" baseline="0" dirty="0"/>
              <a:t>    and it shall be called the </a:t>
            </a:r>
            <a:r>
              <a:rPr lang="en-US" sz="3600" baseline="0" dirty="0">
                <a:solidFill>
                  <a:srgbClr val="FFFF00"/>
                </a:solidFill>
              </a:rPr>
              <a:t>Way of Holiness</a:t>
            </a:r>
            <a:r>
              <a:rPr lang="en-US" sz="3600" baseline="0" dirty="0"/>
              <a:t>;</a:t>
            </a:r>
          </a:p>
          <a:p>
            <a:r>
              <a:rPr lang="en-US" sz="3600" baseline="0" dirty="0"/>
              <a:t>the unclean shall not pass over it.</a:t>
            </a:r>
          </a:p>
          <a:p>
            <a:r>
              <a:rPr lang="en-US" sz="3600" baseline="0" dirty="0"/>
              <a:t>    It shall belong to those who walk on the way;</a:t>
            </a:r>
          </a:p>
          <a:p>
            <a:r>
              <a:rPr lang="en-US" sz="3600" baseline="0" dirty="0"/>
              <a:t>    even if they are fools, they shall not go astray.</a:t>
            </a:r>
            <a:r>
              <a:rPr lang="en-US" sz="3600" dirty="0"/>
              <a:t> 9a</a:t>
            </a:r>
            <a:r>
              <a:rPr lang="en-US" sz="3600" baseline="0" dirty="0"/>
              <a:t> No lion shall be there,</a:t>
            </a:r>
          </a:p>
          <a:p>
            <a:r>
              <a:rPr lang="en-US" sz="3600" baseline="0" dirty="0"/>
              <a:t>    nor shall any ravenous beast come up on it;</a:t>
            </a:r>
          </a:p>
          <a:p>
            <a:r>
              <a:rPr lang="en-US" sz="3600" baseline="0" dirty="0"/>
              <a:t>they shall not be found there,</a:t>
            </a:r>
          </a:p>
        </p:txBody>
      </p:sp>
      <p:sp>
        <p:nvSpPr>
          <p:cNvPr id="2" name="Rectangle: Rounded Corners 1">
            <a:extLst>
              <a:ext uri="{FF2B5EF4-FFF2-40B4-BE49-F238E27FC236}">
                <a16:creationId xmlns:a16="http://schemas.microsoft.com/office/drawing/2014/main" id="{0DDBC265-5570-85A0-17FB-66A759ABA0F6}"/>
              </a:ext>
            </a:extLst>
          </p:cNvPr>
          <p:cNvSpPr/>
          <p:nvPr/>
        </p:nvSpPr>
        <p:spPr>
          <a:xfrm>
            <a:off x="2154656" y="5464940"/>
            <a:ext cx="7882686" cy="1251709"/>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What is this “Way of Holiness”?</a:t>
            </a:r>
          </a:p>
        </p:txBody>
      </p:sp>
    </p:spTree>
    <p:custDataLst>
      <p:tags r:id="rId1"/>
    </p:custDataLst>
    <p:extLst>
      <p:ext uri="{BB962C8B-B14F-4D97-AF65-F5344CB8AC3E}">
        <p14:creationId xmlns:p14="http://schemas.microsoft.com/office/powerpoint/2010/main" val="3019628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B2311-C5E3-8F7B-954F-14100DE72014}"/>
            </a:ext>
          </a:extLst>
        </p:cNvPr>
        <p:cNvGrpSpPr/>
        <p:nvPr/>
      </p:nvGrpSpPr>
      <p:grpSpPr>
        <a:xfrm>
          <a:off x="0" y="0"/>
          <a:ext cx="0" cy="0"/>
          <a:chOff x="0" y="0"/>
          <a:chExt cx="0" cy="0"/>
        </a:xfrm>
      </p:grpSpPr>
      <p:pic>
        <p:nvPicPr>
          <p:cNvPr id="11266" name="Picture 2">
            <a:extLst>
              <a:ext uri="{FF2B5EF4-FFF2-40B4-BE49-F238E27FC236}">
                <a16:creationId xmlns:a16="http://schemas.microsoft.com/office/drawing/2014/main" id="{9813869A-28C5-9A01-B01F-547AF9A8F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0402"/>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BC932BAE-E9F7-8201-A907-846CDFE77761}"/>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16FC9EBA-6B10-99F1-8AA5-E9166A0521B5}"/>
              </a:ext>
            </a:extLst>
          </p:cNvPr>
          <p:cNvSpPr txBox="1"/>
          <p:nvPr/>
        </p:nvSpPr>
        <p:spPr>
          <a:xfrm>
            <a:off x="1368136" y="767205"/>
            <a:ext cx="9455727" cy="4524315"/>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8</a:t>
            </a:r>
            <a:r>
              <a:rPr lang="en-US" sz="3600" baseline="0" dirty="0"/>
              <a:t> And a highway shall be there,</a:t>
            </a:r>
          </a:p>
          <a:p>
            <a:r>
              <a:rPr lang="en-US" sz="3600" baseline="0" dirty="0"/>
              <a:t>    and it shall be called the Way of Holiness;</a:t>
            </a:r>
          </a:p>
          <a:p>
            <a:r>
              <a:rPr lang="en-US" sz="3600" baseline="0" dirty="0">
                <a:solidFill>
                  <a:srgbClr val="FFFF00"/>
                </a:solidFill>
              </a:rPr>
              <a:t>the unclean shall not pass over it</a:t>
            </a:r>
            <a:r>
              <a:rPr lang="en-US" sz="3600" baseline="0" dirty="0"/>
              <a:t>.</a:t>
            </a:r>
          </a:p>
          <a:p>
            <a:r>
              <a:rPr lang="en-US" sz="3600" baseline="0" dirty="0"/>
              <a:t>    It shall belong to those who walk on the way;</a:t>
            </a:r>
          </a:p>
          <a:p>
            <a:r>
              <a:rPr lang="en-US" sz="3600" baseline="0" dirty="0"/>
              <a:t>    even if they are fools, they shall not go astray.</a:t>
            </a:r>
            <a:r>
              <a:rPr lang="en-US" sz="3600" dirty="0"/>
              <a:t> 9a</a:t>
            </a:r>
            <a:r>
              <a:rPr lang="en-US" sz="3600" baseline="0" dirty="0"/>
              <a:t> No lion shall be there,</a:t>
            </a:r>
          </a:p>
          <a:p>
            <a:r>
              <a:rPr lang="en-US" sz="3600" baseline="0" dirty="0"/>
              <a:t>    nor shall any ravenous beast come up on it;</a:t>
            </a:r>
          </a:p>
          <a:p>
            <a:r>
              <a:rPr lang="en-US" sz="3600" baseline="0" dirty="0"/>
              <a:t>they shall not be found there,</a:t>
            </a:r>
          </a:p>
        </p:txBody>
      </p:sp>
      <p:sp>
        <p:nvSpPr>
          <p:cNvPr id="2" name="Rectangle: Rounded Corners 1">
            <a:extLst>
              <a:ext uri="{FF2B5EF4-FFF2-40B4-BE49-F238E27FC236}">
                <a16:creationId xmlns:a16="http://schemas.microsoft.com/office/drawing/2014/main" id="{08E46DF2-0B9A-2FD5-4091-3B3D43CB0A4B}"/>
              </a:ext>
            </a:extLst>
          </p:cNvPr>
          <p:cNvSpPr/>
          <p:nvPr/>
        </p:nvSpPr>
        <p:spPr>
          <a:xfrm>
            <a:off x="1817555" y="5450106"/>
            <a:ext cx="8556887" cy="1251709"/>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Only for the “clean”</a:t>
            </a:r>
          </a:p>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12046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79416-F433-6A8D-CE7F-BD0164784064}"/>
            </a:ext>
          </a:extLst>
        </p:cNvPr>
        <p:cNvGrpSpPr/>
        <p:nvPr/>
      </p:nvGrpSpPr>
      <p:grpSpPr>
        <a:xfrm>
          <a:off x="0" y="0"/>
          <a:ext cx="0" cy="0"/>
          <a:chOff x="0" y="0"/>
          <a:chExt cx="0" cy="0"/>
        </a:xfrm>
      </p:grpSpPr>
      <p:pic>
        <p:nvPicPr>
          <p:cNvPr id="11266" name="Picture 2">
            <a:extLst>
              <a:ext uri="{FF2B5EF4-FFF2-40B4-BE49-F238E27FC236}">
                <a16:creationId xmlns:a16="http://schemas.microsoft.com/office/drawing/2014/main" id="{E1FB796F-60E9-376A-27CB-107366A5C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0402"/>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5CCFD5B6-4353-A60B-8215-6162EA995240}"/>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04323BA2-376C-3E9E-7845-B56D9340AFE4}"/>
              </a:ext>
            </a:extLst>
          </p:cNvPr>
          <p:cNvSpPr txBox="1"/>
          <p:nvPr/>
        </p:nvSpPr>
        <p:spPr>
          <a:xfrm>
            <a:off x="1197429" y="767205"/>
            <a:ext cx="9797142" cy="3970318"/>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19</a:t>
            </a:r>
            <a:r>
              <a:rPr lang="en-US" sz="3600" baseline="0" dirty="0"/>
              <a:t> “Therefore, brothers, since we have confidence to enter the holy places by the blood of Jesus…</a:t>
            </a:r>
          </a:p>
          <a:p>
            <a:r>
              <a:rPr lang="en-US" sz="3600" dirty="0"/>
              <a:t>22</a:t>
            </a:r>
            <a:r>
              <a:rPr lang="en-US" sz="3600" baseline="0" dirty="0"/>
              <a:t> let us draw near with a true heart in full assurance of faith, with </a:t>
            </a:r>
            <a:r>
              <a:rPr lang="en-US" sz="3600" baseline="0" dirty="0">
                <a:solidFill>
                  <a:srgbClr val="FFFF00"/>
                </a:solidFill>
              </a:rPr>
              <a:t>our hearts sprinkled clean </a:t>
            </a:r>
            <a:r>
              <a:rPr lang="en-US" sz="3600" baseline="0" dirty="0"/>
              <a:t>from an evil conscience and </a:t>
            </a:r>
            <a:r>
              <a:rPr lang="en-US" sz="3600" baseline="0" dirty="0">
                <a:solidFill>
                  <a:srgbClr val="FFFF00"/>
                </a:solidFill>
              </a:rPr>
              <a:t>our bodies washed with pure water.</a:t>
            </a:r>
            <a:r>
              <a:rPr lang="en-US" sz="3600" baseline="0" dirty="0"/>
              <a:t>”                </a:t>
            </a:r>
          </a:p>
          <a:p>
            <a:r>
              <a:rPr lang="en-US" sz="3600" baseline="0" dirty="0"/>
              <a:t>                                                  Hebrews 10:19,22</a:t>
            </a:r>
          </a:p>
        </p:txBody>
      </p:sp>
      <p:sp>
        <p:nvSpPr>
          <p:cNvPr id="2" name="Rectangle: Rounded Corners 1">
            <a:extLst>
              <a:ext uri="{FF2B5EF4-FFF2-40B4-BE49-F238E27FC236}">
                <a16:creationId xmlns:a16="http://schemas.microsoft.com/office/drawing/2014/main" id="{7E78D03A-FDD6-DD84-4E45-F29ED9E45920}"/>
              </a:ext>
            </a:extLst>
          </p:cNvPr>
          <p:cNvSpPr/>
          <p:nvPr/>
        </p:nvSpPr>
        <p:spPr>
          <a:xfrm>
            <a:off x="1817555" y="5450106"/>
            <a:ext cx="8556887" cy="1251709"/>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Only for the “clean”</a:t>
            </a:r>
          </a:p>
          <a:p>
            <a:endPar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33863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427CF9-6486-E519-6FF1-5BD17BC1CAE6}"/>
            </a:ext>
          </a:extLst>
        </p:cNvPr>
        <p:cNvGrpSpPr/>
        <p:nvPr/>
      </p:nvGrpSpPr>
      <p:grpSpPr>
        <a:xfrm>
          <a:off x="0" y="0"/>
          <a:ext cx="0" cy="0"/>
          <a:chOff x="0" y="0"/>
          <a:chExt cx="0" cy="0"/>
        </a:xfrm>
      </p:grpSpPr>
      <p:pic>
        <p:nvPicPr>
          <p:cNvPr id="11266" name="Picture 2">
            <a:extLst>
              <a:ext uri="{FF2B5EF4-FFF2-40B4-BE49-F238E27FC236}">
                <a16:creationId xmlns:a16="http://schemas.microsoft.com/office/drawing/2014/main" id="{1755A30F-C30B-B26D-4073-4004921726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0402"/>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B7DB42F1-DB3D-F6D1-29D2-3F4840BF76DA}"/>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D7265B50-A5CC-346C-CA47-47C6B71B79AD}"/>
              </a:ext>
            </a:extLst>
          </p:cNvPr>
          <p:cNvSpPr txBox="1"/>
          <p:nvPr/>
        </p:nvSpPr>
        <p:spPr>
          <a:xfrm>
            <a:off x="1636566" y="1171957"/>
            <a:ext cx="8918864" cy="3416320"/>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9b</a:t>
            </a:r>
            <a:r>
              <a:rPr lang="en-US" sz="3600" baseline="0" dirty="0"/>
              <a:t> but </a:t>
            </a:r>
            <a:r>
              <a:rPr lang="en-US" sz="3600" baseline="0" dirty="0">
                <a:solidFill>
                  <a:srgbClr val="FFFF00"/>
                </a:solidFill>
              </a:rPr>
              <a:t>the redeemed shall walk there</a:t>
            </a:r>
            <a:r>
              <a:rPr lang="en-US" sz="3600" baseline="0" dirty="0"/>
              <a:t>. </a:t>
            </a:r>
          </a:p>
          <a:p>
            <a:r>
              <a:rPr lang="en-US" sz="3600" dirty="0"/>
              <a:t>10</a:t>
            </a:r>
            <a:r>
              <a:rPr lang="en-US" sz="3600" baseline="0" dirty="0"/>
              <a:t> And </a:t>
            </a:r>
            <a:r>
              <a:rPr lang="en-US" sz="3600" baseline="0" dirty="0">
                <a:solidFill>
                  <a:srgbClr val="FFFF00"/>
                </a:solidFill>
              </a:rPr>
              <a:t>the ransomed of the L</a:t>
            </a:r>
            <a:r>
              <a:rPr lang="en-US" sz="3200" baseline="0" dirty="0">
                <a:solidFill>
                  <a:srgbClr val="FFFF00"/>
                </a:solidFill>
              </a:rPr>
              <a:t>ORD</a:t>
            </a:r>
            <a:r>
              <a:rPr lang="en-US" sz="3600" baseline="0" dirty="0">
                <a:solidFill>
                  <a:srgbClr val="FFFF00"/>
                </a:solidFill>
              </a:rPr>
              <a:t> </a:t>
            </a:r>
            <a:r>
              <a:rPr lang="en-US" sz="3600" baseline="0" dirty="0"/>
              <a:t>shall return</a:t>
            </a:r>
          </a:p>
          <a:p>
            <a:r>
              <a:rPr lang="en-US" sz="3600" baseline="0" dirty="0"/>
              <a:t>    and come to Zion with singing;</a:t>
            </a:r>
          </a:p>
          <a:p>
            <a:r>
              <a:rPr lang="en-US" sz="3600" baseline="0" dirty="0"/>
              <a:t>everlasting joy shall be upon their heads;</a:t>
            </a:r>
          </a:p>
          <a:p>
            <a:r>
              <a:rPr lang="en-US" sz="3600" baseline="0" dirty="0"/>
              <a:t>    they shall obtain gladness and joy,</a:t>
            </a:r>
          </a:p>
          <a:p>
            <a:r>
              <a:rPr lang="en-US" sz="3600" baseline="0" dirty="0"/>
              <a:t>    and sorrow and sighing shall flee away.</a:t>
            </a:r>
          </a:p>
        </p:txBody>
      </p:sp>
      <p:sp>
        <p:nvSpPr>
          <p:cNvPr id="2" name="Rectangle: Rounded Corners 1">
            <a:extLst>
              <a:ext uri="{FF2B5EF4-FFF2-40B4-BE49-F238E27FC236}">
                <a16:creationId xmlns:a16="http://schemas.microsoft.com/office/drawing/2014/main" id="{79E49A4C-9FD5-6FC6-81AB-0E919780BD4E}"/>
              </a:ext>
            </a:extLst>
          </p:cNvPr>
          <p:cNvSpPr/>
          <p:nvPr/>
        </p:nvSpPr>
        <p:spPr>
          <a:xfrm>
            <a:off x="1817555" y="4833258"/>
            <a:ext cx="8556887" cy="1868558"/>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Only for the “clean”</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Only for the “redeemed” / “ransomed”</a:t>
            </a:r>
          </a:p>
          <a:p>
            <a:endPar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3020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59925-7FFE-E217-47BB-701C4BC2C2E7}"/>
            </a:ext>
          </a:extLst>
        </p:cNvPr>
        <p:cNvGrpSpPr/>
        <p:nvPr/>
      </p:nvGrpSpPr>
      <p:grpSpPr>
        <a:xfrm>
          <a:off x="0" y="0"/>
          <a:ext cx="0" cy="0"/>
          <a:chOff x="0" y="0"/>
          <a:chExt cx="0" cy="0"/>
        </a:xfrm>
      </p:grpSpPr>
      <p:pic>
        <p:nvPicPr>
          <p:cNvPr id="11266" name="Picture 2">
            <a:extLst>
              <a:ext uri="{FF2B5EF4-FFF2-40B4-BE49-F238E27FC236}">
                <a16:creationId xmlns:a16="http://schemas.microsoft.com/office/drawing/2014/main" id="{6EDBE608-4864-FB26-2C0A-E48612D24A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0402"/>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D62F694C-F7CE-7F28-D958-1F777BADCD19}"/>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F8B95636-9BAD-C75F-AE22-6299586BB934}"/>
              </a:ext>
            </a:extLst>
          </p:cNvPr>
          <p:cNvSpPr txBox="1"/>
          <p:nvPr/>
        </p:nvSpPr>
        <p:spPr>
          <a:xfrm>
            <a:off x="1636566" y="1171957"/>
            <a:ext cx="8918864" cy="3416320"/>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9b</a:t>
            </a:r>
            <a:r>
              <a:rPr lang="en-US" sz="3600" baseline="0" dirty="0"/>
              <a:t> but the redeemed shall walk there. </a:t>
            </a:r>
          </a:p>
          <a:p>
            <a:r>
              <a:rPr lang="en-US" sz="3600" dirty="0"/>
              <a:t>10</a:t>
            </a:r>
            <a:r>
              <a:rPr lang="en-US" sz="3600" baseline="0" dirty="0"/>
              <a:t> And </a:t>
            </a:r>
            <a:r>
              <a:rPr lang="en-US" sz="3600" baseline="0" dirty="0">
                <a:solidFill>
                  <a:srgbClr val="FFFF00"/>
                </a:solidFill>
              </a:rPr>
              <a:t>the ransomed of the L</a:t>
            </a:r>
            <a:r>
              <a:rPr lang="en-US" sz="3200" baseline="0" dirty="0">
                <a:solidFill>
                  <a:srgbClr val="FFFF00"/>
                </a:solidFill>
              </a:rPr>
              <a:t>ORD</a:t>
            </a:r>
            <a:r>
              <a:rPr lang="en-US" sz="3600" baseline="0" dirty="0">
                <a:solidFill>
                  <a:srgbClr val="FFFF00"/>
                </a:solidFill>
              </a:rPr>
              <a:t> shall return</a:t>
            </a:r>
          </a:p>
          <a:p>
            <a:r>
              <a:rPr lang="en-US" sz="3600" baseline="0" dirty="0">
                <a:solidFill>
                  <a:srgbClr val="FFFF00"/>
                </a:solidFill>
              </a:rPr>
              <a:t>    and come to Zion with singing</a:t>
            </a:r>
            <a:r>
              <a:rPr lang="en-US" sz="3600" baseline="0" dirty="0"/>
              <a:t>;</a:t>
            </a:r>
          </a:p>
          <a:p>
            <a:r>
              <a:rPr lang="en-US" sz="3600" baseline="0" dirty="0"/>
              <a:t>everlasting joy shall be upon their heads;</a:t>
            </a:r>
          </a:p>
          <a:p>
            <a:r>
              <a:rPr lang="en-US" sz="3600" baseline="0" dirty="0"/>
              <a:t>    they shall obtain gladness and joy,</a:t>
            </a:r>
          </a:p>
          <a:p>
            <a:r>
              <a:rPr lang="en-US" sz="3600" baseline="0" dirty="0"/>
              <a:t>    and sorrow and sighing shall flee away.</a:t>
            </a:r>
          </a:p>
        </p:txBody>
      </p:sp>
      <p:sp>
        <p:nvSpPr>
          <p:cNvPr id="2" name="Rectangle: Rounded Corners 1">
            <a:extLst>
              <a:ext uri="{FF2B5EF4-FFF2-40B4-BE49-F238E27FC236}">
                <a16:creationId xmlns:a16="http://schemas.microsoft.com/office/drawing/2014/main" id="{182F6789-B008-B5AA-8AF4-F316C6BD7105}"/>
              </a:ext>
            </a:extLst>
          </p:cNvPr>
          <p:cNvSpPr/>
          <p:nvPr/>
        </p:nvSpPr>
        <p:spPr>
          <a:xfrm>
            <a:off x="1817555" y="4833258"/>
            <a:ext cx="8556887" cy="1868558"/>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Only for the “clean”</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Only for the “redeemed” / “ransomed”</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It is the way to “Zion”</a:t>
            </a:r>
          </a:p>
        </p:txBody>
      </p:sp>
    </p:spTree>
    <p:custDataLst>
      <p:tags r:id="rId1"/>
    </p:custDataLst>
    <p:extLst>
      <p:ext uri="{BB962C8B-B14F-4D97-AF65-F5344CB8AC3E}">
        <p14:creationId xmlns:p14="http://schemas.microsoft.com/office/powerpoint/2010/main" val="37200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AAAAAB-4253-F470-7524-4B3A1898F0A4}"/>
            </a:ext>
          </a:extLst>
        </p:cNvPr>
        <p:cNvGrpSpPr/>
        <p:nvPr/>
      </p:nvGrpSpPr>
      <p:grpSpPr>
        <a:xfrm>
          <a:off x="0" y="0"/>
          <a:ext cx="0" cy="0"/>
          <a:chOff x="0" y="0"/>
          <a:chExt cx="0" cy="0"/>
        </a:xfrm>
      </p:grpSpPr>
      <p:pic>
        <p:nvPicPr>
          <p:cNvPr id="11266" name="Picture 2">
            <a:extLst>
              <a:ext uri="{FF2B5EF4-FFF2-40B4-BE49-F238E27FC236}">
                <a16:creationId xmlns:a16="http://schemas.microsoft.com/office/drawing/2014/main" id="{A83B401B-C2FD-E10E-0C5E-5588E64733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0402"/>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3B9F7302-C575-72EC-3010-4006E8274B5C}"/>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9B13EE09-53D1-D770-EBAC-4A33D183234F}"/>
              </a:ext>
            </a:extLst>
          </p:cNvPr>
          <p:cNvSpPr txBox="1"/>
          <p:nvPr/>
        </p:nvSpPr>
        <p:spPr>
          <a:xfrm>
            <a:off x="1636568" y="1868642"/>
            <a:ext cx="8918864" cy="3416320"/>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9b</a:t>
            </a:r>
            <a:r>
              <a:rPr lang="en-US" sz="3600" baseline="0" dirty="0"/>
              <a:t> but the redeemed shall walk there. </a:t>
            </a:r>
          </a:p>
          <a:p>
            <a:r>
              <a:rPr lang="en-US" sz="3600" dirty="0"/>
              <a:t>10</a:t>
            </a:r>
            <a:r>
              <a:rPr lang="en-US" sz="3600" baseline="0" dirty="0"/>
              <a:t> And </a:t>
            </a:r>
            <a:r>
              <a:rPr lang="en-US" sz="3600" baseline="0" dirty="0">
                <a:solidFill>
                  <a:srgbClr val="FFFF00"/>
                </a:solidFill>
              </a:rPr>
              <a:t>the ransomed of the L</a:t>
            </a:r>
            <a:r>
              <a:rPr lang="en-US" sz="3200" baseline="0" dirty="0">
                <a:solidFill>
                  <a:srgbClr val="FFFF00"/>
                </a:solidFill>
              </a:rPr>
              <a:t>ORD</a:t>
            </a:r>
            <a:r>
              <a:rPr lang="en-US" sz="3600" baseline="0" dirty="0">
                <a:solidFill>
                  <a:srgbClr val="FFFF00"/>
                </a:solidFill>
              </a:rPr>
              <a:t> shall return</a:t>
            </a:r>
          </a:p>
          <a:p>
            <a:r>
              <a:rPr lang="en-US" sz="3600" baseline="0" dirty="0"/>
              <a:t>    </a:t>
            </a:r>
            <a:r>
              <a:rPr lang="en-US" sz="3600" baseline="0" dirty="0">
                <a:solidFill>
                  <a:srgbClr val="FFFF00"/>
                </a:solidFill>
              </a:rPr>
              <a:t>and come to Zion with singing</a:t>
            </a:r>
            <a:r>
              <a:rPr lang="en-US" sz="3600" baseline="0" dirty="0"/>
              <a:t>;</a:t>
            </a:r>
          </a:p>
          <a:p>
            <a:r>
              <a:rPr lang="en-US" sz="3600" baseline="0" dirty="0"/>
              <a:t>everlasting joy shall be upon their heads;</a:t>
            </a:r>
          </a:p>
          <a:p>
            <a:r>
              <a:rPr lang="en-US" sz="3600" baseline="0" dirty="0"/>
              <a:t>    they shall obtain gladness and joy,</a:t>
            </a:r>
          </a:p>
          <a:p>
            <a:r>
              <a:rPr lang="en-US" sz="3600" baseline="0" dirty="0"/>
              <a:t>    and sorrow and sighing shall flee away.</a:t>
            </a:r>
          </a:p>
        </p:txBody>
      </p:sp>
      <p:sp>
        <p:nvSpPr>
          <p:cNvPr id="2" name="Rectangle: Rounded Corners 1">
            <a:extLst>
              <a:ext uri="{FF2B5EF4-FFF2-40B4-BE49-F238E27FC236}">
                <a16:creationId xmlns:a16="http://schemas.microsoft.com/office/drawing/2014/main" id="{08BA435E-8765-CEDB-27F0-EB2B655A30A7}"/>
              </a:ext>
            </a:extLst>
          </p:cNvPr>
          <p:cNvSpPr/>
          <p:nvPr/>
        </p:nvSpPr>
        <p:spPr>
          <a:xfrm>
            <a:off x="462643" y="5446827"/>
            <a:ext cx="11266714" cy="1251709"/>
          </a:xfrm>
          <a:prstGeom prst="roundRect">
            <a:avLst/>
          </a:prstGeom>
          <a:solidFill>
            <a:srgbClr val="3D3E4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“But you have come to Mount Zion and to the city of the living God, the heavenly Jerusalem…”         Hebrews 12:22</a:t>
            </a:r>
          </a:p>
        </p:txBody>
      </p:sp>
    </p:spTree>
    <p:custDataLst>
      <p:tags r:id="rId1"/>
    </p:custDataLst>
    <p:extLst>
      <p:ext uri="{BB962C8B-B14F-4D97-AF65-F5344CB8AC3E}">
        <p14:creationId xmlns:p14="http://schemas.microsoft.com/office/powerpoint/2010/main" val="373916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0F533-4EDA-3210-3639-0C6274DD5B4C}"/>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1C0BC747-64BD-FE44-F569-97BD0504749E}"/>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t="14572" r="15355"/>
          <a:stretch/>
        </p:blipFill>
        <p:spPr bwMode="auto">
          <a:xfrm>
            <a:off x="0" y="0"/>
            <a:ext cx="12192000" cy="6860684"/>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6799A4D0-A72B-3DB5-66B6-E316BD36C111}"/>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B95A4C25-3F8C-7EE0-C4A9-DE9B58E136A1}"/>
              </a:ext>
            </a:extLst>
          </p:cNvPr>
          <p:cNvSpPr txBox="1"/>
          <p:nvPr/>
        </p:nvSpPr>
        <p:spPr>
          <a:xfrm>
            <a:off x="2880059" y="2310233"/>
            <a:ext cx="6431882" cy="2554545"/>
          </a:xfrm>
          <a:prstGeom prst="rect">
            <a:avLst/>
          </a:prstGeom>
          <a:solidFill>
            <a:srgbClr val="2E4671">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571500" indent="-571500">
              <a:buFont typeface="Arial" panose="020B0604020202020204" pitchFamily="34" charset="0"/>
              <a:buChar char="•"/>
            </a:pPr>
            <a:r>
              <a:rPr lang="en-US" baseline="0" dirty="0"/>
              <a:t>Blossoming Desert (1-2)</a:t>
            </a:r>
          </a:p>
          <a:p>
            <a:pPr marL="571500" indent="-571500">
              <a:buFont typeface="Arial" panose="020B0604020202020204" pitchFamily="34" charset="0"/>
              <a:buChar char="•"/>
            </a:pPr>
            <a:r>
              <a:rPr lang="en-US" baseline="0" dirty="0"/>
              <a:t>Call to Courage (3-4)</a:t>
            </a:r>
          </a:p>
          <a:p>
            <a:pPr marL="571500" indent="-571500">
              <a:buFont typeface="Arial" panose="020B0604020202020204" pitchFamily="34" charset="0"/>
              <a:buChar char="•"/>
            </a:pPr>
            <a:r>
              <a:rPr lang="en-US" baseline="0" dirty="0"/>
              <a:t>Rivers in the Desert (5-7)</a:t>
            </a:r>
          </a:p>
          <a:p>
            <a:pPr marL="571500" indent="-571500">
              <a:buFont typeface="Arial" panose="020B0604020202020204" pitchFamily="34" charset="0"/>
              <a:buChar char="•"/>
            </a:pPr>
            <a:r>
              <a:rPr lang="en-US" baseline="0" dirty="0"/>
              <a:t>The Way of Holiness (8-10)</a:t>
            </a:r>
          </a:p>
        </p:txBody>
      </p:sp>
      <p:sp>
        <p:nvSpPr>
          <p:cNvPr id="5" name="TextBox 4">
            <a:extLst>
              <a:ext uri="{FF2B5EF4-FFF2-40B4-BE49-F238E27FC236}">
                <a16:creationId xmlns:a16="http://schemas.microsoft.com/office/drawing/2014/main" id="{CB63A9B4-A4FB-CCF5-117E-F01FA557A838}"/>
              </a:ext>
            </a:extLst>
          </p:cNvPr>
          <p:cNvSpPr txBox="1"/>
          <p:nvPr/>
        </p:nvSpPr>
        <p:spPr>
          <a:xfrm>
            <a:off x="1217147" y="124208"/>
            <a:ext cx="9757706" cy="769441"/>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baseline="0" dirty="0">
                <a:solidFill>
                  <a:srgbClr val="FFFF00"/>
                </a:solidFill>
              </a:rPr>
              <a:t>Isaiah 35 – Sovereignty in Salvation!</a:t>
            </a:r>
          </a:p>
        </p:txBody>
      </p:sp>
    </p:spTree>
    <p:custDataLst>
      <p:tags r:id="rId1"/>
    </p:custDataLst>
    <p:extLst>
      <p:ext uri="{BB962C8B-B14F-4D97-AF65-F5344CB8AC3E}">
        <p14:creationId xmlns:p14="http://schemas.microsoft.com/office/powerpoint/2010/main" val="167941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8B5D7C-5A09-9E0A-4E1F-6C65F9FF2D19}"/>
            </a:ext>
          </a:extLst>
        </p:cNvPr>
        <p:cNvGrpSpPr/>
        <p:nvPr/>
      </p:nvGrpSpPr>
      <p:grpSpPr>
        <a:xfrm>
          <a:off x="0" y="0"/>
          <a:ext cx="0" cy="0"/>
          <a:chOff x="0" y="0"/>
          <a:chExt cx="0" cy="0"/>
        </a:xfrm>
      </p:grpSpPr>
      <p:pic>
        <p:nvPicPr>
          <p:cNvPr id="11266" name="Picture 2">
            <a:extLst>
              <a:ext uri="{FF2B5EF4-FFF2-40B4-BE49-F238E27FC236}">
                <a16:creationId xmlns:a16="http://schemas.microsoft.com/office/drawing/2014/main" id="{F45CB3C1-0A99-796C-AC49-97C19DAF10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0402"/>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FAA93016-6DB5-994F-5576-95674DE1C772}"/>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4E11AEB9-641D-A4C2-AD82-27365A262C47}"/>
              </a:ext>
            </a:extLst>
          </p:cNvPr>
          <p:cNvSpPr txBox="1"/>
          <p:nvPr/>
        </p:nvSpPr>
        <p:spPr>
          <a:xfrm>
            <a:off x="1528546" y="1868642"/>
            <a:ext cx="9134908" cy="1938992"/>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baseline="0" dirty="0">
                <a:solidFill>
                  <a:srgbClr val="FFFF00"/>
                </a:solidFill>
              </a:rPr>
              <a:t>To the people of Israel, a highway in the wilderness represented a safe return from slavery or exile.</a:t>
            </a:r>
          </a:p>
        </p:txBody>
      </p:sp>
      <p:sp>
        <p:nvSpPr>
          <p:cNvPr id="2" name="TextBox 1">
            <a:extLst>
              <a:ext uri="{FF2B5EF4-FFF2-40B4-BE49-F238E27FC236}">
                <a16:creationId xmlns:a16="http://schemas.microsoft.com/office/drawing/2014/main" id="{A889365C-5386-AE00-2314-D347D564CE5C}"/>
              </a:ext>
            </a:extLst>
          </p:cNvPr>
          <p:cNvSpPr txBox="1"/>
          <p:nvPr/>
        </p:nvSpPr>
        <p:spPr>
          <a:xfrm>
            <a:off x="1217147" y="124208"/>
            <a:ext cx="9757706" cy="769441"/>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baseline="0" dirty="0">
                <a:solidFill>
                  <a:srgbClr val="FFFF00"/>
                </a:solidFill>
              </a:rPr>
              <a:t>Connection Between Isaiah 35 and Us</a:t>
            </a:r>
          </a:p>
        </p:txBody>
      </p:sp>
    </p:spTree>
    <p:custDataLst>
      <p:tags r:id="rId1"/>
    </p:custDataLst>
    <p:extLst>
      <p:ext uri="{BB962C8B-B14F-4D97-AF65-F5344CB8AC3E}">
        <p14:creationId xmlns:p14="http://schemas.microsoft.com/office/powerpoint/2010/main" val="298788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4C298-32CF-39C0-49CF-20BCF069FE74}"/>
            </a:ext>
          </a:extLst>
        </p:cNvPr>
        <p:cNvGrpSpPr/>
        <p:nvPr/>
      </p:nvGrpSpPr>
      <p:grpSpPr>
        <a:xfrm>
          <a:off x="0" y="0"/>
          <a:ext cx="0" cy="0"/>
          <a:chOff x="0" y="0"/>
          <a:chExt cx="0" cy="0"/>
        </a:xfrm>
      </p:grpSpPr>
      <p:pic>
        <p:nvPicPr>
          <p:cNvPr id="11266" name="Picture 2">
            <a:extLst>
              <a:ext uri="{FF2B5EF4-FFF2-40B4-BE49-F238E27FC236}">
                <a16:creationId xmlns:a16="http://schemas.microsoft.com/office/drawing/2014/main" id="{7142EE5F-AB62-43A6-6DCF-913E7E497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0402"/>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AA90DA8E-DD02-8E9C-E119-85DD15EFE5C8}"/>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6DE0EACE-E263-B3A2-C3F3-5A78BC279735}"/>
              </a:ext>
            </a:extLst>
          </p:cNvPr>
          <p:cNvSpPr txBox="1"/>
          <p:nvPr/>
        </p:nvSpPr>
        <p:spPr>
          <a:xfrm>
            <a:off x="825521" y="1868642"/>
            <a:ext cx="10540958" cy="1938992"/>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baseline="0" dirty="0">
                <a:solidFill>
                  <a:srgbClr val="FFFF00"/>
                </a:solidFill>
              </a:rPr>
              <a:t>God has also provided a way for us to go through the wilderness of this life – his presence with us all the way!</a:t>
            </a:r>
          </a:p>
        </p:txBody>
      </p:sp>
      <p:sp>
        <p:nvSpPr>
          <p:cNvPr id="2" name="TextBox 1">
            <a:extLst>
              <a:ext uri="{FF2B5EF4-FFF2-40B4-BE49-F238E27FC236}">
                <a16:creationId xmlns:a16="http://schemas.microsoft.com/office/drawing/2014/main" id="{EF3F65A9-0E49-D02D-FABF-38244FACB2D6}"/>
              </a:ext>
            </a:extLst>
          </p:cNvPr>
          <p:cNvSpPr txBox="1"/>
          <p:nvPr/>
        </p:nvSpPr>
        <p:spPr>
          <a:xfrm>
            <a:off x="1217147" y="124208"/>
            <a:ext cx="9757706" cy="769441"/>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baseline="0" dirty="0">
                <a:solidFill>
                  <a:srgbClr val="FFFF00"/>
                </a:solidFill>
              </a:rPr>
              <a:t>Connection Between Isaiah 35 and Us</a:t>
            </a:r>
          </a:p>
        </p:txBody>
      </p:sp>
    </p:spTree>
    <p:custDataLst>
      <p:tags r:id="rId1"/>
    </p:custDataLst>
    <p:extLst>
      <p:ext uri="{BB962C8B-B14F-4D97-AF65-F5344CB8AC3E}">
        <p14:creationId xmlns:p14="http://schemas.microsoft.com/office/powerpoint/2010/main" val="402221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EF355-B911-0CED-724A-251B88209D6B}"/>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0F3E5D73-E3D2-EBDF-646F-17FF0EBF4D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6104395-7D9C-D985-9660-8D958C7E7C96}"/>
              </a:ext>
            </a:extLst>
          </p:cNvPr>
          <p:cNvSpPr txBox="1"/>
          <p:nvPr/>
        </p:nvSpPr>
        <p:spPr>
          <a:xfrm>
            <a:off x="1123947" y="2637070"/>
            <a:ext cx="9944101" cy="3970318"/>
          </a:xfrm>
          <a:prstGeom prst="rect">
            <a:avLst/>
          </a:prstGeom>
          <a:solidFill>
            <a:srgbClr val="2E3134">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2</a:t>
            </a:r>
            <a:r>
              <a:rPr lang="en-US" sz="3600" baseline="0" dirty="0"/>
              <a:t> For the L</a:t>
            </a:r>
            <a:r>
              <a:rPr lang="en-US" sz="3200" baseline="0" dirty="0"/>
              <a:t>ORD</a:t>
            </a:r>
            <a:r>
              <a:rPr lang="en-US" sz="3600" baseline="0" dirty="0"/>
              <a:t> is enraged against all the nations,</a:t>
            </a:r>
          </a:p>
          <a:p>
            <a:r>
              <a:rPr lang="en-US" sz="3600" baseline="0" dirty="0"/>
              <a:t>    and furious against all their host;</a:t>
            </a:r>
          </a:p>
          <a:p>
            <a:r>
              <a:rPr lang="en-US" sz="3600" baseline="0" dirty="0"/>
              <a:t>he has devoted them to destruction, has given</a:t>
            </a:r>
          </a:p>
          <a:p>
            <a:r>
              <a:rPr lang="en-US" sz="3600" baseline="0" dirty="0"/>
              <a:t>    them over for slaughter.</a:t>
            </a:r>
          </a:p>
          <a:p>
            <a:r>
              <a:rPr lang="en-US" sz="3600" dirty="0">
                <a:solidFill>
                  <a:schemeClr val="tx1"/>
                </a:solidFill>
              </a:rPr>
              <a:t>3</a:t>
            </a:r>
            <a:r>
              <a:rPr lang="en-US" sz="3600" baseline="0" dirty="0">
                <a:solidFill>
                  <a:schemeClr val="tx1"/>
                </a:solidFill>
              </a:rPr>
              <a:t> </a:t>
            </a:r>
            <a:r>
              <a:rPr lang="en-US" sz="3600" baseline="0" dirty="0"/>
              <a:t>Their slain shall be cast out,</a:t>
            </a:r>
          </a:p>
          <a:p>
            <a:r>
              <a:rPr lang="en-US" sz="3600" baseline="0" dirty="0"/>
              <a:t>    and the stench of their corpses shall rise;</a:t>
            </a:r>
          </a:p>
          <a:p>
            <a:r>
              <a:rPr lang="en-US" sz="3600" baseline="0" dirty="0"/>
              <a:t>    the mountains shall flow with their blood.</a:t>
            </a:r>
          </a:p>
        </p:txBody>
      </p:sp>
    </p:spTree>
    <p:custDataLst>
      <p:tags r:id="rId1"/>
    </p:custDataLst>
    <p:extLst>
      <p:ext uri="{BB962C8B-B14F-4D97-AF65-F5344CB8AC3E}">
        <p14:creationId xmlns:p14="http://schemas.microsoft.com/office/powerpoint/2010/main" val="23506455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8EE31-F7EF-2E32-284A-840A775445CF}"/>
            </a:ext>
          </a:extLst>
        </p:cNvPr>
        <p:cNvGrpSpPr/>
        <p:nvPr/>
      </p:nvGrpSpPr>
      <p:grpSpPr>
        <a:xfrm>
          <a:off x="0" y="0"/>
          <a:ext cx="0" cy="0"/>
          <a:chOff x="0" y="0"/>
          <a:chExt cx="0" cy="0"/>
        </a:xfrm>
      </p:grpSpPr>
      <p:pic>
        <p:nvPicPr>
          <p:cNvPr id="11266" name="Picture 2">
            <a:extLst>
              <a:ext uri="{FF2B5EF4-FFF2-40B4-BE49-F238E27FC236}">
                <a16:creationId xmlns:a16="http://schemas.microsoft.com/office/drawing/2014/main" id="{F4BEAFC3-8FD9-624F-0A39-9227813504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0402"/>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97442C28-3410-C085-AFCB-6C80D547A5A1}"/>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9BAA2130-ECCF-EC73-AA9A-9A5C3AE91C32}"/>
              </a:ext>
            </a:extLst>
          </p:cNvPr>
          <p:cNvSpPr txBox="1"/>
          <p:nvPr/>
        </p:nvSpPr>
        <p:spPr>
          <a:xfrm>
            <a:off x="825521" y="1868642"/>
            <a:ext cx="10540958" cy="3708708"/>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spcAft>
                <a:spcPts val="1800"/>
              </a:spcAft>
            </a:pPr>
            <a:r>
              <a:rPr lang="en-US" baseline="0" dirty="0">
                <a:solidFill>
                  <a:srgbClr val="FFFF00"/>
                </a:solidFill>
              </a:rPr>
              <a:t>We are living in the middle of Isaiah 35!</a:t>
            </a:r>
          </a:p>
          <a:p>
            <a:pPr marL="571500" indent="-571500">
              <a:spcAft>
                <a:spcPts val="1200"/>
              </a:spcAft>
              <a:buFont typeface="Arial" panose="020B0604020202020204" pitchFamily="34" charset="0"/>
              <a:buChar char="•"/>
            </a:pPr>
            <a:r>
              <a:rPr lang="en-US" baseline="0" dirty="0">
                <a:solidFill>
                  <a:srgbClr val="FFFF00"/>
                </a:solidFill>
              </a:rPr>
              <a:t>Jesus has come!  God, in his sovereignty, has started this process of renewal.</a:t>
            </a:r>
          </a:p>
          <a:p>
            <a:pPr marL="571500" indent="-571500">
              <a:spcAft>
                <a:spcPts val="1200"/>
              </a:spcAft>
              <a:buFont typeface="Arial" panose="020B0604020202020204" pitchFamily="34" charset="0"/>
              <a:buChar char="•"/>
            </a:pPr>
            <a:r>
              <a:rPr lang="en-US" baseline="0" dirty="0">
                <a:solidFill>
                  <a:srgbClr val="FFFF00"/>
                </a:solidFill>
              </a:rPr>
              <a:t>We can be confident that he will finish it!</a:t>
            </a:r>
          </a:p>
          <a:p>
            <a:pPr marL="571500" indent="-571500">
              <a:buFont typeface="Arial" panose="020B0604020202020204" pitchFamily="34" charset="0"/>
              <a:buChar char="•"/>
            </a:pPr>
            <a:r>
              <a:rPr lang="en-US" baseline="0" dirty="0">
                <a:solidFill>
                  <a:srgbClr val="FFFF00"/>
                </a:solidFill>
              </a:rPr>
              <a:t>We can be a part of it!</a:t>
            </a:r>
          </a:p>
        </p:txBody>
      </p:sp>
      <p:sp>
        <p:nvSpPr>
          <p:cNvPr id="2" name="TextBox 1">
            <a:extLst>
              <a:ext uri="{FF2B5EF4-FFF2-40B4-BE49-F238E27FC236}">
                <a16:creationId xmlns:a16="http://schemas.microsoft.com/office/drawing/2014/main" id="{828B1320-D495-618E-3C5D-3F8A721AE079}"/>
              </a:ext>
            </a:extLst>
          </p:cNvPr>
          <p:cNvSpPr txBox="1"/>
          <p:nvPr/>
        </p:nvSpPr>
        <p:spPr>
          <a:xfrm>
            <a:off x="1217147" y="124208"/>
            <a:ext cx="9757706" cy="769441"/>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baseline="0" dirty="0">
                <a:solidFill>
                  <a:srgbClr val="FFFF00"/>
                </a:solidFill>
              </a:rPr>
              <a:t>Connection Between Isaiah 35 and Us</a:t>
            </a:r>
          </a:p>
        </p:txBody>
      </p:sp>
    </p:spTree>
    <p:custDataLst>
      <p:tags r:id="rId1"/>
    </p:custDataLst>
    <p:extLst>
      <p:ext uri="{BB962C8B-B14F-4D97-AF65-F5344CB8AC3E}">
        <p14:creationId xmlns:p14="http://schemas.microsoft.com/office/powerpoint/2010/main" val="300548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31289-05D5-91EF-3813-34F74A73A10E}"/>
            </a:ext>
          </a:extLst>
        </p:cNvPr>
        <p:cNvGrpSpPr/>
        <p:nvPr/>
      </p:nvGrpSpPr>
      <p:grpSpPr>
        <a:xfrm>
          <a:off x="0" y="0"/>
          <a:ext cx="0" cy="0"/>
          <a:chOff x="0" y="0"/>
          <a:chExt cx="0" cy="0"/>
        </a:xfrm>
      </p:grpSpPr>
      <p:pic>
        <p:nvPicPr>
          <p:cNvPr id="11266" name="Picture 2">
            <a:extLst>
              <a:ext uri="{FF2B5EF4-FFF2-40B4-BE49-F238E27FC236}">
                <a16:creationId xmlns:a16="http://schemas.microsoft.com/office/drawing/2014/main" id="{B860CEC5-8D33-6C63-C8E8-B7941F98A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60402"/>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F1479F3D-03B7-C880-98D9-6467BC01BB1A}"/>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797D0E82-737A-BB01-2541-9A6B66E0A34C}"/>
              </a:ext>
            </a:extLst>
          </p:cNvPr>
          <p:cNvSpPr txBox="1"/>
          <p:nvPr/>
        </p:nvSpPr>
        <p:spPr>
          <a:xfrm>
            <a:off x="1217147" y="1868642"/>
            <a:ext cx="9757706" cy="3631763"/>
          </a:xfrm>
          <a:prstGeom prst="rect">
            <a:avLst/>
          </a:prstGeom>
          <a:solidFill>
            <a:srgbClr val="3D3E42">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spcAft>
                <a:spcPts val="1800"/>
              </a:spcAft>
            </a:pPr>
            <a:r>
              <a:rPr lang="en-US" baseline="0" dirty="0">
                <a:solidFill>
                  <a:srgbClr val="FFFF00"/>
                </a:solidFill>
              </a:rPr>
              <a:t>Let’s go forward in the faith of Isaiah 35:4</a:t>
            </a:r>
          </a:p>
          <a:p>
            <a:pPr marL="571500" indent="-571500">
              <a:spcAft>
                <a:spcPts val="1800"/>
              </a:spcAft>
              <a:buFont typeface="Arial" panose="020B0604020202020204" pitchFamily="34" charset="0"/>
              <a:buChar char="•"/>
            </a:pPr>
            <a:r>
              <a:rPr lang="en-US" baseline="0" dirty="0">
                <a:solidFill>
                  <a:srgbClr val="FFFF00"/>
                </a:solidFill>
              </a:rPr>
              <a:t>“Be strong, fear not! Behold, your God… will come and save you.”</a:t>
            </a:r>
          </a:p>
          <a:p>
            <a:pPr marL="571500" indent="-571500">
              <a:buFont typeface="Arial" panose="020B0604020202020204" pitchFamily="34" charset="0"/>
              <a:buChar char="•"/>
            </a:pPr>
            <a:r>
              <a:rPr lang="en-US" baseline="0" dirty="0">
                <a:solidFill>
                  <a:srgbClr val="FFFF00"/>
                </a:solidFill>
              </a:rPr>
              <a:t>Are you willing to start praying for revival at AIC, in Amman and in this country?</a:t>
            </a:r>
          </a:p>
        </p:txBody>
      </p:sp>
      <p:sp>
        <p:nvSpPr>
          <p:cNvPr id="2" name="TextBox 1">
            <a:extLst>
              <a:ext uri="{FF2B5EF4-FFF2-40B4-BE49-F238E27FC236}">
                <a16:creationId xmlns:a16="http://schemas.microsoft.com/office/drawing/2014/main" id="{A9AD6FAE-3F4B-982D-26AF-9BBFAE032EA6}"/>
              </a:ext>
            </a:extLst>
          </p:cNvPr>
          <p:cNvSpPr txBox="1"/>
          <p:nvPr/>
        </p:nvSpPr>
        <p:spPr>
          <a:xfrm>
            <a:off x="1217147" y="124208"/>
            <a:ext cx="9757706" cy="769441"/>
          </a:xfrm>
          <a:prstGeom prst="rect">
            <a:avLst/>
          </a:prstGeom>
          <a:no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lgn="ctr"/>
            <a:r>
              <a:rPr lang="en-US" sz="4400" baseline="0" dirty="0">
                <a:solidFill>
                  <a:srgbClr val="FFFF00"/>
                </a:solidFill>
              </a:rPr>
              <a:t>Connection Between Isaiah 35 and Us</a:t>
            </a:r>
          </a:p>
        </p:txBody>
      </p:sp>
    </p:spTree>
    <p:custDataLst>
      <p:tags r:id="rId1"/>
    </p:custDataLst>
    <p:extLst>
      <p:ext uri="{BB962C8B-B14F-4D97-AF65-F5344CB8AC3E}">
        <p14:creationId xmlns:p14="http://schemas.microsoft.com/office/powerpoint/2010/main" val="357796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862A451-E199-02C4-247A-7750B1EE9B08}"/>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sto MT" panose="02040603050505030304"/>
              <a:ea typeface="+mn-ea"/>
              <a:cs typeface="+mn-cs"/>
            </a:endParaRPr>
          </a:p>
        </p:txBody>
      </p:sp>
    </p:spTree>
    <p:extLst>
      <p:ext uri="{BB962C8B-B14F-4D97-AF65-F5344CB8AC3E}">
        <p14:creationId xmlns:p14="http://schemas.microsoft.com/office/powerpoint/2010/main" val="3816322808"/>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3"/>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2" y="2222341"/>
            <a:ext cx="8204283" cy="3483595"/>
          </a:xfrm>
          <a:prstGeom prst="rect">
            <a:avLst/>
          </a:prstGeom>
        </p:spPr>
      </p:pic>
    </p:spTree>
    <p:extLst>
      <p:ext uri="{BB962C8B-B14F-4D97-AF65-F5344CB8AC3E}">
        <p14:creationId xmlns:p14="http://schemas.microsoft.com/office/powerpoint/2010/main" val="3892440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B478F-FA24-E7AB-4FB1-DD6FF1853930}"/>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FE64C07A-D679-DFB6-777C-387E98BB0F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5302E05-8628-0F83-DAD3-3148F862BDC6}"/>
              </a:ext>
            </a:extLst>
          </p:cNvPr>
          <p:cNvSpPr txBox="1"/>
          <p:nvPr/>
        </p:nvSpPr>
        <p:spPr>
          <a:xfrm>
            <a:off x="1123947" y="2637070"/>
            <a:ext cx="9944101" cy="3970318"/>
          </a:xfrm>
          <a:prstGeom prst="rect">
            <a:avLst/>
          </a:prstGeom>
          <a:solidFill>
            <a:srgbClr val="2E3134">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2</a:t>
            </a:r>
            <a:r>
              <a:rPr lang="en-US" sz="3600" baseline="0" dirty="0"/>
              <a:t> For </a:t>
            </a:r>
            <a:r>
              <a:rPr lang="en-US" sz="3600" baseline="0" dirty="0">
                <a:solidFill>
                  <a:srgbClr val="FFFF00"/>
                </a:solidFill>
              </a:rPr>
              <a:t>the L</a:t>
            </a:r>
            <a:r>
              <a:rPr lang="en-US" sz="3200" baseline="0" dirty="0">
                <a:solidFill>
                  <a:srgbClr val="FFFF00"/>
                </a:solidFill>
              </a:rPr>
              <a:t>ORD</a:t>
            </a:r>
            <a:r>
              <a:rPr lang="en-US" sz="3600" baseline="0" dirty="0">
                <a:solidFill>
                  <a:srgbClr val="FFFF00"/>
                </a:solidFill>
              </a:rPr>
              <a:t> is enraged </a:t>
            </a:r>
            <a:r>
              <a:rPr lang="en-US" sz="3600" baseline="0" dirty="0"/>
              <a:t>against all the nations,</a:t>
            </a:r>
          </a:p>
          <a:p>
            <a:r>
              <a:rPr lang="en-US" sz="3600" baseline="0" dirty="0"/>
              <a:t>    </a:t>
            </a:r>
            <a:r>
              <a:rPr lang="en-US" sz="3600" baseline="0" dirty="0">
                <a:solidFill>
                  <a:srgbClr val="FFFF00"/>
                </a:solidFill>
              </a:rPr>
              <a:t>and furious </a:t>
            </a:r>
            <a:r>
              <a:rPr lang="en-US" sz="3600" baseline="0" dirty="0"/>
              <a:t>against all their host;</a:t>
            </a:r>
          </a:p>
          <a:p>
            <a:r>
              <a:rPr lang="en-US" sz="3600" baseline="0" dirty="0"/>
              <a:t>he has devoted them to destruction, has given</a:t>
            </a:r>
          </a:p>
          <a:p>
            <a:r>
              <a:rPr lang="en-US" sz="3600" baseline="0" dirty="0"/>
              <a:t>    them over for slaughter.</a:t>
            </a:r>
          </a:p>
          <a:p>
            <a:r>
              <a:rPr lang="en-US" sz="3600" dirty="0">
                <a:solidFill>
                  <a:schemeClr val="tx1"/>
                </a:solidFill>
              </a:rPr>
              <a:t>3</a:t>
            </a:r>
            <a:r>
              <a:rPr lang="en-US" sz="3600" baseline="0" dirty="0">
                <a:solidFill>
                  <a:schemeClr val="tx1"/>
                </a:solidFill>
              </a:rPr>
              <a:t> </a:t>
            </a:r>
            <a:r>
              <a:rPr lang="en-US" sz="3600" baseline="0" dirty="0"/>
              <a:t>Their slain shall be cast out,</a:t>
            </a:r>
          </a:p>
          <a:p>
            <a:r>
              <a:rPr lang="en-US" sz="3600" baseline="0" dirty="0"/>
              <a:t>    and the stench of their corpses shall rise;</a:t>
            </a:r>
          </a:p>
          <a:p>
            <a:r>
              <a:rPr lang="en-US" sz="3600" baseline="0" dirty="0"/>
              <a:t>    the mountains shall flow with their blood.</a:t>
            </a:r>
          </a:p>
        </p:txBody>
      </p:sp>
      <p:sp>
        <p:nvSpPr>
          <p:cNvPr id="5" name="Rectangle: Rounded Corners 4">
            <a:extLst>
              <a:ext uri="{FF2B5EF4-FFF2-40B4-BE49-F238E27FC236}">
                <a16:creationId xmlns:a16="http://schemas.microsoft.com/office/drawing/2014/main" id="{2DC7B186-C3CE-839E-C06A-ECC0047556FF}"/>
              </a:ext>
            </a:extLst>
          </p:cNvPr>
          <p:cNvSpPr/>
          <p:nvPr/>
        </p:nvSpPr>
        <p:spPr>
          <a:xfrm>
            <a:off x="772431" y="250611"/>
            <a:ext cx="10647139" cy="2245845"/>
          </a:xfrm>
          <a:prstGeom prst="roundRect">
            <a:avLst/>
          </a:prstGeom>
          <a:solidFill>
            <a:srgbClr val="2E3134"/>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This Judgment is:</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Personal &amp; Intended (not just a “natural disaster”)</a:t>
            </a:r>
          </a:p>
          <a:p>
            <a:pPr marL="571500" indent="-571500">
              <a:buFont typeface="Arial" panose="020B0604020202020204" pitchFamily="34" charset="0"/>
              <a:buChar char="•"/>
            </a:pPr>
            <a:endPar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a:p>
            <a:pPr marL="571500" indent="-571500">
              <a:buFont typeface="Arial" panose="020B0604020202020204" pitchFamily="34" charset="0"/>
              <a:buChar char="•"/>
            </a:pPr>
            <a:endPar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92321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2CB70-1AF4-09D6-108B-61FE8F66BCF0}"/>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BC58A6D5-92C8-D379-EF05-5E95DBBFE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FB18788-C905-FB53-9076-F7496DBD4B29}"/>
              </a:ext>
            </a:extLst>
          </p:cNvPr>
          <p:cNvSpPr txBox="1"/>
          <p:nvPr/>
        </p:nvSpPr>
        <p:spPr>
          <a:xfrm>
            <a:off x="1123947" y="2637070"/>
            <a:ext cx="9944101" cy="3970318"/>
          </a:xfrm>
          <a:prstGeom prst="rect">
            <a:avLst/>
          </a:prstGeom>
          <a:solidFill>
            <a:srgbClr val="2E3134">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2</a:t>
            </a:r>
            <a:r>
              <a:rPr lang="en-US" sz="3600" baseline="0" dirty="0"/>
              <a:t> For the L</a:t>
            </a:r>
            <a:r>
              <a:rPr lang="en-US" sz="3200" baseline="0" dirty="0"/>
              <a:t>ORD</a:t>
            </a:r>
            <a:r>
              <a:rPr lang="en-US" sz="3600" baseline="0" dirty="0"/>
              <a:t> is enraged </a:t>
            </a:r>
            <a:r>
              <a:rPr lang="en-US" sz="3600" baseline="0" dirty="0">
                <a:solidFill>
                  <a:srgbClr val="FFFF00"/>
                </a:solidFill>
              </a:rPr>
              <a:t>against all the nations</a:t>
            </a:r>
            <a:r>
              <a:rPr lang="en-US" sz="3600" baseline="0" dirty="0"/>
              <a:t>,</a:t>
            </a:r>
          </a:p>
          <a:p>
            <a:r>
              <a:rPr lang="en-US" sz="3600" baseline="0" dirty="0"/>
              <a:t>    and furious against all their host;</a:t>
            </a:r>
          </a:p>
          <a:p>
            <a:r>
              <a:rPr lang="en-US" sz="3600" baseline="0" dirty="0"/>
              <a:t>he has devoted them to destruction, has given</a:t>
            </a:r>
          </a:p>
          <a:p>
            <a:r>
              <a:rPr lang="en-US" sz="3600" baseline="0" dirty="0"/>
              <a:t>    them over for slaughter.</a:t>
            </a:r>
          </a:p>
          <a:p>
            <a:r>
              <a:rPr lang="en-US" sz="3600" dirty="0">
                <a:solidFill>
                  <a:schemeClr val="tx1"/>
                </a:solidFill>
              </a:rPr>
              <a:t>3</a:t>
            </a:r>
            <a:r>
              <a:rPr lang="en-US" sz="3600" baseline="0" dirty="0">
                <a:solidFill>
                  <a:schemeClr val="tx1"/>
                </a:solidFill>
              </a:rPr>
              <a:t> </a:t>
            </a:r>
            <a:r>
              <a:rPr lang="en-US" sz="3600" baseline="0" dirty="0"/>
              <a:t>Their slain shall be cast out,</a:t>
            </a:r>
          </a:p>
          <a:p>
            <a:r>
              <a:rPr lang="en-US" sz="3600" baseline="0" dirty="0"/>
              <a:t>    and the stench of their corpses shall rise;</a:t>
            </a:r>
          </a:p>
          <a:p>
            <a:r>
              <a:rPr lang="en-US" sz="3600" baseline="0" dirty="0"/>
              <a:t>    the mountains shall flow with their blood.</a:t>
            </a:r>
          </a:p>
        </p:txBody>
      </p:sp>
      <p:sp>
        <p:nvSpPr>
          <p:cNvPr id="5" name="Rectangle: Rounded Corners 4">
            <a:extLst>
              <a:ext uri="{FF2B5EF4-FFF2-40B4-BE49-F238E27FC236}">
                <a16:creationId xmlns:a16="http://schemas.microsoft.com/office/drawing/2014/main" id="{ADA33238-2D1F-1730-7F33-6B2515A4548A}"/>
              </a:ext>
            </a:extLst>
          </p:cNvPr>
          <p:cNvSpPr/>
          <p:nvPr/>
        </p:nvSpPr>
        <p:spPr>
          <a:xfrm>
            <a:off x="772431" y="250611"/>
            <a:ext cx="10647139" cy="2245845"/>
          </a:xfrm>
          <a:prstGeom prst="roundRect">
            <a:avLst/>
          </a:prstGeom>
          <a:solidFill>
            <a:srgbClr val="2E3134"/>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This Judgment is:</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Personal &amp; Intended (not just a “natural disaster”)</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World-wide (He is the God of all nations)</a:t>
            </a:r>
          </a:p>
          <a:p>
            <a:pPr marL="571500" indent="-571500">
              <a:buFont typeface="Arial" panose="020B0604020202020204" pitchFamily="34" charset="0"/>
              <a:buChar char="•"/>
            </a:pPr>
            <a:endPar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43450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7B072-6016-363F-5CD0-01F762D7478D}"/>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B3DC28D9-261B-2DDB-DED5-4D28EA43DE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DD4EE7D-E527-731B-1CB1-6D24F93D22BF}"/>
              </a:ext>
            </a:extLst>
          </p:cNvPr>
          <p:cNvSpPr txBox="1"/>
          <p:nvPr/>
        </p:nvSpPr>
        <p:spPr>
          <a:xfrm>
            <a:off x="1123947" y="2637070"/>
            <a:ext cx="9944101" cy="3970318"/>
          </a:xfrm>
          <a:prstGeom prst="rect">
            <a:avLst/>
          </a:prstGeom>
          <a:solidFill>
            <a:srgbClr val="2E3134">
              <a:alpha val="7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sz="3600" dirty="0"/>
              <a:t>2</a:t>
            </a:r>
            <a:r>
              <a:rPr lang="en-US" sz="3600" baseline="0" dirty="0"/>
              <a:t> For the L</a:t>
            </a:r>
            <a:r>
              <a:rPr lang="en-US" sz="3200" baseline="0" dirty="0"/>
              <a:t>ORD</a:t>
            </a:r>
            <a:r>
              <a:rPr lang="en-US" sz="3600" baseline="0" dirty="0"/>
              <a:t> is enraged against all the nations,</a:t>
            </a:r>
          </a:p>
          <a:p>
            <a:r>
              <a:rPr lang="en-US" sz="3600" baseline="0" dirty="0"/>
              <a:t>    and furious against all their host;</a:t>
            </a:r>
          </a:p>
          <a:p>
            <a:r>
              <a:rPr lang="en-US" sz="3600" baseline="0" dirty="0">
                <a:solidFill>
                  <a:srgbClr val="FFFF00"/>
                </a:solidFill>
              </a:rPr>
              <a:t>he has devoted them to destruction, has given</a:t>
            </a:r>
          </a:p>
          <a:p>
            <a:r>
              <a:rPr lang="en-US" sz="3600" baseline="0" dirty="0">
                <a:solidFill>
                  <a:srgbClr val="FFFF00"/>
                </a:solidFill>
              </a:rPr>
              <a:t>    them over for slaughter</a:t>
            </a:r>
            <a:r>
              <a:rPr lang="en-US" sz="3600" baseline="0" dirty="0"/>
              <a:t>.</a:t>
            </a:r>
          </a:p>
          <a:p>
            <a:r>
              <a:rPr lang="en-US" sz="3600" dirty="0">
                <a:solidFill>
                  <a:schemeClr val="tx1"/>
                </a:solidFill>
              </a:rPr>
              <a:t>3</a:t>
            </a:r>
            <a:r>
              <a:rPr lang="en-US" sz="3600" baseline="0" dirty="0">
                <a:solidFill>
                  <a:schemeClr val="tx1"/>
                </a:solidFill>
              </a:rPr>
              <a:t> </a:t>
            </a:r>
            <a:r>
              <a:rPr lang="en-US" sz="3600" baseline="0" dirty="0"/>
              <a:t>Their slain shall be cast out,</a:t>
            </a:r>
          </a:p>
          <a:p>
            <a:r>
              <a:rPr lang="en-US" sz="3600" baseline="0" dirty="0"/>
              <a:t>    and the stench of their corpses shall rise;</a:t>
            </a:r>
          </a:p>
          <a:p>
            <a:r>
              <a:rPr lang="en-US" sz="3600" baseline="0" dirty="0"/>
              <a:t>    the mountains shall flow with their blood.</a:t>
            </a:r>
          </a:p>
        </p:txBody>
      </p:sp>
      <p:sp>
        <p:nvSpPr>
          <p:cNvPr id="5" name="Rectangle: Rounded Corners 4">
            <a:extLst>
              <a:ext uri="{FF2B5EF4-FFF2-40B4-BE49-F238E27FC236}">
                <a16:creationId xmlns:a16="http://schemas.microsoft.com/office/drawing/2014/main" id="{6559F611-ED69-00B2-E9B1-6E095920E6E4}"/>
              </a:ext>
            </a:extLst>
          </p:cNvPr>
          <p:cNvSpPr/>
          <p:nvPr/>
        </p:nvSpPr>
        <p:spPr>
          <a:xfrm>
            <a:off x="772431" y="250611"/>
            <a:ext cx="10647139" cy="2245845"/>
          </a:xfrm>
          <a:prstGeom prst="roundRect">
            <a:avLst/>
          </a:prstGeom>
          <a:solidFill>
            <a:srgbClr val="2E3134"/>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This Judgment is:</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Personal &amp; Intended (not just a “natural disaster”)</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World-wide (He is the God of all nations)</a:t>
            </a:r>
          </a:p>
          <a:p>
            <a:pPr marL="571500" indent="-571500">
              <a:buFont typeface="Arial" panose="020B0604020202020204" pitchFamily="34" charset="0"/>
              <a:buChar char="•"/>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Final (Not in order to bring them back to him)</a:t>
            </a:r>
          </a:p>
        </p:txBody>
      </p:sp>
    </p:spTree>
    <p:custDataLst>
      <p:tags r:id="rId1"/>
    </p:custDataLst>
    <p:extLst>
      <p:ext uri="{BB962C8B-B14F-4D97-AF65-F5344CB8AC3E}">
        <p14:creationId xmlns:p14="http://schemas.microsoft.com/office/powerpoint/2010/main" val="311668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EFD60DB5-6DA8-4003-A63C-C1FDCE5D6540}"/>
  <p:tag name="ISPRING_PROJECT_VERSION" val="9.3"/>
  <p:tag name="ISPRING_PROJECT_FOLDER_UPDATED" val="1"/>
  <p:tag name="ISPRING_SCREEN_RECS_UPDATED" val="C:\Users\dlbri\OneDrive\Documents\AIC\AIC Pastoring\Messages\Isaiah\Chapters 28-39\Isaiah 34-35\"/>
  <p:tag name="ISPRING_RESOURCE_FOLDER" val="C:\Users\dlbri\OneDrive\Documents\AIC\AIC Pastoring\Messages\Isaiah\Chapters 28-39\Isaiah 34-35\"/>
  <p:tag name="ISPRING_PRESENTATION_PATH" val="C:\Users\dlbri\OneDrive\Documents\AIC\AIC Pastoring\Messages\Isaiah\Chapters 28-39\Isaiah 34-35.pptx"/>
  <p:tag name="FLASHSPRING_ZOOM_TAG" val="51"/>
  <p:tag name="ISPRING_PRESENTATION_INFO_2" val="&lt;?xml version=&quot;1.0&quot; encoding=&quot;UTF-8&quot; standalone=&quot;no&quot; ?&gt;&#10;&lt;presentation2&gt;&#10;&#10;  &lt;slides&gt;&#10;    &lt;slide id=&quot;{6140AF3F-58B0-4464-882D-9BAF9852FF94}&quot; pptId=&quot;4211&quot;/&gt;&#10;    &lt;slide id=&quot;{68BADA21-E55E-4584-8649-318A994C97C9}&quot; pptId=&quot;4423&quot;/&gt;&#10;    &lt;slide id=&quot;{442E9FCC-A5B3-4B04-8E3F-EF8DF296B51B}&quot; pptId=&quot;4402&quot;/&gt;&#10;    &lt;slide id=&quot;{B76BA106-57FA-4712-A539-8EDB59A3E10D}&quot; pptId=&quot;4385&quot;/&gt;&#10;    &lt;slide id=&quot;{D47A36EE-36BF-4B33-8EDE-27DF83D509AC}&quot; pptId=&quot;4238&quot;/&gt;&#10;    &lt;slide id=&quot;{3741DE46-B671-41C3-93BC-F16551EEC584}&quot; pptId=&quot;4405&quot;/&gt;&#10;    &lt;slide id=&quot;{B71BCC9F-04C0-43E6-8794-ADB61AEAF24E}&quot; pptId=&quot;4408&quot;/&gt;&#10;    &lt;slide id=&quot;{AA441D2C-E740-499D-87C1-B681D707AF69}&quot; pptId=&quot;4406&quot;/&gt;&#10;    &lt;slide id=&quot;{AFEC5588-644A-47B1-B45B-7069A9A224EC}&quot; pptId=&quot;4407&quot;/&gt;&#10;    &lt;slide id=&quot;{34FBC1EA-2B8B-43B5-BF68-C19ED0ACDB40}&quot; pptId=&quot;4381&quot;/&gt;&#10;    &lt;slide id=&quot;{99BF23AC-21DC-43DF-A60E-06C7367BBB02}&quot; pptId=&quot;4409&quot;/&gt;&#10;    &lt;slide id=&quot;{5A5A6016-175C-42A9-A72E-191605C4356B}&quot; pptId=&quot;4382&quot;/&gt;&#10;    &lt;slide id=&quot;{AA06B000-7FDD-4E33-AA82-2039C18C4AEC}&quot; pptId=&quot;4410&quot;/&gt;&#10;    &lt;slide id=&quot;{13B1C2C4-C6AC-4FBE-9E1A-BB56A4ED536A}&quot; pptId=&quot;4383&quot;/&gt;&#10;    &lt;slide id=&quot;{9C89F7BC-6FD7-401C-BFB1-E8F30EE813D8}&quot; pptId=&quot;4386&quot;/&gt;&#10;    &lt;slide id=&quot;{E8311D4A-A59C-4804-8473-6C67D8040B1B}&quot; pptId=&quot;4387&quot;/&gt;&#10;    &lt;slide id=&quot;{8208E3A4-2191-4E96-92D5-82BF6C3B0539}&quot; pptId=&quot;4389&quot;/&gt;&#10;    &lt;slide id=&quot;{C2D4B2C8-96FA-491A-ADBE-CD6C393A6A8C}&quot; pptId=&quot;4390&quot;/&gt;&#10;    &lt;slide id=&quot;{016C8EDA-6BE8-4757-8FFD-EB768B45D7EE}&quot; pptId=&quot;4391&quot;/&gt;&#10;    &lt;slide id=&quot;{52C00BE5-1055-4762-ADA5-3DA79F96102B}&quot; pptId=&quot;4428&quot;/&gt;&#10;    &lt;slide id=&quot;{9EC63084-4901-44C9-A0F1-B2C59317BE26}&quot; pptId=&quot;4411&quot;/&gt;&#10;    &lt;slide id=&quot;{5C2A0764-00E9-4B5D-B132-1F5D2E3495C5}&quot; pptId=&quot;4412&quot;/&gt;&#10;    &lt;slide id=&quot;{51606A4E-2CAC-46C9-90C7-C36A995883CD}&quot; pptId=&quot;4393&quot;/&gt;&#10;    &lt;slide id=&quot;{F46B1AEB-47F6-482E-8F90-92A4B3E58A33}&quot; pptId=&quot;4431&quot;/&gt;&#10;    &lt;slide id=&quot;{C45D9673-5B59-41D6-91E3-1F5B579EF72D}&quot; pptId=&quot;4437&quot;/&gt;&#10;    &lt;slide id=&quot;{0C7E3030-263E-4A0D-8A87-89ECC1CA5C62}&quot; pptId=&quot;4438&quot;/&gt;&#10;    &lt;slide id=&quot;{360FC9AD-79BE-4F50-BBD2-7FDDB0A67731}&quot; pptId=&quot;4436&quot;/&gt;&#10;    &lt;slide id=&quot;{6C927002-EAB9-415A-BCF3-82AB2EB4F25E}&quot; pptId=&quot;4433&quot;/&gt;&#10;    &lt;slide id=&quot;{11B20923-F3AB-4AD1-B54D-9ECD8A4ECD59}&quot; pptId=&quot;882&quot;/&gt;&#10;    &lt;slide id=&quot;{8117BA7C-28BC-48EA-88DB-E0FD9CBACD81}&quot; pptId=&quot;4432&quot;/&gt;&#10;    &lt;slide id=&quot;{CC34C17C-5CCD-4706-BA75-3A9D8EE14A35}&quot; pptId=&quot;4434&quot;/&gt;&#10;    &lt;slide id=&quot;{E6E17C1B-A5FA-4636-A1F1-9961AF5D8EEB}&quot; pptId=&quot;4413&quot;/&gt;&#10;    &lt;slide id=&quot;{153D3474-1D9F-4B48-ACED-B897B16D8E3D}&quot; pptId=&quot;4435&quot;/&gt;&#10;    &lt;slide id=&quot;{F85CD0E7-E44F-41EB-8394-F23A6E846D94}&quot; pptId=&quot;4439&quot;/&gt;&#10;    &lt;slide id=&quot;{1EFACA91-7501-4768-8382-0A4BCF996F42}&quot; pptId=&quot;4441&quot;/&gt;&#10;    &lt;slide id=&quot;{72181824-CFED-48F8-AF5B-A8661FEEA28A}&quot; pptId=&quot;4414&quot;/&gt;&#10;    &lt;slide id=&quot;{59921A6E-A1B4-4380-9BE5-BFD6A954A1EA}&quot; pptId=&quot;4417&quot;/&gt;&#10;    &lt;slide id=&quot;{B468CF66-FE38-43A4-A951-9A1F24CB79F2}&quot; pptId=&quot;4416&quot;/&gt;&#10;    &lt;slide id=&quot;{0AFADD4B-9105-4A95-BA0F-51C16A0F13DA}&quot; pptId=&quot;4418&quot;/&gt;&#10;    &lt;slide id=&quot;{8769966D-F44E-492E-B889-68726F641EAD}&quot; pptId=&quot;4419&quot;/&gt;&#10;    &lt;slide id=&quot;{B890DABD-D7B3-47D1-8986-27D7D3835AF0}&quot; pptId=&quot;4420&quot;/&gt;&#10;    &lt;slide id=&quot;{3176D405-9120-46CC-978E-3C82E4E8D54A}&quot; pptId=&quot;4398&quot;/&gt;&#10;    &lt;slide id=&quot;{3102E893-FF9E-4AE1-9B86-36F0DD51DC38}&quot; pptId=&quot;4421&quot;/&gt;&#10;    &lt;slide id=&quot;{BA00FA51-E200-4B93-B597-71214ED1401D}&quot; pptId=&quot;4451&quot;/&gt;&#10;    &lt;slide id=&quot;{25BFCB80-F456-4B2C-956F-F6A24B3F92B6}&quot; pptId=&quot;4425&quot;/&gt;&#10;    &lt;slide id=&quot;{EF57D311-1119-4D64-9E05-EA3865B166EF}&quot; pptId=&quot;4450&quot;/&gt;&#10;    &lt;slide id=&quot;{468A8F34-6EDE-44B1-A798-74687DB759F9}&quot; pptId=&quot;4426&quot;/&gt;&#10;    &lt;slide id=&quot;{49BAE926-43FC-44E3-AA65-3AA0C3573BD7}&quot; pptId=&quot;4455&quot;/&gt;&#10;    &lt;slide id=&quot;{33E60BAA-2B7C-40A5-AF41-8886E60F17C1}&quot; pptId=&quot;4415&quot;/&gt;&#10;    &lt;slide id=&quot;{BEB787C9-BE3A-44F3-99F8-402EE2652943}&quot; pptId=&quot;4399&quot;/&gt;&#10;    &lt;slide id=&quot;{C46452E7-339C-4DE3-A410-BF871676E0CD}&quot; pptId=&quot;4442&quot;/&gt;&#10;    &lt;slide id=&quot;{5E0BE175-4096-41AB-867F-E62BB2213429}&quot; pptId=&quot;4443&quot;/&gt;&#10;    &lt;slide id=&quot;{562007FC-13DF-4441-96C3-3F249E1C2222}&quot; pptId=&quot;4444&quot;/&gt;&#10;    &lt;slide id=&quot;{FE89ECA2-3E39-4724-9CC5-39DF77EC0092}&quot; pptId=&quot;4401&quot;/&gt;&#10;    &lt;slide id=&quot;{B7021781-07B7-4B02-AF77-CAFF7B50148F}&quot; pptId=&quot;4456&quot;/&gt;&#10;    &lt;slide id=&quot;{ABA8BF62-3F80-4ACB-980B-5F8ED7AB86E7}&quot; pptId=&quot;4454&quot;/&gt;&#10;    &lt;slide id=&quot;{D34D5775-4532-452A-A278-D857133C7AF3}&quot; pptId=&quot;4457&quot;/&gt;&#10;    &lt;slide id=&quot;{6AD03FD9-A679-45EB-A790-2BACC95FB2A1}&quot; pptId=&quot;4446&quot;/&gt;&#10;    &lt;slide id=&quot;{F6EBE1A3-FCDB-4CAC-A4E1-034A920E04B6}&quot; pptId=&quot;4447&quot;/&gt;&#10;    &lt;slide id=&quot;{6214945C-4DCD-416D-BBE0-72F646855ECD}&quot; pptId=&quot;4448&quot;/&gt;&#10;    &lt;slide id=&quot;{7A37F1DD-9747-4DB1-86AE-5A5A493B5468}&quot; pptId=&quot;4449&quot;/&gt;&#10;    &lt;slide id=&quot;{BA6DCDE9-1EEA-437F-867C-B8D41F6A3D11}&quot; pptId=&quot;4301&quot;/&gt;&#10;  &lt;/slides&gt;&#10;&#10;  &lt;narration&gt;&#10;    &lt;audioTracks&gt;&#10;      &lt;audioTrack muted=&quot;false&quot; name=&quot;Isaiah 34-35 Edited Sound Board Recording&quot; resource=&quot;17c85f0d&quot; slideId=&quot;{6140AF3F-58B0-4464-882D-9BAF9852FF94}&quot; startTime=&quot;0&quot; stepIndex=&quot;0&quot; volume=&quot;1&quot;&gt;&#10;        &lt;audio channels=&quot;2&quot; format=&quot;fltp&quot; sampleRate=&quot;48000&quot;/&gt;&#10;      &lt;/audioTrack&gt;&#10;    &lt;/audioTracks&gt;&#10;    &lt;videoTracks/&gt;&#10;  &lt;/narration&gt;&#10;&#10;&lt;/presentation2&gt;&#10;"/>
  <p:tag name="ISPRING_LMS_API_VERSION" val="SCORM 2004 (4th edition)"/>
  <p:tag name="ISPRING_ULTRA_SCORM_COURCE_TITLE" val="Isaiah 34-35 - Rivers of Living Water"/>
  <p:tag name="ISPRING_ULTRA_SCORM_COURSE_ID" val="F4FEFEC3-1409-4ABC-9D00-592E7395E612"/>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uFFFD\/\bP{52F60523-431F-4090-BD6D-7A152C603D33}&quot;,&quot;C:\\Users\\dlbri\\OneDrive\\Documents\\AIC\\AIC Pastoring\\Messages\\Isaiah\\Chapters 28-39\\AV Files&quot;]]"/>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SLIDES" val="0"/>
  <p:tag name="ISPRING_SCORM_RATE_QUIZZES" val="0"/>
  <p:tag name="ISPRING_SCORM_PASSING_SCORE" val="0.000000"/>
  <p:tag name="ISPRING_PRESENTATION_TITLE" val="Isaiah 34-35 - Rivers of Living Water"/>
</p:tagLst>
</file>

<file path=ppt/tags/tag10.xml><?xml version="1.0" encoding="utf-8"?>
<p:tagLst xmlns:a="http://schemas.openxmlformats.org/drawingml/2006/main" xmlns:r="http://schemas.openxmlformats.org/officeDocument/2006/relationships" xmlns:p="http://schemas.openxmlformats.org/presentationml/2006/main">
  <p:tag name="ISPRING_SLIDE_ID_2" val="{AFEC5588-644A-47B1-B45B-7069A9A224EC}"/>
  <p:tag name="GENSWF_ADVANCE_TIME" val="15.041"/>
  <p:tag name="TIMING" val="|3.384"/>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_2" val="{34FBC1EA-2B8B-43B5-BF68-C19ED0ACDB40}"/>
  <p:tag name="GENSWF_ADVANCE_TIME" val="34.228"/>
  <p:tag name="TIMING" val="|7.822"/>
  <p:tag name="ISPRING_CUSTOM_TIMING_USED" val="1"/>
</p:tagLst>
</file>

<file path=ppt/tags/tag12.xml><?xml version="1.0" encoding="utf-8"?>
<p:tagLst xmlns:a="http://schemas.openxmlformats.org/drawingml/2006/main" xmlns:r="http://schemas.openxmlformats.org/officeDocument/2006/relationships" xmlns:p="http://schemas.openxmlformats.org/presentationml/2006/main">
  <p:tag name="ISPRING_SLIDE_ID_2" val="{99BF23AC-21DC-43DF-A60E-06C7367BBB02}"/>
  <p:tag name="GENSWF_ADVANCE_TIME" val="4.335"/>
  <p:tag name="ISPRING_CUSTOM_TIMING_USED" val="1"/>
</p:tagLst>
</file>

<file path=ppt/tags/tag13.xml><?xml version="1.0" encoding="utf-8"?>
<p:tagLst xmlns:a="http://schemas.openxmlformats.org/drawingml/2006/main" xmlns:r="http://schemas.openxmlformats.org/officeDocument/2006/relationships" xmlns:p="http://schemas.openxmlformats.org/presentationml/2006/main">
  <p:tag name="ISPRING_SLIDE_ID_2" val="{5A5A6016-175C-42A9-A72E-191605C4356B}"/>
  <p:tag name="GENSWF_ADVANCE_TIME" val="80.747"/>
  <p:tag name="TIMING" val="|19.339|33.864"/>
  <p:tag name="ISPRING_CUSTOM_TIMING_USED" val="1"/>
</p:tagLst>
</file>

<file path=ppt/tags/tag14.xml><?xml version="1.0" encoding="utf-8"?>
<p:tagLst xmlns:a="http://schemas.openxmlformats.org/drawingml/2006/main" xmlns:r="http://schemas.openxmlformats.org/officeDocument/2006/relationships" xmlns:p="http://schemas.openxmlformats.org/presentationml/2006/main">
  <p:tag name="ISPRING_SLIDE_ID_2" val="{AA06B000-7FDD-4E33-AA82-2039C18C4AEC}"/>
  <p:tag name="GENSWF_ADVANCE_TIME" val="32.176"/>
  <p:tag name="ISPRING_CUSTOM_TIMING_USED" val="1"/>
</p:tagLst>
</file>

<file path=ppt/tags/tag15.xml><?xml version="1.0" encoding="utf-8"?>
<p:tagLst xmlns:a="http://schemas.openxmlformats.org/drawingml/2006/main" xmlns:r="http://schemas.openxmlformats.org/officeDocument/2006/relationships" xmlns:p="http://schemas.openxmlformats.org/presentationml/2006/main">
  <p:tag name="ISPRING_SLIDE_ID_2" val="{13B1C2C4-C6AC-4FBE-9E1A-BB56A4ED536A}"/>
  <p:tag name="GENSWF_ADVANCE_TIME" val="47.588"/>
  <p:tag name="ISPRING_CUSTOM_TIMING_USED" val="1"/>
</p:tagLst>
</file>

<file path=ppt/tags/tag16.xml><?xml version="1.0" encoding="utf-8"?>
<p:tagLst xmlns:a="http://schemas.openxmlformats.org/drawingml/2006/main" xmlns:r="http://schemas.openxmlformats.org/officeDocument/2006/relationships" xmlns:p="http://schemas.openxmlformats.org/presentationml/2006/main">
  <p:tag name="ISPRING_SLIDE_ID_2" val="{9C89F7BC-6FD7-401C-BFB1-E8F30EE813D8}"/>
  <p:tag name="GENSWF_ADVANCE_TIME" val="25.815"/>
  <p:tag name="ISPRING_CUSTOM_TIMING_USED" val="1"/>
</p:tagLst>
</file>

<file path=ppt/tags/tag17.xml><?xml version="1.0" encoding="utf-8"?>
<p:tagLst xmlns:a="http://schemas.openxmlformats.org/drawingml/2006/main" xmlns:r="http://schemas.openxmlformats.org/officeDocument/2006/relationships" xmlns:p="http://schemas.openxmlformats.org/presentationml/2006/main">
  <p:tag name="ISPRING_SLIDE_ID_2" val="{E8311D4A-A59C-4804-8473-6C67D8040B1B}"/>
  <p:tag name="GENSWF_ADVANCE_TIME" val="38.045"/>
  <p:tag name="ISPRING_CUSTOM_TIMING_USED" val="1"/>
</p:tagLst>
</file>

<file path=ppt/tags/tag18.xml><?xml version="1.0" encoding="utf-8"?>
<p:tagLst xmlns:a="http://schemas.openxmlformats.org/drawingml/2006/main" xmlns:r="http://schemas.openxmlformats.org/officeDocument/2006/relationships" xmlns:p="http://schemas.openxmlformats.org/presentationml/2006/main">
  <p:tag name="ISPRING_SLIDE_ID_2" val="{8208E3A4-2191-4E96-92D5-82BF6C3B0539}"/>
  <p:tag name="GENSWF_ADVANCE_TIME" val="8.722"/>
  <p:tag name="ISPRING_CUSTOM_TIMING_USED" val="1"/>
</p:tagLst>
</file>

<file path=ppt/tags/tag19.xml><?xml version="1.0" encoding="utf-8"?>
<p:tagLst xmlns:a="http://schemas.openxmlformats.org/drawingml/2006/main" xmlns:r="http://schemas.openxmlformats.org/officeDocument/2006/relationships" xmlns:p="http://schemas.openxmlformats.org/presentationml/2006/main">
  <p:tag name="ISPRING_SLIDE_ID_2" val="{C2D4B2C8-96FA-491A-ADBE-CD6C393A6A8C}"/>
  <p:tag name="GENSWF_ADVANCE_TIME" val="24.234"/>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6140AF3F-58B0-4464-882D-9BAF9852FF94}"/>
  <p:tag name="GENSWF_ADVANCE_TIME" val="13.787"/>
  <p:tag name="ISPRING_CUSTOM_TIMING_USED" val="1"/>
</p:tagLst>
</file>

<file path=ppt/tags/tag20.xml><?xml version="1.0" encoding="utf-8"?>
<p:tagLst xmlns:a="http://schemas.openxmlformats.org/drawingml/2006/main" xmlns:r="http://schemas.openxmlformats.org/officeDocument/2006/relationships" xmlns:p="http://schemas.openxmlformats.org/presentationml/2006/main">
  <p:tag name="ISPRING_SLIDE_ID_2" val="{016C8EDA-6BE8-4757-8FFD-EB768B45D7EE}"/>
  <p:tag name="GENSWF_ADVANCE_TIME" val="21.444"/>
  <p:tag name="ISPRING_CUSTOM_TIMING_USED" val="1"/>
</p:tagLst>
</file>

<file path=ppt/tags/tag21.xml><?xml version="1.0" encoding="utf-8"?>
<p:tagLst xmlns:a="http://schemas.openxmlformats.org/drawingml/2006/main" xmlns:r="http://schemas.openxmlformats.org/officeDocument/2006/relationships" xmlns:p="http://schemas.openxmlformats.org/presentationml/2006/main">
  <p:tag name="ISPRING_SLIDE_ID_2" val="{52C00BE5-1055-4762-ADA5-3DA79F96102B}"/>
  <p:tag name="GENSWF_ADVANCE_TIME" val="47.820"/>
  <p:tag name="TIMING" val="|27.914"/>
  <p:tag name="ISPRING_CUSTOM_TIMING_USED" val="1"/>
</p:tagLst>
</file>

<file path=ppt/tags/tag22.xml><?xml version="1.0" encoding="utf-8"?>
<p:tagLst xmlns:a="http://schemas.openxmlformats.org/drawingml/2006/main" xmlns:r="http://schemas.openxmlformats.org/officeDocument/2006/relationships" xmlns:p="http://schemas.openxmlformats.org/presentationml/2006/main">
  <p:tag name="ISPRING_SLIDE_ID_2" val="{9EC63084-4901-44C9-A0F1-B2C59317BE26}"/>
  <p:tag name="GENSWF_ADVANCE_TIME" val="18.769"/>
  <p:tag name="ISPRING_CUSTOM_TIMING_USED" val="1"/>
</p:tagLst>
</file>

<file path=ppt/tags/tag23.xml><?xml version="1.0" encoding="utf-8"?>
<p:tagLst xmlns:a="http://schemas.openxmlformats.org/drawingml/2006/main" xmlns:r="http://schemas.openxmlformats.org/officeDocument/2006/relationships" xmlns:p="http://schemas.openxmlformats.org/presentationml/2006/main">
  <p:tag name="ISPRING_SLIDE_ID_2" val="{5C2A0764-00E9-4B5D-B132-1F5D2E3495C5}"/>
  <p:tag name="GENSWF_ADVANCE_TIME" val="21.261"/>
  <p:tag name="TIMING" val="|10.012|2.719|2.5"/>
  <p:tag name="ISPRING_CUSTOM_TIMING_USED" val="1"/>
</p:tagLst>
</file>

<file path=ppt/tags/tag24.xml><?xml version="1.0" encoding="utf-8"?>
<p:tagLst xmlns:a="http://schemas.openxmlformats.org/drawingml/2006/main" xmlns:r="http://schemas.openxmlformats.org/officeDocument/2006/relationships" xmlns:p="http://schemas.openxmlformats.org/presentationml/2006/main">
  <p:tag name="ISPRING_SLIDE_ID_2" val="{51606A4E-2CAC-46C9-90C7-C36A995883CD}"/>
  <p:tag name="GENSWF_ADVANCE_TIME" val="13.886"/>
  <p:tag name="ISPRING_CUSTOM_TIMING_USED" val="1"/>
</p:tagLst>
</file>

<file path=ppt/tags/tag25.xml><?xml version="1.0" encoding="utf-8"?>
<p:tagLst xmlns:a="http://schemas.openxmlformats.org/drawingml/2006/main" xmlns:r="http://schemas.openxmlformats.org/officeDocument/2006/relationships" xmlns:p="http://schemas.openxmlformats.org/presentationml/2006/main">
  <p:tag name="ISPRING_SLIDE_ID_2" val="{F46B1AEB-47F6-482E-8F90-92A4B3E58A33}"/>
  <p:tag name="GENSWF_ADVANCE_TIME" val="54.240"/>
  <p:tag name="TIMING" val="|24.607"/>
  <p:tag name="ISPRING_CUSTOM_TIMING_USED" val="1"/>
</p:tagLst>
</file>

<file path=ppt/tags/tag26.xml><?xml version="1.0" encoding="utf-8"?>
<p:tagLst xmlns:a="http://schemas.openxmlformats.org/drawingml/2006/main" xmlns:r="http://schemas.openxmlformats.org/officeDocument/2006/relationships" xmlns:p="http://schemas.openxmlformats.org/presentationml/2006/main">
  <p:tag name="ISPRING_SLIDE_ID_2" val="{C45D9673-5B59-41D6-91E3-1F5B579EF72D}"/>
  <p:tag name="GENSWF_ADVANCE_TIME" val="48.899"/>
  <p:tag name="ISPRING_CUSTOM_TIMING_USED" val="1"/>
</p:tagLst>
</file>

<file path=ppt/tags/tag27.xml><?xml version="1.0" encoding="utf-8"?>
<p:tagLst xmlns:a="http://schemas.openxmlformats.org/drawingml/2006/main" xmlns:r="http://schemas.openxmlformats.org/officeDocument/2006/relationships" xmlns:p="http://schemas.openxmlformats.org/presentationml/2006/main">
  <p:tag name="ISPRING_SLIDE_ID_2" val="{0C7E3030-263E-4A0D-8A87-89ECC1CA5C62}"/>
  <p:tag name="GENSWF_ADVANCE_TIME" val="46.922"/>
  <p:tag name="ISPRING_CUSTOM_TIMING_USED" val="1"/>
</p:tagLst>
</file>

<file path=ppt/tags/tag28.xml><?xml version="1.0" encoding="utf-8"?>
<p:tagLst xmlns:a="http://schemas.openxmlformats.org/drawingml/2006/main" xmlns:r="http://schemas.openxmlformats.org/officeDocument/2006/relationships" xmlns:p="http://schemas.openxmlformats.org/presentationml/2006/main">
  <p:tag name="ISPRING_SLIDE_ID_2" val="{360FC9AD-79BE-4F50-BBD2-7FDDB0A67731}"/>
  <p:tag name="GENSWF_ADVANCE_TIME" val="42.670"/>
  <p:tag name="TIMING" val="|3.502|23.176"/>
  <p:tag name="ISPRING_CUSTOM_TIMING_USED" val="1"/>
</p:tagLst>
</file>

<file path=ppt/tags/tag29.xml><?xml version="1.0" encoding="utf-8"?>
<p:tagLst xmlns:a="http://schemas.openxmlformats.org/drawingml/2006/main" xmlns:r="http://schemas.openxmlformats.org/officeDocument/2006/relationships" xmlns:p="http://schemas.openxmlformats.org/presentationml/2006/main">
  <p:tag name="ISPRING_SLIDE_ID_2" val="{6C927002-EAB9-415A-BCF3-82AB2EB4F25E}"/>
  <p:tag name="GENSWF_ADVANCE_TIME" val="33.812"/>
  <p:tag name="TIMING" val="|15.32|10.209"/>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68BADA21-E55E-4584-8649-318A994C97C9}"/>
  <p:tag name="GENSWF_ADVANCE_TIME" val="124.580"/>
  <p:tag name="ISPRING_CUSTOM_TIMING_USED" val="1"/>
</p:tagLst>
</file>

<file path=ppt/tags/tag30.xml><?xml version="1.0" encoding="utf-8"?>
<p:tagLst xmlns:a="http://schemas.openxmlformats.org/drawingml/2006/main" xmlns:r="http://schemas.openxmlformats.org/officeDocument/2006/relationships" xmlns:p="http://schemas.openxmlformats.org/presentationml/2006/main">
  <p:tag name="ISPRING_SLIDE_ID_2" val="{11B20923-F3AB-4AD1-B54D-9ECD8A4ECD59}"/>
  <p:tag name="GENSWF_ADVANCE_TIME" val="42.981"/>
  <p:tag name="TIMING" val="|36.851"/>
  <p:tag name="ISPRING_CUSTOM_TIMING_USED" val="1"/>
</p:tagLst>
</file>

<file path=ppt/tags/tag31.xml><?xml version="1.0" encoding="utf-8"?>
<p:tagLst xmlns:a="http://schemas.openxmlformats.org/drawingml/2006/main" xmlns:r="http://schemas.openxmlformats.org/officeDocument/2006/relationships" xmlns:p="http://schemas.openxmlformats.org/presentationml/2006/main">
  <p:tag name="ISPRING_SLIDE_ID_2" val="{8117BA7C-28BC-48EA-88DB-E0FD9CBACD81}"/>
  <p:tag name="GENSWF_ADVANCE_TIME" val="30.804"/>
  <p:tag name="ISPRING_CUSTOM_TIMING_USED" val="1"/>
</p:tagLst>
</file>

<file path=ppt/tags/tag32.xml><?xml version="1.0" encoding="utf-8"?>
<p:tagLst xmlns:a="http://schemas.openxmlformats.org/drawingml/2006/main" xmlns:r="http://schemas.openxmlformats.org/officeDocument/2006/relationships" xmlns:p="http://schemas.openxmlformats.org/presentationml/2006/main">
  <p:tag name="ISPRING_SLIDE_ID_2" val="{CC34C17C-5CCD-4706-BA75-3A9D8EE14A35}"/>
  <p:tag name="GENSWF_ADVANCE_TIME" val="45.591"/>
  <p:tag name="ISPRING_CUSTOM_TIMING_USED" val="1"/>
</p:tagLst>
</file>

<file path=ppt/tags/tag33.xml><?xml version="1.0" encoding="utf-8"?>
<p:tagLst xmlns:a="http://schemas.openxmlformats.org/drawingml/2006/main" xmlns:r="http://schemas.openxmlformats.org/officeDocument/2006/relationships" xmlns:p="http://schemas.openxmlformats.org/presentationml/2006/main">
  <p:tag name="ISPRING_SLIDE_ID_2" val="{E6E17C1B-A5FA-4636-A1F1-9961AF5D8EEB}"/>
  <p:tag name="GENSWF_ADVANCE_TIME" val="2.305"/>
  <p:tag name="ISPRING_CUSTOM_TIMING_USED" val="1"/>
</p:tagLst>
</file>

<file path=ppt/tags/tag34.xml><?xml version="1.0" encoding="utf-8"?>
<p:tagLst xmlns:a="http://schemas.openxmlformats.org/drawingml/2006/main" xmlns:r="http://schemas.openxmlformats.org/officeDocument/2006/relationships" xmlns:p="http://schemas.openxmlformats.org/presentationml/2006/main">
  <p:tag name="ISPRING_SLIDE_ID_2" val="{153D3474-1D9F-4B48-ACED-B897B16D8E3D}"/>
  <p:tag name="GENSWF_ADVANCE_TIME" val="46.956"/>
  <p:tag name="TIMING" val="|27.197"/>
  <p:tag name="ISPRING_CUSTOM_TIMING_USED" val="1"/>
</p:tagLst>
</file>

<file path=ppt/tags/tag35.xml><?xml version="1.0" encoding="utf-8"?>
<p:tagLst xmlns:a="http://schemas.openxmlformats.org/drawingml/2006/main" xmlns:r="http://schemas.openxmlformats.org/officeDocument/2006/relationships" xmlns:p="http://schemas.openxmlformats.org/presentationml/2006/main">
  <p:tag name="ISPRING_SLIDE_ID_2" val="{F85CD0E7-E44F-41EB-8394-F23A6E846D94}"/>
  <p:tag name="GENSWF_ADVANCE_TIME" val="40.233"/>
  <p:tag name="TIMING" val="|19.212"/>
  <p:tag name="ISPRING_CUSTOM_TIMING_USED" val="1"/>
</p:tagLst>
</file>

<file path=ppt/tags/tag36.xml><?xml version="1.0" encoding="utf-8"?>
<p:tagLst xmlns:a="http://schemas.openxmlformats.org/drawingml/2006/main" xmlns:r="http://schemas.openxmlformats.org/officeDocument/2006/relationships" xmlns:p="http://schemas.openxmlformats.org/presentationml/2006/main">
  <p:tag name="ISPRING_SLIDE_ID_2" val="{1EFACA91-7501-4768-8382-0A4BCF996F42}"/>
  <p:tag name="GENSWF_ADVANCE_TIME" val="41.100"/>
  <p:tag name="TIMING" val="|2.177"/>
  <p:tag name="ISPRING_CUSTOM_TIMING_USED" val="1"/>
</p:tagLst>
</file>

<file path=ppt/tags/tag37.xml><?xml version="1.0" encoding="utf-8"?>
<p:tagLst xmlns:a="http://schemas.openxmlformats.org/drawingml/2006/main" xmlns:r="http://schemas.openxmlformats.org/officeDocument/2006/relationships" xmlns:p="http://schemas.openxmlformats.org/presentationml/2006/main">
  <p:tag name="ISPRING_SLIDE_ID_2" val="{72181824-CFED-48F8-AF5B-A8661FEEA28A}"/>
  <p:tag name="GENSWF_ADVANCE_TIME" val="3.175"/>
  <p:tag name="ISPRING_CUSTOM_TIMING_USED" val="1"/>
</p:tagLst>
</file>

<file path=ppt/tags/tag38.xml><?xml version="1.0" encoding="utf-8"?>
<p:tagLst xmlns:a="http://schemas.openxmlformats.org/drawingml/2006/main" xmlns:r="http://schemas.openxmlformats.org/officeDocument/2006/relationships" xmlns:p="http://schemas.openxmlformats.org/presentationml/2006/main">
  <p:tag name="ISPRING_SLIDE_ID_2" val="{59921A6E-A1B4-4380-9BE5-BFD6A954A1EA}"/>
  <p:tag name="GENSWF_ADVANCE_TIME" val="23.857"/>
  <p:tag name="TIMING" val="|13.167"/>
  <p:tag name="ISPRING_CUSTOM_TIMING_USED" val="1"/>
</p:tagLst>
</file>

<file path=ppt/tags/tag39.xml><?xml version="1.0" encoding="utf-8"?>
<p:tagLst xmlns:a="http://schemas.openxmlformats.org/drawingml/2006/main" xmlns:r="http://schemas.openxmlformats.org/officeDocument/2006/relationships" xmlns:p="http://schemas.openxmlformats.org/presentationml/2006/main">
  <p:tag name="ISPRING_SLIDE_ID_2" val="{B468CF66-FE38-43A4-A951-9A1F24CB79F2}"/>
  <p:tag name="GENSWF_ADVANCE_TIME" val="58.352"/>
  <p:tag name="TIMING" val="|22.391"/>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442E9FCC-A5B3-4B04-8E3F-EF8DF296B51B}"/>
  <p:tag name="GENSWF_ADVANCE_TIME" val="81.342"/>
  <p:tag name="TIMING" val="|10.538|19.304|17.856|9.652"/>
  <p:tag name="ISPRING_CUSTOM_TIMING_USED" val="1"/>
</p:tagLst>
</file>

<file path=ppt/tags/tag40.xml><?xml version="1.0" encoding="utf-8"?>
<p:tagLst xmlns:a="http://schemas.openxmlformats.org/drawingml/2006/main" xmlns:r="http://schemas.openxmlformats.org/officeDocument/2006/relationships" xmlns:p="http://schemas.openxmlformats.org/presentationml/2006/main">
  <p:tag name="ISPRING_SLIDE_ID_2" val="{0AFADD4B-9105-4A95-BA0F-51C16A0F13DA}"/>
  <p:tag name="GENSWF_ADVANCE_TIME" val="10.718"/>
  <p:tag name="ISPRING_CUSTOM_TIMING_USED" val="1"/>
</p:tagLst>
</file>

<file path=ppt/tags/tag41.xml><?xml version="1.0" encoding="utf-8"?>
<p:tagLst xmlns:a="http://schemas.openxmlformats.org/drawingml/2006/main" xmlns:r="http://schemas.openxmlformats.org/officeDocument/2006/relationships" xmlns:p="http://schemas.openxmlformats.org/presentationml/2006/main">
  <p:tag name="ISPRING_SLIDE_ID_2" val="{8769966D-F44E-492E-B889-68726F641EAD}"/>
  <p:tag name="GENSWF_ADVANCE_TIME" val="44.358"/>
  <p:tag name="TIMING" val="|29.785"/>
  <p:tag name="ISPRING_CUSTOM_TIMING_USED" val="1"/>
</p:tagLst>
</file>

<file path=ppt/tags/tag42.xml><?xml version="1.0" encoding="utf-8"?>
<p:tagLst xmlns:a="http://schemas.openxmlformats.org/drawingml/2006/main" xmlns:r="http://schemas.openxmlformats.org/officeDocument/2006/relationships" xmlns:p="http://schemas.openxmlformats.org/presentationml/2006/main">
  <p:tag name="ISPRING_SLIDE_ID_2" val="{B890DABD-D7B3-47D1-8986-27D7D3835AF0}"/>
  <p:tag name="GENSWF_ADVANCE_TIME" val="8.929"/>
  <p:tag name="ISPRING_CUSTOM_TIMING_USED" val="1"/>
</p:tagLst>
</file>

<file path=ppt/tags/tag43.xml><?xml version="1.0" encoding="utf-8"?>
<p:tagLst xmlns:a="http://schemas.openxmlformats.org/drawingml/2006/main" xmlns:r="http://schemas.openxmlformats.org/officeDocument/2006/relationships" xmlns:p="http://schemas.openxmlformats.org/presentationml/2006/main">
  <p:tag name="ISPRING_SLIDE_ID_2" val="{3176D405-9120-46CC-978E-3C82E4E8D54A}"/>
  <p:tag name="GENSWF_ADVANCE_TIME" val="24.510"/>
  <p:tag name="ISPRING_CUSTOM_TIMING_USED" val="1"/>
</p:tagLst>
</file>

<file path=ppt/tags/tag44.xml><?xml version="1.0" encoding="utf-8"?>
<p:tagLst xmlns:a="http://schemas.openxmlformats.org/drawingml/2006/main" xmlns:r="http://schemas.openxmlformats.org/officeDocument/2006/relationships" xmlns:p="http://schemas.openxmlformats.org/presentationml/2006/main">
  <p:tag name="ISPRING_SLIDE_ID_2" val="{3102E893-FF9E-4AE1-9B86-36F0DD51DC38}"/>
  <p:tag name="GENSWF_ADVANCE_TIME" val="36.599"/>
  <p:tag name="TIMING" val="|12.214"/>
  <p:tag name="ISPRING_CUSTOM_TIMING_USED" val="1"/>
</p:tagLst>
</file>

<file path=ppt/tags/tag45.xml><?xml version="1.0" encoding="utf-8"?>
<p:tagLst xmlns:a="http://schemas.openxmlformats.org/drawingml/2006/main" xmlns:r="http://schemas.openxmlformats.org/officeDocument/2006/relationships" xmlns:p="http://schemas.openxmlformats.org/presentationml/2006/main">
  <p:tag name="ISPRING_SLIDE_ID_2" val="{BA00FA51-E200-4B93-B597-71214ED1401D}"/>
  <p:tag name="GENSWF_ADVANCE_TIME" val="63.696"/>
  <p:tag name="TIMING" val="|48.039"/>
  <p:tag name="ISPRING_CUSTOM_TIMING_USED" val="1"/>
</p:tagLst>
</file>

<file path=ppt/tags/tag46.xml><?xml version="1.0" encoding="utf-8"?>
<p:tagLst xmlns:a="http://schemas.openxmlformats.org/drawingml/2006/main" xmlns:r="http://schemas.openxmlformats.org/officeDocument/2006/relationships" xmlns:p="http://schemas.openxmlformats.org/presentationml/2006/main">
  <p:tag name="ISPRING_SLIDE_ID_2" val="{25BFCB80-F456-4B2C-956F-F6A24B3F92B6}"/>
  <p:tag name="GENSWF_ADVANCE_TIME" val="30.530"/>
  <p:tag name="TIMING" val="|4.765"/>
  <p:tag name="ISPRING_CUSTOM_TIMING_USED" val="1"/>
</p:tagLst>
</file>

<file path=ppt/tags/tag47.xml><?xml version="1.0" encoding="utf-8"?>
<p:tagLst xmlns:a="http://schemas.openxmlformats.org/drawingml/2006/main" xmlns:r="http://schemas.openxmlformats.org/officeDocument/2006/relationships" xmlns:p="http://schemas.openxmlformats.org/presentationml/2006/main">
  <p:tag name="ISPRING_SLIDE_ID_2" val="{EF57D311-1119-4D64-9E05-EA3865B166EF}"/>
  <p:tag name="GENSWF_ADVANCE_TIME" val="62.336"/>
  <p:tag name="ISPRING_CUSTOM_TIMING_USED" val="1"/>
</p:tagLst>
</file>

<file path=ppt/tags/tag48.xml><?xml version="1.0" encoding="utf-8"?>
<p:tagLst xmlns:a="http://schemas.openxmlformats.org/drawingml/2006/main" xmlns:r="http://schemas.openxmlformats.org/officeDocument/2006/relationships" xmlns:p="http://schemas.openxmlformats.org/presentationml/2006/main">
  <p:tag name="ISPRING_SLIDE_ID_2" val="{468A8F34-6EDE-44B1-A798-74687DB759F9}"/>
  <p:tag name="GENSWF_ADVANCE_TIME" val="20.132"/>
  <p:tag name="ISPRING_CUSTOM_TIMING_USED" val="1"/>
</p:tagLst>
</file>

<file path=ppt/tags/tag49.xml><?xml version="1.0" encoding="utf-8"?>
<p:tagLst xmlns:a="http://schemas.openxmlformats.org/drawingml/2006/main" xmlns:r="http://schemas.openxmlformats.org/officeDocument/2006/relationships" xmlns:p="http://schemas.openxmlformats.org/presentationml/2006/main">
  <p:tag name="ISPRING_SLIDE_ID_2" val="{49BAE926-43FC-44E3-AA65-3AA0C3573BD7}"/>
  <p:tag name="GENSWF_ADVANCE_TIME" val="103.034"/>
  <p:tag name="TIMING" val="|12.458|18.723|7.17|6.356|14.496|17.582"/>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B76BA106-57FA-4712-A539-8EDB59A3E10D}"/>
  <p:tag name="GENSWF_ADVANCE_TIME" val="20.570"/>
  <p:tag name="ISPRING_CUSTOM_TIMING_USED" val="1"/>
</p:tagLst>
</file>

<file path=ppt/tags/tag50.xml><?xml version="1.0" encoding="utf-8"?>
<p:tagLst xmlns:a="http://schemas.openxmlformats.org/drawingml/2006/main" xmlns:r="http://schemas.openxmlformats.org/officeDocument/2006/relationships" xmlns:p="http://schemas.openxmlformats.org/presentationml/2006/main">
  <p:tag name="ISPRING_SLIDE_ID_2" val="{33E60BAA-2B7C-40A5-AF41-8886E60F17C1}"/>
  <p:tag name="GENSWF_ADVANCE_TIME" val="1.492"/>
  <p:tag name="ISPRING_CUSTOM_TIMING_USED" val="1"/>
</p:tagLst>
</file>

<file path=ppt/tags/tag51.xml><?xml version="1.0" encoding="utf-8"?>
<p:tagLst xmlns:a="http://schemas.openxmlformats.org/drawingml/2006/main" xmlns:r="http://schemas.openxmlformats.org/officeDocument/2006/relationships" xmlns:p="http://schemas.openxmlformats.org/presentationml/2006/main">
  <p:tag name="ISPRING_SLIDE_ID_2" val="{BEB787C9-BE3A-44F3-99F8-402EE2652943}"/>
  <p:tag name="GENSWF_ADVANCE_TIME" val="18.644"/>
  <p:tag name="ISPRING_CUSTOM_TIMING_USED" val="1"/>
</p:tagLst>
</file>

<file path=ppt/tags/tag52.xml><?xml version="1.0" encoding="utf-8"?>
<p:tagLst xmlns:a="http://schemas.openxmlformats.org/drawingml/2006/main" xmlns:r="http://schemas.openxmlformats.org/officeDocument/2006/relationships" xmlns:p="http://schemas.openxmlformats.org/presentationml/2006/main">
  <p:tag name="ISPRING_SLIDE_ID_2" val="{C46452E7-339C-4DE3-A410-BF871676E0CD}"/>
  <p:tag name="GENSWF_ADVANCE_TIME" val="10.060"/>
  <p:tag name="ISPRING_CUSTOM_TIMING_USED" val="1"/>
</p:tagLst>
</file>

<file path=ppt/tags/tag53.xml><?xml version="1.0" encoding="utf-8"?>
<p:tagLst xmlns:a="http://schemas.openxmlformats.org/drawingml/2006/main" xmlns:r="http://schemas.openxmlformats.org/officeDocument/2006/relationships" xmlns:p="http://schemas.openxmlformats.org/presentationml/2006/main">
  <p:tag name="ISPRING_SLIDE_ID_2" val="{5E0BE175-4096-41AB-867F-E62BB2213429}"/>
  <p:tag name="GENSWF_ADVANCE_TIME" val="13.014"/>
  <p:tag name="TIMING" val="|5.387"/>
  <p:tag name="ISPRING_CUSTOM_TIMING_USED" val="1"/>
</p:tagLst>
</file>

<file path=ppt/tags/tag54.xml><?xml version="1.0" encoding="utf-8"?>
<p:tagLst xmlns:a="http://schemas.openxmlformats.org/drawingml/2006/main" xmlns:r="http://schemas.openxmlformats.org/officeDocument/2006/relationships" xmlns:p="http://schemas.openxmlformats.org/presentationml/2006/main">
  <p:tag name="ISPRING_SLIDE_ID_2" val="{562007FC-13DF-4441-96C3-3F249E1C2222}"/>
  <p:tag name="GENSWF_ADVANCE_TIME" val="67.678"/>
  <p:tag name="ISPRING_CUSTOM_TIMING_USED" val="1"/>
</p:tagLst>
</file>

<file path=ppt/tags/tag55.xml><?xml version="1.0" encoding="utf-8"?>
<p:tagLst xmlns:a="http://schemas.openxmlformats.org/drawingml/2006/main" xmlns:r="http://schemas.openxmlformats.org/officeDocument/2006/relationships" xmlns:p="http://schemas.openxmlformats.org/presentationml/2006/main">
  <p:tag name="ISPRING_SLIDE_ID_2" val="{FE89ECA2-3E39-4724-9CC5-39DF77EC0092}"/>
  <p:tag name="GENSWF_ADVANCE_TIME" val="36.837"/>
  <p:tag name="TIMING" val="|8.475"/>
  <p:tag name="ISPRING_CUSTOM_TIMING_USED" val="1"/>
</p:tagLst>
</file>

<file path=ppt/tags/tag56.xml><?xml version="1.0" encoding="utf-8"?>
<p:tagLst xmlns:a="http://schemas.openxmlformats.org/drawingml/2006/main" xmlns:r="http://schemas.openxmlformats.org/officeDocument/2006/relationships" xmlns:p="http://schemas.openxmlformats.org/presentationml/2006/main">
  <p:tag name="ISPRING_SLIDE_ID_2" val="{B7021781-07B7-4B02-AF77-CAFF7B50148F}"/>
  <p:tag name="GENSWF_ADVANCE_TIME" val="35.143"/>
  <p:tag name="TIMING" val="|6.204"/>
  <p:tag name="ISPRING_CUSTOM_TIMING_USED" val="1"/>
</p:tagLst>
</file>

<file path=ppt/tags/tag57.xml><?xml version="1.0" encoding="utf-8"?>
<p:tagLst xmlns:a="http://schemas.openxmlformats.org/drawingml/2006/main" xmlns:r="http://schemas.openxmlformats.org/officeDocument/2006/relationships" xmlns:p="http://schemas.openxmlformats.org/presentationml/2006/main">
  <p:tag name="ISPRING_SLIDE_ID_2" val="{ABA8BF62-3F80-4ACB-980B-5F8ED7AB86E7}"/>
  <p:tag name="GENSWF_ADVANCE_TIME" val="57.119"/>
  <p:tag name="ISPRING_CUSTOM_TIMING_USED" val="1"/>
</p:tagLst>
</file>

<file path=ppt/tags/tag58.xml><?xml version="1.0" encoding="utf-8"?>
<p:tagLst xmlns:a="http://schemas.openxmlformats.org/drawingml/2006/main" xmlns:r="http://schemas.openxmlformats.org/officeDocument/2006/relationships" xmlns:p="http://schemas.openxmlformats.org/presentationml/2006/main">
  <p:tag name="ISPRING_SLIDE_ID_2" val="{D34D5775-4532-452A-A278-D857133C7AF3}"/>
  <p:tag name="GENSWF_ADVANCE_TIME" val="6.963"/>
  <p:tag name="ISPRING_CUSTOM_TIMING_USED" val="1"/>
</p:tagLst>
</file>

<file path=ppt/tags/tag59.xml><?xml version="1.0" encoding="utf-8"?>
<p:tagLst xmlns:a="http://schemas.openxmlformats.org/drawingml/2006/main" xmlns:r="http://schemas.openxmlformats.org/officeDocument/2006/relationships" xmlns:p="http://schemas.openxmlformats.org/presentationml/2006/main">
  <p:tag name="ISPRING_SLIDE_ID_2" val="{6AD03FD9-A679-45EB-A790-2BACC95FB2A1}"/>
  <p:tag name="GENSWF_ADVANCE_TIME" val="37.560"/>
  <p:tag name="TIMING" val="|6.141"/>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D47A36EE-36BF-4B33-8EDE-27DF83D509AC}"/>
  <p:tag name="GENSWF_ADVANCE_TIME" val="26.241"/>
  <p:tag name="TIMING" val="|8.407"/>
  <p:tag name="ISPRING_CUSTOM_TIMING_USED" val="1"/>
</p:tagLst>
</file>

<file path=ppt/tags/tag60.xml><?xml version="1.0" encoding="utf-8"?>
<p:tagLst xmlns:a="http://schemas.openxmlformats.org/drawingml/2006/main" xmlns:r="http://schemas.openxmlformats.org/officeDocument/2006/relationships" xmlns:p="http://schemas.openxmlformats.org/presentationml/2006/main">
  <p:tag name="ISPRING_SLIDE_ID_2" val="{F6EBE1A3-FCDB-4CAC-A4E1-034A920E04B6}"/>
  <p:tag name="GENSWF_ADVANCE_TIME" val="26.812"/>
  <p:tag name="ISPRING_CUSTOM_TIMING_USED" val="1"/>
</p:tagLst>
</file>

<file path=ppt/tags/tag61.xml><?xml version="1.0" encoding="utf-8"?>
<p:tagLst xmlns:a="http://schemas.openxmlformats.org/drawingml/2006/main" xmlns:r="http://schemas.openxmlformats.org/officeDocument/2006/relationships" xmlns:p="http://schemas.openxmlformats.org/presentationml/2006/main">
  <p:tag name="ISPRING_SLIDE_ID_2" val="{6214945C-4DCD-416D-BBE0-72F646855ECD}"/>
  <p:tag name="GENSWF_ADVANCE_TIME" val="52.318"/>
  <p:tag name="TIMING" val="|6.319|27.105|8.296"/>
  <p:tag name="ISPRING_CUSTOM_TIMING_USED" val="1"/>
</p:tagLst>
</file>

<file path=ppt/tags/tag62.xml><?xml version="1.0" encoding="utf-8"?>
<p:tagLst xmlns:a="http://schemas.openxmlformats.org/drawingml/2006/main" xmlns:r="http://schemas.openxmlformats.org/officeDocument/2006/relationships" xmlns:p="http://schemas.openxmlformats.org/presentationml/2006/main">
  <p:tag name="ISPRING_SLIDE_ID_2" val="{7A37F1DD-9747-4DB1-86AE-5A5A493B5468}"/>
  <p:tag name="GENSWF_ADVANCE_TIME" val="90.011"/>
  <p:tag name="TIMING" val="|27.787"/>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_2" val="{3741DE46-B671-41C3-93BC-F16551EEC584}"/>
  <p:tag name="GENSWF_ADVANCE_TIME" val="29.338"/>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_2" val="{B71BCC9F-04C0-43E6-8794-ADB61AEAF24E}"/>
  <p:tag name="GENSWF_ADVANCE_TIME" val="21.983"/>
  <p:tag name="TIMING" val="|5.888"/>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_2" val="{AA441D2C-E740-499D-87C1-B681D707AF69}"/>
  <p:tag name="GENSWF_ADVANCE_TIME" val="29.404"/>
  <p:tag name="TIMING" val="|2.532"/>
  <p:tag name="ISPRING_CUSTOM_TIMING_US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9161</TotalTime>
  <Words>4328</Words>
  <Application>Microsoft Macintosh PowerPoint</Application>
  <PresentationFormat>Widescreen</PresentationFormat>
  <Paragraphs>556</Paragraphs>
  <Slides>63</Slides>
  <Notes>62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Calibri</vt:lpstr>
      <vt:lpstr>Calisto MT</vt:lpstr>
      <vt:lpstr>Cooper Black</vt:lpstr>
      <vt:lpstr>Engravers MT</vt:lpstr>
      <vt:lpstr>Times New Roman</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PowerPoint Presentation</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PowerPoint Presentation</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Isaiah 34-35 - Rivers of Living Water</dc:title>
  <dc:creator>Dan Bridges</dc:creator>
  <cp:lastModifiedBy>Rick Griffith</cp:lastModifiedBy>
  <cp:revision>13</cp:revision>
  <dcterms:created xsi:type="dcterms:W3CDTF">2023-11-07T11:17:49Z</dcterms:created>
  <dcterms:modified xsi:type="dcterms:W3CDTF">2024-11-12T13:53:21Z</dcterms:modified>
</cp:coreProperties>
</file>