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7"/>
  </p:notesMasterIdLst>
  <p:sldIdLst>
    <p:sldId id="4211" r:id="rId2"/>
    <p:sldId id="4161" r:id="rId3"/>
    <p:sldId id="4262" r:id="rId4"/>
    <p:sldId id="4236" r:id="rId5"/>
    <p:sldId id="4263" r:id="rId6"/>
    <p:sldId id="4264" r:id="rId7"/>
    <p:sldId id="4238" r:id="rId8"/>
    <p:sldId id="4267" r:id="rId9"/>
    <p:sldId id="4270" r:id="rId10"/>
    <p:sldId id="4268" r:id="rId11"/>
    <p:sldId id="4305" r:id="rId12"/>
    <p:sldId id="4297" r:id="rId13"/>
    <p:sldId id="4269" r:id="rId14"/>
    <p:sldId id="4271" r:id="rId15"/>
    <p:sldId id="4273" r:id="rId16"/>
    <p:sldId id="4274" r:id="rId17"/>
    <p:sldId id="4166" r:id="rId18"/>
    <p:sldId id="4242" r:id="rId19"/>
    <p:sldId id="4243" r:id="rId20"/>
    <p:sldId id="4244" r:id="rId21"/>
    <p:sldId id="4245" r:id="rId22"/>
    <p:sldId id="4275" r:id="rId23"/>
    <p:sldId id="4308" r:id="rId24"/>
    <p:sldId id="4246" r:id="rId25"/>
    <p:sldId id="4307" r:id="rId26"/>
    <p:sldId id="4276" r:id="rId27"/>
    <p:sldId id="4298" r:id="rId28"/>
    <p:sldId id="4279" r:id="rId29"/>
    <p:sldId id="4299" r:id="rId30"/>
    <p:sldId id="4280" r:id="rId31"/>
    <p:sldId id="4300" r:id="rId32"/>
    <p:sldId id="4265" r:id="rId33"/>
    <p:sldId id="4250" r:id="rId34"/>
    <p:sldId id="4282" r:id="rId35"/>
    <p:sldId id="4283" r:id="rId36"/>
    <p:sldId id="4252" r:id="rId37"/>
    <p:sldId id="4266" r:id="rId38"/>
    <p:sldId id="4253" r:id="rId39"/>
    <p:sldId id="4284" r:id="rId40"/>
    <p:sldId id="4285" r:id="rId41"/>
    <p:sldId id="4286" r:id="rId42"/>
    <p:sldId id="4288" r:id="rId43"/>
    <p:sldId id="4287" r:id="rId44"/>
    <p:sldId id="4289" r:id="rId45"/>
    <p:sldId id="4306" r:id="rId46"/>
    <p:sldId id="4254" r:id="rId47"/>
    <p:sldId id="4255" r:id="rId48"/>
    <p:sldId id="4291" r:id="rId49"/>
    <p:sldId id="4292" r:id="rId50"/>
    <p:sldId id="4293" r:id="rId51"/>
    <p:sldId id="4302" r:id="rId52"/>
    <p:sldId id="4303" r:id="rId53"/>
    <p:sldId id="4304" r:id="rId54"/>
    <p:sldId id="949" r:id="rId55"/>
    <p:sldId id="31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2D38"/>
    <a:srgbClr val="2E3134"/>
    <a:srgbClr val="000000"/>
    <a:srgbClr val="683112"/>
    <a:srgbClr val="40381C"/>
    <a:srgbClr val="2C2216"/>
    <a:srgbClr val="342E25"/>
    <a:srgbClr val="441E07"/>
    <a:srgbClr val="000D00"/>
    <a:srgbClr val="385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E01B15-CA75-408B-BB5A-9E3D6A5587B8}" v="4397" dt="2024-10-19T08:49:14.0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720"/>
    <p:restoredTop sz="94453" autoAdjust="0"/>
  </p:normalViewPr>
  <p:slideViewPr>
    <p:cSldViewPr snapToGrid="0">
      <p:cViewPr varScale="1">
        <p:scale>
          <a:sx n="60" d="100"/>
          <a:sy n="60" d="100"/>
        </p:scale>
        <p:origin x="176" y="22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9200C-7631-4FE6-A00A-04BA47EBE37E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F0EDD-2A63-4035-A82B-6D53DBFCC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806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5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874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4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568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0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79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6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14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378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9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6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933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899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76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063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593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70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608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535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417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(op)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06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72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87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7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59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7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F0EDD-2A63-4035-A82B-6D53DBFCCD7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7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76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6190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722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1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6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00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35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80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443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5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9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59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9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0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26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413A7F-53B5-46F5-B019-30121A04A1A6}" type="datetimeFigureOut">
              <a:rPr lang="en-US" smtClean="0"/>
              <a:t>10/20/24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3A9032-5601-4700-B269-18A8BA3A8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75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erson sitting on a rock writing on a paper&#10;&#10;Description automatically generated">
            <a:extLst>
              <a:ext uri="{FF2B5EF4-FFF2-40B4-BE49-F238E27FC236}">
                <a16:creationId xmlns:a16="http://schemas.microsoft.com/office/drawing/2014/main" id="{E6D83413-341F-7319-FE10-117DE08F9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" b="2109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9CAC65-07EA-1819-C303-C6390F257615}"/>
              </a:ext>
            </a:extLst>
          </p:cNvPr>
          <p:cNvSpPr txBox="1"/>
          <p:nvPr/>
        </p:nvSpPr>
        <p:spPr>
          <a:xfrm>
            <a:off x="4634362" y="219456"/>
            <a:ext cx="735169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The Prophecy</a:t>
            </a:r>
          </a:p>
          <a:p>
            <a:pPr algn="ctr"/>
            <a:r>
              <a:rPr lang="en-US" sz="54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Of</a:t>
            </a:r>
            <a:r>
              <a:rPr lang="en-US" sz="6000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Cooper Black" panose="0208090404030B020404" pitchFamily="18" charset="0"/>
              </a:rPr>
              <a:t> </a:t>
            </a:r>
          </a:p>
          <a:p>
            <a:pPr algn="ctr"/>
            <a:r>
              <a:rPr lang="en-US" sz="9600" b="1" dirty="0">
                <a:effectLst>
                  <a:glow rad="139700">
                    <a:schemeClr val="bg1">
                      <a:alpha val="60000"/>
                    </a:schemeClr>
                  </a:glow>
                </a:effectLst>
                <a:latin typeface="Engravers MT" panose="02090707080505020304" pitchFamily="18" charset="0"/>
              </a:rPr>
              <a:t>Isaiah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821981-1193-7809-F1B2-355697AC1879}"/>
              </a:ext>
            </a:extLst>
          </p:cNvPr>
          <p:cNvSpPr txBox="1"/>
          <p:nvPr/>
        </p:nvSpPr>
        <p:spPr>
          <a:xfrm>
            <a:off x="4040372" y="3543443"/>
            <a:ext cx="81516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32</a:t>
            </a:r>
            <a:b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5200" b="1" dirty="0">
                <a:effectLst>
                  <a:glow rad="1397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Coming Kingdom!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7CE425-1C99-89E3-84B3-9882194A8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325117"/>
            <a:ext cx="12192000" cy="153288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algn="ctr" defTabSz="914300" fontAlgn="base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Preached by Dan Bridges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at Amman International Church, Jordan • AmmanChurch.com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Uploaded by Dr. Rick Griffith • Jordan Evangelical Theological Seminary</a:t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646048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68642" y="4156811"/>
            <a:ext cx="11454713" cy="2385268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Righteousness:  </a:t>
            </a:r>
            <a:r>
              <a:rPr lang="en-US" sz="3600" baseline="0" dirty="0"/>
              <a:t>“The quality of being </a:t>
            </a:r>
            <a:r>
              <a:rPr lang="en-US" sz="3600" baseline="0" dirty="0">
                <a:solidFill>
                  <a:srgbClr val="FFFF00"/>
                </a:solidFill>
              </a:rPr>
              <a:t>right in the eyes of God</a:t>
            </a:r>
            <a:r>
              <a:rPr lang="en-US" sz="3600" baseline="0" dirty="0"/>
              <a:t>, including character, attitude, action, and word. Righteousness is, therefore, based upon God’s standard…”</a:t>
            </a:r>
          </a:p>
          <a:p>
            <a:pPr>
              <a:spcAft>
                <a:spcPts val="1200"/>
              </a:spcAft>
            </a:pPr>
            <a:r>
              <a:rPr lang="en-US" sz="3600" baseline="0" dirty="0"/>
              <a:t>                                                                Christianity.com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97F03-668E-FE3A-7DD5-A358DA26821F}"/>
              </a:ext>
            </a:extLst>
          </p:cNvPr>
          <p:cNvSpPr txBox="1"/>
          <p:nvPr/>
        </p:nvSpPr>
        <p:spPr>
          <a:xfrm>
            <a:off x="293473" y="24489"/>
            <a:ext cx="11605054" cy="76944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Righteousness Defined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6B5186-483B-6A94-65FD-AFE5537E2B85}"/>
              </a:ext>
            </a:extLst>
          </p:cNvPr>
          <p:cNvSpPr/>
          <p:nvPr/>
        </p:nvSpPr>
        <p:spPr>
          <a:xfrm>
            <a:off x="244502" y="2566747"/>
            <a:ext cx="11702992" cy="1259217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Implication:  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Righteousness is defined by who God is and what he is like.</a:t>
            </a:r>
          </a:p>
        </p:txBody>
      </p:sp>
    </p:spTree>
    <p:extLst>
      <p:ext uri="{BB962C8B-B14F-4D97-AF65-F5344CB8AC3E}">
        <p14:creationId xmlns:p14="http://schemas.microsoft.com/office/powerpoint/2010/main" val="7464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68643" y="3077277"/>
            <a:ext cx="11454713" cy="3016210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097280" indent="-1097280">
              <a:spcAft>
                <a:spcPts val="12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Psalm 89:14</a:t>
            </a:r>
            <a:r>
              <a:rPr lang="en-US" sz="3600" baseline="0" dirty="0"/>
              <a:t>    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 and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 are the foundation of Your throne; lovingkindness and truth go before You.</a:t>
            </a:r>
          </a:p>
          <a:p>
            <a:pPr marL="1097280" indent="-1097280">
              <a:spcAft>
                <a:spcPts val="12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Isaiah 5:16</a:t>
            </a:r>
            <a:r>
              <a:rPr lang="en-US" sz="3600" baseline="0" dirty="0"/>
              <a:t>   But the L</a:t>
            </a:r>
            <a:r>
              <a:rPr lang="en-US" sz="3200" baseline="0" dirty="0"/>
              <a:t>ORD</a:t>
            </a:r>
            <a:r>
              <a:rPr lang="en-US" sz="3600" baseline="0" dirty="0"/>
              <a:t> of hosts is exalted in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, and the Holy God shows himself holy in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97F03-668E-FE3A-7DD5-A358DA26821F}"/>
              </a:ext>
            </a:extLst>
          </p:cNvPr>
          <p:cNvSpPr txBox="1"/>
          <p:nvPr/>
        </p:nvSpPr>
        <p:spPr>
          <a:xfrm>
            <a:off x="293473" y="24489"/>
            <a:ext cx="11605054" cy="76944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 – The Standard of Justice &amp; Righteousness</a:t>
            </a:r>
          </a:p>
        </p:txBody>
      </p:sp>
    </p:spTree>
    <p:extLst>
      <p:ext uri="{BB962C8B-B14F-4D97-AF65-F5344CB8AC3E}">
        <p14:creationId xmlns:p14="http://schemas.microsoft.com/office/powerpoint/2010/main" val="117010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52168" y="3304105"/>
            <a:ext cx="11454713" cy="1754326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097280" indent="-1097280">
              <a:spcAft>
                <a:spcPts val="12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Isaiah 5:7</a:t>
            </a:r>
            <a:r>
              <a:rPr lang="en-US" sz="3600" baseline="0" dirty="0"/>
              <a:t>     …the vineyard of the L</a:t>
            </a:r>
            <a:r>
              <a:rPr lang="en-US" sz="3200" baseline="0" dirty="0"/>
              <a:t>ORD</a:t>
            </a:r>
            <a:r>
              <a:rPr lang="en-US" sz="3600" baseline="0" dirty="0"/>
              <a:t> of hosts is the house of Israel… he looked for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, but behold, bloodshed; for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, but behold, an outcry!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97F03-668E-FE3A-7DD5-A358DA26821F}"/>
              </a:ext>
            </a:extLst>
          </p:cNvPr>
          <p:cNvSpPr txBox="1"/>
          <p:nvPr/>
        </p:nvSpPr>
        <p:spPr>
          <a:xfrm>
            <a:off x="506628" y="24489"/>
            <a:ext cx="11145794" cy="76944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Expectation  of Justice &amp; Righteousness</a:t>
            </a:r>
          </a:p>
        </p:txBody>
      </p:sp>
    </p:spTree>
    <p:extLst>
      <p:ext uri="{BB962C8B-B14F-4D97-AF65-F5344CB8AC3E}">
        <p14:creationId xmlns:p14="http://schemas.microsoft.com/office/powerpoint/2010/main" val="2382217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1209" y="695486"/>
            <a:ext cx="11981935" cy="6093976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097280" indent="-1097280">
              <a:spcAft>
                <a:spcPts val="12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9:7 </a:t>
            </a:r>
            <a:r>
              <a:rPr lang="en-US" sz="3600" baseline="0" dirty="0"/>
              <a:t>    …on the throne of David and over his kingdom… to uphold it with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 and with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...</a:t>
            </a:r>
          </a:p>
          <a:p>
            <a:pPr marL="1097280" indent="-1097280">
              <a:spcAft>
                <a:spcPts val="12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11:4</a:t>
            </a:r>
            <a:r>
              <a:rPr lang="en-US" sz="3600" baseline="0" dirty="0"/>
              <a:t>   …with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 he shall judge the poor, and decide with </a:t>
            </a:r>
            <a:r>
              <a:rPr lang="en-US" sz="3600" baseline="0" dirty="0">
                <a:solidFill>
                  <a:srgbClr val="FFFF00"/>
                </a:solidFill>
              </a:rPr>
              <a:t>equity</a:t>
            </a:r>
            <a:r>
              <a:rPr lang="en-US" sz="3600" baseline="0" dirty="0"/>
              <a:t> for the meek of the earth…</a:t>
            </a:r>
          </a:p>
          <a:p>
            <a:pPr marL="1097280" indent="-1097280">
              <a:spcAft>
                <a:spcPts val="1200"/>
              </a:spcAft>
            </a:pPr>
            <a:r>
              <a:rPr lang="en-US" sz="3600" baseline="0" dirty="0">
                <a:solidFill>
                  <a:srgbClr val="FFFF00"/>
                </a:solidFill>
              </a:rPr>
              <a:t>16:5</a:t>
            </a:r>
            <a:r>
              <a:rPr lang="en-US" sz="3600" baseline="0" dirty="0"/>
              <a:t>   …on [the throne] will sit in faithfulness in the tent of David one who judges and seeks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 and is swift to do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.</a:t>
            </a:r>
          </a:p>
          <a:p>
            <a:pPr marL="1097280" indent="-1097280"/>
            <a:r>
              <a:rPr lang="en-US" sz="3600" baseline="0" dirty="0">
                <a:solidFill>
                  <a:srgbClr val="FFFF00"/>
                </a:solidFill>
              </a:rPr>
              <a:t>28:16-17</a:t>
            </a:r>
            <a:r>
              <a:rPr lang="en-US" sz="3600" baseline="0" dirty="0"/>
              <a:t> Behold, I am the one who has laid as a foundation in Zion, a stone, a tested stone… And I will make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 the line, and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 the plumb line…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E6E3DD-EA7F-3636-8961-46B4A723C0A8}"/>
              </a:ext>
            </a:extLst>
          </p:cNvPr>
          <p:cNvSpPr txBox="1"/>
          <p:nvPr/>
        </p:nvSpPr>
        <p:spPr>
          <a:xfrm>
            <a:off x="654908" y="24489"/>
            <a:ext cx="10812162" cy="707886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Justice &amp; Righteousness of the Messiah in Isaiah</a:t>
            </a:r>
          </a:p>
        </p:txBody>
      </p:sp>
    </p:spTree>
    <p:extLst>
      <p:ext uri="{BB962C8B-B14F-4D97-AF65-F5344CB8AC3E}">
        <p14:creationId xmlns:p14="http://schemas.microsoft.com/office/powerpoint/2010/main" val="394880158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10387" y="3289564"/>
            <a:ext cx="9371225" cy="3416320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Behold, </a:t>
            </a:r>
            <a:r>
              <a:rPr lang="en-US" sz="3600" baseline="0" dirty="0">
                <a:solidFill>
                  <a:srgbClr val="FFFF00"/>
                </a:solidFill>
              </a:rPr>
              <a:t>a king will reign </a:t>
            </a:r>
            <a:r>
              <a:rPr lang="en-US" sz="3600" baseline="0" dirty="0"/>
              <a:t>in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princes will rule in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2</a:t>
            </a:r>
            <a:r>
              <a:rPr lang="en-US" sz="3600" baseline="0" dirty="0"/>
              <a:t> Each will be like a hiding place from the wind,</a:t>
            </a:r>
          </a:p>
          <a:p>
            <a:r>
              <a:rPr lang="en-US" sz="3600" baseline="0" dirty="0"/>
              <a:t>    a shelter from the storm,</a:t>
            </a:r>
          </a:p>
          <a:p>
            <a:r>
              <a:rPr lang="en-US" sz="3600" baseline="0" dirty="0"/>
              <a:t>like streams of water in a dry place,</a:t>
            </a:r>
          </a:p>
          <a:p>
            <a:r>
              <a:rPr lang="en-US" sz="3600" baseline="0" dirty="0"/>
              <a:t>    like the shade of a great rock in a weary land.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826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10387" y="3289564"/>
            <a:ext cx="9371225" cy="3416320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Behold, a king will reign in righteousness,</a:t>
            </a:r>
          </a:p>
          <a:p>
            <a:r>
              <a:rPr lang="en-US" sz="3600" baseline="0" dirty="0"/>
              <a:t>    and princes will rule in justice.</a:t>
            </a:r>
          </a:p>
          <a:p>
            <a:r>
              <a:rPr lang="en-US" sz="3600" dirty="0"/>
              <a:t>2</a:t>
            </a:r>
            <a:r>
              <a:rPr lang="en-US" sz="3600" baseline="0" dirty="0"/>
              <a:t> Each will be like a </a:t>
            </a:r>
            <a:r>
              <a:rPr lang="en-US" sz="3600" baseline="0" dirty="0">
                <a:solidFill>
                  <a:srgbClr val="FFFF00"/>
                </a:solidFill>
              </a:rPr>
              <a:t>hiding place from the wind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 </a:t>
            </a:r>
            <a:r>
              <a:rPr lang="en-US" sz="3600" baseline="0" dirty="0">
                <a:solidFill>
                  <a:srgbClr val="FFFF00"/>
                </a:solidFill>
              </a:rPr>
              <a:t>shelter from the storm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like </a:t>
            </a:r>
            <a:r>
              <a:rPr lang="en-US" sz="3600" baseline="0" dirty="0">
                <a:solidFill>
                  <a:srgbClr val="FFFF00"/>
                </a:solidFill>
              </a:rPr>
              <a:t>streams of water in a dry place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like the </a:t>
            </a:r>
            <a:r>
              <a:rPr lang="en-US" sz="3600" baseline="0" dirty="0">
                <a:solidFill>
                  <a:srgbClr val="FFFF00"/>
                </a:solidFill>
              </a:rPr>
              <a:t>shade of a great rock in a weary land</a:t>
            </a:r>
            <a:r>
              <a:rPr lang="en-US" sz="3600" baseline="0" dirty="0"/>
              <a:t>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4BA3FDB-ADD7-23E9-B00F-607AC473A6D0}"/>
              </a:ext>
            </a:extLst>
          </p:cNvPr>
          <p:cNvSpPr/>
          <p:nvPr/>
        </p:nvSpPr>
        <p:spPr>
          <a:xfrm>
            <a:off x="2048590" y="1816447"/>
            <a:ext cx="8094819" cy="1321001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Government that gives true peace, protection and provision for its people!</a:t>
            </a:r>
          </a:p>
        </p:txBody>
      </p:sp>
    </p:spTree>
    <p:extLst>
      <p:ext uri="{BB962C8B-B14F-4D97-AF65-F5344CB8AC3E}">
        <p14:creationId xmlns:p14="http://schemas.microsoft.com/office/powerpoint/2010/main" val="196377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897F03-668E-FE3A-7DD5-A358DA26821F}"/>
              </a:ext>
            </a:extLst>
          </p:cNvPr>
          <p:cNvSpPr txBox="1"/>
          <p:nvPr/>
        </p:nvSpPr>
        <p:spPr>
          <a:xfrm>
            <a:off x="1061685" y="24489"/>
            <a:ext cx="10068631" cy="769441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 of the Rule of the Messiah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7F6AA-A152-28E3-4F07-3FFB681E35CD}"/>
              </a:ext>
            </a:extLst>
          </p:cNvPr>
          <p:cNvSpPr txBox="1"/>
          <p:nvPr/>
        </p:nvSpPr>
        <p:spPr>
          <a:xfrm>
            <a:off x="325395" y="2139216"/>
            <a:ext cx="11541211" cy="4401205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3</a:t>
            </a:r>
            <a:r>
              <a:rPr lang="en-US" baseline="0" dirty="0"/>
              <a:t> Then the eyes of those who see will not be closed,</a:t>
            </a:r>
          </a:p>
          <a:p>
            <a:r>
              <a:rPr lang="en-US" baseline="0" dirty="0"/>
              <a:t>   and the ears of those who hear will give attention.</a:t>
            </a:r>
          </a:p>
          <a:p>
            <a:r>
              <a:rPr lang="en-US" dirty="0"/>
              <a:t>4</a:t>
            </a:r>
            <a:r>
              <a:rPr lang="en-US" baseline="0" dirty="0"/>
              <a:t> The heart of the hasty will understand and know,</a:t>
            </a:r>
          </a:p>
          <a:p>
            <a:r>
              <a:rPr lang="en-US" baseline="0" dirty="0"/>
              <a:t>   and the tongue of the stammerers will hasten to </a:t>
            </a:r>
          </a:p>
          <a:p>
            <a:r>
              <a:rPr lang="en-US" baseline="0" dirty="0"/>
              <a:t>   speak distinctly.</a:t>
            </a:r>
          </a:p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The fool will no more be called noble, nor the </a:t>
            </a:r>
          </a:p>
          <a:p>
            <a:r>
              <a:rPr lang="en-US" baseline="0" dirty="0"/>
              <a:t>   scoundrel said to be honorable.</a:t>
            </a:r>
            <a:endParaRPr lang="en-US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4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3C505-C325-0D52-C945-E278F1B55A28}"/>
              </a:ext>
            </a:extLst>
          </p:cNvPr>
          <p:cNvSpPr txBox="1"/>
          <p:nvPr/>
        </p:nvSpPr>
        <p:spPr>
          <a:xfrm>
            <a:off x="6451945" y="1114335"/>
            <a:ext cx="547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3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Then the eyes of those who see will not be closed,</a:t>
            </a:r>
          </a:p>
        </p:txBody>
      </p:sp>
    </p:spTree>
    <p:extLst>
      <p:ext uri="{BB962C8B-B14F-4D97-AF65-F5344CB8AC3E}">
        <p14:creationId xmlns:p14="http://schemas.microsoft.com/office/powerpoint/2010/main" val="418615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3C505-C325-0D52-C945-E278F1B55A28}"/>
              </a:ext>
            </a:extLst>
          </p:cNvPr>
          <p:cNvSpPr txBox="1"/>
          <p:nvPr/>
        </p:nvSpPr>
        <p:spPr>
          <a:xfrm>
            <a:off x="6451945" y="1114335"/>
            <a:ext cx="547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3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Then the eyes of those who see will not be closed,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1BDEBE-14EA-5B12-34DC-A1A0F0C15C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603" b="9190"/>
          <a:stretch/>
        </p:blipFill>
        <p:spPr bwMode="auto">
          <a:xfrm flipH="1">
            <a:off x="6102096" y="3429000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690EE2-CBE7-C9C1-F6AF-B43AE9E9A682}"/>
              </a:ext>
            </a:extLst>
          </p:cNvPr>
          <p:cNvSpPr txBox="1"/>
          <p:nvPr/>
        </p:nvSpPr>
        <p:spPr>
          <a:xfrm>
            <a:off x="308730" y="4454778"/>
            <a:ext cx="5472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and the ears of those who hear will give attention.</a:t>
            </a:r>
          </a:p>
        </p:txBody>
      </p:sp>
    </p:spTree>
    <p:extLst>
      <p:ext uri="{BB962C8B-B14F-4D97-AF65-F5344CB8AC3E}">
        <p14:creationId xmlns:p14="http://schemas.microsoft.com/office/powerpoint/2010/main" val="299341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3C505-C325-0D52-C945-E278F1B55A28}"/>
              </a:ext>
            </a:extLst>
          </p:cNvPr>
          <p:cNvSpPr txBox="1"/>
          <p:nvPr/>
        </p:nvSpPr>
        <p:spPr>
          <a:xfrm>
            <a:off x="308730" y="1971496"/>
            <a:ext cx="5472326" cy="1200329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4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The heart of the hasty will understand and know,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1BDEBE-14EA-5B12-34DC-A1A0F0C15C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603" b="9190"/>
          <a:stretch/>
        </p:blipFill>
        <p:spPr bwMode="auto">
          <a:xfrm flipH="1">
            <a:off x="6102096" y="3429000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D6E0DC-3D1C-5CA5-64B1-06BC53E5DCE1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6102096" y="-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40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7053944" y="71534"/>
            <a:ext cx="5056632" cy="4755148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came into Galilee, proclaiming the gospel of God, and saying, 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time is fulfilled, and the kingdom of God is at hand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repent and believe in the gospel.”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Mark 1:14-15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ABB02-54D6-88A4-C6FD-4BB63AA8B70F}"/>
              </a:ext>
            </a:extLst>
          </p:cNvPr>
          <p:cNvSpPr txBox="1"/>
          <p:nvPr/>
        </p:nvSpPr>
        <p:spPr>
          <a:xfrm>
            <a:off x="451757" y="5389626"/>
            <a:ext cx="11288486" cy="1277273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did Jesus mean by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time is fulfilled and the kingdom of God is at hand”?</a:t>
            </a:r>
          </a:p>
        </p:txBody>
      </p:sp>
    </p:spTree>
    <p:extLst>
      <p:ext uri="{BB962C8B-B14F-4D97-AF65-F5344CB8AC3E}">
        <p14:creationId xmlns:p14="http://schemas.microsoft.com/office/powerpoint/2010/main" val="31036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73C505-C325-0D52-C945-E278F1B55A28}"/>
              </a:ext>
            </a:extLst>
          </p:cNvPr>
          <p:cNvSpPr txBox="1"/>
          <p:nvPr/>
        </p:nvSpPr>
        <p:spPr>
          <a:xfrm>
            <a:off x="308730" y="1971496"/>
            <a:ext cx="5472326" cy="1200329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4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The heart of the hasty will understand and know,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1BDEBE-14EA-5B12-34DC-A1A0F0C15C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603" b="9190"/>
          <a:stretch/>
        </p:blipFill>
        <p:spPr bwMode="auto">
          <a:xfrm flipH="1">
            <a:off x="6102096" y="3429000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D6E0DC-3D1C-5CA5-64B1-06BC53E5DCE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6102096" y="-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AD2277-7C9B-7271-4774-DA201B683D83}"/>
              </a:ext>
            </a:extLst>
          </p:cNvPr>
          <p:cNvSpPr txBox="1"/>
          <p:nvPr/>
        </p:nvSpPr>
        <p:spPr>
          <a:xfrm>
            <a:off x="6410991" y="4820632"/>
            <a:ext cx="5472326" cy="1754326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and the tongue of the stammerers will hasten to speak distinctly.</a:t>
            </a:r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BDB05864-BFC2-9CF4-AB44-092D106B5B4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 bwMode="auto">
          <a:xfrm flipH="1">
            <a:off x="12404" y="342882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84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1BDEBE-14EA-5B12-34DC-A1A0F0C15C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603" b="9190"/>
          <a:stretch/>
        </p:blipFill>
        <p:spPr bwMode="auto">
          <a:xfrm flipH="1">
            <a:off x="6102096" y="3429000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D6E0DC-3D1C-5CA5-64B1-06BC53E5DCE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6102096" y="-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DB05864-BFC2-9CF4-AB44-092D106B5B4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 bwMode="auto">
          <a:xfrm flipH="1">
            <a:off x="12404" y="342882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74BDE-6FA8-69F9-6A00-AA88AF7D97AC}"/>
              </a:ext>
            </a:extLst>
          </p:cNvPr>
          <p:cNvSpPr txBox="1"/>
          <p:nvPr/>
        </p:nvSpPr>
        <p:spPr>
          <a:xfrm>
            <a:off x="960676" y="2139216"/>
            <a:ext cx="10280821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3</a:t>
            </a:r>
            <a:r>
              <a:rPr lang="en-US" sz="3600" baseline="0" dirty="0"/>
              <a:t> Then the </a:t>
            </a:r>
            <a:r>
              <a:rPr lang="en-US" sz="3600" baseline="0" dirty="0">
                <a:solidFill>
                  <a:srgbClr val="FFFF00"/>
                </a:solidFill>
              </a:rPr>
              <a:t>eyes</a:t>
            </a:r>
            <a:r>
              <a:rPr lang="en-US" sz="3600" baseline="0" dirty="0"/>
              <a:t> of those who see will </a:t>
            </a:r>
            <a:r>
              <a:rPr lang="en-US" sz="3600" baseline="0" dirty="0">
                <a:solidFill>
                  <a:srgbClr val="FFFF00"/>
                </a:solidFill>
              </a:rPr>
              <a:t>not be closed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the </a:t>
            </a:r>
            <a:r>
              <a:rPr lang="en-US" sz="3600" baseline="0" dirty="0">
                <a:solidFill>
                  <a:srgbClr val="FFFF00"/>
                </a:solidFill>
              </a:rPr>
              <a:t>ears</a:t>
            </a:r>
            <a:r>
              <a:rPr lang="en-US" sz="3600" baseline="0" dirty="0"/>
              <a:t> of those who hear will </a:t>
            </a:r>
            <a:r>
              <a:rPr lang="en-US" sz="3600" baseline="0" dirty="0">
                <a:solidFill>
                  <a:srgbClr val="FFFF00"/>
                </a:solidFill>
              </a:rPr>
              <a:t>give attention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4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heart</a:t>
            </a:r>
            <a:r>
              <a:rPr lang="en-US" sz="3600" baseline="0" dirty="0"/>
              <a:t> of the hasty will </a:t>
            </a:r>
            <a:r>
              <a:rPr lang="en-US" sz="3600" baseline="0" dirty="0">
                <a:solidFill>
                  <a:srgbClr val="FFFF00"/>
                </a:solidFill>
              </a:rPr>
              <a:t>understand and know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the </a:t>
            </a:r>
            <a:r>
              <a:rPr lang="en-US" sz="3600" baseline="0" dirty="0">
                <a:solidFill>
                  <a:srgbClr val="FFFF00"/>
                </a:solidFill>
              </a:rPr>
              <a:t>tongue</a:t>
            </a:r>
            <a:r>
              <a:rPr lang="en-US" sz="3600" baseline="0" dirty="0"/>
              <a:t> of the stammerers will hasten to 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speak distinctly</a:t>
            </a:r>
            <a:r>
              <a:rPr lang="en-US" sz="3600" baseline="0" dirty="0"/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FD58364-73DB-3E0F-039C-96F7831EC3B6}"/>
              </a:ext>
            </a:extLst>
          </p:cNvPr>
          <p:cNvSpPr/>
          <p:nvPr/>
        </p:nvSpPr>
        <p:spPr>
          <a:xfrm>
            <a:off x="2925884" y="754935"/>
            <a:ext cx="6327803" cy="814374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is this describing?</a:t>
            </a:r>
          </a:p>
        </p:txBody>
      </p:sp>
    </p:spTree>
    <p:extLst>
      <p:ext uri="{BB962C8B-B14F-4D97-AF65-F5344CB8AC3E}">
        <p14:creationId xmlns:p14="http://schemas.microsoft.com/office/powerpoint/2010/main" val="374760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1BDEBE-14EA-5B12-34DC-A1A0F0C15C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603" b="9190"/>
          <a:stretch/>
        </p:blipFill>
        <p:spPr bwMode="auto">
          <a:xfrm flipH="1">
            <a:off x="6102096" y="3429000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D6E0DC-3D1C-5CA5-64B1-06BC53E5DCE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6102096" y="-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DB05864-BFC2-9CF4-AB44-092D106B5B4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 bwMode="auto">
          <a:xfrm flipH="1">
            <a:off x="12404" y="342882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74BDE-6FA8-69F9-6A00-AA88AF7D97AC}"/>
              </a:ext>
            </a:extLst>
          </p:cNvPr>
          <p:cNvSpPr txBox="1"/>
          <p:nvPr/>
        </p:nvSpPr>
        <p:spPr>
          <a:xfrm>
            <a:off x="498353" y="381833"/>
            <a:ext cx="11182865" cy="6093976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3600" baseline="0" dirty="0"/>
              <a:t>Make the </a:t>
            </a:r>
            <a:r>
              <a:rPr lang="en-US" sz="3600" baseline="0" dirty="0">
                <a:solidFill>
                  <a:srgbClr val="FFFF00"/>
                </a:solidFill>
              </a:rPr>
              <a:t>heart</a:t>
            </a:r>
            <a:r>
              <a:rPr lang="en-US" sz="3600" baseline="0" dirty="0"/>
              <a:t> of this people dull, and their </a:t>
            </a:r>
            <a:r>
              <a:rPr lang="en-US" sz="3600" baseline="0" dirty="0">
                <a:solidFill>
                  <a:srgbClr val="FFFF00"/>
                </a:solidFill>
              </a:rPr>
              <a:t>ears</a:t>
            </a:r>
            <a:r>
              <a:rPr lang="en-US" sz="3600" baseline="0" dirty="0"/>
              <a:t> heavy, and blind their </a:t>
            </a:r>
            <a:r>
              <a:rPr lang="en-US" sz="3600" baseline="0" dirty="0">
                <a:solidFill>
                  <a:srgbClr val="FFFF00"/>
                </a:solidFill>
              </a:rPr>
              <a:t>eyes</a:t>
            </a:r>
            <a:r>
              <a:rPr lang="en-US" sz="3600" baseline="0" dirty="0"/>
              <a:t>; lest they see with their eyes, and hear with their ears, and understand with their hearts, and turn and be healed.                         Isaiah 6:10</a:t>
            </a:r>
          </a:p>
          <a:p>
            <a:pPr>
              <a:spcAft>
                <a:spcPts val="1800"/>
              </a:spcAft>
            </a:pPr>
            <a:r>
              <a:rPr lang="en-US" sz="3600" baseline="0" dirty="0"/>
              <a:t>For the L</a:t>
            </a:r>
            <a:r>
              <a:rPr lang="en-US" sz="3200" baseline="0" dirty="0"/>
              <a:t>ORD</a:t>
            </a:r>
            <a:r>
              <a:rPr lang="en-US" sz="3600" baseline="0" dirty="0"/>
              <a:t> has poured out upon you a spirit of deep sleep, and has closed your </a:t>
            </a:r>
            <a:r>
              <a:rPr lang="en-US" sz="3600" baseline="0" dirty="0">
                <a:solidFill>
                  <a:srgbClr val="FFFF00"/>
                </a:solidFill>
              </a:rPr>
              <a:t>eyes</a:t>
            </a:r>
            <a:r>
              <a:rPr lang="en-US" sz="3600" baseline="0" dirty="0"/>
              <a:t> (the prophets), and covered your </a:t>
            </a:r>
            <a:r>
              <a:rPr lang="en-US" sz="3600" baseline="0" dirty="0">
                <a:solidFill>
                  <a:srgbClr val="FFFF00"/>
                </a:solidFill>
              </a:rPr>
              <a:t>heads</a:t>
            </a:r>
            <a:r>
              <a:rPr lang="en-US" sz="3600" baseline="0" dirty="0"/>
              <a:t> (the seers).            Isaiah 29:10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In that day the deaf shall hear the words of a book, and out of their gloom and darkness the eyes of the blind shall see.                                                    </a:t>
            </a:r>
            <a:r>
              <a:rPr lang="en-US" sz="3600" baseline="0" dirty="0"/>
              <a:t>Isaiah 29:18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7DBBCC-0A64-246F-298A-12C7D7AADDA1}"/>
              </a:ext>
            </a:extLst>
          </p:cNvPr>
          <p:cNvSpPr/>
          <p:nvPr/>
        </p:nvSpPr>
        <p:spPr>
          <a:xfrm>
            <a:off x="2523527" y="1924331"/>
            <a:ext cx="7132516" cy="3199227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800"/>
              </a:spcAft>
            </a:pP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a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reversal of the curse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Isaiah 6:10!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This is primarily about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eyes, ears, hearts…</a:t>
            </a:r>
          </a:p>
        </p:txBody>
      </p:sp>
    </p:spTree>
    <p:extLst>
      <p:ext uri="{BB962C8B-B14F-4D97-AF65-F5344CB8AC3E}">
        <p14:creationId xmlns:p14="http://schemas.microsoft.com/office/powerpoint/2010/main" val="39492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0384429-686F-4436-FB74-BD82ED5E2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978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4E1BDEBE-14EA-5B12-34DC-A1A0F0C15C8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6" t="3603" b="9190"/>
          <a:stretch/>
        </p:blipFill>
        <p:spPr bwMode="auto">
          <a:xfrm flipH="1">
            <a:off x="6102096" y="3429000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9BD6E0DC-3D1C-5CA5-64B1-06BC53E5DCE1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0"/>
          <a:stretch/>
        </p:blipFill>
        <p:spPr bwMode="auto">
          <a:xfrm>
            <a:off x="6102096" y="-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BDB05864-BFC2-9CF4-AB44-092D106B5B4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/>
          <a:stretch/>
        </p:blipFill>
        <p:spPr bwMode="auto">
          <a:xfrm flipH="1">
            <a:off x="12404" y="3428821"/>
            <a:ext cx="608990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574BDE-6FA8-69F9-6A00-AA88AF7D97AC}"/>
              </a:ext>
            </a:extLst>
          </p:cNvPr>
          <p:cNvSpPr txBox="1"/>
          <p:nvPr/>
        </p:nvSpPr>
        <p:spPr>
          <a:xfrm>
            <a:off x="960676" y="2139216"/>
            <a:ext cx="10280821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3</a:t>
            </a:r>
            <a:r>
              <a:rPr lang="en-US" sz="3600" baseline="0" dirty="0"/>
              <a:t> Then the </a:t>
            </a:r>
            <a:r>
              <a:rPr lang="en-US" sz="3600" baseline="0" dirty="0">
                <a:solidFill>
                  <a:srgbClr val="FFFF00"/>
                </a:solidFill>
              </a:rPr>
              <a:t>eyes</a:t>
            </a:r>
            <a:r>
              <a:rPr lang="en-US" sz="3600" baseline="0" dirty="0"/>
              <a:t> of those who see will </a:t>
            </a:r>
            <a:r>
              <a:rPr lang="en-US" sz="3600" baseline="0" dirty="0">
                <a:solidFill>
                  <a:srgbClr val="FFFF00"/>
                </a:solidFill>
              </a:rPr>
              <a:t>not be closed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the </a:t>
            </a:r>
            <a:r>
              <a:rPr lang="en-US" sz="3600" baseline="0" dirty="0">
                <a:solidFill>
                  <a:srgbClr val="FFFF00"/>
                </a:solidFill>
              </a:rPr>
              <a:t>ears</a:t>
            </a:r>
            <a:r>
              <a:rPr lang="en-US" sz="3600" baseline="0" dirty="0"/>
              <a:t> of those who hear will </a:t>
            </a:r>
            <a:r>
              <a:rPr lang="en-US" sz="3600" baseline="0" dirty="0">
                <a:solidFill>
                  <a:srgbClr val="FFFF00"/>
                </a:solidFill>
              </a:rPr>
              <a:t>give attention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4</a:t>
            </a:r>
            <a:r>
              <a:rPr lang="en-US" sz="3600" baseline="0" dirty="0"/>
              <a:t> The </a:t>
            </a:r>
            <a:r>
              <a:rPr lang="en-US" sz="3600" baseline="0" dirty="0">
                <a:solidFill>
                  <a:srgbClr val="FFFF00"/>
                </a:solidFill>
              </a:rPr>
              <a:t>heart</a:t>
            </a:r>
            <a:r>
              <a:rPr lang="en-US" sz="3600" baseline="0" dirty="0"/>
              <a:t> of the hasty will </a:t>
            </a:r>
            <a:r>
              <a:rPr lang="en-US" sz="3600" baseline="0" dirty="0">
                <a:solidFill>
                  <a:srgbClr val="FFFF00"/>
                </a:solidFill>
              </a:rPr>
              <a:t>understand and know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the </a:t>
            </a:r>
            <a:r>
              <a:rPr lang="en-US" sz="3600" baseline="0" dirty="0">
                <a:solidFill>
                  <a:srgbClr val="FFFF00"/>
                </a:solidFill>
              </a:rPr>
              <a:t>tongue</a:t>
            </a:r>
            <a:r>
              <a:rPr lang="en-US" sz="3600" baseline="0" dirty="0"/>
              <a:t> of the stammerers will hasten to 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speak distinctly</a:t>
            </a:r>
            <a:r>
              <a:rPr lang="en-US" sz="3600" baseline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0829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A644AD41-CD63-D76A-42EC-360A6F5FD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2" b="425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10387" y="4282341"/>
            <a:ext cx="9371225" cy="1323439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5</a:t>
            </a:r>
            <a:r>
              <a:rPr lang="en-US" baseline="0" dirty="0">
                <a:solidFill>
                  <a:schemeClr val="tx1"/>
                </a:solidFill>
              </a:rPr>
              <a:t> </a:t>
            </a:r>
            <a:r>
              <a:rPr lang="en-US" baseline="0" dirty="0"/>
              <a:t>The fool will no more be called noble,</a:t>
            </a:r>
          </a:p>
          <a:p>
            <a:r>
              <a:rPr lang="en-US" baseline="0" dirty="0"/>
              <a:t>    nor the scoundrel said to be honorable.</a:t>
            </a:r>
            <a:endParaRPr lang="en-US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B4D72E-BC24-C5AC-C75C-EDEDB933D844}"/>
              </a:ext>
            </a:extLst>
          </p:cNvPr>
          <p:cNvSpPr/>
          <p:nvPr/>
        </p:nvSpPr>
        <p:spPr>
          <a:xfrm>
            <a:off x="2195746" y="2686524"/>
            <a:ext cx="7800507" cy="1484951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Messiah’s kingdom, character will matter!</a:t>
            </a:r>
          </a:p>
        </p:txBody>
      </p:sp>
    </p:spTree>
    <p:extLst>
      <p:ext uri="{BB962C8B-B14F-4D97-AF65-F5344CB8AC3E}">
        <p14:creationId xmlns:p14="http://schemas.microsoft.com/office/powerpoint/2010/main" val="398601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7053944" y="71534"/>
            <a:ext cx="5056632" cy="4755148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came into Galilee, proclaiming the gospel of God, and saying, “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time is fulfilled, and the kingdom of God is at hand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repent and believe in the gospel.”</a:t>
            </a:r>
          </a:p>
          <a:p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Mark 1:14-15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ABB02-54D6-88A4-C6FD-4BB63AA8B70F}"/>
              </a:ext>
            </a:extLst>
          </p:cNvPr>
          <p:cNvSpPr txBox="1"/>
          <p:nvPr/>
        </p:nvSpPr>
        <p:spPr>
          <a:xfrm>
            <a:off x="451757" y="5389626"/>
            <a:ext cx="11288486" cy="1277273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did Jesus mean by </a:t>
            </a:r>
          </a:p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time is fulfilled and the kingdom of God is at hand”?</a:t>
            </a:r>
          </a:p>
        </p:txBody>
      </p:sp>
    </p:spTree>
    <p:extLst>
      <p:ext uri="{BB962C8B-B14F-4D97-AF65-F5344CB8AC3E}">
        <p14:creationId xmlns:p14="http://schemas.microsoft.com/office/powerpoint/2010/main" val="23132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102973" y="3099860"/>
            <a:ext cx="11986053" cy="3647152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Clarified Righteousness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not law-based, but: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What’s in our hearts (the source of murder, adultery, etc.)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 we get persecuted for (“Blessed are those who are persecuted for the sake of righteousness.”)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 we hunger and thirst for (“Blessed are those who hunger and thirst for righteousness…”)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8082A-6AF3-A1CB-43F4-3ABEAACB5C7A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fulfillment of this start in Jesus’ day?</a:t>
            </a:r>
          </a:p>
        </p:txBody>
      </p:sp>
    </p:spTree>
    <p:extLst>
      <p:ext uri="{BB962C8B-B14F-4D97-AF65-F5344CB8AC3E}">
        <p14:creationId xmlns:p14="http://schemas.microsoft.com/office/powerpoint/2010/main" val="337719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102973" y="3099860"/>
            <a:ext cx="11986053" cy="3570208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Jesus Clarified Righteousness 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not law-based, but: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Caring compassionately for the marginalized (the righteous in the Parable of the Sheep and Goats)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 we do not have, but only God can give us</a:t>
            </a:r>
          </a:p>
          <a:p>
            <a:pPr marL="73152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“God, have mercy on me, a sinner.”</a:t>
            </a:r>
          </a:p>
          <a:p>
            <a:pPr marL="73152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Daily prayer for forgiveness (Lord’s Prayer)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8082A-6AF3-A1CB-43F4-3ABEAACB5C7A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fulfillment of this start in Jesus’ day?</a:t>
            </a:r>
          </a:p>
        </p:txBody>
      </p:sp>
    </p:spTree>
    <p:extLst>
      <p:ext uri="{BB962C8B-B14F-4D97-AF65-F5344CB8AC3E}">
        <p14:creationId xmlns:p14="http://schemas.microsoft.com/office/powerpoint/2010/main" val="203418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123568" y="3482006"/>
            <a:ext cx="11936627" cy="2693045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 of eyes, ears, hearts, minds and mouths: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Physical healing that was symbolic of spiritual healing</a:t>
            </a:r>
          </a:p>
          <a:p>
            <a:pPr marL="571500" indent="-5715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 healing:  “…blessed are your eyes, for they see, and your ears, for they hear.”                     Matthew 13:16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815D4-72C6-BD70-17C0-B699D451C196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fulfillment of this start in Jesus’ day?</a:t>
            </a:r>
          </a:p>
        </p:txBody>
      </p:sp>
    </p:spTree>
    <p:extLst>
      <p:ext uri="{BB962C8B-B14F-4D97-AF65-F5344CB8AC3E}">
        <p14:creationId xmlns:p14="http://schemas.microsoft.com/office/powerpoint/2010/main" val="63680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127686" y="3044348"/>
            <a:ext cx="11936627" cy="3724096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 of eyes, ears, hearts, minds and mouths:</a:t>
            </a:r>
          </a:p>
          <a:p>
            <a:pPr marL="57150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“Now when they heard this they were cut to the heart, and said to Peter and the rest of the apostles, ‘Brothers, what shall we do?’”                                          Acts 2:37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“…something like scales fell from his eyes, and he regained his sight… he rose and was baptized…”       Acts 9:18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815D4-72C6-BD70-17C0-B699D451C196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fulfillment of this start in Jesus’ day?</a:t>
            </a:r>
          </a:p>
        </p:txBody>
      </p:sp>
    </p:spTree>
    <p:extLst>
      <p:ext uri="{BB962C8B-B14F-4D97-AF65-F5344CB8AC3E}">
        <p14:creationId xmlns:p14="http://schemas.microsoft.com/office/powerpoint/2010/main" val="371546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9CD0BF-7D74-B507-3FC4-03522D70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522122" y="3086150"/>
            <a:ext cx="9158240" cy="2785378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Judging and Saving Judah (31:1-9)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E7FE4-D776-8537-6521-DDF773B60488}"/>
              </a:ext>
            </a:extLst>
          </p:cNvPr>
          <p:cNvSpPr txBox="1"/>
          <p:nvPr/>
        </p:nvSpPr>
        <p:spPr>
          <a:xfrm>
            <a:off x="201477" y="25480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31-32:  The Certainty of God’s Purposes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58C3D-2DF9-5F81-2430-2C95C75B5C44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3641940"/>
            <a:ext cx="914400" cy="914400"/>
            <a:chOff x="9029700" y="534924"/>
            <a:chExt cx="2006600" cy="20558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05B3BA9-180D-28AA-3879-938642963608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E3091E-D5AE-DC83-6327-BF612FCF77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6D48D2-A588-2429-CFA3-99FA080A27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B5134-9C77-E75A-64A5-3C241A084FEA}"/>
              </a:ext>
            </a:extLst>
          </p:cNvPr>
          <p:cNvGrpSpPr>
            <a:grpSpLocks noChangeAspect="1"/>
          </p:cNvGrpSpPr>
          <p:nvPr/>
        </p:nvGrpSpPr>
        <p:grpSpPr>
          <a:xfrm>
            <a:off x="9626765" y="2952003"/>
            <a:ext cx="914400" cy="914400"/>
            <a:chOff x="9982200" y="306390"/>
            <a:chExt cx="2006600" cy="20558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910862-5E70-3FD9-9992-4FB760E7B216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A51D3F6-D6BF-C2B2-BBF5-86EFA694E392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B58301D-C0DF-4AF5-836D-359A76954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3FBA893E-AF51-E092-F596-A8AACC1E1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4FC2F-452D-EFF5-E251-371B32743E83}"/>
              </a:ext>
            </a:extLst>
          </p:cNvPr>
          <p:cNvGrpSpPr>
            <a:grpSpLocks noChangeAspect="1"/>
          </p:cNvGrpSpPr>
          <p:nvPr/>
        </p:nvGrpSpPr>
        <p:grpSpPr>
          <a:xfrm>
            <a:off x="9630106" y="4366724"/>
            <a:ext cx="914400" cy="914400"/>
            <a:chOff x="9982200" y="306390"/>
            <a:chExt cx="2006600" cy="2055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B3422-86C0-9901-2148-8D020F65A0A4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0924F5-B6DE-18AA-7996-A6930CB0F477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5A36D10-478F-4AE7-8CB1-EEEC98289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89EF1499-054B-E035-F244-A044EDF21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591A53-90C2-0B53-F028-784DB005A46E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93394C-3B19-8753-25FE-CB99EC14E60F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5E6DD6-7AD2-5E52-1838-90DA48D5BA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860D52-E3E4-2C50-CB62-F9277734A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6627BE-4187-DE1B-0110-8C9EC2AD9F13}"/>
              </a:ext>
            </a:extLst>
          </p:cNvPr>
          <p:cNvSpPr txBox="1"/>
          <p:nvPr/>
        </p:nvSpPr>
        <p:spPr>
          <a:xfrm>
            <a:off x="229989" y="1109716"/>
            <a:ext cx="11732021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 Could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God </a:t>
            </a:r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Certainty of His Purposes</a:t>
            </a:r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378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123568" y="3716789"/>
            <a:ext cx="11936627" cy="3016210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Opening of eyes, ears, hearts, minds and mouths:</a:t>
            </a:r>
          </a:p>
          <a:p>
            <a:pPr marL="457200"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“When they saw the courage of Peter and John, and realized they were unschooled, ordinary men, they were astonished and took note that these men had been with Jesus.”                                          Acts 4:13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815D4-72C6-BD70-17C0-B699D451C196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fulfillment of this start in Jesus’ day?</a:t>
            </a:r>
          </a:p>
        </p:txBody>
      </p:sp>
    </p:spTree>
    <p:extLst>
      <p:ext uri="{BB962C8B-B14F-4D97-AF65-F5344CB8AC3E}">
        <p14:creationId xmlns:p14="http://schemas.microsoft.com/office/powerpoint/2010/main" val="2855027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201827" y="1171392"/>
            <a:ext cx="11788345" cy="5309146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Redefining who is noble:</a:t>
            </a:r>
          </a:p>
          <a:p>
            <a:pPr marL="457200">
              <a:spcAft>
                <a:spcPts val="6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James 2:1-7 Rich man and Poor man…</a:t>
            </a:r>
          </a:p>
          <a:p>
            <a:pPr marL="457200">
              <a:spcAft>
                <a:spcPts val="1800"/>
              </a:spcAft>
            </a:pP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Listen, my beloved brothers,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has not God chosen those who are poor in the world to be rich in faith and heirs of the kingdom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which he has promised to those who love him? </a:t>
            </a: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you have dishonored the poor man. Are not the rich the ones who oppress you, and the ones who drag you into court? </a:t>
            </a:r>
            <a:r>
              <a:rPr lang="en-US" sz="3600" b="1" baseline="30000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they not the ones who blaspheme the honorable name by which you were called?      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815D4-72C6-BD70-17C0-B699D451C196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did fulfillment of this start in Jesus’ day?</a:t>
            </a:r>
          </a:p>
        </p:txBody>
      </p:sp>
    </p:spTree>
    <p:extLst>
      <p:ext uri="{BB962C8B-B14F-4D97-AF65-F5344CB8AC3E}">
        <p14:creationId xmlns:p14="http://schemas.microsoft.com/office/powerpoint/2010/main" val="17644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7F25E-1DDD-916E-D157-A2DE20F0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7306"/>
          <a:stretch/>
        </p:blipFill>
        <p:spPr bwMode="auto">
          <a:xfrm>
            <a:off x="0" y="0"/>
            <a:ext cx="12192000" cy="6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2131671" y="24489"/>
            <a:ext cx="7928658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32 – The Coming Kingdom!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40F20-F7CB-7331-A53B-942E0817AEFD}"/>
              </a:ext>
            </a:extLst>
          </p:cNvPr>
          <p:cNvSpPr txBox="1"/>
          <p:nvPr/>
        </p:nvSpPr>
        <p:spPr>
          <a:xfrm>
            <a:off x="522122" y="3741062"/>
            <a:ext cx="9158240" cy="209288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BC1DFC-0FED-E878-082F-26110B7EA822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22" y="3645996"/>
            <a:ext cx="914400" cy="914400"/>
            <a:chOff x="9029700" y="534924"/>
            <a:chExt cx="2006600" cy="20558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388A61C-844A-EC26-CAB8-77F2DCB3BBE6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EB467F-89A2-8CE4-5374-5D7C9D1D4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1760A3-7B8F-A3DE-45C3-B0F16446A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113E9-AFAE-39B2-8C7C-916FFBDBDB19}"/>
              </a:ext>
            </a:extLst>
          </p:cNvPr>
          <p:cNvGrpSpPr>
            <a:grpSpLocks noChangeAspect="1"/>
          </p:cNvGrpSpPr>
          <p:nvPr/>
        </p:nvGrpSpPr>
        <p:grpSpPr>
          <a:xfrm>
            <a:off x="9667177" y="4366724"/>
            <a:ext cx="914400" cy="914400"/>
            <a:chOff x="9982200" y="306390"/>
            <a:chExt cx="2006600" cy="20558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DC81D3-6389-E2AC-1BF1-398A057D2861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5AEB25-3F8F-D393-E956-6199D39E47BA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90BB3C6-F31E-9FA6-7AE0-CFD0DFC04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C8CFEC02-B0CB-8DCB-9046-0CB4AF501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D61201-2DF9-4832-F901-82D739F39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47E97A-9879-B41B-EF3C-C1E8850432F1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EBB1F-A66C-C852-3CF5-B7090D102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DCDA61-9D82-00B3-2F0C-33D27F90D9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28FD8-BE5E-254C-6F62-29F46A9BB887}"/>
              </a:ext>
            </a:extLst>
          </p:cNvPr>
          <p:cNvSpPr/>
          <p:nvPr/>
        </p:nvSpPr>
        <p:spPr>
          <a:xfrm>
            <a:off x="9654577" y="4313266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3E05F-7DE0-2DC8-6304-FEF8C2F5B34C}"/>
              </a:ext>
            </a:extLst>
          </p:cNvPr>
          <p:cNvSpPr txBox="1"/>
          <p:nvPr/>
        </p:nvSpPr>
        <p:spPr>
          <a:xfrm>
            <a:off x="229989" y="1516402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Certainty of God’s Purposes</a:t>
            </a:r>
            <a:endParaRPr lang="en-US" sz="4800" b="1" dirty="0"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1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E9669A9-6CB4-80DE-E630-86A9217EF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10503" r="39143"/>
          <a:stretch/>
        </p:blipFill>
        <p:spPr bwMode="auto">
          <a:xfrm>
            <a:off x="4350" y="-13328"/>
            <a:ext cx="5756369" cy="68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5956665" y="774427"/>
            <a:ext cx="615260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9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Rise up, you women who are at ease, hear my voice;</a:t>
            </a:r>
          </a:p>
          <a:p>
            <a:pPr>
              <a:spcAft>
                <a:spcPts val="1800"/>
              </a:spcAft>
            </a:pPr>
            <a:r>
              <a:rPr lang="en-US" sz="3600" baseline="0" dirty="0"/>
              <a:t>you complacent daughters, give ear to my speech.</a:t>
            </a:r>
          </a:p>
          <a:p>
            <a:r>
              <a:rPr lang="en-US" sz="3600" dirty="0"/>
              <a:t>10</a:t>
            </a:r>
            <a:r>
              <a:rPr lang="en-US" sz="3600" baseline="0" dirty="0"/>
              <a:t> In little more than a year</a:t>
            </a:r>
          </a:p>
          <a:p>
            <a:r>
              <a:rPr lang="en-US" sz="3600" baseline="0" dirty="0"/>
              <a:t>you will shudder, you complacent women;</a:t>
            </a:r>
          </a:p>
          <a:p>
            <a:r>
              <a:rPr lang="en-US" sz="3600" baseline="0" dirty="0"/>
              <a:t>for the grape harvest fails,</a:t>
            </a:r>
          </a:p>
          <a:p>
            <a:r>
              <a:rPr lang="en-US" sz="3600" baseline="0" dirty="0"/>
              <a:t>the fruit harvest will not come.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3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E9669A9-6CB4-80DE-E630-86A9217EF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10503" r="39143"/>
          <a:stretch/>
        </p:blipFill>
        <p:spPr bwMode="auto">
          <a:xfrm>
            <a:off x="4350" y="-13328"/>
            <a:ext cx="5756369" cy="68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5956665" y="774427"/>
            <a:ext cx="615260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9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Rise up, you </a:t>
            </a:r>
            <a:r>
              <a:rPr lang="en-US" sz="3600" baseline="0" dirty="0">
                <a:solidFill>
                  <a:srgbClr val="FFFF00"/>
                </a:solidFill>
              </a:rPr>
              <a:t>women who are at ease</a:t>
            </a:r>
            <a:r>
              <a:rPr lang="en-US" sz="3600" baseline="0" dirty="0"/>
              <a:t>, hear my voice;</a:t>
            </a:r>
          </a:p>
          <a:p>
            <a:pPr>
              <a:spcAft>
                <a:spcPts val="1800"/>
              </a:spcAft>
            </a:pPr>
            <a:r>
              <a:rPr lang="en-US" sz="3600" baseline="0" dirty="0"/>
              <a:t>you </a:t>
            </a:r>
            <a:r>
              <a:rPr lang="en-US" sz="3600" baseline="0" dirty="0">
                <a:solidFill>
                  <a:srgbClr val="FFFF00"/>
                </a:solidFill>
              </a:rPr>
              <a:t>complacent daughters</a:t>
            </a:r>
            <a:r>
              <a:rPr lang="en-US" sz="3600" baseline="0" dirty="0"/>
              <a:t>, give ear to my speech.</a:t>
            </a:r>
          </a:p>
          <a:p>
            <a:r>
              <a:rPr lang="en-US" sz="3600" dirty="0"/>
              <a:t>10</a:t>
            </a:r>
            <a:r>
              <a:rPr lang="en-US" sz="3600" baseline="0" dirty="0"/>
              <a:t> In little more than a year</a:t>
            </a:r>
          </a:p>
          <a:p>
            <a:r>
              <a:rPr lang="en-US" sz="3600" baseline="0" dirty="0"/>
              <a:t>you will shudder, you </a:t>
            </a:r>
            <a:r>
              <a:rPr lang="en-US" sz="3600" baseline="0" dirty="0">
                <a:solidFill>
                  <a:srgbClr val="FFFF00"/>
                </a:solidFill>
              </a:rPr>
              <a:t>complacent women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for the grape harvest fails,</a:t>
            </a:r>
          </a:p>
          <a:p>
            <a:r>
              <a:rPr lang="en-US" sz="3600" baseline="0" dirty="0"/>
              <a:t>the fruit harvest will not come.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1B08F4C-4DF4-707F-1E18-D47DE924EB75}"/>
              </a:ext>
            </a:extLst>
          </p:cNvPr>
          <p:cNvSpPr/>
          <p:nvPr/>
        </p:nvSpPr>
        <p:spPr>
          <a:xfrm>
            <a:off x="186877" y="3150973"/>
            <a:ext cx="5391313" cy="3521676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Complacency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Self-satisfaction accompanied by unawareness of actual dangers or deficiencies</a:t>
            </a:r>
          </a:p>
        </p:txBody>
      </p:sp>
    </p:spTree>
    <p:extLst>
      <p:ext uri="{BB962C8B-B14F-4D97-AF65-F5344CB8AC3E}">
        <p14:creationId xmlns:p14="http://schemas.microsoft.com/office/powerpoint/2010/main" val="346628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4E9669A9-6CB4-80DE-E630-86A9217EF8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2" t="10503" r="39143"/>
          <a:stretch/>
        </p:blipFill>
        <p:spPr bwMode="auto">
          <a:xfrm>
            <a:off x="4350" y="-13328"/>
            <a:ext cx="5756369" cy="687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5956665" y="774427"/>
            <a:ext cx="615260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9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Rise up, you women who are at ease, hear my voice;</a:t>
            </a:r>
          </a:p>
          <a:p>
            <a:pPr>
              <a:spcAft>
                <a:spcPts val="1800"/>
              </a:spcAft>
            </a:pPr>
            <a:r>
              <a:rPr lang="en-US" sz="3600" baseline="0" dirty="0"/>
              <a:t>you complacent daughters, give ear to my speech.</a:t>
            </a:r>
          </a:p>
          <a:p>
            <a:r>
              <a:rPr lang="en-US" sz="3600" dirty="0"/>
              <a:t>10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In little more than a year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you will shudder</a:t>
            </a:r>
            <a:r>
              <a:rPr lang="en-US" sz="3600" baseline="0" dirty="0"/>
              <a:t>, you complacent women;</a:t>
            </a:r>
          </a:p>
          <a:p>
            <a:r>
              <a:rPr lang="en-US" sz="3600" baseline="0" dirty="0"/>
              <a:t>for the grape harvest fails,</a:t>
            </a:r>
          </a:p>
          <a:p>
            <a:r>
              <a:rPr lang="en-US" sz="3600" baseline="0" dirty="0"/>
              <a:t>the fruit harvest will not come.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EF8D8E-6020-A2B4-D2AF-049AFD06320B}"/>
              </a:ext>
            </a:extLst>
          </p:cNvPr>
          <p:cNvSpPr/>
          <p:nvPr/>
        </p:nvSpPr>
        <p:spPr>
          <a:xfrm>
            <a:off x="186877" y="4843849"/>
            <a:ext cx="5410734" cy="1828800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9-10: God’s Judgment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coming Assyrian invasion</a:t>
            </a:r>
          </a:p>
        </p:txBody>
      </p:sp>
    </p:spTree>
    <p:extLst>
      <p:ext uri="{BB962C8B-B14F-4D97-AF65-F5344CB8AC3E}">
        <p14:creationId xmlns:p14="http://schemas.microsoft.com/office/powerpoint/2010/main" val="301382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FFE3782-85FB-9042-0083-9000146F7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309153" y="1629148"/>
            <a:ext cx="11573694" cy="5078313"/>
          </a:xfrm>
          <a:prstGeom prst="rect">
            <a:avLst/>
          </a:prstGeom>
          <a:solidFill>
            <a:srgbClr val="2E3134">
              <a:alpha val="5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Tremble, you women who are at ease, shudder, you complacent ones; strip, and make yourselves bare, and tie sackcloth around your waist. </a:t>
            </a:r>
            <a:r>
              <a:rPr lang="en-US" sz="3600" dirty="0"/>
              <a:t>12</a:t>
            </a:r>
            <a:r>
              <a:rPr lang="en-US" sz="3600" baseline="0" dirty="0"/>
              <a:t> Beat your breasts for the pleasant fields, for the fruitful vine, </a:t>
            </a:r>
            <a:r>
              <a:rPr lang="en-US" sz="3600" dirty="0">
                <a:solidFill>
                  <a:schemeClr val="tx1"/>
                </a:solidFill>
              </a:rPr>
              <a:t>13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for the soil of my people growing up in thorns and briers, yes, for all the joyous houses in the exultant city. </a:t>
            </a:r>
            <a:r>
              <a:rPr lang="en-US" sz="3600" dirty="0"/>
              <a:t>14</a:t>
            </a:r>
            <a:r>
              <a:rPr lang="en-US" sz="3600" baseline="0" dirty="0"/>
              <a:t> For the </a:t>
            </a:r>
            <a:r>
              <a:rPr lang="en-US" sz="3600" baseline="0" dirty="0">
                <a:solidFill>
                  <a:srgbClr val="FFFF00"/>
                </a:solidFill>
              </a:rPr>
              <a:t>palace is forsaken</a:t>
            </a:r>
            <a:r>
              <a:rPr lang="en-US" sz="3600" baseline="0" dirty="0"/>
              <a:t>, the </a:t>
            </a:r>
            <a:r>
              <a:rPr lang="en-US" sz="3600" baseline="0" dirty="0">
                <a:solidFill>
                  <a:srgbClr val="FFFF00"/>
                </a:solidFill>
              </a:rPr>
              <a:t>populous city deserted</a:t>
            </a:r>
            <a:r>
              <a:rPr lang="en-US" sz="3600" baseline="0" dirty="0"/>
              <a:t>; the hill and the watchtower will become dens forever, a joy of wild donkeys, a pasture of flocks;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EA5F94-738D-305C-6B47-BC142D596266}"/>
              </a:ext>
            </a:extLst>
          </p:cNvPr>
          <p:cNvSpPr/>
          <p:nvPr/>
        </p:nvSpPr>
        <p:spPr>
          <a:xfrm>
            <a:off x="3390632" y="1710301"/>
            <a:ext cx="5410735" cy="273329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11-14: God’s Judgment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coming destruction of Jerusalem (Babylonians)</a:t>
            </a:r>
          </a:p>
        </p:txBody>
      </p:sp>
    </p:spTree>
    <p:extLst>
      <p:ext uri="{BB962C8B-B14F-4D97-AF65-F5344CB8AC3E}">
        <p14:creationId xmlns:p14="http://schemas.microsoft.com/office/powerpoint/2010/main" val="11695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7F25E-1DDD-916E-D157-A2DE20F0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7306"/>
          <a:stretch/>
        </p:blipFill>
        <p:spPr bwMode="auto">
          <a:xfrm>
            <a:off x="0" y="0"/>
            <a:ext cx="12192000" cy="6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2131671" y="24489"/>
            <a:ext cx="7928658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32 – The Coming Kingdom!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40F20-F7CB-7331-A53B-942E0817AEFD}"/>
              </a:ext>
            </a:extLst>
          </p:cNvPr>
          <p:cNvSpPr txBox="1"/>
          <p:nvPr/>
        </p:nvSpPr>
        <p:spPr>
          <a:xfrm>
            <a:off x="522122" y="3741062"/>
            <a:ext cx="9158240" cy="209288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BC1DFC-0FED-E878-082F-26110B7EA822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22" y="3645996"/>
            <a:ext cx="914400" cy="914400"/>
            <a:chOff x="9029700" y="534924"/>
            <a:chExt cx="2006600" cy="20558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388A61C-844A-EC26-CAB8-77F2DCB3BBE6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EB467F-89A2-8CE4-5374-5D7C9D1D4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1760A3-7B8F-A3DE-45C3-B0F16446A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113E9-AFAE-39B2-8C7C-916FFBDBDB19}"/>
              </a:ext>
            </a:extLst>
          </p:cNvPr>
          <p:cNvGrpSpPr>
            <a:grpSpLocks noChangeAspect="1"/>
          </p:cNvGrpSpPr>
          <p:nvPr/>
        </p:nvGrpSpPr>
        <p:grpSpPr>
          <a:xfrm>
            <a:off x="9667177" y="4366724"/>
            <a:ext cx="914400" cy="914400"/>
            <a:chOff x="9982200" y="306390"/>
            <a:chExt cx="2006600" cy="20558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DC81D3-6389-E2AC-1BF1-398A057D2861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5AEB25-3F8F-D393-E956-6199D39E47BA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90BB3C6-F31E-9FA6-7AE0-CFD0DFC04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C8CFEC02-B0CB-8DCB-9046-0CB4AF501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D61201-2DF9-4832-F901-82D739F39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47E97A-9879-B41B-EF3C-C1E8850432F1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EBB1F-A66C-C852-3CF5-B7090D102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DCDA61-9D82-00B3-2F0C-33D27F90D9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28FD8-BE5E-254C-6F62-29F46A9BB887}"/>
              </a:ext>
            </a:extLst>
          </p:cNvPr>
          <p:cNvSpPr/>
          <p:nvPr/>
        </p:nvSpPr>
        <p:spPr>
          <a:xfrm>
            <a:off x="10687010" y="5022161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93F863-24AC-AA72-5719-3BCA117B8639}"/>
              </a:ext>
            </a:extLst>
          </p:cNvPr>
          <p:cNvSpPr txBox="1"/>
          <p:nvPr/>
        </p:nvSpPr>
        <p:spPr>
          <a:xfrm>
            <a:off x="229989" y="1516402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Certainty of God’s Purposes</a:t>
            </a:r>
            <a:endParaRPr lang="en-US" sz="4800" b="1" dirty="0"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18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286691" y="1793329"/>
            <a:ext cx="9618619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15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until the Spirit is poured upon us from on high,</a:t>
            </a:r>
          </a:p>
          <a:p>
            <a:r>
              <a:rPr lang="en-US" sz="3600" baseline="0" dirty="0"/>
              <a:t>    and the wilderness becomes a fruitful field,</a:t>
            </a:r>
          </a:p>
          <a:p>
            <a:r>
              <a:rPr lang="en-US" sz="3600" baseline="0" dirty="0"/>
              <a:t>    and the fruitful field is deemed a forest.</a:t>
            </a:r>
          </a:p>
          <a:p>
            <a:r>
              <a:rPr lang="en-US" sz="3600" dirty="0"/>
              <a:t>16</a:t>
            </a:r>
            <a:r>
              <a:rPr lang="en-US" sz="3600" baseline="0" dirty="0"/>
              <a:t> Then justice will dwell in the wilderness,</a:t>
            </a:r>
          </a:p>
          <a:p>
            <a:r>
              <a:rPr lang="en-US" sz="3600" baseline="0" dirty="0"/>
              <a:t>    and righteousness abide in the fruitful field.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5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286691" y="1793329"/>
            <a:ext cx="9618619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15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until </a:t>
            </a:r>
            <a:r>
              <a:rPr lang="en-US" sz="3600" baseline="0" dirty="0">
                <a:solidFill>
                  <a:srgbClr val="FFFF00"/>
                </a:solidFill>
              </a:rPr>
              <a:t>the Spirit is poured upon us from on high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the wilderness becomes a fruitful field,</a:t>
            </a:r>
          </a:p>
          <a:p>
            <a:r>
              <a:rPr lang="en-US" sz="3600" baseline="0" dirty="0"/>
              <a:t>    and the fruitful field is deemed a forest.</a:t>
            </a:r>
          </a:p>
          <a:p>
            <a:r>
              <a:rPr lang="en-US" sz="3600" dirty="0"/>
              <a:t>16</a:t>
            </a:r>
            <a:r>
              <a:rPr lang="en-US" sz="3600" baseline="0" dirty="0"/>
              <a:t> Then justice will dwell in the wilderness,</a:t>
            </a:r>
          </a:p>
          <a:p>
            <a:r>
              <a:rPr lang="en-US" sz="3600" baseline="0" dirty="0"/>
              <a:t>    and righteousness abide in the fruitful field.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9E15216-A3E9-9A2A-AB5A-502EDC88869C}"/>
              </a:ext>
            </a:extLst>
          </p:cNvPr>
          <p:cNvSpPr/>
          <p:nvPr/>
        </p:nvSpPr>
        <p:spPr>
          <a:xfrm>
            <a:off x="4511742" y="365324"/>
            <a:ext cx="3347155" cy="1062681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Pentecost!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6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9CD0BF-7D74-B507-3FC4-03522D70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522122" y="3086150"/>
            <a:ext cx="9158240" cy="2785378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Judging and Saving Judah (31:1-9)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E7FE4-D776-8537-6521-DDF773B60488}"/>
              </a:ext>
            </a:extLst>
          </p:cNvPr>
          <p:cNvSpPr txBox="1"/>
          <p:nvPr/>
        </p:nvSpPr>
        <p:spPr>
          <a:xfrm>
            <a:off x="201477" y="25480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31-32:  The Certainty of God’s Purposes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58C3D-2DF9-5F81-2430-2C95C75B5C44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3641940"/>
            <a:ext cx="914400" cy="914400"/>
            <a:chOff x="9029700" y="534924"/>
            <a:chExt cx="2006600" cy="20558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05B3BA9-180D-28AA-3879-938642963608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E3091E-D5AE-DC83-6327-BF612FCF77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6D48D2-A588-2429-CFA3-99FA080A27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B5134-9C77-E75A-64A5-3C241A084FEA}"/>
              </a:ext>
            </a:extLst>
          </p:cNvPr>
          <p:cNvGrpSpPr>
            <a:grpSpLocks noChangeAspect="1"/>
          </p:cNvGrpSpPr>
          <p:nvPr/>
        </p:nvGrpSpPr>
        <p:grpSpPr>
          <a:xfrm>
            <a:off x="9626765" y="2952003"/>
            <a:ext cx="914400" cy="914400"/>
            <a:chOff x="9982200" y="306390"/>
            <a:chExt cx="2006600" cy="20558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910862-5E70-3FD9-9992-4FB760E7B216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A51D3F6-D6BF-C2B2-BBF5-86EFA694E392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B58301D-C0DF-4AF5-836D-359A76954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ln>
                <a:noFill/>
              </a:ln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3FBA893E-AF51-E092-F596-A8AACC1E1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4FC2F-452D-EFF5-E251-371B32743E83}"/>
              </a:ext>
            </a:extLst>
          </p:cNvPr>
          <p:cNvGrpSpPr>
            <a:grpSpLocks noChangeAspect="1"/>
          </p:cNvGrpSpPr>
          <p:nvPr/>
        </p:nvGrpSpPr>
        <p:grpSpPr>
          <a:xfrm>
            <a:off x="9667177" y="4366724"/>
            <a:ext cx="914400" cy="914400"/>
            <a:chOff x="9982200" y="306390"/>
            <a:chExt cx="2006600" cy="2055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B3422-86C0-9901-2148-8D020F65A0A4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0924F5-B6DE-18AA-7996-A6930CB0F477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5A36D10-478F-4AE7-8CB1-EEEC98289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89EF1499-054B-E035-F244-A044EDF21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591A53-90C2-0B53-F028-784DB005A46E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93394C-3B19-8753-25FE-CB99EC14E60F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5E6DD6-7AD2-5E52-1838-90DA48D5BA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860D52-E3E4-2C50-CB62-F9277734A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6627BE-4187-DE1B-0110-8C9EC2AD9F13}"/>
              </a:ext>
            </a:extLst>
          </p:cNvPr>
          <p:cNvSpPr txBox="1"/>
          <p:nvPr/>
        </p:nvSpPr>
        <p:spPr>
          <a:xfrm>
            <a:off x="229989" y="1109716"/>
            <a:ext cx="11732021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 Could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God </a:t>
            </a:r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Certainty of His Purposes</a:t>
            </a:r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867AA7-2CF6-23A8-4C25-626C1584E455}"/>
              </a:ext>
            </a:extLst>
          </p:cNvPr>
          <p:cNvSpPr/>
          <p:nvPr/>
        </p:nvSpPr>
        <p:spPr>
          <a:xfrm>
            <a:off x="9630106" y="2953265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75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286691" y="1793329"/>
            <a:ext cx="9618619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15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until the Spirit is poured upon us from on high,</a:t>
            </a:r>
          </a:p>
          <a:p>
            <a:r>
              <a:rPr lang="en-US" sz="3600" baseline="0" dirty="0"/>
              <a:t>    and </a:t>
            </a:r>
            <a:r>
              <a:rPr lang="en-US" sz="3600" baseline="0" dirty="0">
                <a:solidFill>
                  <a:srgbClr val="FFFF00"/>
                </a:solidFill>
              </a:rPr>
              <a:t>the wilderness becomes a fruitful field,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the fruitful field is deemed a forest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16</a:t>
            </a:r>
            <a:r>
              <a:rPr lang="en-US" sz="3600" baseline="0" dirty="0"/>
              <a:t> Then justice will dwell in the wilderness,</a:t>
            </a:r>
          </a:p>
          <a:p>
            <a:r>
              <a:rPr lang="en-US" sz="3600" baseline="0" dirty="0"/>
              <a:t>    and righteousness abide in the fruitful field.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3FD85FC-C589-7906-46AB-2C2D371015FF}"/>
              </a:ext>
            </a:extLst>
          </p:cNvPr>
          <p:cNvSpPr/>
          <p:nvPr/>
        </p:nvSpPr>
        <p:spPr>
          <a:xfrm>
            <a:off x="2191264" y="365324"/>
            <a:ext cx="7809470" cy="1062681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 this happen at Pentecost?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286690" y="1793329"/>
            <a:ext cx="9618619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15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until the Spirit is poured upon us from on high,</a:t>
            </a:r>
          </a:p>
          <a:p>
            <a:r>
              <a:rPr lang="en-US" sz="3600" baseline="0" dirty="0"/>
              <a:t>    and the wilderness becomes a fruitful field,</a:t>
            </a:r>
          </a:p>
          <a:p>
            <a:r>
              <a:rPr lang="en-US" sz="3600" baseline="0" dirty="0"/>
              <a:t>    and the fruitful field is deemed a forest.</a:t>
            </a:r>
          </a:p>
          <a:p>
            <a:r>
              <a:rPr lang="en-US" sz="3600" dirty="0"/>
              <a:t>16</a:t>
            </a:r>
            <a:r>
              <a:rPr lang="en-US" sz="3600" baseline="0" dirty="0"/>
              <a:t> </a:t>
            </a:r>
            <a:r>
              <a:rPr lang="en-US" sz="3600" baseline="0" dirty="0">
                <a:solidFill>
                  <a:srgbClr val="FFFF00"/>
                </a:solidFill>
              </a:rPr>
              <a:t>Then justice will dwell in the wilderness,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righteousness abide in the fruitful field</a:t>
            </a:r>
            <a:r>
              <a:rPr lang="en-US" sz="3600" baseline="0" dirty="0"/>
              <a:t>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2665E1-85D8-8669-9249-2C15C6563DA3}"/>
              </a:ext>
            </a:extLst>
          </p:cNvPr>
          <p:cNvSpPr/>
          <p:nvPr/>
        </p:nvSpPr>
        <p:spPr>
          <a:xfrm>
            <a:off x="2150074" y="182662"/>
            <a:ext cx="7891850" cy="142800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Justice and righteousness dwell in people 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not in nature!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FA307E6-0BA8-0C09-6AE7-CD65525DA969}"/>
              </a:ext>
            </a:extLst>
          </p:cNvPr>
          <p:cNvSpPr/>
          <p:nvPr/>
        </p:nvSpPr>
        <p:spPr>
          <a:xfrm>
            <a:off x="1511642" y="5020975"/>
            <a:ext cx="9168715" cy="142800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primary meaning is the life God is giving to the </a:t>
            </a: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spiritual wilderness of sin</a:t>
            </a:r>
            <a:r>
              <a:rPr lang="en-US" sz="40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4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131406" y="2744800"/>
            <a:ext cx="9618619" cy="2308324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“Many shepherds have destroyed </a:t>
            </a:r>
            <a:r>
              <a:rPr lang="en-US" sz="3600" baseline="0" dirty="0">
                <a:solidFill>
                  <a:srgbClr val="FFFF00"/>
                </a:solidFill>
              </a:rPr>
              <a:t>my vineyard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    they have trampled down my portion;</a:t>
            </a:r>
          </a:p>
          <a:p>
            <a:r>
              <a:rPr lang="en-US" sz="3600" baseline="0" dirty="0"/>
              <a:t>they have made </a:t>
            </a:r>
            <a:r>
              <a:rPr lang="en-US" sz="3600" baseline="0" dirty="0">
                <a:solidFill>
                  <a:srgbClr val="FFFF00"/>
                </a:solidFill>
              </a:rPr>
              <a:t>my pleasant portion</a:t>
            </a:r>
          </a:p>
          <a:p>
            <a:r>
              <a:rPr lang="en-US" sz="3600" baseline="0" dirty="0"/>
              <a:t>    a </a:t>
            </a:r>
            <a:r>
              <a:rPr lang="en-US" sz="3600" baseline="0" dirty="0">
                <a:solidFill>
                  <a:srgbClr val="FFFF00"/>
                </a:solidFill>
              </a:rPr>
              <a:t>desolate wilderness</a:t>
            </a:r>
            <a:r>
              <a:rPr lang="en-US" sz="3600" baseline="0" dirty="0"/>
              <a:t>.”              Jeremiah 12:10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2665E1-85D8-8669-9249-2C15C6563DA3}"/>
              </a:ext>
            </a:extLst>
          </p:cNvPr>
          <p:cNvSpPr/>
          <p:nvPr/>
        </p:nvSpPr>
        <p:spPr>
          <a:xfrm>
            <a:off x="1994790" y="800499"/>
            <a:ext cx="7891850" cy="142800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God’s people – his vineyard – had become a desolate wilderness!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2009384" y="2510022"/>
            <a:ext cx="8173232" cy="3970318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“For the LORD comforts Zion;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he comforts all her waste places</a:t>
            </a:r>
          </a:p>
          <a:p>
            <a:r>
              <a:rPr lang="en-US" sz="3600" baseline="0" dirty="0"/>
              <a:t>and </a:t>
            </a:r>
            <a:r>
              <a:rPr lang="en-US" sz="3600" baseline="0" dirty="0">
                <a:solidFill>
                  <a:srgbClr val="FFFF00"/>
                </a:solidFill>
              </a:rPr>
              <a:t>makes her wilderness like Eden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her desert like the garden of the LORD;</a:t>
            </a:r>
          </a:p>
          <a:p>
            <a:r>
              <a:rPr lang="en-US" sz="3600" baseline="0" dirty="0"/>
              <a:t>joy and gladness will be found in her,</a:t>
            </a:r>
          </a:p>
          <a:p>
            <a:r>
              <a:rPr lang="en-US" sz="3600" baseline="0" dirty="0"/>
              <a:t>    thanksgiving and the voice of song.”</a:t>
            </a:r>
          </a:p>
          <a:p>
            <a:r>
              <a:rPr lang="en-US" sz="3600" baseline="0" dirty="0"/>
              <a:t>                                              Isaiah 51:3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2665E1-85D8-8669-9249-2C15C6563DA3}"/>
              </a:ext>
            </a:extLst>
          </p:cNvPr>
          <p:cNvSpPr/>
          <p:nvPr/>
        </p:nvSpPr>
        <p:spPr>
          <a:xfrm>
            <a:off x="1686696" y="259492"/>
            <a:ext cx="8818605" cy="1887622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– not places – are comforted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51 is about God’s work of spiritual restoration!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350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002631" y="953071"/>
            <a:ext cx="10186735" cy="4524315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baseline="0" dirty="0"/>
              <a:t>“A voice cries:</a:t>
            </a:r>
          </a:p>
          <a:p>
            <a:r>
              <a:rPr lang="en-US" sz="3600" baseline="0" dirty="0"/>
              <a:t>‘</a:t>
            </a:r>
            <a:r>
              <a:rPr lang="en-US" sz="3600" baseline="0" dirty="0">
                <a:solidFill>
                  <a:srgbClr val="FFFF00"/>
                </a:solidFill>
              </a:rPr>
              <a:t>In the wilderness prepare the way of the LORD</a:t>
            </a:r>
            <a:r>
              <a:rPr lang="en-US" sz="3600" baseline="0" dirty="0"/>
              <a:t>;</a:t>
            </a:r>
          </a:p>
          <a:p>
            <a:r>
              <a:rPr lang="en-US" sz="3600" baseline="0" dirty="0"/>
              <a:t>    </a:t>
            </a:r>
            <a:r>
              <a:rPr lang="en-US" sz="3600" baseline="0" dirty="0">
                <a:solidFill>
                  <a:srgbClr val="FFFF00"/>
                </a:solidFill>
              </a:rPr>
              <a:t>make straight in the desert a highway for our God</a:t>
            </a:r>
            <a:r>
              <a:rPr lang="en-US" sz="3600" baseline="0" dirty="0"/>
              <a:t>.</a:t>
            </a:r>
          </a:p>
          <a:p>
            <a:r>
              <a:rPr lang="en-US" sz="3600" baseline="0" dirty="0"/>
              <a:t>Every valley shall be lifted up,</a:t>
            </a:r>
          </a:p>
          <a:p>
            <a:r>
              <a:rPr lang="en-US" sz="3600" baseline="0" dirty="0"/>
              <a:t>    and every mountain and hill be made low;</a:t>
            </a:r>
          </a:p>
          <a:p>
            <a:r>
              <a:rPr lang="en-US" sz="3600" baseline="0" dirty="0"/>
              <a:t>the uneven ground shall become level,</a:t>
            </a:r>
          </a:p>
          <a:p>
            <a:r>
              <a:rPr lang="en-US" sz="3600" baseline="0" dirty="0"/>
              <a:t>    and the rough places a plain.’”</a:t>
            </a:r>
          </a:p>
          <a:p>
            <a:r>
              <a:rPr lang="en-US" sz="3600" baseline="0" dirty="0"/>
              <a:t>                                                               Isaiah 40:3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2BD059-D13B-57FA-C4AF-67A2854E8251}"/>
              </a:ext>
            </a:extLst>
          </p:cNvPr>
          <p:cNvSpPr/>
          <p:nvPr/>
        </p:nvSpPr>
        <p:spPr>
          <a:xfrm>
            <a:off x="1002633" y="5002452"/>
            <a:ext cx="10186735" cy="142800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“In the wilderness…”?</a:t>
            </a:r>
          </a:p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describing the spiritual state of the people!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488E1746-8195-89D1-56DF-D47883F78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 b="27351"/>
          <a:stretch/>
        </p:blipFill>
        <p:spPr bwMode="auto">
          <a:xfrm>
            <a:off x="-1" y="0"/>
            <a:ext cx="12192001" cy="684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286691" y="1793329"/>
            <a:ext cx="9618619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15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until the Spirit is poured upon us from on high,</a:t>
            </a:r>
          </a:p>
          <a:p>
            <a:r>
              <a:rPr lang="en-US" sz="3600" baseline="0" dirty="0"/>
              <a:t>    and </a:t>
            </a:r>
            <a:r>
              <a:rPr lang="en-US" sz="3600" baseline="0" dirty="0">
                <a:solidFill>
                  <a:srgbClr val="FFFF00"/>
                </a:solidFill>
              </a:rPr>
              <a:t>the wilderness becomes a fruitful field,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the fruitful field is deemed a forest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16</a:t>
            </a:r>
            <a:r>
              <a:rPr lang="en-US" sz="3600" baseline="0" dirty="0"/>
              <a:t> Then justice will dwell in the wilderness,</a:t>
            </a:r>
          </a:p>
          <a:p>
            <a:r>
              <a:rPr lang="en-US" sz="3600" baseline="0" dirty="0"/>
              <a:t>    and righteousness abide in the fruitful field.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79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F324FE67-903D-3000-2547-10B57C2C3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286690" y="3851352"/>
            <a:ext cx="9618619" cy="2862322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17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And the </a:t>
            </a:r>
            <a:r>
              <a:rPr lang="en-US" sz="3600" baseline="0" dirty="0">
                <a:solidFill>
                  <a:srgbClr val="FFFF00"/>
                </a:solidFill>
              </a:rPr>
              <a:t>effect of righteousness </a:t>
            </a:r>
            <a:r>
              <a:rPr lang="en-US" sz="3600" baseline="0" dirty="0"/>
              <a:t>will be peace,</a:t>
            </a:r>
          </a:p>
          <a:p>
            <a:r>
              <a:rPr lang="en-US" sz="3600" baseline="0" dirty="0"/>
              <a:t>    and the </a:t>
            </a:r>
            <a:r>
              <a:rPr lang="en-US" sz="3600" baseline="0" dirty="0">
                <a:solidFill>
                  <a:srgbClr val="FFFF00"/>
                </a:solidFill>
              </a:rPr>
              <a:t>result of righteousness</a:t>
            </a:r>
            <a:r>
              <a:rPr lang="en-US" sz="3600" baseline="0" dirty="0"/>
              <a:t>, quietness and</a:t>
            </a:r>
          </a:p>
          <a:p>
            <a:r>
              <a:rPr lang="en-US" sz="3600" baseline="0" dirty="0"/>
              <a:t>    trust forever.</a:t>
            </a:r>
          </a:p>
          <a:p>
            <a:r>
              <a:rPr lang="en-US" sz="3600" dirty="0"/>
              <a:t>18 </a:t>
            </a:r>
            <a:r>
              <a:rPr lang="en-US" sz="3600" baseline="0" dirty="0"/>
              <a:t>My people will abide in a peaceful habitation,</a:t>
            </a:r>
          </a:p>
          <a:p>
            <a:r>
              <a:rPr lang="en-US" sz="3600" baseline="0" dirty="0"/>
              <a:t>    in secure dwellings, and in quiet resting places.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FC6496-1D6A-11CD-FD7D-F968EE247320}"/>
              </a:ext>
            </a:extLst>
          </p:cNvPr>
          <p:cNvSpPr/>
          <p:nvPr/>
        </p:nvSpPr>
        <p:spPr>
          <a:xfrm>
            <a:off x="1286690" y="200723"/>
            <a:ext cx="9834714" cy="3506304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Imagine living in a place where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is committed to living in God’s way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loves each other as themselves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looks out for each other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Everyone can be completely trusted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peace and security reigns</a:t>
            </a:r>
            <a:endParaRPr lang="en-US" sz="36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241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1CCF02-5C14-3EC3-5C14-004777A8B5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5" b="14053"/>
          <a:stretch/>
        </p:blipFill>
        <p:spPr bwMode="auto">
          <a:xfrm>
            <a:off x="-1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745885" y="4500606"/>
            <a:ext cx="8700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19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And it will hail when the forest falls down,</a:t>
            </a:r>
          </a:p>
          <a:p>
            <a:r>
              <a:rPr lang="en-US" sz="3600" baseline="0" dirty="0"/>
              <a:t>    and the city will be utterly laid low.</a:t>
            </a:r>
          </a:p>
        </p:txBody>
      </p:sp>
    </p:spTree>
    <p:extLst>
      <p:ext uri="{BB962C8B-B14F-4D97-AF65-F5344CB8AC3E}">
        <p14:creationId xmlns:p14="http://schemas.microsoft.com/office/powerpoint/2010/main" val="35029667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7BDC26-0B8F-CBEF-DF70-7E7FAEB4AF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53138"/>
          <a:stretch/>
        </p:blipFill>
        <p:spPr bwMode="auto">
          <a:xfrm>
            <a:off x="0" y="3429000"/>
            <a:ext cx="12188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4D532-D9CC-ADD7-43C4-036E009A4382}"/>
              </a:ext>
            </a:extLst>
          </p:cNvPr>
          <p:cNvSpPr txBox="1"/>
          <p:nvPr/>
        </p:nvSpPr>
        <p:spPr>
          <a:xfrm>
            <a:off x="696249" y="1017538"/>
            <a:ext cx="10796453" cy="1200329"/>
          </a:xfrm>
          <a:prstGeom prst="rect">
            <a:avLst/>
          </a:prstGeom>
          <a:solidFill>
            <a:srgbClr val="2E3134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/>
              <a:t>20</a:t>
            </a:r>
            <a:r>
              <a:rPr lang="en-US" sz="3600" baseline="0" dirty="0"/>
              <a:t> Happy are you who sow beside all waters,</a:t>
            </a:r>
          </a:p>
          <a:p>
            <a:r>
              <a:rPr lang="en-US" sz="3600" baseline="0" dirty="0"/>
              <a:t>    who let the feet of the ox and the donkey range free.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6696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1CCF02-5C14-3EC3-5C14-004777A8B5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5" b="14053"/>
          <a:stretch/>
        </p:blipFill>
        <p:spPr bwMode="auto">
          <a:xfrm>
            <a:off x="-1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7BDC26-0B8F-CBEF-DF70-7E7FAEB4AF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53138"/>
          <a:stretch/>
        </p:blipFill>
        <p:spPr bwMode="auto">
          <a:xfrm>
            <a:off x="0" y="3429000"/>
            <a:ext cx="12188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4D532-D9CC-ADD7-43C4-036E009A4382}"/>
              </a:ext>
            </a:extLst>
          </p:cNvPr>
          <p:cNvSpPr txBox="1"/>
          <p:nvPr/>
        </p:nvSpPr>
        <p:spPr>
          <a:xfrm>
            <a:off x="696249" y="2274838"/>
            <a:ext cx="10796453" cy="2308324"/>
          </a:xfrm>
          <a:prstGeom prst="rect">
            <a:avLst/>
          </a:prstGeom>
          <a:solidFill>
            <a:srgbClr val="2E3134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19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And it will hail when the forest falls down,</a:t>
            </a:r>
          </a:p>
          <a:p>
            <a:r>
              <a:rPr lang="en-US" sz="3600" baseline="0" dirty="0"/>
              <a:t>    and the city will be utterly laid low.</a:t>
            </a:r>
          </a:p>
          <a:p>
            <a:r>
              <a:rPr lang="en-US" sz="3600" dirty="0">
                <a:solidFill>
                  <a:srgbClr val="FFFF00"/>
                </a:solidFill>
              </a:rPr>
              <a:t>20</a:t>
            </a:r>
            <a:r>
              <a:rPr lang="en-US" sz="3600" baseline="0" dirty="0">
                <a:solidFill>
                  <a:srgbClr val="FFFF00"/>
                </a:solidFill>
              </a:rPr>
              <a:t> Happy are you who sow beside all waters,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who let the feet of the ox and the donkey range free.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514ABE-3815-20DE-4AAB-C073CE9CABE0}"/>
              </a:ext>
            </a:extLst>
          </p:cNvPr>
          <p:cNvSpPr/>
          <p:nvPr/>
        </p:nvSpPr>
        <p:spPr>
          <a:xfrm>
            <a:off x="1686696" y="553364"/>
            <a:ext cx="8818605" cy="142800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Messiah’s kingdom is a place of  promised peace and rest…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91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29CD0BF-7D74-B507-3FC4-03522D702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3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522122" y="3086150"/>
            <a:ext cx="9158240" cy="2785378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Judging and Saving Judah (31:1-9)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E7FE4-D776-8537-6521-DDF773B60488}"/>
              </a:ext>
            </a:extLst>
          </p:cNvPr>
          <p:cNvSpPr txBox="1"/>
          <p:nvPr/>
        </p:nvSpPr>
        <p:spPr>
          <a:xfrm>
            <a:off x="201477" y="25480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31-32:  The Certainty of God’s Purposes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D358C3D-2DF9-5F81-2430-2C95C75B5C44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22" y="3645996"/>
            <a:ext cx="914400" cy="914400"/>
            <a:chOff x="9029700" y="534924"/>
            <a:chExt cx="2006600" cy="20558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05B3BA9-180D-28AA-3879-938642963608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7E3091E-D5AE-DC83-6327-BF612FCF77B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06D48D2-A588-2429-CFA3-99FA080A27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9B5134-9C77-E75A-64A5-3C241A084FEA}"/>
              </a:ext>
            </a:extLst>
          </p:cNvPr>
          <p:cNvGrpSpPr>
            <a:grpSpLocks noChangeAspect="1"/>
          </p:cNvGrpSpPr>
          <p:nvPr/>
        </p:nvGrpSpPr>
        <p:grpSpPr>
          <a:xfrm>
            <a:off x="9626765" y="2952003"/>
            <a:ext cx="914400" cy="914400"/>
            <a:chOff x="9982200" y="306390"/>
            <a:chExt cx="2006600" cy="205587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1910862-5E70-3FD9-9992-4FB760E7B216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A51D3F6-D6BF-C2B2-BBF5-86EFA694E392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CB58301D-C0DF-4AF5-836D-359A769548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ln>
                <a:noFill/>
              </a:ln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3FBA893E-AF51-E092-F596-A8AACC1E1D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4FC2F-452D-EFF5-E251-371B32743E83}"/>
              </a:ext>
            </a:extLst>
          </p:cNvPr>
          <p:cNvGrpSpPr>
            <a:grpSpLocks noChangeAspect="1"/>
          </p:cNvGrpSpPr>
          <p:nvPr/>
        </p:nvGrpSpPr>
        <p:grpSpPr>
          <a:xfrm>
            <a:off x="9667177" y="4366724"/>
            <a:ext cx="914400" cy="914400"/>
            <a:chOff x="9982200" y="306390"/>
            <a:chExt cx="2006600" cy="2055876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A8B3422-86C0-9901-2148-8D020F65A0A4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F0924F5-B6DE-18AA-7996-A6930CB0F477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5A36D10-478F-4AE7-8CB1-EEEC982892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5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89EF1499-054B-E035-F244-A044EDF21E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8591A53-90C2-0B53-F028-784DB005A46E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5293394C-3B19-8753-25FE-CB99EC14E60F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65E6DD6-7AD2-5E52-1838-90DA48D5BA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860D52-E3E4-2C50-CB62-F9277734A8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3A6627BE-4187-DE1B-0110-8C9EC2AD9F13}"/>
              </a:ext>
            </a:extLst>
          </p:cNvPr>
          <p:cNvSpPr txBox="1"/>
          <p:nvPr/>
        </p:nvSpPr>
        <p:spPr>
          <a:xfrm>
            <a:off x="229989" y="1109716"/>
            <a:ext cx="11732021" cy="1569660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Judah Could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Trust God </a:t>
            </a:r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 of the </a:t>
            </a:r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Certainty of His Purposes</a:t>
            </a:r>
            <a:r>
              <a:rPr lang="en-US" sz="48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867AA7-2CF6-23A8-4C25-626C1584E455}"/>
              </a:ext>
            </a:extLst>
          </p:cNvPr>
          <p:cNvSpPr/>
          <p:nvPr/>
        </p:nvSpPr>
        <p:spPr>
          <a:xfrm>
            <a:off x="10643122" y="3645996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35DF8B4-BDBC-FA94-3F88-90283200765C}"/>
              </a:ext>
            </a:extLst>
          </p:cNvPr>
          <p:cNvSpPr/>
          <p:nvPr/>
        </p:nvSpPr>
        <p:spPr>
          <a:xfrm>
            <a:off x="9633131" y="4366724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1DB1CB5-48C0-02E1-AFC6-A2FA57C3DFC3}"/>
              </a:ext>
            </a:extLst>
          </p:cNvPr>
          <p:cNvSpPr/>
          <p:nvPr/>
        </p:nvSpPr>
        <p:spPr>
          <a:xfrm>
            <a:off x="10674653" y="5018740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08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11CCF02-5C14-3EC3-5C14-004777A8B5BB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095" b="14053"/>
          <a:stretch/>
        </p:blipFill>
        <p:spPr bwMode="auto">
          <a:xfrm>
            <a:off x="-1" y="0"/>
            <a:ext cx="1219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17BDC26-0B8F-CBEF-DF70-7E7FAEB4AFE6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2" b="53138"/>
          <a:stretch/>
        </p:blipFill>
        <p:spPr bwMode="auto">
          <a:xfrm>
            <a:off x="0" y="3429000"/>
            <a:ext cx="121889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54D532-D9CC-ADD7-43C4-036E009A4382}"/>
              </a:ext>
            </a:extLst>
          </p:cNvPr>
          <p:cNvSpPr txBox="1"/>
          <p:nvPr/>
        </p:nvSpPr>
        <p:spPr>
          <a:xfrm>
            <a:off x="696249" y="2274838"/>
            <a:ext cx="10796453" cy="2308324"/>
          </a:xfrm>
          <a:prstGeom prst="rect">
            <a:avLst/>
          </a:prstGeom>
          <a:solidFill>
            <a:srgbClr val="2E3134">
              <a:alpha val="8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</a:rPr>
              <a:t>19</a:t>
            </a:r>
            <a:r>
              <a:rPr lang="en-US" sz="3600" baseline="0" dirty="0">
                <a:solidFill>
                  <a:srgbClr val="FFFF00"/>
                </a:solidFill>
              </a:rPr>
              <a:t> And it will hail when the forest falls down,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the city will be utterly laid low.</a:t>
            </a:r>
          </a:p>
          <a:p>
            <a:r>
              <a:rPr lang="en-US" sz="3600" dirty="0"/>
              <a:t>20</a:t>
            </a:r>
            <a:r>
              <a:rPr lang="en-US" sz="3600" baseline="0" dirty="0"/>
              <a:t> Happy are you who sow beside all waters,</a:t>
            </a:r>
          </a:p>
          <a:p>
            <a:r>
              <a:rPr lang="en-US" sz="3600" baseline="0" dirty="0"/>
              <a:t>    who let the feet of the ox and the donkey range free.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DDB2EC4-E47E-006A-2C5A-CA3B443983F6}"/>
              </a:ext>
            </a:extLst>
          </p:cNvPr>
          <p:cNvSpPr/>
          <p:nvPr/>
        </p:nvSpPr>
        <p:spPr>
          <a:xfrm>
            <a:off x="1685172" y="4989835"/>
            <a:ext cx="8818605" cy="1428005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it will be established in judgment as well as in restoration!</a:t>
            </a:r>
            <a:endParaRPr lang="en-US" sz="4000" b="1" dirty="0">
              <a:solidFill>
                <a:schemeClr val="tx1"/>
              </a:solidFill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2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7F25E-1DDD-916E-D157-A2DE20F0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7306"/>
          <a:stretch/>
        </p:blipFill>
        <p:spPr bwMode="auto">
          <a:xfrm>
            <a:off x="0" y="0"/>
            <a:ext cx="12192000" cy="6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2131671" y="24489"/>
            <a:ext cx="7928658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32 – The Coming Kingdom!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40F20-F7CB-7331-A53B-942E0817AEFD}"/>
              </a:ext>
            </a:extLst>
          </p:cNvPr>
          <p:cNvSpPr txBox="1"/>
          <p:nvPr/>
        </p:nvSpPr>
        <p:spPr>
          <a:xfrm>
            <a:off x="522122" y="3741062"/>
            <a:ext cx="9158240" cy="209288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BC1DFC-0FED-E878-082F-26110B7EA822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22" y="3645996"/>
            <a:ext cx="914400" cy="914400"/>
            <a:chOff x="9029700" y="534924"/>
            <a:chExt cx="2006600" cy="20558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388A61C-844A-EC26-CAB8-77F2DCB3BBE6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EB467F-89A2-8CE4-5374-5D7C9D1D4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1760A3-7B8F-A3DE-45C3-B0F16446A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113E9-AFAE-39B2-8C7C-916FFBDBDB19}"/>
              </a:ext>
            </a:extLst>
          </p:cNvPr>
          <p:cNvGrpSpPr>
            <a:grpSpLocks noChangeAspect="1"/>
          </p:cNvGrpSpPr>
          <p:nvPr/>
        </p:nvGrpSpPr>
        <p:grpSpPr>
          <a:xfrm>
            <a:off x="9667177" y="4366724"/>
            <a:ext cx="914400" cy="914400"/>
            <a:chOff x="9982200" y="306390"/>
            <a:chExt cx="2006600" cy="20558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DC81D3-6389-E2AC-1BF1-398A057D2861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5AEB25-3F8F-D393-E956-6199D39E47BA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90BB3C6-F31E-9FA6-7AE0-CFD0DFC04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C8CFEC02-B0CB-8DCB-9046-0CB4AF501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D61201-2DF9-4832-F901-82D739F39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47E97A-9879-B41B-EF3C-C1E8850432F1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EBB1F-A66C-C852-3CF5-B7090D102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DCDA61-9D82-00B3-2F0C-33D27F90D9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AB17C8D-A3DE-339D-7FE3-43A2D2DA3D39}"/>
              </a:ext>
            </a:extLst>
          </p:cNvPr>
          <p:cNvSpPr txBox="1"/>
          <p:nvPr/>
        </p:nvSpPr>
        <p:spPr>
          <a:xfrm>
            <a:off x="229989" y="1516402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Certainty of God’s Purposes</a:t>
            </a:r>
            <a:endParaRPr lang="en-US" sz="4800" b="1" dirty="0"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8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304800" y="3741503"/>
            <a:ext cx="11582399" cy="1200329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 first the kingdom of God and his righteousness</a:t>
            </a: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all these things will be added to you.”    Matthew 6:33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815D4-72C6-BD70-17C0-B699D451C196}"/>
              </a:ext>
            </a:extLst>
          </p:cNvPr>
          <p:cNvSpPr txBox="1"/>
          <p:nvPr/>
        </p:nvSpPr>
        <p:spPr>
          <a:xfrm>
            <a:off x="642070" y="24489"/>
            <a:ext cx="10907861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Does this Relate to Us Today?</a:t>
            </a:r>
          </a:p>
        </p:txBody>
      </p:sp>
    </p:spTree>
    <p:extLst>
      <p:ext uri="{BB962C8B-B14F-4D97-AF65-F5344CB8AC3E}">
        <p14:creationId xmlns:p14="http://schemas.microsoft.com/office/powerpoint/2010/main" val="406710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8B1AE-D683-5F68-685E-528A5E8CA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127686" y="3074239"/>
            <a:ext cx="11936627" cy="3724096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Promoting the Kingdom of God on earth: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Seeking a righteousness that only God can give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Hungering and thirsting for a righteousness of the heart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Caring compassionately for the marginalized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Standing up for the gospel and for justice, understanding it may bring persecution…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4815D4-72C6-BD70-17C0-B699D451C196}"/>
              </a:ext>
            </a:extLst>
          </p:cNvPr>
          <p:cNvSpPr txBox="1"/>
          <p:nvPr/>
        </p:nvSpPr>
        <p:spPr>
          <a:xfrm>
            <a:off x="127686" y="24489"/>
            <a:ext cx="11936627" cy="707886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Seeking first the kingdom of God and his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10419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862A451-E199-02C4-247A-7750B1EE9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12192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733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OT Preaching link at BibleStudyDownloads.org</a:t>
            </a:r>
            <a:endParaRPr lang="en-US" sz="14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12191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58897" y="636983"/>
            <a:ext cx="12309796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32" y="2222341"/>
            <a:ext cx="8204283" cy="348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7F25E-1DDD-916E-D157-A2DE20F0AA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9" b="7306"/>
          <a:stretch/>
        </p:blipFill>
        <p:spPr bwMode="auto">
          <a:xfrm>
            <a:off x="0" y="0"/>
            <a:ext cx="12192000" cy="687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4EF5D5-8078-8E13-10F5-E3D5D01F633E}"/>
              </a:ext>
            </a:extLst>
          </p:cNvPr>
          <p:cNvSpPr txBox="1"/>
          <p:nvPr/>
        </p:nvSpPr>
        <p:spPr>
          <a:xfrm>
            <a:off x="2131671" y="24489"/>
            <a:ext cx="7928658" cy="76944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Isaiah 32 – The Coming Kingdom!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440F20-F7CB-7331-A53B-942E0817AEFD}"/>
              </a:ext>
            </a:extLst>
          </p:cNvPr>
          <p:cNvSpPr txBox="1"/>
          <p:nvPr/>
        </p:nvSpPr>
        <p:spPr>
          <a:xfrm>
            <a:off x="522122" y="3741062"/>
            <a:ext cx="9158240" cy="2092881"/>
          </a:xfrm>
          <a:prstGeom prst="rect">
            <a:avLst/>
          </a:prstGeom>
          <a:solidFill>
            <a:srgbClr val="25333C">
              <a:alpha val="70000"/>
            </a:srgbClr>
          </a:solidFill>
          <a:ln w="63500"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Establishing a New Kingdom (32:1-8)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Dealing with Complacency (32:9-14)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b="1" dirty="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Bringing Spiritual Renewal (32:15-20)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BC1DFC-0FED-E878-082F-26110B7EA822}"/>
              </a:ext>
            </a:extLst>
          </p:cNvPr>
          <p:cNvGrpSpPr>
            <a:grpSpLocks noChangeAspect="1"/>
          </p:cNvGrpSpPr>
          <p:nvPr/>
        </p:nvGrpSpPr>
        <p:grpSpPr>
          <a:xfrm>
            <a:off x="10643122" y="3645996"/>
            <a:ext cx="914400" cy="914400"/>
            <a:chOff x="9029700" y="534924"/>
            <a:chExt cx="2006600" cy="205587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388A61C-844A-EC26-CAB8-77F2DCB3BBE6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CEB467F-89A2-8CE4-5374-5D7C9D1D43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E1760A3-7B8F-A3DE-45C3-B0F16446AC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8113E9-AFAE-39B2-8C7C-916FFBDBDB19}"/>
              </a:ext>
            </a:extLst>
          </p:cNvPr>
          <p:cNvGrpSpPr>
            <a:grpSpLocks noChangeAspect="1"/>
          </p:cNvGrpSpPr>
          <p:nvPr/>
        </p:nvGrpSpPr>
        <p:grpSpPr>
          <a:xfrm>
            <a:off x="9667177" y="4366724"/>
            <a:ext cx="914400" cy="914400"/>
            <a:chOff x="9982200" y="306390"/>
            <a:chExt cx="2006600" cy="205587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EDC81D3-6389-E2AC-1BF1-398A057D2861}"/>
                </a:ext>
              </a:extLst>
            </p:cNvPr>
            <p:cNvGrpSpPr/>
            <p:nvPr/>
          </p:nvGrpSpPr>
          <p:grpSpPr>
            <a:xfrm>
              <a:off x="9982200" y="306390"/>
              <a:ext cx="2006600" cy="2055876"/>
              <a:chOff x="9029700" y="534924"/>
              <a:chExt cx="2006600" cy="2055876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295AEB25-3F8F-D393-E956-6199D39E47BA}"/>
                  </a:ext>
                </a:extLst>
              </p:cNvPr>
              <p:cNvSpPr/>
              <p:nvPr/>
            </p:nvSpPr>
            <p:spPr>
              <a:xfrm>
                <a:off x="9029700" y="534924"/>
                <a:ext cx="2006600" cy="2055876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90BB3C6-F31E-9FA6-7AE0-CFD0DFC049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500" b="90000" l="8376" r="89848">
                            <a14:foregroundMark x1="8629" y1="76250" x2="8629" y2="76250"/>
                            <a14:foregroundMark x1="58122" y1="6500" x2="58122" y2="6500"/>
                            <a14:backgroundMark x1="46954" y1="76250" x2="46954" y2="762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808" b="18298"/>
              <a:stretch/>
            </p:blipFill>
            <p:spPr bwMode="auto">
              <a:xfrm>
                <a:off x="9826162" y="610965"/>
                <a:ext cx="986397" cy="1813948"/>
              </a:xfrm>
              <a:prstGeom prst="rect">
                <a:avLst/>
              </a:prstGeom>
              <a:noFill/>
              <a:effectLst>
                <a:glow rad="139700">
                  <a:schemeClr val="tx1">
                    <a:alpha val="80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How to Draw a Microscope - Really Easy Drawing Tutorial">
              <a:extLst>
                <a:ext uri="{FF2B5EF4-FFF2-40B4-BE49-F238E27FC236}">
                  <a16:creationId xmlns:a16="http://schemas.microsoft.com/office/drawing/2014/main" id="{C8CFEC02-B0CB-8DCB-9046-0CB4AF501F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758" b="96094" l="2178" r="96915">
                          <a14:foregroundMark x1="91107" y1="88477" x2="91107" y2="88477"/>
                          <a14:foregroundMark x1="92922" y1="85449" x2="92922" y2="85449"/>
                          <a14:foregroundMark x1="94555" y1="88281" x2="94555" y2="88281"/>
                          <a14:foregroundMark x1="76225" y1="92676" x2="76225" y2="92676"/>
                          <a14:foregroundMark x1="66425" y1="96191" x2="66425" y2="96191"/>
                          <a14:foregroundMark x1="2359" y1="87598" x2="2359" y2="87598"/>
                          <a14:foregroundMark x1="28131" y1="6055" x2="28131" y2="6055"/>
                          <a14:foregroundMark x1="27405" y1="1855" x2="27405" y2="1855"/>
                          <a14:foregroundMark x1="96189" y1="55176" x2="96189" y2="55176"/>
                          <a14:foregroundMark x1="96915" y1="87402" x2="96915" y2="8740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23555" y="839560"/>
              <a:ext cx="730939" cy="1358132"/>
            </a:xfrm>
            <a:prstGeom prst="rect">
              <a:avLst/>
            </a:prstGeom>
            <a:noFill/>
            <a:effectLst>
              <a:glow rad="635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CD61201-2DF9-4832-F901-82D739F39078}"/>
              </a:ext>
            </a:extLst>
          </p:cNvPr>
          <p:cNvGrpSpPr>
            <a:grpSpLocks noChangeAspect="1"/>
          </p:cNvGrpSpPr>
          <p:nvPr/>
        </p:nvGrpSpPr>
        <p:grpSpPr>
          <a:xfrm>
            <a:off x="10699866" y="5033760"/>
            <a:ext cx="914400" cy="914400"/>
            <a:chOff x="9029700" y="534924"/>
            <a:chExt cx="2006600" cy="205587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647E97A-9879-B41B-EF3C-C1E8850432F1}"/>
                </a:ext>
              </a:extLst>
            </p:cNvPr>
            <p:cNvSpPr/>
            <p:nvPr/>
          </p:nvSpPr>
          <p:spPr>
            <a:xfrm>
              <a:off x="9029700" y="534924"/>
              <a:ext cx="2006600" cy="2055876"/>
            </a:xfrm>
            <a:prstGeom prst="round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22EBB1F-A66C-C852-3CF5-B7090D1023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104" l="10000" r="90000">
                          <a14:foregroundMark x1="27708" y1="90104" x2="27708" y2="90104"/>
                          <a14:foregroundMark x1="36979" y1="89531" x2="36979" y2="89531"/>
                          <a14:foregroundMark x1="41458" y1="89531" x2="41458" y2="89531"/>
                          <a14:foregroundMark x1="25781" y1="90104" x2="25781" y2="90104"/>
                          <a14:foregroundMark x1="24375" y1="90104" x2="24375" y2="90104"/>
                          <a14:foregroundMark x1="53229" y1="89844" x2="53229" y2="89844"/>
                          <a14:foregroundMark x1="68646" y1="90104" x2="68646" y2="90104"/>
                          <a14:foregroundMark x1="70625" y1="90104" x2="70625" y2="90104"/>
                          <a14:foregroundMark x1="72292" y1="89844" x2="72292" y2="898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91" t="10330" r="19476" b="6858"/>
            <a:stretch/>
          </p:blipFill>
          <p:spPr bwMode="auto">
            <a:xfrm flipH="1">
              <a:off x="9236538" y="697480"/>
              <a:ext cx="1179789" cy="1719072"/>
            </a:xfrm>
            <a:prstGeom prst="rect">
              <a:avLst/>
            </a:prstGeom>
            <a:noFill/>
            <a:effectLst>
              <a:glow rad="762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0DCDA61-9D82-00B3-2F0C-33D27F90D9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00" b="90000" l="8376" r="89848">
                          <a14:foregroundMark x1="8629" y1="76250" x2="8629" y2="76250"/>
                          <a14:foregroundMark x1="58122" y1="6500" x2="58122" y2="6500"/>
                          <a14:backgroundMark x1="46954" y1="76250" x2="46954" y2="76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08" b="18298"/>
            <a:stretch/>
          </p:blipFill>
          <p:spPr bwMode="auto">
            <a:xfrm>
              <a:off x="10101994" y="1103559"/>
              <a:ext cx="730938" cy="1344168"/>
            </a:xfrm>
            <a:prstGeom prst="rect">
              <a:avLst/>
            </a:prstGeom>
            <a:noFill/>
            <a:effectLst>
              <a:glow rad="139700">
                <a:schemeClr val="tx1">
                  <a:alpha val="8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CC28FD8-BE5E-254C-6F62-29F46A9BB887}"/>
              </a:ext>
            </a:extLst>
          </p:cNvPr>
          <p:cNvSpPr/>
          <p:nvPr/>
        </p:nvSpPr>
        <p:spPr>
          <a:xfrm>
            <a:off x="10643122" y="3645996"/>
            <a:ext cx="914400" cy="91440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  <a:effectLst>
            <a:glow rad="889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E178F8-EF38-D896-CD9C-56125F08346A}"/>
              </a:ext>
            </a:extLst>
          </p:cNvPr>
          <p:cNvSpPr txBox="1"/>
          <p:nvPr/>
        </p:nvSpPr>
        <p:spPr>
          <a:xfrm>
            <a:off x="229989" y="1516402"/>
            <a:ext cx="11732021" cy="830997"/>
          </a:xfrm>
          <a:prstGeom prst="rect">
            <a:avLst/>
          </a:prstGeom>
          <a:noFill/>
          <a:ln w="635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Certainty of God’s Purposes</a:t>
            </a:r>
            <a:endParaRPr lang="en-US" sz="4800" b="1" dirty="0">
              <a:effectLst>
                <a:glow rad="101600">
                  <a:schemeClr val="bg1">
                    <a:alpha val="8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20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10387" y="3289564"/>
            <a:ext cx="9371225" cy="3416320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Behold, a king will reign in righteousness,</a:t>
            </a:r>
          </a:p>
          <a:p>
            <a:r>
              <a:rPr lang="en-US" sz="3600" baseline="0" dirty="0"/>
              <a:t>    and princes will rule in justice.</a:t>
            </a:r>
          </a:p>
          <a:p>
            <a:r>
              <a:rPr lang="en-US" sz="3600" dirty="0"/>
              <a:t>2</a:t>
            </a:r>
            <a:r>
              <a:rPr lang="en-US" sz="3600" baseline="0" dirty="0"/>
              <a:t> Each will be like a hiding place from the wind,</a:t>
            </a:r>
          </a:p>
          <a:p>
            <a:r>
              <a:rPr lang="en-US" sz="3600" baseline="0" dirty="0"/>
              <a:t>    a shelter from the storm,</a:t>
            </a:r>
          </a:p>
          <a:p>
            <a:r>
              <a:rPr lang="en-US" sz="3600" baseline="0" dirty="0"/>
              <a:t>like streams of water in a dry place,</a:t>
            </a:r>
          </a:p>
          <a:p>
            <a:r>
              <a:rPr lang="en-US" sz="3600" baseline="0" dirty="0"/>
              <a:t>    like the shade of a great rock in a weary land.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56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10387" y="3289564"/>
            <a:ext cx="9371225" cy="3416320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rgbClr val="FFFF00"/>
                </a:solidFill>
              </a:rPr>
              <a:t>1</a:t>
            </a:r>
            <a:r>
              <a:rPr lang="en-US" sz="3600" baseline="0" dirty="0">
                <a:solidFill>
                  <a:srgbClr val="FFFF00"/>
                </a:solidFill>
              </a:rPr>
              <a:t> Behold, a king will reign in righteousness,</a:t>
            </a:r>
          </a:p>
          <a:p>
            <a:r>
              <a:rPr lang="en-US" sz="3600" baseline="0" dirty="0">
                <a:solidFill>
                  <a:srgbClr val="FFFF00"/>
                </a:solidFill>
              </a:rPr>
              <a:t>    and princes will rule in justice.</a:t>
            </a:r>
          </a:p>
          <a:p>
            <a:r>
              <a:rPr lang="en-US" sz="3600" dirty="0"/>
              <a:t>2</a:t>
            </a:r>
            <a:r>
              <a:rPr lang="en-US" sz="3600" baseline="0" dirty="0"/>
              <a:t> Each will be like a hiding place from the wind,</a:t>
            </a:r>
          </a:p>
          <a:p>
            <a:r>
              <a:rPr lang="en-US" sz="3600" baseline="0" dirty="0"/>
              <a:t>    a shelter from the storm,</a:t>
            </a:r>
          </a:p>
          <a:p>
            <a:r>
              <a:rPr lang="en-US" sz="3600" baseline="0" dirty="0"/>
              <a:t>like streams of water in a dry place,</a:t>
            </a:r>
          </a:p>
          <a:p>
            <a:r>
              <a:rPr lang="en-US" sz="3600" baseline="0" dirty="0"/>
              <a:t>    like the shade of a great rock in a weary land.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56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7C657D0-F383-E81A-38C6-FCC284832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06" name="Rectangle 2" hidden="1">
            <a:extLst>
              <a:ext uri="{FF2B5EF4-FFF2-40B4-BE49-F238E27FC236}">
                <a16:creationId xmlns:a16="http://schemas.microsoft.com/office/drawing/2014/main" id="{2F3D9FDF-7890-B14C-A109-E6497BDE2B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Old City and Kidron Valley from north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0E8F68-FF46-75ED-8711-CF63F129192C}"/>
              </a:ext>
            </a:extLst>
          </p:cNvPr>
          <p:cNvSpPr txBox="1"/>
          <p:nvPr/>
        </p:nvSpPr>
        <p:spPr>
          <a:xfrm>
            <a:off x="1410387" y="3289564"/>
            <a:ext cx="9371225" cy="3416320"/>
          </a:xfrm>
          <a:prstGeom prst="rect">
            <a:avLst/>
          </a:prstGeom>
          <a:solidFill>
            <a:srgbClr val="2E3134">
              <a:alpha val="70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 baseline="30000"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3600" dirty="0">
                <a:solidFill>
                  <a:schemeClr val="tx1"/>
                </a:solidFill>
              </a:rPr>
              <a:t>1</a:t>
            </a:r>
            <a:r>
              <a:rPr lang="en-US" sz="3600" baseline="0" dirty="0">
                <a:solidFill>
                  <a:schemeClr val="tx1"/>
                </a:solidFill>
              </a:rPr>
              <a:t> </a:t>
            </a:r>
            <a:r>
              <a:rPr lang="en-US" sz="3600" baseline="0" dirty="0"/>
              <a:t>Behold, a king will reign in </a:t>
            </a:r>
            <a:r>
              <a:rPr lang="en-US" sz="3600" baseline="0" dirty="0">
                <a:solidFill>
                  <a:srgbClr val="FFFF00"/>
                </a:solidFill>
              </a:rPr>
              <a:t>righteousness</a:t>
            </a:r>
            <a:r>
              <a:rPr lang="en-US" sz="3600" baseline="0" dirty="0"/>
              <a:t>,</a:t>
            </a:r>
          </a:p>
          <a:p>
            <a:r>
              <a:rPr lang="en-US" sz="3600" baseline="0" dirty="0"/>
              <a:t>    and princes will rule in </a:t>
            </a:r>
            <a:r>
              <a:rPr lang="en-US" sz="3600" baseline="0" dirty="0">
                <a:solidFill>
                  <a:srgbClr val="FFFF00"/>
                </a:solidFill>
              </a:rPr>
              <a:t>justice</a:t>
            </a:r>
            <a:r>
              <a:rPr lang="en-US" sz="3600" baseline="0" dirty="0"/>
              <a:t>.</a:t>
            </a:r>
          </a:p>
          <a:p>
            <a:r>
              <a:rPr lang="en-US" sz="3600" dirty="0"/>
              <a:t>2</a:t>
            </a:r>
            <a:r>
              <a:rPr lang="en-US" sz="3600" baseline="0" dirty="0"/>
              <a:t> Each will be like a hiding place from the wind,</a:t>
            </a:r>
          </a:p>
          <a:p>
            <a:r>
              <a:rPr lang="en-US" sz="3600" baseline="0" dirty="0"/>
              <a:t>    a shelter from the storm,</a:t>
            </a:r>
          </a:p>
          <a:p>
            <a:r>
              <a:rPr lang="en-US" sz="3600" baseline="0" dirty="0"/>
              <a:t>like streams of water in a dry place,</a:t>
            </a:r>
          </a:p>
          <a:p>
            <a:r>
              <a:rPr lang="en-US" sz="3600" baseline="0" dirty="0"/>
              <a:t>    like the shade of a great rock in a weary land.</a:t>
            </a:r>
            <a:endParaRPr lang="en-US" sz="3600" baseline="0" dirty="0">
              <a:solidFill>
                <a:srgbClr val="FFFF00"/>
              </a:solidFill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23674C-11B8-FA5F-6D6C-C9452C55CA55}"/>
              </a:ext>
            </a:extLst>
          </p:cNvPr>
          <p:cNvSpPr/>
          <p:nvPr/>
        </p:nvSpPr>
        <p:spPr>
          <a:xfrm>
            <a:off x="1986062" y="1008997"/>
            <a:ext cx="8219875" cy="1931912"/>
          </a:xfrm>
          <a:prstGeom prst="roundRect">
            <a:avLst/>
          </a:prstGeom>
          <a:solidFill>
            <a:srgbClr val="2E3134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 is this kingdom first described in terms of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righteousness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justice</a:t>
            </a:r>
            <a:r>
              <a:rPr lang="en-US" sz="3600" b="1" dirty="0">
                <a:solidFill>
                  <a:schemeClr val="tx1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80000"/>
                    </a:schemeClr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the world as God designed it to be!</a:t>
            </a:r>
          </a:p>
        </p:txBody>
      </p:sp>
    </p:spTree>
    <p:extLst>
      <p:ext uri="{BB962C8B-B14F-4D97-AF65-F5344CB8AC3E}">
        <p14:creationId xmlns:p14="http://schemas.microsoft.com/office/powerpoint/2010/main" val="359371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826F61"/>
      </a:accent1>
      <a:accent2>
        <a:srgbClr val="A19C7F"/>
      </a:accent2>
      <a:accent3>
        <a:srgbClr val="9AA489"/>
      </a:accent3>
      <a:accent4>
        <a:srgbClr val="7C938B"/>
      </a:accent4>
      <a:accent5>
        <a:srgbClr val="7C7D92"/>
      </a:accent5>
      <a:accent6>
        <a:srgbClr val="897376"/>
      </a:accent6>
      <a:hlink>
        <a:srgbClr val="D29B73"/>
      </a:hlink>
      <a:folHlink>
        <a:srgbClr val="F4C5A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FF747C5C-A8E8-4833-9E55-3D08FE4E48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5995</TotalTime>
  <Words>3272</Words>
  <Application>Microsoft Macintosh PowerPoint</Application>
  <PresentationFormat>Widescreen</PresentationFormat>
  <Paragraphs>338</Paragraphs>
  <Slides>55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Calisto MT</vt:lpstr>
      <vt:lpstr>Cooper Black</vt:lpstr>
      <vt:lpstr>Engravers MT</vt:lpstr>
      <vt:lpstr>Times New Roman</vt:lpstr>
      <vt:lpstr>Wingdings 2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Old City and Kidron Valley from north</vt:lpstr>
      <vt:lpstr>PowerPoint Presentation</vt:lpstr>
      <vt:lpstr>PowerPoint Presentation</vt:lpstr>
      <vt:lpstr>PowerPoint Presentation</vt:lpstr>
      <vt:lpstr>PowerPoint Presentation</vt:lpstr>
      <vt:lpstr>OT Preaching link at BibleStudyDownloads.org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Bridges</dc:creator>
  <cp:lastModifiedBy>Rick Griffith</cp:lastModifiedBy>
  <cp:revision>9</cp:revision>
  <dcterms:created xsi:type="dcterms:W3CDTF">2023-11-07T11:17:49Z</dcterms:created>
  <dcterms:modified xsi:type="dcterms:W3CDTF">2024-10-20T13:42:44Z</dcterms:modified>
</cp:coreProperties>
</file>