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0" r:id="rId2"/>
  </p:sldMasterIdLst>
  <p:notesMasterIdLst>
    <p:notesMasterId r:id="rId58"/>
  </p:notesMasterIdLst>
  <p:sldIdLst>
    <p:sldId id="4211" r:id="rId3"/>
    <p:sldId id="4161" r:id="rId4"/>
    <p:sldId id="4163" r:id="rId5"/>
    <p:sldId id="4164" r:id="rId6"/>
    <p:sldId id="772" r:id="rId7"/>
    <p:sldId id="729" r:id="rId8"/>
    <p:sldId id="758" r:id="rId9"/>
    <p:sldId id="4087" r:id="rId10"/>
    <p:sldId id="3990" r:id="rId11"/>
    <p:sldId id="4166" r:id="rId12"/>
    <p:sldId id="4194" r:id="rId13"/>
    <p:sldId id="4188" r:id="rId14"/>
    <p:sldId id="4145" r:id="rId15"/>
    <p:sldId id="4146" r:id="rId16"/>
    <p:sldId id="4168" r:id="rId17"/>
    <p:sldId id="4089" r:id="rId18"/>
    <p:sldId id="4169" r:id="rId19"/>
    <p:sldId id="4170" r:id="rId20"/>
    <p:sldId id="4171" r:id="rId21"/>
    <p:sldId id="4147" r:id="rId22"/>
    <p:sldId id="4148" r:id="rId23"/>
    <p:sldId id="4149" r:id="rId24"/>
    <p:sldId id="4150" r:id="rId25"/>
    <p:sldId id="4172" r:id="rId26"/>
    <p:sldId id="4173" r:id="rId27"/>
    <p:sldId id="4199" r:id="rId28"/>
    <p:sldId id="4151" r:id="rId29"/>
    <p:sldId id="4174" r:id="rId30"/>
    <p:sldId id="4177" r:id="rId31"/>
    <p:sldId id="4152" r:id="rId32"/>
    <p:sldId id="4175" r:id="rId33"/>
    <p:sldId id="4201" r:id="rId34"/>
    <p:sldId id="4205" r:id="rId35"/>
    <p:sldId id="4207" r:id="rId36"/>
    <p:sldId id="4200" r:id="rId37"/>
    <p:sldId id="4182" r:id="rId38"/>
    <p:sldId id="4178" r:id="rId39"/>
    <p:sldId id="4156" r:id="rId40"/>
    <p:sldId id="4184" r:id="rId41"/>
    <p:sldId id="4185" r:id="rId42"/>
    <p:sldId id="4186" r:id="rId43"/>
    <p:sldId id="4158" r:id="rId44"/>
    <p:sldId id="4159" r:id="rId45"/>
    <p:sldId id="4198" r:id="rId46"/>
    <p:sldId id="4160" r:id="rId47"/>
    <p:sldId id="4190" r:id="rId48"/>
    <p:sldId id="4193" r:id="rId49"/>
    <p:sldId id="4195" r:id="rId50"/>
    <p:sldId id="4167" r:id="rId51"/>
    <p:sldId id="4208" r:id="rId52"/>
    <p:sldId id="4209" r:id="rId53"/>
    <p:sldId id="4197" r:id="rId54"/>
    <p:sldId id="4210" r:id="rId55"/>
    <p:sldId id="949" r:id="rId56"/>
    <p:sldId id="310"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683112"/>
    <a:srgbClr val="40381C"/>
    <a:srgbClr val="2C2216"/>
    <a:srgbClr val="342E25"/>
    <a:srgbClr val="441E07"/>
    <a:srgbClr val="000D00"/>
    <a:srgbClr val="385B4C"/>
    <a:srgbClr val="5A4E65"/>
    <a:srgbClr val="5E5D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4E2FE8-F044-4DEB-B8CE-43C36DEBC7A6}" v="12" dt="2024-09-28T13:29:36.076"/>
    <p1510:client id="{861A6F05-DC4E-4F18-A539-A9EFC9A846FA}" v="1248" dt="2024-09-28T06:47:16.0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614"/>
    <p:restoredTop sz="94660"/>
  </p:normalViewPr>
  <p:slideViewPr>
    <p:cSldViewPr snapToGrid="0">
      <p:cViewPr varScale="1">
        <p:scale>
          <a:sx n="117" d="100"/>
          <a:sy n="117" d="100"/>
        </p:scale>
        <p:origin x="200" y="32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9200C-7631-4FE6-A00A-04BA47EBE37E}" type="datetimeFigureOut">
              <a:rPr lang="en-US" smtClean="0"/>
              <a:t>10/13/24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F0EDD-2A63-4035-A82B-6D53DBFCCD7F}" type="slidenum">
              <a:rPr lang="en-US" smtClean="0"/>
              <a:t>‹#›</a:t>
            </a:fld>
            <a:endParaRPr lang="en-US"/>
          </a:p>
        </p:txBody>
      </p:sp>
    </p:spTree>
    <p:extLst>
      <p:ext uri="{BB962C8B-B14F-4D97-AF65-F5344CB8AC3E}">
        <p14:creationId xmlns:p14="http://schemas.microsoft.com/office/powerpoint/2010/main" val="355670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6</a:t>
            </a:fld>
            <a:endParaRPr lang="en-US"/>
          </a:p>
        </p:txBody>
      </p:sp>
    </p:spTree>
    <p:extLst>
      <p:ext uri="{BB962C8B-B14F-4D97-AF65-F5344CB8AC3E}">
        <p14:creationId xmlns:p14="http://schemas.microsoft.com/office/powerpoint/2010/main" val="101420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28</a:t>
            </a:fld>
            <a:endParaRPr lang="en-US"/>
          </a:p>
        </p:txBody>
      </p:sp>
    </p:spTree>
    <p:extLst>
      <p:ext uri="{BB962C8B-B14F-4D97-AF65-F5344CB8AC3E}">
        <p14:creationId xmlns:p14="http://schemas.microsoft.com/office/powerpoint/2010/main" val="2220861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30</a:t>
            </a:fld>
            <a:endParaRPr lang="en-US"/>
          </a:p>
        </p:txBody>
      </p:sp>
    </p:spTree>
    <p:extLst>
      <p:ext uri="{BB962C8B-B14F-4D97-AF65-F5344CB8AC3E}">
        <p14:creationId xmlns:p14="http://schemas.microsoft.com/office/powerpoint/2010/main" val="2523047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31</a:t>
            </a:fld>
            <a:endParaRPr lang="en-US"/>
          </a:p>
        </p:txBody>
      </p:sp>
    </p:spTree>
    <p:extLst>
      <p:ext uri="{BB962C8B-B14F-4D97-AF65-F5344CB8AC3E}">
        <p14:creationId xmlns:p14="http://schemas.microsoft.com/office/powerpoint/2010/main" val="1838608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32</a:t>
            </a:fld>
            <a:endParaRPr lang="en-US"/>
          </a:p>
        </p:txBody>
      </p:sp>
    </p:spTree>
    <p:extLst>
      <p:ext uri="{BB962C8B-B14F-4D97-AF65-F5344CB8AC3E}">
        <p14:creationId xmlns:p14="http://schemas.microsoft.com/office/powerpoint/2010/main" val="4237391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33</a:t>
            </a:fld>
            <a:endParaRPr lang="en-US"/>
          </a:p>
        </p:txBody>
      </p:sp>
    </p:spTree>
    <p:extLst>
      <p:ext uri="{BB962C8B-B14F-4D97-AF65-F5344CB8AC3E}">
        <p14:creationId xmlns:p14="http://schemas.microsoft.com/office/powerpoint/2010/main" val="21656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34</a:t>
            </a:fld>
            <a:endParaRPr lang="en-US"/>
          </a:p>
        </p:txBody>
      </p:sp>
    </p:spTree>
    <p:extLst>
      <p:ext uri="{BB962C8B-B14F-4D97-AF65-F5344CB8AC3E}">
        <p14:creationId xmlns:p14="http://schemas.microsoft.com/office/powerpoint/2010/main" val="4147531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35</a:t>
            </a:fld>
            <a:endParaRPr lang="en-US"/>
          </a:p>
        </p:txBody>
      </p:sp>
    </p:spTree>
    <p:extLst>
      <p:ext uri="{BB962C8B-B14F-4D97-AF65-F5344CB8AC3E}">
        <p14:creationId xmlns:p14="http://schemas.microsoft.com/office/powerpoint/2010/main" val="3375634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36</a:t>
            </a:fld>
            <a:endParaRPr lang="en-US"/>
          </a:p>
        </p:txBody>
      </p:sp>
    </p:spTree>
    <p:extLst>
      <p:ext uri="{BB962C8B-B14F-4D97-AF65-F5344CB8AC3E}">
        <p14:creationId xmlns:p14="http://schemas.microsoft.com/office/powerpoint/2010/main" val="238206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38</a:t>
            </a:fld>
            <a:endParaRPr lang="en-US"/>
          </a:p>
        </p:txBody>
      </p:sp>
    </p:spTree>
    <p:extLst>
      <p:ext uri="{BB962C8B-B14F-4D97-AF65-F5344CB8AC3E}">
        <p14:creationId xmlns:p14="http://schemas.microsoft.com/office/powerpoint/2010/main" val="184759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39</a:t>
            </a:fld>
            <a:endParaRPr lang="en-US"/>
          </a:p>
        </p:txBody>
      </p:sp>
    </p:spTree>
    <p:extLst>
      <p:ext uri="{BB962C8B-B14F-4D97-AF65-F5344CB8AC3E}">
        <p14:creationId xmlns:p14="http://schemas.microsoft.com/office/powerpoint/2010/main" val="1811427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20</a:t>
            </a:fld>
            <a:endParaRPr lang="en-US"/>
          </a:p>
        </p:txBody>
      </p:sp>
    </p:spTree>
    <p:extLst>
      <p:ext uri="{BB962C8B-B14F-4D97-AF65-F5344CB8AC3E}">
        <p14:creationId xmlns:p14="http://schemas.microsoft.com/office/powerpoint/2010/main" val="136858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40</a:t>
            </a:fld>
            <a:endParaRPr lang="en-US"/>
          </a:p>
        </p:txBody>
      </p:sp>
    </p:spTree>
    <p:extLst>
      <p:ext uri="{BB962C8B-B14F-4D97-AF65-F5344CB8AC3E}">
        <p14:creationId xmlns:p14="http://schemas.microsoft.com/office/powerpoint/2010/main" val="106117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41</a:t>
            </a:fld>
            <a:endParaRPr lang="en-US"/>
          </a:p>
        </p:txBody>
      </p:sp>
    </p:spTree>
    <p:extLst>
      <p:ext uri="{BB962C8B-B14F-4D97-AF65-F5344CB8AC3E}">
        <p14:creationId xmlns:p14="http://schemas.microsoft.com/office/powerpoint/2010/main" val="4256311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42</a:t>
            </a:fld>
            <a:endParaRPr lang="en-US"/>
          </a:p>
        </p:txBody>
      </p:sp>
    </p:spTree>
    <p:extLst>
      <p:ext uri="{BB962C8B-B14F-4D97-AF65-F5344CB8AC3E}">
        <p14:creationId xmlns:p14="http://schemas.microsoft.com/office/powerpoint/2010/main" val="26558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43</a:t>
            </a:fld>
            <a:endParaRPr lang="en-US"/>
          </a:p>
        </p:txBody>
      </p:sp>
    </p:spTree>
    <p:extLst>
      <p:ext uri="{BB962C8B-B14F-4D97-AF65-F5344CB8AC3E}">
        <p14:creationId xmlns:p14="http://schemas.microsoft.com/office/powerpoint/2010/main" val="969476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44</a:t>
            </a:fld>
            <a:endParaRPr lang="en-US"/>
          </a:p>
        </p:txBody>
      </p:sp>
    </p:spTree>
    <p:extLst>
      <p:ext uri="{BB962C8B-B14F-4D97-AF65-F5344CB8AC3E}">
        <p14:creationId xmlns:p14="http://schemas.microsoft.com/office/powerpoint/2010/main" val="1116443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45</a:t>
            </a:fld>
            <a:endParaRPr lang="en-US"/>
          </a:p>
        </p:txBody>
      </p:sp>
    </p:spTree>
    <p:extLst>
      <p:ext uri="{BB962C8B-B14F-4D97-AF65-F5344CB8AC3E}">
        <p14:creationId xmlns:p14="http://schemas.microsoft.com/office/powerpoint/2010/main" val="30074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46</a:t>
            </a:fld>
            <a:endParaRPr lang="en-US"/>
          </a:p>
        </p:txBody>
      </p:sp>
    </p:spTree>
    <p:extLst>
      <p:ext uri="{BB962C8B-B14F-4D97-AF65-F5344CB8AC3E}">
        <p14:creationId xmlns:p14="http://schemas.microsoft.com/office/powerpoint/2010/main" val="3708715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21</a:t>
            </a:fld>
            <a:endParaRPr lang="en-US"/>
          </a:p>
        </p:txBody>
      </p:sp>
    </p:spTree>
    <p:extLst>
      <p:ext uri="{BB962C8B-B14F-4D97-AF65-F5344CB8AC3E}">
        <p14:creationId xmlns:p14="http://schemas.microsoft.com/office/powerpoint/2010/main" val="2513666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22</a:t>
            </a:fld>
            <a:endParaRPr lang="en-US"/>
          </a:p>
        </p:txBody>
      </p:sp>
    </p:spTree>
    <p:extLst>
      <p:ext uri="{BB962C8B-B14F-4D97-AF65-F5344CB8AC3E}">
        <p14:creationId xmlns:p14="http://schemas.microsoft.com/office/powerpoint/2010/main" val="2462547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23</a:t>
            </a:fld>
            <a:endParaRPr lang="en-US"/>
          </a:p>
        </p:txBody>
      </p:sp>
    </p:spTree>
    <p:extLst>
      <p:ext uri="{BB962C8B-B14F-4D97-AF65-F5344CB8AC3E}">
        <p14:creationId xmlns:p14="http://schemas.microsoft.com/office/powerpoint/2010/main" val="1628329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24</a:t>
            </a:fld>
            <a:endParaRPr lang="en-US"/>
          </a:p>
        </p:txBody>
      </p:sp>
    </p:spTree>
    <p:extLst>
      <p:ext uri="{BB962C8B-B14F-4D97-AF65-F5344CB8AC3E}">
        <p14:creationId xmlns:p14="http://schemas.microsoft.com/office/powerpoint/2010/main" val="1784085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25</a:t>
            </a:fld>
            <a:endParaRPr lang="en-US"/>
          </a:p>
        </p:txBody>
      </p:sp>
    </p:spTree>
    <p:extLst>
      <p:ext uri="{BB962C8B-B14F-4D97-AF65-F5344CB8AC3E}">
        <p14:creationId xmlns:p14="http://schemas.microsoft.com/office/powerpoint/2010/main" val="605977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26</a:t>
            </a:fld>
            <a:endParaRPr lang="en-US"/>
          </a:p>
        </p:txBody>
      </p:sp>
    </p:spTree>
    <p:extLst>
      <p:ext uri="{BB962C8B-B14F-4D97-AF65-F5344CB8AC3E}">
        <p14:creationId xmlns:p14="http://schemas.microsoft.com/office/powerpoint/2010/main" val="1136819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27</a:t>
            </a:fld>
            <a:endParaRPr lang="en-US"/>
          </a:p>
        </p:txBody>
      </p:sp>
    </p:spTree>
    <p:extLst>
      <p:ext uri="{BB962C8B-B14F-4D97-AF65-F5344CB8AC3E}">
        <p14:creationId xmlns:p14="http://schemas.microsoft.com/office/powerpoint/2010/main" val="2037627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10/13/24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050470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10/13/24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954176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10/13/24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13619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10/13/24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046722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10/13/24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44401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10/13/24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221566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10/13/24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300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10/13/24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33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10/13/24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38804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77413279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70" indent="0">
              <a:buNone/>
              <a:defRPr sz="2400"/>
            </a:lvl2pPr>
            <a:lvl3pPr marL="1219140" indent="0">
              <a:buNone/>
              <a:defRPr sz="2133"/>
            </a:lvl3pPr>
            <a:lvl4pPr marL="1828709" indent="0">
              <a:buNone/>
              <a:defRPr sz="1867"/>
            </a:lvl4pPr>
            <a:lvl5pPr marL="2438278" indent="0">
              <a:buNone/>
              <a:defRPr sz="1867"/>
            </a:lvl5pPr>
            <a:lvl6pPr marL="3047848" indent="0">
              <a:buNone/>
              <a:defRPr sz="1867"/>
            </a:lvl6pPr>
            <a:lvl7pPr marL="3657418" indent="0">
              <a:buNone/>
              <a:defRPr sz="1867"/>
            </a:lvl7pPr>
            <a:lvl8pPr marL="4266987" indent="0">
              <a:buNone/>
              <a:defRPr sz="1867"/>
            </a:lvl8pPr>
            <a:lvl9pPr marL="4876557"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2147779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10/13/24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49443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3458545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9159277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488997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20270941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7633754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11006861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12045393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58367080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70" indent="0" algn="ctr">
              <a:buNone/>
              <a:defRPr/>
            </a:lvl2pPr>
            <a:lvl3pPr marL="1219140" indent="0" algn="ctr">
              <a:buNone/>
              <a:defRPr/>
            </a:lvl3pPr>
            <a:lvl4pPr marL="1828709" indent="0" algn="ctr">
              <a:buNone/>
              <a:defRPr/>
            </a:lvl4pPr>
            <a:lvl5pPr marL="2438278" indent="0" algn="ctr">
              <a:buNone/>
              <a:defRPr/>
            </a:lvl5pPr>
            <a:lvl6pPr marL="3047848" indent="0" algn="ctr">
              <a:buNone/>
              <a:defRPr/>
            </a:lvl6pPr>
            <a:lvl7pPr marL="3657418" indent="0" algn="ctr">
              <a:buNone/>
              <a:defRPr/>
            </a:lvl7pPr>
            <a:lvl8pPr marL="4266987" indent="0" algn="ctr">
              <a:buNone/>
              <a:defRPr/>
            </a:lvl8pPr>
            <a:lvl9pPr marL="4876557"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37696874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13A7F-53B5-46F5-B019-30121A04A1A6}" type="datetimeFigureOut">
              <a:rPr lang="en-US" smtClean="0"/>
              <a:t>10/13/24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96257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10/13/24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251683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10/13/24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15493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10/13/24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78059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10/13/24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39299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10/13/24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4982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10/13/24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9022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0413A7F-53B5-46F5-B019-30121A04A1A6}" type="datetimeFigureOut">
              <a:rPr lang="en-US" smtClean="0"/>
              <a:t>10/13/24</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125107508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3" y="3902078"/>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4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4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4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4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6"/>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4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4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40" fontAlgn="base">
              <a:spcBef>
                <a:spcPct val="0"/>
              </a:spcBef>
              <a:spcAft>
                <a:spcPct val="0"/>
              </a:spcAft>
              <a:defRPr/>
            </a:pPr>
            <a:fld id="{61F442D0-A11F-2640-8129-5D1BEF7A3C1E}" type="slidenum">
              <a:rPr lang="en-US" smtClean="0"/>
              <a:pPr defTabSz="1219140" fontAlgn="base">
                <a:spcBef>
                  <a:spcPct val="0"/>
                </a:spcBef>
                <a:spcAft>
                  <a:spcPct val="0"/>
                </a:spcAft>
                <a:defRPr/>
              </a:pPr>
              <a:t>‹#›</a:t>
            </a:fld>
            <a:endParaRPr lang="en-US"/>
          </a:p>
        </p:txBody>
      </p:sp>
    </p:spTree>
    <p:extLst>
      <p:ext uri="{BB962C8B-B14F-4D97-AF65-F5344CB8AC3E}">
        <p14:creationId xmlns:p14="http://schemas.microsoft.com/office/powerpoint/2010/main" val="1464980160"/>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4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0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278"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78" indent="-457178"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50" indent="-380981"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25" indent="-304784"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493" indent="-304784"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062" indent="-304784"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632" indent="-304784"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202" indent="-304784"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772" indent="-304784"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341" indent="-304784"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erson sitting on a rock writing on a paper&#10;&#10;Description automatically generated">
            <a:extLst>
              <a:ext uri="{FF2B5EF4-FFF2-40B4-BE49-F238E27FC236}">
                <a16:creationId xmlns:a16="http://schemas.microsoft.com/office/drawing/2014/main" id="{E6D83413-341F-7319-FE10-117DE08F9A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01" b="2109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9CAC65-07EA-1819-C303-C6390F257615}"/>
              </a:ext>
            </a:extLst>
          </p:cNvPr>
          <p:cNvSpPr txBox="1"/>
          <p:nvPr/>
        </p:nvSpPr>
        <p:spPr>
          <a:xfrm>
            <a:off x="4634362" y="143256"/>
            <a:ext cx="7351693" cy="3323987"/>
          </a:xfrm>
          <a:prstGeom prst="rect">
            <a:avLst/>
          </a:prstGeom>
          <a:noFill/>
        </p:spPr>
        <p:txBody>
          <a:bodyPr wrap="none" rtlCol="0">
            <a:spAutoFit/>
          </a:bodyPr>
          <a:lstStyle/>
          <a:p>
            <a:pPr algn="ctr"/>
            <a:r>
              <a:rPr lang="en-US" sz="5400" dirty="0">
                <a:effectLst>
                  <a:glow rad="139700">
                    <a:schemeClr val="bg1">
                      <a:alpha val="60000"/>
                    </a:schemeClr>
                  </a:glow>
                </a:effectLst>
                <a:latin typeface="Engravers MT" panose="02090707080505020304" pitchFamily="18" charset="0"/>
              </a:rPr>
              <a:t>The Prophecy</a:t>
            </a:r>
          </a:p>
          <a:p>
            <a:pPr algn="ctr"/>
            <a:r>
              <a:rPr lang="en-US" sz="5400" dirty="0">
                <a:effectLst>
                  <a:glow rad="139700">
                    <a:schemeClr val="bg1">
                      <a:alpha val="60000"/>
                    </a:schemeClr>
                  </a:glow>
                </a:effectLst>
                <a:latin typeface="Engravers MT" panose="02090707080505020304" pitchFamily="18" charset="0"/>
              </a:rPr>
              <a:t>Of</a:t>
            </a:r>
            <a:r>
              <a:rPr lang="en-US" sz="6000" dirty="0">
                <a:effectLst>
                  <a:glow rad="139700">
                    <a:schemeClr val="bg1">
                      <a:alpha val="60000"/>
                    </a:schemeClr>
                  </a:glow>
                </a:effectLst>
                <a:latin typeface="Cooper Black" panose="0208090404030B020404" pitchFamily="18" charset="0"/>
              </a:rPr>
              <a:t> </a:t>
            </a:r>
          </a:p>
          <a:p>
            <a:pPr algn="ctr"/>
            <a:r>
              <a:rPr lang="en-US" sz="9600" b="1" dirty="0">
                <a:effectLst>
                  <a:glow rad="139700">
                    <a:schemeClr val="bg1">
                      <a:alpha val="60000"/>
                    </a:schemeClr>
                  </a:glow>
                </a:effectLst>
                <a:latin typeface="Engravers MT" panose="02090707080505020304" pitchFamily="18" charset="0"/>
              </a:rPr>
              <a:t>Isaiah</a:t>
            </a:r>
          </a:p>
        </p:txBody>
      </p:sp>
      <p:sp>
        <p:nvSpPr>
          <p:cNvPr id="3" name="TextBox 2">
            <a:extLst>
              <a:ext uri="{FF2B5EF4-FFF2-40B4-BE49-F238E27FC236}">
                <a16:creationId xmlns:a16="http://schemas.microsoft.com/office/drawing/2014/main" id="{B3821981-1193-7809-F1B2-355697AC1879}"/>
              </a:ext>
            </a:extLst>
          </p:cNvPr>
          <p:cNvSpPr txBox="1"/>
          <p:nvPr/>
        </p:nvSpPr>
        <p:spPr>
          <a:xfrm>
            <a:off x="4362450" y="3467243"/>
            <a:ext cx="7829550" cy="1923604"/>
          </a:xfrm>
          <a:prstGeom prst="rect">
            <a:avLst/>
          </a:prstGeom>
          <a:noFill/>
        </p:spPr>
        <p:txBody>
          <a:bodyPr wrap="square" rtlCol="0">
            <a:spAutoFit/>
          </a:bodyPr>
          <a:lstStyle/>
          <a:p>
            <a:pPr algn="ctr">
              <a:spcAft>
                <a:spcPts val="1800"/>
              </a:spcAft>
            </a:pPr>
            <a:r>
              <a:rPr lang="en-US" sz="52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Isaiah 30</a:t>
            </a:r>
          </a:p>
          <a:p>
            <a:pPr algn="ctr"/>
            <a:r>
              <a:rPr lang="en-US" sz="52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What are You Trusting In?</a:t>
            </a:r>
          </a:p>
        </p:txBody>
      </p:sp>
      <p:sp>
        <p:nvSpPr>
          <p:cNvPr id="4" name="Rectangle 3">
            <a:extLst>
              <a:ext uri="{FF2B5EF4-FFF2-40B4-BE49-F238E27FC236}">
                <a16:creationId xmlns:a16="http://schemas.microsoft.com/office/drawing/2014/main" id="{959E990C-1C45-2CEB-67A4-F17C0E87F41E}"/>
              </a:ext>
            </a:extLst>
          </p:cNvPr>
          <p:cNvSpPr>
            <a:spLocks noChangeArrowheads="1"/>
          </p:cNvSpPr>
          <p:nvPr/>
        </p:nvSpPr>
        <p:spPr bwMode="auto">
          <a:xfrm>
            <a:off x="0" y="5325117"/>
            <a:ext cx="12192000" cy="153288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algn="ctr" defTabSz="914300" fontAlgn="base">
              <a:spcBef>
                <a:spcPct val="20000"/>
              </a:spcBef>
              <a:buClr>
                <a:srgbClr val="FFCC00"/>
              </a:buClr>
              <a:buSzPct val="70000"/>
              <a:defRPr/>
            </a:pP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Preached by Dan Bridges</a:t>
            </a:r>
            <a:b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Amman International Church, Jordan • AmmanChurch.com</a:t>
            </a:r>
            <a:b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extLst>
      <p:ext uri="{BB962C8B-B14F-4D97-AF65-F5344CB8AC3E}">
        <p14:creationId xmlns:p14="http://schemas.microsoft.com/office/powerpoint/2010/main" val="1646048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E1A55F9-A981-285B-690C-A412591EB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1495"/>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1011266" y="1507063"/>
            <a:ext cx="10169468" cy="5016758"/>
          </a:xfrm>
          <a:prstGeom prst="rect">
            <a:avLst/>
          </a:prstGeom>
          <a:solidFill>
            <a:srgbClr val="683112">
              <a:alpha val="8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1</a:t>
            </a:r>
            <a:r>
              <a:rPr lang="en-US" baseline="0" dirty="0">
                <a:solidFill>
                  <a:schemeClr val="tx1"/>
                </a:solidFill>
              </a:rPr>
              <a:t> </a:t>
            </a:r>
            <a:r>
              <a:rPr lang="en-US" baseline="0" dirty="0"/>
              <a:t>“Ah, stubborn children,” declares the Lord,</a:t>
            </a:r>
          </a:p>
          <a:p>
            <a:r>
              <a:rPr lang="en-US" baseline="0" dirty="0"/>
              <a:t>“who </a:t>
            </a:r>
            <a:r>
              <a:rPr lang="en-US" baseline="0" dirty="0">
                <a:solidFill>
                  <a:srgbClr val="FFFF00"/>
                </a:solidFill>
              </a:rPr>
              <a:t>carry out a plan</a:t>
            </a:r>
            <a:r>
              <a:rPr lang="en-US" baseline="0" dirty="0"/>
              <a:t>, but not mine,</a:t>
            </a:r>
          </a:p>
          <a:p>
            <a:r>
              <a:rPr lang="en-US" baseline="0" dirty="0"/>
              <a:t>and who </a:t>
            </a:r>
            <a:r>
              <a:rPr lang="en-US" baseline="0" dirty="0">
                <a:solidFill>
                  <a:srgbClr val="FFFF00"/>
                </a:solidFill>
              </a:rPr>
              <a:t>make an alliance</a:t>
            </a:r>
            <a:r>
              <a:rPr lang="en-US" baseline="0" dirty="0"/>
              <a:t>, but not of my Spirit,</a:t>
            </a:r>
          </a:p>
          <a:p>
            <a:r>
              <a:rPr lang="en-US" baseline="0" dirty="0"/>
              <a:t>    that they may add sin to sin;</a:t>
            </a:r>
          </a:p>
          <a:p>
            <a:r>
              <a:rPr lang="en-US" dirty="0"/>
              <a:t>2</a:t>
            </a:r>
            <a:r>
              <a:rPr lang="en-US" baseline="0" dirty="0"/>
              <a:t> who set out to go down to Egypt,</a:t>
            </a:r>
          </a:p>
          <a:p>
            <a:r>
              <a:rPr lang="en-US" baseline="0" dirty="0"/>
              <a:t>    without asking for my direction,</a:t>
            </a:r>
          </a:p>
          <a:p>
            <a:r>
              <a:rPr lang="en-US" baseline="0" dirty="0"/>
              <a:t>to </a:t>
            </a:r>
            <a:r>
              <a:rPr lang="en-US" baseline="0" dirty="0">
                <a:solidFill>
                  <a:srgbClr val="FFFF00"/>
                </a:solidFill>
              </a:rPr>
              <a:t>take refuge in the protection of Pharaoh</a:t>
            </a:r>
          </a:p>
          <a:p>
            <a:r>
              <a:rPr lang="en-US" baseline="0" dirty="0"/>
              <a:t>    and to </a:t>
            </a:r>
            <a:r>
              <a:rPr lang="en-US" baseline="0" dirty="0">
                <a:solidFill>
                  <a:srgbClr val="FFFF00"/>
                </a:solidFill>
              </a:rPr>
              <a:t>seek shelter in the shadow of Egypt</a:t>
            </a:r>
            <a:r>
              <a:rPr lang="en-US" baseline="0" dirty="0"/>
              <a:t>!</a:t>
            </a:r>
            <a:endParaRPr lang="en-US" baseline="0" dirty="0">
              <a:solidFill>
                <a:srgbClr val="FFFF00"/>
              </a:solidFill>
            </a:endParaRPr>
          </a:p>
        </p:txBody>
      </p:sp>
      <p:sp>
        <p:nvSpPr>
          <p:cNvPr id="2" name="Rectangle: Rounded Corners 1">
            <a:extLst>
              <a:ext uri="{FF2B5EF4-FFF2-40B4-BE49-F238E27FC236}">
                <a16:creationId xmlns:a16="http://schemas.microsoft.com/office/drawing/2014/main" id="{7243213D-256C-9E63-EF47-E53904DE85E0}"/>
              </a:ext>
            </a:extLst>
          </p:cNvPr>
          <p:cNvSpPr/>
          <p:nvPr/>
        </p:nvSpPr>
        <p:spPr>
          <a:xfrm>
            <a:off x="7291247" y="472731"/>
            <a:ext cx="3889487" cy="874214"/>
          </a:xfrm>
          <a:prstGeom prst="roundRect">
            <a:avLst/>
          </a:prstGeom>
          <a:solidFill>
            <a:srgbClr val="683112"/>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What’s going on?</a:t>
            </a:r>
          </a:p>
        </p:txBody>
      </p:sp>
      <p:sp>
        <p:nvSpPr>
          <p:cNvPr id="4" name="Rectangle: Rounded Corners 3">
            <a:extLst>
              <a:ext uri="{FF2B5EF4-FFF2-40B4-BE49-F238E27FC236}">
                <a16:creationId xmlns:a16="http://schemas.microsoft.com/office/drawing/2014/main" id="{9AF395C3-93FC-8266-DB65-80DD654AE3C7}"/>
              </a:ext>
            </a:extLst>
          </p:cNvPr>
          <p:cNvSpPr/>
          <p:nvPr/>
        </p:nvSpPr>
        <p:spPr>
          <a:xfrm>
            <a:off x="8943974" y="3667112"/>
            <a:ext cx="2108726" cy="1233362"/>
          </a:xfrm>
          <a:prstGeom prst="roundRect">
            <a:avLst/>
          </a:prstGeom>
          <a:solidFill>
            <a:srgbClr val="683112"/>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Why’s it wrong?</a:t>
            </a:r>
          </a:p>
        </p:txBody>
      </p:sp>
    </p:spTree>
    <p:extLst>
      <p:ext uri="{BB962C8B-B14F-4D97-AF65-F5344CB8AC3E}">
        <p14:creationId xmlns:p14="http://schemas.microsoft.com/office/powerpoint/2010/main" val="418615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E1A55F9-A981-285B-690C-A412591EB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1495"/>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1011266" y="1507063"/>
            <a:ext cx="10169468" cy="5016758"/>
          </a:xfrm>
          <a:prstGeom prst="rect">
            <a:avLst/>
          </a:prstGeom>
          <a:solidFill>
            <a:srgbClr val="683112">
              <a:alpha val="8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1</a:t>
            </a:r>
            <a:r>
              <a:rPr lang="en-US" baseline="0" dirty="0">
                <a:solidFill>
                  <a:schemeClr val="tx1"/>
                </a:solidFill>
              </a:rPr>
              <a:t> </a:t>
            </a:r>
            <a:r>
              <a:rPr lang="en-US" baseline="0" dirty="0"/>
              <a:t>“Ah, stubborn children,” declares the Lord,</a:t>
            </a:r>
          </a:p>
          <a:p>
            <a:r>
              <a:rPr lang="en-US" baseline="0" dirty="0"/>
              <a:t>“who </a:t>
            </a:r>
            <a:r>
              <a:rPr lang="en-US" baseline="0" dirty="0">
                <a:solidFill>
                  <a:srgbClr val="FFFF00"/>
                </a:solidFill>
              </a:rPr>
              <a:t>carry out a plan</a:t>
            </a:r>
            <a:r>
              <a:rPr lang="en-US" baseline="0" dirty="0"/>
              <a:t>, but not mine,</a:t>
            </a:r>
          </a:p>
          <a:p>
            <a:r>
              <a:rPr lang="en-US" baseline="0" dirty="0"/>
              <a:t>and who </a:t>
            </a:r>
            <a:r>
              <a:rPr lang="en-US" baseline="0" dirty="0">
                <a:solidFill>
                  <a:srgbClr val="FFFF00"/>
                </a:solidFill>
              </a:rPr>
              <a:t>make an alliance</a:t>
            </a:r>
            <a:r>
              <a:rPr lang="en-US" baseline="0" dirty="0"/>
              <a:t>, but not of my Spirit,</a:t>
            </a:r>
          </a:p>
          <a:p>
            <a:r>
              <a:rPr lang="en-US" baseline="0" dirty="0"/>
              <a:t>    that they may add sin to sin;</a:t>
            </a:r>
          </a:p>
          <a:p>
            <a:r>
              <a:rPr lang="en-US" dirty="0"/>
              <a:t>2</a:t>
            </a:r>
            <a:r>
              <a:rPr lang="en-US" baseline="0" dirty="0"/>
              <a:t> who set out to go down to Egypt,</a:t>
            </a:r>
          </a:p>
          <a:p>
            <a:r>
              <a:rPr lang="en-US" baseline="0" dirty="0"/>
              <a:t>    without asking for my direction,</a:t>
            </a:r>
          </a:p>
          <a:p>
            <a:r>
              <a:rPr lang="en-US" baseline="0" dirty="0"/>
              <a:t>to </a:t>
            </a:r>
            <a:r>
              <a:rPr lang="en-US" baseline="0" dirty="0">
                <a:solidFill>
                  <a:srgbClr val="FFFF00"/>
                </a:solidFill>
              </a:rPr>
              <a:t>take refuge in the protection of Pharaoh</a:t>
            </a:r>
          </a:p>
          <a:p>
            <a:r>
              <a:rPr lang="en-US" baseline="0" dirty="0"/>
              <a:t>    and to </a:t>
            </a:r>
            <a:r>
              <a:rPr lang="en-US" baseline="0" dirty="0">
                <a:solidFill>
                  <a:srgbClr val="FFFF00"/>
                </a:solidFill>
              </a:rPr>
              <a:t>seek shelter in the shadow of Egypt</a:t>
            </a:r>
            <a:r>
              <a:rPr lang="en-US" baseline="0" dirty="0"/>
              <a:t>!</a:t>
            </a:r>
            <a:endParaRPr lang="en-US" baseline="0" dirty="0">
              <a:solidFill>
                <a:srgbClr val="FFFF00"/>
              </a:solidFill>
            </a:endParaRPr>
          </a:p>
        </p:txBody>
      </p:sp>
      <p:sp>
        <p:nvSpPr>
          <p:cNvPr id="2" name="Rectangle: Rounded Corners 1">
            <a:extLst>
              <a:ext uri="{FF2B5EF4-FFF2-40B4-BE49-F238E27FC236}">
                <a16:creationId xmlns:a16="http://schemas.microsoft.com/office/drawing/2014/main" id="{7243213D-256C-9E63-EF47-E53904DE85E0}"/>
              </a:ext>
            </a:extLst>
          </p:cNvPr>
          <p:cNvSpPr/>
          <p:nvPr/>
        </p:nvSpPr>
        <p:spPr>
          <a:xfrm>
            <a:off x="5989013" y="577837"/>
            <a:ext cx="5264458" cy="1504928"/>
          </a:xfrm>
          <a:prstGeom prst="roundRect">
            <a:avLst/>
          </a:prstGeom>
          <a:solidFill>
            <a:srgbClr val="683112"/>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Carrying out plans without consulting God…</a:t>
            </a:r>
          </a:p>
        </p:txBody>
      </p:sp>
      <p:sp>
        <p:nvSpPr>
          <p:cNvPr id="4" name="Rectangle: Rounded Corners 3">
            <a:extLst>
              <a:ext uri="{FF2B5EF4-FFF2-40B4-BE49-F238E27FC236}">
                <a16:creationId xmlns:a16="http://schemas.microsoft.com/office/drawing/2014/main" id="{9AF395C3-93FC-8266-DB65-80DD654AE3C7}"/>
              </a:ext>
            </a:extLst>
          </p:cNvPr>
          <p:cNvSpPr/>
          <p:nvPr/>
        </p:nvSpPr>
        <p:spPr>
          <a:xfrm>
            <a:off x="6421909" y="3500181"/>
            <a:ext cx="5264458" cy="1606224"/>
          </a:xfrm>
          <a:prstGeom prst="roundRect">
            <a:avLst/>
          </a:prstGeom>
          <a:solidFill>
            <a:srgbClr val="683112"/>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Seeking refuge in a person instead of in God</a:t>
            </a:r>
          </a:p>
        </p:txBody>
      </p:sp>
    </p:spTree>
    <p:extLst>
      <p:ext uri="{BB962C8B-B14F-4D97-AF65-F5344CB8AC3E}">
        <p14:creationId xmlns:p14="http://schemas.microsoft.com/office/powerpoint/2010/main" val="288426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E1A55F9-A981-285B-690C-A412591EB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1495"/>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1011266" y="1507063"/>
            <a:ext cx="10169468" cy="4401205"/>
          </a:xfrm>
          <a:prstGeom prst="rect">
            <a:avLst/>
          </a:prstGeom>
          <a:solidFill>
            <a:srgbClr val="683112">
              <a:alpha val="8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baseline="0" dirty="0">
                <a:solidFill>
                  <a:srgbClr val="FFFF00"/>
                </a:solidFill>
              </a:rPr>
              <a:t>Three reasons it was wrong:</a:t>
            </a:r>
          </a:p>
          <a:p>
            <a:pPr marL="742950" indent="-742950">
              <a:buFont typeface="+mj-lt"/>
              <a:buAutoNum type="arabicPeriod"/>
            </a:pPr>
            <a:r>
              <a:rPr lang="en-US" baseline="0" dirty="0">
                <a:solidFill>
                  <a:srgbClr val="FFFF00"/>
                </a:solidFill>
              </a:rPr>
              <a:t>Self-reliance</a:t>
            </a:r>
            <a:r>
              <a:rPr lang="en-US" baseline="0" dirty="0"/>
              <a:t>:  Carrying out plans without consulting God</a:t>
            </a:r>
          </a:p>
          <a:p>
            <a:pPr marL="742950" indent="-742950">
              <a:buFont typeface="+mj-lt"/>
              <a:buAutoNum type="arabicPeriod"/>
            </a:pPr>
            <a:r>
              <a:rPr lang="en-US" baseline="0" dirty="0">
                <a:solidFill>
                  <a:srgbClr val="FFFF00"/>
                </a:solidFill>
              </a:rPr>
              <a:t>Idolatry</a:t>
            </a:r>
            <a:r>
              <a:rPr lang="en-US" baseline="0" dirty="0"/>
              <a:t>:  Seeking refuge / protection in someone instead of in God</a:t>
            </a:r>
          </a:p>
          <a:p>
            <a:pPr marL="742950" indent="-742950">
              <a:buFont typeface="+mj-lt"/>
              <a:buAutoNum type="arabicPeriod"/>
            </a:pPr>
            <a:r>
              <a:rPr lang="en-US" baseline="0" dirty="0">
                <a:solidFill>
                  <a:srgbClr val="FFFF00"/>
                </a:solidFill>
              </a:rPr>
              <a:t>Disobedience</a:t>
            </a:r>
            <a:r>
              <a:rPr lang="en-US" baseline="0" dirty="0"/>
              <a:t>:  God had told them to not return to Egypt (Deuteronomy 17:16)</a:t>
            </a:r>
          </a:p>
        </p:txBody>
      </p:sp>
    </p:spTree>
    <p:extLst>
      <p:ext uri="{BB962C8B-B14F-4D97-AF65-F5344CB8AC3E}">
        <p14:creationId xmlns:p14="http://schemas.microsoft.com/office/powerpoint/2010/main" val="234669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7D2C637-1C9C-3581-83A1-2016126AB2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333"/>
          <a:stretch/>
        </p:blipFill>
        <p:spPr bwMode="auto">
          <a:xfrm>
            <a:off x="0" y="0"/>
            <a:ext cx="12192000" cy="6839978"/>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50800" y="3472447"/>
            <a:ext cx="12090400" cy="3323987"/>
          </a:xfrm>
          <a:prstGeom prst="rect">
            <a:avLst/>
          </a:prstGeom>
          <a:solidFill>
            <a:srgbClr val="1D3B80">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500" dirty="0">
                <a:solidFill>
                  <a:schemeClr val="tx1"/>
                </a:solidFill>
              </a:rPr>
              <a:t>3</a:t>
            </a:r>
            <a:r>
              <a:rPr lang="en-US" sz="3500" baseline="0" dirty="0">
                <a:solidFill>
                  <a:schemeClr val="tx1"/>
                </a:solidFill>
              </a:rPr>
              <a:t> </a:t>
            </a:r>
            <a:r>
              <a:rPr lang="en-US" sz="3500" baseline="0" dirty="0"/>
              <a:t>Therefore shall the protection of Pharaoh turn to your shame,</a:t>
            </a:r>
          </a:p>
          <a:p>
            <a:r>
              <a:rPr lang="en-US" sz="3500" baseline="0" dirty="0"/>
              <a:t>    and the shelter in the shadow of Egypt to your humiliation.</a:t>
            </a:r>
          </a:p>
          <a:p>
            <a:r>
              <a:rPr lang="en-US" sz="3500" dirty="0"/>
              <a:t>4</a:t>
            </a:r>
            <a:r>
              <a:rPr lang="en-US" sz="3500" baseline="0" dirty="0"/>
              <a:t> For though his officials are at </a:t>
            </a:r>
            <a:r>
              <a:rPr lang="en-US" sz="3500" baseline="0" dirty="0" err="1"/>
              <a:t>Zoan</a:t>
            </a:r>
            <a:r>
              <a:rPr lang="en-US" sz="3500" baseline="0" dirty="0"/>
              <a:t> and his envoys reach Hanes,</a:t>
            </a:r>
          </a:p>
          <a:p>
            <a:r>
              <a:rPr lang="en-US" sz="3500" dirty="0"/>
              <a:t>5</a:t>
            </a:r>
            <a:r>
              <a:rPr lang="en-US" sz="3500" baseline="0" dirty="0"/>
              <a:t> everyone comes to shame</a:t>
            </a:r>
          </a:p>
          <a:p>
            <a:r>
              <a:rPr lang="en-US" sz="3500" baseline="0" dirty="0"/>
              <a:t>    through a people that cannot profit them,</a:t>
            </a:r>
          </a:p>
          <a:p>
            <a:r>
              <a:rPr lang="en-US" sz="3500" baseline="0" dirty="0"/>
              <a:t>that brings neither help nor profit, but shame and disgrace.</a:t>
            </a:r>
            <a:endParaRPr lang="en-US" sz="3500" baseline="0" dirty="0">
              <a:solidFill>
                <a:srgbClr val="FFFF00"/>
              </a:solidFill>
            </a:endParaRPr>
          </a:p>
        </p:txBody>
      </p:sp>
    </p:spTree>
    <p:extLst>
      <p:ext uri="{BB962C8B-B14F-4D97-AF65-F5344CB8AC3E}">
        <p14:creationId xmlns:p14="http://schemas.microsoft.com/office/powerpoint/2010/main" val="250039032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48E6011-9458-8726-D4E7-839BAE3A2A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55" b="13067"/>
          <a:stretch/>
        </p:blipFill>
        <p:spPr bwMode="auto">
          <a:xfrm>
            <a:off x="0" y="0"/>
            <a:ext cx="12206749"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1253235" y="919235"/>
            <a:ext cx="9700277" cy="5786199"/>
          </a:xfrm>
          <a:prstGeom prst="rect">
            <a:avLst/>
          </a:prstGeom>
          <a:solidFill>
            <a:srgbClr val="3A2B19">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spcAft>
                <a:spcPts val="1200"/>
              </a:spcAft>
            </a:pPr>
            <a:r>
              <a:rPr lang="en-US" sz="3600" dirty="0">
                <a:solidFill>
                  <a:schemeClr val="tx1"/>
                </a:solidFill>
              </a:rPr>
              <a:t>6</a:t>
            </a:r>
            <a:r>
              <a:rPr lang="en-US" sz="3600" baseline="0" dirty="0">
                <a:solidFill>
                  <a:schemeClr val="tx1"/>
                </a:solidFill>
              </a:rPr>
              <a:t> </a:t>
            </a:r>
            <a:r>
              <a:rPr lang="en-US" sz="3600" baseline="0" dirty="0"/>
              <a:t>An oracle on the beasts of the Negeb.</a:t>
            </a:r>
          </a:p>
          <a:p>
            <a:r>
              <a:rPr lang="en-US" sz="3600" baseline="0" dirty="0"/>
              <a:t>Through a land of trouble and anguish,</a:t>
            </a:r>
          </a:p>
          <a:p>
            <a:r>
              <a:rPr lang="en-US" sz="3600" baseline="0" dirty="0"/>
              <a:t>    from where come the lioness and the lion,</a:t>
            </a:r>
          </a:p>
          <a:p>
            <a:r>
              <a:rPr lang="en-US" sz="3600" baseline="0" dirty="0"/>
              <a:t>    the adder and the flying fiery serpent,</a:t>
            </a:r>
          </a:p>
          <a:p>
            <a:r>
              <a:rPr lang="en-US" sz="3600" baseline="0" dirty="0"/>
              <a:t>they carry their riches on the backs of donkeys,</a:t>
            </a:r>
          </a:p>
          <a:p>
            <a:r>
              <a:rPr lang="en-US" sz="3600" baseline="0" dirty="0"/>
              <a:t>    and their treasures on the humps of camels,</a:t>
            </a:r>
          </a:p>
          <a:p>
            <a:r>
              <a:rPr lang="en-US" sz="3600" baseline="0" dirty="0"/>
              <a:t>    to a people that cannot profit them.</a:t>
            </a:r>
          </a:p>
          <a:p>
            <a:r>
              <a:rPr lang="en-US" sz="3600" dirty="0"/>
              <a:t>7</a:t>
            </a:r>
            <a:r>
              <a:rPr lang="en-US" sz="3600" baseline="0" dirty="0"/>
              <a:t> Egypt's help is worthless and empty;</a:t>
            </a:r>
          </a:p>
          <a:p>
            <a:r>
              <a:rPr lang="en-US" sz="3600" baseline="0" dirty="0"/>
              <a:t>    therefore I have called her</a:t>
            </a:r>
          </a:p>
          <a:p>
            <a:r>
              <a:rPr lang="en-US" sz="3600" baseline="0" dirty="0"/>
              <a:t>    “Rahab who sits still.”</a:t>
            </a:r>
            <a:endParaRPr lang="en-US" sz="3600" baseline="0" dirty="0">
              <a:solidFill>
                <a:srgbClr val="FFFF00"/>
              </a:solidFill>
            </a:endParaRPr>
          </a:p>
        </p:txBody>
      </p:sp>
    </p:spTree>
    <p:extLst>
      <p:ext uri="{BB962C8B-B14F-4D97-AF65-F5344CB8AC3E}">
        <p14:creationId xmlns:p14="http://schemas.microsoft.com/office/powerpoint/2010/main" val="30875793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B8A86A2-5BE7-59ED-F331-81BA74F2E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14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4EF5D5-8078-8E13-10F5-E3D5D01F633E}"/>
              </a:ext>
            </a:extLst>
          </p:cNvPr>
          <p:cNvSpPr txBox="1"/>
          <p:nvPr/>
        </p:nvSpPr>
        <p:spPr>
          <a:xfrm>
            <a:off x="4708072" y="24489"/>
            <a:ext cx="2775857" cy="769441"/>
          </a:xfrm>
          <a:prstGeom prst="rect">
            <a:avLst/>
          </a:prstGeom>
          <a:solidFill>
            <a:srgbClr val="25333C">
              <a:alpha val="70000"/>
            </a:srgbClr>
          </a:solidFill>
          <a:ln w="63500">
            <a:noFill/>
          </a:ln>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30</a:t>
            </a:r>
          </a:p>
        </p:txBody>
      </p:sp>
      <p:sp>
        <p:nvSpPr>
          <p:cNvPr id="7" name="TextBox 6">
            <a:extLst>
              <a:ext uri="{FF2B5EF4-FFF2-40B4-BE49-F238E27FC236}">
                <a16:creationId xmlns:a16="http://schemas.microsoft.com/office/drawing/2014/main" id="{72D95FA7-85FD-40CD-90DE-43A9657DDCE0}"/>
              </a:ext>
            </a:extLst>
          </p:cNvPr>
          <p:cNvSpPr txBox="1"/>
          <p:nvPr/>
        </p:nvSpPr>
        <p:spPr>
          <a:xfrm>
            <a:off x="620486" y="4048133"/>
            <a:ext cx="11103428" cy="2785378"/>
          </a:xfrm>
          <a:prstGeom prst="rect">
            <a:avLst/>
          </a:prstGeom>
          <a:solidFill>
            <a:srgbClr val="25333C">
              <a:alpha val="50000"/>
            </a:srgb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Sinful Alliance (1-7)</a:t>
            </a:r>
          </a:p>
          <a:p>
            <a:pPr marL="571500" indent="-571500">
              <a:spcAft>
                <a:spcPts val="600"/>
              </a:spcAft>
              <a:buFont typeface="Arial" panose="020B0604020202020204" pitchFamily="34" charset="0"/>
              <a:buChar char="•"/>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Rebellious People (8-17)</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Trustworthy God – Ultimate Future (18-26)</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Trustworthy God – Near Future (27-33)</a:t>
            </a:r>
          </a:p>
        </p:txBody>
      </p:sp>
    </p:spTree>
    <p:extLst>
      <p:ext uri="{BB962C8B-B14F-4D97-AF65-F5344CB8AC3E}">
        <p14:creationId xmlns:p14="http://schemas.microsoft.com/office/powerpoint/2010/main" val="13247733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AB798D0-4C44-5615-F78B-4F262EA666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01" b="4285"/>
          <a:stretch/>
        </p:blipFill>
        <p:spPr bwMode="auto">
          <a:xfrm>
            <a:off x="0" y="-1"/>
            <a:ext cx="12192000" cy="6849407"/>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6" name="TextBox 5">
            <a:extLst>
              <a:ext uri="{FF2B5EF4-FFF2-40B4-BE49-F238E27FC236}">
                <a16:creationId xmlns:a16="http://schemas.microsoft.com/office/drawing/2014/main" id="{CC0E8CD7-D770-92E9-ADC5-A9935866B4C8}"/>
              </a:ext>
            </a:extLst>
          </p:cNvPr>
          <p:cNvSpPr txBox="1"/>
          <p:nvPr/>
        </p:nvSpPr>
        <p:spPr>
          <a:xfrm>
            <a:off x="642257" y="3716863"/>
            <a:ext cx="10907485" cy="2862322"/>
          </a:xfrm>
          <a:prstGeom prst="rect">
            <a:avLst/>
          </a:prstGeom>
          <a:solidFill>
            <a:srgbClr val="683112">
              <a:alpha val="8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dirty="0">
                <a:solidFill>
                  <a:schemeClr val="tx1"/>
                </a:solidFill>
              </a:rPr>
              <a:t>8</a:t>
            </a:r>
            <a:r>
              <a:rPr lang="en-US" sz="3600" baseline="0" dirty="0">
                <a:solidFill>
                  <a:schemeClr val="tx1"/>
                </a:solidFill>
              </a:rPr>
              <a:t> </a:t>
            </a:r>
            <a:r>
              <a:rPr lang="en-US" sz="3600" baseline="0" dirty="0"/>
              <a:t>“And now, go, write it before them on a tablet</a:t>
            </a:r>
          </a:p>
          <a:p>
            <a:r>
              <a:rPr lang="en-US" sz="3600" baseline="0" dirty="0"/>
              <a:t>    and inscribe it in a book,</a:t>
            </a:r>
          </a:p>
          <a:p>
            <a:r>
              <a:rPr lang="en-US" sz="3600" baseline="0" dirty="0"/>
              <a:t>that it may be for the time to come as a witness forever.</a:t>
            </a:r>
          </a:p>
          <a:p>
            <a:r>
              <a:rPr lang="en-US" sz="3600" dirty="0"/>
              <a:t>9</a:t>
            </a:r>
            <a:r>
              <a:rPr lang="en-US" sz="3600" baseline="0" dirty="0"/>
              <a:t> For they are a rebellious people, lying children,</a:t>
            </a:r>
          </a:p>
          <a:p>
            <a:r>
              <a:rPr lang="en-US" sz="3600" baseline="0" dirty="0"/>
              <a:t>children unwilling to hear the instruction of the Lord;</a:t>
            </a:r>
            <a:endParaRPr lang="en-US" sz="3600" baseline="0" dirty="0">
              <a:solidFill>
                <a:srgbClr val="FFFF00"/>
              </a:solidFill>
            </a:endParaRPr>
          </a:p>
        </p:txBody>
      </p:sp>
    </p:spTree>
    <p:extLst>
      <p:ext uri="{BB962C8B-B14F-4D97-AF65-F5344CB8AC3E}">
        <p14:creationId xmlns:p14="http://schemas.microsoft.com/office/powerpoint/2010/main" val="24807891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AB798D0-4C44-5615-F78B-4F262EA666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01" b="4285"/>
          <a:stretch/>
        </p:blipFill>
        <p:spPr bwMode="auto">
          <a:xfrm>
            <a:off x="0" y="-1"/>
            <a:ext cx="12192000" cy="6849407"/>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6" name="TextBox 5">
            <a:extLst>
              <a:ext uri="{FF2B5EF4-FFF2-40B4-BE49-F238E27FC236}">
                <a16:creationId xmlns:a16="http://schemas.microsoft.com/office/drawing/2014/main" id="{CC0E8CD7-D770-92E9-ADC5-A9935866B4C8}"/>
              </a:ext>
            </a:extLst>
          </p:cNvPr>
          <p:cNvSpPr txBox="1"/>
          <p:nvPr/>
        </p:nvSpPr>
        <p:spPr>
          <a:xfrm>
            <a:off x="642257" y="3716863"/>
            <a:ext cx="10907485" cy="2862322"/>
          </a:xfrm>
          <a:prstGeom prst="rect">
            <a:avLst/>
          </a:prstGeom>
          <a:solidFill>
            <a:srgbClr val="683112">
              <a:alpha val="8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dirty="0">
                <a:solidFill>
                  <a:schemeClr val="tx1"/>
                </a:solidFill>
              </a:rPr>
              <a:t>8</a:t>
            </a:r>
            <a:r>
              <a:rPr lang="en-US" sz="3600" baseline="0" dirty="0">
                <a:solidFill>
                  <a:schemeClr val="tx1"/>
                </a:solidFill>
              </a:rPr>
              <a:t> </a:t>
            </a:r>
            <a:r>
              <a:rPr lang="en-US" sz="3600" baseline="0" dirty="0"/>
              <a:t>“And now, go, write it before them on a tablet</a:t>
            </a:r>
          </a:p>
          <a:p>
            <a:r>
              <a:rPr lang="en-US" sz="3600" baseline="0" dirty="0"/>
              <a:t>    and inscribe it in a book,</a:t>
            </a:r>
          </a:p>
          <a:p>
            <a:r>
              <a:rPr lang="en-US" sz="3600" baseline="0" dirty="0"/>
              <a:t>that it may be for the time to come as a witness forever.</a:t>
            </a:r>
          </a:p>
          <a:p>
            <a:r>
              <a:rPr lang="en-US" sz="3600" dirty="0"/>
              <a:t>9</a:t>
            </a:r>
            <a:r>
              <a:rPr lang="en-US" sz="3600" baseline="0" dirty="0"/>
              <a:t> For they are a </a:t>
            </a:r>
            <a:r>
              <a:rPr lang="en-US" sz="3600" baseline="0" dirty="0">
                <a:solidFill>
                  <a:srgbClr val="FFFF00"/>
                </a:solidFill>
              </a:rPr>
              <a:t>rebellious people</a:t>
            </a:r>
            <a:r>
              <a:rPr lang="en-US" sz="3600" baseline="0" dirty="0"/>
              <a:t>, lying children,</a:t>
            </a:r>
          </a:p>
          <a:p>
            <a:r>
              <a:rPr lang="en-US" sz="3600" baseline="0" dirty="0"/>
              <a:t>children unwilling to hear the instruction of the Lord;</a:t>
            </a:r>
            <a:endParaRPr lang="en-US" sz="3600" baseline="0" dirty="0">
              <a:solidFill>
                <a:srgbClr val="FFFF00"/>
              </a:solidFill>
            </a:endParaRPr>
          </a:p>
        </p:txBody>
      </p:sp>
      <p:sp>
        <p:nvSpPr>
          <p:cNvPr id="2" name="Rectangle: Rounded Corners 1">
            <a:extLst>
              <a:ext uri="{FF2B5EF4-FFF2-40B4-BE49-F238E27FC236}">
                <a16:creationId xmlns:a16="http://schemas.microsoft.com/office/drawing/2014/main" id="{0FAD2540-801A-7696-3426-6AFF2364610A}"/>
              </a:ext>
            </a:extLst>
          </p:cNvPr>
          <p:cNvSpPr/>
          <p:nvPr/>
        </p:nvSpPr>
        <p:spPr>
          <a:xfrm>
            <a:off x="642257" y="2337043"/>
            <a:ext cx="7803365" cy="1258413"/>
          </a:xfrm>
          <a:prstGeom prst="roundRect">
            <a:avLst/>
          </a:prstGeom>
          <a:solidFill>
            <a:srgbClr val="683112"/>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would you call people who trusted in normal human means?</a:t>
            </a:r>
          </a:p>
        </p:txBody>
      </p:sp>
    </p:spTree>
    <p:extLst>
      <p:ext uri="{BB962C8B-B14F-4D97-AF65-F5344CB8AC3E}">
        <p14:creationId xmlns:p14="http://schemas.microsoft.com/office/powerpoint/2010/main" val="240065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AB798D0-4C44-5615-F78B-4F262EA666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01" b="4285"/>
          <a:stretch/>
        </p:blipFill>
        <p:spPr bwMode="auto">
          <a:xfrm>
            <a:off x="0" y="-1"/>
            <a:ext cx="12192000" cy="6849407"/>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6" name="TextBox 5">
            <a:extLst>
              <a:ext uri="{FF2B5EF4-FFF2-40B4-BE49-F238E27FC236}">
                <a16:creationId xmlns:a16="http://schemas.microsoft.com/office/drawing/2014/main" id="{CC0E8CD7-D770-92E9-ADC5-A9935866B4C8}"/>
              </a:ext>
            </a:extLst>
          </p:cNvPr>
          <p:cNvSpPr txBox="1"/>
          <p:nvPr/>
        </p:nvSpPr>
        <p:spPr>
          <a:xfrm>
            <a:off x="642257" y="3716863"/>
            <a:ext cx="10907485" cy="2862322"/>
          </a:xfrm>
          <a:prstGeom prst="rect">
            <a:avLst/>
          </a:prstGeom>
          <a:solidFill>
            <a:srgbClr val="683112">
              <a:alpha val="8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dirty="0">
                <a:solidFill>
                  <a:schemeClr val="tx1"/>
                </a:solidFill>
              </a:rPr>
              <a:t>8</a:t>
            </a:r>
            <a:r>
              <a:rPr lang="en-US" sz="3600" baseline="0" dirty="0">
                <a:solidFill>
                  <a:schemeClr val="tx1"/>
                </a:solidFill>
              </a:rPr>
              <a:t> </a:t>
            </a:r>
            <a:r>
              <a:rPr lang="en-US" sz="3600" baseline="0" dirty="0"/>
              <a:t>“And now, go, write it before them on a tablet</a:t>
            </a:r>
          </a:p>
          <a:p>
            <a:r>
              <a:rPr lang="en-US" sz="3600" baseline="0" dirty="0"/>
              <a:t>    and inscribe it in a book,</a:t>
            </a:r>
          </a:p>
          <a:p>
            <a:r>
              <a:rPr lang="en-US" sz="3600" baseline="0" dirty="0"/>
              <a:t>that it may be for the time to come as a witness forever.</a:t>
            </a:r>
          </a:p>
          <a:p>
            <a:r>
              <a:rPr lang="en-US" sz="3600" dirty="0"/>
              <a:t>9</a:t>
            </a:r>
            <a:r>
              <a:rPr lang="en-US" sz="3600" baseline="0" dirty="0"/>
              <a:t> For they are a rebellious people, </a:t>
            </a:r>
            <a:r>
              <a:rPr lang="en-US" sz="3600" baseline="0" dirty="0">
                <a:solidFill>
                  <a:srgbClr val="FFFF00"/>
                </a:solidFill>
              </a:rPr>
              <a:t>lying children</a:t>
            </a:r>
            <a:r>
              <a:rPr lang="en-US" sz="3600" baseline="0" dirty="0"/>
              <a:t>,</a:t>
            </a:r>
          </a:p>
          <a:p>
            <a:r>
              <a:rPr lang="en-US" sz="3600" baseline="0" dirty="0"/>
              <a:t>children unwilling to hear the instruction of the Lord;</a:t>
            </a:r>
            <a:endParaRPr lang="en-US" sz="3600" baseline="0" dirty="0">
              <a:solidFill>
                <a:srgbClr val="FFFF00"/>
              </a:solidFill>
            </a:endParaRPr>
          </a:p>
        </p:txBody>
      </p:sp>
      <p:sp>
        <p:nvSpPr>
          <p:cNvPr id="2" name="Rectangle: Rounded Corners 1">
            <a:extLst>
              <a:ext uri="{FF2B5EF4-FFF2-40B4-BE49-F238E27FC236}">
                <a16:creationId xmlns:a16="http://schemas.microsoft.com/office/drawing/2014/main" id="{30D001C7-E82C-FDB1-DECB-0581844CDB29}"/>
              </a:ext>
            </a:extLst>
          </p:cNvPr>
          <p:cNvSpPr/>
          <p:nvPr/>
        </p:nvSpPr>
        <p:spPr>
          <a:xfrm>
            <a:off x="4009107" y="2337043"/>
            <a:ext cx="7540635" cy="1258413"/>
          </a:xfrm>
          <a:prstGeom prst="roundRect">
            <a:avLst/>
          </a:prstGeom>
          <a:solidFill>
            <a:srgbClr val="683112"/>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“Disappointing”,</a:t>
            </a:r>
          </a:p>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“Failing to be what they ought to be”</a:t>
            </a:r>
          </a:p>
        </p:txBody>
      </p:sp>
    </p:spTree>
    <p:extLst>
      <p:ext uri="{BB962C8B-B14F-4D97-AF65-F5344CB8AC3E}">
        <p14:creationId xmlns:p14="http://schemas.microsoft.com/office/powerpoint/2010/main" val="160828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AB798D0-4C44-5615-F78B-4F262EA666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01" b="4285"/>
          <a:stretch/>
        </p:blipFill>
        <p:spPr bwMode="auto">
          <a:xfrm>
            <a:off x="0" y="-1"/>
            <a:ext cx="12192000" cy="6849407"/>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6" name="TextBox 5">
            <a:extLst>
              <a:ext uri="{FF2B5EF4-FFF2-40B4-BE49-F238E27FC236}">
                <a16:creationId xmlns:a16="http://schemas.microsoft.com/office/drawing/2014/main" id="{CC0E8CD7-D770-92E9-ADC5-A9935866B4C8}"/>
              </a:ext>
            </a:extLst>
          </p:cNvPr>
          <p:cNvSpPr txBox="1"/>
          <p:nvPr/>
        </p:nvSpPr>
        <p:spPr>
          <a:xfrm>
            <a:off x="642257" y="3716863"/>
            <a:ext cx="10907485" cy="2862322"/>
          </a:xfrm>
          <a:prstGeom prst="rect">
            <a:avLst/>
          </a:prstGeom>
          <a:solidFill>
            <a:srgbClr val="683112">
              <a:alpha val="8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dirty="0">
                <a:solidFill>
                  <a:schemeClr val="tx1"/>
                </a:solidFill>
              </a:rPr>
              <a:t>8</a:t>
            </a:r>
            <a:r>
              <a:rPr lang="en-US" sz="3600" baseline="0" dirty="0">
                <a:solidFill>
                  <a:schemeClr val="tx1"/>
                </a:solidFill>
              </a:rPr>
              <a:t> </a:t>
            </a:r>
            <a:r>
              <a:rPr lang="en-US" sz="3600" baseline="0" dirty="0"/>
              <a:t>“And now, go, write it before them on a tablet</a:t>
            </a:r>
          </a:p>
          <a:p>
            <a:r>
              <a:rPr lang="en-US" sz="3600" baseline="0" dirty="0"/>
              <a:t>    and inscribe it in a book,</a:t>
            </a:r>
          </a:p>
          <a:p>
            <a:r>
              <a:rPr lang="en-US" sz="3600" baseline="0" dirty="0"/>
              <a:t>that it may be for the time to come as a witness forever.</a:t>
            </a:r>
          </a:p>
          <a:p>
            <a:r>
              <a:rPr lang="en-US" sz="3600" dirty="0"/>
              <a:t>9</a:t>
            </a:r>
            <a:r>
              <a:rPr lang="en-US" sz="3600" baseline="0" dirty="0"/>
              <a:t> For they are a rebellious people, lying children,</a:t>
            </a:r>
          </a:p>
          <a:p>
            <a:r>
              <a:rPr lang="en-US" sz="3600" baseline="0" dirty="0">
                <a:solidFill>
                  <a:srgbClr val="FFFF00"/>
                </a:solidFill>
              </a:rPr>
              <a:t>children unwilling to hear the instruction of the Lord</a:t>
            </a:r>
            <a:r>
              <a:rPr lang="en-US" sz="3600" baseline="0" dirty="0"/>
              <a:t>;</a:t>
            </a:r>
            <a:endParaRPr lang="en-US" sz="3600" baseline="0" dirty="0">
              <a:solidFill>
                <a:srgbClr val="FFFF00"/>
              </a:solidFill>
            </a:endParaRPr>
          </a:p>
        </p:txBody>
      </p:sp>
      <p:sp>
        <p:nvSpPr>
          <p:cNvPr id="2" name="Rectangle: Rounded Corners 1">
            <a:extLst>
              <a:ext uri="{FF2B5EF4-FFF2-40B4-BE49-F238E27FC236}">
                <a16:creationId xmlns:a16="http://schemas.microsoft.com/office/drawing/2014/main" id="{0C3A5F64-3E54-0B54-B3FD-FB670E75CBF4}"/>
              </a:ext>
            </a:extLst>
          </p:cNvPr>
          <p:cNvSpPr/>
          <p:nvPr/>
        </p:nvSpPr>
        <p:spPr>
          <a:xfrm>
            <a:off x="3746377" y="2337043"/>
            <a:ext cx="7803365" cy="1258413"/>
          </a:xfrm>
          <a:prstGeom prst="roundRect">
            <a:avLst/>
          </a:prstGeom>
          <a:solidFill>
            <a:srgbClr val="683112"/>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were convinced they knew better than God what was best for them…</a:t>
            </a:r>
          </a:p>
        </p:txBody>
      </p:sp>
    </p:spTree>
    <p:extLst>
      <p:ext uri="{BB962C8B-B14F-4D97-AF65-F5344CB8AC3E}">
        <p14:creationId xmlns:p14="http://schemas.microsoft.com/office/powerpoint/2010/main" val="280702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8BD2BE3-8335-CFB9-13F3-005C1E1BA6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45" b="7917"/>
          <a:stretch/>
        </p:blipFill>
        <p:spPr bwMode="auto">
          <a:xfrm>
            <a:off x="-2" y="0"/>
            <a:ext cx="12192001" cy="68805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4EF5D5-8078-8E13-10F5-E3D5D01F633E}"/>
              </a:ext>
            </a:extLst>
          </p:cNvPr>
          <p:cNvSpPr txBox="1"/>
          <p:nvPr/>
        </p:nvSpPr>
        <p:spPr>
          <a:xfrm>
            <a:off x="908998" y="5534561"/>
            <a:ext cx="10374000" cy="1323439"/>
          </a:xfrm>
          <a:prstGeom prst="rect">
            <a:avLst/>
          </a:prstGeom>
          <a:solidFill>
            <a:srgbClr val="25333C">
              <a:alpha val="70000"/>
            </a:srgb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We all need to depend on people or things outside of ourselves to get through life.</a:t>
            </a:r>
          </a:p>
        </p:txBody>
      </p:sp>
    </p:spTree>
    <p:extLst>
      <p:ext uri="{BB962C8B-B14F-4D97-AF65-F5344CB8AC3E}">
        <p14:creationId xmlns:p14="http://schemas.microsoft.com/office/powerpoint/2010/main" val="3103667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4F2847B6-029A-CF22-131A-0C8C6B047A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69" b="12234"/>
          <a:stretch/>
        </p:blipFill>
        <p:spPr bwMode="auto">
          <a:xfrm>
            <a:off x="0" y="0"/>
            <a:ext cx="12188798"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267639" y="3831701"/>
            <a:ext cx="11653520" cy="2862322"/>
          </a:xfrm>
          <a:prstGeom prst="rect">
            <a:avLst/>
          </a:prstGeom>
          <a:solidFill>
            <a:srgbClr val="5A4E65">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dirty="0">
                <a:solidFill>
                  <a:schemeClr val="tx1"/>
                </a:solidFill>
              </a:rPr>
              <a:t>10</a:t>
            </a:r>
            <a:r>
              <a:rPr lang="en-US" sz="3600" baseline="0" dirty="0">
                <a:solidFill>
                  <a:schemeClr val="tx1"/>
                </a:solidFill>
              </a:rPr>
              <a:t> </a:t>
            </a:r>
            <a:r>
              <a:rPr lang="en-US" sz="3600" baseline="0" dirty="0"/>
              <a:t>who say to the seers, “Do not see,”</a:t>
            </a:r>
          </a:p>
          <a:p>
            <a:r>
              <a:rPr lang="en-US" sz="3600" baseline="0" dirty="0"/>
              <a:t>    and to the prophets, “Do not prophesy to us what is right;</a:t>
            </a:r>
          </a:p>
          <a:p>
            <a:r>
              <a:rPr lang="en-US" sz="3600" baseline="0" dirty="0"/>
              <a:t>speak to us smooth things, prophesy illusions,</a:t>
            </a:r>
          </a:p>
          <a:p>
            <a:r>
              <a:rPr lang="en-US" sz="3600" dirty="0"/>
              <a:t>11</a:t>
            </a:r>
            <a:r>
              <a:rPr lang="en-US" sz="3600" baseline="0" dirty="0"/>
              <a:t> leave the way, turn aside from the path,</a:t>
            </a:r>
          </a:p>
          <a:p>
            <a:r>
              <a:rPr lang="en-US" sz="3600" baseline="0" dirty="0"/>
              <a:t>    let us hear no more about the Holy One of Israel.”</a:t>
            </a:r>
            <a:endParaRPr lang="en-US" sz="3600" baseline="0" dirty="0">
              <a:solidFill>
                <a:srgbClr val="FFFF00"/>
              </a:solidFill>
            </a:endParaRPr>
          </a:p>
        </p:txBody>
      </p:sp>
      <p:sp>
        <p:nvSpPr>
          <p:cNvPr id="2" name="Rectangle: Rounded Corners 1">
            <a:extLst>
              <a:ext uri="{FF2B5EF4-FFF2-40B4-BE49-F238E27FC236}">
                <a16:creationId xmlns:a16="http://schemas.microsoft.com/office/drawing/2014/main" id="{5EE822CE-A522-B2BB-3B48-CD669B191E34}"/>
              </a:ext>
            </a:extLst>
          </p:cNvPr>
          <p:cNvSpPr/>
          <p:nvPr/>
        </p:nvSpPr>
        <p:spPr>
          <a:xfrm>
            <a:off x="4117794" y="2409311"/>
            <a:ext cx="7803365" cy="1258413"/>
          </a:xfrm>
          <a:prstGeom prst="roundRect">
            <a:avLst/>
          </a:prstGeom>
          <a:solidFill>
            <a:srgbClr val="5A4E6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didn’t want God interfering with their religious systems and teachings!</a:t>
            </a:r>
          </a:p>
        </p:txBody>
      </p:sp>
    </p:spTree>
    <p:extLst>
      <p:ext uri="{BB962C8B-B14F-4D97-AF65-F5344CB8AC3E}">
        <p14:creationId xmlns:p14="http://schemas.microsoft.com/office/powerpoint/2010/main" val="12279556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EB77FE06-D0F1-6BEB-AA25-41EB66B0E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81219"/>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438327" y="3118879"/>
            <a:ext cx="10949001" cy="3416320"/>
          </a:xfrm>
          <a:prstGeom prst="rect">
            <a:avLst/>
          </a:prstGeom>
          <a:solidFill>
            <a:srgbClr val="5E5D58">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dirty="0">
                <a:solidFill>
                  <a:schemeClr val="tx1"/>
                </a:solidFill>
              </a:rPr>
              <a:t>12</a:t>
            </a:r>
            <a:r>
              <a:rPr lang="en-US" sz="3600" baseline="0" dirty="0">
                <a:solidFill>
                  <a:schemeClr val="tx1"/>
                </a:solidFill>
              </a:rPr>
              <a:t> </a:t>
            </a:r>
            <a:r>
              <a:rPr lang="en-US" sz="3600" baseline="0" dirty="0"/>
              <a:t>Therefore thus says the Holy One of Israel,</a:t>
            </a:r>
          </a:p>
          <a:p>
            <a:r>
              <a:rPr lang="en-US" sz="3600" baseline="0" dirty="0"/>
              <a:t>“Because you despise this word and trust in oppression and perverseness and rely on them,</a:t>
            </a:r>
          </a:p>
          <a:p>
            <a:r>
              <a:rPr lang="en-US" sz="3600" dirty="0"/>
              <a:t>13</a:t>
            </a:r>
            <a:r>
              <a:rPr lang="en-US" sz="3600" baseline="0" dirty="0"/>
              <a:t> therefore this iniquity shall be to you like a breach in a high wall, bulging out and about to collapse, whose breaking comes suddenly, in an instant;</a:t>
            </a:r>
            <a:endParaRPr lang="en-US" sz="3600" baseline="0" dirty="0">
              <a:solidFill>
                <a:srgbClr val="FFFF00"/>
              </a:solidFill>
            </a:endParaRPr>
          </a:p>
        </p:txBody>
      </p:sp>
    </p:spTree>
    <p:extLst>
      <p:ext uri="{BB962C8B-B14F-4D97-AF65-F5344CB8AC3E}">
        <p14:creationId xmlns:p14="http://schemas.microsoft.com/office/powerpoint/2010/main" val="17871993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522B65-8F85-EDBF-AD64-767EBE919DD3}"/>
              </a:ext>
            </a:extLst>
          </p:cNvPr>
          <p:cNvPicPr>
            <a:picLocks noChangeAspect="1"/>
          </p:cNvPicPr>
          <p:nvPr/>
        </p:nvPicPr>
        <p:blipFill>
          <a:blip r:embed="rId3"/>
          <a:srcRect l="23727" t="25185" r="28950" b="24275"/>
          <a:stretch/>
        </p:blipFill>
        <p:spPr>
          <a:xfrm>
            <a:off x="0" y="0"/>
            <a:ext cx="12192000" cy="6858000"/>
          </a:xfrm>
          <a:prstGeom prst="rect">
            <a:avLst/>
          </a:prstGeom>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779703" y="3428462"/>
            <a:ext cx="10412553" cy="3170099"/>
          </a:xfrm>
          <a:prstGeom prst="rect">
            <a:avLst/>
          </a:prstGeom>
          <a:solidFill>
            <a:srgbClr val="5E5D58">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14</a:t>
            </a:r>
            <a:r>
              <a:rPr lang="en-US" baseline="0" dirty="0">
                <a:solidFill>
                  <a:schemeClr val="tx1"/>
                </a:solidFill>
              </a:rPr>
              <a:t> </a:t>
            </a:r>
            <a:r>
              <a:rPr lang="en-US" baseline="0" dirty="0"/>
              <a:t>and its breaking is like that of a potter's vessel</a:t>
            </a:r>
          </a:p>
          <a:p>
            <a:r>
              <a:rPr lang="en-US" baseline="0" dirty="0"/>
              <a:t>    that is smashed so ruthlessly</a:t>
            </a:r>
          </a:p>
          <a:p>
            <a:r>
              <a:rPr lang="en-US" baseline="0" dirty="0"/>
              <a:t>that among its fragments not a shard is found</a:t>
            </a:r>
          </a:p>
          <a:p>
            <a:r>
              <a:rPr lang="en-US" baseline="0" dirty="0"/>
              <a:t>    with which to take fire from the hearth,</a:t>
            </a:r>
          </a:p>
          <a:p>
            <a:r>
              <a:rPr lang="en-US" baseline="0" dirty="0"/>
              <a:t>    or to dip up water out of the cistern.</a:t>
            </a:r>
            <a:endParaRPr lang="en-US" baseline="0" dirty="0">
              <a:solidFill>
                <a:srgbClr val="FFFF00"/>
              </a:solidFill>
            </a:endParaRPr>
          </a:p>
        </p:txBody>
      </p:sp>
    </p:spTree>
    <p:extLst>
      <p:ext uri="{BB962C8B-B14F-4D97-AF65-F5344CB8AC3E}">
        <p14:creationId xmlns:p14="http://schemas.microsoft.com/office/powerpoint/2010/main" val="16189023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1B894D8F-9A77-1053-2450-8E5D4CBB1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1" cy="6824195"/>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4" name="TextBox 3">
            <a:extLst>
              <a:ext uri="{FF2B5EF4-FFF2-40B4-BE49-F238E27FC236}">
                <a16:creationId xmlns:a16="http://schemas.microsoft.com/office/drawing/2014/main" id="{EEDFB087-F171-4E54-E3FE-2F2EA857B7F3}"/>
              </a:ext>
            </a:extLst>
          </p:cNvPr>
          <p:cNvSpPr txBox="1"/>
          <p:nvPr/>
        </p:nvSpPr>
        <p:spPr>
          <a:xfrm>
            <a:off x="505674" y="869043"/>
            <a:ext cx="11180649" cy="2554545"/>
          </a:xfrm>
          <a:prstGeom prst="rect">
            <a:avLst/>
          </a:prstGeom>
          <a:solidFill>
            <a:srgbClr val="385B4C">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15</a:t>
            </a:r>
            <a:r>
              <a:rPr lang="en-US" baseline="0" dirty="0">
                <a:solidFill>
                  <a:schemeClr val="tx1"/>
                </a:solidFill>
              </a:rPr>
              <a:t> </a:t>
            </a:r>
            <a:r>
              <a:rPr lang="en-US" baseline="0" dirty="0"/>
              <a:t>For thus said the Lord God, the Holy One of Israel,</a:t>
            </a:r>
          </a:p>
          <a:p>
            <a:r>
              <a:rPr lang="en-US" baseline="0" dirty="0"/>
              <a:t>“In returning and rest you shall be saved;</a:t>
            </a:r>
          </a:p>
          <a:p>
            <a:r>
              <a:rPr lang="en-US" baseline="0" dirty="0"/>
              <a:t>    in quietness and in trust shall be your strength.” But you were unwilling…</a:t>
            </a:r>
            <a:endParaRPr lang="en-US" baseline="0" dirty="0">
              <a:solidFill>
                <a:srgbClr val="FFFF00"/>
              </a:solidFill>
            </a:endParaRPr>
          </a:p>
        </p:txBody>
      </p:sp>
    </p:spTree>
    <p:extLst>
      <p:ext uri="{BB962C8B-B14F-4D97-AF65-F5344CB8AC3E}">
        <p14:creationId xmlns:p14="http://schemas.microsoft.com/office/powerpoint/2010/main" val="194620161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1B894D8F-9A77-1053-2450-8E5D4CBB1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1" cy="6824195"/>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505674" y="869043"/>
            <a:ext cx="11180649" cy="2554545"/>
          </a:xfrm>
          <a:prstGeom prst="rect">
            <a:avLst/>
          </a:prstGeom>
          <a:solidFill>
            <a:srgbClr val="385B4C">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15</a:t>
            </a:r>
            <a:r>
              <a:rPr lang="en-US" baseline="0" dirty="0">
                <a:solidFill>
                  <a:schemeClr val="tx1"/>
                </a:solidFill>
              </a:rPr>
              <a:t> </a:t>
            </a:r>
            <a:r>
              <a:rPr lang="en-US" baseline="0" dirty="0"/>
              <a:t>For thus </a:t>
            </a:r>
            <a:r>
              <a:rPr lang="en-US" baseline="0" dirty="0">
                <a:solidFill>
                  <a:srgbClr val="FFFF00"/>
                </a:solidFill>
              </a:rPr>
              <a:t>said</a:t>
            </a:r>
            <a:r>
              <a:rPr lang="en-US" baseline="0" dirty="0"/>
              <a:t> the Lord God, the Holy One of Israel,</a:t>
            </a:r>
          </a:p>
          <a:p>
            <a:r>
              <a:rPr lang="en-US" baseline="0" dirty="0"/>
              <a:t>“In returning and rest you shall be saved;</a:t>
            </a:r>
          </a:p>
          <a:p>
            <a:r>
              <a:rPr lang="en-US" baseline="0" dirty="0"/>
              <a:t>    in quietness and in trust shall be your strength.” But you were unwilling…</a:t>
            </a:r>
            <a:endParaRPr lang="en-US" baseline="0" dirty="0">
              <a:solidFill>
                <a:srgbClr val="FFFF00"/>
              </a:solidFill>
            </a:endParaRPr>
          </a:p>
        </p:txBody>
      </p:sp>
      <p:sp>
        <p:nvSpPr>
          <p:cNvPr id="2" name="Rectangle: Rounded Corners 1">
            <a:extLst>
              <a:ext uri="{FF2B5EF4-FFF2-40B4-BE49-F238E27FC236}">
                <a16:creationId xmlns:a16="http://schemas.microsoft.com/office/drawing/2014/main" id="{0E7A3619-BF14-238F-9569-854F08F07F26}"/>
              </a:ext>
            </a:extLst>
          </p:cNvPr>
          <p:cNvSpPr/>
          <p:nvPr/>
        </p:nvSpPr>
        <p:spPr>
          <a:xfrm>
            <a:off x="603681" y="3771568"/>
            <a:ext cx="10821606" cy="2704646"/>
          </a:xfrm>
          <a:prstGeom prst="roundRect">
            <a:avLst/>
          </a:prstGeom>
          <a:solidFill>
            <a:srgbClr val="000D00"/>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~734BC:</a:t>
            </a:r>
          </a:p>
          <a:p>
            <a:pPr>
              <a:spcAft>
                <a:spcPts val="18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say to [Ahaz], ‘Be careful, be quiet, do not fear, and do not let your heart be faint…            Isaiah 7:4</a:t>
            </a:r>
          </a:p>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This had been Isaiah’s message for 30+ years!</a:t>
            </a:r>
          </a:p>
        </p:txBody>
      </p:sp>
    </p:spTree>
    <p:extLst>
      <p:ext uri="{BB962C8B-B14F-4D97-AF65-F5344CB8AC3E}">
        <p14:creationId xmlns:p14="http://schemas.microsoft.com/office/powerpoint/2010/main" val="314120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1B894D8F-9A77-1053-2450-8E5D4CBB1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1" cy="6824195"/>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505674" y="869043"/>
            <a:ext cx="11180649" cy="2554545"/>
          </a:xfrm>
          <a:prstGeom prst="rect">
            <a:avLst/>
          </a:prstGeom>
          <a:solidFill>
            <a:srgbClr val="385B4C">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15</a:t>
            </a:r>
            <a:r>
              <a:rPr lang="en-US" baseline="0" dirty="0">
                <a:solidFill>
                  <a:schemeClr val="tx1"/>
                </a:solidFill>
              </a:rPr>
              <a:t> </a:t>
            </a:r>
            <a:r>
              <a:rPr lang="en-US" baseline="0" dirty="0"/>
              <a:t>For thus said the Lord God, the Holy One of Israel,</a:t>
            </a:r>
          </a:p>
          <a:p>
            <a:r>
              <a:rPr lang="en-US" baseline="0" dirty="0"/>
              <a:t>“In returning and rest you shall be saved;</a:t>
            </a:r>
          </a:p>
          <a:p>
            <a:r>
              <a:rPr lang="en-US" baseline="0" dirty="0"/>
              <a:t>    in quietness and in trust shall be your strength.” </a:t>
            </a:r>
            <a:r>
              <a:rPr lang="en-US" baseline="0" dirty="0">
                <a:solidFill>
                  <a:srgbClr val="FFFF00"/>
                </a:solidFill>
              </a:rPr>
              <a:t>But you were unwilling</a:t>
            </a:r>
            <a:r>
              <a:rPr lang="en-US" baseline="0" dirty="0"/>
              <a:t>…</a:t>
            </a:r>
            <a:endParaRPr lang="en-US" baseline="0" dirty="0">
              <a:solidFill>
                <a:srgbClr val="FFFF00"/>
              </a:solidFill>
            </a:endParaRPr>
          </a:p>
        </p:txBody>
      </p:sp>
      <p:sp>
        <p:nvSpPr>
          <p:cNvPr id="2" name="Rectangle: Rounded Corners 1">
            <a:extLst>
              <a:ext uri="{FF2B5EF4-FFF2-40B4-BE49-F238E27FC236}">
                <a16:creationId xmlns:a16="http://schemas.microsoft.com/office/drawing/2014/main" id="{0E7A3619-BF14-238F-9569-854F08F07F26}"/>
              </a:ext>
            </a:extLst>
          </p:cNvPr>
          <p:cNvSpPr/>
          <p:nvPr/>
        </p:nvSpPr>
        <p:spPr>
          <a:xfrm>
            <a:off x="603681" y="3771569"/>
            <a:ext cx="6277886" cy="828712"/>
          </a:xfrm>
          <a:prstGeom prst="roundRect">
            <a:avLst/>
          </a:prstGeom>
          <a:solidFill>
            <a:srgbClr val="000D00"/>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 were they unwilling?</a:t>
            </a:r>
          </a:p>
        </p:txBody>
      </p:sp>
    </p:spTree>
    <p:extLst>
      <p:ext uri="{BB962C8B-B14F-4D97-AF65-F5344CB8AC3E}">
        <p14:creationId xmlns:p14="http://schemas.microsoft.com/office/powerpoint/2010/main" val="408232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7E63FECB-9BD1-39BC-6857-3931F7EC1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650" y="-10886"/>
            <a:ext cx="12289535" cy="6858000"/>
          </a:xfrm>
          <a:prstGeom prst="rect">
            <a:avLst/>
          </a:prstGeom>
        </p:spPr>
      </p:pic>
      <p:sp>
        <p:nvSpPr>
          <p:cNvPr id="9" name="TextBox 8">
            <a:extLst>
              <a:ext uri="{FF2B5EF4-FFF2-40B4-BE49-F238E27FC236}">
                <a16:creationId xmlns:a16="http://schemas.microsoft.com/office/drawing/2014/main" id="{93494920-FB0F-A739-D860-CDC583AA0E9E}"/>
              </a:ext>
            </a:extLst>
          </p:cNvPr>
          <p:cNvSpPr txBox="1"/>
          <p:nvPr/>
        </p:nvSpPr>
        <p:spPr>
          <a:xfrm>
            <a:off x="4353548" y="1944630"/>
            <a:ext cx="1704569"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Assyria</a:t>
            </a:r>
          </a:p>
        </p:txBody>
      </p:sp>
      <p:sp>
        <p:nvSpPr>
          <p:cNvPr id="10" name="TextBox 9">
            <a:extLst>
              <a:ext uri="{FF2B5EF4-FFF2-40B4-BE49-F238E27FC236}">
                <a16:creationId xmlns:a16="http://schemas.microsoft.com/office/drawing/2014/main" id="{F656331E-7CB3-7C26-A04F-F87682C841CC}"/>
              </a:ext>
            </a:extLst>
          </p:cNvPr>
          <p:cNvSpPr txBox="1"/>
          <p:nvPr/>
        </p:nvSpPr>
        <p:spPr>
          <a:xfrm>
            <a:off x="7559911" y="2721114"/>
            <a:ext cx="1919564"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Babylon</a:t>
            </a:r>
          </a:p>
        </p:txBody>
      </p:sp>
      <p:sp>
        <p:nvSpPr>
          <p:cNvPr id="12" name="TextBox 11">
            <a:extLst>
              <a:ext uri="{FF2B5EF4-FFF2-40B4-BE49-F238E27FC236}">
                <a16:creationId xmlns:a16="http://schemas.microsoft.com/office/drawing/2014/main" id="{E5B86318-9B9E-7150-AEFC-3EE2D5F8CFA7}"/>
              </a:ext>
            </a:extLst>
          </p:cNvPr>
          <p:cNvSpPr txBox="1"/>
          <p:nvPr/>
        </p:nvSpPr>
        <p:spPr>
          <a:xfrm>
            <a:off x="293479" y="4598682"/>
            <a:ext cx="1373709"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Egypt</a:t>
            </a:r>
          </a:p>
        </p:txBody>
      </p:sp>
      <p:sp>
        <p:nvSpPr>
          <p:cNvPr id="37" name="TextBox 36">
            <a:extLst>
              <a:ext uri="{FF2B5EF4-FFF2-40B4-BE49-F238E27FC236}">
                <a16:creationId xmlns:a16="http://schemas.microsoft.com/office/drawing/2014/main" id="{CFB620CF-3D2E-ECAE-BD30-7F346B57B185}"/>
              </a:ext>
            </a:extLst>
          </p:cNvPr>
          <p:cNvSpPr txBox="1"/>
          <p:nvPr/>
        </p:nvSpPr>
        <p:spPr>
          <a:xfrm>
            <a:off x="782084" y="3638373"/>
            <a:ext cx="1435008" cy="707886"/>
          </a:xfrm>
          <a:prstGeom prst="rect">
            <a:avLst/>
          </a:prstGeom>
          <a:noFill/>
          <a:effectLst>
            <a:glow rad="127000">
              <a:schemeClr val="bg1"/>
            </a:glow>
          </a:effectLst>
        </p:spPr>
        <p:txBody>
          <a:bodyPr wrap="none" rtlCol="0">
            <a:spAutoFit/>
          </a:bodyPr>
          <a:lstStyle/>
          <a:p>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Judah</a:t>
            </a:r>
          </a:p>
        </p:txBody>
      </p:sp>
      <p:cxnSp>
        <p:nvCxnSpPr>
          <p:cNvPr id="38" name="Straight Connector 37">
            <a:extLst>
              <a:ext uri="{FF2B5EF4-FFF2-40B4-BE49-F238E27FC236}">
                <a16:creationId xmlns:a16="http://schemas.microsoft.com/office/drawing/2014/main" id="{5EB36362-48F5-1D8B-8AEE-34EAB6956574}"/>
              </a:ext>
            </a:extLst>
          </p:cNvPr>
          <p:cNvCxnSpPr>
            <a:cxnSpLocks/>
          </p:cNvCxnSpPr>
          <p:nvPr/>
        </p:nvCxnSpPr>
        <p:spPr>
          <a:xfrm flipV="1">
            <a:off x="2198406" y="3536226"/>
            <a:ext cx="797227" cy="53268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6C7B3DB-B2B7-9536-DB2C-44B032344BC9}"/>
              </a:ext>
            </a:extLst>
          </p:cNvPr>
          <p:cNvSpPr txBox="1"/>
          <p:nvPr/>
        </p:nvSpPr>
        <p:spPr>
          <a:xfrm>
            <a:off x="6535240" y="4919317"/>
            <a:ext cx="5543697" cy="1815882"/>
          </a:xfrm>
          <a:prstGeom prst="rect">
            <a:avLst/>
          </a:prstGeom>
          <a:solidFill>
            <a:schemeClr val="accent1">
              <a:lumMod val="40000"/>
              <a:lumOff val="60000"/>
              <a:alpha val="60000"/>
            </a:schemeClr>
          </a:solidFill>
        </p:spPr>
        <p:txBody>
          <a:bodyPr wrap="none" rtlCol="0">
            <a:spAutoFit/>
          </a:bodyPr>
          <a:lstStyle/>
          <a:p>
            <a:r>
              <a:rPr lang="en-US" sz="72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Isaiah’s World</a:t>
            </a:r>
          </a:p>
          <a:p>
            <a:pPr algn="ctr"/>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(Isaiah 28-39)</a:t>
            </a:r>
          </a:p>
        </p:txBody>
      </p:sp>
    </p:spTree>
    <p:extLst>
      <p:ext uri="{BB962C8B-B14F-4D97-AF65-F5344CB8AC3E}">
        <p14:creationId xmlns:p14="http://schemas.microsoft.com/office/powerpoint/2010/main" val="42880082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90157CA-BA11-F411-89AC-8AE9D9319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3178917" y="1575278"/>
            <a:ext cx="8735861" cy="5078313"/>
          </a:xfrm>
          <a:prstGeom prst="rect">
            <a:avLst/>
          </a:prstGeom>
          <a:solidFill>
            <a:srgbClr val="342E25">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baseline="0" dirty="0"/>
              <a:t>But you were unwilling, </a:t>
            </a:r>
            <a:r>
              <a:rPr lang="en-US" sz="3600" dirty="0"/>
              <a:t>16</a:t>
            </a:r>
            <a:r>
              <a:rPr lang="en-US" sz="3600" baseline="0" dirty="0"/>
              <a:t> and you said,</a:t>
            </a:r>
          </a:p>
          <a:p>
            <a:r>
              <a:rPr lang="en-US" sz="3600" baseline="0" dirty="0"/>
              <a:t>“</a:t>
            </a:r>
            <a:r>
              <a:rPr lang="en-US" sz="3600" baseline="0" dirty="0">
                <a:solidFill>
                  <a:srgbClr val="FFFF00"/>
                </a:solidFill>
              </a:rPr>
              <a:t>No! We will flee upon horses</a:t>
            </a:r>
            <a:r>
              <a:rPr lang="en-US" sz="3600" baseline="0" dirty="0"/>
              <a:t>”;</a:t>
            </a:r>
          </a:p>
          <a:p>
            <a:r>
              <a:rPr lang="en-US" sz="3600" baseline="0" dirty="0"/>
              <a:t>    therefore you shall flee away;</a:t>
            </a:r>
          </a:p>
          <a:p>
            <a:r>
              <a:rPr lang="en-US" sz="3600" baseline="0" dirty="0"/>
              <a:t>and, “We will ride upon swift steeds”;</a:t>
            </a:r>
          </a:p>
          <a:p>
            <a:r>
              <a:rPr lang="en-US" sz="3600" baseline="0" dirty="0"/>
              <a:t>    therefore your pursuers shall be swift.</a:t>
            </a:r>
          </a:p>
          <a:p>
            <a:r>
              <a:rPr lang="en-US" sz="3600" dirty="0"/>
              <a:t>17</a:t>
            </a:r>
            <a:r>
              <a:rPr lang="en-US" sz="3600" baseline="0" dirty="0"/>
              <a:t> A thousand shall flee at the threat of one;</a:t>
            </a:r>
          </a:p>
          <a:p>
            <a:r>
              <a:rPr lang="en-US" sz="3600" baseline="0" dirty="0"/>
              <a:t>    at the threat of five you shall flee,</a:t>
            </a:r>
          </a:p>
          <a:p>
            <a:r>
              <a:rPr lang="en-US" sz="3600" baseline="0" dirty="0"/>
              <a:t>till you are left like a flagstaff on the top of a</a:t>
            </a:r>
          </a:p>
          <a:p>
            <a:r>
              <a:rPr lang="en-US" sz="3600" baseline="0" dirty="0"/>
              <a:t>    mountain, like a signal on a hill.</a:t>
            </a:r>
            <a:endParaRPr lang="en-US" sz="3600" baseline="0" dirty="0">
              <a:solidFill>
                <a:srgbClr val="FFFF00"/>
              </a:solidFill>
            </a:endParaRPr>
          </a:p>
        </p:txBody>
      </p:sp>
      <p:sp>
        <p:nvSpPr>
          <p:cNvPr id="2" name="Rectangle: Rounded Corners 1">
            <a:extLst>
              <a:ext uri="{FF2B5EF4-FFF2-40B4-BE49-F238E27FC236}">
                <a16:creationId xmlns:a16="http://schemas.microsoft.com/office/drawing/2014/main" id="{37AF622B-83D1-F9F4-B1A8-09A54FAD2E16}"/>
              </a:ext>
            </a:extLst>
          </p:cNvPr>
          <p:cNvSpPr/>
          <p:nvPr/>
        </p:nvSpPr>
        <p:spPr>
          <a:xfrm>
            <a:off x="1499426" y="204409"/>
            <a:ext cx="9193147" cy="1257747"/>
          </a:xfrm>
          <a:prstGeom prst="roundRect">
            <a:avLst/>
          </a:prstGeom>
          <a:solidFill>
            <a:srgbClr val="441E07"/>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were afraid… and thought they could protect themselves better than God!</a:t>
            </a:r>
          </a:p>
        </p:txBody>
      </p:sp>
    </p:spTree>
    <p:extLst>
      <p:ext uri="{BB962C8B-B14F-4D97-AF65-F5344CB8AC3E}">
        <p14:creationId xmlns:p14="http://schemas.microsoft.com/office/powerpoint/2010/main" val="24265523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90157CA-BA11-F411-89AC-8AE9D9319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3178917" y="1575278"/>
            <a:ext cx="8735861" cy="5078313"/>
          </a:xfrm>
          <a:prstGeom prst="rect">
            <a:avLst/>
          </a:prstGeom>
          <a:solidFill>
            <a:srgbClr val="342E25">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baseline="0" dirty="0"/>
              <a:t>But you were unwilling, </a:t>
            </a:r>
            <a:r>
              <a:rPr lang="en-US" sz="3600" dirty="0"/>
              <a:t>16</a:t>
            </a:r>
            <a:r>
              <a:rPr lang="en-US" sz="3600" baseline="0" dirty="0"/>
              <a:t> and you said,</a:t>
            </a:r>
          </a:p>
          <a:p>
            <a:r>
              <a:rPr lang="en-US" sz="3600" baseline="0" dirty="0"/>
              <a:t>“No! We will flee upon horses”;</a:t>
            </a:r>
          </a:p>
          <a:p>
            <a:r>
              <a:rPr lang="en-US" sz="3600" baseline="0" dirty="0"/>
              <a:t>    therefore you shall flee away;</a:t>
            </a:r>
          </a:p>
          <a:p>
            <a:r>
              <a:rPr lang="en-US" sz="3600" baseline="0" dirty="0"/>
              <a:t>and, “We will ride upon swift steeds”;</a:t>
            </a:r>
          </a:p>
          <a:p>
            <a:r>
              <a:rPr lang="en-US" sz="3600" baseline="0" dirty="0"/>
              <a:t>    therefore your pursuers shall be swift.</a:t>
            </a:r>
          </a:p>
          <a:p>
            <a:r>
              <a:rPr lang="en-US" sz="3600" dirty="0"/>
              <a:t>17</a:t>
            </a:r>
            <a:r>
              <a:rPr lang="en-US" sz="3600" baseline="0" dirty="0"/>
              <a:t> </a:t>
            </a:r>
            <a:r>
              <a:rPr lang="en-US" sz="3600" baseline="0" dirty="0">
                <a:solidFill>
                  <a:srgbClr val="FFFF00"/>
                </a:solidFill>
              </a:rPr>
              <a:t>A thousand shall flee at the threat of one;</a:t>
            </a:r>
          </a:p>
          <a:p>
            <a:r>
              <a:rPr lang="en-US" sz="3600" baseline="0" dirty="0">
                <a:solidFill>
                  <a:srgbClr val="FFFF00"/>
                </a:solidFill>
              </a:rPr>
              <a:t>    at the threat of five you shall flee</a:t>
            </a:r>
            <a:r>
              <a:rPr lang="en-US" sz="3600" baseline="0" dirty="0"/>
              <a:t>,</a:t>
            </a:r>
          </a:p>
          <a:p>
            <a:r>
              <a:rPr lang="en-US" sz="3600" baseline="0" dirty="0"/>
              <a:t>till you are left like a flagstaff on the top of a</a:t>
            </a:r>
          </a:p>
          <a:p>
            <a:r>
              <a:rPr lang="en-US" sz="3600" baseline="0" dirty="0"/>
              <a:t>    mountain, like a signal on a hill.</a:t>
            </a:r>
            <a:endParaRPr lang="en-US" sz="3600" baseline="0" dirty="0">
              <a:solidFill>
                <a:srgbClr val="FFFF00"/>
              </a:solidFill>
            </a:endParaRPr>
          </a:p>
        </p:txBody>
      </p:sp>
      <p:sp>
        <p:nvSpPr>
          <p:cNvPr id="2" name="Rectangle: Rounded Corners 1">
            <a:extLst>
              <a:ext uri="{FF2B5EF4-FFF2-40B4-BE49-F238E27FC236}">
                <a16:creationId xmlns:a16="http://schemas.microsoft.com/office/drawing/2014/main" id="{2BED18B9-0421-A98B-A327-3AD02A5F844F}"/>
              </a:ext>
            </a:extLst>
          </p:cNvPr>
          <p:cNvSpPr/>
          <p:nvPr/>
        </p:nvSpPr>
        <p:spPr>
          <a:xfrm>
            <a:off x="2401348" y="204409"/>
            <a:ext cx="7389303" cy="1257747"/>
          </a:xfrm>
          <a:prstGeom prst="roundRect">
            <a:avLst/>
          </a:prstGeom>
          <a:solidFill>
            <a:srgbClr val="441E07"/>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were actually causing God to need to work against them!</a:t>
            </a:r>
          </a:p>
        </p:txBody>
      </p:sp>
    </p:spTree>
    <p:extLst>
      <p:ext uri="{BB962C8B-B14F-4D97-AF65-F5344CB8AC3E}">
        <p14:creationId xmlns:p14="http://schemas.microsoft.com/office/powerpoint/2010/main" val="103836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B8A86A2-5BE7-59ED-F331-81BA74F2E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14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4EF5D5-8078-8E13-10F5-E3D5D01F633E}"/>
              </a:ext>
            </a:extLst>
          </p:cNvPr>
          <p:cNvSpPr txBox="1"/>
          <p:nvPr/>
        </p:nvSpPr>
        <p:spPr>
          <a:xfrm>
            <a:off x="4708072" y="24489"/>
            <a:ext cx="2775857" cy="769441"/>
          </a:xfrm>
          <a:prstGeom prst="rect">
            <a:avLst/>
          </a:prstGeom>
          <a:solidFill>
            <a:srgbClr val="25333C">
              <a:alpha val="70000"/>
            </a:srgbClr>
          </a:solidFill>
          <a:ln w="63500">
            <a:noFill/>
          </a:ln>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30</a:t>
            </a:r>
          </a:p>
        </p:txBody>
      </p:sp>
      <p:sp>
        <p:nvSpPr>
          <p:cNvPr id="7" name="TextBox 6">
            <a:extLst>
              <a:ext uri="{FF2B5EF4-FFF2-40B4-BE49-F238E27FC236}">
                <a16:creationId xmlns:a16="http://schemas.microsoft.com/office/drawing/2014/main" id="{72D95FA7-85FD-40CD-90DE-43A9657DDCE0}"/>
              </a:ext>
            </a:extLst>
          </p:cNvPr>
          <p:cNvSpPr txBox="1"/>
          <p:nvPr/>
        </p:nvSpPr>
        <p:spPr>
          <a:xfrm>
            <a:off x="620486" y="4048133"/>
            <a:ext cx="11103428" cy="2785378"/>
          </a:xfrm>
          <a:prstGeom prst="rect">
            <a:avLst/>
          </a:prstGeom>
          <a:solidFill>
            <a:srgbClr val="25333C">
              <a:alpha val="50000"/>
            </a:srgb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Sinful Alliance (1-7)</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Rebellious People (8-17)</a:t>
            </a:r>
          </a:p>
          <a:p>
            <a:pPr marL="571500" indent="-571500">
              <a:spcAft>
                <a:spcPts val="600"/>
              </a:spcAft>
              <a:buFont typeface="Arial" panose="020B0604020202020204" pitchFamily="34" charset="0"/>
              <a:buChar char="•"/>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Trustworthy God – Ultimate Future (18-26)</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Trustworthy God – Near Future (27-33)</a:t>
            </a:r>
          </a:p>
        </p:txBody>
      </p:sp>
      <p:grpSp>
        <p:nvGrpSpPr>
          <p:cNvPr id="3" name="Group 2">
            <a:extLst>
              <a:ext uri="{FF2B5EF4-FFF2-40B4-BE49-F238E27FC236}">
                <a16:creationId xmlns:a16="http://schemas.microsoft.com/office/drawing/2014/main" id="{4DC3A3A1-8464-977C-76E6-9BF664113F8F}"/>
              </a:ext>
            </a:extLst>
          </p:cNvPr>
          <p:cNvGrpSpPr>
            <a:grpSpLocks/>
          </p:cNvGrpSpPr>
          <p:nvPr/>
        </p:nvGrpSpPr>
        <p:grpSpPr>
          <a:xfrm>
            <a:off x="10746034" y="5068846"/>
            <a:ext cx="1371600" cy="1374958"/>
            <a:chOff x="9029700" y="534924"/>
            <a:chExt cx="2006600" cy="2055876"/>
          </a:xfrm>
        </p:grpSpPr>
        <p:sp>
          <p:nvSpPr>
            <p:cNvPr id="4" name="Rectangle: Rounded Corners 3">
              <a:extLst>
                <a:ext uri="{FF2B5EF4-FFF2-40B4-BE49-F238E27FC236}">
                  <a16:creationId xmlns:a16="http://schemas.microsoft.com/office/drawing/2014/main" id="{49ED433D-A48E-9872-CE74-39FD71C1B143}"/>
                </a:ext>
              </a:extLst>
            </p:cNvPr>
            <p:cNvSpPr/>
            <p:nvPr/>
          </p:nvSpPr>
          <p:spPr>
            <a:xfrm>
              <a:off x="9029700" y="534924"/>
              <a:ext cx="2006600" cy="2055876"/>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B0264B7-A598-A5E7-97C1-180D38C0B24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104" l="10000" r="90000">
                          <a14:foregroundMark x1="27708" y1="90104" x2="27708" y2="90104"/>
                          <a14:foregroundMark x1="36979" y1="89531" x2="36979" y2="89531"/>
                          <a14:foregroundMark x1="41458" y1="89531" x2="41458" y2="89531"/>
                          <a14:foregroundMark x1="25781" y1="90104" x2="25781" y2="90104"/>
                          <a14:foregroundMark x1="24375" y1="90104" x2="24375" y2="90104"/>
                          <a14:foregroundMark x1="53229" y1="89844" x2="53229" y2="89844"/>
                          <a14:foregroundMark x1="68646" y1="90104" x2="68646" y2="90104"/>
                          <a14:foregroundMark x1="70625" y1="90104" x2="70625" y2="90104"/>
                          <a14:foregroundMark x1="72292" y1="89844" x2="72292" y2="89844"/>
                        </a14:backgroundRemoval>
                      </a14:imgEffect>
                    </a14:imgLayer>
                  </a14:imgProps>
                </a:ext>
                <a:ext uri="{28A0092B-C50C-407E-A947-70E740481C1C}">
                  <a14:useLocalDpi xmlns:a14="http://schemas.microsoft.com/office/drawing/2010/main" val="0"/>
                </a:ext>
              </a:extLst>
            </a:blip>
            <a:srcRect l="23691" t="10330" r="19476" b="6858"/>
            <a:stretch/>
          </p:blipFill>
          <p:spPr bwMode="auto">
            <a:xfrm flipH="1">
              <a:off x="9236538" y="697480"/>
              <a:ext cx="1179789" cy="1719072"/>
            </a:xfrm>
            <a:prstGeom prst="rect">
              <a:avLst/>
            </a:prstGeom>
            <a:noFill/>
            <a:effectLst>
              <a:glow rad="76200">
                <a:schemeClr val="tx1">
                  <a:alpha val="80000"/>
                </a:schemeClr>
              </a:glo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D567102-D6C8-DD65-EA4D-30EB26BB198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500" b="90000" l="8376" r="89848">
                          <a14:foregroundMark x1="8629" y1="76250" x2="8629" y2="76250"/>
                          <a14:foregroundMark x1="58122" y1="6500" x2="58122" y2="6500"/>
                          <a14:backgroundMark x1="46954" y1="76250" x2="46954" y2="76250"/>
                        </a14:backgroundRemoval>
                      </a14:imgEffect>
                    </a14:imgLayer>
                  </a14:imgProps>
                </a:ext>
                <a:ext uri="{28A0092B-C50C-407E-A947-70E740481C1C}">
                  <a14:useLocalDpi xmlns:a14="http://schemas.microsoft.com/office/drawing/2010/main" val="0"/>
                </a:ext>
              </a:extLst>
            </a:blip>
            <a:srcRect r="9808" b="18298"/>
            <a:stretch/>
          </p:blipFill>
          <p:spPr bwMode="auto">
            <a:xfrm>
              <a:off x="10101994" y="1103559"/>
              <a:ext cx="730938" cy="1344168"/>
            </a:xfrm>
            <a:prstGeom prst="rect">
              <a:avLst/>
            </a:prstGeom>
            <a:noFill/>
            <a:effectLst>
              <a:glow rad="139700">
                <a:schemeClr val="tx1">
                  <a:alpha val="80000"/>
                </a:schemeClr>
              </a:glo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074213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8BD2BE3-8335-CFB9-13F3-005C1E1BA6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45" b="7917"/>
          <a:stretch/>
        </p:blipFill>
        <p:spPr bwMode="auto">
          <a:xfrm>
            <a:off x="-10237" y="0"/>
            <a:ext cx="12192001" cy="68805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7890313-9477-788C-AED0-FC469069AC3E}"/>
              </a:ext>
            </a:extLst>
          </p:cNvPr>
          <p:cNvSpPr txBox="1"/>
          <p:nvPr/>
        </p:nvSpPr>
        <p:spPr>
          <a:xfrm>
            <a:off x="1877506" y="1734936"/>
            <a:ext cx="8436989" cy="5016758"/>
          </a:xfrm>
          <a:prstGeom prst="rect">
            <a:avLst/>
          </a:prstGeom>
          <a:solidFill>
            <a:srgbClr val="25333C">
              <a:alpha val="70000"/>
            </a:srgbClr>
          </a:solidFill>
          <a:ln w="63500">
            <a:noFill/>
          </a:ln>
        </p:spPr>
        <p:txBody>
          <a:bodyPr wrap="square" rtlCol="0">
            <a:spAutoFit/>
          </a:bodyPr>
          <a:lstStyle/>
          <a:p>
            <a:pPr algn="ctr"/>
            <a:endPar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a:p>
            <a:pPr algn="ctr"/>
            <a:endPar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a:p>
            <a:pPr algn="ctr"/>
            <a:endPar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a:p>
            <a:pPr algn="ctr"/>
            <a:endPar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a:p>
            <a:pPr algn="ctr"/>
            <a:endPar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a:p>
            <a:pPr algn="ctr"/>
            <a:endPar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a:p>
            <a:pPr algn="ctr"/>
            <a:endPar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a:p>
            <a:pPr algn="ctr"/>
            <a:endPar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944EF5D5-8078-8E13-10F5-E3D5D01F633E}"/>
              </a:ext>
            </a:extLst>
          </p:cNvPr>
          <p:cNvSpPr txBox="1"/>
          <p:nvPr/>
        </p:nvSpPr>
        <p:spPr>
          <a:xfrm>
            <a:off x="6303153" y="2782641"/>
            <a:ext cx="4114800" cy="3785652"/>
          </a:xfrm>
          <a:prstGeom prst="rect">
            <a:avLst/>
          </a:prstGeom>
          <a:noFill/>
          <a:ln w="63500">
            <a:noFill/>
          </a:ln>
        </p:spPr>
        <p:txBody>
          <a:bodyPr wrap="square" lIns="822960" rtlCol="0">
            <a:spAutoFit/>
          </a:bodyPr>
          <a:lstStyle/>
          <a:p>
            <a:pPr marL="571500" indent="-57150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Jobs</a:t>
            </a:r>
          </a:p>
          <a:p>
            <a:pPr marL="571500" indent="-57150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Teachers</a:t>
            </a:r>
          </a:p>
          <a:p>
            <a:pPr marL="571500" indent="-57150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Doctors</a:t>
            </a:r>
          </a:p>
          <a:p>
            <a:pPr marL="571500" indent="-57150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Friends</a:t>
            </a:r>
          </a:p>
          <a:p>
            <a:pPr marL="571500" indent="-57150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Stores</a:t>
            </a:r>
          </a:p>
          <a:p>
            <a:pPr marL="571500" indent="-57150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Police</a:t>
            </a:r>
          </a:p>
        </p:txBody>
      </p:sp>
      <p:sp>
        <p:nvSpPr>
          <p:cNvPr id="3" name="TextBox 2">
            <a:extLst>
              <a:ext uri="{FF2B5EF4-FFF2-40B4-BE49-F238E27FC236}">
                <a16:creationId xmlns:a16="http://schemas.microsoft.com/office/drawing/2014/main" id="{62D18366-DD6B-A0E0-892B-A7E92D0ED11F}"/>
              </a:ext>
            </a:extLst>
          </p:cNvPr>
          <p:cNvSpPr txBox="1"/>
          <p:nvPr/>
        </p:nvSpPr>
        <p:spPr>
          <a:xfrm>
            <a:off x="1774046" y="2782641"/>
            <a:ext cx="4773057" cy="3785652"/>
          </a:xfrm>
          <a:prstGeom prst="rect">
            <a:avLst/>
          </a:prstGeom>
          <a:noFill/>
          <a:ln w="63500">
            <a:noFill/>
          </a:ln>
        </p:spPr>
        <p:txBody>
          <a:bodyPr wrap="square" lIns="914400" rtlCol="0">
            <a:spAutoFit/>
          </a:bodyPr>
          <a:lstStyle/>
          <a:p>
            <a:pPr marL="571500" indent="-57150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Money</a:t>
            </a:r>
          </a:p>
          <a:p>
            <a:pPr marL="571500" indent="-57150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Education</a:t>
            </a:r>
          </a:p>
          <a:p>
            <a:pPr marL="571500" indent="-57150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Schools</a:t>
            </a:r>
          </a:p>
          <a:p>
            <a:pPr marL="571500" indent="-57150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Family</a:t>
            </a:r>
          </a:p>
          <a:p>
            <a:pPr marL="571500" indent="-57150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Transportation</a:t>
            </a:r>
          </a:p>
          <a:p>
            <a:pPr marL="571500" indent="-57150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Governments</a:t>
            </a:r>
          </a:p>
        </p:txBody>
      </p:sp>
      <p:sp>
        <p:nvSpPr>
          <p:cNvPr id="4" name="TextBox 3">
            <a:extLst>
              <a:ext uri="{FF2B5EF4-FFF2-40B4-BE49-F238E27FC236}">
                <a16:creationId xmlns:a16="http://schemas.microsoft.com/office/drawing/2014/main" id="{D892F356-277E-6598-8F90-69609B34651A}"/>
              </a:ext>
            </a:extLst>
          </p:cNvPr>
          <p:cNvSpPr txBox="1"/>
          <p:nvPr/>
        </p:nvSpPr>
        <p:spPr>
          <a:xfrm>
            <a:off x="909000" y="1734936"/>
            <a:ext cx="10374000" cy="707886"/>
          </a:xfrm>
          <a:prstGeom prst="rect">
            <a:avLst/>
          </a:prstGeom>
          <a:no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Apart from God, we depend on…</a:t>
            </a:r>
          </a:p>
        </p:txBody>
      </p:sp>
    </p:spTree>
    <p:extLst>
      <p:ext uri="{BB962C8B-B14F-4D97-AF65-F5344CB8AC3E}">
        <p14:creationId xmlns:p14="http://schemas.microsoft.com/office/powerpoint/2010/main" val="67201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14A6A5E-C3F4-D61C-D89C-B645724D31D3}"/>
              </a:ext>
            </a:extLst>
          </p:cNvPr>
          <p:cNvPicPr>
            <a:picLocks noChangeAspect="1"/>
          </p:cNvPicPr>
          <p:nvPr/>
        </p:nvPicPr>
        <p:blipFill>
          <a:blip r:embed="rId3"/>
          <a:stretch>
            <a:fillRect/>
          </a:stretch>
        </p:blipFill>
        <p:spPr>
          <a:xfrm>
            <a:off x="0" y="0"/>
            <a:ext cx="12192000" cy="6858000"/>
          </a:xfrm>
          <a:prstGeom prst="rect">
            <a:avLst/>
          </a:prstGeom>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85344" y="4445551"/>
            <a:ext cx="12021312" cy="2308324"/>
          </a:xfrm>
          <a:prstGeom prst="rect">
            <a:avLst/>
          </a:prstGeom>
          <a:solidFill>
            <a:srgbClr val="342E25">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dirty="0"/>
              <a:t>18</a:t>
            </a:r>
            <a:r>
              <a:rPr lang="en-US" sz="3600" baseline="0" dirty="0"/>
              <a:t> Therefore the Lord waits to be gracious to you,</a:t>
            </a:r>
          </a:p>
          <a:p>
            <a:r>
              <a:rPr lang="en-US" sz="3600" baseline="0" dirty="0"/>
              <a:t>    and therefore he exalts himself to show mercy to you.</a:t>
            </a:r>
          </a:p>
          <a:p>
            <a:r>
              <a:rPr lang="en-US" sz="3600" baseline="0" dirty="0"/>
              <a:t>For the Lord is a God of justice;</a:t>
            </a:r>
          </a:p>
          <a:p>
            <a:r>
              <a:rPr lang="en-US" sz="3600" baseline="0" dirty="0"/>
              <a:t>    blessed are all those who wait for him.</a:t>
            </a:r>
            <a:endParaRPr lang="en-US" sz="3600" baseline="0" dirty="0">
              <a:solidFill>
                <a:srgbClr val="FFFF00"/>
              </a:solidFill>
            </a:endParaRPr>
          </a:p>
        </p:txBody>
      </p:sp>
      <p:sp>
        <p:nvSpPr>
          <p:cNvPr id="5" name="TextBox 4">
            <a:extLst>
              <a:ext uri="{FF2B5EF4-FFF2-40B4-BE49-F238E27FC236}">
                <a16:creationId xmlns:a16="http://schemas.microsoft.com/office/drawing/2014/main" id="{25628D2E-6802-E92E-2281-39204118D634}"/>
              </a:ext>
            </a:extLst>
          </p:cNvPr>
          <p:cNvSpPr txBox="1"/>
          <p:nvPr/>
        </p:nvSpPr>
        <p:spPr>
          <a:xfrm>
            <a:off x="5244749" y="104125"/>
            <a:ext cx="3455367" cy="646331"/>
          </a:xfrm>
          <a:prstGeom prst="rect">
            <a:avLst/>
          </a:prstGeom>
          <a:solidFill>
            <a:srgbClr val="342E25">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r>
              <a:rPr lang="en-US" sz="3600" baseline="0" dirty="0">
                <a:solidFill>
                  <a:srgbClr val="FFFF00"/>
                </a:solidFill>
              </a:rPr>
              <a:t>Transition Verse</a:t>
            </a:r>
          </a:p>
        </p:txBody>
      </p:sp>
    </p:spTree>
    <p:extLst>
      <p:ext uri="{BB962C8B-B14F-4D97-AF65-F5344CB8AC3E}">
        <p14:creationId xmlns:p14="http://schemas.microsoft.com/office/powerpoint/2010/main" val="2711109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14A6A5E-C3F4-D61C-D89C-B645724D31D3}"/>
              </a:ext>
            </a:extLst>
          </p:cNvPr>
          <p:cNvPicPr>
            <a:picLocks noChangeAspect="1"/>
          </p:cNvPicPr>
          <p:nvPr/>
        </p:nvPicPr>
        <p:blipFill>
          <a:blip r:embed="rId3"/>
          <a:stretch>
            <a:fillRect/>
          </a:stretch>
        </p:blipFill>
        <p:spPr>
          <a:xfrm>
            <a:off x="0" y="0"/>
            <a:ext cx="12192000" cy="6858000"/>
          </a:xfrm>
          <a:prstGeom prst="rect">
            <a:avLst/>
          </a:prstGeom>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4" name="Rectangle: Rounded Corners 3">
            <a:extLst>
              <a:ext uri="{FF2B5EF4-FFF2-40B4-BE49-F238E27FC236}">
                <a16:creationId xmlns:a16="http://schemas.microsoft.com/office/drawing/2014/main" id="{B480C5EB-77F7-01BF-4441-8C39108FD724}"/>
              </a:ext>
            </a:extLst>
          </p:cNvPr>
          <p:cNvSpPr/>
          <p:nvPr/>
        </p:nvSpPr>
        <p:spPr>
          <a:xfrm>
            <a:off x="85343" y="3657599"/>
            <a:ext cx="11924405" cy="787951"/>
          </a:xfrm>
          <a:prstGeom prst="roundRect">
            <a:avLst/>
          </a:prstGeom>
          <a:solidFill>
            <a:schemeClr val="bg1">
              <a:lumMod val="85000"/>
              <a:lumOff val="15000"/>
            </a:schemeClr>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8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“Because of your rebellion, I’ll have to wait to be gracious!”</a:t>
            </a:r>
          </a:p>
        </p:txBody>
      </p:sp>
      <p:sp>
        <p:nvSpPr>
          <p:cNvPr id="5" name="TextBox 4">
            <a:extLst>
              <a:ext uri="{FF2B5EF4-FFF2-40B4-BE49-F238E27FC236}">
                <a16:creationId xmlns:a16="http://schemas.microsoft.com/office/drawing/2014/main" id="{A0E52854-53AD-174C-E4BA-76098384FAD2}"/>
              </a:ext>
            </a:extLst>
          </p:cNvPr>
          <p:cNvSpPr txBox="1"/>
          <p:nvPr/>
        </p:nvSpPr>
        <p:spPr>
          <a:xfrm>
            <a:off x="85344" y="4445551"/>
            <a:ext cx="12021312" cy="2308324"/>
          </a:xfrm>
          <a:prstGeom prst="rect">
            <a:avLst/>
          </a:prstGeom>
          <a:solidFill>
            <a:srgbClr val="342E25">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dirty="0"/>
              <a:t>18</a:t>
            </a:r>
            <a:r>
              <a:rPr lang="en-US" sz="3600" baseline="0" dirty="0"/>
              <a:t> </a:t>
            </a:r>
            <a:r>
              <a:rPr lang="en-US" sz="3600" baseline="0" dirty="0">
                <a:solidFill>
                  <a:srgbClr val="FFFF00"/>
                </a:solidFill>
              </a:rPr>
              <a:t>Therefore</a:t>
            </a:r>
            <a:r>
              <a:rPr lang="en-US" sz="3600" baseline="0" dirty="0"/>
              <a:t> </a:t>
            </a:r>
            <a:r>
              <a:rPr lang="en-US" sz="3600" baseline="0" dirty="0">
                <a:solidFill>
                  <a:srgbClr val="FFFF00"/>
                </a:solidFill>
              </a:rPr>
              <a:t>the Lord waits to be gracious to you</a:t>
            </a:r>
            <a:r>
              <a:rPr lang="en-US" sz="3600" baseline="0" dirty="0"/>
              <a:t>,</a:t>
            </a:r>
          </a:p>
          <a:p>
            <a:r>
              <a:rPr lang="en-US" sz="3600" baseline="0" dirty="0"/>
              <a:t>    and therefore he exalts himself to show mercy to you.</a:t>
            </a:r>
          </a:p>
          <a:p>
            <a:r>
              <a:rPr lang="en-US" sz="3600" baseline="0" dirty="0"/>
              <a:t>For the Lord is a God of justice;</a:t>
            </a:r>
          </a:p>
          <a:p>
            <a:r>
              <a:rPr lang="en-US" sz="3600" baseline="0" dirty="0"/>
              <a:t>    blessed are all those who wait for him.</a:t>
            </a:r>
            <a:endParaRPr lang="en-US" sz="3600" baseline="0" dirty="0">
              <a:solidFill>
                <a:srgbClr val="FFFF00"/>
              </a:solidFill>
            </a:endParaRPr>
          </a:p>
        </p:txBody>
      </p:sp>
    </p:spTree>
    <p:extLst>
      <p:ext uri="{BB962C8B-B14F-4D97-AF65-F5344CB8AC3E}">
        <p14:creationId xmlns:p14="http://schemas.microsoft.com/office/powerpoint/2010/main" val="282474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064CD9A7-99F7-13F3-020C-63DAA8536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619926" y="1150875"/>
            <a:ext cx="11003725" cy="5632311"/>
          </a:xfrm>
          <a:prstGeom prst="rect">
            <a:avLst/>
          </a:prstGeom>
          <a:solidFill>
            <a:srgbClr val="342E25">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dirty="0"/>
              <a:t>19</a:t>
            </a:r>
            <a:r>
              <a:rPr lang="en-US" sz="3600" baseline="0" dirty="0"/>
              <a:t> For a people shall dwell in Zion, in Jerusalem; you shall weep no more. He will surely be gracious to you at the sound of your cry. As soon as he hears it, he answers you. </a:t>
            </a:r>
          </a:p>
          <a:p>
            <a:r>
              <a:rPr lang="en-US" sz="3600" dirty="0"/>
              <a:t>20</a:t>
            </a:r>
            <a:r>
              <a:rPr lang="en-US" sz="3600" baseline="0" dirty="0"/>
              <a:t> And though the Lord give you the bread of adversity and the water of affliction, yet your Teacher will not hide himself anymore, but your eyes shall see your Teacher. </a:t>
            </a:r>
            <a:r>
              <a:rPr lang="en-US" sz="3600" dirty="0"/>
              <a:t>21</a:t>
            </a:r>
            <a:r>
              <a:rPr lang="en-US" sz="3600" baseline="0" dirty="0"/>
              <a:t> And your ears shall hear a word behind you, saying, “This is the way, walk in it,” when you turn to the right or when you turn to the left. </a:t>
            </a:r>
          </a:p>
        </p:txBody>
      </p:sp>
      <p:grpSp>
        <p:nvGrpSpPr>
          <p:cNvPr id="4" name="Group 3">
            <a:extLst>
              <a:ext uri="{FF2B5EF4-FFF2-40B4-BE49-F238E27FC236}">
                <a16:creationId xmlns:a16="http://schemas.microsoft.com/office/drawing/2014/main" id="{F900A800-D646-05F7-C2FF-1387AF94DF09}"/>
              </a:ext>
            </a:extLst>
          </p:cNvPr>
          <p:cNvGrpSpPr>
            <a:grpSpLocks/>
          </p:cNvGrpSpPr>
          <p:nvPr/>
        </p:nvGrpSpPr>
        <p:grpSpPr>
          <a:xfrm>
            <a:off x="10977714" y="18266"/>
            <a:ext cx="1188720" cy="1188720"/>
            <a:chOff x="9029700" y="534924"/>
            <a:chExt cx="2006600" cy="2055876"/>
          </a:xfrm>
        </p:grpSpPr>
        <p:sp>
          <p:nvSpPr>
            <p:cNvPr id="5" name="Rectangle: Rounded Corners 4">
              <a:extLst>
                <a:ext uri="{FF2B5EF4-FFF2-40B4-BE49-F238E27FC236}">
                  <a16:creationId xmlns:a16="http://schemas.microsoft.com/office/drawing/2014/main" id="{C05C6471-A9D9-CC1F-7D1A-6815E988B63E}"/>
                </a:ext>
              </a:extLst>
            </p:cNvPr>
            <p:cNvSpPr/>
            <p:nvPr/>
          </p:nvSpPr>
          <p:spPr>
            <a:xfrm>
              <a:off x="9029700" y="534924"/>
              <a:ext cx="2006600" cy="2055876"/>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79B559D-C901-250D-937D-A41CCE931ED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104" l="10000" r="90000">
                          <a14:foregroundMark x1="27708" y1="90104" x2="27708" y2="90104"/>
                          <a14:foregroundMark x1="36979" y1="89531" x2="36979" y2="89531"/>
                          <a14:foregroundMark x1="41458" y1="89531" x2="41458" y2="89531"/>
                          <a14:foregroundMark x1="25781" y1="90104" x2="25781" y2="90104"/>
                          <a14:foregroundMark x1="24375" y1="90104" x2="24375" y2="90104"/>
                          <a14:foregroundMark x1="53229" y1="89844" x2="53229" y2="89844"/>
                          <a14:foregroundMark x1="68646" y1="90104" x2="68646" y2="90104"/>
                          <a14:foregroundMark x1="70625" y1="90104" x2="70625" y2="90104"/>
                          <a14:foregroundMark x1="72292" y1="89844" x2="72292" y2="89844"/>
                        </a14:backgroundRemoval>
                      </a14:imgEffect>
                    </a14:imgLayer>
                  </a14:imgProps>
                </a:ext>
                <a:ext uri="{28A0092B-C50C-407E-A947-70E740481C1C}">
                  <a14:useLocalDpi xmlns:a14="http://schemas.microsoft.com/office/drawing/2010/main" val="0"/>
                </a:ext>
              </a:extLst>
            </a:blip>
            <a:srcRect l="23691" t="10330" r="19476" b="6858"/>
            <a:stretch/>
          </p:blipFill>
          <p:spPr bwMode="auto">
            <a:xfrm flipH="1">
              <a:off x="9236538" y="697480"/>
              <a:ext cx="1179789" cy="1719072"/>
            </a:xfrm>
            <a:prstGeom prst="rect">
              <a:avLst/>
            </a:prstGeom>
            <a:noFill/>
            <a:effectLst>
              <a:glow rad="76200">
                <a:schemeClr val="tx1">
                  <a:alpha val="80000"/>
                </a:schemeClr>
              </a:glo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9FDCACF-CAAD-E39F-7B45-9EAC076AEC7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500" b="90000" l="8376" r="89848">
                          <a14:foregroundMark x1="8629" y1="76250" x2="8629" y2="76250"/>
                          <a14:foregroundMark x1="58122" y1="6500" x2="58122" y2="6500"/>
                          <a14:backgroundMark x1="46954" y1="76250" x2="46954" y2="76250"/>
                        </a14:backgroundRemoval>
                      </a14:imgEffect>
                    </a14:imgLayer>
                  </a14:imgProps>
                </a:ext>
                <a:ext uri="{28A0092B-C50C-407E-A947-70E740481C1C}">
                  <a14:useLocalDpi xmlns:a14="http://schemas.microsoft.com/office/drawing/2010/main" val="0"/>
                </a:ext>
              </a:extLst>
            </a:blip>
            <a:srcRect r="9808" b="18298"/>
            <a:stretch/>
          </p:blipFill>
          <p:spPr bwMode="auto">
            <a:xfrm>
              <a:off x="10101994" y="1103559"/>
              <a:ext cx="730938" cy="1344168"/>
            </a:xfrm>
            <a:prstGeom prst="rect">
              <a:avLst/>
            </a:prstGeom>
            <a:noFill/>
            <a:effectLst>
              <a:glow rad="139700">
                <a:schemeClr val="tx1">
                  <a:alpha val="80000"/>
                </a:schemeClr>
              </a:glo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189677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064CD9A7-99F7-13F3-020C-63DAA8536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619926" y="1150875"/>
            <a:ext cx="11003725" cy="5632311"/>
          </a:xfrm>
          <a:prstGeom prst="rect">
            <a:avLst/>
          </a:prstGeom>
          <a:solidFill>
            <a:srgbClr val="342E25">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dirty="0"/>
              <a:t>19</a:t>
            </a:r>
            <a:r>
              <a:rPr lang="en-US" sz="3600" baseline="0" dirty="0"/>
              <a:t> For a people shall dwell in Zion, in Jerusalem; you shall </a:t>
            </a:r>
            <a:r>
              <a:rPr lang="en-US" sz="3600" baseline="0" dirty="0">
                <a:solidFill>
                  <a:srgbClr val="FFFF00"/>
                </a:solidFill>
              </a:rPr>
              <a:t>weep no more</a:t>
            </a:r>
            <a:r>
              <a:rPr lang="en-US" sz="3600" baseline="0" dirty="0"/>
              <a:t>. He will surely be gracious to you at the sound of your cry. </a:t>
            </a:r>
            <a:r>
              <a:rPr lang="en-US" sz="3600" baseline="0" dirty="0">
                <a:solidFill>
                  <a:srgbClr val="FFFF00"/>
                </a:solidFill>
              </a:rPr>
              <a:t>As soon as he hears it, he answers you</a:t>
            </a:r>
            <a:r>
              <a:rPr lang="en-US" sz="3600" baseline="0" dirty="0"/>
              <a:t>. </a:t>
            </a:r>
          </a:p>
          <a:p>
            <a:r>
              <a:rPr lang="en-US" sz="3600" dirty="0"/>
              <a:t>20</a:t>
            </a:r>
            <a:r>
              <a:rPr lang="en-US" sz="3600" baseline="0" dirty="0"/>
              <a:t> And though the Lord give you the bread of adversity and the water of affliction, yet your Teacher will not hide himself anymore, but </a:t>
            </a:r>
            <a:r>
              <a:rPr lang="en-US" sz="3600" baseline="0" dirty="0">
                <a:solidFill>
                  <a:srgbClr val="FFFF00"/>
                </a:solidFill>
              </a:rPr>
              <a:t>your eyes shall see your Teacher</a:t>
            </a:r>
            <a:r>
              <a:rPr lang="en-US" sz="3600" baseline="0" dirty="0"/>
              <a:t>. </a:t>
            </a:r>
            <a:r>
              <a:rPr lang="en-US" sz="3600" dirty="0"/>
              <a:t>21</a:t>
            </a:r>
            <a:r>
              <a:rPr lang="en-US" sz="3600" baseline="0" dirty="0"/>
              <a:t> And </a:t>
            </a:r>
            <a:r>
              <a:rPr lang="en-US" sz="3600" baseline="0" dirty="0">
                <a:solidFill>
                  <a:srgbClr val="FFFF00"/>
                </a:solidFill>
              </a:rPr>
              <a:t>your ears shall hear a word behind you</a:t>
            </a:r>
            <a:r>
              <a:rPr lang="en-US" sz="3600" baseline="0" dirty="0"/>
              <a:t>, saying, “This is the way, walk in it,” when you turn to the right or when you turn to the left. </a:t>
            </a:r>
          </a:p>
        </p:txBody>
      </p:sp>
      <p:grpSp>
        <p:nvGrpSpPr>
          <p:cNvPr id="4" name="Group 3">
            <a:extLst>
              <a:ext uri="{FF2B5EF4-FFF2-40B4-BE49-F238E27FC236}">
                <a16:creationId xmlns:a16="http://schemas.microsoft.com/office/drawing/2014/main" id="{F900A800-D646-05F7-C2FF-1387AF94DF09}"/>
              </a:ext>
            </a:extLst>
          </p:cNvPr>
          <p:cNvGrpSpPr>
            <a:grpSpLocks/>
          </p:cNvGrpSpPr>
          <p:nvPr/>
        </p:nvGrpSpPr>
        <p:grpSpPr>
          <a:xfrm>
            <a:off x="10977714" y="18266"/>
            <a:ext cx="1188720" cy="1188720"/>
            <a:chOff x="9029700" y="534924"/>
            <a:chExt cx="2006600" cy="2055876"/>
          </a:xfrm>
        </p:grpSpPr>
        <p:sp>
          <p:nvSpPr>
            <p:cNvPr id="5" name="Rectangle: Rounded Corners 4">
              <a:extLst>
                <a:ext uri="{FF2B5EF4-FFF2-40B4-BE49-F238E27FC236}">
                  <a16:creationId xmlns:a16="http://schemas.microsoft.com/office/drawing/2014/main" id="{C05C6471-A9D9-CC1F-7D1A-6815E988B63E}"/>
                </a:ext>
              </a:extLst>
            </p:cNvPr>
            <p:cNvSpPr/>
            <p:nvPr/>
          </p:nvSpPr>
          <p:spPr>
            <a:xfrm>
              <a:off x="9029700" y="534924"/>
              <a:ext cx="2006600" cy="2055876"/>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79B559D-C901-250D-937D-A41CCE931ED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104" l="10000" r="90000">
                          <a14:foregroundMark x1="27708" y1="90104" x2="27708" y2="90104"/>
                          <a14:foregroundMark x1="36979" y1="89531" x2="36979" y2="89531"/>
                          <a14:foregroundMark x1="41458" y1="89531" x2="41458" y2="89531"/>
                          <a14:foregroundMark x1="25781" y1="90104" x2="25781" y2="90104"/>
                          <a14:foregroundMark x1="24375" y1="90104" x2="24375" y2="90104"/>
                          <a14:foregroundMark x1="53229" y1="89844" x2="53229" y2="89844"/>
                          <a14:foregroundMark x1="68646" y1="90104" x2="68646" y2="90104"/>
                          <a14:foregroundMark x1="70625" y1="90104" x2="70625" y2="90104"/>
                          <a14:foregroundMark x1="72292" y1="89844" x2="72292" y2="89844"/>
                        </a14:backgroundRemoval>
                      </a14:imgEffect>
                    </a14:imgLayer>
                  </a14:imgProps>
                </a:ext>
                <a:ext uri="{28A0092B-C50C-407E-A947-70E740481C1C}">
                  <a14:useLocalDpi xmlns:a14="http://schemas.microsoft.com/office/drawing/2010/main" val="0"/>
                </a:ext>
              </a:extLst>
            </a:blip>
            <a:srcRect l="23691" t="10330" r="19476" b="6858"/>
            <a:stretch/>
          </p:blipFill>
          <p:spPr bwMode="auto">
            <a:xfrm flipH="1">
              <a:off x="9236538" y="697480"/>
              <a:ext cx="1179789" cy="1719072"/>
            </a:xfrm>
            <a:prstGeom prst="rect">
              <a:avLst/>
            </a:prstGeom>
            <a:noFill/>
            <a:effectLst>
              <a:glow rad="76200">
                <a:schemeClr val="tx1">
                  <a:alpha val="80000"/>
                </a:schemeClr>
              </a:glo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9FDCACF-CAAD-E39F-7B45-9EAC076AEC7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500" b="90000" l="8376" r="89848">
                          <a14:foregroundMark x1="8629" y1="76250" x2="8629" y2="76250"/>
                          <a14:foregroundMark x1="58122" y1="6500" x2="58122" y2="6500"/>
                          <a14:backgroundMark x1="46954" y1="76250" x2="46954" y2="76250"/>
                        </a14:backgroundRemoval>
                      </a14:imgEffect>
                    </a14:imgLayer>
                  </a14:imgProps>
                </a:ext>
                <a:ext uri="{28A0092B-C50C-407E-A947-70E740481C1C}">
                  <a14:useLocalDpi xmlns:a14="http://schemas.microsoft.com/office/drawing/2010/main" val="0"/>
                </a:ext>
              </a:extLst>
            </a:blip>
            <a:srcRect r="9808" b="18298"/>
            <a:stretch/>
          </p:blipFill>
          <p:spPr bwMode="auto">
            <a:xfrm>
              <a:off x="10101994" y="1103559"/>
              <a:ext cx="730938" cy="1344168"/>
            </a:xfrm>
            <a:prstGeom prst="rect">
              <a:avLst/>
            </a:prstGeom>
            <a:noFill/>
            <a:effectLst>
              <a:glow rad="139700">
                <a:schemeClr val="tx1">
                  <a:alpha val="80000"/>
                </a:schemeClr>
              </a:glo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2827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064CD9A7-99F7-13F3-020C-63DAA8536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619926" y="1150875"/>
            <a:ext cx="11003725" cy="5632311"/>
          </a:xfrm>
          <a:prstGeom prst="rect">
            <a:avLst/>
          </a:prstGeom>
          <a:solidFill>
            <a:srgbClr val="342E25">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dirty="0"/>
              <a:t>19</a:t>
            </a:r>
            <a:r>
              <a:rPr lang="en-US" sz="3600" baseline="0" dirty="0"/>
              <a:t> For a people shall dwell in Zion, in Jerusalem; you shall </a:t>
            </a:r>
            <a:r>
              <a:rPr lang="en-US" sz="3600" baseline="0" dirty="0">
                <a:solidFill>
                  <a:srgbClr val="FFFF00"/>
                </a:solidFill>
              </a:rPr>
              <a:t>weep no more</a:t>
            </a:r>
            <a:r>
              <a:rPr lang="en-US" sz="3600" baseline="0" dirty="0"/>
              <a:t>. He will surely be gracious to you at the sound of your cry. </a:t>
            </a:r>
            <a:r>
              <a:rPr lang="en-US" sz="3600" baseline="0" dirty="0">
                <a:solidFill>
                  <a:srgbClr val="FFFF00"/>
                </a:solidFill>
              </a:rPr>
              <a:t>As soon as he hears it, he answers you</a:t>
            </a:r>
            <a:r>
              <a:rPr lang="en-US" sz="3600" baseline="0" dirty="0"/>
              <a:t>. </a:t>
            </a:r>
          </a:p>
          <a:p>
            <a:r>
              <a:rPr lang="en-US" sz="3600" dirty="0"/>
              <a:t>20</a:t>
            </a:r>
            <a:r>
              <a:rPr lang="en-US" sz="3600" baseline="0" dirty="0"/>
              <a:t> And though the Lord give you the bread of adversity and the water of affliction, yet your Teacher will not hide himself anymore, but </a:t>
            </a:r>
            <a:r>
              <a:rPr lang="en-US" sz="3600" baseline="0" dirty="0">
                <a:solidFill>
                  <a:srgbClr val="FFFF00"/>
                </a:solidFill>
              </a:rPr>
              <a:t>your eyes shall see your Teacher</a:t>
            </a:r>
            <a:r>
              <a:rPr lang="en-US" sz="3600" baseline="0" dirty="0"/>
              <a:t>. </a:t>
            </a:r>
            <a:r>
              <a:rPr lang="en-US" sz="3600" dirty="0"/>
              <a:t>21</a:t>
            </a:r>
            <a:r>
              <a:rPr lang="en-US" sz="3600" baseline="0" dirty="0"/>
              <a:t> And </a:t>
            </a:r>
            <a:r>
              <a:rPr lang="en-US" sz="3600" baseline="0" dirty="0">
                <a:solidFill>
                  <a:srgbClr val="FFFF00"/>
                </a:solidFill>
              </a:rPr>
              <a:t>your ears shall hear a word behind you</a:t>
            </a:r>
            <a:r>
              <a:rPr lang="en-US" sz="3600" baseline="0" dirty="0"/>
              <a:t>, saying, “This is the way, walk in it,” when you turn to the right or when you turn to the left. </a:t>
            </a:r>
          </a:p>
        </p:txBody>
      </p:sp>
      <p:grpSp>
        <p:nvGrpSpPr>
          <p:cNvPr id="4" name="Group 3">
            <a:extLst>
              <a:ext uri="{FF2B5EF4-FFF2-40B4-BE49-F238E27FC236}">
                <a16:creationId xmlns:a16="http://schemas.microsoft.com/office/drawing/2014/main" id="{F900A800-D646-05F7-C2FF-1387AF94DF09}"/>
              </a:ext>
            </a:extLst>
          </p:cNvPr>
          <p:cNvGrpSpPr>
            <a:grpSpLocks/>
          </p:cNvGrpSpPr>
          <p:nvPr/>
        </p:nvGrpSpPr>
        <p:grpSpPr>
          <a:xfrm>
            <a:off x="10977714" y="18266"/>
            <a:ext cx="1188720" cy="1188720"/>
            <a:chOff x="9029700" y="534924"/>
            <a:chExt cx="2006600" cy="2055876"/>
          </a:xfrm>
        </p:grpSpPr>
        <p:sp>
          <p:nvSpPr>
            <p:cNvPr id="5" name="Rectangle: Rounded Corners 4">
              <a:extLst>
                <a:ext uri="{FF2B5EF4-FFF2-40B4-BE49-F238E27FC236}">
                  <a16:creationId xmlns:a16="http://schemas.microsoft.com/office/drawing/2014/main" id="{C05C6471-A9D9-CC1F-7D1A-6815E988B63E}"/>
                </a:ext>
              </a:extLst>
            </p:cNvPr>
            <p:cNvSpPr/>
            <p:nvPr/>
          </p:nvSpPr>
          <p:spPr>
            <a:xfrm>
              <a:off x="9029700" y="534924"/>
              <a:ext cx="2006600" cy="2055876"/>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79B559D-C901-250D-937D-A41CCE931ED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104" l="10000" r="90000">
                          <a14:foregroundMark x1="27708" y1="90104" x2="27708" y2="90104"/>
                          <a14:foregroundMark x1="36979" y1="89531" x2="36979" y2="89531"/>
                          <a14:foregroundMark x1="41458" y1="89531" x2="41458" y2="89531"/>
                          <a14:foregroundMark x1="25781" y1="90104" x2="25781" y2="90104"/>
                          <a14:foregroundMark x1="24375" y1="90104" x2="24375" y2="90104"/>
                          <a14:foregroundMark x1="53229" y1="89844" x2="53229" y2="89844"/>
                          <a14:foregroundMark x1="68646" y1="90104" x2="68646" y2="90104"/>
                          <a14:foregroundMark x1="70625" y1="90104" x2="70625" y2="90104"/>
                          <a14:foregroundMark x1="72292" y1="89844" x2="72292" y2="89844"/>
                        </a14:backgroundRemoval>
                      </a14:imgEffect>
                    </a14:imgLayer>
                  </a14:imgProps>
                </a:ext>
                <a:ext uri="{28A0092B-C50C-407E-A947-70E740481C1C}">
                  <a14:useLocalDpi xmlns:a14="http://schemas.microsoft.com/office/drawing/2010/main" val="0"/>
                </a:ext>
              </a:extLst>
            </a:blip>
            <a:srcRect l="23691" t="10330" r="19476" b="6858"/>
            <a:stretch/>
          </p:blipFill>
          <p:spPr bwMode="auto">
            <a:xfrm flipH="1">
              <a:off x="9236538" y="697480"/>
              <a:ext cx="1179789" cy="1719072"/>
            </a:xfrm>
            <a:prstGeom prst="rect">
              <a:avLst/>
            </a:prstGeom>
            <a:noFill/>
            <a:effectLst>
              <a:glow rad="76200">
                <a:schemeClr val="tx1">
                  <a:alpha val="80000"/>
                </a:schemeClr>
              </a:glo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9FDCACF-CAAD-E39F-7B45-9EAC076AEC7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500" b="90000" l="8376" r="89848">
                          <a14:foregroundMark x1="8629" y1="76250" x2="8629" y2="76250"/>
                          <a14:foregroundMark x1="58122" y1="6500" x2="58122" y2="6500"/>
                          <a14:backgroundMark x1="46954" y1="76250" x2="46954" y2="76250"/>
                        </a14:backgroundRemoval>
                      </a14:imgEffect>
                    </a14:imgLayer>
                  </a14:imgProps>
                </a:ext>
                <a:ext uri="{28A0092B-C50C-407E-A947-70E740481C1C}">
                  <a14:useLocalDpi xmlns:a14="http://schemas.microsoft.com/office/drawing/2010/main" val="0"/>
                </a:ext>
              </a:extLst>
            </a:blip>
            <a:srcRect r="9808" b="18298"/>
            <a:stretch/>
          </p:blipFill>
          <p:spPr bwMode="auto">
            <a:xfrm>
              <a:off x="10101994" y="1103559"/>
              <a:ext cx="730938" cy="1344168"/>
            </a:xfrm>
            <a:prstGeom prst="rect">
              <a:avLst/>
            </a:prstGeom>
            <a:noFill/>
            <a:effectLst>
              <a:glow rad="139700">
                <a:schemeClr val="tx1">
                  <a:alpha val="80000"/>
                </a:schemeClr>
              </a:glow>
            </a:effectLst>
            <a:extLst>
              <a:ext uri="{909E8E84-426E-40DD-AFC4-6F175D3DCCD1}">
                <a14:hiddenFill xmlns:a14="http://schemas.microsoft.com/office/drawing/2010/main">
                  <a:solidFill>
                    <a:srgbClr val="FFFFFF"/>
                  </a:solidFill>
                </a14:hiddenFill>
              </a:ext>
            </a:extLst>
          </p:spPr>
        </p:pic>
      </p:grpSp>
      <p:sp>
        <p:nvSpPr>
          <p:cNvPr id="2" name="Rectangle: Rounded Corners 1">
            <a:extLst>
              <a:ext uri="{FF2B5EF4-FFF2-40B4-BE49-F238E27FC236}">
                <a16:creationId xmlns:a16="http://schemas.microsoft.com/office/drawing/2014/main" id="{F7B53952-EB46-31DB-50FD-44502D42C487}"/>
              </a:ext>
            </a:extLst>
          </p:cNvPr>
          <p:cNvSpPr/>
          <p:nvPr/>
        </p:nvSpPr>
        <p:spPr>
          <a:xfrm>
            <a:off x="3051931" y="2836718"/>
            <a:ext cx="8520143" cy="1679218"/>
          </a:xfrm>
          <a:prstGeom prst="roundRect">
            <a:avLst/>
          </a:prstGeom>
          <a:solidFill>
            <a:srgbClr val="40381C"/>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Time of promised restoration:</a:t>
            </a:r>
          </a:p>
          <a:p>
            <a:pPr marL="571500" indent="-571500">
              <a:buFont typeface="Arial" panose="020B0604020202020204" pitchFamily="34" charset="0"/>
              <a:buChar char="•"/>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Restored relationship with God</a:t>
            </a:r>
          </a:p>
          <a:p>
            <a:pPr marL="571500" indent="-571500">
              <a:buFont typeface="Arial" panose="020B0604020202020204" pitchFamily="34" charset="0"/>
              <a:buChar char="•"/>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Restored spiritual sight and hearing</a:t>
            </a:r>
          </a:p>
        </p:txBody>
      </p:sp>
    </p:spTree>
    <p:extLst>
      <p:ext uri="{BB962C8B-B14F-4D97-AF65-F5344CB8AC3E}">
        <p14:creationId xmlns:p14="http://schemas.microsoft.com/office/powerpoint/2010/main" val="359169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064CD9A7-99F7-13F3-020C-63DAA8536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grpSp>
        <p:nvGrpSpPr>
          <p:cNvPr id="4" name="Group 3">
            <a:extLst>
              <a:ext uri="{FF2B5EF4-FFF2-40B4-BE49-F238E27FC236}">
                <a16:creationId xmlns:a16="http://schemas.microsoft.com/office/drawing/2014/main" id="{F900A800-D646-05F7-C2FF-1387AF94DF09}"/>
              </a:ext>
            </a:extLst>
          </p:cNvPr>
          <p:cNvGrpSpPr>
            <a:grpSpLocks/>
          </p:cNvGrpSpPr>
          <p:nvPr/>
        </p:nvGrpSpPr>
        <p:grpSpPr>
          <a:xfrm>
            <a:off x="10727181" y="82067"/>
            <a:ext cx="1371600" cy="1374958"/>
            <a:chOff x="9029700" y="534924"/>
            <a:chExt cx="2006600" cy="2055876"/>
          </a:xfrm>
        </p:grpSpPr>
        <p:sp>
          <p:nvSpPr>
            <p:cNvPr id="5" name="Rectangle: Rounded Corners 4">
              <a:extLst>
                <a:ext uri="{FF2B5EF4-FFF2-40B4-BE49-F238E27FC236}">
                  <a16:creationId xmlns:a16="http://schemas.microsoft.com/office/drawing/2014/main" id="{C05C6471-A9D9-CC1F-7D1A-6815E988B63E}"/>
                </a:ext>
              </a:extLst>
            </p:cNvPr>
            <p:cNvSpPr/>
            <p:nvPr/>
          </p:nvSpPr>
          <p:spPr>
            <a:xfrm>
              <a:off x="9029700" y="534924"/>
              <a:ext cx="2006600" cy="2055876"/>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79B559D-C901-250D-937D-A41CCE931ED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104" l="10000" r="90000">
                          <a14:foregroundMark x1="27708" y1="90104" x2="27708" y2="90104"/>
                          <a14:foregroundMark x1="36979" y1="89531" x2="36979" y2="89531"/>
                          <a14:foregroundMark x1="41458" y1="89531" x2="41458" y2="89531"/>
                          <a14:foregroundMark x1="25781" y1="90104" x2="25781" y2="90104"/>
                          <a14:foregroundMark x1="24375" y1="90104" x2="24375" y2="90104"/>
                          <a14:foregroundMark x1="53229" y1="89844" x2="53229" y2="89844"/>
                          <a14:foregroundMark x1="68646" y1="90104" x2="68646" y2="90104"/>
                          <a14:foregroundMark x1="70625" y1="90104" x2="70625" y2="90104"/>
                          <a14:foregroundMark x1="72292" y1="89844" x2="72292" y2="89844"/>
                        </a14:backgroundRemoval>
                      </a14:imgEffect>
                    </a14:imgLayer>
                  </a14:imgProps>
                </a:ext>
                <a:ext uri="{28A0092B-C50C-407E-A947-70E740481C1C}">
                  <a14:useLocalDpi xmlns:a14="http://schemas.microsoft.com/office/drawing/2010/main" val="0"/>
                </a:ext>
              </a:extLst>
            </a:blip>
            <a:srcRect l="23691" t="10330" r="19476" b="6858"/>
            <a:stretch/>
          </p:blipFill>
          <p:spPr bwMode="auto">
            <a:xfrm flipH="1">
              <a:off x="9236538" y="697480"/>
              <a:ext cx="1179789" cy="1719072"/>
            </a:xfrm>
            <a:prstGeom prst="rect">
              <a:avLst/>
            </a:prstGeom>
            <a:noFill/>
            <a:effectLst>
              <a:glow rad="76200">
                <a:schemeClr val="tx1">
                  <a:alpha val="80000"/>
                </a:schemeClr>
              </a:glo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9FDCACF-CAAD-E39F-7B45-9EAC076AEC7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500" b="90000" l="8376" r="89848">
                          <a14:foregroundMark x1="8629" y1="76250" x2="8629" y2="76250"/>
                          <a14:foregroundMark x1="58122" y1="6500" x2="58122" y2="6500"/>
                          <a14:backgroundMark x1="46954" y1="76250" x2="46954" y2="76250"/>
                        </a14:backgroundRemoval>
                      </a14:imgEffect>
                    </a14:imgLayer>
                  </a14:imgProps>
                </a:ext>
                <a:ext uri="{28A0092B-C50C-407E-A947-70E740481C1C}">
                  <a14:useLocalDpi xmlns:a14="http://schemas.microsoft.com/office/drawing/2010/main" val="0"/>
                </a:ext>
              </a:extLst>
            </a:blip>
            <a:srcRect r="9808" b="18298"/>
            <a:stretch/>
          </p:blipFill>
          <p:spPr bwMode="auto">
            <a:xfrm>
              <a:off x="10101994" y="1103559"/>
              <a:ext cx="730938" cy="1344168"/>
            </a:xfrm>
            <a:prstGeom prst="rect">
              <a:avLst/>
            </a:prstGeom>
            <a:noFill/>
            <a:effectLst>
              <a:glow rad="139700">
                <a:schemeClr val="tx1">
                  <a:alpha val="80000"/>
                </a:schemeClr>
              </a:glow>
            </a:effectLst>
            <a:extLst>
              <a:ext uri="{909E8E84-426E-40DD-AFC4-6F175D3DCCD1}">
                <a14:hiddenFill xmlns:a14="http://schemas.microsoft.com/office/drawing/2010/main">
                  <a:solidFill>
                    <a:srgbClr val="FFFFFF"/>
                  </a:solidFill>
                </a14:hiddenFill>
              </a:ext>
            </a:extLst>
          </p:spPr>
        </p:pic>
      </p:grpSp>
      <p:sp>
        <p:nvSpPr>
          <p:cNvPr id="8" name="Rectangle: Rounded Corners 7">
            <a:extLst>
              <a:ext uri="{FF2B5EF4-FFF2-40B4-BE49-F238E27FC236}">
                <a16:creationId xmlns:a16="http://schemas.microsoft.com/office/drawing/2014/main" id="{B1D535CD-1E86-10AC-231F-58AE00B1C2A4}"/>
              </a:ext>
            </a:extLst>
          </p:cNvPr>
          <p:cNvSpPr/>
          <p:nvPr/>
        </p:nvSpPr>
        <p:spPr>
          <a:xfrm>
            <a:off x="1742728" y="1640703"/>
            <a:ext cx="8706544" cy="4313289"/>
          </a:xfrm>
          <a:prstGeom prst="roundRect">
            <a:avLst/>
          </a:prstGeom>
          <a:solidFill>
            <a:srgbClr val="40381C"/>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Time of promised restoration:</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Restored relationship with God!</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Restored spiritual sight and hearing</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Verses 22-26</a:t>
            </a:r>
          </a:p>
          <a:p>
            <a:pPr marL="571500" indent="-571500">
              <a:buFont typeface="Arial" panose="020B0604020202020204" pitchFamily="34" charset="0"/>
              <a:buChar char="•"/>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Idols destroyed</a:t>
            </a:r>
          </a:p>
          <a:p>
            <a:pPr marL="571500" indent="-571500">
              <a:buFont typeface="Arial" panose="020B0604020202020204" pitchFamily="34" charset="0"/>
              <a:buChar char="•"/>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Restoration and blessing of nature</a:t>
            </a:r>
          </a:p>
          <a:p>
            <a:pPr marL="571500" indent="-571500">
              <a:buFont typeface="Arial" panose="020B0604020202020204" pitchFamily="34" charset="0"/>
              <a:buChar char="•"/>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ultimate victory</a:t>
            </a:r>
          </a:p>
        </p:txBody>
      </p:sp>
    </p:spTree>
    <p:extLst>
      <p:ext uri="{BB962C8B-B14F-4D97-AF65-F5344CB8AC3E}">
        <p14:creationId xmlns:p14="http://schemas.microsoft.com/office/powerpoint/2010/main" val="124851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064CD9A7-99F7-13F3-020C-63DAA8536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1153505" y="1767029"/>
            <a:ext cx="9860863" cy="707886"/>
          </a:xfrm>
          <a:prstGeom prst="rect">
            <a:avLst/>
          </a:prstGeom>
          <a:solidFill>
            <a:srgbClr val="342E25">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spcAft>
                <a:spcPts val="1800"/>
              </a:spcAft>
            </a:pPr>
            <a:r>
              <a:rPr lang="en-US" baseline="0" dirty="0">
                <a:solidFill>
                  <a:srgbClr val="FFFF00"/>
                </a:solidFill>
              </a:rPr>
              <a:t>Why this sudden description of restoration?</a:t>
            </a:r>
          </a:p>
        </p:txBody>
      </p:sp>
      <p:grpSp>
        <p:nvGrpSpPr>
          <p:cNvPr id="8" name="Group 7">
            <a:extLst>
              <a:ext uri="{FF2B5EF4-FFF2-40B4-BE49-F238E27FC236}">
                <a16:creationId xmlns:a16="http://schemas.microsoft.com/office/drawing/2014/main" id="{79239A9F-7EFA-4AF4-B4F7-D71F9563C034}"/>
              </a:ext>
            </a:extLst>
          </p:cNvPr>
          <p:cNvGrpSpPr>
            <a:grpSpLocks/>
          </p:cNvGrpSpPr>
          <p:nvPr/>
        </p:nvGrpSpPr>
        <p:grpSpPr>
          <a:xfrm>
            <a:off x="10727181" y="82067"/>
            <a:ext cx="1371600" cy="1374958"/>
            <a:chOff x="9029700" y="534924"/>
            <a:chExt cx="2006600" cy="2055876"/>
          </a:xfrm>
        </p:grpSpPr>
        <p:sp>
          <p:nvSpPr>
            <p:cNvPr id="9" name="Rectangle: Rounded Corners 8">
              <a:extLst>
                <a:ext uri="{FF2B5EF4-FFF2-40B4-BE49-F238E27FC236}">
                  <a16:creationId xmlns:a16="http://schemas.microsoft.com/office/drawing/2014/main" id="{A3888425-4BA3-ADEC-4827-44D7DDA89FC9}"/>
                </a:ext>
              </a:extLst>
            </p:cNvPr>
            <p:cNvSpPr/>
            <p:nvPr/>
          </p:nvSpPr>
          <p:spPr>
            <a:xfrm>
              <a:off x="9029700" y="534924"/>
              <a:ext cx="2006600" cy="2055876"/>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CE29B38-89A0-087B-1E26-9BAEC000C19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104" l="10000" r="90000">
                          <a14:foregroundMark x1="27708" y1="90104" x2="27708" y2="90104"/>
                          <a14:foregroundMark x1="36979" y1="89531" x2="36979" y2="89531"/>
                          <a14:foregroundMark x1="41458" y1="89531" x2="41458" y2="89531"/>
                          <a14:foregroundMark x1="25781" y1="90104" x2="25781" y2="90104"/>
                          <a14:foregroundMark x1="24375" y1="90104" x2="24375" y2="90104"/>
                          <a14:foregroundMark x1="53229" y1="89844" x2="53229" y2="89844"/>
                          <a14:foregroundMark x1="68646" y1="90104" x2="68646" y2="90104"/>
                          <a14:foregroundMark x1="70625" y1="90104" x2="70625" y2="90104"/>
                          <a14:foregroundMark x1="72292" y1="89844" x2="72292" y2="89844"/>
                        </a14:backgroundRemoval>
                      </a14:imgEffect>
                    </a14:imgLayer>
                  </a14:imgProps>
                </a:ext>
                <a:ext uri="{28A0092B-C50C-407E-A947-70E740481C1C}">
                  <a14:useLocalDpi xmlns:a14="http://schemas.microsoft.com/office/drawing/2010/main" val="0"/>
                </a:ext>
              </a:extLst>
            </a:blip>
            <a:srcRect l="23691" t="10330" r="19476" b="6858"/>
            <a:stretch/>
          </p:blipFill>
          <p:spPr bwMode="auto">
            <a:xfrm flipH="1">
              <a:off x="9236538" y="697480"/>
              <a:ext cx="1179789" cy="1719072"/>
            </a:xfrm>
            <a:prstGeom prst="rect">
              <a:avLst/>
            </a:prstGeom>
            <a:noFill/>
            <a:effectLst>
              <a:glow rad="76200">
                <a:schemeClr val="tx1">
                  <a:alpha val="80000"/>
                </a:schemeClr>
              </a:glo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58C90CB-E96C-4186-527A-BDC7E09046F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500" b="90000" l="8376" r="89848">
                          <a14:foregroundMark x1="8629" y1="76250" x2="8629" y2="76250"/>
                          <a14:foregroundMark x1="58122" y1="6500" x2="58122" y2="6500"/>
                          <a14:backgroundMark x1="46954" y1="76250" x2="46954" y2="76250"/>
                        </a14:backgroundRemoval>
                      </a14:imgEffect>
                    </a14:imgLayer>
                  </a14:imgProps>
                </a:ext>
                <a:ext uri="{28A0092B-C50C-407E-A947-70E740481C1C}">
                  <a14:useLocalDpi xmlns:a14="http://schemas.microsoft.com/office/drawing/2010/main" val="0"/>
                </a:ext>
              </a:extLst>
            </a:blip>
            <a:srcRect r="9808" b="18298"/>
            <a:stretch/>
          </p:blipFill>
          <p:spPr bwMode="auto">
            <a:xfrm>
              <a:off x="10101994" y="1103559"/>
              <a:ext cx="730938" cy="1344168"/>
            </a:xfrm>
            <a:prstGeom prst="rect">
              <a:avLst/>
            </a:prstGeom>
            <a:noFill/>
            <a:effectLst>
              <a:glow rad="139700">
                <a:schemeClr val="tx1">
                  <a:alpha val="80000"/>
                </a:schemeClr>
              </a:glow>
            </a:effectLst>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BEC14D53-ABD0-A39F-CF80-E1680A95ADB4}"/>
              </a:ext>
            </a:extLst>
          </p:cNvPr>
          <p:cNvSpPr txBox="1"/>
          <p:nvPr/>
        </p:nvSpPr>
        <p:spPr>
          <a:xfrm>
            <a:off x="1153504" y="2474915"/>
            <a:ext cx="9860865" cy="2862322"/>
          </a:xfrm>
          <a:prstGeom prst="rect">
            <a:avLst/>
          </a:prstGeom>
          <a:solidFill>
            <a:srgbClr val="342E25">
              <a:alpha val="50000"/>
            </a:srgbClr>
          </a:solidFill>
        </p:spPr>
        <p:txBody>
          <a:bodyPr wrap="square" lIns="822960"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spcAft>
                <a:spcPts val="1200"/>
              </a:spcAft>
            </a:pPr>
            <a:r>
              <a:rPr lang="en-US" baseline="0" dirty="0">
                <a:solidFill>
                  <a:srgbClr val="FFFF00"/>
                </a:solidFill>
              </a:rPr>
              <a:t>God can be trusted!</a:t>
            </a:r>
          </a:p>
          <a:p>
            <a:pPr marL="571500" indent="-571500">
              <a:spcAft>
                <a:spcPts val="1200"/>
              </a:spcAft>
              <a:buFont typeface="Arial" panose="020B0604020202020204" pitchFamily="34" charset="0"/>
              <a:buChar char="•"/>
            </a:pPr>
            <a:r>
              <a:rPr lang="en-US" baseline="0" dirty="0"/>
              <a:t>He will fulfill his promises.  </a:t>
            </a:r>
          </a:p>
          <a:p>
            <a:pPr marL="571500" indent="-571500">
              <a:buFont typeface="Arial" panose="020B0604020202020204" pitchFamily="34" charset="0"/>
              <a:buChar char="•"/>
            </a:pPr>
            <a:r>
              <a:rPr lang="en-US" baseline="0" dirty="0"/>
              <a:t>He is sovereign – His purposes cannot be frustrated by human unfaithfulness!</a:t>
            </a:r>
          </a:p>
        </p:txBody>
      </p:sp>
    </p:spTree>
    <p:extLst>
      <p:ext uri="{BB962C8B-B14F-4D97-AF65-F5344CB8AC3E}">
        <p14:creationId xmlns:p14="http://schemas.microsoft.com/office/powerpoint/2010/main" val="161839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B8A86A2-5BE7-59ED-F331-81BA74F2E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14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4EF5D5-8078-8E13-10F5-E3D5D01F633E}"/>
              </a:ext>
            </a:extLst>
          </p:cNvPr>
          <p:cNvSpPr txBox="1"/>
          <p:nvPr/>
        </p:nvSpPr>
        <p:spPr>
          <a:xfrm>
            <a:off x="4708072" y="24489"/>
            <a:ext cx="2775857" cy="769441"/>
          </a:xfrm>
          <a:prstGeom prst="rect">
            <a:avLst/>
          </a:prstGeom>
          <a:solidFill>
            <a:srgbClr val="25333C">
              <a:alpha val="70000"/>
            </a:srgbClr>
          </a:solidFill>
          <a:ln w="63500">
            <a:noFill/>
          </a:ln>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30</a:t>
            </a:r>
          </a:p>
        </p:txBody>
      </p:sp>
      <p:sp>
        <p:nvSpPr>
          <p:cNvPr id="7" name="TextBox 6">
            <a:extLst>
              <a:ext uri="{FF2B5EF4-FFF2-40B4-BE49-F238E27FC236}">
                <a16:creationId xmlns:a16="http://schemas.microsoft.com/office/drawing/2014/main" id="{72D95FA7-85FD-40CD-90DE-43A9657DDCE0}"/>
              </a:ext>
            </a:extLst>
          </p:cNvPr>
          <p:cNvSpPr txBox="1"/>
          <p:nvPr/>
        </p:nvSpPr>
        <p:spPr>
          <a:xfrm>
            <a:off x="620486" y="4048133"/>
            <a:ext cx="11103428" cy="2785378"/>
          </a:xfrm>
          <a:prstGeom prst="rect">
            <a:avLst/>
          </a:prstGeom>
          <a:solidFill>
            <a:srgbClr val="25333C">
              <a:alpha val="50000"/>
            </a:srgb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Sinful Alliance (1-7)</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Rebellious People (8-17)</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Trustworthy God – Ultimate Future (18-26)</a:t>
            </a:r>
          </a:p>
          <a:p>
            <a:pPr marL="571500" indent="-571500">
              <a:spcAft>
                <a:spcPts val="600"/>
              </a:spcAft>
              <a:buFont typeface="Arial" panose="020B0604020202020204" pitchFamily="34" charset="0"/>
              <a:buChar char="•"/>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Trustworthy God – Near Future (27-33)</a:t>
            </a:r>
          </a:p>
        </p:txBody>
      </p:sp>
      <p:grpSp>
        <p:nvGrpSpPr>
          <p:cNvPr id="8" name="Group 7">
            <a:extLst>
              <a:ext uri="{FF2B5EF4-FFF2-40B4-BE49-F238E27FC236}">
                <a16:creationId xmlns:a16="http://schemas.microsoft.com/office/drawing/2014/main" id="{2150F6B8-C47E-654F-7AEE-9DEFCE47C4B9}"/>
              </a:ext>
            </a:extLst>
          </p:cNvPr>
          <p:cNvGrpSpPr>
            <a:grpSpLocks/>
          </p:cNvGrpSpPr>
          <p:nvPr/>
        </p:nvGrpSpPr>
        <p:grpSpPr>
          <a:xfrm>
            <a:off x="10736607" y="5440822"/>
            <a:ext cx="1371600" cy="1371600"/>
            <a:chOff x="9982200" y="306390"/>
            <a:chExt cx="2006600" cy="2055876"/>
          </a:xfrm>
        </p:grpSpPr>
        <p:grpSp>
          <p:nvGrpSpPr>
            <p:cNvPr id="9" name="Group 8">
              <a:extLst>
                <a:ext uri="{FF2B5EF4-FFF2-40B4-BE49-F238E27FC236}">
                  <a16:creationId xmlns:a16="http://schemas.microsoft.com/office/drawing/2014/main" id="{583F9E4F-74C9-85DC-D624-8C895744A70B}"/>
                </a:ext>
              </a:extLst>
            </p:cNvPr>
            <p:cNvGrpSpPr/>
            <p:nvPr/>
          </p:nvGrpSpPr>
          <p:grpSpPr>
            <a:xfrm>
              <a:off x="9982200" y="306390"/>
              <a:ext cx="2006600" cy="2055876"/>
              <a:chOff x="9029700" y="534924"/>
              <a:chExt cx="2006600" cy="2055876"/>
            </a:xfrm>
          </p:grpSpPr>
          <p:sp>
            <p:nvSpPr>
              <p:cNvPr id="11" name="Rectangle: Rounded Corners 10">
                <a:extLst>
                  <a:ext uri="{FF2B5EF4-FFF2-40B4-BE49-F238E27FC236}">
                    <a16:creationId xmlns:a16="http://schemas.microsoft.com/office/drawing/2014/main" id="{EF48E3CD-76C4-5BC7-1D18-F0335AA445CA}"/>
                  </a:ext>
                </a:extLst>
              </p:cNvPr>
              <p:cNvSpPr/>
              <p:nvPr/>
            </p:nvSpPr>
            <p:spPr>
              <a:xfrm>
                <a:off x="9029700" y="534924"/>
                <a:ext cx="2006600" cy="2055876"/>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04AC05D-2A61-46CB-531A-2B3E422F1F9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500" b="90000" l="8376" r="89848">
                            <a14:foregroundMark x1="8629" y1="76250" x2="8629" y2="76250"/>
                            <a14:foregroundMark x1="58122" y1="6500" x2="58122" y2="6500"/>
                            <a14:backgroundMark x1="46954" y1="76250" x2="46954" y2="76250"/>
                          </a14:backgroundRemoval>
                        </a14:imgEffect>
                      </a14:imgLayer>
                    </a14:imgProps>
                  </a:ext>
                  <a:ext uri="{28A0092B-C50C-407E-A947-70E740481C1C}">
                    <a14:useLocalDpi xmlns:a14="http://schemas.microsoft.com/office/drawing/2010/main" val="0"/>
                  </a:ext>
                </a:extLst>
              </a:blip>
              <a:srcRect r="9808" b="18298"/>
              <a:stretch/>
            </p:blipFill>
            <p:spPr bwMode="auto">
              <a:xfrm>
                <a:off x="9826162" y="610965"/>
                <a:ext cx="986397" cy="1813948"/>
              </a:xfrm>
              <a:prstGeom prst="rect">
                <a:avLst/>
              </a:prstGeom>
              <a:noFill/>
              <a:effectLst>
                <a:glow rad="139700">
                  <a:schemeClr val="tx1">
                    <a:alpha val="80000"/>
                  </a:schemeClr>
                </a:glow>
              </a:effectLst>
              <a:extLst>
                <a:ext uri="{909E8E84-426E-40DD-AFC4-6F175D3DCCD1}">
                  <a14:hiddenFill xmlns:a14="http://schemas.microsoft.com/office/drawing/2010/main">
                    <a:solidFill>
                      <a:srgbClr val="FFFFFF"/>
                    </a:solidFill>
                  </a14:hiddenFill>
                </a:ext>
              </a:extLst>
            </p:spPr>
          </p:pic>
        </p:grpSp>
        <p:pic>
          <p:nvPicPr>
            <p:cNvPr id="10" name="Picture 2" descr="How to Draw a Microscope - Really Easy Drawing Tutorial">
              <a:extLst>
                <a:ext uri="{FF2B5EF4-FFF2-40B4-BE49-F238E27FC236}">
                  <a16:creationId xmlns:a16="http://schemas.microsoft.com/office/drawing/2014/main" id="{0254348F-9932-C303-D8EF-5A6C78ED93C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758" b="96094" l="2178" r="96915">
                          <a14:foregroundMark x1="91107" y1="88477" x2="91107" y2="88477"/>
                          <a14:foregroundMark x1="92922" y1="85449" x2="92922" y2="85449"/>
                          <a14:foregroundMark x1="94555" y1="88281" x2="94555" y2="88281"/>
                          <a14:foregroundMark x1="76225" y1="92676" x2="76225" y2="92676"/>
                          <a14:foregroundMark x1="66425" y1="96191" x2="66425" y2="96191"/>
                          <a14:foregroundMark x1="2359" y1="87598" x2="2359" y2="87598"/>
                          <a14:foregroundMark x1="28131" y1="6055" x2="28131" y2="6055"/>
                          <a14:foregroundMark x1="27405" y1="1855" x2="27405" y2="1855"/>
                          <a14:foregroundMark x1="96189" y1="55176" x2="96189" y2="55176"/>
                          <a14:foregroundMark x1="96915" y1="87402" x2="96915" y2="8740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23555" y="839560"/>
              <a:ext cx="730939" cy="1358132"/>
            </a:xfrm>
            <a:prstGeom prst="rect">
              <a:avLst/>
            </a:prstGeom>
            <a:noFill/>
            <a:effectLst>
              <a:glow rad="63500">
                <a:schemeClr val="tx1"/>
              </a:glo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988472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CB2F20D-AC0A-1D77-5EC2-9B5BDFFA5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221049" y="2227135"/>
            <a:ext cx="11749901" cy="4524315"/>
          </a:xfrm>
          <a:prstGeom prst="rect">
            <a:avLst/>
          </a:prstGeom>
          <a:solidFill>
            <a:srgbClr val="47451A">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dirty="0"/>
              <a:t>27</a:t>
            </a:r>
            <a:r>
              <a:rPr lang="en-US" sz="3600" baseline="0" dirty="0"/>
              <a:t> Behold, the name of the Lord comes from afar,</a:t>
            </a:r>
          </a:p>
          <a:p>
            <a:r>
              <a:rPr lang="en-US" sz="3600" baseline="0" dirty="0"/>
              <a:t>    burning with his anger, and in thick rising smoke;</a:t>
            </a:r>
          </a:p>
          <a:p>
            <a:r>
              <a:rPr lang="en-US" sz="3600" baseline="0" dirty="0"/>
              <a:t>his lips are full of fury, and his tongue is like a devouring fire;</a:t>
            </a:r>
          </a:p>
          <a:p>
            <a:r>
              <a:rPr lang="en-US" sz="3600" dirty="0"/>
              <a:t>28</a:t>
            </a:r>
            <a:r>
              <a:rPr lang="en-US" sz="3600" baseline="0" dirty="0"/>
              <a:t> his breath is like an overflowing stream</a:t>
            </a:r>
          </a:p>
          <a:p>
            <a:r>
              <a:rPr lang="en-US" sz="3600" baseline="0" dirty="0"/>
              <a:t>    that reaches up to the neck;</a:t>
            </a:r>
          </a:p>
          <a:p>
            <a:r>
              <a:rPr lang="en-US" sz="3600" baseline="0" dirty="0"/>
              <a:t>to sift the nations with the sieve of destruction,</a:t>
            </a:r>
          </a:p>
          <a:p>
            <a:r>
              <a:rPr lang="en-US" sz="3600" baseline="0" dirty="0"/>
              <a:t>    and to place on the jaws of the peoples a bridle </a:t>
            </a:r>
          </a:p>
          <a:p>
            <a:r>
              <a:rPr lang="en-US" sz="3600" baseline="0" dirty="0"/>
              <a:t>    that leads astray.</a:t>
            </a:r>
            <a:endParaRPr lang="en-US" sz="3600" baseline="0" dirty="0">
              <a:solidFill>
                <a:srgbClr val="FFFF00"/>
              </a:solidFill>
            </a:endParaRPr>
          </a:p>
        </p:txBody>
      </p:sp>
      <p:sp>
        <p:nvSpPr>
          <p:cNvPr id="4" name="Rectangle: Rounded Corners 3">
            <a:extLst>
              <a:ext uri="{FF2B5EF4-FFF2-40B4-BE49-F238E27FC236}">
                <a16:creationId xmlns:a16="http://schemas.microsoft.com/office/drawing/2014/main" id="{7CAD3E7A-7B03-5F53-3E65-5D75DCD01000}"/>
              </a:ext>
            </a:extLst>
          </p:cNvPr>
          <p:cNvSpPr/>
          <p:nvPr/>
        </p:nvSpPr>
        <p:spPr>
          <a:xfrm>
            <a:off x="137506" y="490194"/>
            <a:ext cx="9318222" cy="1356139"/>
          </a:xfrm>
          <a:prstGeom prst="roundRect">
            <a:avLst/>
          </a:prstGeom>
          <a:solidFill>
            <a:srgbClr val="40381C"/>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27-33:  Colorful and poetic description of God’s</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defeat of Assyria!</a:t>
            </a:r>
          </a:p>
        </p:txBody>
      </p:sp>
    </p:spTree>
    <p:extLst>
      <p:ext uri="{BB962C8B-B14F-4D97-AF65-F5344CB8AC3E}">
        <p14:creationId xmlns:p14="http://schemas.microsoft.com/office/powerpoint/2010/main" val="20982131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CB2F20D-AC0A-1D77-5EC2-9B5BDFFA5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221049" y="2227135"/>
            <a:ext cx="11749901" cy="4524315"/>
          </a:xfrm>
          <a:prstGeom prst="rect">
            <a:avLst/>
          </a:prstGeom>
          <a:solidFill>
            <a:srgbClr val="47451A">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dirty="0"/>
              <a:t>27</a:t>
            </a:r>
            <a:r>
              <a:rPr lang="en-US" sz="3600" baseline="0" dirty="0"/>
              <a:t> Behold, the name of the Lord comes from afar,</a:t>
            </a:r>
          </a:p>
          <a:p>
            <a:r>
              <a:rPr lang="en-US" sz="3600" baseline="0" dirty="0"/>
              <a:t>    </a:t>
            </a:r>
            <a:r>
              <a:rPr lang="en-US" sz="3600" baseline="0" dirty="0">
                <a:solidFill>
                  <a:srgbClr val="FFFF00"/>
                </a:solidFill>
              </a:rPr>
              <a:t>burning </a:t>
            </a:r>
            <a:r>
              <a:rPr lang="en-US" sz="3600" baseline="0" dirty="0"/>
              <a:t>with his anger, and in </a:t>
            </a:r>
            <a:r>
              <a:rPr lang="en-US" sz="3600" baseline="0" dirty="0">
                <a:solidFill>
                  <a:srgbClr val="FFFF00"/>
                </a:solidFill>
              </a:rPr>
              <a:t>thick rising smoke</a:t>
            </a:r>
            <a:r>
              <a:rPr lang="en-US" sz="3600" baseline="0" dirty="0"/>
              <a:t>;</a:t>
            </a:r>
          </a:p>
          <a:p>
            <a:r>
              <a:rPr lang="en-US" sz="3600" baseline="0" dirty="0"/>
              <a:t>his lips are full of fury, and </a:t>
            </a:r>
            <a:r>
              <a:rPr lang="en-US" sz="3600" baseline="0" dirty="0">
                <a:solidFill>
                  <a:srgbClr val="FFFF00"/>
                </a:solidFill>
              </a:rPr>
              <a:t>his tongue is like a devouring fire</a:t>
            </a:r>
            <a:r>
              <a:rPr lang="en-US" sz="3600" baseline="0" dirty="0"/>
              <a:t>;</a:t>
            </a:r>
          </a:p>
          <a:p>
            <a:r>
              <a:rPr lang="en-US" sz="3600" dirty="0"/>
              <a:t>28</a:t>
            </a:r>
            <a:r>
              <a:rPr lang="en-US" sz="3600" baseline="0" dirty="0"/>
              <a:t> his breath is like an overflowing stream</a:t>
            </a:r>
          </a:p>
          <a:p>
            <a:r>
              <a:rPr lang="en-US" sz="3600" baseline="0" dirty="0"/>
              <a:t>    that reaches up to the neck;</a:t>
            </a:r>
          </a:p>
          <a:p>
            <a:r>
              <a:rPr lang="en-US" sz="3600" baseline="0" dirty="0"/>
              <a:t>to sift the nations with the sieve of destruction,</a:t>
            </a:r>
          </a:p>
          <a:p>
            <a:r>
              <a:rPr lang="en-US" sz="3600" baseline="0" dirty="0"/>
              <a:t>    and to place on the jaws of the peoples a bridle </a:t>
            </a:r>
          </a:p>
          <a:p>
            <a:r>
              <a:rPr lang="en-US" sz="3600" baseline="0" dirty="0"/>
              <a:t>    that leads astray.</a:t>
            </a:r>
            <a:endParaRPr lang="en-US" sz="3600" baseline="0" dirty="0">
              <a:solidFill>
                <a:srgbClr val="FFFF00"/>
              </a:solidFill>
            </a:endParaRPr>
          </a:p>
        </p:txBody>
      </p:sp>
      <p:sp>
        <p:nvSpPr>
          <p:cNvPr id="4" name="Rectangle: Rounded Corners 3">
            <a:extLst>
              <a:ext uri="{FF2B5EF4-FFF2-40B4-BE49-F238E27FC236}">
                <a16:creationId xmlns:a16="http://schemas.microsoft.com/office/drawing/2014/main" id="{7CAD3E7A-7B03-5F53-3E65-5D75DCD01000}"/>
              </a:ext>
            </a:extLst>
          </p:cNvPr>
          <p:cNvSpPr/>
          <p:nvPr/>
        </p:nvSpPr>
        <p:spPr>
          <a:xfrm>
            <a:off x="221049" y="1093876"/>
            <a:ext cx="5071119" cy="914400"/>
          </a:xfrm>
          <a:prstGeom prst="roundRect">
            <a:avLst/>
          </a:prstGeom>
          <a:solidFill>
            <a:srgbClr val="40381C"/>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Exodus-type language!</a:t>
            </a:r>
          </a:p>
        </p:txBody>
      </p:sp>
    </p:spTree>
    <p:extLst>
      <p:ext uri="{BB962C8B-B14F-4D97-AF65-F5344CB8AC3E}">
        <p14:creationId xmlns:p14="http://schemas.microsoft.com/office/powerpoint/2010/main" val="103391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8BD2BE3-8335-CFB9-13F3-005C1E1BA6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45" b="7917"/>
          <a:stretch/>
        </p:blipFill>
        <p:spPr bwMode="auto">
          <a:xfrm>
            <a:off x="-2" y="0"/>
            <a:ext cx="12192001" cy="68805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4EF5D5-8078-8E13-10F5-E3D5D01F633E}"/>
              </a:ext>
            </a:extLst>
          </p:cNvPr>
          <p:cNvSpPr txBox="1"/>
          <p:nvPr/>
        </p:nvSpPr>
        <p:spPr>
          <a:xfrm>
            <a:off x="1756555" y="1775307"/>
            <a:ext cx="8678885" cy="5016758"/>
          </a:xfrm>
          <a:prstGeom prst="rect">
            <a:avLst/>
          </a:prstGeom>
          <a:solidFill>
            <a:srgbClr val="25333C">
              <a:alpha val="70000"/>
            </a:srgb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Thus says the Lord:</a:t>
            </a:r>
          </a:p>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“Cursed is the man who trusts in man</a:t>
            </a:r>
          </a:p>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makes flesh his strength,</a:t>
            </a:r>
          </a:p>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whose heart turns away from the Lord.”</a:t>
            </a:r>
          </a:p>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Jeremiah 17:5</a:t>
            </a:r>
          </a:p>
          <a:p>
            <a:endPar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a:p>
            <a:pPr algn="ct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When does it become wrong to trust things other than God?</a:t>
            </a:r>
          </a:p>
        </p:txBody>
      </p:sp>
    </p:spTree>
    <p:extLst>
      <p:ext uri="{BB962C8B-B14F-4D97-AF65-F5344CB8AC3E}">
        <p14:creationId xmlns:p14="http://schemas.microsoft.com/office/powerpoint/2010/main" val="274466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CB2F20D-AC0A-1D77-5EC2-9B5BDFFA5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221049" y="2227135"/>
            <a:ext cx="11749901" cy="4524315"/>
          </a:xfrm>
          <a:prstGeom prst="rect">
            <a:avLst/>
          </a:prstGeom>
          <a:solidFill>
            <a:srgbClr val="47451A">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dirty="0"/>
              <a:t>27</a:t>
            </a:r>
            <a:r>
              <a:rPr lang="en-US" sz="3600" baseline="0" dirty="0"/>
              <a:t> Behold, the name of the Lord comes from afar,</a:t>
            </a:r>
          </a:p>
          <a:p>
            <a:r>
              <a:rPr lang="en-US" sz="3600" baseline="0" dirty="0"/>
              <a:t>    burning with his anger, and in thick rising smoke;</a:t>
            </a:r>
          </a:p>
          <a:p>
            <a:r>
              <a:rPr lang="en-US" sz="3600" baseline="0" dirty="0"/>
              <a:t>his lips are full of fury, and his tongue is like a devouring fire;</a:t>
            </a:r>
          </a:p>
          <a:p>
            <a:r>
              <a:rPr lang="en-US" sz="3600" dirty="0"/>
              <a:t>28</a:t>
            </a:r>
            <a:r>
              <a:rPr lang="en-US" sz="3600" baseline="0" dirty="0"/>
              <a:t> his breath is </a:t>
            </a:r>
            <a:r>
              <a:rPr lang="en-US" sz="3600" baseline="0" dirty="0">
                <a:solidFill>
                  <a:srgbClr val="FFFF00"/>
                </a:solidFill>
              </a:rPr>
              <a:t>like an overflowing stream</a:t>
            </a:r>
          </a:p>
          <a:p>
            <a:r>
              <a:rPr lang="en-US" sz="3600" baseline="0" dirty="0">
                <a:solidFill>
                  <a:srgbClr val="FFFF00"/>
                </a:solidFill>
              </a:rPr>
              <a:t>    that reaches up to the neck</a:t>
            </a:r>
            <a:r>
              <a:rPr lang="en-US" sz="3600" baseline="0" dirty="0"/>
              <a:t>;</a:t>
            </a:r>
          </a:p>
          <a:p>
            <a:r>
              <a:rPr lang="en-US" sz="3600" baseline="0" dirty="0"/>
              <a:t>to sift the nations with the sieve of destruction,</a:t>
            </a:r>
          </a:p>
          <a:p>
            <a:r>
              <a:rPr lang="en-US" sz="3600" baseline="0" dirty="0"/>
              <a:t>    and to place on the jaws of the peoples a bridle </a:t>
            </a:r>
          </a:p>
          <a:p>
            <a:r>
              <a:rPr lang="en-US" sz="3600" baseline="0" dirty="0"/>
              <a:t>    that leads astray.</a:t>
            </a:r>
            <a:endParaRPr lang="en-US" sz="3600" baseline="0" dirty="0">
              <a:solidFill>
                <a:srgbClr val="FFFF00"/>
              </a:solidFill>
            </a:endParaRPr>
          </a:p>
        </p:txBody>
      </p:sp>
      <p:sp>
        <p:nvSpPr>
          <p:cNvPr id="4" name="Rectangle: Rounded Corners 3">
            <a:extLst>
              <a:ext uri="{FF2B5EF4-FFF2-40B4-BE49-F238E27FC236}">
                <a16:creationId xmlns:a16="http://schemas.microsoft.com/office/drawing/2014/main" id="{7CAD3E7A-7B03-5F53-3E65-5D75DCD01000}"/>
              </a:ext>
            </a:extLst>
          </p:cNvPr>
          <p:cNvSpPr/>
          <p:nvPr/>
        </p:nvSpPr>
        <p:spPr>
          <a:xfrm>
            <a:off x="221049" y="1093876"/>
            <a:ext cx="8602440" cy="914400"/>
          </a:xfrm>
          <a:prstGeom prst="roundRect">
            <a:avLst/>
          </a:prstGeom>
          <a:solidFill>
            <a:srgbClr val="40381C"/>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Description of Assyrian invasion in Isaiah 8!</a:t>
            </a:r>
          </a:p>
        </p:txBody>
      </p:sp>
    </p:spTree>
    <p:extLst>
      <p:ext uri="{BB962C8B-B14F-4D97-AF65-F5344CB8AC3E}">
        <p14:creationId xmlns:p14="http://schemas.microsoft.com/office/powerpoint/2010/main" val="122976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06F3A1D5-174A-D604-7D38-93168DC515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43" t="13148" r="2079" b="2962"/>
          <a:stretch/>
        </p:blipFill>
        <p:spPr bwMode="auto">
          <a:xfrm>
            <a:off x="0" y="0"/>
            <a:ext cx="12192000" cy="687352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221049" y="1128438"/>
            <a:ext cx="11749901" cy="2308324"/>
          </a:xfrm>
          <a:prstGeom prst="rect">
            <a:avLst/>
          </a:prstGeom>
          <a:solidFill>
            <a:schemeClr val="bg1">
              <a:lumMod val="85000"/>
              <a:lumOff val="15000"/>
              <a:alpha val="70000"/>
            </a:scheme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dirty="0"/>
              <a:t>29</a:t>
            </a:r>
            <a:r>
              <a:rPr lang="en-US" sz="3600" baseline="0" dirty="0"/>
              <a:t> You shall have a </a:t>
            </a:r>
            <a:r>
              <a:rPr lang="en-US" sz="3600" baseline="0" dirty="0">
                <a:solidFill>
                  <a:srgbClr val="FFFF00"/>
                </a:solidFill>
              </a:rPr>
              <a:t>song as in the night </a:t>
            </a:r>
            <a:r>
              <a:rPr lang="en-US" sz="3600" baseline="0" dirty="0"/>
              <a:t>when a holy feast is kept, and </a:t>
            </a:r>
            <a:r>
              <a:rPr lang="en-US" sz="3600" baseline="0" dirty="0">
                <a:solidFill>
                  <a:srgbClr val="FFFF00"/>
                </a:solidFill>
              </a:rPr>
              <a:t>gladness of heart</a:t>
            </a:r>
            <a:r>
              <a:rPr lang="en-US" sz="3600" baseline="0" dirty="0"/>
              <a:t>, as when one sets out to the </a:t>
            </a:r>
            <a:r>
              <a:rPr lang="en-US" sz="3600" baseline="0" dirty="0">
                <a:solidFill>
                  <a:srgbClr val="FFFF00"/>
                </a:solidFill>
              </a:rPr>
              <a:t>sound of the flute </a:t>
            </a:r>
            <a:r>
              <a:rPr lang="en-US" sz="3600" baseline="0" dirty="0"/>
              <a:t>to go to the mountain of the Lord, to the Rock of Israel.</a:t>
            </a:r>
            <a:endParaRPr lang="en-US" sz="3600" baseline="0" dirty="0">
              <a:solidFill>
                <a:srgbClr val="FFFF00"/>
              </a:solidFill>
            </a:endParaRPr>
          </a:p>
        </p:txBody>
      </p:sp>
      <p:sp>
        <p:nvSpPr>
          <p:cNvPr id="2" name="Rectangle: Rounded Corners 1">
            <a:extLst>
              <a:ext uri="{FF2B5EF4-FFF2-40B4-BE49-F238E27FC236}">
                <a16:creationId xmlns:a16="http://schemas.microsoft.com/office/drawing/2014/main" id="{02CCF88E-6070-2418-41C1-85A2D559AB7F}"/>
              </a:ext>
            </a:extLst>
          </p:cNvPr>
          <p:cNvSpPr/>
          <p:nvPr/>
        </p:nvSpPr>
        <p:spPr>
          <a:xfrm>
            <a:off x="221049" y="107019"/>
            <a:ext cx="9893912" cy="914400"/>
          </a:xfrm>
          <a:prstGeom prst="roundRect">
            <a:avLst/>
          </a:prstGeom>
          <a:solidFill>
            <a:schemeClr val="bg1">
              <a:lumMod val="85000"/>
              <a:lumOff val="15000"/>
            </a:schemeClr>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people singing as he judges – Revelation 19</a:t>
            </a:r>
          </a:p>
        </p:txBody>
      </p:sp>
    </p:spTree>
    <p:extLst>
      <p:ext uri="{BB962C8B-B14F-4D97-AF65-F5344CB8AC3E}">
        <p14:creationId xmlns:p14="http://schemas.microsoft.com/office/powerpoint/2010/main" val="13085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9A2E2B41-E377-68C7-BB8B-E8C3D29205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786"/>
          <a:stretch/>
        </p:blipFill>
        <p:spPr bwMode="auto">
          <a:xfrm>
            <a:off x="0" y="-1"/>
            <a:ext cx="12192000" cy="6862761"/>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221050" y="2445174"/>
            <a:ext cx="11749901" cy="2308324"/>
          </a:xfrm>
          <a:prstGeom prst="rect">
            <a:avLst/>
          </a:prstGeom>
          <a:solidFill>
            <a:srgbClr val="002060">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dirty="0"/>
              <a:t>30</a:t>
            </a:r>
            <a:r>
              <a:rPr lang="en-US" sz="3600" baseline="0" dirty="0"/>
              <a:t> And the Lord will cause his majestic voice to be heard and the descending blow of his arm to be seen, in furious anger and a flame of devouring fire, with a cloudburst and storm and hailstones.</a:t>
            </a:r>
            <a:endParaRPr lang="en-US" sz="3600" baseline="0" dirty="0">
              <a:solidFill>
                <a:srgbClr val="FFFF00"/>
              </a:solidFill>
            </a:endParaRPr>
          </a:p>
        </p:txBody>
      </p:sp>
    </p:spTree>
    <p:extLst>
      <p:ext uri="{BB962C8B-B14F-4D97-AF65-F5344CB8AC3E}">
        <p14:creationId xmlns:p14="http://schemas.microsoft.com/office/powerpoint/2010/main" val="14549022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C344AE61-8ED3-9B72-0EED-14E9F64576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94" b="8163"/>
          <a:stretch/>
        </p:blipFill>
        <p:spPr bwMode="auto">
          <a:xfrm>
            <a:off x="0" y="-15776"/>
            <a:ext cx="12192000" cy="6873776"/>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221049" y="3886462"/>
            <a:ext cx="11749901" cy="2862322"/>
          </a:xfrm>
          <a:prstGeom prst="rect">
            <a:avLst/>
          </a:prstGeom>
          <a:solidFill>
            <a:srgbClr val="473C1E">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dirty="0"/>
              <a:t>31</a:t>
            </a:r>
            <a:r>
              <a:rPr lang="en-US" sz="3600" baseline="0" dirty="0"/>
              <a:t> </a:t>
            </a:r>
            <a:r>
              <a:rPr lang="en-US" sz="3600" baseline="0" dirty="0">
                <a:solidFill>
                  <a:srgbClr val="FFFF00"/>
                </a:solidFill>
              </a:rPr>
              <a:t>The Assyrians will be terror-stricken at the voice of the Lord, when he strikes with his rod. </a:t>
            </a:r>
            <a:r>
              <a:rPr lang="en-US" sz="3600" dirty="0"/>
              <a:t>32</a:t>
            </a:r>
            <a:r>
              <a:rPr lang="en-US" sz="3600" baseline="0" dirty="0"/>
              <a:t> And every stroke of the appointed staff that the Lord lays on them will be to the sound of tambourines and lyres. Battling with brandished arm, he will fight with them. </a:t>
            </a:r>
            <a:endParaRPr lang="en-US" sz="3600" baseline="0" dirty="0">
              <a:solidFill>
                <a:srgbClr val="FFFF00"/>
              </a:solidFill>
            </a:endParaRPr>
          </a:p>
        </p:txBody>
      </p:sp>
    </p:spTree>
    <p:extLst>
      <p:ext uri="{BB962C8B-B14F-4D97-AF65-F5344CB8AC3E}">
        <p14:creationId xmlns:p14="http://schemas.microsoft.com/office/powerpoint/2010/main" val="40211015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C344AE61-8ED3-9B72-0EED-14E9F64576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94" b="8163"/>
          <a:stretch/>
        </p:blipFill>
        <p:spPr bwMode="auto">
          <a:xfrm>
            <a:off x="0" y="-15776"/>
            <a:ext cx="12192000" cy="6873776"/>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221049" y="3886462"/>
            <a:ext cx="11749901" cy="2862322"/>
          </a:xfrm>
          <a:prstGeom prst="rect">
            <a:avLst/>
          </a:prstGeom>
          <a:solidFill>
            <a:srgbClr val="473C1E">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dirty="0"/>
              <a:t>31</a:t>
            </a:r>
            <a:r>
              <a:rPr lang="en-US" sz="3600" baseline="0" dirty="0"/>
              <a:t> The Assyrians will be terror-stricken at the voice of the Lord, when he strikes with his rod. </a:t>
            </a:r>
            <a:r>
              <a:rPr lang="en-US" sz="3600" dirty="0"/>
              <a:t>32</a:t>
            </a:r>
            <a:r>
              <a:rPr lang="en-US" sz="3600" baseline="0" dirty="0"/>
              <a:t> And </a:t>
            </a:r>
            <a:r>
              <a:rPr lang="en-US" sz="3600" baseline="0" dirty="0">
                <a:solidFill>
                  <a:srgbClr val="FFFF00"/>
                </a:solidFill>
              </a:rPr>
              <a:t>every stroke of the appointed staff that the Lord lays on them will be to the sound of tambourines and lyres</a:t>
            </a:r>
            <a:r>
              <a:rPr lang="en-US" sz="3600" baseline="0" dirty="0"/>
              <a:t>. Battling with brandished arm, he will fight with them. </a:t>
            </a:r>
            <a:endParaRPr lang="en-US" sz="3600" baseline="0" dirty="0">
              <a:solidFill>
                <a:srgbClr val="FFFF00"/>
              </a:solidFill>
            </a:endParaRPr>
          </a:p>
        </p:txBody>
      </p:sp>
    </p:spTree>
    <p:extLst>
      <p:ext uri="{BB962C8B-B14F-4D97-AF65-F5344CB8AC3E}">
        <p14:creationId xmlns:p14="http://schemas.microsoft.com/office/powerpoint/2010/main" val="2537653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pile of wood on fire">
            <a:extLst>
              <a:ext uri="{FF2B5EF4-FFF2-40B4-BE49-F238E27FC236}">
                <a16:creationId xmlns:a16="http://schemas.microsoft.com/office/drawing/2014/main" id="{9335769A-3918-D499-DEA2-E687FC9A13BD}"/>
              </a:ext>
            </a:extLst>
          </p:cNvPr>
          <p:cNvPicPr>
            <a:picLocks noChangeAspect="1"/>
          </p:cNvPicPr>
          <p:nvPr/>
        </p:nvPicPr>
        <p:blipFill>
          <a:blip r:embed="rId3">
            <a:extLst>
              <a:ext uri="{28A0092B-C50C-407E-A947-70E740481C1C}">
                <a14:useLocalDpi xmlns:a14="http://schemas.microsoft.com/office/drawing/2010/main" val="0"/>
              </a:ext>
            </a:extLst>
          </a:blip>
          <a:srcRect b="21515"/>
          <a:stretch/>
        </p:blipFill>
        <p:spPr>
          <a:xfrm>
            <a:off x="0" y="0"/>
            <a:ext cx="12175282" cy="6858000"/>
          </a:xfrm>
          <a:prstGeom prst="rect">
            <a:avLst/>
          </a:prstGeom>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212690" y="4403819"/>
            <a:ext cx="11749901" cy="2308324"/>
          </a:xfrm>
          <a:prstGeom prst="rect">
            <a:avLst/>
          </a:prstGeom>
          <a:solidFill>
            <a:schemeClr val="bg1">
              <a:lumMod val="85000"/>
              <a:lumOff val="15000"/>
              <a:alpha val="70000"/>
            </a:scheme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dirty="0"/>
              <a:t>33</a:t>
            </a:r>
            <a:r>
              <a:rPr lang="en-US" sz="3600" baseline="0" dirty="0"/>
              <a:t> For a burning place has long been prepared; indeed, for the king it is made ready, its pyre made deep and wide, with fire and wood in abundance; the breath of the Lord, like a stream of sulfur, kindles it.</a:t>
            </a:r>
            <a:endParaRPr lang="en-US" sz="3600" baseline="0" dirty="0">
              <a:solidFill>
                <a:srgbClr val="FFFF00"/>
              </a:solidFill>
            </a:endParaRPr>
          </a:p>
        </p:txBody>
      </p:sp>
      <p:sp>
        <p:nvSpPr>
          <p:cNvPr id="2" name="Rectangle: Rounded Corners 1">
            <a:extLst>
              <a:ext uri="{FF2B5EF4-FFF2-40B4-BE49-F238E27FC236}">
                <a16:creationId xmlns:a16="http://schemas.microsoft.com/office/drawing/2014/main" id="{21BCC0FE-086B-7A64-91AB-C64AC78397EF}"/>
              </a:ext>
            </a:extLst>
          </p:cNvPr>
          <p:cNvSpPr/>
          <p:nvPr/>
        </p:nvSpPr>
        <p:spPr>
          <a:xfrm>
            <a:off x="843739" y="229567"/>
            <a:ext cx="10487801" cy="914400"/>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king of Assyria marching to his own funeral pyre!</a:t>
            </a:r>
          </a:p>
        </p:txBody>
      </p:sp>
    </p:spTree>
    <p:extLst>
      <p:ext uri="{BB962C8B-B14F-4D97-AF65-F5344CB8AC3E}">
        <p14:creationId xmlns:p14="http://schemas.microsoft.com/office/powerpoint/2010/main" val="35377429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C344AE61-8ED3-9B72-0EED-14E9F64576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94" b="8163"/>
          <a:stretch/>
        </p:blipFill>
        <p:spPr bwMode="auto">
          <a:xfrm>
            <a:off x="0" y="-15776"/>
            <a:ext cx="12192000" cy="6873776"/>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978285" y="2307211"/>
            <a:ext cx="10235429" cy="3554819"/>
          </a:xfrm>
          <a:prstGeom prst="rect">
            <a:avLst/>
          </a:prstGeom>
          <a:solidFill>
            <a:srgbClr val="473C1E">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spcAft>
                <a:spcPts val="1800"/>
              </a:spcAft>
            </a:pPr>
            <a:r>
              <a:rPr lang="en-US" baseline="0" dirty="0"/>
              <a:t>Why this colorful, poetic description of God’s defeat of the Assyrian army?</a:t>
            </a:r>
          </a:p>
          <a:p>
            <a:pPr algn="ctr">
              <a:spcAft>
                <a:spcPts val="1200"/>
              </a:spcAft>
            </a:pPr>
            <a:r>
              <a:rPr lang="en-US" baseline="0" dirty="0">
                <a:solidFill>
                  <a:srgbClr val="FFFF00"/>
                </a:solidFill>
              </a:rPr>
              <a:t>God can be trusted!</a:t>
            </a:r>
          </a:p>
          <a:p>
            <a:pPr algn="ctr"/>
            <a:r>
              <a:rPr lang="en-US" baseline="0" dirty="0">
                <a:solidFill>
                  <a:srgbClr val="FFFF00"/>
                </a:solidFill>
              </a:rPr>
              <a:t>His purposes will be accomplished not just in long-term history, but in this specific challenge!</a:t>
            </a:r>
          </a:p>
        </p:txBody>
      </p:sp>
    </p:spTree>
    <p:extLst>
      <p:ext uri="{BB962C8B-B14F-4D97-AF65-F5344CB8AC3E}">
        <p14:creationId xmlns:p14="http://schemas.microsoft.com/office/powerpoint/2010/main" val="5902235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B8A86A2-5BE7-59ED-F331-81BA74F2E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14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4EF5D5-8078-8E13-10F5-E3D5D01F633E}"/>
              </a:ext>
            </a:extLst>
          </p:cNvPr>
          <p:cNvSpPr txBox="1"/>
          <p:nvPr/>
        </p:nvSpPr>
        <p:spPr>
          <a:xfrm>
            <a:off x="4708072" y="24489"/>
            <a:ext cx="2775857" cy="769441"/>
          </a:xfrm>
          <a:prstGeom prst="rect">
            <a:avLst/>
          </a:prstGeom>
          <a:solidFill>
            <a:srgbClr val="25333C">
              <a:alpha val="70000"/>
            </a:srgbClr>
          </a:solidFill>
          <a:ln w="63500">
            <a:noFill/>
          </a:ln>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30</a:t>
            </a:r>
          </a:p>
        </p:txBody>
      </p:sp>
      <p:sp>
        <p:nvSpPr>
          <p:cNvPr id="7" name="TextBox 6">
            <a:extLst>
              <a:ext uri="{FF2B5EF4-FFF2-40B4-BE49-F238E27FC236}">
                <a16:creationId xmlns:a16="http://schemas.microsoft.com/office/drawing/2014/main" id="{72D95FA7-85FD-40CD-90DE-43A9657DDCE0}"/>
              </a:ext>
            </a:extLst>
          </p:cNvPr>
          <p:cNvSpPr txBox="1"/>
          <p:nvPr/>
        </p:nvSpPr>
        <p:spPr>
          <a:xfrm>
            <a:off x="620486" y="4048133"/>
            <a:ext cx="11103428" cy="2785378"/>
          </a:xfrm>
          <a:prstGeom prst="rect">
            <a:avLst/>
          </a:prstGeom>
          <a:solidFill>
            <a:srgbClr val="25333C">
              <a:alpha val="50000"/>
            </a:srgb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Sinful Alliance (1-7)</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Rebellious People (8-17)</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Trustworthy God – Ultimate Future (18-26)</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Trustworthy God – Near Future (27-33)</a:t>
            </a:r>
          </a:p>
        </p:txBody>
      </p:sp>
    </p:spTree>
    <p:extLst>
      <p:ext uri="{BB962C8B-B14F-4D97-AF65-F5344CB8AC3E}">
        <p14:creationId xmlns:p14="http://schemas.microsoft.com/office/powerpoint/2010/main" val="5055243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E1A55F9-A981-285B-690C-A412591EB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1495"/>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1011266" y="1507063"/>
            <a:ext cx="10169468" cy="3170099"/>
          </a:xfrm>
          <a:prstGeom prst="rect">
            <a:avLst/>
          </a:prstGeom>
          <a:solidFill>
            <a:srgbClr val="683112">
              <a:alpha val="8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baseline="0" dirty="0">
                <a:solidFill>
                  <a:srgbClr val="FFFF00"/>
                </a:solidFill>
              </a:rPr>
              <a:t>Reasons it was wrong:</a:t>
            </a:r>
          </a:p>
          <a:p>
            <a:pPr marL="742950" indent="-742950">
              <a:buFont typeface="+mj-lt"/>
              <a:buAutoNum type="arabicPeriod"/>
            </a:pPr>
            <a:r>
              <a:rPr lang="en-US" baseline="0" dirty="0">
                <a:solidFill>
                  <a:srgbClr val="FFFF00"/>
                </a:solidFill>
              </a:rPr>
              <a:t>Self-reliance</a:t>
            </a:r>
            <a:r>
              <a:rPr lang="en-US" baseline="0" dirty="0"/>
              <a:t>:  Carrying out plans without consulting God</a:t>
            </a:r>
          </a:p>
          <a:p>
            <a:pPr marL="742950" indent="-742950">
              <a:buFont typeface="+mj-lt"/>
              <a:buAutoNum type="arabicPeriod"/>
            </a:pPr>
            <a:r>
              <a:rPr lang="en-US" baseline="0" dirty="0">
                <a:solidFill>
                  <a:srgbClr val="FFFF00"/>
                </a:solidFill>
              </a:rPr>
              <a:t>Idolatry</a:t>
            </a:r>
            <a:r>
              <a:rPr lang="en-US" baseline="0" dirty="0"/>
              <a:t>:  Seeking refuge / protection in someone instead of in God</a:t>
            </a:r>
          </a:p>
        </p:txBody>
      </p:sp>
      <p:sp>
        <p:nvSpPr>
          <p:cNvPr id="2" name="TextBox 1">
            <a:extLst>
              <a:ext uri="{FF2B5EF4-FFF2-40B4-BE49-F238E27FC236}">
                <a16:creationId xmlns:a16="http://schemas.microsoft.com/office/drawing/2014/main" id="{006A3FFE-559F-8FBA-3511-F3F82723FC0F}"/>
              </a:ext>
            </a:extLst>
          </p:cNvPr>
          <p:cNvSpPr txBox="1"/>
          <p:nvPr/>
        </p:nvSpPr>
        <p:spPr>
          <a:xfrm>
            <a:off x="2059619" y="24489"/>
            <a:ext cx="8078680" cy="769441"/>
          </a:xfrm>
          <a:prstGeom prst="rect">
            <a:avLst/>
          </a:prstGeom>
          <a:solidFill>
            <a:srgbClr val="25333C">
              <a:alpha val="70000"/>
            </a:srgbClr>
          </a:solidFill>
          <a:ln w="63500">
            <a:noFill/>
          </a:ln>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does this relate to us today?</a:t>
            </a:r>
          </a:p>
        </p:txBody>
      </p:sp>
    </p:spTree>
    <p:extLst>
      <p:ext uri="{BB962C8B-B14F-4D97-AF65-F5344CB8AC3E}">
        <p14:creationId xmlns:p14="http://schemas.microsoft.com/office/powerpoint/2010/main" val="370713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E1A55F9-A981-285B-690C-A412591EB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1495"/>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865851" y="1283696"/>
            <a:ext cx="10460298" cy="4708981"/>
          </a:xfrm>
          <a:prstGeom prst="rect">
            <a:avLst/>
          </a:prstGeom>
          <a:solidFill>
            <a:srgbClr val="683112">
              <a:alpha val="8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spcAft>
                <a:spcPts val="2400"/>
              </a:spcAft>
            </a:pPr>
            <a:r>
              <a:rPr lang="en-US" baseline="0" dirty="0"/>
              <a:t>When we carry out our plans without consulting God, we end up working against his purposes…</a:t>
            </a:r>
          </a:p>
          <a:p>
            <a:r>
              <a:rPr lang="en-US" baseline="0" dirty="0"/>
              <a:t>“I made the whole house of Israel and the whole house of Judah cling to me, declares the Lord, </a:t>
            </a:r>
            <a:r>
              <a:rPr lang="en-US" baseline="0" dirty="0">
                <a:solidFill>
                  <a:srgbClr val="FFFF00"/>
                </a:solidFill>
              </a:rPr>
              <a:t>that they might be for me a people, a name, a praise, and a glory, but they would not listen.</a:t>
            </a:r>
            <a:r>
              <a:rPr lang="en-US" baseline="0" dirty="0"/>
              <a:t>”</a:t>
            </a:r>
            <a:r>
              <a:rPr lang="en-US" baseline="0" dirty="0">
                <a:solidFill>
                  <a:srgbClr val="FFFF00"/>
                </a:solidFill>
              </a:rPr>
              <a:t>  </a:t>
            </a:r>
          </a:p>
          <a:p>
            <a:r>
              <a:rPr lang="en-US" baseline="0" dirty="0"/>
              <a:t>                                                Jeremiah 13:11</a:t>
            </a:r>
          </a:p>
        </p:txBody>
      </p:sp>
      <p:sp>
        <p:nvSpPr>
          <p:cNvPr id="4" name="TextBox 3">
            <a:extLst>
              <a:ext uri="{FF2B5EF4-FFF2-40B4-BE49-F238E27FC236}">
                <a16:creationId xmlns:a16="http://schemas.microsoft.com/office/drawing/2014/main" id="{D52CF4B0-6321-152A-B763-0FDE5AB874BE}"/>
              </a:ext>
            </a:extLst>
          </p:cNvPr>
          <p:cNvSpPr txBox="1"/>
          <p:nvPr/>
        </p:nvSpPr>
        <p:spPr>
          <a:xfrm>
            <a:off x="2059619" y="5635"/>
            <a:ext cx="8078680" cy="769441"/>
          </a:xfrm>
          <a:prstGeom prst="rect">
            <a:avLst/>
          </a:prstGeom>
          <a:solidFill>
            <a:srgbClr val="683112"/>
          </a:solidFill>
          <a:ln w="63500">
            <a:noFill/>
          </a:ln>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Self-Reliance</a:t>
            </a:r>
          </a:p>
        </p:txBody>
      </p:sp>
    </p:spTree>
    <p:extLst>
      <p:ext uri="{BB962C8B-B14F-4D97-AF65-F5344CB8AC3E}">
        <p14:creationId xmlns:p14="http://schemas.microsoft.com/office/powerpoint/2010/main" val="69466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person sitting on a rock writing on a paper&#10;&#10;Description automatically generated">
            <a:extLst>
              <a:ext uri="{FF2B5EF4-FFF2-40B4-BE49-F238E27FC236}">
                <a16:creationId xmlns:a16="http://schemas.microsoft.com/office/drawing/2014/main" id="{1D69E8F2-FD6A-E130-1E40-FDBB4D57B0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01" b="2109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E951134-4CA3-03BE-7075-5EB10AFC6FFE}"/>
              </a:ext>
            </a:extLst>
          </p:cNvPr>
          <p:cNvSpPr/>
          <p:nvPr/>
        </p:nvSpPr>
        <p:spPr>
          <a:xfrm>
            <a:off x="389744" y="1019331"/>
            <a:ext cx="11332564" cy="5471410"/>
          </a:xfrm>
          <a:prstGeom prst="rect">
            <a:avLst/>
          </a:prstGeom>
          <a:solidFill>
            <a:srgbClr val="192E54">
              <a:alpha val="70000"/>
            </a:srgbClr>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44EF5D5-8078-8E13-10F5-E3D5D01F633E}"/>
              </a:ext>
            </a:extLst>
          </p:cNvPr>
          <p:cNvSpPr txBox="1"/>
          <p:nvPr/>
        </p:nvSpPr>
        <p:spPr>
          <a:xfrm>
            <a:off x="918063" y="24489"/>
            <a:ext cx="10355874" cy="830997"/>
          </a:xfrm>
          <a:prstGeom prst="rect">
            <a:avLst/>
          </a:prstGeom>
          <a:noFill/>
          <a:ln w="63500">
            <a:noFill/>
          </a:ln>
        </p:spPr>
        <p:txBody>
          <a:bodyPr wrap="square" rtlCol="0">
            <a:spAutoFit/>
          </a:bodyPr>
          <a:lstStyle/>
          <a:p>
            <a:pPr algn="ctr"/>
            <a:r>
              <a:rPr lang="en-US" sz="4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Book of Isaiah</a:t>
            </a:r>
          </a:p>
        </p:txBody>
      </p:sp>
      <p:sp>
        <p:nvSpPr>
          <p:cNvPr id="4" name="TextBox 3">
            <a:extLst>
              <a:ext uri="{FF2B5EF4-FFF2-40B4-BE49-F238E27FC236}">
                <a16:creationId xmlns:a16="http://schemas.microsoft.com/office/drawing/2014/main" id="{350528DB-B47E-2BB8-EECB-D2F860AAFECE}"/>
              </a:ext>
            </a:extLst>
          </p:cNvPr>
          <p:cNvSpPr txBox="1"/>
          <p:nvPr/>
        </p:nvSpPr>
        <p:spPr>
          <a:xfrm>
            <a:off x="302989" y="1024673"/>
            <a:ext cx="5805335" cy="646331"/>
          </a:xfrm>
          <a:prstGeom prst="rect">
            <a:avLst/>
          </a:prstGeom>
          <a:noFill/>
          <a:ln w="63500">
            <a:noFill/>
          </a:ln>
        </p:spPr>
        <p:txBody>
          <a:bodyPr wrap="square" rtlCol="0">
            <a:spAutoFit/>
          </a:bodyP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Chapters 1-39 - Judgment</a:t>
            </a:r>
          </a:p>
        </p:txBody>
      </p:sp>
      <p:cxnSp>
        <p:nvCxnSpPr>
          <p:cNvPr id="9" name="Straight Connector 8">
            <a:extLst>
              <a:ext uri="{FF2B5EF4-FFF2-40B4-BE49-F238E27FC236}">
                <a16:creationId xmlns:a16="http://schemas.microsoft.com/office/drawing/2014/main" id="{3AB0ACAF-7E77-7E27-609B-FFE15105B140}"/>
              </a:ext>
            </a:extLst>
          </p:cNvPr>
          <p:cNvCxnSpPr>
            <a:cxnSpLocks/>
          </p:cNvCxnSpPr>
          <p:nvPr/>
        </p:nvCxnSpPr>
        <p:spPr>
          <a:xfrm>
            <a:off x="5916971" y="1035118"/>
            <a:ext cx="0" cy="547141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661B5FD-0F20-0A96-B438-95F075474317}"/>
              </a:ext>
            </a:extLst>
          </p:cNvPr>
          <p:cNvCxnSpPr/>
          <p:nvPr/>
        </p:nvCxnSpPr>
        <p:spPr>
          <a:xfrm>
            <a:off x="389744" y="1678898"/>
            <a:ext cx="11332564"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DECB31F-CDC7-DA3C-CE18-8440D255BE02}"/>
              </a:ext>
            </a:extLst>
          </p:cNvPr>
          <p:cNvSpPr txBox="1"/>
          <p:nvPr/>
        </p:nvSpPr>
        <p:spPr>
          <a:xfrm>
            <a:off x="5916971" y="1035118"/>
            <a:ext cx="5805337" cy="646331"/>
          </a:xfrm>
          <a:prstGeom prst="rect">
            <a:avLst/>
          </a:prstGeom>
          <a:noFill/>
          <a:ln w="63500">
            <a:noFill/>
          </a:ln>
        </p:spPr>
        <p:txBody>
          <a:bodyPr wrap="square" rtlCol="0">
            <a:spAutoFit/>
          </a:bodyP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Chapters 40-66 - Restoration</a:t>
            </a:r>
          </a:p>
        </p:txBody>
      </p:sp>
      <p:sp>
        <p:nvSpPr>
          <p:cNvPr id="12" name="TextBox 11">
            <a:extLst>
              <a:ext uri="{FF2B5EF4-FFF2-40B4-BE49-F238E27FC236}">
                <a16:creationId xmlns:a16="http://schemas.microsoft.com/office/drawing/2014/main" id="{ECFCCB1E-2804-BD18-6E98-292624E0628B}"/>
              </a:ext>
            </a:extLst>
          </p:cNvPr>
          <p:cNvSpPr txBox="1"/>
          <p:nvPr/>
        </p:nvSpPr>
        <p:spPr>
          <a:xfrm>
            <a:off x="521991" y="1762665"/>
            <a:ext cx="5255926" cy="4524315"/>
          </a:xfrm>
          <a:prstGeom prst="rect">
            <a:avLst/>
          </a:prstGeom>
          <a:no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Focus: 	Isaiah’s Day</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1-6:  	Introduction</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7-12:	Assyrian Invasion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Messiah</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13-27:	God’s Universal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Kingdom</a:t>
            </a:r>
          </a:p>
          <a:p>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28-39:	God as the Lord of </a:t>
            </a:r>
          </a:p>
          <a:p>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History</a:t>
            </a:r>
          </a:p>
        </p:txBody>
      </p:sp>
      <p:sp>
        <p:nvSpPr>
          <p:cNvPr id="3" name="TextBox 2">
            <a:extLst>
              <a:ext uri="{FF2B5EF4-FFF2-40B4-BE49-F238E27FC236}">
                <a16:creationId xmlns:a16="http://schemas.microsoft.com/office/drawing/2014/main" id="{D3A20214-06E8-1C77-B215-B3D60240A6E6}"/>
              </a:ext>
            </a:extLst>
          </p:cNvPr>
          <p:cNvSpPr txBox="1"/>
          <p:nvPr/>
        </p:nvSpPr>
        <p:spPr>
          <a:xfrm>
            <a:off x="6069719" y="1746878"/>
            <a:ext cx="5255926" cy="646331"/>
          </a:xfrm>
          <a:prstGeom prst="rect">
            <a:avLst/>
          </a:prstGeom>
          <a:no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Focus: 	Future</a:t>
            </a:r>
          </a:p>
        </p:txBody>
      </p:sp>
    </p:spTree>
    <p:extLst>
      <p:ext uri="{BB962C8B-B14F-4D97-AF65-F5344CB8AC3E}">
        <p14:creationId xmlns:p14="http://schemas.microsoft.com/office/powerpoint/2010/main" val="12519215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E1A55F9-A981-285B-690C-A412591EB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1495"/>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865850" y="1074509"/>
            <a:ext cx="10460299" cy="4708981"/>
          </a:xfrm>
          <a:prstGeom prst="rect">
            <a:avLst/>
          </a:prstGeom>
          <a:solidFill>
            <a:srgbClr val="683112">
              <a:alpha val="8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spcAft>
                <a:spcPts val="2400"/>
              </a:spcAft>
            </a:pPr>
            <a:r>
              <a:rPr lang="en-US" baseline="0" dirty="0"/>
              <a:t>When we trust in anything or anyone instead of in God because we end up worshipping that…</a:t>
            </a:r>
          </a:p>
          <a:p>
            <a:r>
              <a:rPr lang="en-US" baseline="0" dirty="0"/>
              <a:t>“Thus says the Lord:</a:t>
            </a:r>
          </a:p>
          <a:p>
            <a:r>
              <a:rPr lang="en-US" baseline="0" dirty="0"/>
              <a:t>‘</a:t>
            </a:r>
            <a:r>
              <a:rPr lang="en-US" baseline="0" dirty="0">
                <a:solidFill>
                  <a:srgbClr val="FFFF00"/>
                </a:solidFill>
              </a:rPr>
              <a:t>Cursed is the man who trusts in man</a:t>
            </a:r>
          </a:p>
          <a:p>
            <a:r>
              <a:rPr lang="en-US" baseline="0" dirty="0"/>
              <a:t>    and makes flesh his strength,</a:t>
            </a:r>
          </a:p>
          <a:p>
            <a:r>
              <a:rPr lang="en-US" baseline="0" dirty="0"/>
              <a:t>    </a:t>
            </a:r>
            <a:r>
              <a:rPr lang="en-US" baseline="0" dirty="0">
                <a:solidFill>
                  <a:srgbClr val="FFFF00"/>
                </a:solidFill>
              </a:rPr>
              <a:t>whose heart turns away from the Lord</a:t>
            </a:r>
            <a:r>
              <a:rPr lang="en-US" baseline="0" dirty="0"/>
              <a:t>.’”</a:t>
            </a:r>
            <a:r>
              <a:rPr lang="en-US" baseline="0" dirty="0">
                <a:solidFill>
                  <a:srgbClr val="FFFF00"/>
                </a:solidFill>
              </a:rPr>
              <a:t>  </a:t>
            </a:r>
          </a:p>
          <a:p>
            <a:r>
              <a:rPr lang="en-US" baseline="0" dirty="0"/>
              <a:t>                                                Jeremiah 17:5</a:t>
            </a:r>
          </a:p>
        </p:txBody>
      </p:sp>
      <p:sp>
        <p:nvSpPr>
          <p:cNvPr id="4" name="TextBox 3">
            <a:extLst>
              <a:ext uri="{FF2B5EF4-FFF2-40B4-BE49-F238E27FC236}">
                <a16:creationId xmlns:a16="http://schemas.microsoft.com/office/drawing/2014/main" id="{B6DC882F-18F0-E33A-45D6-782D0CB7E418}"/>
              </a:ext>
            </a:extLst>
          </p:cNvPr>
          <p:cNvSpPr txBox="1"/>
          <p:nvPr/>
        </p:nvSpPr>
        <p:spPr>
          <a:xfrm>
            <a:off x="2059619" y="5635"/>
            <a:ext cx="8078680" cy="769441"/>
          </a:xfrm>
          <a:prstGeom prst="rect">
            <a:avLst/>
          </a:prstGeom>
          <a:solidFill>
            <a:srgbClr val="683112"/>
          </a:solidFill>
          <a:ln w="63500">
            <a:noFill/>
          </a:ln>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Idolatry</a:t>
            </a:r>
          </a:p>
        </p:txBody>
      </p:sp>
    </p:spTree>
    <p:extLst>
      <p:ext uri="{BB962C8B-B14F-4D97-AF65-F5344CB8AC3E}">
        <p14:creationId xmlns:p14="http://schemas.microsoft.com/office/powerpoint/2010/main" val="263736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E1A55F9-A981-285B-690C-A412591EB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1495"/>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865850" y="1074509"/>
            <a:ext cx="10460299" cy="4708981"/>
          </a:xfrm>
          <a:prstGeom prst="rect">
            <a:avLst/>
          </a:prstGeom>
          <a:solidFill>
            <a:srgbClr val="683112">
              <a:alpha val="8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spcAft>
                <a:spcPts val="2400"/>
              </a:spcAft>
            </a:pPr>
            <a:r>
              <a:rPr lang="en-US" baseline="0" dirty="0"/>
              <a:t>When we trust in anything or anyone instead of in God because we end up worshipping that…</a:t>
            </a:r>
          </a:p>
          <a:p>
            <a:r>
              <a:rPr lang="en-US" baseline="0" dirty="0"/>
              <a:t>“Thus says the Lord:</a:t>
            </a:r>
          </a:p>
          <a:p>
            <a:r>
              <a:rPr lang="en-US" baseline="0" dirty="0"/>
              <a:t>‘</a:t>
            </a:r>
            <a:r>
              <a:rPr lang="en-US" baseline="0" dirty="0">
                <a:solidFill>
                  <a:srgbClr val="FFFF00"/>
                </a:solidFill>
              </a:rPr>
              <a:t>Cursed is the man who trusts in man</a:t>
            </a:r>
          </a:p>
          <a:p>
            <a:r>
              <a:rPr lang="en-US" baseline="0" dirty="0"/>
              <a:t>    and makes flesh his strength,</a:t>
            </a:r>
          </a:p>
          <a:p>
            <a:r>
              <a:rPr lang="en-US" baseline="0" dirty="0"/>
              <a:t>    </a:t>
            </a:r>
            <a:r>
              <a:rPr lang="en-US" baseline="0" dirty="0">
                <a:solidFill>
                  <a:srgbClr val="FFFF00"/>
                </a:solidFill>
              </a:rPr>
              <a:t>whose heart turns away from the Lord</a:t>
            </a:r>
            <a:r>
              <a:rPr lang="en-US" baseline="0" dirty="0"/>
              <a:t>.’”</a:t>
            </a:r>
            <a:r>
              <a:rPr lang="en-US" baseline="0" dirty="0">
                <a:solidFill>
                  <a:srgbClr val="FFFF00"/>
                </a:solidFill>
              </a:rPr>
              <a:t>  </a:t>
            </a:r>
          </a:p>
          <a:p>
            <a:r>
              <a:rPr lang="en-US" baseline="0" dirty="0"/>
              <a:t>                                                Jeremiah 17:5</a:t>
            </a:r>
          </a:p>
        </p:txBody>
      </p:sp>
      <p:sp>
        <p:nvSpPr>
          <p:cNvPr id="4" name="TextBox 3">
            <a:extLst>
              <a:ext uri="{FF2B5EF4-FFF2-40B4-BE49-F238E27FC236}">
                <a16:creationId xmlns:a16="http://schemas.microsoft.com/office/drawing/2014/main" id="{B6DC882F-18F0-E33A-45D6-782D0CB7E418}"/>
              </a:ext>
            </a:extLst>
          </p:cNvPr>
          <p:cNvSpPr txBox="1"/>
          <p:nvPr/>
        </p:nvSpPr>
        <p:spPr>
          <a:xfrm>
            <a:off x="2059619" y="5635"/>
            <a:ext cx="8078680" cy="769441"/>
          </a:xfrm>
          <a:prstGeom prst="rect">
            <a:avLst/>
          </a:prstGeom>
          <a:solidFill>
            <a:srgbClr val="683112"/>
          </a:solidFill>
          <a:ln w="63500">
            <a:noFill/>
          </a:ln>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Idolatry</a:t>
            </a:r>
          </a:p>
        </p:txBody>
      </p:sp>
      <p:sp>
        <p:nvSpPr>
          <p:cNvPr id="2" name="Rectangle: Rounded Corners 1">
            <a:extLst>
              <a:ext uri="{FF2B5EF4-FFF2-40B4-BE49-F238E27FC236}">
                <a16:creationId xmlns:a16="http://schemas.microsoft.com/office/drawing/2014/main" id="{7ED907EC-608E-3735-2971-3965F8E4E533}"/>
              </a:ext>
            </a:extLst>
          </p:cNvPr>
          <p:cNvSpPr/>
          <p:nvPr/>
        </p:nvSpPr>
        <p:spPr>
          <a:xfrm>
            <a:off x="1927920" y="775076"/>
            <a:ext cx="8336158" cy="2441864"/>
          </a:xfrm>
          <a:prstGeom prst="roundRect">
            <a:avLst/>
          </a:prstGeom>
          <a:solidFill>
            <a:srgbClr val="683112"/>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When does it become wrong to trust things other than God?</a:t>
            </a:r>
          </a:p>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It becomes wrong when we’re unable to give it up if God asks us to do that.</a:t>
            </a:r>
          </a:p>
        </p:txBody>
      </p:sp>
    </p:spTree>
    <p:extLst>
      <p:ext uri="{BB962C8B-B14F-4D97-AF65-F5344CB8AC3E}">
        <p14:creationId xmlns:p14="http://schemas.microsoft.com/office/powerpoint/2010/main" val="341408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E1A55F9-A981-285B-690C-A412591EB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1495"/>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631794" y="1156017"/>
            <a:ext cx="10928412" cy="5601533"/>
          </a:xfrm>
          <a:prstGeom prst="rect">
            <a:avLst/>
          </a:prstGeom>
          <a:solidFill>
            <a:srgbClr val="683112">
              <a:alpha val="8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spcAft>
                <a:spcPts val="1200"/>
              </a:spcAft>
            </a:pPr>
            <a:r>
              <a:rPr lang="en-US" baseline="0" dirty="0">
                <a:solidFill>
                  <a:srgbClr val="FFFF00"/>
                </a:solidFill>
              </a:rPr>
              <a:t>God can be trusted!!!</a:t>
            </a:r>
          </a:p>
          <a:p>
            <a:pPr algn="ctr">
              <a:spcAft>
                <a:spcPts val="1200"/>
              </a:spcAft>
            </a:pPr>
            <a:r>
              <a:rPr lang="en-US" sz="3600" baseline="0" dirty="0">
                <a:solidFill>
                  <a:srgbClr val="FFFF00"/>
                </a:solidFill>
              </a:rPr>
              <a:t>God has called us to live our lives in radical trust…</a:t>
            </a:r>
          </a:p>
          <a:p>
            <a:pPr marL="742950" indent="-742950">
              <a:buFont typeface="+mj-lt"/>
              <a:buAutoNum type="arabicPeriod"/>
            </a:pPr>
            <a:r>
              <a:rPr lang="en-US" sz="3600" baseline="0" dirty="0">
                <a:solidFill>
                  <a:srgbClr val="FFFF00"/>
                </a:solidFill>
              </a:rPr>
              <a:t>Depend on him constantly for guidance </a:t>
            </a:r>
          </a:p>
          <a:p>
            <a:r>
              <a:rPr lang="en-US" sz="3600" baseline="0" dirty="0">
                <a:solidFill>
                  <a:srgbClr val="FFFF00"/>
                </a:solidFill>
              </a:rPr>
              <a:t>      </a:t>
            </a:r>
            <a:r>
              <a:rPr lang="en-US" sz="3600" baseline="0" dirty="0"/>
              <a:t>“Trust in the Lord with all your heart…”</a:t>
            </a:r>
          </a:p>
          <a:p>
            <a:pPr>
              <a:spcAft>
                <a:spcPts val="1200"/>
              </a:spcAft>
            </a:pPr>
            <a:r>
              <a:rPr lang="en-US" sz="3600" baseline="0" dirty="0"/>
              <a:t>                                  Proverbs 3:5-6</a:t>
            </a:r>
          </a:p>
          <a:p>
            <a:pPr marL="742950" indent="-742950">
              <a:buFont typeface="+mj-lt"/>
              <a:buAutoNum type="arabicPeriod" startAt="2"/>
            </a:pPr>
            <a:r>
              <a:rPr lang="en-US" sz="3600" baseline="0" dirty="0">
                <a:solidFill>
                  <a:srgbClr val="FFFF00"/>
                </a:solidFill>
              </a:rPr>
              <a:t>Depend on him constantly as our primary source of protection and provision.</a:t>
            </a:r>
          </a:p>
          <a:p>
            <a:r>
              <a:rPr lang="en-US" sz="3600" baseline="0" dirty="0"/>
              <a:t>      “Blessed is the man who trusts in the Lord…”</a:t>
            </a:r>
          </a:p>
          <a:p>
            <a:pPr>
              <a:spcAft>
                <a:spcPts val="2400"/>
              </a:spcAft>
            </a:pPr>
            <a:r>
              <a:rPr lang="en-US" sz="3600" baseline="0" dirty="0"/>
              <a:t>                                   Jeremiah 17:7</a:t>
            </a:r>
          </a:p>
        </p:txBody>
      </p:sp>
      <p:sp>
        <p:nvSpPr>
          <p:cNvPr id="4" name="TextBox 3">
            <a:extLst>
              <a:ext uri="{FF2B5EF4-FFF2-40B4-BE49-F238E27FC236}">
                <a16:creationId xmlns:a16="http://schemas.microsoft.com/office/drawing/2014/main" id="{B6DC882F-18F0-E33A-45D6-782D0CB7E418}"/>
              </a:ext>
            </a:extLst>
          </p:cNvPr>
          <p:cNvSpPr txBox="1"/>
          <p:nvPr/>
        </p:nvSpPr>
        <p:spPr>
          <a:xfrm>
            <a:off x="2059619" y="5635"/>
            <a:ext cx="8078680" cy="769441"/>
          </a:xfrm>
          <a:prstGeom prst="rect">
            <a:avLst/>
          </a:prstGeom>
          <a:solidFill>
            <a:srgbClr val="683112"/>
          </a:solidFill>
          <a:ln w="63500">
            <a:noFill/>
          </a:ln>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Radical Trust!</a:t>
            </a:r>
          </a:p>
        </p:txBody>
      </p:sp>
    </p:spTree>
    <p:extLst>
      <p:ext uri="{BB962C8B-B14F-4D97-AF65-F5344CB8AC3E}">
        <p14:creationId xmlns:p14="http://schemas.microsoft.com/office/powerpoint/2010/main" val="201571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8BD2BE3-8335-CFB9-13F3-005C1E1BA6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45" b="7917"/>
          <a:stretch/>
        </p:blipFill>
        <p:spPr bwMode="auto">
          <a:xfrm>
            <a:off x="-2" y="0"/>
            <a:ext cx="12192001" cy="68805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4EF5D5-8078-8E13-10F5-E3D5D01F633E}"/>
              </a:ext>
            </a:extLst>
          </p:cNvPr>
          <p:cNvSpPr txBox="1"/>
          <p:nvPr/>
        </p:nvSpPr>
        <p:spPr>
          <a:xfrm>
            <a:off x="2882506" y="6150114"/>
            <a:ext cx="6426984" cy="707886"/>
          </a:xfrm>
          <a:prstGeom prst="rect">
            <a:avLst/>
          </a:prstGeom>
          <a:solidFill>
            <a:srgbClr val="25333C">
              <a:alpha val="70000"/>
            </a:srgbClr>
          </a:solidFill>
          <a:ln w="63500">
            <a:noFill/>
          </a:ln>
        </p:spPr>
        <p:txBody>
          <a:bodyPr wrap="square" rtlCol="0">
            <a:spAutoFit/>
          </a:bodyPr>
          <a:lstStyle/>
          <a:p>
            <a:pPr algn="ct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 this a picture of your life?</a:t>
            </a:r>
          </a:p>
        </p:txBody>
      </p:sp>
    </p:spTree>
    <p:extLst>
      <p:ext uri="{BB962C8B-B14F-4D97-AF65-F5344CB8AC3E}">
        <p14:creationId xmlns:p14="http://schemas.microsoft.com/office/powerpoint/2010/main" val="35203234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62A451-E199-02C4-247A-7750B1EE9B08}"/>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3228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OT Preaching link at 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3"/>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2" y="2222341"/>
            <a:ext cx="8204283" cy="3483595"/>
          </a:xfrm>
          <a:prstGeom prst="rect">
            <a:avLst/>
          </a:prstGeom>
        </p:spPr>
      </p:pic>
    </p:spTree>
    <p:extLst>
      <p:ext uri="{BB962C8B-B14F-4D97-AF65-F5344CB8AC3E}">
        <p14:creationId xmlns:p14="http://schemas.microsoft.com/office/powerpoint/2010/main" val="38924400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7E63FECB-9BD1-39BC-6857-3931F7EC1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650" y="-10886"/>
            <a:ext cx="12289535" cy="6858000"/>
          </a:xfrm>
          <a:prstGeom prst="rect">
            <a:avLst/>
          </a:prstGeom>
        </p:spPr>
      </p:pic>
      <p:sp>
        <p:nvSpPr>
          <p:cNvPr id="9" name="TextBox 8">
            <a:extLst>
              <a:ext uri="{FF2B5EF4-FFF2-40B4-BE49-F238E27FC236}">
                <a16:creationId xmlns:a16="http://schemas.microsoft.com/office/drawing/2014/main" id="{93494920-FB0F-A739-D860-CDC583AA0E9E}"/>
              </a:ext>
            </a:extLst>
          </p:cNvPr>
          <p:cNvSpPr txBox="1"/>
          <p:nvPr/>
        </p:nvSpPr>
        <p:spPr>
          <a:xfrm>
            <a:off x="4353548" y="1944630"/>
            <a:ext cx="1704569"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Assyria</a:t>
            </a:r>
          </a:p>
        </p:txBody>
      </p:sp>
      <p:sp>
        <p:nvSpPr>
          <p:cNvPr id="10" name="TextBox 9">
            <a:extLst>
              <a:ext uri="{FF2B5EF4-FFF2-40B4-BE49-F238E27FC236}">
                <a16:creationId xmlns:a16="http://schemas.microsoft.com/office/drawing/2014/main" id="{F656331E-7CB3-7C26-A04F-F87682C841CC}"/>
              </a:ext>
            </a:extLst>
          </p:cNvPr>
          <p:cNvSpPr txBox="1"/>
          <p:nvPr/>
        </p:nvSpPr>
        <p:spPr>
          <a:xfrm>
            <a:off x="7559911" y="2721114"/>
            <a:ext cx="1919564"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Babylon</a:t>
            </a:r>
          </a:p>
        </p:txBody>
      </p:sp>
      <p:sp>
        <p:nvSpPr>
          <p:cNvPr id="12" name="TextBox 11">
            <a:extLst>
              <a:ext uri="{FF2B5EF4-FFF2-40B4-BE49-F238E27FC236}">
                <a16:creationId xmlns:a16="http://schemas.microsoft.com/office/drawing/2014/main" id="{E5B86318-9B9E-7150-AEFC-3EE2D5F8CFA7}"/>
              </a:ext>
            </a:extLst>
          </p:cNvPr>
          <p:cNvSpPr txBox="1"/>
          <p:nvPr/>
        </p:nvSpPr>
        <p:spPr>
          <a:xfrm>
            <a:off x="293479" y="4598682"/>
            <a:ext cx="1373709"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Egypt</a:t>
            </a:r>
          </a:p>
        </p:txBody>
      </p:sp>
      <p:sp>
        <p:nvSpPr>
          <p:cNvPr id="37" name="TextBox 36">
            <a:extLst>
              <a:ext uri="{FF2B5EF4-FFF2-40B4-BE49-F238E27FC236}">
                <a16:creationId xmlns:a16="http://schemas.microsoft.com/office/drawing/2014/main" id="{CFB620CF-3D2E-ECAE-BD30-7F346B57B185}"/>
              </a:ext>
            </a:extLst>
          </p:cNvPr>
          <p:cNvSpPr txBox="1"/>
          <p:nvPr/>
        </p:nvSpPr>
        <p:spPr>
          <a:xfrm>
            <a:off x="782084" y="3638373"/>
            <a:ext cx="1435008" cy="707886"/>
          </a:xfrm>
          <a:prstGeom prst="rect">
            <a:avLst/>
          </a:prstGeom>
          <a:noFill/>
          <a:effectLst>
            <a:glow rad="127000">
              <a:schemeClr val="bg1"/>
            </a:glow>
          </a:effectLst>
        </p:spPr>
        <p:txBody>
          <a:bodyPr wrap="none" rtlCol="0">
            <a:spAutoFit/>
          </a:bodyPr>
          <a:lstStyle/>
          <a:p>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Judah</a:t>
            </a:r>
          </a:p>
        </p:txBody>
      </p:sp>
      <p:cxnSp>
        <p:nvCxnSpPr>
          <p:cNvPr id="38" name="Straight Connector 37">
            <a:extLst>
              <a:ext uri="{FF2B5EF4-FFF2-40B4-BE49-F238E27FC236}">
                <a16:creationId xmlns:a16="http://schemas.microsoft.com/office/drawing/2014/main" id="{5EB36362-48F5-1D8B-8AEE-34EAB6956574}"/>
              </a:ext>
            </a:extLst>
          </p:cNvPr>
          <p:cNvCxnSpPr>
            <a:cxnSpLocks/>
          </p:cNvCxnSpPr>
          <p:nvPr/>
        </p:nvCxnSpPr>
        <p:spPr>
          <a:xfrm flipV="1">
            <a:off x="2198406" y="3536226"/>
            <a:ext cx="797227" cy="53268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6C7B3DB-B2B7-9536-DB2C-44B032344BC9}"/>
              </a:ext>
            </a:extLst>
          </p:cNvPr>
          <p:cNvSpPr txBox="1"/>
          <p:nvPr/>
        </p:nvSpPr>
        <p:spPr>
          <a:xfrm>
            <a:off x="6535240" y="4919317"/>
            <a:ext cx="5543697" cy="1815882"/>
          </a:xfrm>
          <a:prstGeom prst="rect">
            <a:avLst/>
          </a:prstGeom>
          <a:solidFill>
            <a:schemeClr val="accent1">
              <a:lumMod val="40000"/>
              <a:lumOff val="60000"/>
              <a:alpha val="60000"/>
            </a:schemeClr>
          </a:solidFill>
        </p:spPr>
        <p:txBody>
          <a:bodyPr wrap="none" rtlCol="0">
            <a:spAutoFit/>
          </a:bodyPr>
          <a:lstStyle/>
          <a:p>
            <a:r>
              <a:rPr lang="en-US" sz="72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Isaiah’s World</a:t>
            </a:r>
          </a:p>
          <a:p>
            <a:pPr algn="ctr"/>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(Isaiah 28</a:t>
            </a:r>
            <a:r>
              <a:rPr lang="he-IL"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39)</a:t>
            </a:r>
          </a:p>
        </p:txBody>
      </p:sp>
      <p:sp>
        <p:nvSpPr>
          <p:cNvPr id="17" name="TextBox 16">
            <a:extLst>
              <a:ext uri="{FF2B5EF4-FFF2-40B4-BE49-F238E27FC236}">
                <a16:creationId xmlns:a16="http://schemas.microsoft.com/office/drawing/2014/main" id="{1966A3A0-B4D5-FE1C-7E10-A0A78B0680DA}"/>
              </a:ext>
            </a:extLst>
          </p:cNvPr>
          <p:cNvSpPr txBox="1"/>
          <p:nvPr/>
        </p:nvSpPr>
        <p:spPr>
          <a:xfrm>
            <a:off x="47463" y="75440"/>
            <a:ext cx="4244122" cy="1754326"/>
          </a:xfrm>
          <a:prstGeom prst="rect">
            <a:avLst/>
          </a:prstGeom>
          <a:solidFill>
            <a:srgbClr val="002060"/>
          </a:solidFill>
          <a:effectLst>
            <a:glow rad="127000">
              <a:schemeClr val="bg1"/>
            </a:glow>
          </a:effectLst>
        </p:spPr>
        <p:txBody>
          <a:bodyPr wrap="square" rtlCol="0">
            <a:spAutoFit/>
          </a:bodyPr>
          <a:lstStyle/>
          <a:p>
            <a:pPr algn="ct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Judah’s Concern: </a:t>
            </a:r>
          </a:p>
          <a:p>
            <a:pPr algn="ct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Who will protect us from Assyria?</a:t>
            </a:r>
          </a:p>
        </p:txBody>
      </p:sp>
      <p:sp>
        <p:nvSpPr>
          <p:cNvPr id="2" name="TextBox 1">
            <a:extLst>
              <a:ext uri="{FF2B5EF4-FFF2-40B4-BE49-F238E27FC236}">
                <a16:creationId xmlns:a16="http://schemas.microsoft.com/office/drawing/2014/main" id="{3416EC76-E81E-735B-B647-14F0EA761C67}"/>
              </a:ext>
            </a:extLst>
          </p:cNvPr>
          <p:cNvSpPr txBox="1"/>
          <p:nvPr/>
        </p:nvSpPr>
        <p:spPr>
          <a:xfrm>
            <a:off x="7869421" y="75440"/>
            <a:ext cx="4244122" cy="1754326"/>
          </a:xfrm>
          <a:prstGeom prst="rect">
            <a:avLst/>
          </a:prstGeom>
          <a:solidFill>
            <a:srgbClr val="002060"/>
          </a:solidFill>
          <a:effectLst>
            <a:glow rad="127000">
              <a:schemeClr val="bg1"/>
            </a:glow>
          </a:effectLst>
        </p:spPr>
        <p:txBody>
          <a:bodyPr wrap="square" rtlCol="0">
            <a:spAutoFit/>
          </a:bodyPr>
          <a:lstStyle/>
          <a:p>
            <a:pPr algn="ct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God’s Concern: </a:t>
            </a:r>
          </a:p>
          <a:p>
            <a:pPr algn="ct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Glorifying his name among the nations!</a:t>
            </a:r>
          </a:p>
        </p:txBody>
      </p:sp>
    </p:spTree>
    <p:extLst>
      <p:ext uri="{BB962C8B-B14F-4D97-AF65-F5344CB8AC3E}">
        <p14:creationId xmlns:p14="http://schemas.microsoft.com/office/powerpoint/2010/main" val="848475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7"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0A511EC-ECFD-2E87-8B18-5F919755A548}"/>
              </a:ext>
            </a:extLst>
          </p:cNvPr>
          <p:cNvCxnSpPr>
            <a:cxnSpLocks/>
          </p:cNvCxnSpPr>
          <p:nvPr/>
        </p:nvCxnSpPr>
        <p:spPr>
          <a:xfrm>
            <a:off x="1123403" y="5285233"/>
            <a:ext cx="9905558"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0109085-53D9-3943-EDE8-E7BFB78FB156}"/>
              </a:ext>
            </a:extLst>
          </p:cNvPr>
          <p:cNvCxnSpPr/>
          <p:nvPr/>
        </p:nvCxnSpPr>
        <p:spPr>
          <a:xfrm>
            <a:off x="3205187" y="5126737"/>
            <a:ext cx="0" cy="42460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F0F6D83-2CAB-326F-F787-7D1B3E17B0CD}"/>
              </a:ext>
            </a:extLst>
          </p:cNvPr>
          <p:cNvCxnSpPr/>
          <p:nvPr/>
        </p:nvCxnSpPr>
        <p:spPr>
          <a:xfrm>
            <a:off x="2227657" y="5130716"/>
            <a:ext cx="0" cy="42460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BC569D-5D27-98D6-B63E-E5AA97A82703}"/>
              </a:ext>
            </a:extLst>
          </p:cNvPr>
          <p:cNvCxnSpPr/>
          <p:nvPr/>
        </p:nvCxnSpPr>
        <p:spPr>
          <a:xfrm>
            <a:off x="4160953" y="5126737"/>
            <a:ext cx="0" cy="42460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7147C43-3105-FD13-3CAF-71F05A30E8C6}"/>
              </a:ext>
            </a:extLst>
          </p:cNvPr>
          <p:cNvCxnSpPr>
            <a:cxnSpLocks/>
          </p:cNvCxnSpPr>
          <p:nvPr/>
        </p:nvCxnSpPr>
        <p:spPr>
          <a:xfrm>
            <a:off x="5097995" y="5120641"/>
            <a:ext cx="0" cy="43064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12D46FF-9D86-7E0C-DA5A-3A2C37D1EF92}"/>
              </a:ext>
            </a:extLst>
          </p:cNvPr>
          <p:cNvCxnSpPr/>
          <p:nvPr/>
        </p:nvCxnSpPr>
        <p:spPr>
          <a:xfrm>
            <a:off x="6061598" y="5120641"/>
            <a:ext cx="0" cy="43064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7D5CA6A-F944-E824-DFDE-19C4674E1CB5}"/>
              </a:ext>
            </a:extLst>
          </p:cNvPr>
          <p:cNvCxnSpPr>
            <a:cxnSpLocks/>
          </p:cNvCxnSpPr>
          <p:nvPr/>
        </p:nvCxnSpPr>
        <p:spPr>
          <a:xfrm>
            <a:off x="7934811" y="5126737"/>
            <a:ext cx="0" cy="420604"/>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62D5BCD-B3C9-09DE-C0CF-C11E7B0E3129}"/>
              </a:ext>
            </a:extLst>
          </p:cNvPr>
          <p:cNvCxnSpPr/>
          <p:nvPr/>
        </p:nvCxnSpPr>
        <p:spPr>
          <a:xfrm>
            <a:off x="6984707" y="5130678"/>
            <a:ext cx="0" cy="420604"/>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99D49FB-A52B-F944-0A51-9AEC922A8D8D}"/>
              </a:ext>
            </a:extLst>
          </p:cNvPr>
          <p:cNvCxnSpPr/>
          <p:nvPr/>
        </p:nvCxnSpPr>
        <p:spPr>
          <a:xfrm>
            <a:off x="8874467" y="5126737"/>
            <a:ext cx="0" cy="420604"/>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8DC7F45-91FA-200A-9733-E32F4B82FFCA}"/>
              </a:ext>
            </a:extLst>
          </p:cNvPr>
          <p:cNvCxnSpPr>
            <a:cxnSpLocks/>
          </p:cNvCxnSpPr>
          <p:nvPr/>
        </p:nvCxnSpPr>
        <p:spPr>
          <a:xfrm>
            <a:off x="10755083" y="5114545"/>
            <a:ext cx="0" cy="43279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D6C1C89-C3F6-759E-3E92-8AA16EC5FDAD}"/>
              </a:ext>
            </a:extLst>
          </p:cNvPr>
          <p:cNvCxnSpPr>
            <a:cxnSpLocks/>
          </p:cNvCxnSpPr>
          <p:nvPr/>
        </p:nvCxnSpPr>
        <p:spPr>
          <a:xfrm>
            <a:off x="9842859" y="5120641"/>
            <a:ext cx="0" cy="43467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51875C-91DE-C1DB-5DC6-366155A6D086}"/>
              </a:ext>
            </a:extLst>
          </p:cNvPr>
          <p:cNvCxnSpPr>
            <a:cxnSpLocks/>
          </p:cNvCxnSpPr>
          <p:nvPr/>
        </p:nvCxnSpPr>
        <p:spPr>
          <a:xfrm>
            <a:off x="1324571" y="5114545"/>
            <a:ext cx="0" cy="44077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87CEE19-8B50-43D4-D52A-C404A672FA5E}"/>
              </a:ext>
            </a:extLst>
          </p:cNvPr>
          <p:cNvSpPr txBox="1"/>
          <p:nvPr/>
        </p:nvSpPr>
        <p:spPr>
          <a:xfrm rot="16200000">
            <a:off x="920959" y="5648363"/>
            <a:ext cx="809837" cy="584775"/>
          </a:xfrm>
          <a:prstGeom prst="rect">
            <a:avLst/>
          </a:prstGeom>
          <a:noFill/>
        </p:spPr>
        <p:txBody>
          <a:bodyPr wrap="none" rtlCol="0">
            <a:spAutoFit/>
          </a:bodyPr>
          <a:lstStyle/>
          <a:p>
            <a:r>
              <a:rPr lang="en-US" sz="32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725</a:t>
            </a:r>
          </a:p>
        </p:txBody>
      </p:sp>
      <p:sp>
        <p:nvSpPr>
          <p:cNvPr id="34" name="TextBox 33">
            <a:extLst>
              <a:ext uri="{FF2B5EF4-FFF2-40B4-BE49-F238E27FC236}">
                <a16:creationId xmlns:a16="http://schemas.microsoft.com/office/drawing/2014/main" id="{D3F03B93-B1B7-1D91-1FD3-75F6982E707A}"/>
              </a:ext>
            </a:extLst>
          </p:cNvPr>
          <p:cNvSpPr txBox="1"/>
          <p:nvPr/>
        </p:nvSpPr>
        <p:spPr>
          <a:xfrm rot="16200000">
            <a:off x="2793744" y="5648363"/>
            <a:ext cx="809837" cy="584775"/>
          </a:xfrm>
          <a:prstGeom prst="rect">
            <a:avLst/>
          </a:prstGeom>
          <a:noFill/>
        </p:spPr>
        <p:txBody>
          <a:bodyPr wrap="none" rtlCol="0">
            <a:spAutoFit/>
          </a:bodyPr>
          <a:lstStyle/>
          <a:p>
            <a:r>
              <a:rPr lang="en-US" sz="32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720</a:t>
            </a:r>
          </a:p>
        </p:txBody>
      </p:sp>
      <p:sp>
        <p:nvSpPr>
          <p:cNvPr id="35" name="TextBox 34">
            <a:extLst>
              <a:ext uri="{FF2B5EF4-FFF2-40B4-BE49-F238E27FC236}">
                <a16:creationId xmlns:a16="http://schemas.microsoft.com/office/drawing/2014/main" id="{AC4B85D1-123B-0CD4-603E-209B8F21AA6B}"/>
              </a:ext>
            </a:extLst>
          </p:cNvPr>
          <p:cNvSpPr txBox="1"/>
          <p:nvPr/>
        </p:nvSpPr>
        <p:spPr>
          <a:xfrm rot="16200000">
            <a:off x="4688509" y="5648363"/>
            <a:ext cx="809837" cy="584775"/>
          </a:xfrm>
          <a:prstGeom prst="rect">
            <a:avLst/>
          </a:prstGeom>
          <a:noFill/>
        </p:spPr>
        <p:txBody>
          <a:bodyPr wrap="none" rtlCol="0">
            <a:spAutoFit/>
          </a:bodyPr>
          <a:lstStyle/>
          <a:p>
            <a:r>
              <a:rPr lang="en-US" sz="32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715</a:t>
            </a:r>
          </a:p>
        </p:txBody>
      </p:sp>
      <p:sp>
        <p:nvSpPr>
          <p:cNvPr id="37" name="TextBox 36">
            <a:extLst>
              <a:ext uri="{FF2B5EF4-FFF2-40B4-BE49-F238E27FC236}">
                <a16:creationId xmlns:a16="http://schemas.microsoft.com/office/drawing/2014/main" id="{B510A5E8-A01C-19EA-2A88-DFFED17A6534}"/>
              </a:ext>
            </a:extLst>
          </p:cNvPr>
          <p:cNvSpPr txBox="1"/>
          <p:nvPr/>
        </p:nvSpPr>
        <p:spPr>
          <a:xfrm rot="16200000">
            <a:off x="6586318" y="5643469"/>
            <a:ext cx="809837" cy="584775"/>
          </a:xfrm>
          <a:prstGeom prst="rect">
            <a:avLst/>
          </a:prstGeom>
          <a:noFill/>
        </p:spPr>
        <p:txBody>
          <a:bodyPr wrap="none" rtlCol="0">
            <a:spAutoFit/>
          </a:bodyPr>
          <a:lstStyle/>
          <a:p>
            <a:r>
              <a:rPr lang="en-US" sz="32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710</a:t>
            </a:r>
          </a:p>
        </p:txBody>
      </p:sp>
      <p:sp>
        <p:nvSpPr>
          <p:cNvPr id="38" name="TextBox 37">
            <a:extLst>
              <a:ext uri="{FF2B5EF4-FFF2-40B4-BE49-F238E27FC236}">
                <a16:creationId xmlns:a16="http://schemas.microsoft.com/office/drawing/2014/main" id="{9CC1D6A7-3134-5344-796A-66F40A56F17B}"/>
              </a:ext>
            </a:extLst>
          </p:cNvPr>
          <p:cNvSpPr txBox="1"/>
          <p:nvPr/>
        </p:nvSpPr>
        <p:spPr>
          <a:xfrm rot="16200000">
            <a:off x="8447777" y="5655661"/>
            <a:ext cx="809837" cy="584775"/>
          </a:xfrm>
          <a:prstGeom prst="rect">
            <a:avLst/>
          </a:prstGeom>
          <a:noFill/>
        </p:spPr>
        <p:txBody>
          <a:bodyPr wrap="none" rtlCol="0">
            <a:spAutoFit/>
          </a:bodyPr>
          <a:lstStyle/>
          <a:p>
            <a:r>
              <a:rPr lang="en-US" sz="32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705</a:t>
            </a:r>
          </a:p>
        </p:txBody>
      </p:sp>
      <p:sp>
        <p:nvSpPr>
          <p:cNvPr id="39" name="TextBox 38">
            <a:extLst>
              <a:ext uri="{FF2B5EF4-FFF2-40B4-BE49-F238E27FC236}">
                <a16:creationId xmlns:a16="http://schemas.microsoft.com/office/drawing/2014/main" id="{8E91B22A-7EA9-C32A-2E51-26643E126FDC}"/>
              </a:ext>
            </a:extLst>
          </p:cNvPr>
          <p:cNvSpPr txBox="1"/>
          <p:nvPr/>
        </p:nvSpPr>
        <p:spPr>
          <a:xfrm rot="16200000">
            <a:off x="10353212" y="5655661"/>
            <a:ext cx="809837" cy="584775"/>
          </a:xfrm>
          <a:prstGeom prst="rect">
            <a:avLst/>
          </a:prstGeom>
          <a:noFill/>
        </p:spPr>
        <p:txBody>
          <a:bodyPr wrap="none" rtlCol="0">
            <a:spAutoFit/>
          </a:bodyPr>
          <a:lstStyle/>
          <a:p>
            <a:r>
              <a:rPr lang="en-US" sz="32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700</a:t>
            </a:r>
          </a:p>
        </p:txBody>
      </p:sp>
      <p:cxnSp>
        <p:nvCxnSpPr>
          <p:cNvPr id="57" name="Straight Connector 56">
            <a:extLst>
              <a:ext uri="{FF2B5EF4-FFF2-40B4-BE49-F238E27FC236}">
                <a16:creationId xmlns:a16="http://schemas.microsoft.com/office/drawing/2014/main" id="{930B74AF-A338-43FD-9173-9934BE788893}"/>
              </a:ext>
            </a:extLst>
          </p:cNvPr>
          <p:cNvCxnSpPr>
            <a:cxnSpLocks/>
          </p:cNvCxnSpPr>
          <p:nvPr/>
        </p:nvCxnSpPr>
        <p:spPr>
          <a:xfrm flipV="1">
            <a:off x="5093427" y="4945809"/>
            <a:ext cx="5935534" cy="870"/>
          </a:xfrm>
          <a:prstGeom prst="line">
            <a:avLst/>
          </a:prstGeom>
          <a:ln w="101600">
            <a:solidFill>
              <a:srgbClr val="FFFF00"/>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1B97D8A-AF67-36BB-D1BA-FAC9183ECC85}"/>
              </a:ext>
            </a:extLst>
          </p:cNvPr>
          <p:cNvSpPr txBox="1"/>
          <p:nvPr/>
        </p:nvSpPr>
        <p:spPr>
          <a:xfrm>
            <a:off x="7639054" y="4238793"/>
            <a:ext cx="2116220" cy="707886"/>
          </a:xfrm>
          <a:prstGeom prst="rect">
            <a:avLst/>
          </a:prstGeom>
          <a:noFill/>
        </p:spPr>
        <p:txBody>
          <a:bodyPr wrap="non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Hezekiah</a:t>
            </a:r>
          </a:p>
        </p:txBody>
      </p:sp>
      <p:sp>
        <p:nvSpPr>
          <p:cNvPr id="79" name="TextBox 78">
            <a:extLst>
              <a:ext uri="{FF2B5EF4-FFF2-40B4-BE49-F238E27FC236}">
                <a16:creationId xmlns:a16="http://schemas.microsoft.com/office/drawing/2014/main" id="{D2EAE7D6-07DD-8F46-81F0-3B7E993F20B1}"/>
              </a:ext>
            </a:extLst>
          </p:cNvPr>
          <p:cNvSpPr txBox="1"/>
          <p:nvPr/>
        </p:nvSpPr>
        <p:spPr>
          <a:xfrm>
            <a:off x="115098" y="120785"/>
            <a:ext cx="3066865" cy="2369880"/>
          </a:xfrm>
          <a:prstGeom prst="rect">
            <a:avLst/>
          </a:prstGeom>
          <a:noFill/>
          <a:ln w="63500">
            <a:solidFill>
              <a:schemeClr val="tx1"/>
            </a:solidFill>
          </a:ln>
        </p:spPr>
        <p:txBody>
          <a:bodyPr wrap="none" rtlCol="0">
            <a:spAutoFit/>
          </a:bodyPr>
          <a:lstStyle/>
          <a:p>
            <a:pPr algn="ctr"/>
            <a:r>
              <a:rPr lang="en-US" sz="5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Time</a:t>
            </a:r>
          </a:p>
          <a:p>
            <a:pPr algn="ctr"/>
            <a:r>
              <a:rPr lang="en-US" sz="5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Period</a:t>
            </a:r>
          </a:p>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28</a:t>
            </a:r>
            <a:r>
              <a:rPr lang="he-IL"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39)</a:t>
            </a:r>
          </a:p>
        </p:txBody>
      </p:sp>
      <p:grpSp>
        <p:nvGrpSpPr>
          <p:cNvPr id="63" name="Group 62">
            <a:extLst>
              <a:ext uri="{FF2B5EF4-FFF2-40B4-BE49-F238E27FC236}">
                <a16:creationId xmlns:a16="http://schemas.microsoft.com/office/drawing/2014/main" id="{7C57A506-15A9-C5A5-D241-DE0E1F240424}"/>
              </a:ext>
            </a:extLst>
          </p:cNvPr>
          <p:cNvGrpSpPr/>
          <p:nvPr/>
        </p:nvGrpSpPr>
        <p:grpSpPr>
          <a:xfrm>
            <a:off x="6367157" y="2139001"/>
            <a:ext cx="4069610" cy="3088379"/>
            <a:chOff x="6367157" y="2139001"/>
            <a:chExt cx="4069610" cy="3088379"/>
          </a:xfrm>
        </p:grpSpPr>
        <p:cxnSp>
          <p:nvCxnSpPr>
            <p:cNvPr id="67" name="Straight Arrow Connector 66">
              <a:extLst>
                <a:ext uri="{FF2B5EF4-FFF2-40B4-BE49-F238E27FC236}">
                  <a16:creationId xmlns:a16="http://schemas.microsoft.com/office/drawing/2014/main" id="{B56F31D2-8F20-0F80-DE75-7BCFC5BFCE4C}"/>
                </a:ext>
              </a:extLst>
            </p:cNvPr>
            <p:cNvCxnSpPr>
              <a:cxnSpLocks/>
            </p:cNvCxnSpPr>
            <p:nvPr/>
          </p:nvCxnSpPr>
          <p:spPr>
            <a:xfrm>
              <a:off x="9777553" y="3695354"/>
              <a:ext cx="659214" cy="1532026"/>
            </a:xfrm>
            <a:prstGeom prst="straightConnector1">
              <a:avLst/>
            </a:prstGeom>
            <a:ln w="101600">
              <a:solidFill>
                <a:srgbClr val="FFFF00"/>
              </a:solidFill>
              <a:headEnd type="none"/>
              <a:tailEnd type="triangle"/>
            </a:ln>
            <a:effectLst>
              <a:glow rad="101600">
                <a:schemeClr val="bg1">
                  <a:alpha val="70000"/>
                </a:schemeClr>
              </a:glow>
            </a:effectLst>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E789054-EB65-23AA-517F-C3A5820D5317}"/>
                </a:ext>
              </a:extLst>
            </p:cNvPr>
            <p:cNvSpPr txBox="1"/>
            <p:nvPr/>
          </p:nvSpPr>
          <p:spPr>
            <a:xfrm>
              <a:off x="6367157" y="2145266"/>
              <a:ext cx="1778051" cy="707886"/>
            </a:xfrm>
            <a:prstGeom prst="rect">
              <a:avLst/>
            </a:prstGeom>
            <a:noFill/>
          </p:spPr>
          <p:txBody>
            <a:bodyPr wrap="non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701 BC:</a:t>
              </a:r>
            </a:p>
          </p:txBody>
        </p:sp>
        <p:sp>
          <p:nvSpPr>
            <p:cNvPr id="51" name="TextBox 50">
              <a:extLst>
                <a:ext uri="{FF2B5EF4-FFF2-40B4-BE49-F238E27FC236}">
                  <a16:creationId xmlns:a16="http://schemas.microsoft.com/office/drawing/2014/main" id="{B69A5151-FEFC-560A-4584-DE684C0BB69B}"/>
                </a:ext>
              </a:extLst>
            </p:cNvPr>
            <p:cNvSpPr txBox="1"/>
            <p:nvPr/>
          </p:nvSpPr>
          <p:spPr>
            <a:xfrm>
              <a:off x="8135273" y="2139001"/>
              <a:ext cx="1816202" cy="1938992"/>
            </a:xfrm>
            <a:prstGeom prst="rect">
              <a:avLst/>
            </a:prstGeom>
            <a:noFill/>
          </p:spPr>
          <p:txBody>
            <a:bodyPr wrap="non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Assyria</a:t>
              </a:r>
            </a:p>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Invades</a:t>
              </a:r>
            </a:p>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Judah</a:t>
              </a:r>
            </a:p>
          </p:txBody>
        </p:sp>
      </p:grpSp>
      <p:sp>
        <p:nvSpPr>
          <p:cNvPr id="53" name="TextBox 52">
            <a:extLst>
              <a:ext uri="{FF2B5EF4-FFF2-40B4-BE49-F238E27FC236}">
                <a16:creationId xmlns:a16="http://schemas.microsoft.com/office/drawing/2014/main" id="{8F083ED3-8560-CA79-4B0F-1CC698392AAD}"/>
              </a:ext>
            </a:extLst>
          </p:cNvPr>
          <p:cNvSpPr txBox="1"/>
          <p:nvPr/>
        </p:nvSpPr>
        <p:spPr>
          <a:xfrm>
            <a:off x="7639054" y="142747"/>
            <a:ext cx="4470134" cy="1323439"/>
          </a:xfrm>
          <a:prstGeom prst="rect">
            <a:avLst/>
          </a:prstGeom>
          <a:noFill/>
        </p:spPr>
        <p:txBody>
          <a:bodyPr wrap="non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Primary time period</a:t>
            </a:r>
          </a:p>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Of Isaiah 28-39</a:t>
            </a:r>
          </a:p>
        </p:txBody>
      </p:sp>
      <p:grpSp>
        <p:nvGrpSpPr>
          <p:cNvPr id="68" name="Group 67">
            <a:extLst>
              <a:ext uri="{FF2B5EF4-FFF2-40B4-BE49-F238E27FC236}">
                <a16:creationId xmlns:a16="http://schemas.microsoft.com/office/drawing/2014/main" id="{375231F1-910C-478E-E231-E561A334FF4A}"/>
              </a:ext>
            </a:extLst>
          </p:cNvPr>
          <p:cNvGrpSpPr/>
          <p:nvPr/>
        </p:nvGrpSpPr>
        <p:grpSpPr>
          <a:xfrm>
            <a:off x="9437609" y="1466186"/>
            <a:ext cx="1340252" cy="4737725"/>
            <a:chOff x="8845084" y="1466186"/>
            <a:chExt cx="2338030" cy="4737725"/>
          </a:xfrm>
        </p:grpSpPr>
        <p:sp>
          <p:nvSpPr>
            <p:cNvPr id="52" name="Rectangle: Rounded Corners 51">
              <a:extLst>
                <a:ext uri="{FF2B5EF4-FFF2-40B4-BE49-F238E27FC236}">
                  <a16:creationId xmlns:a16="http://schemas.microsoft.com/office/drawing/2014/main" id="{5C9F583D-83B4-7C00-F5E1-D274CDCDF215}"/>
                </a:ext>
              </a:extLst>
            </p:cNvPr>
            <p:cNvSpPr/>
            <p:nvPr/>
          </p:nvSpPr>
          <p:spPr>
            <a:xfrm>
              <a:off x="8845084" y="3695354"/>
              <a:ext cx="1580700" cy="2508557"/>
            </a:xfrm>
            <a:prstGeom prst="roundRect">
              <a:avLst/>
            </a:prstGeom>
            <a:solidFill>
              <a:srgbClr val="0070C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E4078260-3794-E258-C418-6D478A964380}"/>
                </a:ext>
              </a:extLst>
            </p:cNvPr>
            <p:cNvGrpSpPr/>
            <p:nvPr/>
          </p:nvGrpSpPr>
          <p:grpSpPr>
            <a:xfrm>
              <a:off x="10436765" y="1466186"/>
              <a:ext cx="746349" cy="2772607"/>
              <a:chOff x="10436765" y="1466186"/>
              <a:chExt cx="746349" cy="2772607"/>
            </a:xfrm>
          </p:grpSpPr>
          <p:cxnSp>
            <p:nvCxnSpPr>
              <p:cNvPr id="54" name="Straight Arrow Connector 53">
                <a:extLst>
                  <a:ext uri="{FF2B5EF4-FFF2-40B4-BE49-F238E27FC236}">
                    <a16:creationId xmlns:a16="http://schemas.microsoft.com/office/drawing/2014/main" id="{BEEC89F5-1F4B-B45A-8812-46756A7253FB}"/>
                  </a:ext>
                </a:extLst>
              </p:cNvPr>
              <p:cNvCxnSpPr>
                <a:cxnSpLocks/>
              </p:cNvCxnSpPr>
              <p:nvPr/>
            </p:nvCxnSpPr>
            <p:spPr>
              <a:xfrm flipH="1">
                <a:off x="10436765" y="4238793"/>
                <a:ext cx="746349" cy="0"/>
              </a:xfrm>
              <a:prstGeom prst="straightConnector1">
                <a:avLst/>
              </a:prstGeom>
              <a:ln w="101600">
                <a:solidFill>
                  <a:srgbClr val="FFFF00"/>
                </a:solidFill>
                <a:headEnd type="none"/>
                <a:tailEnd type="triangle"/>
              </a:ln>
              <a:effectLst>
                <a:glow rad="101600">
                  <a:schemeClr val="bg1">
                    <a:alpha val="70000"/>
                  </a:schemeClr>
                </a:glow>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4B0CE57-807A-ABBA-17EC-D40D749F7AF9}"/>
                  </a:ext>
                </a:extLst>
              </p:cNvPr>
              <p:cNvCxnSpPr>
                <a:cxnSpLocks/>
              </p:cNvCxnSpPr>
              <p:nvPr/>
            </p:nvCxnSpPr>
            <p:spPr>
              <a:xfrm>
                <a:off x="11183114" y="1466186"/>
                <a:ext cx="0" cy="2772607"/>
              </a:xfrm>
              <a:prstGeom prst="line">
                <a:avLst/>
              </a:prstGeom>
              <a:ln w="101600">
                <a:solidFill>
                  <a:srgbClr val="FFFF00"/>
                </a:solidFill>
              </a:ln>
            </p:spPr>
            <p:style>
              <a:lnRef idx="1">
                <a:schemeClr val="accent1"/>
              </a:lnRef>
              <a:fillRef idx="0">
                <a:schemeClr val="accent1"/>
              </a:fillRef>
              <a:effectRef idx="0">
                <a:schemeClr val="accent1"/>
              </a:effectRef>
              <a:fontRef idx="minor">
                <a:schemeClr val="tx1"/>
              </a:fontRef>
            </p:style>
          </p:cxnSp>
        </p:grpSp>
      </p:grpSp>
      <p:cxnSp>
        <p:nvCxnSpPr>
          <p:cNvPr id="2" name="Straight Connector 1">
            <a:extLst>
              <a:ext uri="{FF2B5EF4-FFF2-40B4-BE49-F238E27FC236}">
                <a16:creationId xmlns:a16="http://schemas.microsoft.com/office/drawing/2014/main" id="{18473351-145E-A664-C9AA-3A737B6C005F}"/>
              </a:ext>
            </a:extLst>
          </p:cNvPr>
          <p:cNvCxnSpPr>
            <a:cxnSpLocks/>
          </p:cNvCxnSpPr>
          <p:nvPr/>
        </p:nvCxnSpPr>
        <p:spPr>
          <a:xfrm>
            <a:off x="1123403" y="4606777"/>
            <a:ext cx="3921105"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A0570E1-2EDF-47B8-5BA3-F01616668161}"/>
              </a:ext>
            </a:extLst>
          </p:cNvPr>
          <p:cNvSpPr txBox="1"/>
          <p:nvPr/>
        </p:nvSpPr>
        <p:spPr>
          <a:xfrm>
            <a:off x="2444566" y="3887148"/>
            <a:ext cx="1228221" cy="707886"/>
          </a:xfrm>
          <a:prstGeom prst="rect">
            <a:avLst/>
          </a:prstGeom>
          <a:noFill/>
        </p:spPr>
        <p:txBody>
          <a:bodyPr wrap="square" rtlCol="0">
            <a:spAutoFit/>
          </a:bodyPr>
          <a:lstStyle/>
          <a:p>
            <a:r>
              <a:rPr lang="en-US" sz="4000" b="1" dirty="0">
                <a:solidFill>
                  <a:srgbClr val="FF00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Ahaz</a:t>
            </a:r>
          </a:p>
        </p:txBody>
      </p:sp>
    </p:spTree>
    <p:extLst>
      <p:ext uri="{BB962C8B-B14F-4D97-AF65-F5344CB8AC3E}">
        <p14:creationId xmlns:p14="http://schemas.microsoft.com/office/powerpoint/2010/main" val="29164971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0-#ppt_w/2"/>
                                          </p:val>
                                        </p:tav>
                                        <p:tav tm="100000">
                                          <p:val>
                                            <p:strVal val="#ppt_x"/>
                                          </p:val>
                                        </p:tav>
                                      </p:tavLst>
                                    </p:anim>
                                    <p:anim calcmode="lin" valueType="num">
                                      <p:cBhvr additive="base">
                                        <p:cTn id="8"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par>
                          <p:cTn id="13" fill="hold">
                            <p:stCondLst>
                              <p:cond delay="0"/>
                            </p:stCondLst>
                            <p:childTnLst>
                              <p:par>
                                <p:cTn id="14" presetID="22" presetClass="entr" presetSubtype="1" fill="hold"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up)">
                                      <p:cBhvr>
                                        <p:cTn id="1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B8A86A2-5BE7-59ED-F331-81BA74F2E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14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4EF5D5-8078-8E13-10F5-E3D5D01F633E}"/>
              </a:ext>
            </a:extLst>
          </p:cNvPr>
          <p:cNvSpPr txBox="1"/>
          <p:nvPr/>
        </p:nvSpPr>
        <p:spPr>
          <a:xfrm>
            <a:off x="4708072" y="24489"/>
            <a:ext cx="2775857" cy="769441"/>
          </a:xfrm>
          <a:prstGeom prst="rect">
            <a:avLst/>
          </a:prstGeom>
          <a:solidFill>
            <a:srgbClr val="25333C">
              <a:alpha val="70000"/>
            </a:srgbClr>
          </a:solidFill>
          <a:ln w="63500">
            <a:noFill/>
          </a:ln>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30</a:t>
            </a:r>
          </a:p>
        </p:txBody>
      </p:sp>
      <p:sp>
        <p:nvSpPr>
          <p:cNvPr id="7" name="TextBox 6">
            <a:extLst>
              <a:ext uri="{FF2B5EF4-FFF2-40B4-BE49-F238E27FC236}">
                <a16:creationId xmlns:a16="http://schemas.microsoft.com/office/drawing/2014/main" id="{72D95FA7-85FD-40CD-90DE-43A9657DDCE0}"/>
              </a:ext>
            </a:extLst>
          </p:cNvPr>
          <p:cNvSpPr txBox="1"/>
          <p:nvPr/>
        </p:nvSpPr>
        <p:spPr>
          <a:xfrm>
            <a:off x="620486" y="4048133"/>
            <a:ext cx="11103428" cy="2785378"/>
          </a:xfrm>
          <a:prstGeom prst="rect">
            <a:avLst/>
          </a:prstGeom>
          <a:solidFill>
            <a:srgbClr val="25333C">
              <a:alpha val="50000"/>
            </a:srgb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a:t>
            </a:r>
            <a:r>
              <a:rPr lang="en-US" sz="40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Sinful Alliance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1-7)</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Rebellious People (8-17)</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Trustworthy God – Ultimate Future (18-26)</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Trustworthy God – Near Future (27-33)</a:t>
            </a:r>
          </a:p>
        </p:txBody>
      </p:sp>
    </p:spTree>
    <p:extLst>
      <p:ext uri="{BB962C8B-B14F-4D97-AF65-F5344CB8AC3E}">
        <p14:creationId xmlns:p14="http://schemas.microsoft.com/office/powerpoint/2010/main" val="8102537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E1A55F9-A981-285B-690C-A412591EB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1495"/>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1011266" y="1507063"/>
            <a:ext cx="10169468" cy="5016758"/>
          </a:xfrm>
          <a:prstGeom prst="rect">
            <a:avLst/>
          </a:prstGeom>
          <a:solidFill>
            <a:srgbClr val="683112">
              <a:alpha val="8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1</a:t>
            </a:r>
            <a:r>
              <a:rPr lang="en-US" baseline="0" dirty="0">
                <a:solidFill>
                  <a:schemeClr val="tx1"/>
                </a:solidFill>
              </a:rPr>
              <a:t> </a:t>
            </a:r>
            <a:r>
              <a:rPr lang="en-US" baseline="0" dirty="0"/>
              <a:t>“Ah, stubborn children,” declares the Lord,</a:t>
            </a:r>
          </a:p>
          <a:p>
            <a:r>
              <a:rPr lang="en-US" baseline="0" dirty="0"/>
              <a:t>“who carry out a plan, but not mine,</a:t>
            </a:r>
          </a:p>
          <a:p>
            <a:r>
              <a:rPr lang="en-US" baseline="0" dirty="0"/>
              <a:t>and who make an alliance, but not of my Spirit,</a:t>
            </a:r>
          </a:p>
          <a:p>
            <a:r>
              <a:rPr lang="en-US" baseline="0" dirty="0"/>
              <a:t>    that they may add sin to sin;</a:t>
            </a:r>
          </a:p>
          <a:p>
            <a:r>
              <a:rPr lang="en-US" dirty="0"/>
              <a:t>2</a:t>
            </a:r>
            <a:r>
              <a:rPr lang="en-US" baseline="0" dirty="0"/>
              <a:t> who set out to go down to Egypt,</a:t>
            </a:r>
          </a:p>
          <a:p>
            <a:r>
              <a:rPr lang="en-US" baseline="0" dirty="0"/>
              <a:t>    without asking for my direction,</a:t>
            </a:r>
          </a:p>
          <a:p>
            <a:r>
              <a:rPr lang="en-US" baseline="0" dirty="0"/>
              <a:t>to take refuge in the protection of Pharaoh</a:t>
            </a:r>
          </a:p>
          <a:p>
            <a:r>
              <a:rPr lang="en-US" baseline="0" dirty="0"/>
              <a:t>    and to seek shelter in the shadow of Egypt!</a:t>
            </a:r>
            <a:endParaRPr lang="en-US" baseline="0" dirty="0">
              <a:solidFill>
                <a:srgbClr val="FFFF00"/>
              </a:solidFill>
            </a:endParaRPr>
          </a:p>
        </p:txBody>
      </p:sp>
    </p:spTree>
    <p:extLst>
      <p:ext uri="{BB962C8B-B14F-4D97-AF65-F5344CB8AC3E}">
        <p14:creationId xmlns:p14="http://schemas.microsoft.com/office/powerpoint/2010/main" val="11741263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4783</TotalTime>
  <Words>3407</Words>
  <Application>Microsoft Macintosh PowerPoint</Application>
  <PresentationFormat>Widescreen</PresentationFormat>
  <Paragraphs>393</Paragraphs>
  <Slides>55</Slides>
  <Notes>27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55</vt:i4>
      </vt:variant>
    </vt:vector>
  </HeadingPairs>
  <TitlesOfParts>
    <vt:vector size="66" baseType="lpstr">
      <vt:lpstr>ＭＳ Ｐゴシック</vt:lpstr>
      <vt:lpstr>Arial</vt:lpstr>
      <vt:lpstr>Calibri</vt:lpstr>
      <vt:lpstr>Calisto MT</vt:lpstr>
      <vt:lpstr>Cooper Black</vt:lpstr>
      <vt:lpstr>Engravers MT</vt:lpstr>
      <vt:lpstr>Times New Roman</vt:lpstr>
      <vt:lpstr>Wingdings</vt:lpstr>
      <vt:lpstr>Wingdings 2</vt:lpstr>
      <vt:lpstr>Slate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PowerPoint Presentation</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PowerPoint Presentation</vt:lpstr>
      <vt:lpstr>Old City and Kidron Valley from north</vt:lpstr>
      <vt:lpstr>Old City and Kidron Valley from north</vt:lpstr>
      <vt:lpstr>PowerPoint Presentation</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PowerPoint Presentation</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PowerPoint Presentation</vt:lpstr>
      <vt:lpstr>Old City and Kidron Valley from north</vt:lpstr>
      <vt:lpstr>Old City and Kidron Valley from north</vt:lpstr>
      <vt:lpstr>Old City and Kidron Valley from north</vt:lpstr>
      <vt:lpstr>Old City and Kidron Valley from north</vt:lpstr>
      <vt:lpstr>Old City and Kidron Valley from north</vt:lpstr>
      <vt:lpstr>PowerPoint Presentation</vt:lpstr>
      <vt:lpstr>PowerPoint Presentation</vt:lpstr>
      <vt:lpstr>OT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Bridges</dc:creator>
  <cp:lastModifiedBy>Rick Griffith</cp:lastModifiedBy>
  <cp:revision>8</cp:revision>
  <dcterms:created xsi:type="dcterms:W3CDTF">2023-11-07T11:17:49Z</dcterms:created>
  <dcterms:modified xsi:type="dcterms:W3CDTF">2024-10-13T13:27:16Z</dcterms:modified>
</cp:coreProperties>
</file>