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 id="2147483750" r:id="rId3"/>
  </p:sldMasterIdLst>
  <p:notesMasterIdLst>
    <p:notesMasterId r:id="rId56"/>
  </p:notesMasterIdLst>
  <p:sldIdLst>
    <p:sldId id="257" r:id="rId4"/>
    <p:sldId id="3897" r:id="rId5"/>
    <p:sldId id="4037" r:id="rId6"/>
    <p:sldId id="3942" r:id="rId7"/>
    <p:sldId id="4018" r:id="rId8"/>
    <p:sldId id="3991" r:id="rId9"/>
    <p:sldId id="3990" r:id="rId10"/>
    <p:sldId id="4038" r:id="rId11"/>
    <p:sldId id="4042" r:id="rId12"/>
    <p:sldId id="4043" r:id="rId13"/>
    <p:sldId id="4044" r:id="rId14"/>
    <p:sldId id="4045" r:id="rId15"/>
    <p:sldId id="4067" r:id="rId16"/>
    <p:sldId id="4039" r:id="rId17"/>
    <p:sldId id="910" r:id="rId18"/>
    <p:sldId id="4046" r:id="rId19"/>
    <p:sldId id="4071" r:id="rId20"/>
    <p:sldId id="4047" r:id="rId21"/>
    <p:sldId id="4029" r:id="rId22"/>
    <p:sldId id="4072" r:id="rId23"/>
    <p:sldId id="4049" r:id="rId24"/>
    <p:sldId id="4050" r:id="rId25"/>
    <p:sldId id="4051" r:id="rId26"/>
    <p:sldId id="4073" r:id="rId27"/>
    <p:sldId id="4048" r:id="rId28"/>
    <p:sldId id="4052" r:id="rId29"/>
    <p:sldId id="4065" r:id="rId30"/>
    <p:sldId id="4053" r:id="rId31"/>
    <p:sldId id="4040" r:id="rId32"/>
    <p:sldId id="4031" r:id="rId33"/>
    <p:sldId id="4054" r:id="rId34"/>
    <p:sldId id="4055" r:id="rId35"/>
    <p:sldId id="4032" r:id="rId36"/>
    <p:sldId id="4056" r:id="rId37"/>
    <p:sldId id="4057" r:id="rId38"/>
    <p:sldId id="4033" r:id="rId39"/>
    <p:sldId id="4034" r:id="rId40"/>
    <p:sldId id="4058" r:id="rId41"/>
    <p:sldId id="4041" r:id="rId42"/>
    <p:sldId id="4035" r:id="rId43"/>
    <p:sldId id="4059" r:id="rId44"/>
    <p:sldId id="4060" r:id="rId45"/>
    <p:sldId id="4061" r:id="rId46"/>
    <p:sldId id="4062" r:id="rId47"/>
    <p:sldId id="4036" r:id="rId48"/>
    <p:sldId id="4063" r:id="rId49"/>
    <p:sldId id="4070" r:id="rId50"/>
    <p:sldId id="4064" r:id="rId51"/>
    <p:sldId id="4068" r:id="rId52"/>
    <p:sldId id="4069" r:id="rId53"/>
    <p:sldId id="949" r:id="rId54"/>
    <p:sldId id="310"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4B3E"/>
    <a:srgbClr val="612324"/>
    <a:srgbClr val="2E1C25"/>
    <a:srgbClr val="0C1C2C"/>
    <a:srgbClr val="014188"/>
    <a:srgbClr val="111619"/>
    <a:srgbClr val="1C1D31"/>
    <a:srgbClr val="200E0B"/>
    <a:srgbClr val="24353C"/>
    <a:srgbClr val="221F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9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9200C-7631-4FE6-A00A-04BA47EBE37E}" type="datetimeFigureOut">
              <a:rPr lang="en-US" smtClean="0"/>
              <a:t>6/30/24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F0EDD-2A63-4035-A82B-6D53DBFCCD7F}" type="slidenum">
              <a:rPr lang="en-US" smtClean="0"/>
              <a:t>‹#›</a:t>
            </a:fld>
            <a:endParaRPr lang="en-US"/>
          </a:p>
        </p:txBody>
      </p:sp>
    </p:spTree>
    <p:extLst>
      <p:ext uri="{BB962C8B-B14F-4D97-AF65-F5344CB8AC3E}">
        <p14:creationId xmlns:p14="http://schemas.microsoft.com/office/powerpoint/2010/main" val="355670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A0413A7F-53B5-46F5-B019-30121A04A1A6}" type="datetimeFigureOut">
              <a:rPr lang="en-US" smtClean="0"/>
              <a:t>6/30/24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5291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3496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52333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74946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458510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6/30/24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559601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6/30/24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59885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6/30/24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45312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6/30/24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803290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13A7F-53B5-46F5-B019-30121A04A1A6}" type="datetimeFigureOut">
              <a:rPr lang="en-US" smtClean="0"/>
              <a:t>6/30/24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050470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6/30/24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4944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6/30/24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633900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13A7F-53B5-46F5-B019-30121A04A1A6}" type="datetimeFigureOut">
              <a:rPr lang="en-US" smtClean="0"/>
              <a:t>6/30/24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596257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251683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13A7F-53B5-46F5-B019-30121A04A1A6}" type="datetimeFigureOut">
              <a:rPr lang="en-US" smtClean="0"/>
              <a:t>6/30/24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15493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13A7F-53B5-46F5-B019-30121A04A1A6}" type="datetimeFigureOut">
              <a:rPr lang="en-US" smtClean="0"/>
              <a:t>6/30/24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780593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3A7F-53B5-46F5-B019-30121A04A1A6}" type="datetimeFigureOut">
              <a:rPr lang="en-US" smtClean="0"/>
              <a:t>6/30/24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392997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549820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90226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954176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13619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04672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13A7F-53B5-46F5-B019-30121A04A1A6}" type="datetimeFigureOut">
              <a:rPr lang="en-US" smtClean="0"/>
              <a:t>6/30/24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331848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44401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6/30/24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221566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6/30/24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06300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6/30/24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5335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6/30/24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38804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95398694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70" indent="0">
              <a:buNone/>
              <a:defRPr sz="2400"/>
            </a:lvl2pPr>
            <a:lvl3pPr marL="1219140" indent="0">
              <a:buNone/>
              <a:defRPr sz="2133"/>
            </a:lvl3pPr>
            <a:lvl4pPr marL="1828709" indent="0">
              <a:buNone/>
              <a:defRPr sz="1867"/>
            </a:lvl4pPr>
            <a:lvl5pPr marL="2438278" indent="0">
              <a:buNone/>
              <a:defRPr sz="1867"/>
            </a:lvl5pPr>
            <a:lvl6pPr marL="3047848" indent="0">
              <a:buNone/>
              <a:defRPr sz="1867"/>
            </a:lvl6pPr>
            <a:lvl7pPr marL="3657418" indent="0">
              <a:buNone/>
              <a:defRPr sz="1867"/>
            </a:lvl7pPr>
            <a:lvl8pPr marL="4266987" indent="0">
              <a:buNone/>
              <a:defRPr sz="1867"/>
            </a:lvl8pPr>
            <a:lvl9pPr marL="4876557"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09668484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3395536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42005510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2568385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247439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32692270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0635720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47475352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10818800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23098207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70" indent="0" algn="ctr">
              <a:buNone/>
              <a:defRPr/>
            </a:lvl2pPr>
            <a:lvl3pPr marL="1219140" indent="0" algn="ctr">
              <a:buNone/>
              <a:defRPr/>
            </a:lvl3pPr>
            <a:lvl4pPr marL="1828709" indent="0" algn="ctr">
              <a:buNone/>
              <a:defRPr/>
            </a:lvl4pPr>
            <a:lvl5pPr marL="2438278" indent="0" algn="ctr">
              <a:buNone/>
              <a:defRPr/>
            </a:lvl5pPr>
            <a:lvl6pPr marL="3047848" indent="0" algn="ctr">
              <a:buNone/>
              <a:defRPr/>
            </a:lvl6pPr>
            <a:lvl7pPr marL="3657418" indent="0" algn="ctr">
              <a:buNone/>
              <a:defRPr/>
            </a:lvl7pPr>
            <a:lvl8pPr marL="4266987" indent="0" algn="ctr">
              <a:buNone/>
              <a:defRPr/>
            </a:lvl8pPr>
            <a:lvl9pPr marL="4876557"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5414706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13A7F-53B5-46F5-B019-30121A04A1A6}" type="datetimeFigureOut">
              <a:rPr lang="en-US" smtClean="0"/>
              <a:t>6/30/24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0604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13A7F-53B5-46F5-B019-30121A04A1A6}" type="datetimeFigureOut">
              <a:rPr lang="en-US" smtClean="0"/>
              <a:t>6/30/24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3686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3A7F-53B5-46F5-B019-30121A04A1A6}" type="datetimeFigureOut">
              <a:rPr lang="en-US" smtClean="0"/>
              <a:t>6/30/24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5906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19050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7748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0413A7F-53B5-46F5-B019-30121A04A1A6}" type="datetimeFigureOut">
              <a:rPr lang="en-US" smtClean="0"/>
              <a:t>6/30/24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3A9032-5601-4700-B269-18A8BA3A8FF8}" type="slidenum">
              <a:rPr lang="en-US" smtClean="0"/>
              <a:t>‹#›</a:t>
            </a:fld>
            <a:endParaRPr lang="en-US"/>
          </a:p>
        </p:txBody>
      </p:sp>
    </p:spTree>
    <p:extLst>
      <p:ext uri="{BB962C8B-B14F-4D97-AF65-F5344CB8AC3E}">
        <p14:creationId xmlns:p14="http://schemas.microsoft.com/office/powerpoint/2010/main" val="264417720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0413A7F-53B5-46F5-B019-30121A04A1A6}" type="datetimeFigureOut">
              <a:rPr lang="en-US" smtClean="0"/>
              <a:t>6/30/24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63A9032-5601-4700-B269-18A8BA3A8FF8}" type="slidenum">
              <a:rPr lang="en-US" smtClean="0"/>
              <a:t>‹#›</a:t>
            </a:fld>
            <a:endParaRPr lang="en-US"/>
          </a:p>
        </p:txBody>
      </p:sp>
    </p:spTree>
    <p:extLst>
      <p:ext uri="{BB962C8B-B14F-4D97-AF65-F5344CB8AC3E}">
        <p14:creationId xmlns:p14="http://schemas.microsoft.com/office/powerpoint/2010/main" val="125107508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3" y="3902078"/>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4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4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4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4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4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4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4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6"/>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4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4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40" fontAlgn="base">
              <a:spcBef>
                <a:spcPct val="0"/>
              </a:spcBef>
              <a:spcAft>
                <a:spcPct val="0"/>
              </a:spcAft>
              <a:defRPr/>
            </a:pPr>
            <a:fld id="{61F442D0-A11F-2640-8129-5D1BEF7A3C1E}" type="slidenum">
              <a:rPr lang="en-US" smtClean="0"/>
              <a:pPr defTabSz="1219140" fontAlgn="base">
                <a:spcBef>
                  <a:spcPct val="0"/>
                </a:spcBef>
                <a:spcAft>
                  <a:spcPct val="0"/>
                </a:spcAft>
                <a:defRPr/>
              </a:pPr>
              <a:t>‹#›</a:t>
            </a:fld>
            <a:endParaRPr lang="en-US"/>
          </a:p>
        </p:txBody>
      </p:sp>
    </p:spTree>
    <p:extLst>
      <p:ext uri="{BB962C8B-B14F-4D97-AF65-F5344CB8AC3E}">
        <p14:creationId xmlns:p14="http://schemas.microsoft.com/office/powerpoint/2010/main" val="951206375"/>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4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0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278"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78" indent="-457178"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50" indent="-380981"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25" indent="-304784"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493" indent="-304784"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062" indent="-304784"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632" indent="-304784"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202" indent="-304784"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772" indent="-304784"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341" indent="-304784"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026" name="Picture 2" descr="A person sitting on a rock writing on a paper&#10;&#10;Description automatically generated">
            <a:extLst>
              <a:ext uri="{FF2B5EF4-FFF2-40B4-BE49-F238E27FC236}">
                <a16:creationId xmlns:a16="http://schemas.microsoft.com/office/drawing/2014/main" id="{E6D83413-341F-7319-FE10-117DE08F9A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01" b="2109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9CAC65-07EA-1819-C303-C6390F257615}"/>
              </a:ext>
            </a:extLst>
          </p:cNvPr>
          <p:cNvSpPr txBox="1"/>
          <p:nvPr/>
        </p:nvSpPr>
        <p:spPr>
          <a:xfrm>
            <a:off x="3876304" y="105013"/>
            <a:ext cx="7351693" cy="3323987"/>
          </a:xfrm>
          <a:prstGeom prst="rect">
            <a:avLst/>
          </a:prstGeom>
          <a:noFill/>
        </p:spPr>
        <p:txBody>
          <a:bodyPr wrap="none" rtlCol="0">
            <a:spAutoFit/>
          </a:bodyPr>
          <a:lstStyle/>
          <a:p>
            <a:pPr algn="ctr"/>
            <a:r>
              <a:rPr lang="en-US" sz="5400" dirty="0">
                <a:effectLst>
                  <a:glow rad="139700">
                    <a:schemeClr val="bg1">
                      <a:alpha val="60000"/>
                    </a:schemeClr>
                  </a:glow>
                </a:effectLst>
                <a:latin typeface="Engravers MT" panose="02090707080505020304" pitchFamily="18" charset="0"/>
              </a:rPr>
              <a:t>The Prophecy</a:t>
            </a:r>
          </a:p>
          <a:p>
            <a:pPr algn="ctr"/>
            <a:r>
              <a:rPr lang="en-US" sz="5400" dirty="0">
                <a:effectLst>
                  <a:glow rad="139700">
                    <a:schemeClr val="bg1">
                      <a:alpha val="60000"/>
                    </a:schemeClr>
                  </a:glow>
                </a:effectLst>
                <a:latin typeface="Engravers MT" panose="02090707080505020304" pitchFamily="18" charset="0"/>
              </a:rPr>
              <a:t>Of</a:t>
            </a:r>
            <a:r>
              <a:rPr lang="en-US" sz="6000" dirty="0">
                <a:effectLst>
                  <a:glow rad="139700">
                    <a:schemeClr val="bg1">
                      <a:alpha val="60000"/>
                    </a:schemeClr>
                  </a:glow>
                </a:effectLst>
                <a:latin typeface="Cooper Black" panose="0208090404030B020404" pitchFamily="18" charset="0"/>
              </a:rPr>
              <a:t> </a:t>
            </a:r>
          </a:p>
          <a:p>
            <a:pPr algn="ctr"/>
            <a:r>
              <a:rPr lang="en-US" sz="9600" b="1" dirty="0">
                <a:effectLst>
                  <a:glow rad="139700">
                    <a:schemeClr val="bg1">
                      <a:alpha val="60000"/>
                    </a:schemeClr>
                  </a:glow>
                </a:effectLst>
                <a:latin typeface="Engravers MT" panose="02090707080505020304" pitchFamily="18" charset="0"/>
              </a:rPr>
              <a:t>Isaiah</a:t>
            </a:r>
          </a:p>
        </p:txBody>
      </p:sp>
      <p:sp>
        <p:nvSpPr>
          <p:cNvPr id="3" name="TextBox 2">
            <a:extLst>
              <a:ext uri="{FF2B5EF4-FFF2-40B4-BE49-F238E27FC236}">
                <a16:creationId xmlns:a16="http://schemas.microsoft.com/office/drawing/2014/main" id="{B3821981-1193-7809-F1B2-355697AC1879}"/>
              </a:ext>
            </a:extLst>
          </p:cNvPr>
          <p:cNvSpPr txBox="1"/>
          <p:nvPr/>
        </p:nvSpPr>
        <p:spPr>
          <a:xfrm>
            <a:off x="3118247" y="3277117"/>
            <a:ext cx="8867808" cy="1923604"/>
          </a:xfrm>
          <a:prstGeom prst="rect">
            <a:avLst/>
          </a:prstGeom>
          <a:noFill/>
        </p:spPr>
        <p:txBody>
          <a:bodyPr wrap="square" rtlCol="0">
            <a:spAutoFit/>
          </a:bodyPr>
          <a:lstStyle/>
          <a:p>
            <a:pPr algn="ctr">
              <a:spcAft>
                <a:spcPts val="1800"/>
              </a:spcAft>
            </a:pPr>
            <a:r>
              <a:rPr lang="en-US" sz="52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Isaiah 27</a:t>
            </a:r>
          </a:p>
          <a:p>
            <a:pPr algn="ctr"/>
            <a:r>
              <a:rPr lang="en-US" sz="52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Our Present and Future Savior!</a:t>
            </a:r>
          </a:p>
        </p:txBody>
      </p:sp>
      <p:sp>
        <p:nvSpPr>
          <p:cNvPr id="4" name="Rectangle 3">
            <a:extLst>
              <a:ext uri="{FF2B5EF4-FFF2-40B4-BE49-F238E27FC236}">
                <a16:creationId xmlns:a16="http://schemas.microsoft.com/office/drawing/2014/main" id="{81F82D40-C6FE-6B18-1F57-1E8953C973B5}"/>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Dan Bridges</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at Amman International Church Singapore • AmmanChurch.com</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3670072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14BA186-4A7F-9A7B-3066-7443A98DE3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83" b="31526"/>
          <a:stretch/>
        </p:blipFill>
        <p:spPr bwMode="auto">
          <a:xfrm>
            <a:off x="0" y="0"/>
            <a:ext cx="12192000" cy="6859878"/>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355024" y="735955"/>
            <a:ext cx="11481951" cy="5386090"/>
          </a:xfrm>
          <a:prstGeom prst="rect">
            <a:avLst/>
          </a:prstGeom>
          <a:solidFill>
            <a:srgbClr val="0C1C2C">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Awake, awake, put on strength, O arm of the Lord;</a:t>
            </a:r>
          </a:p>
          <a:p>
            <a:r>
              <a:rPr lang="en-US" sz="3600" baseline="0" dirty="0"/>
              <a:t>awake, as in days of old, the generations of long ago.</a:t>
            </a:r>
          </a:p>
          <a:p>
            <a:r>
              <a:rPr lang="en-US" sz="3600" baseline="0" dirty="0"/>
              <a:t>Was it not you who cut Rahab in pieces,</a:t>
            </a:r>
          </a:p>
          <a:p>
            <a:r>
              <a:rPr lang="en-US" sz="3600" baseline="0" dirty="0"/>
              <a:t>    who </a:t>
            </a:r>
            <a:r>
              <a:rPr lang="en-US" sz="3600" baseline="0" dirty="0">
                <a:solidFill>
                  <a:srgbClr val="FFFF00"/>
                </a:solidFill>
              </a:rPr>
              <a:t>pierced the dragon</a:t>
            </a:r>
            <a:r>
              <a:rPr lang="en-US" sz="3600" baseline="0" dirty="0"/>
              <a:t>?</a:t>
            </a:r>
          </a:p>
          <a:p>
            <a:pPr>
              <a:spcAft>
                <a:spcPts val="2400"/>
              </a:spcAft>
            </a:pPr>
            <a:r>
              <a:rPr lang="en-US" sz="3600" baseline="0" dirty="0"/>
              <a:t>                                                        Isaiah 51:9</a:t>
            </a:r>
          </a:p>
          <a:p>
            <a:r>
              <a:rPr lang="en-US" sz="3600" baseline="0" dirty="0"/>
              <a:t>And </a:t>
            </a:r>
            <a:r>
              <a:rPr lang="en-US" sz="3600" baseline="0" dirty="0">
                <a:solidFill>
                  <a:srgbClr val="FFFF00"/>
                </a:solidFill>
              </a:rPr>
              <a:t>the great dragon </a:t>
            </a:r>
            <a:r>
              <a:rPr lang="en-US" sz="3600" baseline="0" dirty="0"/>
              <a:t>was thrown down, that ancient serpent, who is called </a:t>
            </a:r>
            <a:r>
              <a:rPr lang="en-US" sz="3600" baseline="0" dirty="0">
                <a:solidFill>
                  <a:srgbClr val="FFFF00"/>
                </a:solidFill>
              </a:rPr>
              <a:t>the devil and Satan</a:t>
            </a:r>
            <a:r>
              <a:rPr lang="en-US" sz="3600" baseline="0" dirty="0"/>
              <a:t>, the deceiver of the whole world—he was thrown down to the earth…</a:t>
            </a:r>
          </a:p>
          <a:p>
            <a:r>
              <a:rPr lang="en-US" sz="3600" baseline="0" dirty="0"/>
              <a:t>                                                        Revelation 12:9</a:t>
            </a:r>
          </a:p>
        </p:txBody>
      </p:sp>
      <p:sp>
        <p:nvSpPr>
          <p:cNvPr id="2" name="Rectangle: Rounded Corners 1">
            <a:extLst>
              <a:ext uri="{FF2B5EF4-FFF2-40B4-BE49-F238E27FC236}">
                <a16:creationId xmlns:a16="http://schemas.microsoft.com/office/drawing/2014/main" id="{2EF6023A-F398-2C0E-A2B4-0DE9340C99FA}"/>
              </a:ext>
            </a:extLst>
          </p:cNvPr>
          <p:cNvSpPr/>
          <p:nvPr/>
        </p:nvSpPr>
        <p:spPr>
          <a:xfrm>
            <a:off x="5987144" y="615260"/>
            <a:ext cx="5682342" cy="1235312"/>
          </a:xfrm>
          <a:prstGeom prst="roundRect">
            <a:avLst/>
          </a:prstGeom>
          <a:solidFill>
            <a:srgbClr val="0C1C2C"/>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Dragon – Egypt</a:t>
            </a:r>
          </a:p>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(Enemy of God’s People)</a:t>
            </a:r>
          </a:p>
        </p:txBody>
      </p:sp>
      <p:sp>
        <p:nvSpPr>
          <p:cNvPr id="4" name="Rectangle: Rounded Corners 3">
            <a:extLst>
              <a:ext uri="{FF2B5EF4-FFF2-40B4-BE49-F238E27FC236}">
                <a16:creationId xmlns:a16="http://schemas.microsoft.com/office/drawing/2014/main" id="{0E4570BB-5707-38FA-7089-570A3B3CE595}"/>
              </a:ext>
            </a:extLst>
          </p:cNvPr>
          <p:cNvSpPr/>
          <p:nvPr/>
        </p:nvSpPr>
        <p:spPr>
          <a:xfrm>
            <a:off x="355024" y="5007429"/>
            <a:ext cx="7086600" cy="1235312"/>
          </a:xfrm>
          <a:prstGeom prst="roundRect">
            <a:avLst/>
          </a:prstGeom>
          <a:solidFill>
            <a:srgbClr val="0C1C2C"/>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Dragon – Satan</a:t>
            </a:r>
          </a:p>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(Ultimate Enemy of God’s People)</a:t>
            </a:r>
          </a:p>
        </p:txBody>
      </p:sp>
    </p:spTree>
    <p:extLst>
      <p:ext uri="{BB962C8B-B14F-4D97-AF65-F5344CB8AC3E}">
        <p14:creationId xmlns:p14="http://schemas.microsoft.com/office/powerpoint/2010/main" val="83021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14BA186-4A7F-9A7B-3066-7443A98DE3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83" b="31526"/>
          <a:stretch/>
        </p:blipFill>
        <p:spPr bwMode="auto">
          <a:xfrm>
            <a:off x="0" y="0"/>
            <a:ext cx="12192000" cy="6859878"/>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76650" y="750545"/>
            <a:ext cx="5387242" cy="5632311"/>
          </a:xfrm>
          <a:prstGeom prst="rect">
            <a:avLst/>
          </a:prstGeom>
          <a:solidFill>
            <a:srgbClr val="0C1C2C">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1800"/>
              </a:spcAft>
            </a:pPr>
            <a:r>
              <a:rPr lang="en-US" dirty="0">
                <a:solidFill>
                  <a:schemeClr val="tx1"/>
                </a:solidFill>
              </a:rPr>
              <a:t>1</a:t>
            </a:r>
            <a:r>
              <a:rPr lang="en-US" baseline="0" dirty="0">
                <a:solidFill>
                  <a:schemeClr val="tx1"/>
                </a:solidFill>
              </a:rPr>
              <a:t> </a:t>
            </a:r>
            <a:r>
              <a:rPr lang="en-US" baseline="0" dirty="0"/>
              <a:t>In that day the Lord with his hard and great and strong sword will punish Leviathan the fleeing serpent, Leviathan the twisting serpent, and he will slay the dragon that is in the sea.</a:t>
            </a:r>
            <a:endParaRPr lang="en-US" baseline="0" dirty="0">
              <a:solidFill>
                <a:srgbClr val="FFFF00"/>
              </a:solidFill>
            </a:endParaRPr>
          </a:p>
        </p:txBody>
      </p:sp>
      <p:sp>
        <p:nvSpPr>
          <p:cNvPr id="2" name="Rectangle: Rounded Corners 1">
            <a:extLst>
              <a:ext uri="{FF2B5EF4-FFF2-40B4-BE49-F238E27FC236}">
                <a16:creationId xmlns:a16="http://schemas.microsoft.com/office/drawing/2014/main" id="{63DAACB5-ECC3-DB7E-014F-B6ADD926D065}"/>
              </a:ext>
            </a:extLst>
          </p:cNvPr>
          <p:cNvSpPr/>
          <p:nvPr/>
        </p:nvSpPr>
        <p:spPr>
          <a:xfrm>
            <a:off x="7059870" y="171451"/>
            <a:ext cx="4955480" cy="2062842"/>
          </a:xfrm>
          <a:prstGeom prst="roundRect">
            <a:avLst/>
          </a:prstGeom>
          <a:solidFill>
            <a:srgbClr val="0C1C2C"/>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God’s defeat of his enemies… How does this happen?</a:t>
            </a:r>
            <a:endPar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257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14BA186-4A7F-9A7B-3066-7443A98DE3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83" b="31526"/>
          <a:stretch/>
        </p:blipFill>
        <p:spPr bwMode="auto">
          <a:xfrm>
            <a:off x="0" y="0"/>
            <a:ext cx="12192000" cy="6859878"/>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21331" y="239759"/>
            <a:ext cx="5387242" cy="3785652"/>
          </a:xfrm>
          <a:prstGeom prst="rect">
            <a:avLst/>
          </a:prstGeom>
          <a:solidFill>
            <a:srgbClr val="0C1C2C">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baseline="0" dirty="0"/>
              <a:t>He disarmed the rulers and authorities and put them to open shame, by triumphing over them in him [</a:t>
            </a:r>
            <a:r>
              <a:rPr lang="en-US" baseline="0" dirty="0">
                <a:solidFill>
                  <a:srgbClr val="FFFF00"/>
                </a:solidFill>
              </a:rPr>
              <a:t>on the cross</a:t>
            </a:r>
            <a:r>
              <a:rPr lang="en-US" baseline="0" dirty="0"/>
              <a:t>].</a:t>
            </a:r>
          </a:p>
          <a:p>
            <a:r>
              <a:rPr lang="en-US" baseline="0" dirty="0">
                <a:solidFill>
                  <a:srgbClr val="FFFF00"/>
                </a:solidFill>
              </a:rPr>
              <a:t>              </a:t>
            </a:r>
            <a:r>
              <a:rPr lang="en-US" baseline="0" dirty="0"/>
              <a:t>Colossians 2:15</a:t>
            </a:r>
          </a:p>
        </p:txBody>
      </p:sp>
      <p:sp>
        <p:nvSpPr>
          <p:cNvPr id="2" name="Rectangle: Rounded Corners 1">
            <a:extLst>
              <a:ext uri="{FF2B5EF4-FFF2-40B4-BE49-F238E27FC236}">
                <a16:creationId xmlns:a16="http://schemas.microsoft.com/office/drawing/2014/main" id="{63DAACB5-ECC3-DB7E-014F-B6ADD926D065}"/>
              </a:ext>
            </a:extLst>
          </p:cNvPr>
          <p:cNvSpPr/>
          <p:nvPr/>
        </p:nvSpPr>
        <p:spPr>
          <a:xfrm>
            <a:off x="6835140" y="171451"/>
            <a:ext cx="5180210" cy="1383029"/>
          </a:xfrm>
          <a:prstGeom prst="roundRect">
            <a:avLst/>
          </a:prstGeom>
          <a:solidFill>
            <a:srgbClr val="0C1C2C"/>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How is this triumph already… but not yet?</a:t>
            </a:r>
            <a:endPar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7561D8B-3678-0954-4619-624EC210CC42}"/>
              </a:ext>
            </a:extLst>
          </p:cNvPr>
          <p:cNvSpPr txBox="1"/>
          <p:nvPr/>
        </p:nvSpPr>
        <p:spPr>
          <a:xfrm>
            <a:off x="5904159" y="2285344"/>
            <a:ext cx="6111191" cy="4401205"/>
          </a:xfrm>
          <a:prstGeom prst="rect">
            <a:avLst/>
          </a:prstGeom>
          <a:solidFill>
            <a:srgbClr val="0C1C2C">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baseline="0" dirty="0"/>
              <a:t>…he himself likewise partook of [flesh and blood], that </a:t>
            </a:r>
            <a:r>
              <a:rPr lang="en-US" baseline="0" dirty="0">
                <a:solidFill>
                  <a:srgbClr val="FFFF00"/>
                </a:solidFill>
              </a:rPr>
              <a:t>through death he might destroy the one who has the power of death, that is, the devil</a:t>
            </a:r>
            <a:r>
              <a:rPr lang="en-US" baseline="0" dirty="0"/>
              <a:t>…</a:t>
            </a:r>
          </a:p>
          <a:p>
            <a:r>
              <a:rPr lang="en-US" baseline="0" dirty="0">
                <a:solidFill>
                  <a:srgbClr val="FFFF00"/>
                </a:solidFill>
              </a:rPr>
              <a:t>                    </a:t>
            </a:r>
            <a:r>
              <a:rPr lang="en-US" baseline="0" dirty="0"/>
              <a:t>Hebrews 2:14</a:t>
            </a:r>
          </a:p>
        </p:txBody>
      </p:sp>
    </p:spTree>
    <p:extLst>
      <p:ext uri="{BB962C8B-B14F-4D97-AF65-F5344CB8AC3E}">
        <p14:creationId xmlns:p14="http://schemas.microsoft.com/office/powerpoint/2010/main" val="109429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14BA186-4A7F-9A7B-3066-7443A98DE3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83" b="31526"/>
          <a:stretch/>
        </p:blipFill>
        <p:spPr bwMode="auto">
          <a:xfrm>
            <a:off x="0" y="0"/>
            <a:ext cx="12192000" cy="6859878"/>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33800" y="2770586"/>
            <a:ext cx="11724400" cy="3170099"/>
          </a:xfrm>
          <a:prstGeom prst="rect">
            <a:avLst/>
          </a:prstGeom>
          <a:solidFill>
            <a:srgbClr val="0C1C2C">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baseline="0" dirty="0"/>
              <a:t>…and </a:t>
            </a:r>
            <a:r>
              <a:rPr lang="en-US" baseline="0" dirty="0">
                <a:solidFill>
                  <a:srgbClr val="FFFF00"/>
                </a:solidFill>
              </a:rPr>
              <a:t>the devil </a:t>
            </a:r>
            <a:r>
              <a:rPr lang="en-US" baseline="0" dirty="0"/>
              <a:t>who had deceived them was </a:t>
            </a:r>
            <a:r>
              <a:rPr lang="en-US" baseline="0" dirty="0">
                <a:solidFill>
                  <a:srgbClr val="FFFF00"/>
                </a:solidFill>
              </a:rPr>
              <a:t>thrown into the lake of fire </a:t>
            </a:r>
            <a:r>
              <a:rPr lang="en-US" baseline="0" dirty="0"/>
              <a:t>and sulfur where the beast and the false prophet were, and they will be </a:t>
            </a:r>
            <a:r>
              <a:rPr lang="en-US" baseline="0" dirty="0">
                <a:solidFill>
                  <a:srgbClr val="FFFF00"/>
                </a:solidFill>
              </a:rPr>
              <a:t>tormented day and night forever and ever</a:t>
            </a:r>
            <a:r>
              <a:rPr lang="en-US" baseline="0" dirty="0"/>
              <a:t>.</a:t>
            </a:r>
            <a:r>
              <a:rPr lang="en-US" baseline="0" dirty="0">
                <a:solidFill>
                  <a:srgbClr val="FFFF00"/>
                </a:solidFill>
              </a:rPr>
              <a:t>              </a:t>
            </a:r>
          </a:p>
          <a:p>
            <a:r>
              <a:rPr lang="en-US" baseline="0" dirty="0"/>
              <a:t>                                                         Revelation 20:10</a:t>
            </a:r>
          </a:p>
        </p:txBody>
      </p:sp>
      <p:sp>
        <p:nvSpPr>
          <p:cNvPr id="2" name="Rectangle: Rounded Corners 1">
            <a:extLst>
              <a:ext uri="{FF2B5EF4-FFF2-40B4-BE49-F238E27FC236}">
                <a16:creationId xmlns:a16="http://schemas.microsoft.com/office/drawing/2014/main" id="{63DAACB5-ECC3-DB7E-014F-B6ADD926D065}"/>
              </a:ext>
            </a:extLst>
          </p:cNvPr>
          <p:cNvSpPr/>
          <p:nvPr/>
        </p:nvSpPr>
        <p:spPr>
          <a:xfrm>
            <a:off x="6835140" y="171451"/>
            <a:ext cx="5180210" cy="1383029"/>
          </a:xfrm>
          <a:prstGeom prst="roundRect">
            <a:avLst/>
          </a:prstGeom>
          <a:solidFill>
            <a:srgbClr val="0C1C2C"/>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How is this triumph already… but not yet?</a:t>
            </a:r>
            <a:endPar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7919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D265B0E-31A6-ACD8-6E87-5D267DAAA9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35"/>
          <a:stretch/>
        </p:blipFill>
        <p:spPr bwMode="auto">
          <a:xfrm>
            <a:off x="-1" y="-260"/>
            <a:ext cx="12192001" cy="6858259"/>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373485" y="2847612"/>
            <a:ext cx="9445030" cy="3247043"/>
          </a:xfrm>
          <a:prstGeom prst="rect">
            <a:avLst/>
          </a:prstGeom>
          <a:solidFill>
            <a:srgbClr val="014188">
              <a:alpha val="70000"/>
            </a:srgbClr>
          </a:solidFill>
        </p:spPr>
        <p:txBody>
          <a:bodyPr wrap="square" rtlCol="0">
            <a:spAutoFit/>
          </a:bodyPr>
          <a:lstStyle>
            <a:defPPr>
              <a:defRPr lang="en-US"/>
            </a:defPPr>
            <a:lvl1pPr algn="ctr">
              <a:spcAft>
                <a:spcPts val="1800"/>
              </a:spcAft>
              <a:defRPr sz="4000" b="1" baseline="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571500" indent="-571500" algn="l">
              <a:buFont typeface="Arial" panose="020B0604020202020204" pitchFamily="34" charset="0"/>
              <a:buChar char="•"/>
            </a:pPr>
            <a:r>
              <a:rPr lang="en-US" dirty="0">
                <a:solidFill>
                  <a:schemeClr val="tx1"/>
                </a:solidFill>
              </a:rPr>
              <a:t>God’s Victory over His Enemies (1)</a:t>
            </a:r>
          </a:p>
          <a:p>
            <a:pPr marL="571500" indent="-571500" algn="l">
              <a:buFont typeface="Arial" panose="020B0604020202020204" pitchFamily="34" charset="0"/>
              <a:buChar char="•"/>
            </a:pPr>
            <a:r>
              <a:rPr lang="en-US" dirty="0"/>
              <a:t>God’s True Vineyard (2-6)</a:t>
            </a:r>
          </a:p>
          <a:p>
            <a:pPr marL="571500" indent="-571500" algn="l">
              <a:buFont typeface="Arial" panose="020B0604020202020204" pitchFamily="34" charset="0"/>
              <a:buChar char="•"/>
            </a:pPr>
            <a:r>
              <a:rPr lang="en-US" dirty="0">
                <a:solidFill>
                  <a:schemeClr val="tx1"/>
                </a:solidFill>
              </a:rPr>
              <a:t>God’s Process of Redemption (7-11)</a:t>
            </a:r>
          </a:p>
          <a:p>
            <a:pPr marL="571500" indent="-571500" algn="l">
              <a:buFont typeface="Arial" panose="020B0604020202020204" pitchFamily="34" charset="0"/>
              <a:buChar char="•"/>
            </a:pPr>
            <a:r>
              <a:rPr lang="en-US" dirty="0">
                <a:solidFill>
                  <a:schemeClr val="tx1"/>
                </a:solidFill>
              </a:rPr>
              <a:t>God’s Gathering of His Remnant (12-13)</a:t>
            </a:r>
          </a:p>
        </p:txBody>
      </p:sp>
      <p:sp>
        <p:nvSpPr>
          <p:cNvPr id="5" name="TextBox 4">
            <a:extLst>
              <a:ext uri="{FF2B5EF4-FFF2-40B4-BE49-F238E27FC236}">
                <a16:creationId xmlns:a16="http://schemas.microsoft.com/office/drawing/2014/main" id="{7D813047-FF4B-8C31-41BA-8E94AC024C22}"/>
              </a:ext>
            </a:extLst>
          </p:cNvPr>
          <p:cNvSpPr txBox="1"/>
          <p:nvPr/>
        </p:nvSpPr>
        <p:spPr>
          <a:xfrm>
            <a:off x="28047" y="12297"/>
            <a:ext cx="6067953" cy="1323439"/>
          </a:xfrm>
          <a:prstGeom prst="rect">
            <a:avLst/>
          </a:prstGeom>
          <a:solidFill>
            <a:srgbClr val="014188">
              <a:alpha val="70000"/>
            </a:srgbClr>
          </a:solidFill>
        </p:spPr>
        <p:txBody>
          <a:bodyPr wrap="square" rtlCol="0">
            <a:spAutoFit/>
          </a:bodyPr>
          <a:lstStyle>
            <a:defPPr>
              <a:defRPr lang="en-US"/>
            </a:defPPr>
            <a:lvl1pPr algn="ctr">
              <a:spcAft>
                <a:spcPts val="1800"/>
              </a:spcAft>
              <a:defRPr sz="4000" b="1" baseline="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0"/>
              </a:spcAft>
            </a:pPr>
            <a:r>
              <a:rPr lang="en-US" dirty="0"/>
              <a:t>Isaiah 27 – God Fulfills His Purposes For His People</a:t>
            </a:r>
          </a:p>
        </p:txBody>
      </p:sp>
    </p:spTree>
    <p:extLst>
      <p:ext uri="{BB962C8B-B14F-4D97-AF65-F5344CB8AC3E}">
        <p14:creationId xmlns:p14="http://schemas.microsoft.com/office/powerpoint/2010/main" val="39776511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9ABFC8-7F6E-2789-F743-63697C16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294822" y="2953604"/>
            <a:ext cx="6911891" cy="3785652"/>
          </a:xfrm>
          <a:prstGeom prst="rect">
            <a:avLst/>
          </a:prstGeom>
          <a:solidFill>
            <a:srgbClr val="2C374F">
              <a:alpha val="6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2 </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In that day,</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 vineyard of wine, sing of it!</a:t>
            </a:r>
          </a:p>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3</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 the Lord, am its keeper;</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water it every moment.</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So that no one will damage it,</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guard it night and day.  </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(NASB)</a:t>
            </a:r>
          </a:p>
        </p:txBody>
      </p:sp>
      <p:sp>
        <p:nvSpPr>
          <p:cNvPr id="3" name="Rectangle: Rounded Corners 2">
            <a:extLst>
              <a:ext uri="{FF2B5EF4-FFF2-40B4-BE49-F238E27FC236}">
                <a16:creationId xmlns:a16="http://schemas.microsoft.com/office/drawing/2014/main" id="{A7B9D49E-DF56-1BD7-F697-2A16CFBCCC97}"/>
              </a:ext>
            </a:extLst>
          </p:cNvPr>
          <p:cNvSpPr/>
          <p:nvPr/>
        </p:nvSpPr>
        <p:spPr>
          <a:xfrm>
            <a:off x="7792559" y="4207935"/>
            <a:ext cx="3813594" cy="1436789"/>
          </a:xfrm>
          <a:prstGeom prst="roundRect">
            <a:avLst/>
          </a:prstGeom>
          <a:solidFill>
            <a:srgbClr val="30303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Result of God’s great victory!</a:t>
            </a:r>
            <a:endPar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53578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9ABFC8-7F6E-2789-F743-63697C16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909863" y="1228397"/>
            <a:ext cx="10220778" cy="5016758"/>
          </a:xfrm>
          <a:prstGeom prst="rect">
            <a:avLst/>
          </a:prstGeom>
          <a:solidFill>
            <a:srgbClr val="2C374F">
              <a:alpha val="6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3 </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And now, O inhabitants of Jerusalem</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men of Judah,</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judge between me and my vineyard.</a:t>
            </a:r>
          </a:p>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4</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What more was there to do for my vineyard,</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that I have not done in it?</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When I looked for it to yield grapes,</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why did it yield wild grapes?</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Isaiah 5:3-4</a:t>
            </a:r>
          </a:p>
        </p:txBody>
      </p:sp>
      <p:grpSp>
        <p:nvGrpSpPr>
          <p:cNvPr id="6" name="Group 5">
            <a:extLst>
              <a:ext uri="{FF2B5EF4-FFF2-40B4-BE49-F238E27FC236}">
                <a16:creationId xmlns:a16="http://schemas.microsoft.com/office/drawing/2014/main" id="{94F7F5C2-8590-F227-D747-CEBB3E5219CC}"/>
              </a:ext>
            </a:extLst>
          </p:cNvPr>
          <p:cNvGrpSpPr/>
          <p:nvPr/>
        </p:nvGrpSpPr>
        <p:grpSpPr>
          <a:xfrm>
            <a:off x="4698091" y="4207935"/>
            <a:ext cx="6705221" cy="1436789"/>
            <a:chOff x="4883150" y="4207935"/>
            <a:chExt cx="6705221" cy="1436789"/>
          </a:xfrm>
        </p:grpSpPr>
        <p:sp>
          <p:nvSpPr>
            <p:cNvPr id="3" name="Rectangle: Rounded Corners 2">
              <a:extLst>
                <a:ext uri="{FF2B5EF4-FFF2-40B4-BE49-F238E27FC236}">
                  <a16:creationId xmlns:a16="http://schemas.microsoft.com/office/drawing/2014/main" id="{67696F84-55E5-2B0E-3752-8BA400EAE676}"/>
                </a:ext>
              </a:extLst>
            </p:cNvPr>
            <p:cNvSpPr/>
            <p:nvPr/>
          </p:nvSpPr>
          <p:spPr>
            <a:xfrm>
              <a:off x="7774777" y="4207935"/>
              <a:ext cx="3813594" cy="1436789"/>
            </a:xfrm>
            <a:prstGeom prst="roundRect">
              <a:avLst/>
            </a:prstGeom>
            <a:solidFill>
              <a:srgbClr val="30303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Literally – “Stinky things”!</a:t>
              </a:r>
              <a:endParaRPr lang="en-US" sz="40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2F52939A-5A45-C268-3DC0-A0736C5ADCE4}"/>
                </a:ext>
              </a:extLst>
            </p:cNvPr>
            <p:cNvSpPr/>
            <p:nvPr/>
          </p:nvSpPr>
          <p:spPr>
            <a:xfrm>
              <a:off x="4883150" y="4913630"/>
              <a:ext cx="2766060" cy="703273"/>
            </a:xfrm>
            <a:prstGeom prst="roundRect">
              <a:avLst/>
            </a:prstGeom>
            <a:no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14204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9ABFC8-7F6E-2789-F743-63697C16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A944BCF-BC1F-82CE-41AE-555F03BC5E45}"/>
              </a:ext>
            </a:extLst>
          </p:cNvPr>
          <p:cNvSpPr/>
          <p:nvPr/>
        </p:nvSpPr>
        <p:spPr>
          <a:xfrm>
            <a:off x="7553879" y="3641877"/>
            <a:ext cx="4290953" cy="2171094"/>
          </a:xfrm>
          <a:prstGeom prst="roundRect">
            <a:avLst/>
          </a:prstGeom>
          <a:solidFill>
            <a:srgbClr val="30303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What is different?  Why will this be a fruitful vineyard?</a:t>
            </a:r>
          </a:p>
        </p:txBody>
      </p:sp>
      <p:sp>
        <p:nvSpPr>
          <p:cNvPr id="4" name="TextBox 3">
            <a:extLst>
              <a:ext uri="{FF2B5EF4-FFF2-40B4-BE49-F238E27FC236}">
                <a16:creationId xmlns:a16="http://schemas.microsoft.com/office/drawing/2014/main" id="{A588F984-81E2-6928-108F-D433A3ED08B4}"/>
              </a:ext>
            </a:extLst>
          </p:cNvPr>
          <p:cNvSpPr txBox="1"/>
          <p:nvPr/>
        </p:nvSpPr>
        <p:spPr>
          <a:xfrm>
            <a:off x="294822" y="2953604"/>
            <a:ext cx="6911891" cy="3785652"/>
          </a:xfrm>
          <a:prstGeom prst="rect">
            <a:avLst/>
          </a:prstGeom>
          <a:solidFill>
            <a:srgbClr val="2C374F">
              <a:alpha val="6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2 </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In that day,</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 vineyard of wine, sing of it!</a:t>
            </a:r>
          </a:p>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3</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 the Lord, am its keeper;</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water it every moment.</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So that no one will damage it,</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guard it night and day.  </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(NASB)</a:t>
            </a:r>
          </a:p>
        </p:txBody>
      </p:sp>
    </p:spTree>
    <p:extLst>
      <p:ext uri="{BB962C8B-B14F-4D97-AF65-F5344CB8AC3E}">
        <p14:creationId xmlns:p14="http://schemas.microsoft.com/office/powerpoint/2010/main" val="8147363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9ABFC8-7F6E-2789-F743-63697C16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1439852" y="2664670"/>
            <a:ext cx="9053978" cy="3477875"/>
          </a:xfrm>
          <a:prstGeom prst="rect">
            <a:avLst/>
          </a:prstGeom>
          <a:solidFill>
            <a:srgbClr val="2C374F">
              <a:alpha val="60000"/>
            </a:srgbClr>
          </a:solidFill>
          <a:ln w="63500">
            <a:noFill/>
          </a:ln>
        </p:spPr>
        <p:txBody>
          <a:bodyPr wrap="square" rtlCol="0">
            <a:spAutoFit/>
          </a:bodyPr>
          <a:lstStyle/>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Who was the vine/vineyard of Isaiah 5?</a:t>
            </a:r>
          </a:p>
          <a:p>
            <a:pPr>
              <a:spcAft>
                <a:spcPts val="2400"/>
              </a:spcAft>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Ethnic Israel</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Who is the vine/vineyard of Isaiah 27?</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Remnant / True believers </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Jesus is the vine!</a:t>
            </a:r>
          </a:p>
        </p:txBody>
      </p:sp>
    </p:spTree>
    <p:extLst>
      <p:ext uri="{BB962C8B-B14F-4D97-AF65-F5344CB8AC3E}">
        <p14:creationId xmlns:p14="http://schemas.microsoft.com/office/powerpoint/2010/main" val="19503747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9ABFC8-7F6E-2789-F743-63697C16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1037079" y="228123"/>
            <a:ext cx="9913949" cy="6401753"/>
          </a:xfrm>
          <a:prstGeom prst="rect">
            <a:avLst/>
          </a:prstGeom>
          <a:solidFill>
            <a:srgbClr val="2C374F">
              <a:alpha val="60000"/>
            </a:srgbClr>
          </a:solidFill>
          <a:ln w="63500">
            <a:noFill/>
          </a:ln>
        </p:spPr>
        <p:txBody>
          <a:bodyPr wrap="square" rtlCol="0">
            <a:spAutoFit/>
          </a:bodyPr>
          <a:lstStyle/>
          <a:p>
            <a:pPr>
              <a:spcAft>
                <a:spcPts val="1200"/>
              </a:spcAft>
            </a:pPr>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1 </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am the true vine</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my </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Father is the vinedresser</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4</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Abide in me, and I in you. As the branch cannot bear fruit by itself, unless it abides in the vine, neither can you, unless you abide in me. </a:t>
            </a:r>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5</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 am the vine; you are the branches. </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Whoever abides in me and I in him, he it is that bears much fruit, for apart from me you can do nothing</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John 15:1,4-5</a:t>
            </a:r>
          </a:p>
        </p:txBody>
      </p:sp>
    </p:spTree>
    <p:extLst>
      <p:ext uri="{BB962C8B-B14F-4D97-AF65-F5344CB8AC3E}">
        <p14:creationId xmlns:p14="http://schemas.microsoft.com/office/powerpoint/2010/main" val="1287768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1656DFB8-DC2E-6324-827B-471B4B2168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25" b="7593"/>
          <a:stretch/>
        </p:blipFill>
        <p:spPr bwMode="auto">
          <a:xfrm>
            <a:off x="0" y="-1"/>
            <a:ext cx="12192000" cy="6875943"/>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5" name="TextBox 4">
            <a:extLst>
              <a:ext uri="{FF2B5EF4-FFF2-40B4-BE49-F238E27FC236}">
                <a16:creationId xmlns:a16="http://schemas.microsoft.com/office/drawing/2014/main" id="{307F5E30-E9B1-4A2A-A276-FA28F701A0CB}"/>
              </a:ext>
            </a:extLst>
          </p:cNvPr>
          <p:cNvSpPr txBox="1"/>
          <p:nvPr/>
        </p:nvSpPr>
        <p:spPr>
          <a:xfrm>
            <a:off x="3043633" y="5080582"/>
            <a:ext cx="6101685" cy="830997"/>
          </a:xfrm>
          <a:prstGeom prst="rect">
            <a:avLst/>
          </a:prstGeom>
          <a:solidFill>
            <a:srgbClr val="111619">
              <a:alpha val="5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800" baseline="0" dirty="0"/>
              <a:t>“You’re all grown up!”</a:t>
            </a:r>
          </a:p>
        </p:txBody>
      </p:sp>
      <p:sp>
        <p:nvSpPr>
          <p:cNvPr id="3" name="TextBox 2">
            <a:extLst>
              <a:ext uri="{FF2B5EF4-FFF2-40B4-BE49-F238E27FC236}">
                <a16:creationId xmlns:a16="http://schemas.microsoft.com/office/drawing/2014/main" id="{E16C3677-D6B1-EC2F-45F4-3C54A69E5068}"/>
              </a:ext>
            </a:extLst>
          </p:cNvPr>
          <p:cNvSpPr txBox="1"/>
          <p:nvPr/>
        </p:nvSpPr>
        <p:spPr>
          <a:xfrm>
            <a:off x="902208" y="5901999"/>
            <a:ext cx="10314431" cy="830997"/>
          </a:xfrm>
          <a:prstGeom prst="rect">
            <a:avLst/>
          </a:prstGeom>
          <a:solidFill>
            <a:srgbClr val="111619">
              <a:alpha val="5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800" baseline="0" dirty="0"/>
              <a:t>This is true… But not in its final sense.</a:t>
            </a:r>
          </a:p>
        </p:txBody>
      </p:sp>
    </p:spTree>
    <p:extLst>
      <p:ext uri="{BB962C8B-B14F-4D97-AF65-F5344CB8AC3E}">
        <p14:creationId xmlns:p14="http://schemas.microsoft.com/office/powerpoint/2010/main" val="39204747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9ABFC8-7F6E-2789-F743-63697C16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399442" y="2112097"/>
            <a:ext cx="11393114" cy="4401205"/>
          </a:xfrm>
          <a:prstGeom prst="rect">
            <a:avLst/>
          </a:prstGeom>
          <a:solidFill>
            <a:srgbClr val="2C374F">
              <a:alpha val="6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4 </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have no wrath.</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Would that I had thorns and briers to battle!</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 would march against them,</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 would burn them up together.</a:t>
            </a:r>
          </a:p>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5</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Or let them lay hold of my protection,</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let them make peace with me,</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let them make peace with me.</a:t>
            </a:r>
          </a:p>
        </p:txBody>
      </p:sp>
    </p:spTree>
    <p:extLst>
      <p:ext uri="{BB962C8B-B14F-4D97-AF65-F5344CB8AC3E}">
        <p14:creationId xmlns:p14="http://schemas.microsoft.com/office/powerpoint/2010/main" val="3401679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9ABFC8-7F6E-2789-F743-63697C16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399442" y="2101211"/>
            <a:ext cx="11393114" cy="4401205"/>
          </a:xfrm>
          <a:prstGeom prst="rect">
            <a:avLst/>
          </a:prstGeom>
          <a:solidFill>
            <a:srgbClr val="2C374F">
              <a:alpha val="6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4 </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have no wrath</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Would that I had thorns and briers to battle!</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 would march against them,</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 would burn them up together.</a:t>
            </a:r>
          </a:p>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5</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Or let them lay hold of my protection,</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let them make peace with me,</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let them make peace with me.</a:t>
            </a:r>
          </a:p>
        </p:txBody>
      </p:sp>
      <p:sp>
        <p:nvSpPr>
          <p:cNvPr id="3" name="Rectangle: Rounded Corners 2">
            <a:extLst>
              <a:ext uri="{FF2B5EF4-FFF2-40B4-BE49-F238E27FC236}">
                <a16:creationId xmlns:a16="http://schemas.microsoft.com/office/drawing/2014/main" id="{E506C660-4C3D-0B6F-6287-B58F441405DB}"/>
              </a:ext>
            </a:extLst>
          </p:cNvPr>
          <p:cNvSpPr/>
          <p:nvPr/>
        </p:nvSpPr>
        <p:spPr>
          <a:xfrm>
            <a:off x="882929" y="2868993"/>
            <a:ext cx="10426140" cy="3031064"/>
          </a:xfrm>
          <a:prstGeom prst="roundRect">
            <a:avLst/>
          </a:prstGeom>
          <a:solidFill>
            <a:srgbClr val="30303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Why no wrath?</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Since, therefore, we have now been justified by his blood, </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much more shall we be saved by him from the wrath of God</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Romans 5:9</a:t>
            </a:r>
            <a:endPar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498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9ABFC8-7F6E-2789-F743-63697C16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399442" y="2116796"/>
            <a:ext cx="11393114" cy="4401205"/>
          </a:xfrm>
          <a:prstGeom prst="rect">
            <a:avLst/>
          </a:prstGeom>
          <a:solidFill>
            <a:srgbClr val="2C374F">
              <a:alpha val="6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4 </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have no wrath.</a:t>
            </a:r>
          </a:p>
          <a:p>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Would that I had thorns and briers to battle!</a:t>
            </a:r>
          </a:p>
          <a:p>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 would march against them,</a:t>
            </a:r>
          </a:p>
          <a:p>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 would burn them up together.</a:t>
            </a:r>
          </a:p>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5</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Or let them lay hold of my protection,</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let them make peace with me,</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let them make peace with me.</a:t>
            </a:r>
          </a:p>
        </p:txBody>
      </p:sp>
      <p:sp>
        <p:nvSpPr>
          <p:cNvPr id="2" name="Rectangle: Rounded Corners 1">
            <a:extLst>
              <a:ext uri="{FF2B5EF4-FFF2-40B4-BE49-F238E27FC236}">
                <a16:creationId xmlns:a16="http://schemas.microsoft.com/office/drawing/2014/main" id="{E509E5C6-8123-0FDC-EE88-CBD94E4F4D81}"/>
              </a:ext>
            </a:extLst>
          </p:cNvPr>
          <p:cNvSpPr/>
          <p:nvPr/>
        </p:nvSpPr>
        <p:spPr>
          <a:xfrm>
            <a:off x="7368226" y="4647537"/>
            <a:ext cx="4624052" cy="2040464"/>
          </a:xfrm>
          <a:prstGeom prst="roundRect">
            <a:avLst/>
          </a:prstGeom>
          <a:solidFill>
            <a:srgbClr val="30303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 desire to show his passion for his people!</a:t>
            </a:r>
            <a:endPar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50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9ABFC8-7F6E-2789-F743-63697C16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399442" y="2110274"/>
            <a:ext cx="11393114" cy="4401205"/>
          </a:xfrm>
          <a:prstGeom prst="rect">
            <a:avLst/>
          </a:prstGeom>
          <a:solidFill>
            <a:srgbClr val="2C374F">
              <a:alpha val="6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4 </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have no wrath.</a:t>
            </a:r>
          </a:p>
          <a:p>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Would that I had thorns and briers to battle!</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 would march against them,</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 would burn them up together.</a:t>
            </a:r>
          </a:p>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5</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 let them lay hold of my protection,</a:t>
            </a:r>
          </a:p>
          <a:p>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let them make peace with me,</a:t>
            </a:r>
          </a:p>
          <a:p>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let them make peace with me</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p:txBody>
      </p:sp>
      <p:sp>
        <p:nvSpPr>
          <p:cNvPr id="2" name="Rectangle: Rounded Corners 1">
            <a:extLst>
              <a:ext uri="{FF2B5EF4-FFF2-40B4-BE49-F238E27FC236}">
                <a16:creationId xmlns:a16="http://schemas.microsoft.com/office/drawing/2014/main" id="{6EAD917A-FC8B-E7D2-0B3C-473B127D0374}"/>
              </a:ext>
            </a:extLst>
          </p:cNvPr>
          <p:cNvSpPr/>
          <p:nvPr/>
        </p:nvSpPr>
        <p:spPr>
          <a:xfrm>
            <a:off x="6466114" y="484888"/>
            <a:ext cx="5025421" cy="2040464"/>
          </a:xfrm>
          <a:prstGeom prst="roundRect">
            <a:avLst/>
          </a:prstGeom>
          <a:solidFill>
            <a:srgbClr val="30303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 vineyard of grace – even God’s enemies can come in!</a:t>
            </a:r>
            <a:endPar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201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9ABFC8-7F6E-2789-F743-63697C16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399442" y="1654897"/>
            <a:ext cx="11393114" cy="4401205"/>
          </a:xfrm>
          <a:prstGeom prst="rect">
            <a:avLst/>
          </a:prstGeom>
          <a:solidFill>
            <a:srgbClr val="2C374F">
              <a:alpha val="6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9 </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Since, therefore, we have now been justified by his blood, </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much more shall we be saved by him from the wrath of God</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10</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For if </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while we were enemies we were reconciled to God by the death of his Son</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much more, now that we are reconciled, shall we be saved by his life. </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Romans 5:9-10</a:t>
            </a:r>
          </a:p>
        </p:txBody>
      </p:sp>
    </p:spTree>
    <p:extLst>
      <p:ext uri="{BB962C8B-B14F-4D97-AF65-F5344CB8AC3E}">
        <p14:creationId xmlns:p14="http://schemas.microsoft.com/office/powerpoint/2010/main" val="26611478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9ABFC8-7F6E-2789-F743-63697C16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155337" y="4689414"/>
            <a:ext cx="9701585" cy="1938992"/>
          </a:xfrm>
          <a:prstGeom prst="rect">
            <a:avLst/>
          </a:prstGeom>
          <a:solidFill>
            <a:srgbClr val="2C374F">
              <a:alpha val="6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6 </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In days to come Jacob shall take root,</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Israel shall blossom and put forth shoots</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fill the whole world with fruit.</a:t>
            </a:r>
          </a:p>
        </p:txBody>
      </p:sp>
      <p:sp>
        <p:nvSpPr>
          <p:cNvPr id="2" name="Rectangle: Rounded Corners 1">
            <a:extLst>
              <a:ext uri="{FF2B5EF4-FFF2-40B4-BE49-F238E27FC236}">
                <a16:creationId xmlns:a16="http://schemas.microsoft.com/office/drawing/2014/main" id="{10D71D3E-B76D-5560-F132-AF90699233DB}"/>
              </a:ext>
            </a:extLst>
          </p:cNvPr>
          <p:cNvSpPr/>
          <p:nvPr/>
        </p:nvSpPr>
        <p:spPr>
          <a:xfrm>
            <a:off x="789212" y="402214"/>
            <a:ext cx="10613573" cy="2040464"/>
          </a:xfrm>
          <a:prstGeom prst="roundRect">
            <a:avLst/>
          </a:prstGeom>
          <a:solidFill>
            <a:srgbClr val="30303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Who is this talking about?</a:t>
            </a:r>
          </a:p>
          <a:p>
            <a:pPr marL="571500" indent="-571500">
              <a:buFont typeface="Arial" panose="020B0604020202020204" pitchFamily="34" charset="0"/>
              <a:buChar char="•"/>
            </a:pPr>
            <a:r>
              <a:rPr lang="en-US" sz="40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Jacob / Israel –God’s ethnic people (context)</a:t>
            </a:r>
          </a:p>
          <a:p>
            <a:pPr marL="571500" indent="-571500">
              <a:buFont typeface="Arial" panose="020B0604020202020204" pitchFamily="34" charset="0"/>
              <a:buChar char="•"/>
            </a:pPr>
            <a:r>
              <a:rPr lang="en-US" sz="40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remnant (true believers)</a:t>
            </a:r>
          </a:p>
        </p:txBody>
      </p:sp>
    </p:spTree>
    <p:extLst>
      <p:ext uri="{BB962C8B-B14F-4D97-AF65-F5344CB8AC3E}">
        <p14:creationId xmlns:p14="http://schemas.microsoft.com/office/powerpoint/2010/main" val="2794755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9ABFC8-7F6E-2789-F743-63697C16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155337" y="4689414"/>
            <a:ext cx="9701585" cy="1938992"/>
          </a:xfrm>
          <a:prstGeom prst="rect">
            <a:avLst/>
          </a:prstGeom>
          <a:solidFill>
            <a:srgbClr val="2C374F">
              <a:alpha val="6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6 </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In days to come Jacob shall take root,</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Israel shall blossom and put forth shoots</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fill the whole world with fruit.</a:t>
            </a:r>
          </a:p>
        </p:txBody>
      </p:sp>
      <p:sp>
        <p:nvSpPr>
          <p:cNvPr id="2" name="Rectangle: Rounded Corners 1">
            <a:extLst>
              <a:ext uri="{FF2B5EF4-FFF2-40B4-BE49-F238E27FC236}">
                <a16:creationId xmlns:a16="http://schemas.microsoft.com/office/drawing/2014/main" id="{10D71D3E-B76D-5560-F132-AF90699233DB}"/>
              </a:ext>
            </a:extLst>
          </p:cNvPr>
          <p:cNvSpPr/>
          <p:nvPr/>
        </p:nvSpPr>
        <p:spPr>
          <a:xfrm>
            <a:off x="789212" y="402213"/>
            <a:ext cx="10613573" cy="3614616"/>
          </a:xfrm>
          <a:prstGeom prst="roundRect">
            <a:avLst/>
          </a:prstGeom>
          <a:solidFill>
            <a:srgbClr val="30303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What is this talking about?</a:t>
            </a:r>
          </a:p>
          <a:p>
            <a:pPr marL="457200"/>
            <a:r>
              <a:rPr lang="en-US" sz="40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God’s ethnic people fulfilling who God had called them to be!  </a:t>
            </a:r>
          </a:p>
          <a:p>
            <a:pPr marL="1028700" indent="-571500">
              <a:buFont typeface="Arial" panose="020B0604020202020204" pitchFamily="34" charset="0"/>
              <a:buChar char="•"/>
            </a:pPr>
            <a:r>
              <a:rPr lang="en-US" sz="40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Channel of God’s blessing – Genesis 12:3</a:t>
            </a:r>
          </a:p>
          <a:p>
            <a:pPr marL="1028700" indent="-571500">
              <a:buFont typeface="Arial" panose="020B0604020202020204" pitchFamily="34" charset="0"/>
              <a:buChar char="•"/>
            </a:pPr>
            <a:r>
              <a:rPr lang="en-US" sz="40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Kingdom of priests – Exodus 19:5-6</a:t>
            </a:r>
          </a:p>
        </p:txBody>
      </p:sp>
    </p:spTree>
    <p:extLst>
      <p:ext uri="{BB962C8B-B14F-4D97-AF65-F5344CB8AC3E}">
        <p14:creationId xmlns:p14="http://schemas.microsoft.com/office/powerpoint/2010/main" val="153197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9ABFC8-7F6E-2789-F743-63697C16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155337" y="4689414"/>
            <a:ext cx="9701585" cy="1938992"/>
          </a:xfrm>
          <a:prstGeom prst="rect">
            <a:avLst/>
          </a:prstGeom>
          <a:solidFill>
            <a:srgbClr val="2C374F">
              <a:alpha val="6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6 </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In days to come Jacob shall take root,</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Israel shall blossom and put forth shoots</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fill the whole world with fruit.</a:t>
            </a:r>
          </a:p>
        </p:txBody>
      </p:sp>
      <p:sp>
        <p:nvSpPr>
          <p:cNvPr id="2" name="Rectangle: Rounded Corners 1">
            <a:extLst>
              <a:ext uri="{FF2B5EF4-FFF2-40B4-BE49-F238E27FC236}">
                <a16:creationId xmlns:a16="http://schemas.microsoft.com/office/drawing/2014/main" id="{10D71D3E-B76D-5560-F132-AF90699233DB}"/>
              </a:ext>
            </a:extLst>
          </p:cNvPr>
          <p:cNvSpPr/>
          <p:nvPr/>
        </p:nvSpPr>
        <p:spPr>
          <a:xfrm>
            <a:off x="1955406" y="304243"/>
            <a:ext cx="6101445" cy="2040464"/>
          </a:xfrm>
          <a:prstGeom prst="roundRect">
            <a:avLst/>
          </a:prstGeom>
          <a:solidFill>
            <a:srgbClr val="30303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When will this happen?</a:t>
            </a:r>
          </a:p>
          <a:p>
            <a:pPr marL="914400"/>
            <a:r>
              <a:rPr lang="en-US" sz="40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Already… But not yet!</a:t>
            </a:r>
          </a:p>
        </p:txBody>
      </p:sp>
    </p:spTree>
    <p:extLst>
      <p:ext uri="{BB962C8B-B14F-4D97-AF65-F5344CB8AC3E}">
        <p14:creationId xmlns:p14="http://schemas.microsoft.com/office/powerpoint/2010/main" val="218671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9ABFC8-7F6E-2789-F743-63697C16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155337" y="4689414"/>
            <a:ext cx="9701585" cy="1938992"/>
          </a:xfrm>
          <a:prstGeom prst="rect">
            <a:avLst/>
          </a:prstGeom>
          <a:solidFill>
            <a:srgbClr val="2C374F">
              <a:alpha val="6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6 </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In days to come Jacob shall take root,</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Israel shall blossom and put forth shoots</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fill the whole world with fruit.</a:t>
            </a:r>
          </a:p>
        </p:txBody>
      </p:sp>
      <p:sp>
        <p:nvSpPr>
          <p:cNvPr id="2" name="Rectangle: Rounded Corners 1">
            <a:extLst>
              <a:ext uri="{FF2B5EF4-FFF2-40B4-BE49-F238E27FC236}">
                <a16:creationId xmlns:a16="http://schemas.microsoft.com/office/drawing/2014/main" id="{10D71D3E-B76D-5560-F132-AF90699233DB}"/>
              </a:ext>
            </a:extLst>
          </p:cNvPr>
          <p:cNvSpPr/>
          <p:nvPr/>
        </p:nvSpPr>
        <p:spPr>
          <a:xfrm>
            <a:off x="1966292" y="304243"/>
            <a:ext cx="6079674" cy="2040464"/>
          </a:xfrm>
          <a:prstGeom prst="roundRect">
            <a:avLst/>
          </a:prstGeom>
          <a:solidFill>
            <a:srgbClr val="30303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How is it going to happen?</a:t>
            </a:r>
          </a:p>
          <a:p>
            <a:pPr marL="914400"/>
            <a:r>
              <a:rPr lang="en-US" sz="40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Rest of Isaiah 27!</a:t>
            </a:r>
          </a:p>
        </p:txBody>
      </p:sp>
    </p:spTree>
    <p:extLst>
      <p:ext uri="{BB962C8B-B14F-4D97-AF65-F5344CB8AC3E}">
        <p14:creationId xmlns:p14="http://schemas.microsoft.com/office/powerpoint/2010/main" val="29461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D265B0E-31A6-ACD8-6E87-5D267DAAA9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35"/>
          <a:stretch/>
        </p:blipFill>
        <p:spPr bwMode="auto">
          <a:xfrm>
            <a:off x="-1" y="-260"/>
            <a:ext cx="12192001" cy="6858259"/>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373485" y="2847612"/>
            <a:ext cx="9445030" cy="3247043"/>
          </a:xfrm>
          <a:prstGeom prst="rect">
            <a:avLst/>
          </a:prstGeom>
          <a:solidFill>
            <a:srgbClr val="014188">
              <a:alpha val="70000"/>
            </a:srgbClr>
          </a:solidFill>
        </p:spPr>
        <p:txBody>
          <a:bodyPr wrap="square" rtlCol="0">
            <a:spAutoFit/>
          </a:bodyPr>
          <a:lstStyle>
            <a:defPPr>
              <a:defRPr lang="en-US"/>
            </a:defPPr>
            <a:lvl1pPr algn="ctr">
              <a:spcAft>
                <a:spcPts val="1800"/>
              </a:spcAft>
              <a:defRPr sz="4000" b="1" baseline="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571500" indent="-571500" algn="l">
              <a:buFont typeface="Arial" panose="020B0604020202020204" pitchFamily="34" charset="0"/>
              <a:buChar char="•"/>
            </a:pPr>
            <a:r>
              <a:rPr lang="en-US" dirty="0">
                <a:solidFill>
                  <a:schemeClr val="tx1"/>
                </a:solidFill>
              </a:rPr>
              <a:t>God’s Victory over His Enemies (1)</a:t>
            </a:r>
          </a:p>
          <a:p>
            <a:pPr marL="571500" indent="-571500" algn="l">
              <a:buFont typeface="Arial" panose="020B0604020202020204" pitchFamily="34" charset="0"/>
              <a:buChar char="•"/>
            </a:pPr>
            <a:r>
              <a:rPr lang="en-US" dirty="0">
                <a:solidFill>
                  <a:schemeClr val="tx1"/>
                </a:solidFill>
              </a:rPr>
              <a:t>God’s True Vineyard (2-6)</a:t>
            </a:r>
          </a:p>
          <a:p>
            <a:pPr marL="571500" indent="-571500" algn="l">
              <a:buFont typeface="Arial" panose="020B0604020202020204" pitchFamily="34" charset="0"/>
              <a:buChar char="•"/>
            </a:pPr>
            <a:r>
              <a:rPr lang="en-US" dirty="0"/>
              <a:t>God’s Process of Redemption (7-11)</a:t>
            </a:r>
          </a:p>
          <a:p>
            <a:pPr marL="571500" indent="-571500" algn="l">
              <a:buFont typeface="Arial" panose="020B0604020202020204" pitchFamily="34" charset="0"/>
              <a:buChar char="•"/>
            </a:pPr>
            <a:r>
              <a:rPr lang="en-US" dirty="0">
                <a:solidFill>
                  <a:schemeClr val="tx1"/>
                </a:solidFill>
              </a:rPr>
              <a:t>God’s Gathering of His Remnant (12-13)</a:t>
            </a:r>
          </a:p>
        </p:txBody>
      </p:sp>
      <p:sp>
        <p:nvSpPr>
          <p:cNvPr id="5" name="TextBox 4">
            <a:extLst>
              <a:ext uri="{FF2B5EF4-FFF2-40B4-BE49-F238E27FC236}">
                <a16:creationId xmlns:a16="http://schemas.microsoft.com/office/drawing/2014/main" id="{7D813047-FF4B-8C31-41BA-8E94AC024C22}"/>
              </a:ext>
            </a:extLst>
          </p:cNvPr>
          <p:cNvSpPr txBox="1"/>
          <p:nvPr/>
        </p:nvSpPr>
        <p:spPr>
          <a:xfrm>
            <a:off x="28047" y="12297"/>
            <a:ext cx="6067953" cy="1323439"/>
          </a:xfrm>
          <a:prstGeom prst="rect">
            <a:avLst/>
          </a:prstGeom>
          <a:solidFill>
            <a:srgbClr val="014188">
              <a:alpha val="70000"/>
            </a:srgbClr>
          </a:solidFill>
        </p:spPr>
        <p:txBody>
          <a:bodyPr wrap="square" rtlCol="0">
            <a:spAutoFit/>
          </a:bodyPr>
          <a:lstStyle>
            <a:defPPr>
              <a:defRPr lang="en-US"/>
            </a:defPPr>
            <a:lvl1pPr algn="ctr">
              <a:spcAft>
                <a:spcPts val="1800"/>
              </a:spcAft>
              <a:defRPr sz="4000" b="1" baseline="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0"/>
              </a:spcAft>
            </a:pPr>
            <a:r>
              <a:rPr lang="en-US" dirty="0"/>
              <a:t>Isaiah 27 – God Fulfills His Purposes For His People</a:t>
            </a:r>
          </a:p>
        </p:txBody>
      </p:sp>
    </p:spTree>
    <p:extLst>
      <p:ext uri="{BB962C8B-B14F-4D97-AF65-F5344CB8AC3E}">
        <p14:creationId xmlns:p14="http://schemas.microsoft.com/office/powerpoint/2010/main" val="21450869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4948CD8-C951-F319-BE60-079FCC5110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474"/>
          <a:stretch/>
        </p:blipFill>
        <p:spPr bwMode="auto">
          <a:xfrm>
            <a:off x="59538" y="50162"/>
            <a:ext cx="6972631" cy="6757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4" name="Picture 6">
            <a:extLst>
              <a:ext uri="{FF2B5EF4-FFF2-40B4-BE49-F238E27FC236}">
                <a16:creationId xmlns:a16="http://schemas.microsoft.com/office/drawing/2014/main" id="{08307174-6CF8-BF88-485A-5C9FA0898C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97" r="31748"/>
          <a:stretch/>
        </p:blipFill>
        <p:spPr bwMode="auto">
          <a:xfrm flipH="1">
            <a:off x="5655459" y="50162"/>
            <a:ext cx="6477001" cy="6757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E16C3677-D6B1-EC2F-45F4-3C54A69E5068}"/>
              </a:ext>
            </a:extLst>
          </p:cNvPr>
          <p:cNvSpPr txBox="1"/>
          <p:nvPr/>
        </p:nvSpPr>
        <p:spPr>
          <a:xfrm>
            <a:off x="216408" y="4171171"/>
            <a:ext cx="9112649" cy="1938992"/>
          </a:xfrm>
          <a:prstGeom prst="rect">
            <a:avLst/>
          </a:prstGeom>
          <a:solidFill>
            <a:srgbClr val="111619">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baseline="0" dirty="0"/>
              <a:t>Jesus – in his death and resurrection – started the fulfillment of many prophecies that are not yet complete.</a:t>
            </a:r>
          </a:p>
        </p:txBody>
      </p:sp>
      <p:sp>
        <p:nvSpPr>
          <p:cNvPr id="2" name="TextBox 1">
            <a:extLst>
              <a:ext uri="{FF2B5EF4-FFF2-40B4-BE49-F238E27FC236}">
                <a16:creationId xmlns:a16="http://schemas.microsoft.com/office/drawing/2014/main" id="{C0356639-0001-EF50-3829-5E174794BC8D}"/>
              </a:ext>
            </a:extLst>
          </p:cNvPr>
          <p:cNvSpPr txBox="1"/>
          <p:nvPr/>
        </p:nvSpPr>
        <p:spPr>
          <a:xfrm>
            <a:off x="2937836" y="2446676"/>
            <a:ext cx="5672761" cy="830997"/>
          </a:xfrm>
          <a:prstGeom prst="rect">
            <a:avLst/>
          </a:prstGeom>
          <a:solidFill>
            <a:srgbClr val="111619">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800" baseline="0" dirty="0"/>
              <a:t>Already… But not yet</a:t>
            </a:r>
          </a:p>
        </p:txBody>
      </p:sp>
    </p:spTree>
    <p:extLst>
      <p:ext uri="{BB962C8B-B14F-4D97-AF65-F5344CB8AC3E}">
        <p14:creationId xmlns:p14="http://schemas.microsoft.com/office/powerpoint/2010/main" val="31775142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68FF359-A2BA-220F-718B-4F9CD186E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575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500277" y="1242276"/>
            <a:ext cx="11191445" cy="4401205"/>
          </a:xfrm>
          <a:prstGeom prst="rect">
            <a:avLst/>
          </a:prstGeom>
          <a:solidFill>
            <a:srgbClr val="2C374F">
              <a:alpha val="6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7 </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Has he struck them </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as he struck those who struck them?</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Or have they been slain as their slayers were slain?</a:t>
            </a:r>
          </a:p>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8</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Measure by measure, </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by exile you contended with them;</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he removed them with his fierce breath</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in the day of the east wind.</a:t>
            </a:r>
          </a:p>
        </p:txBody>
      </p:sp>
    </p:spTree>
    <p:extLst>
      <p:ext uri="{BB962C8B-B14F-4D97-AF65-F5344CB8AC3E}">
        <p14:creationId xmlns:p14="http://schemas.microsoft.com/office/powerpoint/2010/main" val="16355215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68FF359-A2BA-220F-718B-4F9CD186E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575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500277" y="1242276"/>
            <a:ext cx="11191445" cy="4401205"/>
          </a:xfrm>
          <a:prstGeom prst="rect">
            <a:avLst/>
          </a:prstGeom>
          <a:solidFill>
            <a:srgbClr val="2C374F">
              <a:alpha val="6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7 </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Has he struck them </a:t>
            </a:r>
          </a:p>
          <a:p>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as he struck those who struck them?</a:t>
            </a:r>
          </a:p>
          <a:p>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Or have they been slain as their slayers were slain?</a:t>
            </a:r>
          </a:p>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8</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Measure by measure, </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by exile you contended with them;</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he removed them with his fierce breath</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in the day of the east wind.</a:t>
            </a:r>
          </a:p>
        </p:txBody>
      </p:sp>
    </p:spTree>
    <p:extLst>
      <p:ext uri="{BB962C8B-B14F-4D97-AF65-F5344CB8AC3E}">
        <p14:creationId xmlns:p14="http://schemas.microsoft.com/office/powerpoint/2010/main" val="2297782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68FF359-A2BA-220F-718B-4F9CD186E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575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500277" y="1242276"/>
            <a:ext cx="11191445" cy="4401205"/>
          </a:xfrm>
          <a:prstGeom prst="rect">
            <a:avLst/>
          </a:prstGeom>
          <a:solidFill>
            <a:srgbClr val="2C374F">
              <a:alpha val="6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7 </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Has he struck them </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as he struck those who struck them?</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Or have they been slain as their slayers were slain?</a:t>
            </a:r>
          </a:p>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8</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Measure by measure, </a:t>
            </a:r>
          </a:p>
          <a:p>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by exile you contended with them;</a:t>
            </a:r>
          </a:p>
          <a:p>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he removed them with his fierce breath</a:t>
            </a:r>
          </a:p>
          <a:p>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in the day of the east wind</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18788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3DFC35C-BA6B-F550-C6C4-CC26961B14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71" b="17966"/>
          <a:stretch/>
        </p:blipFill>
        <p:spPr bwMode="auto">
          <a:xfrm>
            <a:off x="0" y="0"/>
            <a:ext cx="12192000" cy="68717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239020" y="3634666"/>
            <a:ext cx="11713959" cy="3016210"/>
          </a:xfrm>
          <a:prstGeom prst="rect">
            <a:avLst/>
          </a:prstGeom>
          <a:solidFill>
            <a:srgbClr val="2C374F">
              <a:alpha val="60000"/>
            </a:srgbClr>
          </a:solidFill>
          <a:ln w="63500">
            <a:noFill/>
          </a:ln>
        </p:spPr>
        <p:txBody>
          <a:bodyPr wrap="square" rtlCol="0">
            <a:spAutoFit/>
          </a:bodyPr>
          <a:lstStyle/>
          <a:p>
            <a:r>
              <a:rPr lang="en-US" sz="38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9</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Therefore by this the guilt of Jacob will be atoned for,</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this will be the full fruit of the removal of his sin:</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when he makes all the stones of the altars</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like chalkstones crushed to pieces,</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no </a:t>
            </a:r>
            <a:r>
              <a:rPr lang="en-US" sz="3800" b="1" dirty="0" err="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Asherim</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or incense altars will remain standing.</a:t>
            </a:r>
          </a:p>
        </p:txBody>
      </p:sp>
    </p:spTree>
    <p:extLst>
      <p:ext uri="{BB962C8B-B14F-4D97-AF65-F5344CB8AC3E}">
        <p14:creationId xmlns:p14="http://schemas.microsoft.com/office/powerpoint/2010/main" val="34740466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3DFC35C-BA6B-F550-C6C4-CC26961B14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71" b="17966"/>
          <a:stretch/>
        </p:blipFill>
        <p:spPr bwMode="auto">
          <a:xfrm>
            <a:off x="0" y="0"/>
            <a:ext cx="12192000" cy="68717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239020" y="3634666"/>
            <a:ext cx="11713959" cy="3016210"/>
          </a:xfrm>
          <a:prstGeom prst="rect">
            <a:avLst/>
          </a:prstGeom>
          <a:solidFill>
            <a:srgbClr val="2C374F">
              <a:alpha val="60000"/>
            </a:srgbClr>
          </a:solidFill>
          <a:ln w="63500">
            <a:noFill/>
          </a:ln>
        </p:spPr>
        <p:txBody>
          <a:bodyPr wrap="square" rtlCol="0">
            <a:spAutoFit/>
          </a:bodyPr>
          <a:lstStyle/>
          <a:p>
            <a:r>
              <a:rPr lang="en-US" sz="38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9</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Therefore by this the guilt of Jacob will be atoned for</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this will be the full fruit of the removal of his sin:</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when he makes all the stones of the altars</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like chalkstones crushed to pieces,</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no </a:t>
            </a:r>
            <a:r>
              <a:rPr lang="en-US" sz="3800" b="1" dirty="0" err="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Asherim</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or incense altars will remain standing.</a:t>
            </a:r>
          </a:p>
        </p:txBody>
      </p:sp>
      <p:sp>
        <p:nvSpPr>
          <p:cNvPr id="2" name="Rectangle: Rounded Corners 1">
            <a:extLst>
              <a:ext uri="{FF2B5EF4-FFF2-40B4-BE49-F238E27FC236}">
                <a16:creationId xmlns:a16="http://schemas.microsoft.com/office/drawing/2014/main" id="{27085FCA-F7FA-ABF6-6749-16E185A13E77}"/>
              </a:ext>
            </a:extLst>
          </p:cNvPr>
          <p:cNvSpPr/>
          <p:nvPr/>
        </p:nvSpPr>
        <p:spPr>
          <a:xfrm>
            <a:off x="544284" y="304243"/>
            <a:ext cx="11016343" cy="2040464"/>
          </a:xfrm>
          <a:prstGeom prst="roundRect">
            <a:avLst/>
          </a:prstGeom>
          <a:solidFill>
            <a:srgbClr val="30303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0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Exile was the </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means</a:t>
            </a:r>
            <a:r>
              <a:rPr lang="en-US" sz="40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God used to bring them to repentance</a:t>
            </a:r>
          </a:p>
          <a:p>
            <a:pPr marL="571500" indent="-571500">
              <a:buFont typeface="Arial" panose="020B0604020202020204" pitchFamily="34" charset="0"/>
              <a:buChar char="•"/>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Exile was NOT the </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payment</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for their atonement</a:t>
            </a:r>
          </a:p>
        </p:txBody>
      </p:sp>
    </p:spTree>
    <p:extLst>
      <p:ext uri="{BB962C8B-B14F-4D97-AF65-F5344CB8AC3E}">
        <p14:creationId xmlns:p14="http://schemas.microsoft.com/office/powerpoint/2010/main" val="82672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3DFC35C-BA6B-F550-C6C4-CC26961B14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71" b="17966"/>
          <a:stretch/>
        </p:blipFill>
        <p:spPr bwMode="auto">
          <a:xfrm>
            <a:off x="0" y="0"/>
            <a:ext cx="12192000" cy="68717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239020" y="3634666"/>
            <a:ext cx="11713959" cy="3016210"/>
          </a:xfrm>
          <a:prstGeom prst="rect">
            <a:avLst/>
          </a:prstGeom>
          <a:solidFill>
            <a:srgbClr val="2C374F">
              <a:alpha val="60000"/>
            </a:srgbClr>
          </a:solidFill>
          <a:ln w="63500">
            <a:noFill/>
          </a:ln>
        </p:spPr>
        <p:txBody>
          <a:bodyPr wrap="square" rtlCol="0">
            <a:spAutoFit/>
          </a:bodyPr>
          <a:lstStyle/>
          <a:p>
            <a:r>
              <a:rPr lang="en-US" sz="38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9</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Therefore by this the guilt of Jacob will be atoned for,</a:t>
            </a:r>
          </a:p>
          <a:p>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this will be the full fruit of the removal of his sin:</a:t>
            </a:r>
          </a:p>
          <a:p>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when he makes all the stones of the altars</a:t>
            </a:r>
          </a:p>
          <a:p>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like chalkstones crushed to pieces,</a:t>
            </a:r>
          </a:p>
          <a:p>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no </a:t>
            </a:r>
            <a:r>
              <a:rPr lang="en-US" sz="3800" b="1" dirty="0" err="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Asherim</a:t>
            </a:r>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or incense altars will remain standing</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p:txBody>
      </p:sp>
      <p:sp>
        <p:nvSpPr>
          <p:cNvPr id="2" name="Rectangle: Rounded Corners 1">
            <a:extLst>
              <a:ext uri="{FF2B5EF4-FFF2-40B4-BE49-F238E27FC236}">
                <a16:creationId xmlns:a16="http://schemas.microsoft.com/office/drawing/2014/main" id="{27085FCA-F7FA-ABF6-6749-16E185A13E77}"/>
              </a:ext>
            </a:extLst>
          </p:cNvPr>
          <p:cNvSpPr/>
          <p:nvPr/>
        </p:nvSpPr>
        <p:spPr>
          <a:xfrm>
            <a:off x="729344" y="304243"/>
            <a:ext cx="10700656" cy="2040464"/>
          </a:xfrm>
          <a:prstGeom prst="roundRect">
            <a:avLst/>
          </a:prstGeom>
          <a:solidFill>
            <a:srgbClr val="30303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Changed lives would be the fruit of their repentance – especially the hatred of idolatry.</a:t>
            </a:r>
            <a:endPar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328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43E6A20-AB00-AE40-6B49-AD1C9AF880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43"/>
          <a:stretch/>
        </p:blipFill>
        <p:spPr bwMode="auto">
          <a:xfrm>
            <a:off x="-1" y="0"/>
            <a:ext cx="121889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161530" y="163046"/>
            <a:ext cx="8827488" cy="3016210"/>
          </a:xfrm>
          <a:prstGeom prst="rect">
            <a:avLst/>
          </a:prstGeom>
          <a:solidFill>
            <a:srgbClr val="2C374F">
              <a:alpha val="60000"/>
            </a:srgbClr>
          </a:solidFill>
          <a:ln w="63500">
            <a:noFill/>
          </a:ln>
        </p:spPr>
        <p:txBody>
          <a:bodyPr wrap="square" rtlCol="0">
            <a:spAutoFit/>
          </a:bodyPr>
          <a:lstStyle/>
          <a:p>
            <a:r>
              <a:rPr lang="en-US" sz="38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10</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For the fortified city is solitary,</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 habitation deserted and forsaken, </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like the wilderness;</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there the calf grazes;</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there it lies down and strips its branches.</a:t>
            </a:r>
          </a:p>
        </p:txBody>
      </p:sp>
      <p:sp>
        <p:nvSpPr>
          <p:cNvPr id="2" name="Rectangle: Rounded Corners 1">
            <a:extLst>
              <a:ext uri="{FF2B5EF4-FFF2-40B4-BE49-F238E27FC236}">
                <a16:creationId xmlns:a16="http://schemas.microsoft.com/office/drawing/2014/main" id="{35759F96-AFC8-6D86-13EF-1C18C276665F}"/>
              </a:ext>
            </a:extLst>
          </p:cNvPr>
          <p:cNvSpPr/>
          <p:nvPr/>
        </p:nvSpPr>
        <p:spPr>
          <a:xfrm>
            <a:off x="744139" y="4833258"/>
            <a:ext cx="10700656" cy="1861696"/>
          </a:xfrm>
          <a:prstGeom prst="roundRect">
            <a:avLst/>
          </a:prstGeom>
          <a:solidFill>
            <a:srgbClr val="30303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What is this talking about?</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Happened literally to Jerusalem (Lamentations 1:1)</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Applies more generally to the “City of Man”</a:t>
            </a:r>
            <a:endPar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1637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le of branches in a field&#10;&#10;Description automatically generated">
            <a:extLst>
              <a:ext uri="{FF2B5EF4-FFF2-40B4-BE49-F238E27FC236}">
                <a16:creationId xmlns:a16="http://schemas.microsoft.com/office/drawing/2014/main" id="{D8440FD0-4BF0-440F-4ACC-9A9C56D1E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3762"/>
          </a:xfrm>
          <a:prstGeom prst="rect">
            <a:avLst/>
          </a:prstGeom>
        </p:spPr>
      </p:pic>
      <p:sp>
        <p:nvSpPr>
          <p:cNvPr id="14" name="TextBox 13">
            <a:extLst>
              <a:ext uri="{FF2B5EF4-FFF2-40B4-BE49-F238E27FC236}">
                <a16:creationId xmlns:a16="http://schemas.microsoft.com/office/drawing/2014/main" id="{EF252B03-F4B5-74A3-3EAF-3952B7F02284}"/>
              </a:ext>
            </a:extLst>
          </p:cNvPr>
          <p:cNvSpPr txBox="1"/>
          <p:nvPr/>
        </p:nvSpPr>
        <p:spPr>
          <a:xfrm>
            <a:off x="208024" y="3092226"/>
            <a:ext cx="10067351" cy="3600986"/>
          </a:xfrm>
          <a:prstGeom prst="rect">
            <a:avLst/>
          </a:prstGeom>
          <a:solidFill>
            <a:srgbClr val="2C374F">
              <a:alpha val="60000"/>
            </a:srgbClr>
          </a:solidFill>
          <a:ln w="63500">
            <a:noFill/>
          </a:ln>
        </p:spPr>
        <p:txBody>
          <a:bodyPr wrap="square" rtlCol="0">
            <a:spAutoFit/>
          </a:bodyPr>
          <a:lstStyle/>
          <a:p>
            <a:r>
              <a:rPr lang="en-US" sz="38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11</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When its boughs are dry, they are broken;</a:t>
            </a:r>
          </a:p>
          <a:p>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women come and make a fire of them.</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For this is a people without discernment;</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therefore he who made them will not have compassion on them;</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he who formed them will show them no favor.</a:t>
            </a:r>
          </a:p>
        </p:txBody>
      </p:sp>
    </p:spTree>
    <p:extLst>
      <p:ext uri="{BB962C8B-B14F-4D97-AF65-F5344CB8AC3E}">
        <p14:creationId xmlns:p14="http://schemas.microsoft.com/office/powerpoint/2010/main" val="28250257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le of branches in a field&#10;&#10;Description automatically generated">
            <a:extLst>
              <a:ext uri="{FF2B5EF4-FFF2-40B4-BE49-F238E27FC236}">
                <a16:creationId xmlns:a16="http://schemas.microsoft.com/office/drawing/2014/main" id="{D8440FD0-4BF0-440F-4ACC-9A9C56D1E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3762"/>
          </a:xfrm>
          <a:prstGeom prst="rect">
            <a:avLst/>
          </a:prstGeom>
        </p:spPr>
      </p:pic>
      <p:sp>
        <p:nvSpPr>
          <p:cNvPr id="14" name="TextBox 13">
            <a:extLst>
              <a:ext uri="{FF2B5EF4-FFF2-40B4-BE49-F238E27FC236}">
                <a16:creationId xmlns:a16="http://schemas.microsoft.com/office/drawing/2014/main" id="{EF252B03-F4B5-74A3-3EAF-3952B7F02284}"/>
              </a:ext>
            </a:extLst>
          </p:cNvPr>
          <p:cNvSpPr txBox="1"/>
          <p:nvPr/>
        </p:nvSpPr>
        <p:spPr>
          <a:xfrm>
            <a:off x="208024" y="3092226"/>
            <a:ext cx="10067351" cy="3600986"/>
          </a:xfrm>
          <a:prstGeom prst="rect">
            <a:avLst/>
          </a:prstGeom>
          <a:solidFill>
            <a:srgbClr val="2C374F">
              <a:alpha val="60000"/>
            </a:srgbClr>
          </a:solidFill>
          <a:ln w="63500">
            <a:noFill/>
          </a:ln>
        </p:spPr>
        <p:txBody>
          <a:bodyPr wrap="square" rtlCol="0">
            <a:spAutoFit/>
          </a:bodyPr>
          <a:lstStyle/>
          <a:p>
            <a:r>
              <a:rPr lang="en-US" sz="38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11</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When its boughs are dry, they are broken;</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women come and make a fire of them.</a:t>
            </a:r>
          </a:p>
          <a:p>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For this is a people without discernment;</a:t>
            </a:r>
          </a:p>
          <a:p>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therefore he who made them will not have compassion on them;</a:t>
            </a:r>
          </a:p>
          <a:p>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he who formed them will show them no favor</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p:txBody>
      </p:sp>
      <p:sp>
        <p:nvSpPr>
          <p:cNvPr id="2" name="Rectangle: Rounded Corners 1">
            <a:extLst>
              <a:ext uri="{FF2B5EF4-FFF2-40B4-BE49-F238E27FC236}">
                <a16:creationId xmlns:a16="http://schemas.microsoft.com/office/drawing/2014/main" id="{25B065DF-FEBD-A830-6F7C-E9FFBA9514DE}"/>
              </a:ext>
            </a:extLst>
          </p:cNvPr>
          <p:cNvSpPr/>
          <p:nvPr/>
        </p:nvSpPr>
        <p:spPr>
          <a:xfrm>
            <a:off x="745672" y="337458"/>
            <a:ext cx="10700656" cy="1861696"/>
          </a:xfrm>
          <a:prstGeom prst="roundRect">
            <a:avLst/>
          </a:prstGeom>
          <a:solidFill>
            <a:srgbClr val="30303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purpose of exile was to bring them to repentance</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Those without discernment missed God’s message</a:t>
            </a:r>
            <a:endPar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931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D265B0E-31A6-ACD8-6E87-5D267DAAA9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35"/>
          <a:stretch/>
        </p:blipFill>
        <p:spPr bwMode="auto">
          <a:xfrm>
            <a:off x="-1" y="-260"/>
            <a:ext cx="12192001" cy="6858259"/>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373485" y="2847612"/>
            <a:ext cx="9445030" cy="3247043"/>
          </a:xfrm>
          <a:prstGeom prst="rect">
            <a:avLst/>
          </a:prstGeom>
          <a:solidFill>
            <a:srgbClr val="014188">
              <a:alpha val="70000"/>
            </a:srgbClr>
          </a:solidFill>
        </p:spPr>
        <p:txBody>
          <a:bodyPr wrap="square" rtlCol="0">
            <a:spAutoFit/>
          </a:bodyPr>
          <a:lstStyle>
            <a:defPPr>
              <a:defRPr lang="en-US"/>
            </a:defPPr>
            <a:lvl1pPr algn="ctr">
              <a:spcAft>
                <a:spcPts val="1800"/>
              </a:spcAft>
              <a:defRPr sz="4000" b="1" baseline="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571500" indent="-571500" algn="l">
              <a:buFont typeface="Arial" panose="020B0604020202020204" pitchFamily="34" charset="0"/>
              <a:buChar char="•"/>
            </a:pPr>
            <a:r>
              <a:rPr lang="en-US" dirty="0">
                <a:solidFill>
                  <a:schemeClr val="tx1"/>
                </a:solidFill>
              </a:rPr>
              <a:t>God’s Victory over His Enemies (1)</a:t>
            </a:r>
          </a:p>
          <a:p>
            <a:pPr marL="571500" indent="-571500" algn="l">
              <a:buFont typeface="Arial" panose="020B0604020202020204" pitchFamily="34" charset="0"/>
              <a:buChar char="•"/>
            </a:pPr>
            <a:r>
              <a:rPr lang="en-US" dirty="0">
                <a:solidFill>
                  <a:schemeClr val="tx1"/>
                </a:solidFill>
              </a:rPr>
              <a:t>God’s True Vineyard (2-6)</a:t>
            </a:r>
          </a:p>
          <a:p>
            <a:pPr marL="571500" indent="-571500" algn="l">
              <a:buFont typeface="Arial" panose="020B0604020202020204" pitchFamily="34" charset="0"/>
              <a:buChar char="•"/>
            </a:pPr>
            <a:r>
              <a:rPr lang="en-US" dirty="0">
                <a:solidFill>
                  <a:schemeClr val="tx1"/>
                </a:solidFill>
              </a:rPr>
              <a:t>God’s Process of Redemption (7-11)</a:t>
            </a:r>
          </a:p>
          <a:p>
            <a:pPr marL="571500" indent="-571500" algn="l">
              <a:buFont typeface="Arial" panose="020B0604020202020204" pitchFamily="34" charset="0"/>
              <a:buChar char="•"/>
            </a:pPr>
            <a:r>
              <a:rPr lang="en-US" dirty="0"/>
              <a:t>God’s Gathering of His Remnant (12-13)</a:t>
            </a:r>
          </a:p>
        </p:txBody>
      </p:sp>
      <p:sp>
        <p:nvSpPr>
          <p:cNvPr id="5" name="TextBox 4">
            <a:extLst>
              <a:ext uri="{FF2B5EF4-FFF2-40B4-BE49-F238E27FC236}">
                <a16:creationId xmlns:a16="http://schemas.microsoft.com/office/drawing/2014/main" id="{7D813047-FF4B-8C31-41BA-8E94AC024C22}"/>
              </a:ext>
            </a:extLst>
          </p:cNvPr>
          <p:cNvSpPr txBox="1"/>
          <p:nvPr/>
        </p:nvSpPr>
        <p:spPr>
          <a:xfrm>
            <a:off x="28047" y="12297"/>
            <a:ext cx="6067953" cy="1323439"/>
          </a:xfrm>
          <a:prstGeom prst="rect">
            <a:avLst/>
          </a:prstGeom>
          <a:solidFill>
            <a:srgbClr val="014188">
              <a:alpha val="70000"/>
            </a:srgbClr>
          </a:solidFill>
        </p:spPr>
        <p:txBody>
          <a:bodyPr wrap="square" rtlCol="0">
            <a:spAutoFit/>
          </a:bodyPr>
          <a:lstStyle>
            <a:defPPr>
              <a:defRPr lang="en-US"/>
            </a:defPPr>
            <a:lvl1pPr algn="ctr">
              <a:spcAft>
                <a:spcPts val="1800"/>
              </a:spcAft>
              <a:defRPr sz="4000" b="1" baseline="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0"/>
              </a:spcAft>
            </a:pPr>
            <a:r>
              <a:rPr lang="en-US" dirty="0"/>
              <a:t>Isaiah 27 – God Fulfills His Purposes For His People</a:t>
            </a:r>
          </a:p>
        </p:txBody>
      </p:sp>
    </p:spTree>
    <p:extLst>
      <p:ext uri="{BB962C8B-B14F-4D97-AF65-F5344CB8AC3E}">
        <p14:creationId xmlns:p14="http://schemas.microsoft.com/office/powerpoint/2010/main" val="18765690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EF5D5-8078-8E13-10F5-E3D5D01F633E}"/>
              </a:ext>
            </a:extLst>
          </p:cNvPr>
          <p:cNvSpPr txBox="1"/>
          <p:nvPr/>
        </p:nvSpPr>
        <p:spPr>
          <a:xfrm>
            <a:off x="918063" y="24489"/>
            <a:ext cx="10355874" cy="769441"/>
          </a:xfrm>
          <a:prstGeom prst="rect">
            <a:avLst/>
          </a:prstGeom>
          <a:noFill/>
          <a:ln w="63500">
            <a:noFill/>
          </a:ln>
        </p:spPr>
        <p:txBody>
          <a:bodyPr wrap="square" rtlCol="0">
            <a:spAutoFit/>
          </a:bodyPr>
          <a:lstStyle/>
          <a:p>
            <a:pPr algn="ctr"/>
            <a:r>
              <a:rPr lang="en-US" sz="44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13-27: God’s Universal Kingdom</a:t>
            </a:r>
          </a:p>
        </p:txBody>
      </p:sp>
      <p:sp>
        <p:nvSpPr>
          <p:cNvPr id="3" name="TextBox 2">
            <a:extLst>
              <a:ext uri="{FF2B5EF4-FFF2-40B4-BE49-F238E27FC236}">
                <a16:creationId xmlns:a16="http://schemas.microsoft.com/office/drawing/2014/main" id="{F4F66C1A-B98B-51A6-9A07-395956E353F3}"/>
              </a:ext>
            </a:extLst>
          </p:cNvPr>
          <p:cNvSpPr txBox="1"/>
          <p:nvPr/>
        </p:nvSpPr>
        <p:spPr>
          <a:xfrm>
            <a:off x="307665" y="733566"/>
            <a:ext cx="11103219" cy="646331"/>
          </a:xfrm>
          <a:prstGeom prst="rect">
            <a:avLst/>
          </a:prstGeom>
          <a:noFill/>
          <a:ln w="63500">
            <a:noFill/>
          </a:ln>
        </p:spPr>
        <p:txBody>
          <a:bodyPr wrap="square" rtlCol="0">
            <a:spAutoFit/>
          </a:bodyPr>
          <a:lstStyle/>
          <a:p>
            <a:pPr marL="571500" indent="-571500">
              <a:spcAft>
                <a:spcPts val="1200"/>
              </a:spcAft>
              <a:buFont typeface="Arial" panose="020B0604020202020204" pitchFamily="34" charset="0"/>
              <a:buChar char="•"/>
            </a:pPr>
            <a:r>
              <a:rPr lang="en-US" sz="36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Chapters 13-23:  10 Oracles Regarding the Nations</a:t>
            </a:r>
          </a:p>
        </p:txBody>
      </p:sp>
      <p:sp>
        <p:nvSpPr>
          <p:cNvPr id="5" name="TextBox 4">
            <a:extLst>
              <a:ext uri="{FF2B5EF4-FFF2-40B4-BE49-F238E27FC236}">
                <a16:creationId xmlns:a16="http://schemas.microsoft.com/office/drawing/2014/main" id="{393DD4ED-FCF6-60B7-CE0E-79A4CA0FADED}"/>
              </a:ext>
            </a:extLst>
          </p:cNvPr>
          <p:cNvSpPr txBox="1"/>
          <p:nvPr/>
        </p:nvSpPr>
        <p:spPr>
          <a:xfrm>
            <a:off x="873082" y="1319694"/>
            <a:ext cx="5956439" cy="2862322"/>
          </a:xfrm>
          <a:prstGeom prst="rect">
            <a:avLst/>
          </a:prstGeom>
          <a:noFill/>
        </p:spPr>
        <p:txBody>
          <a:bodyPr wrap="none" rtlCol="0">
            <a:spAutoFit/>
          </a:bodyPr>
          <a:lstStyle/>
          <a:p>
            <a:pPr marL="285750" indent="-28575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Babylon (13:1-14:27)</a:t>
            </a:r>
          </a:p>
          <a:p>
            <a:pPr marL="285750" indent="-28575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Philistia (14:28-32)</a:t>
            </a:r>
          </a:p>
          <a:p>
            <a:pPr marL="285750" indent="-28575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Moab (15:1-16:14)</a:t>
            </a:r>
          </a:p>
          <a:p>
            <a:pPr marL="285750" indent="-28575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Syria/Israel/Cush (17:1-18:7)</a:t>
            </a:r>
          </a:p>
          <a:p>
            <a:pPr marL="285750" indent="-28575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Egypt (19:1-20:6)</a:t>
            </a:r>
          </a:p>
        </p:txBody>
      </p:sp>
      <p:sp>
        <p:nvSpPr>
          <p:cNvPr id="6" name="TextBox 5">
            <a:extLst>
              <a:ext uri="{FF2B5EF4-FFF2-40B4-BE49-F238E27FC236}">
                <a16:creationId xmlns:a16="http://schemas.microsoft.com/office/drawing/2014/main" id="{1A28B056-AEBE-213A-0A4C-C6BD72A617EB}"/>
              </a:ext>
            </a:extLst>
          </p:cNvPr>
          <p:cNvSpPr txBox="1"/>
          <p:nvPr/>
        </p:nvSpPr>
        <p:spPr>
          <a:xfrm>
            <a:off x="7482658" y="1319694"/>
            <a:ext cx="4522392" cy="2862322"/>
          </a:xfrm>
          <a:prstGeom prst="rect">
            <a:avLst/>
          </a:prstGeom>
          <a:noFill/>
        </p:spPr>
        <p:txBody>
          <a:bodyPr wrap="none" rtlCol="0">
            <a:spAutoFit/>
          </a:bodyPr>
          <a:lstStyle/>
          <a:p>
            <a:pPr marL="571500" indent="-57150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Babylon (21:1-10)</a:t>
            </a:r>
          </a:p>
          <a:p>
            <a:pPr marL="571500" indent="-57150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Edom (21:11-12)</a:t>
            </a:r>
          </a:p>
          <a:p>
            <a:pPr marL="571500" indent="-57150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Arabia (21:13-17)</a:t>
            </a:r>
          </a:p>
          <a:p>
            <a:pPr marL="571500" indent="-57150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Jerusalem (22:1-25)</a:t>
            </a:r>
          </a:p>
          <a:p>
            <a:pPr marL="571500" indent="-571500">
              <a:buFont typeface="Arial" panose="020B0604020202020204" pitchFamily="34" charset="0"/>
              <a:buChar char="•"/>
            </a:pPr>
            <a:r>
              <a:rPr lang="en-US" sz="3600" b="1" err="1">
                <a:latin typeface="Calibri" panose="020F0502020204030204" pitchFamily="34" charset="0"/>
                <a:ea typeface="Calibri" panose="020F0502020204030204" pitchFamily="34" charset="0"/>
                <a:cs typeface="Calibri" panose="020F0502020204030204" pitchFamily="34" charset="0"/>
              </a:rPr>
              <a:t>Tyre</a:t>
            </a:r>
            <a:r>
              <a:rPr lang="en-US" sz="3600" b="1">
                <a:latin typeface="Calibri" panose="020F0502020204030204" pitchFamily="34" charset="0"/>
                <a:ea typeface="Calibri" panose="020F0502020204030204" pitchFamily="34" charset="0"/>
                <a:cs typeface="Calibri" panose="020F0502020204030204" pitchFamily="34" charset="0"/>
              </a:rPr>
              <a:t> (23:1-18)</a:t>
            </a:r>
          </a:p>
        </p:txBody>
      </p:sp>
      <p:sp>
        <p:nvSpPr>
          <p:cNvPr id="7" name="TextBox 6">
            <a:extLst>
              <a:ext uri="{FF2B5EF4-FFF2-40B4-BE49-F238E27FC236}">
                <a16:creationId xmlns:a16="http://schemas.microsoft.com/office/drawing/2014/main" id="{72D95FA7-85FD-40CD-90DE-43A9657DDCE0}"/>
              </a:ext>
            </a:extLst>
          </p:cNvPr>
          <p:cNvSpPr txBox="1"/>
          <p:nvPr/>
        </p:nvSpPr>
        <p:spPr>
          <a:xfrm>
            <a:off x="307666" y="4221255"/>
            <a:ext cx="8281164" cy="2539157"/>
          </a:xfrm>
          <a:prstGeom prst="rect">
            <a:avLst/>
          </a:prstGeom>
          <a:noFill/>
          <a:ln w="63500">
            <a:noFill/>
          </a:ln>
        </p:spPr>
        <p:txBody>
          <a:bodyPr wrap="square" rtlCol="0">
            <a:spAutoFit/>
          </a:bodyPr>
          <a:lstStyle/>
          <a:p>
            <a:pPr marL="571500" indent="-571500">
              <a:spcAft>
                <a:spcPts val="600"/>
              </a:spcAft>
              <a:buFont typeface="Arial" panose="020B0604020202020204" pitchFamily="34" charset="0"/>
              <a:buChar char="•"/>
            </a:pPr>
            <a:r>
              <a:rPr lang="en-US" sz="36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 24: Worldwide Judgment</a:t>
            </a:r>
          </a:p>
          <a:p>
            <a:pPr marL="571500" indent="-571500">
              <a:spcAft>
                <a:spcPts val="600"/>
              </a:spcAft>
              <a:buFont typeface="Arial" panose="020B0604020202020204" pitchFamily="34" charset="0"/>
              <a:buChar char="•"/>
            </a:pPr>
            <a:r>
              <a:rPr lang="en-US" sz="36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 25: Fulfillment of God’s Plans</a:t>
            </a:r>
          </a:p>
          <a:p>
            <a:pPr marL="571500" indent="-571500">
              <a:spcAft>
                <a:spcPts val="600"/>
              </a:spcAft>
              <a:buFont typeface="Arial" panose="020B0604020202020204" pitchFamily="34" charset="0"/>
              <a:buChar char="•"/>
            </a:pPr>
            <a:r>
              <a:rPr lang="en-US" sz="36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 26: The People of God</a:t>
            </a:r>
          </a:p>
          <a:p>
            <a:pPr marL="571500" indent="-571500">
              <a:spcAft>
                <a:spcPts val="600"/>
              </a:spcAft>
              <a:buFont typeface="Arial" panose="020B0604020202020204" pitchFamily="34" charset="0"/>
              <a:buChar char="•"/>
            </a:pPr>
            <a:r>
              <a:rPr lang="en-US" sz="36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 27: Israel Fulfills its Purpose</a:t>
            </a:r>
          </a:p>
        </p:txBody>
      </p:sp>
      <p:grpSp>
        <p:nvGrpSpPr>
          <p:cNvPr id="4" name="Group 3">
            <a:extLst>
              <a:ext uri="{FF2B5EF4-FFF2-40B4-BE49-F238E27FC236}">
                <a16:creationId xmlns:a16="http://schemas.microsoft.com/office/drawing/2014/main" id="{7583C0B9-65DA-7662-14DF-14F395A8BC4D}"/>
              </a:ext>
            </a:extLst>
          </p:cNvPr>
          <p:cNvGrpSpPr/>
          <p:nvPr/>
        </p:nvGrpSpPr>
        <p:grpSpPr>
          <a:xfrm>
            <a:off x="8358001" y="4442355"/>
            <a:ext cx="3524108" cy="2191902"/>
            <a:chOff x="8294913" y="1653997"/>
            <a:chExt cx="3524108" cy="2191902"/>
          </a:xfrm>
        </p:grpSpPr>
        <p:sp>
          <p:nvSpPr>
            <p:cNvPr id="8" name="Rectangle: Rounded Corners 7">
              <a:extLst>
                <a:ext uri="{FF2B5EF4-FFF2-40B4-BE49-F238E27FC236}">
                  <a16:creationId xmlns:a16="http://schemas.microsoft.com/office/drawing/2014/main" id="{2649BC74-84BE-9B66-9DDD-6C8DBC267FB9}"/>
                </a:ext>
              </a:extLst>
            </p:cNvPr>
            <p:cNvSpPr/>
            <p:nvPr/>
          </p:nvSpPr>
          <p:spPr>
            <a:xfrm>
              <a:off x="8894345" y="1966025"/>
              <a:ext cx="2924676" cy="1462975"/>
            </a:xfrm>
            <a:prstGeom prst="roundRect">
              <a:avLst/>
            </a:prstGeom>
            <a:solidFill>
              <a:schemeClr val="accent1">
                <a:lumMod val="75000"/>
              </a:schemeClr>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Isaiah’s Mini Apocalypse</a:t>
              </a:r>
            </a:p>
          </p:txBody>
        </p:sp>
        <p:sp>
          <p:nvSpPr>
            <p:cNvPr id="9" name="Right Brace 8">
              <a:extLst>
                <a:ext uri="{FF2B5EF4-FFF2-40B4-BE49-F238E27FC236}">
                  <a16:creationId xmlns:a16="http://schemas.microsoft.com/office/drawing/2014/main" id="{8475C1FD-0A6E-E34A-6FAB-FB7B66A772D2}"/>
                </a:ext>
              </a:extLst>
            </p:cNvPr>
            <p:cNvSpPr/>
            <p:nvPr/>
          </p:nvSpPr>
          <p:spPr>
            <a:xfrm>
              <a:off x="8294913" y="1653997"/>
              <a:ext cx="305389" cy="2191902"/>
            </a:xfrm>
            <a:prstGeom prst="rightBrace">
              <a:avLst/>
            </a:prstGeom>
            <a:ln w="635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208166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7A3E5DB-D950-BC76-26C1-4FB29E0BC9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893"/>
          <a:stretch/>
        </p:blipFill>
        <p:spPr bwMode="auto">
          <a:xfrm>
            <a:off x="-1" y="0"/>
            <a:ext cx="12192001" cy="686622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635431" y="4688552"/>
            <a:ext cx="10972800" cy="1938992"/>
          </a:xfrm>
          <a:prstGeom prst="rect">
            <a:avLst/>
          </a:prstGeom>
          <a:solidFill>
            <a:srgbClr val="2E1C25">
              <a:alpha val="7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12</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In that day from the river Euphrates to the Brook of Egypt the Lord will thresh out the grain, and you will be gleaned one by one, O people of Israel.</a:t>
            </a:r>
          </a:p>
        </p:txBody>
      </p:sp>
    </p:spTree>
    <p:extLst>
      <p:ext uri="{BB962C8B-B14F-4D97-AF65-F5344CB8AC3E}">
        <p14:creationId xmlns:p14="http://schemas.microsoft.com/office/powerpoint/2010/main" val="25996359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7A3E5DB-D950-BC76-26C1-4FB29E0BC9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893"/>
          <a:stretch/>
        </p:blipFill>
        <p:spPr bwMode="auto">
          <a:xfrm>
            <a:off x="-1" y="0"/>
            <a:ext cx="12192001" cy="686622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635431" y="4688552"/>
            <a:ext cx="10972800" cy="1938992"/>
          </a:xfrm>
          <a:prstGeom prst="rect">
            <a:avLst/>
          </a:prstGeom>
          <a:solidFill>
            <a:srgbClr val="2E1C25">
              <a:alpha val="7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12</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In that day from </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river Euphrates to the Brook of Egypt</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the Lord will thresh out the grain, and you will be gleaned one by one, O people of Israel.</a:t>
            </a:r>
          </a:p>
        </p:txBody>
      </p:sp>
      <p:sp>
        <p:nvSpPr>
          <p:cNvPr id="2" name="Rectangle: Rounded Corners 1">
            <a:extLst>
              <a:ext uri="{FF2B5EF4-FFF2-40B4-BE49-F238E27FC236}">
                <a16:creationId xmlns:a16="http://schemas.microsoft.com/office/drawing/2014/main" id="{6FBD0731-A5E3-9827-267B-67A86413DC72}"/>
              </a:ext>
            </a:extLst>
          </p:cNvPr>
          <p:cNvSpPr/>
          <p:nvPr/>
        </p:nvSpPr>
        <p:spPr>
          <a:xfrm>
            <a:off x="745672" y="337457"/>
            <a:ext cx="10700656" cy="2481943"/>
          </a:xfrm>
          <a:prstGeom prst="roundRect">
            <a:avLst/>
          </a:prstGeom>
          <a:solidFill>
            <a:srgbClr val="7D4B3E"/>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571500" indent="-571500">
              <a:buFont typeface="Arial" panose="020B0604020202020204" pitchFamily="34" charset="0"/>
              <a:buChar char="•"/>
            </a:pP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Borders of the original promised land</a:t>
            </a:r>
          </a:p>
        </p:txBody>
      </p:sp>
    </p:spTree>
    <p:extLst>
      <p:ext uri="{BB962C8B-B14F-4D97-AF65-F5344CB8AC3E}">
        <p14:creationId xmlns:p14="http://schemas.microsoft.com/office/powerpoint/2010/main" val="57989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7A3E5DB-D950-BC76-26C1-4FB29E0BC9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893"/>
          <a:stretch/>
        </p:blipFill>
        <p:spPr bwMode="auto">
          <a:xfrm>
            <a:off x="-1" y="0"/>
            <a:ext cx="12192001" cy="686622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635431" y="4688552"/>
            <a:ext cx="10972800" cy="1938992"/>
          </a:xfrm>
          <a:prstGeom prst="rect">
            <a:avLst/>
          </a:prstGeom>
          <a:solidFill>
            <a:srgbClr val="2E1C25">
              <a:alpha val="7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12</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In that day from the river Euphrates to the Brook of Egypt </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Lord will thresh out the grain</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you will be gleaned one by one, O people of Israel.</a:t>
            </a:r>
          </a:p>
        </p:txBody>
      </p:sp>
      <p:sp>
        <p:nvSpPr>
          <p:cNvPr id="2" name="Rectangle: Rounded Corners 1">
            <a:extLst>
              <a:ext uri="{FF2B5EF4-FFF2-40B4-BE49-F238E27FC236}">
                <a16:creationId xmlns:a16="http://schemas.microsoft.com/office/drawing/2014/main" id="{9DA15655-03FA-D932-778F-23CC4F0E7B14}"/>
              </a:ext>
            </a:extLst>
          </p:cNvPr>
          <p:cNvSpPr/>
          <p:nvPr/>
        </p:nvSpPr>
        <p:spPr>
          <a:xfrm>
            <a:off x="745672" y="337457"/>
            <a:ext cx="10700656" cy="2481943"/>
          </a:xfrm>
          <a:prstGeom prst="roundRect">
            <a:avLst/>
          </a:prstGeom>
          <a:solidFill>
            <a:srgbClr val="7D4B3E"/>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571500" indent="-571500">
              <a:buFont typeface="Arial" panose="020B0604020202020204" pitchFamily="34" charset="0"/>
              <a:buChar char="•"/>
            </a:pP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Borders of the original promised land</a:t>
            </a:r>
          </a:p>
          <a:p>
            <a:pPr marL="571500" indent="-571500">
              <a:buFont typeface="Arial" panose="020B0604020202020204" pitchFamily="34" charset="0"/>
              <a:buChar char="•"/>
            </a:pP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Either separating wheat from chaff or beating olives off of the tree</a:t>
            </a:r>
          </a:p>
        </p:txBody>
      </p:sp>
    </p:spTree>
    <p:extLst>
      <p:ext uri="{BB962C8B-B14F-4D97-AF65-F5344CB8AC3E}">
        <p14:creationId xmlns:p14="http://schemas.microsoft.com/office/powerpoint/2010/main" val="287880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7A3E5DB-D950-BC76-26C1-4FB29E0BC9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893"/>
          <a:stretch/>
        </p:blipFill>
        <p:spPr bwMode="auto">
          <a:xfrm>
            <a:off x="-1" y="0"/>
            <a:ext cx="12192001" cy="686622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635431" y="4688552"/>
            <a:ext cx="10972800" cy="1938992"/>
          </a:xfrm>
          <a:prstGeom prst="rect">
            <a:avLst/>
          </a:prstGeom>
          <a:solidFill>
            <a:srgbClr val="2E1C25">
              <a:alpha val="7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12</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In that day from the river Euphrates to the Brook of Egypt the Lord will thresh out the grain, and </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you will be gleaned one by one, O people of Israel</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p:txBody>
      </p:sp>
      <p:sp>
        <p:nvSpPr>
          <p:cNvPr id="2" name="Rectangle: Rounded Corners 1">
            <a:extLst>
              <a:ext uri="{FF2B5EF4-FFF2-40B4-BE49-F238E27FC236}">
                <a16:creationId xmlns:a16="http://schemas.microsoft.com/office/drawing/2014/main" id="{D5675FBF-57BB-3992-6E8A-664D2DBE7763}"/>
              </a:ext>
            </a:extLst>
          </p:cNvPr>
          <p:cNvSpPr/>
          <p:nvPr/>
        </p:nvSpPr>
        <p:spPr>
          <a:xfrm>
            <a:off x="745672" y="337457"/>
            <a:ext cx="10700656" cy="2481943"/>
          </a:xfrm>
          <a:prstGeom prst="roundRect">
            <a:avLst/>
          </a:prstGeom>
          <a:solidFill>
            <a:srgbClr val="7D4B3E"/>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Borders of the original promised land</a:t>
            </a:r>
          </a:p>
          <a:p>
            <a:pPr marL="571500" indent="-571500">
              <a:buFont typeface="Arial" panose="020B0604020202020204" pitchFamily="34" charset="0"/>
              <a:buChar char="•"/>
            </a:pP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Either separating wheat from chaff or beating olives off of the tree</a:t>
            </a:r>
          </a:p>
          <a:p>
            <a:pPr marL="571500" indent="-571500">
              <a:buFont typeface="Arial" panose="020B0604020202020204" pitchFamily="34" charset="0"/>
              <a:buChar char="•"/>
            </a:pP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Gathering the remnant of ethnic Israel</a:t>
            </a:r>
          </a:p>
        </p:txBody>
      </p:sp>
    </p:spTree>
    <p:extLst>
      <p:ext uri="{BB962C8B-B14F-4D97-AF65-F5344CB8AC3E}">
        <p14:creationId xmlns:p14="http://schemas.microsoft.com/office/powerpoint/2010/main" val="150559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993F671-E409-6D09-821D-6CEA94E8AB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87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F196C5-21C3-7780-59B7-DDBB5DD4429F}"/>
              </a:ext>
            </a:extLst>
          </p:cNvPr>
          <p:cNvSpPr txBox="1"/>
          <p:nvPr/>
        </p:nvSpPr>
        <p:spPr>
          <a:xfrm>
            <a:off x="603503" y="3769063"/>
            <a:ext cx="10972800" cy="3016210"/>
          </a:xfrm>
          <a:prstGeom prst="rect">
            <a:avLst/>
          </a:prstGeom>
          <a:solidFill>
            <a:srgbClr val="1C1D31">
              <a:alpha val="70000"/>
            </a:srgbClr>
          </a:solidFill>
          <a:ln w="63500">
            <a:noFill/>
          </a:ln>
        </p:spPr>
        <p:txBody>
          <a:bodyPr wrap="square" rtlCol="0">
            <a:spAutoFit/>
          </a:bodyPr>
          <a:lstStyle/>
          <a:p>
            <a:r>
              <a:rPr lang="en-US" sz="38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13</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It will come about also on that day that a great trumpet will be blown, and those who were perishing in the land of Assyria and who were scattered in the land of Egypt will come and worship the Lord on the holy mountain in Jerusalem.    (NASB)</a:t>
            </a:r>
          </a:p>
        </p:txBody>
      </p:sp>
    </p:spTree>
    <p:extLst>
      <p:ext uri="{BB962C8B-B14F-4D97-AF65-F5344CB8AC3E}">
        <p14:creationId xmlns:p14="http://schemas.microsoft.com/office/powerpoint/2010/main" val="8123852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993F671-E409-6D09-821D-6CEA94E8AB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87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01E1A44-94B7-99E3-23FE-54354E2C6BC2}"/>
              </a:ext>
            </a:extLst>
          </p:cNvPr>
          <p:cNvSpPr/>
          <p:nvPr/>
        </p:nvSpPr>
        <p:spPr>
          <a:xfrm>
            <a:off x="463296" y="150413"/>
            <a:ext cx="11253215" cy="3170099"/>
          </a:xfrm>
          <a:prstGeom prst="roundRect">
            <a:avLst/>
          </a:prstGeom>
          <a:solidFill>
            <a:srgbClr val="30303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Perishing </a:t>
            </a:r>
          </a:p>
          <a:p>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 wandering Aramean” – Deuteronomy 26:5)</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Scattered</a:t>
            </a:r>
          </a:p>
          <a:p>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(Animals – Deuteronomy 22:1; Moab – Isaiah 16:3-4)</a:t>
            </a:r>
          </a:p>
          <a:p>
            <a:pPr algn="ctr">
              <a:spcBef>
                <a:spcPts val="2400"/>
              </a:spcBef>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Idea:  Not exile, but spiritually lost people</a:t>
            </a:r>
            <a:endPar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341888F-22DA-CA9C-0D1B-7A022924D063}"/>
              </a:ext>
            </a:extLst>
          </p:cNvPr>
          <p:cNvSpPr txBox="1"/>
          <p:nvPr/>
        </p:nvSpPr>
        <p:spPr>
          <a:xfrm>
            <a:off x="603503" y="3769063"/>
            <a:ext cx="10972800" cy="3016210"/>
          </a:xfrm>
          <a:prstGeom prst="rect">
            <a:avLst/>
          </a:prstGeom>
          <a:solidFill>
            <a:srgbClr val="1C1D31">
              <a:alpha val="70000"/>
            </a:srgbClr>
          </a:solidFill>
          <a:ln w="63500">
            <a:noFill/>
          </a:ln>
        </p:spPr>
        <p:txBody>
          <a:bodyPr wrap="square" rtlCol="0">
            <a:spAutoFit/>
          </a:bodyPr>
          <a:lstStyle/>
          <a:p>
            <a:r>
              <a:rPr lang="en-US" sz="38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13</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It will come about also on that day that a great trumpet will be blown, and those who were </a:t>
            </a:r>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perishing</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in the land of Assyria and who were </a:t>
            </a:r>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scattered</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in the land of Egypt will come and worship the Lord on the holy mountain in Jerusalem.    (NASB)</a:t>
            </a:r>
          </a:p>
        </p:txBody>
      </p:sp>
    </p:spTree>
    <p:extLst>
      <p:ext uri="{BB962C8B-B14F-4D97-AF65-F5344CB8AC3E}">
        <p14:creationId xmlns:p14="http://schemas.microsoft.com/office/powerpoint/2010/main" val="80602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993F671-E409-6D09-821D-6CEA94E8AB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87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01E1A44-94B7-99E3-23FE-54354E2C6BC2}"/>
              </a:ext>
            </a:extLst>
          </p:cNvPr>
          <p:cNvSpPr/>
          <p:nvPr/>
        </p:nvSpPr>
        <p:spPr>
          <a:xfrm>
            <a:off x="288472" y="337457"/>
            <a:ext cx="11446328" cy="2351313"/>
          </a:xfrm>
          <a:prstGeom prst="roundRect">
            <a:avLst/>
          </a:prstGeom>
          <a:solidFill>
            <a:srgbClr val="30303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Lands of Assyria and Egypt – People living in Gentile areas</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Similar to Isaiah 19:24-25 – the ingathering of the Gentiles</a:t>
            </a:r>
          </a:p>
        </p:txBody>
      </p:sp>
      <p:sp>
        <p:nvSpPr>
          <p:cNvPr id="4" name="TextBox 3">
            <a:extLst>
              <a:ext uri="{FF2B5EF4-FFF2-40B4-BE49-F238E27FC236}">
                <a16:creationId xmlns:a16="http://schemas.microsoft.com/office/drawing/2014/main" id="{B2A9C8BD-0709-39E8-26A1-3A6D8A55E590}"/>
              </a:ext>
            </a:extLst>
          </p:cNvPr>
          <p:cNvSpPr txBox="1"/>
          <p:nvPr/>
        </p:nvSpPr>
        <p:spPr>
          <a:xfrm>
            <a:off x="603503" y="3769063"/>
            <a:ext cx="10972800" cy="3016210"/>
          </a:xfrm>
          <a:prstGeom prst="rect">
            <a:avLst/>
          </a:prstGeom>
          <a:solidFill>
            <a:srgbClr val="1C1D31">
              <a:alpha val="70000"/>
            </a:srgbClr>
          </a:solidFill>
          <a:ln w="63500">
            <a:noFill/>
          </a:ln>
        </p:spPr>
        <p:txBody>
          <a:bodyPr wrap="square" rtlCol="0">
            <a:spAutoFit/>
          </a:bodyPr>
          <a:lstStyle/>
          <a:p>
            <a:r>
              <a:rPr lang="en-US" sz="38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13</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It will come about also on that day that a great trumpet will be blown, and those who were perishing in the </a:t>
            </a:r>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land of Assyria </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and who were scattered in the </a:t>
            </a:r>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land of Egypt </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will come and worship the Lord on the holy mountain in Jerusalem.    (NASB)</a:t>
            </a:r>
          </a:p>
        </p:txBody>
      </p:sp>
    </p:spTree>
    <p:extLst>
      <p:ext uri="{BB962C8B-B14F-4D97-AF65-F5344CB8AC3E}">
        <p14:creationId xmlns:p14="http://schemas.microsoft.com/office/powerpoint/2010/main" val="4084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993F671-E409-6D09-821D-6CEA94E8AB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87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01E1A44-94B7-99E3-23FE-54354E2C6BC2}"/>
              </a:ext>
            </a:extLst>
          </p:cNvPr>
          <p:cNvSpPr/>
          <p:nvPr/>
        </p:nvSpPr>
        <p:spPr>
          <a:xfrm>
            <a:off x="522511" y="90322"/>
            <a:ext cx="11244941" cy="3351183"/>
          </a:xfrm>
          <a:prstGeom prst="roundRect">
            <a:avLst/>
          </a:prstGeom>
          <a:solidFill>
            <a:srgbClr val="30303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am the good shepherd. I know my own and my own know me…And I have other sheep that are not of this fold. I must bring them also, and they will listen to my voice. So there will be one flock, one shepherd.</a:t>
            </a:r>
          </a:p>
          <a:p>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John 10:14,16</a:t>
            </a:r>
          </a:p>
        </p:txBody>
      </p:sp>
      <p:sp>
        <p:nvSpPr>
          <p:cNvPr id="4" name="TextBox 3">
            <a:extLst>
              <a:ext uri="{FF2B5EF4-FFF2-40B4-BE49-F238E27FC236}">
                <a16:creationId xmlns:a16="http://schemas.microsoft.com/office/drawing/2014/main" id="{A5167162-9915-9F83-CCF4-AC0E86661753}"/>
              </a:ext>
            </a:extLst>
          </p:cNvPr>
          <p:cNvSpPr txBox="1"/>
          <p:nvPr/>
        </p:nvSpPr>
        <p:spPr>
          <a:xfrm>
            <a:off x="603503" y="3769063"/>
            <a:ext cx="10972800" cy="3016210"/>
          </a:xfrm>
          <a:prstGeom prst="rect">
            <a:avLst/>
          </a:prstGeom>
          <a:solidFill>
            <a:srgbClr val="1C1D31">
              <a:alpha val="70000"/>
            </a:srgbClr>
          </a:solidFill>
          <a:ln w="63500">
            <a:noFill/>
          </a:ln>
        </p:spPr>
        <p:txBody>
          <a:bodyPr wrap="square" rtlCol="0">
            <a:spAutoFit/>
          </a:bodyPr>
          <a:lstStyle/>
          <a:p>
            <a:r>
              <a:rPr lang="en-US" sz="38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13</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It will come about also on that day that a great trumpet will be blown, and those who were </a:t>
            </a:r>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perishing</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in the land of Assyria </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and who were </a:t>
            </a:r>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scattered in the land of Egypt </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will come and worship the Lord on the holy mountain in Jerusalem.    (NASB)</a:t>
            </a:r>
          </a:p>
        </p:txBody>
      </p:sp>
    </p:spTree>
    <p:extLst>
      <p:ext uri="{BB962C8B-B14F-4D97-AF65-F5344CB8AC3E}">
        <p14:creationId xmlns:p14="http://schemas.microsoft.com/office/powerpoint/2010/main" val="156592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993F671-E409-6D09-821D-6CEA94E8AB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87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609599" y="3537488"/>
            <a:ext cx="10972800" cy="3170099"/>
          </a:xfrm>
          <a:prstGeom prst="rect">
            <a:avLst/>
          </a:prstGeom>
          <a:solidFill>
            <a:srgbClr val="1C1D31">
              <a:alpha val="70000"/>
            </a:srgbClr>
          </a:solidFill>
          <a:ln w="63500">
            <a:noFill/>
          </a:ln>
        </p:spPr>
        <p:txBody>
          <a:bodyPr wrap="square" rtlCol="0">
            <a:spAutoFit/>
          </a:bodyPr>
          <a:lstStyle/>
          <a:p>
            <a:r>
              <a:rPr lang="en-US" sz="40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13</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in that day a great trumpet will be blown, and those who were lost in the land of Assyria and those who were driven out to the land of Egypt </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will come and worship the Lord on the holy mountain at Jerusalem</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p:txBody>
      </p:sp>
      <p:sp>
        <p:nvSpPr>
          <p:cNvPr id="2" name="Rectangle: Rounded Corners 1">
            <a:extLst>
              <a:ext uri="{FF2B5EF4-FFF2-40B4-BE49-F238E27FC236}">
                <a16:creationId xmlns:a16="http://schemas.microsoft.com/office/drawing/2014/main" id="{501E1A44-94B7-99E3-23FE-54354E2C6BC2}"/>
              </a:ext>
            </a:extLst>
          </p:cNvPr>
          <p:cNvSpPr/>
          <p:nvPr/>
        </p:nvSpPr>
        <p:spPr>
          <a:xfrm>
            <a:off x="3672567" y="1678018"/>
            <a:ext cx="4846865" cy="1533268"/>
          </a:xfrm>
          <a:prstGeom prst="roundRect">
            <a:avLst/>
          </a:prstGeom>
          <a:solidFill>
            <a:srgbClr val="30303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2:2-4 Fulfilled!</a:t>
            </a:r>
          </a:p>
          <a:p>
            <a:pPr algn="ct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Already… But not yet!</a:t>
            </a:r>
          </a:p>
        </p:txBody>
      </p:sp>
    </p:spTree>
    <p:extLst>
      <p:ext uri="{BB962C8B-B14F-4D97-AF65-F5344CB8AC3E}">
        <p14:creationId xmlns:p14="http://schemas.microsoft.com/office/powerpoint/2010/main" val="107261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83AEB44-FE47-F843-D350-A04AD00FE7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35"/>
          <a:stretch/>
        </p:blipFill>
        <p:spPr bwMode="auto">
          <a:xfrm>
            <a:off x="-1" y="-260"/>
            <a:ext cx="12192001" cy="6858259"/>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609724" y="2376257"/>
            <a:ext cx="8972550" cy="3631763"/>
          </a:xfrm>
          <a:prstGeom prst="rect">
            <a:avLst/>
          </a:prstGeom>
          <a:solidFill>
            <a:srgbClr val="014188">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spcAft>
                <a:spcPts val="1800"/>
              </a:spcAft>
            </a:pPr>
            <a:r>
              <a:rPr lang="en-US" baseline="0" dirty="0">
                <a:solidFill>
                  <a:srgbClr val="FFFF00"/>
                </a:solidFill>
              </a:rPr>
              <a:t>Isaiah 27</a:t>
            </a:r>
          </a:p>
          <a:p>
            <a:pPr>
              <a:spcAft>
                <a:spcPts val="1800"/>
              </a:spcAft>
            </a:pPr>
            <a:r>
              <a:rPr lang="en-US" baseline="0" dirty="0">
                <a:solidFill>
                  <a:srgbClr val="FFFF00"/>
                </a:solidFill>
              </a:rPr>
              <a:t>Looking forward through the years to see God gathering his people and making them into who he intended them to be</a:t>
            </a:r>
          </a:p>
          <a:p>
            <a:pPr algn="ctr">
              <a:spcAft>
                <a:spcPts val="1800"/>
              </a:spcAft>
            </a:pPr>
            <a:r>
              <a:rPr lang="en-US" baseline="0" dirty="0">
                <a:solidFill>
                  <a:srgbClr val="FFFF00"/>
                </a:solidFill>
              </a:rPr>
              <a:t>Already… But not yet…</a:t>
            </a:r>
          </a:p>
        </p:txBody>
      </p:sp>
      <p:sp>
        <p:nvSpPr>
          <p:cNvPr id="4" name="TextBox 3">
            <a:extLst>
              <a:ext uri="{FF2B5EF4-FFF2-40B4-BE49-F238E27FC236}">
                <a16:creationId xmlns:a16="http://schemas.microsoft.com/office/drawing/2014/main" id="{536BC581-B809-3104-422E-2D5B7690079E}"/>
              </a:ext>
            </a:extLst>
          </p:cNvPr>
          <p:cNvSpPr txBox="1"/>
          <p:nvPr/>
        </p:nvSpPr>
        <p:spPr>
          <a:xfrm>
            <a:off x="28047" y="12297"/>
            <a:ext cx="6067953" cy="1323439"/>
          </a:xfrm>
          <a:prstGeom prst="rect">
            <a:avLst/>
          </a:prstGeom>
          <a:solidFill>
            <a:srgbClr val="014188">
              <a:alpha val="70000"/>
            </a:srgbClr>
          </a:solidFill>
        </p:spPr>
        <p:txBody>
          <a:bodyPr wrap="square" rtlCol="0">
            <a:spAutoFit/>
          </a:bodyPr>
          <a:lstStyle>
            <a:defPPr>
              <a:defRPr lang="en-US"/>
            </a:defPPr>
            <a:lvl1pPr algn="ctr">
              <a:spcAft>
                <a:spcPts val="1800"/>
              </a:spcAft>
              <a:defRPr sz="4000" b="1" baseline="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0"/>
              </a:spcAft>
            </a:pPr>
            <a:r>
              <a:rPr lang="en-US" dirty="0"/>
              <a:t>Isaiah 27 – God Fulfills His Purposes For His People</a:t>
            </a:r>
          </a:p>
        </p:txBody>
      </p:sp>
    </p:spTree>
    <p:extLst>
      <p:ext uri="{BB962C8B-B14F-4D97-AF65-F5344CB8AC3E}">
        <p14:creationId xmlns:p14="http://schemas.microsoft.com/office/powerpoint/2010/main" val="11410432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83AEB44-FE47-F843-D350-A04AD00FE7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35"/>
          <a:stretch/>
        </p:blipFill>
        <p:spPr bwMode="auto">
          <a:xfrm>
            <a:off x="-1" y="-260"/>
            <a:ext cx="12192001" cy="6858259"/>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798554" y="3244937"/>
            <a:ext cx="6594889" cy="3400931"/>
          </a:xfrm>
          <a:prstGeom prst="rect">
            <a:avLst/>
          </a:prstGeom>
          <a:solidFill>
            <a:srgbClr val="014188">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spcAft>
                <a:spcPts val="1800"/>
              </a:spcAft>
            </a:pPr>
            <a:r>
              <a:rPr lang="en-US" baseline="0" dirty="0">
                <a:solidFill>
                  <a:srgbClr val="FFFF00"/>
                </a:solidFill>
              </a:rPr>
              <a:t>Isaiah 27</a:t>
            </a:r>
          </a:p>
          <a:p>
            <a:pPr>
              <a:spcAft>
                <a:spcPts val="1800"/>
              </a:spcAft>
            </a:pPr>
            <a:r>
              <a:rPr lang="en-US" baseline="0" dirty="0">
                <a:solidFill>
                  <a:srgbClr val="FFFF00"/>
                </a:solidFill>
              </a:rPr>
              <a:t>Looking forward through the years to see God gathering his people and making them into who he intended them to be</a:t>
            </a:r>
          </a:p>
        </p:txBody>
      </p:sp>
      <p:sp>
        <p:nvSpPr>
          <p:cNvPr id="4" name="TextBox 3">
            <a:extLst>
              <a:ext uri="{FF2B5EF4-FFF2-40B4-BE49-F238E27FC236}">
                <a16:creationId xmlns:a16="http://schemas.microsoft.com/office/drawing/2014/main" id="{536BC581-B809-3104-422E-2D5B7690079E}"/>
              </a:ext>
            </a:extLst>
          </p:cNvPr>
          <p:cNvSpPr txBox="1"/>
          <p:nvPr/>
        </p:nvSpPr>
        <p:spPr>
          <a:xfrm>
            <a:off x="28047" y="12297"/>
            <a:ext cx="6067953" cy="1323439"/>
          </a:xfrm>
          <a:prstGeom prst="rect">
            <a:avLst/>
          </a:prstGeom>
          <a:solidFill>
            <a:srgbClr val="014188">
              <a:alpha val="70000"/>
            </a:srgbClr>
          </a:solidFill>
        </p:spPr>
        <p:txBody>
          <a:bodyPr wrap="square" rtlCol="0">
            <a:spAutoFit/>
          </a:bodyPr>
          <a:lstStyle>
            <a:defPPr>
              <a:defRPr lang="en-US"/>
            </a:defPPr>
            <a:lvl1pPr algn="ctr">
              <a:spcAft>
                <a:spcPts val="1800"/>
              </a:spcAft>
              <a:defRPr sz="4000" b="1" baseline="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0"/>
              </a:spcAft>
            </a:pPr>
            <a:r>
              <a:rPr lang="en-US" dirty="0"/>
              <a:t>Isaiah 27 – God Fulfills His Purposes For His People</a:t>
            </a:r>
          </a:p>
        </p:txBody>
      </p:sp>
    </p:spTree>
    <p:extLst>
      <p:ext uri="{BB962C8B-B14F-4D97-AF65-F5344CB8AC3E}">
        <p14:creationId xmlns:p14="http://schemas.microsoft.com/office/powerpoint/2010/main" val="9633531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83AEB44-FE47-F843-D350-A04AD00FE7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35"/>
          <a:stretch/>
        </p:blipFill>
        <p:spPr bwMode="auto">
          <a:xfrm>
            <a:off x="-1" y="-260"/>
            <a:ext cx="12192001" cy="6858259"/>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304798" y="1181529"/>
            <a:ext cx="11582400" cy="5324535"/>
          </a:xfrm>
          <a:prstGeom prst="rect">
            <a:avLst/>
          </a:prstGeom>
          <a:solidFill>
            <a:srgbClr val="014188">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571500" indent="-571500">
              <a:spcAft>
                <a:spcPts val="1800"/>
              </a:spcAft>
              <a:buFont typeface="Arial" panose="020B0604020202020204" pitchFamily="34" charset="0"/>
              <a:buChar char="•"/>
            </a:pPr>
            <a:r>
              <a:rPr lang="en-US" baseline="0" dirty="0">
                <a:solidFill>
                  <a:srgbClr val="FFFF00"/>
                </a:solidFill>
              </a:rPr>
              <a:t>The one who has defeated Satan – Colossians 2:15, Hebrews 2:14</a:t>
            </a:r>
          </a:p>
          <a:p>
            <a:pPr marL="571500" indent="-571500">
              <a:spcAft>
                <a:spcPts val="1800"/>
              </a:spcAft>
              <a:buFont typeface="Arial" panose="020B0604020202020204" pitchFamily="34" charset="0"/>
              <a:buChar char="•"/>
            </a:pPr>
            <a:r>
              <a:rPr lang="en-US" baseline="0" dirty="0">
                <a:solidFill>
                  <a:srgbClr val="FFFF00"/>
                </a:solidFill>
              </a:rPr>
              <a:t>The true vine – John 15:1</a:t>
            </a:r>
          </a:p>
          <a:p>
            <a:pPr marL="571500" indent="-571500">
              <a:spcAft>
                <a:spcPts val="1800"/>
              </a:spcAft>
              <a:buFont typeface="Arial" panose="020B0604020202020204" pitchFamily="34" charset="0"/>
              <a:buChar char="•"/>
            </a:pPr>
            <a:r>
              <a:rPr lang="en-US" baseline="0" dirty="0">
                <a:solidFill>
                  <a:srgbClr val="FFFF00"/>
                </a:solidFill>
              </a:rPr>
              <a:t>The one who produces fruit – John 15:4-5</a:t>
            </a:r>
          </a:p>
          <a:p>
            <a:pPr marL="571500" indent="-571500">
              <a:spcAft>
                <a:spcPts val="1800"/>
              </a:spcAft>
              <a:buFont typeface="Arial" panose="020B0604020202020204" pitchFamily="34" charset="0"/>
              <a:buChar char="•"/>
            </a:pPr>
            <a:r>
              <a:rPr lang="en-US" baseline="0" dirty="0">
                <a:solidFill>
                  <a:srgbClr val="FFFF00"/>
                </a:solidFill>
              </a:rPr>
              <a:t>The one who turns away God’s wrath – Romans 5:9</a:t>
            </a:r>
          </a:p>
          <a:p>
            <a:pPr marL="571500" indent="-571500">
              <a:spcAft>
                <a:spcPts val="1800"/>
              </a:spcAft>
              <a:buFont typeface="Arial" panose="020B0604020202020204" pitchFamily="34" charset="0"/>
              <a:buChar char="•"/>
            </a:pPr>
            <a:r>
              <a:rPr lang="en-US" baseline="0" dirty="0">
                <a:solidFill>
                  <a:srgbClr val="FFFF00"/>
                </a:solidFill>
              </a:rPr>
              <a:t>The Good Shepherd who gathers all of his people – John 10:14-16</a:t>
            </a:r>
          </a:p>
        </p:txBody>
      </p:sp>
      <p:sp>
        <p:nvSpPr>
          <p:cNvPr id="4" name="TextBox 3">
            <a:extLst>
              <a:ext uri="{FF2B5EF4-FFF2-40B4-BE49-F238E27FC236}">
                <a16:creationId xmlns:a16="http://schemas.microsoft.com/office/drawing/2014/main" id="{536BC581-B809-3104-422E-2D5B7690079E}"/>
              </a:ext>
            </a:extLst>
          </p:cNvPr>
          <p:cNvSpPr txBox="1"/>
          <p:nvPr/>
        </p:nvSpPr>
        <p:spPr>
          <a:xfrm>
            <a:off x="3062022" y="-1402"/>
            <a:ext cx="6067953" cy="830997"/>
          </a:xfrm>
          <a:prstGeom prst="rect">
            <a:avLst/>
          </a:prstGeom>
          <a:solidFill>
            <a:srgbClr val="014188">
              <a:alpha val="70000"/>
            </a:srgbClr>
          </a:solidFill>
        </p:spPr>
        <p:txBody>
          <a:bodyPr wrap="square" rtlCol="0">
            <a:spAutoFit/>
          </a:bodyPr>
          <a:lstStyle>
            <a:defPPr>
              <a:defRPr lang="en-US"/>
            </a:defPPr>
            <a:lvl1pPr algn="ctr">
              <a:spcAft>
                <a:spcPts val="1800"/>
              </a:spcAft>
              <a:defRPr sz="4000" b="1" baseline="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0"/>
              </a:spcAft>
            </a:pPr>
            <a:r>
              <a:rPr lang="en-US" sz="4800" dirty="0"/>
              <a:t>The Role of Jesus</a:t>
            </a:r>
          </a:p>
        </p:txBody>
      </p:sp>
    </p:spTree>
    <p:extLst>
      <p:ext uri="{BB962C8B-B14F-4D97-AF65-F5344CB8AC3E}">
        <p14:creationId xmlns:p14="http://schemas.microsoft.com/office/powerpoint/2010/main" val="1979389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62A451-E199-02C4-247A-7750B1EE9B08}"/>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32280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1219140" eaLnBrk="1" fontAlgn="base" hangingPunct="1">
              <a:spcBef>
                <a:spcPct val="0"/>
              </a:spcBef>
              <a:spcAft>
                <a:spcPct val="0"/>
              </a:spcAft>
            </a:pPr>
            <a:r>
              <a:rPr lang="en-US" sz="4267" b="1" dirty="0">
                <a:solidFill>
                  <a:srgbClr val="FFFFFF"/>
                </a:solidFill>
                <a:latin typeface="Arial" charset="0"/>
                <a:cs typeface="Arial" charset="0"/>
              </a:rPr>
              <a:t>Get this presentation for free!</a:t>
            </a:r>
            <a:endParaRPr lang="en-US" sz="1467"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3"/>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2" y="2222341"/>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D265B0E-31A6-ACD8-6E87-5D267DAAA9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35"/>
          <a:stretch/>
        </p:blipFill>
        <p:spPr bwMode="auto">
          <a:xfrm>
            <a:off x="-1" y="-260"/>
            <a:ext cx="12192001" cy="6858259"/>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373485" y="2847612"/>
            <a:ext cx="9445030" cy="3093154"/>
          </a:xfrm>
          <a:prstGeom prst="rect">
            <a:avLst/>
          </a:prstGeom>
          <a:solidFill>
            <a:srgbClr val="014188">
              <a:alpha val="70000"/>
            </a:srgbClr>
          </a:solidFill>
        </p:spPr>
        <p:txBody>
          <a:bodyPr wrap="square" rtlCol="0">
            <a:spAutoFit/>
          </a:bodyPr>
          <a:lstStyle>
            <a:defPPr>
              <a:defRPr lang="en-US"/>
            </a:defPPr>
            <a:lvl1pPr algn="ctr">
              <a:spcAft>
                <a:spcPts val="1800"/>
              </a:spcAft>
              <a:defRPr sz="4000" b="1" baseline="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571500" indent="-571500" algn="l">
              <a:buFont typeface="Arial" panose="020B0604020202020204" pitchFamily="34" charset="0"/>
              <a:buChar char="•"/>
            </a:pPr>
            <a:r>
              <a:rPr lang="en-US" dirty="0">
                <a:solidFill>
                  <a:schemeClr val="tx1"/>
                </a:solidFill>
              </a:rPr>
              <a:t>God’s Victory over His Enemies (1)</a:t>
            </a:r>
          </a:p>
          <a:p>
            <a:pPr marL="571500" indent="-571500" algn="l">
              <a:buFont typeface="Arial" panose="020B0604020202020204" pitchFamily="34" charset="0"/>
              <a:buChar char="•"/>
            </a:pPr>
            <a:r>
              <a:rPr lang="en-US" dirty="0">
                <a:solidFill>
                  <a:schemeClr val="tx1"/>
                </a:solidFill>
              </a:rPr>
              <a:t>God’s True Vineyard (2-6)</a:t>
            </a:r>
          </a:p>
          <a:p>
            <a:pPr marL="571500" indent="-571500" algn="l">
              <a:buFont typeface="Arial" panose="020B0604020202020204" pitchFamily="34" charset="0"/>
              <a:buChar char="•"/>
            </a:pPr>
            <a:r>
              <a:rPr lang="en-US" dirty="0">
                <a:solidFill>
                  <a:schemeClr val="tx1"/>
                </a:solidFill>
              </a:rPr>
              <a:t>God’s Process of Redemption (7-11)</a:t>
            </a:r>
          </a:p>
          <a:p>
            <a:pPr marL="571500" indent="-571500" algn="l">
              <a:buFont typeface="Arial" panose="020B0604020202020204" pitchFamily="34" charset="0"/>
              <a:buChar char="•"/>
            </a:pPr>
            <a:r>
              <a:rPr lang="en-US" dirty="0">
                <a:solidFill>
                  <a:schemeClr val="tx1"/>
                </a:solidFill>
              </a:rPr>
              <a:t>God’s Gathering of His Remnant (12-13)</a:t>
            </a:r>
          </a:p>
        </p:txBody>
      </p:sp>
      <p:sp>
        <p:nvSpPr>
          <p:cNvPr id="5" name="TextBox 4">
            <a:extLst>
              <a:ext uri="{FF2B5EF4-FFF2-40B4-BE49-F238E27FC236}">
                <a16:creationId xmlns:a16="http://schemas.microsoft.com/office/drawing/2014/main" id="{7D813047-FF4B-8C31-41BA-8E94AC024C22}"/>
              </a:ext>
            </a:extLst>
          </p:cNvPr>
          <p:cNvSpPr txBox="1"/>
          <p:nvPr/>
        </p:nvSpPr>
        <p:spPr>
          <a:xfrm>
            <a:off x="28047" y="12297"/>
            <a:ext cx="6067953" cy="1323439"/>
          </a:xfrm>
          <a:prstGeom prst="rect">
            <a:avLst/>
          </a:prstGeom>
          <a:solidFill>
            <a:srgbClr val="014188">
              <a:alpha val="70000"/>
            </a:srgbClr>
          </a:solidFill>
        </p:spPr>
        <p:txBody>
          <a:bodyPr wrap="square" rtlCol="0">
            <a:spAutoFit/>
          </a:bodyPr>
          <a:lstStyle>
            <a:defPPr>
              <a:defRPr lang="en-US"/>
            </a:defPPr>
            <a:lvl1pPr algn="ctr">
              <a:spcAft>
                <a:spcPts val="1800"/>
              </a:spcAft>
              <a:defRPr sz="4000" b="1" baseline="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0"/>
              </a:spcAft>
            </a:pPr>
            <a:r>
              <a:rPr lang="en-US" dirty="0"/>
              <a:t>Isaiah 27 – God Fulfills His Purposes For His People</a:t>
            </a:r>
          </a:p>
        </p:txBody>
      </p:sp>
    </p:spTree>
    <p:extLst>
      <p:ext uri="{BB962C8B-B14F-4D97-AF65-F5344CB8AC3E}">
        <p14:creationId xmlns:p14="http://schemas.microsoft.com/office/powerpoint/2010/main" val="20403320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14BA186-4A7F-9A7B-3066-7443A98DE3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83" b="31526"/>
          <a:stretch/>
        </p:blipFill>
        <p:spPr bwMode="auto">
          <a:xfrm>
            <a:off x="0" y="0"/>
            <a:ext cx="12192000" cy="6859878"/>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76650" y="750545"/>
            <a:ext cx="5387242" cy="5632311"/>
          </a:xfrm>
          <a:prstGeom prst="rect">
            <a:avLst/>
          </a:prstGeom>
          <a:solidFill>
            <a:srgbClr val="0C1C2C">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1800"/>
              </a:spcAft>
            </a:pPr>
            <a:r>
              <a:rPr lang="en-US" dirty="0">
                <a:solidFill>
                  <a:schemeClr val="tx1"/>
                </a:solidFill>
              </a:rPr>
              <a:t>1</a:t>
            </a:r>
            <a:r>
              <a:rPr lang="en-US" baseline="0" dirty="0">
                <a:solidFill>
                  <a:schemeClr val="tx1"/>
                </a:solidFill>
              </a:rPr>
              <a:t> </a:t>
            </a:r>
            <a:r>
              <a:rPr lang="en-US" baseline="0" dirty="0"/>
              <a:t>In that day the Lord with his hard and great and strong sword will punish Leviathan the fleeing serpent, Leviathan the twisting serpent, and he will slay the dragon that is in the sea.</a:t>
            </a:r>
            <a:endParaRPr lang="en-US" baseline="0" dirty="0">
              <a:solidFill>
                <a:srgbClr val="FFFF00"/>
              </a:solidFill>
            </a:endParaRPr>
          </a:p>
        </p:txBody>
      </p:sp>
    </p:spTree>
    <p:extLst>
      <p:ext uri="{BB962C8B-B14F-4D97-AF65-F5344CB8AC3E}">
        <p14:creationId xmlns:p14="http://schemas.microsoft.com/office/powerpoint/2010/main" val="11741263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14BA186-4A7F-9A7B-3066-7443A98DE3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83" b="31526"/>
          <a:stretch/>
        </p:blipFill>
        <p:spPr bwMode="auto">
          <a:xfrm>
            <a:off x="0" y="0"/>
            <a:ext cx="12192000" cy="6859878"/>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76650" y="750545"/>
            <a:ext cx="5387242" cy="5632311"/>
          </a:xfrm>
          <a:prstGeom prst="rect">
            <a:avLst/>
          </a:prstGeom>
          <a:solidFill>
            <a:srgbClr val="0C1C2C">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1800"/>
              </a:spcAft>
            </a:pPr>
            <a:r>
              <a:rPr lang="en-US" dirty="0">
                <a:solidFill>
                  <a:schemeClr val="tx1"/>
                </a:solidFill>
              </a:rPr>
              <a:t>1</a:t>
            </a:r>
            <a:r>
              <a:rPr lang="en-US" baseline="0" dirty="0">
                <a:solidFill>
                  <a:schemeClr val="tx1"/>
                </a:solidFill>
              </a:rPr>
              <a:t> </a:t>
            </a:r>
            <a:r>
              <a:rPr lang="en-US" baseline="0" dirty="0"/>
              <a:t>In that day the Lord with his hard and great and strong sword will punish </a:t>
            </a:r>
            <a:r>
              <a:rPr lang="en-US" baseline="0" dirty="0">
                <a:solidFill>
                  <a:srgbClr val="FFFF00"/>
                </a:solidFill>
              </a:rPr>
              <a:t>Leviathan </a:t>
            </a:r>
            <a:r>
              <a:rPr lang="en-US" baseline="0" dirty="0"/>
              <a:t>the fleeing serpent, </a:t>
            </a:r>
            <a:r>
              <a:rPr lang="en-US" baseline="0" dirty="0">
                <a:solidFill>
                  <a:srgbClr val="FFFF00"/>
                </a:solidFill>
              </a:rPr>
              <a:t>Leviathan </a:t>
            </a:r>
            <a:r>
              <a:rPr lang="en-US" baseline="0" dirty="0"/>
              <a:t>the twisting serpent, and he will slay the </a:t>
            </a:r>
            <a:r>
              <a:rPr lang="en-US" baseline="0" dirty="0">
                <a:solidFill>
                  <a:srgbClr val="FFFF00"/>
                </a:solidFill>
              </a:rPr>
              <a:t>dragon </a:t>
            </a:r>
            <a:r>
              <a:rPr lang="en-US" baseline="0" dirty="0"/>
              <a:t>that is in the sea.</a:t>
            </a:r>
          </a:p>
        </p:txBody>
      </p:sp>
      <p:sp>
        <p:nvSpPr>
          <p:cNvPr id="2" name="Rectangle: Rounded Corners 1">
            <a:extLst>
              <a:ext uri="{FF2B5EF4-FFF2-40B4-BE49-F238E27FC236}">
                <a16:creationId xmlns:a16="http://schemas.microsoft.com/office/drawing/2014/main" id="{2EF6023A-F398-2C0E-A2B4-0DE9340C99FA}"/>
              </a:ext>
            </a:extLst>
          </p:cNvPr>
          <p:cNvSpPr/>
          <p:nvPr/>
        </p:nvSpPr>
        <p:spPr>
          <a:xfrm>
            <a:off x="6365322" y="5437631"/>
            <a:ext cx="5025248" cy="1311511"/>
          </a:xfrm>
          <a:prstGeom prst="roundRect">
            <a:avLst/>
          </a:prstGeom>
          <a:solidFill>
            <a:srgbClr val="0C1C2C"/>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Who or what is God defeating?</a:t>
            </a:r>
            <a:endPar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49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14BA186-4A7F-9A7B-3066-7443A98DE3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83" b="31526"/>
          <a:stretch/>
        </p:blipFill>
        <p:spPr bwMode="auto">
          <a:xfrm>
            <a:off x="0" y="0"/>
            <a:ext cx="12192000" cy="6859878"/>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355024" y="889843"/>
            <a:ext cx="11481951" cy="5447645"/>
          </a:xfrm>
          <a:prstGeom prst="rect">
            <a:avLst/>
          </a:prstGeom>
          <a:solidFill>
            <a:srgbClr val="0C1C2C">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solidFill>
                  <a:schemeClr val="tx1"/>
                </a:solidFill>
              </a:rPr>
              <a:t>10</a:t>
            </a:r>
            <a:r>
              <a:rPr lang="en-US" sz="3600" baseline="0" dirty="0">
                <a:solidFill>
                  <a:schemeClr val="tx1"/>
                </a:solidFill>
              </a:rPr>
              <a:t> </a:t>
            </a:r>
            <a:r>
              <a:rPr lang="en-US" sz="3600" baseline="0" dirty="0">
                <a:solidFill>
                  <a:srgbClr val="FFFF00"/>
                </a:solidFill>
              </a:rPr>
              <a:t>How long, O God, is the foe to scoff</a:t>
            </a:r>
            <a:r>
              <a:rPr lang="en-US" sz="3600" baseline="0" dirty="0"/>
              <a:t>?</a:t>
            </a:r>
          </a:p>
          <a:p>
            <a:r>
              <a:rPr lang="en-US" sz="3600" baseline="0" dirty="0"/>
              <a:t>    </a:t>
            </a:r>
            <a:r>
              <a:rPr lang="en-US" sz="3600" baseline="0" dirty="0">
                <a:solidFill>
                  <a:srgbClr val="FFFF00"/>
                </a:solidFill>
              </a:rPr>
              <a:t>Is the enemy to revile your name forever</a:t>
            </a:r>
            <a:r>
              <a:rPr lang="en-US" sz="3600" baseline="0" dirty="0"/>
              <a:t>?</a:t>
            </a:r>
          </a:p>
          <a:p>
            <a:endParaRPr lang="en-US" sz="3600" baseline="0" dirty="0"/>
          </a:p>
          <a:p>
            <a:r>
              <a:rPr lang="en-US" sz="3600" baseline="0" dirty="0"/>
              <a:t>…</a:t>
            </a:r>
          </a:p>
          <a:p>
            <a:endParaRPr lang="en-US" sz="3600" dirty="0"/>
          </a:p>
          <a:p>
            <a:r>
              <a:rPr lang="en-US" sz="3600" dirty="0"/>
              <a:t>13</a:t>
            </a:r>
            <a:r>
              <a:rPr lang="en-US" sz="3600" baseline="0" dirty="0"/>
              <a:t> You divided the sea by your might;</a:t>
            </a:r>
          </a:p>
          <a:p>
            <a:r>
              <a:rPr lang="en-US" sz="3600" baseline="0" dirty="0"/>
              <a:t>    you broke the heads of the sea monsters on the waters.</a:t>
            </a:r>
          </a:p>
          <a:p>
            <a:r>
              <a:rPr lang="en-US" sz="3600" dirty="0"/>
              <a:t>14</a:t>
            </a:r>
            <a:r>
              <a:rPr lang="en-US" sz="3600" baseline="0" dirty="0"/>
              <a:t> </a:t>
            </a:r>
            <a:r>
              <a:rPr lang="en-US" sz="3600" baseline="0" dirty="0">
                <a:solidFill>
                  <a:srgbClr val="FFFF00"/>
                </a:solidFill>
              </a:rPr>
              <a:t>You crushed the heads of Leviathan</a:t>
            </a:r>
            <a:r>
              <a:rPr lang="en-US" sz="3600" baseline="0" dirty="0"/>
              <a:t>;</a:t>
            </a:r>
          </a:p>
          <a:p>
            <a:r>
              <a:rPr lang="en-US" sz="3600" baseline="0" dirty="0"/>
              <a:t>    you gave him as food for the creatures of the wilderness.</a:t>
            </a:r>
          </a:p>
          <a:p>
            <a:r>
              <a:rPr lang="en-US" sz="3600" baseline="0" dirty="0">
                <a:solidFill>
                  <a:srgbClr val="FFFF00"/>
                </a:solidFill>
              </a:rPr>
              <a:t>                                                     </a:t>
            </a:r>
            <a:r>
              <a:rPr lang="en-US" sz="3600" baseline="0" dirty="0"/>
              <a:t>Psalm 74:10-14</a:t>
            </a:r>
          </a:p>
        </p:txBody>
      </p:sp>
      <p:sp>
        <p:nvSpPr>
          <p:cNvPr id="2" name="Rectangle: Rounded Corners 1">
            <a:extLst>
              <a:ext uri="{FF2B5EF4-FFF2-40B4-BE49-F238E27FC236}">
                <a16:creationId xmlns:a16="http://schemas.microsoft.com/office/drawing/2014/main" id="{2EF6023A-F398-2C0E-A2B4-0DE9340C99FA}"/>
              </a:ext>
            </a:extLst>
          </p:cNvPr>
          <p:cNvSpPr/>
          <p:nvPr/>
        </p:nvSpPr>
        <p:spPr>
          <a:xfrm>
            <a:off x="7421237" y="2128376"/>
            <a:ext cx="3965221" cy="1311511"/>
          </a:xfrm>
          <a:prstGeom prst="roundRect">
            <a:avLst/>
          </a:prstGeom>
          <a:solidFill>
            <a:srgbClr val="0C1C2C"/>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Leviathan – The enemies of God</a:t>
            </a:r>
            <a:endPar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02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1138</TotalTime>
  <Words>2976</Words>
  <Application>Microsoft Macintosh PowerPoint</Application>
  <PresentationFormat>Widescreen</PresentationFormat>
  <Paragraphs>288</Paragraphs>
  <Slides>52</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52</vt:i4>
      </vt:variant>
    </vt:vector>
  </HeadingPairs>
  <TitlesOfParts>
    <vt:vector size="65" baseType="lpstr">
      <vt:lpstr>ＭＳ Ｐゴシック</vt:lpstr>
      <vt:lpstr>Arial</vt:lpstr>
      <vt:lpstr>Calibri</vt:lpstr>
      <vt:lpstr>Calisto MT</vt:lpstr>
      <vt:lpstr>Cooper Black</vt:lpstr>
      <vt:lpstr>Corbel</vt:lpstr>
      <vt:lpstr>Engravers MT</vt:lpstr>
      <vt:lpstr>Times New Roman</vt:lpstr>
      <vt:lpstr>Wingdings</vt:lpstr>
      <vt:lpstr>Wingdings 2</vt:lpstr>
      <vt:lpstr>Depth</vt:lpstr>
      <vt:lpstr>Slate</vt:lpstr>
      <vt:lpstr>Orbit</vt:lpstr>
      <vt:lpstr>PowerPoint Presentation</vt:lpstr>
      <vt:lpstr>Old City and Kidron Valley from north</vt:lpstr>
      <vt:lpstr>Old City and Kidron Valley from north</vt:lpstr>
      <vt:lpstr>PowerPoint Presentation</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Old City and Kidron Valley from north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Old City and Kidron Valley from north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Old City and Kidron Valley from north</vt:lpstr>
      <vt:lpstr>Old City and Kidron Valley from north</vt:lpstr>
      <vt:lpstr>PowerPoint Presentation</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Bridges</dc:creator>
  <cp:lastModifiedBy>Rick Griffith</cp:lastModifiedBy>
  <cp:revision>4</cp:revision>
  <dcterms:created xsi:type="dcterms:W3CDTF">2023-11-07T11:17:49Z</dcterms:created>
  <dcterms:modified xsi:type="dcterms:W3CDTF">2024-06-30T21:34:10Z</dcterms:modified>
</cp:coreProperties>
</file>