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 id="2147483732" r:id="rId2"/>
    <p:sldMasterId id="2147483750" r:id="rId3"/>
  </p:sldMasterIdLst>
  <p:notesMasterIdLst>
    <p:notesMasterId r:id="rId56"/>
  </p:notesMasterIdLst>
  <p:sldIdLst>
    <p:sldId id="257" r:id="rId4"/>
    <p:sldId id="3897" r:id="rId5"/>
    <p:sldId id="3942" r:id="rId6"/>
    <p:sldId id="3941" r:id="rId7"/>
    <p:sldId id="3988" r:id="rId8"/>
    <p:sldId id="4018" r:id="rId9"/>
    <p:sldId id="4009" r:id="rId10"/>
    <p:sldId id="3991" r:id="rId11"/>
    <p:sldId id="3990" r:id="rId12"/>
    <p:sldId id="3974" r:id="rId13"/>
    <p:sldId id="3975" r:id="rId14"/>
    <p:sldId id="4021" r:id="rId15"/>
    <p:sldId id="4022" r:id="rId16"/>
    <p:sldId id="4023" r:id="rId17"/>
    <p:sldId id="4024" r:id="rId18"/>
    <p:sldId id="3935" r:id="rId19"/>
    <p:sldId id="3993" r:id="rId20"/>
    <p:sldId id="4010" r:id="rId21"/>
    <p:sldId id="3976" r:id="rId22"/>
    <p:sldId id="3977" r:id="rId23"/>
    <p:sldId id="3996" r:id="rId24"/>
    <p:sldId id="3997" r:id="rId25"/>
    <p:sldId id="3998" r:id="rId26"/>
    <p:sldId id="3999" r:id="rId27"/>
    <p:sldId id="3978" r:id="rId28"/>
    <p:sldId id="3979" r:id="rId29"/>
    <p:sldId id="4011" r:id="rId30"/>
    <p:sldId id="3994" r:id="rId31"/>
    <p:sldId id="3980" r:id="rId32"/>
    <p:sldId id="4001" r:id="rId33"/>
    <p:sldId id="3981" r:id="rId34"/>
    <p:sldId id="4004" r:id="rId35"/>
    <p:sldId id="4003" r:id="rId36"/>
    <p:sldId id="3982" r:id="rId37"/>
    <p:sldId id="4005" r:id="rId38"/>
    <p:sldId id="4006" r:id="rId39"/>
    <p:sldId id="3983" r:id="rId40"/>
    <p:sldId id="3984" r:id="rId41"/>
    <p:sldId id="3985" r:id="rId42"/>
    <p:sldId id="4008" r:id="rId43"/>
    <p:sldId id="4007" r:id="rId44"/>
    <p:sldId id="3986" r:id="rId45"/>
    <p:sldId id="4012" r:id="rId46"/>
    <p:sldId id="3995" r:id="rId47"/>
    <p:sldId id="3987" r:id="rId48"/>
    <p:sldId id="4014" r:id="rId49"/>
    <p:sldId id="4015" r:id="rId50"/>
    <p:sldId id="4017" r:id="rId51"/>
    <p:sldId id="4016" r:id="rId52"/>
    <p:sldId id="4013" r:id="rId53"/>
    <p:sldId id="949" r:id="rId54"/>
    <p:sldId id="310"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0E0B"/>
    <a:srgbClr val="24353C"/>
    <a:srgbClr val="221F11"/>
    <a:srgbClr val="2E4856"/>
    <a:srgbClr val="35261D"/>
    <a:srgbClr val="233027"/>
    <a:srgbClr val="4C2A07"/>
    <a:srgbClr val="7F426B"/>
    <a:srgbClr val="243039"/>
    <a:srgbClr val="1522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50EFEF-6EE6-4CD5-8AC0-7F70379586E3}" v="2218" dt="2024-06-15T08:16:40.940"/>
    <p1510:client id="{BAE24A42-689C-464D-971C-3584D1821995}" v="15" dt="2024-06-15T13:30:36.0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7" d="100"/>
          <a:sy n="117" d="100"/>
        </p:scale>
        <p:origin x="90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61" Type="http://schemas.microsoft.com/office/2015/10/relationships/revisionInfo" Target="revisionInfo.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9200C-7631-4FE6-A00A-04BA47EBE37E}" type="datetimeFigureOut">
              <a:rPr lang="en-US" smtClean="0"/>
              <a:t>6/30/24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7F0EDD-2A63-4035-A82B-6D53DBFCCD7F}" type="slidenum">
              <a:rPr lang="en-US" smtClean="0"/>
              <a:t>‹#›</a:t>
            </a:fld>
            <a:endParaRPr lang="en-US"/>
          </a:p>
        </p:txBody>
      </p:sp>
    </p:spTree>
    <p:extLst>
      <p:ext uri="{BB962C8B-B14F-4D97-AF65-F5344CB8AC3E}">
        <p14:creationId xmlns:p14="http://schemas.microsoft.com/office/powerpoint/2010/main" val="3556708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A0413A7F-53B5-46F5-B019-30121A04A1A6}" type="datetimeFigureOut">
              <a:rPr lang="en-US" smtClean="0"/>
              <a:t>6/30/24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52912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34965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523333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1749461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458510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6/30/24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559601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6/30/24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598852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6/30/24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453126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6/30/24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803290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413A7F-53B5-46F5-B019-30121A04A1A6}" type="datetimeFigureOut">
              <a:rPr lang="en-US" smtClean="0"/>
              <a:t>6/30/24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050470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6/30/24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49443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6/30/24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6339002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13A7F-53B5-46F5-B019-30121A04A1A6}" type="datetimeFigureOut">
              <a:rPr lang="en-US" smtClean="0"/>
              <a:t>6/30/24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596257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13A7F-53B5-46F5-B019-30121A04A1A6}" type="datetimeFigureOut">
              <a:rPr lang="en-US" smtClean="0"/>
              <a:t>6/30/24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251683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13A7F-53B5-46F5-B019-30121A04A1A6}" type="datetimeFigureOut">
              <a:rPr lang="en-US" smtClean="0"/>
              <a:t>6/30/24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15493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13A7F-53B5-46F5-B019-30121A04A1A6}" type="datetimeFigureOut">
              <a:rPr lang="en-US" smtClean="0"/>
              <a:t>6/30/24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780593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13A7F-53B5-46F5-B019-30121A04A1A6}" type="datetimeFigureOut">
              <a:rPr lang="en-US" smtClean="0"/>
              <a:t>6/30/24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392997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549820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90226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954176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136190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4046722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13A7F-53B5-46F5-B019-30121A04A1A6}" type="datetimeFigureOut">
              <a:rPr lang="en-US" smtClean="0"/>
              <a:t>6/30/24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3318482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444015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6/30/24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2215668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6/30/24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6063005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6/30/24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53354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6/30/24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388048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75755327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70" indent="0">
              <a:buNone/>
              <a:defRPr sz="2400"/>
            </a:lvl2pPr>
            <a:lvl3pPr marL="1219140" indent="0">
              <a:buNone/>
              <a:defRPr sz="2133"/>
            </a:lvl3pPr>
            <a:lvl4pPr marL="1828709" indent="0">
              <a:buNone/>
              <a:defRPr sz="1867"/>
            </a:lvl4pPr>
            <a:lvl5pPr marL="2438278" indent="0">
              <a:buNone/>
              <a:defRPr sz="1867"/>
            </a:lvl5pPr>
            <a:lvl6pPr marL="3047848" indent="0">
              <a:buNone/>
              <a:defRPr sz="1867"/>
            </a:lvl6pPr>
            <a:lvl7pPr marL="3657418" indent="0">
              <a:buNone/>
              <a:defRPr sz="1867"/>
            </a:lvl7pPr>
            <a:lvl8pPr marL="4266987" indent="0">
              <a:buNone/>
              <a:defRPr sz="1867"/>
            </a:lvl8pPr>
            <a:lvl9pPr marL="4876557" indent="0">
              <a:buNone/>
              <a:defRPr sz="1867"/>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1845238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77847567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69877263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82730248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13A7F-53B5-46F5-B019-30121A04A1A6}" type="datetimeFigureOut">
              <a:rPr lang="en-US" smtClean="0"/>
              <a:t>6/30/24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247439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01924309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89570758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161377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49333328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60161206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70" indent="0" algn="ctr">
              <a:buNone/>
              <a:defRPr/>
            </a:lvl2pPr>
            <a:lvl3pPr marL="1219140" indent="0" algn="ctr">
              <a:buNone/>
              <a:defRPr/>
            </a:lvl3pPr>
            <a:lvl4pPr marL="1828709" indent="0" algn="ctr">
              <a:buNone/>
              <a:defRPr/>
            </a:lvl4pPr>
            <a:lvl5pPr marL="2438278" indent="0" algn="ctr">
              <a:buNone/>
              <a:defRPr/>
            </a:lvl5pPr>
            <a:lvl6pPr marL="3047848" indent="0" algn="ctr">
              <a:buNone/>
              <a:defRPr/>
            </a:lvl6pPr>
            <a:lvl7pPr marL="3657418" indent="0" algn="ctr">
              <a:buNone/>
              <a:defRPr/>
            </a:lvl7pPr>
            <a:lvl8pPr marL="4266987" indent="0" algn="ctr">
              <a:buNone/>
              <a:defRPr/>
            </a:lvl8pPr>
            <a:lvl9pPr marL="4876557"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02913468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13A7F-53B5-46F5-B019-30121A04A1A6}" type="datetimeFigureOut">
              <a:rPr lang="en-US" smtClean="0"/>
              <a:t>6/30/24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606045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13A7F-53B5-46F5-B019-30121A04A1A6}" type="datetimeFigureOut">
              <a:rPr lang="en-US" smtClean="0"/>
              <a:t>6/30/24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636860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13A7F-53B5-46F5-B019-30121A04A1A6}" type="datetimeFigureOut">
              <a:rPr lang="en-US" smtClean="0"/>
              <a:t>6/30/24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59064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190505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77484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A0413A7F-53B5-46F5-B019-30121A04A1A6}" type="datetimeFigureOut">
              <a:rPr lang="en-US" smtClean="0"/>
              <a:t>6/30/24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63A9032-5601-4700-B269-18A8BA3A8FF8}" type="slidenum">
              <a:rPr lang="en-US" smtClean="0"/>
              <a:t>‹#›</a:t>
            </a:fld>
            <a:endParaRPr lang="en-US"/>
          </a:p>
        </p:txBody>
      </p:sp>
    </p:spTree>
    <p:extLst>
      <p:ext uri="{BB962C8B-B14F-4D97-AF65-F5344CB8AC3E}">
        <p14:creationId xmlns:p14="http://schemas.microsoft.com/office/powerpoint/2010/main" val="2644177209"/>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0413A7F-53B5-46F5-B019-30121A04A1A6}" type="datetimeFigureOut">
              <a:rPr lang="en-US" smtClean="0"/>
              <a:t>6/30/24</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63A9032-5601-4700-B269-18A8BA3A8FF8}" type="slidenum">
              <a:rPr lang="en-US" smtClean="0"/>
              <a:t>‹#›</a:t>
            </a:fld>
            <a:endParaRPr lang="en-US"/>
          </a:p>
        </p:txBody>
      </p:sp>
    </p:spTree>
    <p:extLst>
      <p:ext uri="{BB962C8B-B14F-4D97-AF65-F5344CB8AC3E}">
        <p14:creationId xmlns:p14="http://schemas.microsoft.com/office/powerpoint/2010/main" val="1251075085"/>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3" y="3902078"/>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4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21914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4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4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4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4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4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09600" y="277816"/>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0"/>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4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4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1219140" fontAlgn="base">
              <a:spcBef>
                <a:spcPct val="0"/>
              </a:spcBef>
              <a:spcAft>
                <a:spcPct val="0"/>
              </a:spcAft>
              <a:defRPr/>
            </a:pPr>
            <a:fld id="{61F442D0-A11F-2640-8129-5D1BEF7A3C1E}" type="slidenum">
              <a:rPr lang="en-US" smtClean="0"/>
              <a:pPr defTabSz="1219140" fontAlgn="base">
                <a:spcBef>
                  <a:spcPct val="0"/>
                </a:spcBef>
                <a:spcAft>
                  <a:spcPct val="0"/>
                </a:spcAft>
                <a:defRPr/>
              </a:pPr>
              <a:t>‹#›</a:t>
            </a:fld>
            <a:endParaRPr lang="en-US"/>
          </a:p>
        </p:txBody>
      </p:sp>
    </p:spTree>
    <p:extLst>
      <p:ext uri="{BB962C8B-B14F-4D97-AF65-F5344CB8AC3E}">
        <p14:creationId xmlns:p14="http://schemas.microsoft.com/office/powerpoint/2010/main" val="763897831"/>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p:txStyles>
    <p:titleStyle>
      <a:lvl1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09570"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6pPr>
      <a:lvl7pPr marL="1219140"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7pPr>
      <a:lvl8pPr marL="1828709"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8pPr>
      <a:lvl9pPr marL="2438278"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9pPr>
    </p:titleStyle>
    <p:bodyStyle>
      <a:lvl1pPr marL="457178" indent="-457178" algn="l" rtl="0" eaLnBrk="0" fontAlgn="base" hangingPunct="0">
        <a:spcBef>
          <a:spcPct val="20000"/>
        </a:spcBef>
        <a:spcAft>
          <a:spcPct val="0"/>
        </a:spcAft>
        <a:buClr>
          <a:schemeClr val="hlink"/>
        </a:buClr>
        <a:buSzPct val="75000"/>
        <a:buFont typeface="Wingdings" charset="0"/>
        <a:buChar char="l"/>
        <a:defRPr sz="4267">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990550" indent="-380981" algn="l" rtl="0" eaLnBrk="0" fontAlgn="base" hangingPunct="0">
        <a:spcBef>
          <a:spcPct val="20000"/>
        </a:spcBef>
        <a:spcAft>
          <a:spcPct val="0"/>
        </a:spcAft>
        <a:buClr>
          <a:schemeClr val="tx2"/>
        </a:buClr>
        <a:buSzPct val="75000"/>
        <a:buFont typeface="Wingdings" charset="0"/>
        <a:buChar char="l"/>
        <a:defRPr sz="3733">
          <a:solidFill>
            <a:schemeClr val="tx1"/>
          </a:solidFill>
          <a:effectLst>
            <a:outerShdw blurRad="38100" dist="38100" dir="2700000" algn="tl">
              <a:srgbClr val="000000"/>
            </a:outerShdw>
          </a:effectLst>
          <a:latin typeface="+mn-lt"/>
          <a:ea typeface="ＭＳ Ｐゴシック" pitchFamily="-111" charset="-128"/>
        </a:defRPr>
      </a:lvl2pPr>
      <a:lvl3pPr marL="1523925" indent="-304784" algn="l" rtl="0" eaLnBrk="0" fontAlgn="base" hangingPunct="0">
        <a:spcBef>
          <a:spcPct val="20000"/>
        </a:spcBef>
        <a:spcAft>
          <a:spcPct val="0"/>
        </a:spcAft>
        <a:buClr>
          <a:schemeClr val="accent2"/>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2133493" indent="-304784" algn="l" rtl="0" eaLnBrk="0" fontAlgn="base" hangingPunct="0">
        <a:spcBef>
          <a:spcPct val="20000"/>
        </a:spcBef>
        <a:spcAft>
          <a:spcPct val="0"/>
        </a:spcAft>
        <a:buClr>
          <a:schemeClr val="folHlink"/>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4pPr>
      <a:lvl5pPr marL="2743062" indent="-304784" algn="l" rtl="0" eaLnBrk="0" fontAlgn="base" hangingPunct="0">
        <a:spcBef>
          <a:spcPct val="20000"/>
        </a:spcBef>
        <a:spcAft>
          <a:spcPct val="0"/>
        </a:spcAft>
        <a:buClr>
          <a:schemeClr val="tx1"/>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5pPr>
      <a:lvl6pPr marL="3352632" indent="-304784"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6pPr>
      <a:lvl7pPr marL="3962202" indent="-304784"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7pPr>
      <a:lvl8pPr marL="4571772" indent="-304784"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8pPr>
      <a:lvl9pPr marL="5181341" indent="-304784"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45.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1026" name="Picture 2" descr="A person sitting on a rock writing on a paper&#10;&#10;Description automatically generated">
            <a:extLst>
              <a:ext uri="{FF2B5EF4-FFF2-40B4-BE49-F238E27FC236}">
                <a16:creationId xmlns:a16="http://schemas.microsoft.com/office/drawing/2014/main" id="{E6D83413-341F-7319-FE10-117DE08F9A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01" b="2109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9CAC65-07EA-1819-C303-C6390F257615}"/>
              </a:ext>
            </a:extLst>
          </p:cNvPr>
          <p:cNvSpPr txBox="1"/>
          <p:nvPr/>
        </p:nvSpPr>
        <p:spPr>
          <a:xfrm>
            <a:off x="4088014" y="77942"/>
            <a:ext cx="7351693" cy="3323987"/>
          </a:xfrm>
          <a:prstGeom prst="rect">
            <a:avLst/>
          </a:prstGeom>
          <a:noFill/>
        </p:spPr>
        <p:txBody>
          <a:bodyPr wrap="none" rtlCol="0">
            <a:spAutoFit/>
          </a:bodyPr>
          <a:lstStyle/>
          <a:p>
            <a:pPr algn="ctr"/>
            <a:r>
              <a:rPr lang="en-US" sz="5400">
                <a:effectLst>
                  <a:glow rad="139700">
                    <a:schemeClr val="bg1">
                      <a:alpha val="60000"/>
                    </a:schemeClr>
                  </a:glow>
                </a:effectLst>
                <a:latin typeface="Engravers MT" panose="02090707080505020304" pitchFamily="18" charset="0"/>
              </a:rPr>
              <a:t>The Prophecy</a:t>
            </a:r>
          </a:p>
          <a:p>
            <a:pPr algn="ctr"/>
            <a:r>
              <a:rPr lang="en-US" sz="5400">
                <a:effectLst>
                  <a:glow rad="139700">
                    <a:schemeClr val="bg1">
                      <a:alpha val="60000"/>
                    </a:schemeClr>
                  </a:glow>
                </a:effectLst>
                <a:latin typeface="Engravers MT" panose="02090707080505020304" pitchFamily="18" charset="0"/>
              </a:rPr>
              <a:t>Of</a:t>
            </a:r>
            <a:r>
              <a:rPr lang="en-US" sz="6000">
                <a:effectLst>
                  <a:glow rad="139700">
                    <a:schemeClr val="bg1">
                      <a:alpha val="60000"/>
                    </a:schemeClr>
                  </a:glow>
                </a:effectLst>
                <a:latin typeface="Cooper Black" panose="0208090404030B020404" pitchFamily="18" charset="0"/>
              </a:rPr>
              <a:t> </a:t>
            </a:r>
          </a:p>
          <a:p>
            <a:pPr algn="ctr"/>
            <a:r>
              <a:rPr lang="en-US" sz="9600" b="1">
                <a:effectLst>
                  <a:glow rad="139700">
                    <a:schemeClr val="bg1">
                      <a:alpha val="60000"/>
                    </a:schemeClr>
                  </a:glow>
                </a:effectLst>
                <a:latin typeface="Engravers MT" panose="02090707080505020304" pitchFamily="18" charset="0"/>
              </a:rPr>
              <a:t>Isaiah</a:t>
            </a:r>
          </a:p>
        </p:txBody>
      </p:sp>
      <p:sp>
        <p:nvSpPr>
          <p:cNvPr id="3" name="TextBox 2">
            <a:extLst>
              <a:ext uri="{FF2B5EF4-FFF2-40B4-BE49-F238E27FC236}">
                <a16:creationId xmlns:a16="http://schemas.microsoft.com/office/drawing/2014/main" id="{B3821981-1193-7809-F1B2-355697AC1879}"/>
              </a:ext>
            </a:extLst>
          </p:cNvPr>
          <p:cNvSpPr txBox="1"/>
          <p:nvPr/>
        </p:nvSpPr>
        <p:spPr>
          <a:xfrm>
            <a:off x="4088013" y="3265718"/>
            <a:ext cx="7351693" cy="1923604"/>
          </a:xfrm>
          <a:prstGeom prst="rect">
            <a:avLst/>
          </a:prstGeom>
          <a:noFill/>
        </p:spPr>
        <p:txBody>
          <a:bodyPr wrap="square" rtlCol="0">
            <a:spAutoFit/>
          </a:bodyPr>
          <a:lstStyle/>
          <a:p>
            <a:pPr algn="ctr">
              <a:spcAft>
                <a:spcPts val="1800"/>
              </a:spcAft>
            </a:pPr>
            <a:r>
              <a:rPr lang="en-US" sz="52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Isaiah 26</a:t>
            </a:r>
          </a:p>
          <a:p>
            <a:pPr algn="ctr"/>
            <a:r>
              <a:rPr lang="en-US" sz="52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God-Centered Waiting</a:t>
            </a:r>
          </a:p>
        </p:txBody>
      </p:sp>
      <p:sp>
        <p:nvSpPr>
          <p:cNvPr id="4" name="Rectangle 3">
            <a:extLst>
              <a:ext uri="{FF2B5EF4-FFF2-40B4-BE49-F238E27FC236}">
                <a16:creationId xmlns:a16="http://schemas.microsoft.com/office/drawing/2014/main" id="{DC47C0C5-A6EB-A7CC-096A-4EED04C41487}"/>
              </a:ext>
            </a:extLst>
          </p:cNvPr>
          <p:cNvSpPr>
            <a:spLocks noChangeArrowheads="1"/>
          </p:cNvSpPr>
          <p:nvPr/>
        </p:nvSpPr>
        <p:spPr bwMode="auto">
          <a:xfrm>
            <a:off x="0" y="5325117"/>
            <a:ext cx="12192000" cy="153288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lstStyle/>
          <a:p>
            <a:pPr algn="ctr" defTabSz="914300" fontAlgn="base">
              <a:spcBef>
                <a:spcPct val="20000"/>
              </a:spcBef>
              <a:buClr>
                <a:srgbClr val="FFCC00"/>
              </a:buClr>
              <a:buSzPct val="70000"/>
              <a:defRPr/>
            </a:pPr>
            <a: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Preached by Dan Bridges</a:t>
            </a:r>
            <a:b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Amman International Church Singapore • AmmanChurch.com</a:t>
            </a:r>
            <a:b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Uploaded by Dr. Rick Griffith • Jordan Evangelical Theological Seminary</a:t>
            </a:r>
            <a:b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Files in many languages for free download at BibleStudyDownloads.org</a:t>
            </a:r>
          </a:p>
        </p:txBody>
      </p:sp>
    </p:spTree>
    <p:extLst>
      <p:ext uri="{BB962C8B-B14F-4D97-AF65-F5344CB8AC3E}">
        <p14:creationId xmlns:p14="http://schemas.microsoft.com/office/powerpoint/2010/main" val="3670072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one castle with a gate&#10;&#10;Description automatically generated">
            <a:extLst>
              <a:ext uri="{FF2B5EF4-FFF2-40B4-BE49-F238E27FC236}">
                <a16:creationId xmlns:a16="http://schemas.microsoft.com/office/drawing/2014/main" id="{27BDEC7D-71F2-BFE8-9159-F912A2B5FF95}"/>
              </a:ext>
            </a:extLst>
          </p:cNvPr>
          <p:cNvPicPr>
            <a:picLocks noChangeAspect="1"/>
          </p:cNvPicPr>
          <p:nvPr/>
        </p:nvPicPr>
        <p:blipFill rotWithShape="1">
          <a:blip r:embed="rId2">
            <a:extLst>
              <a:ext uri="{28A0092B-C50C-407E-A947-70E740481C1C}">
                <a14:useLocalDpi xmlns:a14="http://schemas.microsoft.com/office/drawing/2010/main" val="0"/>
              </a:ext>
            </a:extLst>
          </a:blip>
          <a:srcRect t="8587" b="6667"/>
          <a:stretch/>
        </p:blipFill>
        <p:spPr>
          <a:xfrm>
            <a:off x="0" y="-1"/>
            <a:ext cx="12192000" cy="6856029"/>
          </a:xfrm>
          <a:prstGeom prst="rect">
            <a:avLst/>
          </a:prstGeom>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ED44D9E2-EBA3-C0A6-D88B-4F70B5C08286}"/>
              </a:ext>
            </a:extLst>
          </p:cNvPr>
          <p:cNvSpPr txBox="1"/>
          <p:nvPr/>
        </p:nvSpPr>
        <p:spPr>
          <a:xfrm>
            <a:off x="201979" y="5290637"/>
            <a:ext cx="11788042" cy="1400383"/>
          </a:xfrm>
          <a:prstGeom prst="rect">
            <a:avLst/>
          </a:prstGeom>
          <a:solidFill>
            <a:srgbClr val="35261D">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spcAft>
                <a:spcPts val="600"/>
              </a:spcAft>
            </a:pPr>
            <a:r>
              <a:rPr lang="en-US" dirty="0">
                <a:solidFill>
                  <a:schemeClr val="tx1"/>
                </a:solidFill>
              </a:rPr>
              <a:t>2</a:t>
            </a:r>
            <a:r>
              <a:rPr lang="en-US" baseline="0" dirty="0">
                <a:solidFill>
                  <a:schemeClr val="tx1"/>
                </a:solidFill>
              </a:rPr>
              <a:t> </a:t>
            </a:r>
            <a:r>
              <a:rPr lang="en-US" baseline="0" dirty="0"/>
              <a:t>Open the gates,</a:t>
            </a:r>
          </a:p>
          <a:p>
            <a:pPr>
              <a:spcAft>
                <a:spcPts val="1800"/>
              </a:spcAft>
            </a:pPr>
            <a:r>
              <a:rPr lang="en-US" baseline="0" dirty="0"/>
              <a:t>that the </a:t>
            </a:r>
            <a:r>
              <a:rPr lang="en-US" baseline="0" dirty="0">
                <a:solidFill>
                  <a:srgbClr val="FFFF00"/>
                </a:solidFill>
              </a:rPr>
              <a:t>righteous nation </a:t>
            </a:r>
            <a:r>
              <a:rPr lang="en-US" baseline="0" dirty="0"/>
              <a:t>that keeps faith may enter in.</a:t>
            </a:r>
            <a:endParaRPr lang="en-US" baseline="0" dirty="0">
              <a:solidFill>
                <a:schemeClr val="tx1"/>
              </a:solidFill>
            </a:endParaRPr>
          </a:p>
        </p:txBody>
      </p:sp>
      <p:sp>
        <p:nvSpPr>
          <p:cNvPr id="2" name="Rectangle: Rounded Corners 1">
            <a:extLst>
              <a:ext uri="{FF2B5EF4-FFF2-40B4-BE49-F238E27FC236}">
                <a16:creationId xmlns:a16="http://schemas.microsoft.com/office/drawing/2014/main" id="{71A54F4D-D2A5-F7C4-1AA5-B7A1DAA7DB94}"/>
              </a:ext>
            </a:extLst>
          </p:cNvPr>
          <p:cNvSpPr/>
          <p:nvPr/>
        </p:nvSpPr>
        <p:spPr>
          <a:xfrm>
            <a:off x="338257" y="272198"/>
            <a:ext cx="11515485" cy="2579490"/>
          </a:xfrm>
          <a:prstGeom prst="roundRect">
            <a:avLst/>
          </a:prstGeom>
          <a:solidFill>
            <a:schemeClr val="accent1">
              <a:lumMod val="75000"/>
            </a:schemeClr>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dirty="0">
                <a:solidFill>
                  <a:srgbClr val="FFFF00"/>
                </a:solidFill>
                <a:effectLst>
                  <a:glow rad="101600">
                    <a:schemeClr val="bg1">
                      <a:alpha val="80000"/>
                    </a:schemeClr>
                  </a:glow>
                </a:effectLst>
                <a:latin typeface="Calibri" panose="020F0502020204030204" pitchFamily="34" charset="0"/>
                <a:cs typeface="Calibri" panose="020F0502020204030204" pitchFamily="34" charset="0"/>
              </a:rPr>
              <a:t>Who is this righteous nation?</a:t>
            </a:r>
          </a:p>
          <a:p>
            <a:pPr marL="571500" indent="-571500">
              <a:buFont typeface="Arial" panose="020B0604020202020204" pitchFamily="34" charset="0"/>
              <a:buChar char="•"/>
            </a:pPr>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Remnant from all nations (Isaiah 24:14-16; 25:6)</a:t>
            </a:r>
          </a:p>
          <a:p>
            <a:pPr marL="571500" indent="-571500">
              <a:buFont typeface="Arial" panose="020B0604020202020204" pitchFamily="34" charset="0"/>
              <a:buChar char="•"/>
            </a:pPr>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Those who have experienced God’s salvation (Isaiah 25:9)</a:t>
            </a:r>
          </a:p>
        </p:txBody>
      </p:sp>
    </p:spTree>
    <p:extLst>
      <p:ext uri="{BB962C8B-B14F-4D97-AF65-F5344CB8AC3E}">
        <p14:creationId xmlns:p14="http://schemas.microsoft.com/office/powerpoint/2010/main" val="240788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6636363-8055-7ED1-C9DF-63E20EF3C8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ED44D9E2-EBA3-C0A6-D88B-4F70B5C08286}"/>
              </a:ext>
            </a:extLst>
          </p:cNvPr>
          <p:cNvSpPr txBox="1"/>
          <p:nvPr/>
        </p:nvSpPr>
        <p:spPr>
          <a:xfrm>
            <a:off x="186481" y="3429000"/>
            <a:ext cx="8895526" cy="3247043"/>
          </a:xfrm>
          <a:prstGeom prst="rect">
            <a:avLst/>
          </a:prstGeom>
          <a:solidFill>
            <a:srgbClr val="2C3521">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tx1"/>
                </a:solidFill>
              </a:rPr>
              <a:t>3</a:t>
            </a:r>
            <a:r>
              <a:rPr lang="en-US" baseline="0" dirty="0">
                <a:solidFill>
                  <a:schemeClr val="tx1"/>
                </a:solidFill>
              </a:rPr>
              <a:t> </a:t>
            </a:r>
            <a:r>
              <a:rPr lang="en-US" baseline="0" dirty="0"/>
              <a:t>You keep him in perfect peace</a:t>
            </a:r>
          </a:p>
          <a:p>
            <a:r>
              <a:rPr lang="en-US" baseline="0" dirty="0"/>
              <a:t>    whose mind is stayed on you,</a:t>
            </a:r>
          </a:p>
          <a:p>
            <a:pPr>
              <a:spcAft>
                <a:spcPts val="600"/>
              </a:spcAft>
            </a:pPr>
            <a:r>
              <a:rPr lang="en-US" baseline="0" dirty="0"/>
              <a:t>    because he trusts in you.</a:t>
            </a:r>
          </a:p>
          <a:p>
            <a:r>
              <a:rPr lang="en-US" dirty="0"/>
              <a:t>4</a:t>
            </a:r>
            <a:r>
              <a:rPr lang="en-US" baseline="0" dirty="0"/>
              <a:t> Trust in the Lord forever,</a:t>
            </a:r>
          </a:p>
          <a:p>
            <a:r>
              <a:rPr lang="en-US" baseline="0" dirty="0"/>
              <a:t>    for the Lord God is an everlasting rock.</a:t>
            </a:r>
            <a:endParaRPr lang="en-US" baseline="0" dirty="0">
              <a:solidFill>
                <a:schemeClr val="tx1"/>
              </a:solidFill>
            </a:endParaRPr>
          </a:p>
        </p:txBody>
      </p:sp>
    </p:spTree>
    <p:extLst>
      <p:ext uri="{BB962C8B-B14F-4D97-AF65-F5344CB8AC3E}">
        <p14:creationId xmlns:p14="http://schemas.microsoft.com/office/powerpoint/2010/main" val="6449251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6636363-8055-7ED1-C9DF-63E20EF3C8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ED44D9E2-EBA3-C0A6-D88B-4F70B5C08286}"/>
              </a:ext>
            </a:extLst>
          </p:cNvPr>
          <p:cNvSpPr txBox="1"/>
          <p:nvPr/>
        </p:nvSpPr>
        <p:spPr>
          <a:xfrm>
            <a:off x="186481" y="3429000"/>
            <a:ext cx="8895526" cy="3247043"/>
          </a:xfrm>
          <a:prstGeom prst="rect">
            <a:avLst/>
          </a:prstGeom>
          <a:solidFill>
            <a:srgbClr val="2C3521">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tx1"/>
                </a:solidFill>
              </a:rPr>
              <a:t>3</a:t>
            </a:r>
            <a:r>
              <a:rPr lang="en-US" baseline="0" dirty="0">
                <a:solidFill>
                  <a:schemeClr val="tx1"/>
                </a:solidFill>
              </a:rPr>
              <a:t> </a:t>
            </a:r>
            <a:r>
              <a:rPr lang="en-US" baseline="0" dirty="0"/>
              <a:t>You keep him in </a:t>
            </a:r>
            <a:r>
              <a:rPr lang="en-US" baseline="0" dirty="0">
                <a:solidFill>
                  <a:srgbClr val="FFFF00"/>
                </a:solidFill>
              </a:rPr>
              <a:t>perfect peace</a:t>
            </a:r>
          </a:p>
          <a:p>
            <a:r>
              <a:rPr lang="en-US" baseline="0" dirty="0"/>
              <a:t>    whose mind is stayed on you,</a:t>
            </a:r>
          </a:p>
          <a:p>
            <a:pPr>
              <a:spcAft>
                <a:spcPts val="600"/>
              </a:spcAft>
            </a:pPr>
            <a:r>
              <a:rPr lang="en-US" baseline="0" dirty="0"/>
              <a:t>    because he trusts in you.</a:t>
            </a:r>
          </a:p>
          <a:p>
            <a:r>
              <a:rPr lang="en-US" dirty="0"/>
              <a:t>4</a:t>
            </a:r>
            <a:r>
              <a:rPr lang="en-US" baseline="0" dirty="0"/>
              <a:t> Trust in the Lord forever,</a:t>
            </a:r>
          </a:p>
          <a:p>
            <a:r>
              <a:rPr lang="en-US" baseline="0" dirty="0"/>
              <a:t>    for the Lord God is an everlasting rock.</a:t>
            </a:r>
            <a:endParaRPr lang="en-US" baseline="0" dirty="0">
              <a:solidFill>
                <a:schemeClr val="tx1"/>
              </a:solidFill>
            </a:endParaRPr>
          </a:p>
        </p:txBody>
      </p:sp>
      <p:sp>
        <p:nvSpPr>
          <p:cNvPr id="3" name="Rectangle: Rounded Corners 2">
            <a:extLst>
              <a:ext uri="{FF2B5EF4-FFF2-40B4-BE49-F238E27FC236}">
                <a16:creationId xmlns:a16="http://schemas.microsoft.com/office/drawing/2014/main" id="{1149D814-0323-EEB8-B0FB-B5C70D7994B9}"/>
              </a:ext>
            </a:extLst>
          </p:cNvPr>
          <p:cNvSpPr/>
          <p:nvPr/>
        </p:nvSpPr>
        <p:spPr>
          <a:xfrm>
            <a:off x="601850" y="181957"/>
            <a:ext cx="10988299" cy="3121045"/>
          </a:xfrm>
          <a:prstGeom prst="roundRect">
            <a:avLst/>
          </a:prstGeom>
          <a:solidFill>
            <a:srgbClr val="233027"/>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Perfect Peace!</a:t>
            </a:r>
          </a:p>
          <a:p>
            <a:pPr marL="571500" indent="-571500">
              <a:buFont typeface="Arial" panose="020B0604020202020204" pitchFamily="34" charset="0"/>
              <a:buChar char="•"/>
            </a:pPr>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Shalom – Total Well-being</a:t>
            </a:r>
          </a:p>
          <a:p>
            <a:pPr marL="571500" indent="-571500">
              <a:buFont typeface="Arial" panose="020B0604020202020204" pitchFamily="34" charset="0"/>
              <a:buChar char="•"/>
            </a:pPr>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Shalom </a:t>
            </a:r>
            <a:r>
              <a:rPr lang="en-US" sz="4000" b="1" dirty="0" err="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Shalom</a:t>
            </a:r>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 – Peace that can overcome the worst possible circumstances! </a:t>
            </a:r>
          </a:p>
          <a:p>
            <a:pPr marL="571500" indent="-571500">
              <a:buFont typeface="Arial" panose="020B0604020202020204" pitchFamily="34" charset="0"/>
              <a:buChar char="•"/>
            </a:pPr>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This is a work of God </a:t>
            </a:r>
            <a:r>
              <a:rPr lang="en-US" sz="4000" b="1" dirty="0">
                <a:solidFill>
                  <a:srgbClr val="FFFF00"/>
                </a:solidFill>
                <a:effectLst>
                  <a:glow rad="101600">
                    <a:schemeClr val="bg1">
                      <a:alpha val="80000"/>
                    </a:schemeClr>
                  </a:glow>
                </a:effectLst>
                <a:latin typeface="Calibri" panose="020F0502020204030204" pitchFamily="34" charset="0"/>
                <a:cs typeface="Calibri" panose="020F0502020204030204" pitchFamily="34" charset="0"/>
              </a:rPr>
              <a:t>in us </a:t>
            </a:r>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 </a:t>
            </a:r>
            <a:r>
              <a:rPr lang="en-US" sz="4000" b="1" dirty="0">
                <a:solidFill>
                  <a:srgbClr val="FFFF00"/>
                </a:solidFill>
                <a:effectLst>
                  <a:glow rad="101600">
                    <a:schemeClr val="bg1">
                      <a:alpha val="80000"/>
                    </a:schemeClr>
                  </a:glow>
                </a:effectLst>
                <a:latin typeface="Calibri" panose="020F0502020204030204" pitchFamily="34" charset="0"/>
                <a:cs typeface="Calibri" panose="020F0502020204030204" pitchFamily="34" charset="0"/>
              </a:rPr>
              <a:t>not from us</a:t>
            </a:r>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13359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6636363-8055-7ED1-C9DF-63E20EF3C8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ED44D9E2-EBA3-C0A6-D88B-4F70B5C08286}"/>
              </a:ext>
            </a:extLst>
          </p:cNvPr>
          <p:cNvSpPr txBox="1"/>
          <p:nvPr/>
        </p:nvSpPr>
        <p:spPr>
          <a:xfrm>
            <a:off x="186481" y="3429000"/>
            <a:ext cx="8895526" cy="3247043"/>
          </a:xfrm>
          <a:prstGeom prst="rect">
            <a:avLst/>
          </a:prstGeom>
          <a:solidFill>
            <a:srgbClr val="2C3521">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tx1"/>
                </a:solidFill>
              </a:rPr>
              <a:t>3</a:t>
            </a:r>
            <a:r>
              <a:rPr lang="en-US" baseline="0" dirty="0">
                <a:solidFill>
                  <a:schemeClr val="tx1"/>
                </a:solidFill>
              </a:rPr>
              <a:t> </a:t>
            </a:r>
            <a:r>
              <a:rPr lang="en-US" baseline="0" dirty="0"/>
              <a:t>You keep him in </a:t>
            </a:r>
            <a:r>
              <a:rPr lang="en-US" baseline="0" dirty="0">
                <a:solidFill>
                  <a:srgbClr val="FFFF00"/>
                </a:solidFill>
              </a:rPr>
              <a:t>perfect peace</a:t>
            </a:r>
          </a:p>
          <a:p>
            <a:r>
              <a:rPr lang="en-US" baseline="0" dirty="0"/>
              <a:t>    whose mind is stayed on you,</a:t>
            </a:r>
          </a:p>
          <a:p>
            <a:pPr>
              <a:spcAft>
                <a:spcPts val="600"/>
              </a:spcAft>
            </a:pPr>
            <a:r>
              <a:rPr lang="en-US" baseline="0" dirty="0"/>
              <a:t>    because he trusts in you.</a:t>
            </a:r>
          </a:p>
          <a:p>
            <a:r>
              <a:rPr lang="en-US" dirty="0"/>
              <a:t>4</a:t>
            </a:r>
            <a:r>
              <a:rPr lang="en-US" baseline="0" dirty="0"/>
              <a:t> Trust in the Lord forever,</a:t>
            </a:r>
          </a:p>
          <a:p>
            <a:r>
              <a:rPr lang="en-US" baseline="0" dirty="0"/>
              <a:t>    for the Lord God is an everlasting rock.</a:t>
            </a:r>
            <a:endParaRPr lang="en-US" baseline="0" dirty="0">
              <a:solidFill>
                <a:schemeClr val="tx1"/>
              </a:solidFill>
            </a:endParaRPr>
          </a:p>
        </p:txBody>
      </p:sp>
      <p:sp>
        <p:nvSpPr>
          <p:cNvPr id="3" name="Rectangle: Rounded Corners 2">
            <a:extLst>
              <a:ext uri="{FF2B5EF4-FFF2-40B4-BE49-F238E27FC236}">
                <a16:creationId xmlns:a16="http://schemas.microsoft.com/office/drawing/2014/main" id="{1149D814-0323-EEB8-B0FB-B5C70D7994B9}"/>
              </a:ext>
            </a:extLst>
          </p:cNvPr>
          <p:cNvSpPr/>
          <p:nvPr/>
        </p:nvSpPr>
        <p:spPr>
          <a:xfrm>
            <a:off x="186481" y="106477"/>
            <a:ext cx="11778211" cy="3121045"/>
          </a:xfrm>
          <a:prstGeom prst="roundRect">
            <a:avLst/>
          </a:prstGeom>
          <a:solidFill>
            <a:srgbClr val="233027"/>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“…do not be anxious about anything, but in everything by prayer and supplication with thanksgiving let your requests be made known to God. And </a:t>
            </a:r>
            <a:r>
              <a:rPr lang="en-US" sz="3600" b="1" dirty="0">
                <a:solidFill>
                  <a:srgbClr val="FFFF00"/>
                </a:solidFill>
                <a:effectLst>
                  <a:glow rad="101600">
                    <a:schemeClr val="bg1">
                      <a:alpha val="80000"/>
                    </a:schemeClr>
                  </a:glow>
                </a:effectLst>
                <a:latin typeface="Calibri" panose="020F0502020204030204" pitchFamily="34" charset="0"/>
                <a:cs typeface="Calibri" panose="020F0502020204030204" pitchFamily="34" charset="0"/>
              </a:rPr>
              <a:t>the peace of God</a:t>
            </a: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 which surpasses all understanding, </a:t>
            </a:r>
            <a:r>
              <a:rPr lang="en-US" sz="3600" b="1" dirty="0">
                <a:solidFill>
                  <a:srgbClr val="FFFF00"/>
                </a:solidFill>
                <a:effectLst>
                  <a:glow rad="101600">
                    <a:schemeClr val="bg1">
                      <a:alpha val="80000"/>
                    </a:schemeClr>
                  </a:glow>
                </a:effectLst>
                <a:latin typeface="Calibri" panose="020F0502020204030204" pitchFamily="34" charset="0"/>
                <a:cs typeface="Calibri" panose="020F0502020204030204" pitchFamily="34" charset="0"/>
              </a:rPr>
              <a:t>will guard your hearts and your minds</a:t>
            </a: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 in Christ Jesus.”                  Philippians 4:6-7</a:t>
            </a:r>
          </a:p>
        </p:txBody>
      </p:sp>
    </p:spTree>
    <p:extLst>
      <p:ext uri="{BB962C8B-B14F-4D97-AF65-F5344CB8AC3E}">
        <p14:creationId xmlns:p14="http://schemas.microsoft.com/office/powerpoint/2010/main" val="215390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6636363-8055-7ED1-C9DF-63E20EF3C8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ED44D9E2-EBA3-C0A6-D88B-4F70B5C08286}"/>
              </a:ext>
            </a:extLst>
          </p:cNvPr>
          <p:cNvSpPr txBox="1"/>
          <p:nvPr/>
        </p:nvSpPr>
        <p:spPr>
          <a:xfrm>
            <a:off x="186481" y="3429000"/>
            <a:ext cx="8895526" cy="3247043"/>
          </a:xfrm>
          <a:prstGeom prst="rect">
            <a:avLst/>
          </a:prstGeom>
          <a:solidFill>
            <a:srgbClr val="2C3521">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tx1"/>
                </a:solidFill>
              </a:rPr>
              <a:t>3</a:t>
            </a:r>
            <a:r>
              <a:rPr lang="en-US" baseline="0" dirty="0">
                <a:solidFill>
                  <a:schemeClr val="tx1"/>
                </a:solidFill>
              </a:rPr>
              <a:t> </a:t>
            </a:r>
            <a:r>
              <a:rPr lang="en-US" baseline="0" dirty="0"/>
              <a:t>You keep him in perfect peace</a:t>
            </a:r>
          </a:p>
          <a:p>
            <a:r>
              <a:rPr lang="en-US" baseline="0" dirty="0"/>
              <a:t>    </a:t>
            </a:r>
            <a:r>
              <a:rPr lang="en-US" baseline="0" dirty="0">
                <a:solidFill>
                  <a:srgbClr val="FFFF00"/>
                </a:solidFill>
              </a:rPr>
              <a:t>whose mind is stayed on you,</a:t>
            </a:r>
          </a:p>
          <a:p>
            <a:pPr>
              <a:spcAft>
                <a:spcPts val="600"/>
              </a:spcAft>
            </a:pPr>
            <a:r>
              <a:rPr lang="en-US" baseline="0" dirty="0">
                <a:solidFill>
                  <a:srgbClr val="FFFF00"/>
                </a:solidFill>
              </a:rPr>
              <a:t>    because he trusts in you</a:t>
            </a:r>
            <a:r>
              <a:rPr lang="en-US" baseline="0" dirty="0"/>
              <a:t>.</a:t>
            </a:r>
          </a:p>
          <a:p>
            <a:r>
              <a:rPr lang="en-US" dirty="0"/>
              <a:t>4</a:t>
            </a:r>
            <a:r>
              <a:rPr lang="en-US" baseline="0" dirty="0"/>
              <a:t> Trust in the Lord forever,</a:t>
            </a:r>
          </a:p>
          <a:p>
            <a:r>
              <a:rPr lang="en-US" baseline="0" dirty="0"/>
              <a:t>    for the Lord God is an everlasting rock.</a:t>
            </a:r>
            <a:endParaRPr lang="en-US" baseline="0" dirty="0">
              <a:solidFill>
                <a:schemeClr val="tx1"/>
              </a:solidFill>
            </a:endParaRPr>
          </a:p>
        </p:txBody>
      </p:sp>
      <p:sp>
        <p:nvSpPr>
          <p:cNvPr id="2" name="Rectangle: Rounded Corners 1">
            <a:extLst>
              <a:ext uri="{FF2B5EF4-FFF2-40B4-BE49-F238E27FC236}">
                <a16:creationId xmlns:a16="http://schemas.microsoft.com/office/drawing/2014/main" id="{1449DDB6-9EC1-6865-01BB-CC07E98675BC}"/>
              </a:ext>
            </a:extLst>
          </p:cNvPr>
          <p:cNvSpPr/>
          <p:nvPr/>
        </p:nvSpPr>
        <p:spPr>
          <a:xfrm>
            <a:off x="949271" y="165454"/>
            <a:ext cx="10293458" cy="3121045"/>
          </a:xfrm>
          <a:prstGeom prst="roundRect">
            <a:avLst/>
          </a:prstGeom>
          <a:solidFill>
            <a:srgbClr val="233027"/>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How do we get this peace?</a:t>
            </a:r>
          </a:p>
          <a:p>
            <a:pPr marL="571500" indent="-571500">
              <a:buFont typeface="Arial" panose="020B0604020202020204" pitchFamily="34" charset="0"/>
              <a:buChar char="•"/>
            </a:pPr>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God gives it to us</a:t>
            </a:r>
          </a:p>
          <a:p>
            <a:pPr marL="571500" indent="-571500">
              <a:buFont typeface="Arial" panose="020B0604020202020204" pitchFamily="34" charset="0"/>
              <a:buChar char="•"/>
            </a:pPr>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Our part is faith – expressed in prayer, thanksgiving, immersion in God’s Word and obedience</a:t>
            </a:r>
          </a:p>
        </p:txBody>
      </p:sp>
    </p:spTree>
    <p:extLst>
      <p:ext uri="{BB962C8B-B14F-4D97-AF65-F5344CB8AC3E}">
        <p14:creationId xmlns:p14="http://schemas.microsoft.com/office/powerpoint/2010/main" val="50739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6636363-8055-7ED1-C9DF-63E20EF3C8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ED44D9E2-EBA3-C0A6-D88B-4F70B5C08286}"/>
              </a:ext>
            </a:extLst>
          </p:cNvPr>
          <p:cNvSpPr txBox="1"/>
          <p:nvPr/>
        </p:nvSpPr>
        <p:spPr>
          <a:xfrm>
            <a:off x="186481" y="3429000"/>
            <a:ext cx="8895526" cy="3247043"/>
          </a:xfrm>
          <a:prstGeom prst="rect">
            <a:avLst/>
          </a:prstGeom>
          <a:solidFill>
            <a:srgbClr val="2C3521">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tx1"/>
                </a:solidFill>
              </a:rPr>
              <a:t>3</a:t>
            </a:r>
            <a:r>
              <a:rPr lang="en-US" baseline="0" dirty="0">
                <a:solidFill>
                  <a:schemeClr val="tx1"/>
                </a:solidFill>
              </a:rPr>
              <a:t> </a:t>
            </a:r>
            <a:r>
              <a:rPr lang="en-US" baseline="0" dirty="0"/>
              <a:t>You keep him in perfect peace</a:t>
            </a:r>
          </a:p>
          <a:p>
            <a:r>
              <a:rPr lang="en-US" baseline="0" dirty="0"/>
              <a:t>    whose mind is stayed on you,</a:t>
            </a:r>
          </a:p>
          <a:p>
            <a:pPr>
              <a:spcAft>
                <a:spcPts val="600"/>
              </a:spcAft>
            </a:pPr>
            <a:r>
              <a:rPr lang="en-US" baseline="0" dirty="0"/>
              <a:t>    because he trusts in you.</a:t>
            </a:r>
          </a:p>
          <a:p>
            <a:r>
              <a:rPr lang="en-US" dirty="0"/>
              <a:t>4</a:t>
            </a:r>
            <a:r>
              <a:rPr lang="en-US" baseline="0" dirty="0"/>
              <a:t> </a:t>
            </a:r>
            <a:r>
              <a:rPr lang="en-US" baseline="0" dirty="0">
                <a:solidFill>
                  <a:srgbClr val="FFFF00"/>
                </a:solidFill>
              </a:rPr>
              <a:t>Trust in the Lord forever,</a:t>
            </a:r>
          </a:p>
          <a:p>
            <a:r>
              <a:rPr lang="en-US" baseline="0" dirty="0">
                <a:solidFill>
                  <a:srgbClr val="FFFF00"/>
                </a:solidFill>
              </a:rPr>
              <a:t>    for the Lord God is an everlasting rock</a:t>
            </a:r>
            <a:r>
              <a:rPr lang="en-US" baseline="0" dirty="0"/>
              <a:t>.</a:t>
            </a:r>
            <a:endParaRPr lang="en-US" baseline="0" dirty="0">
              <a:solidFill>
                <a:schemeClr val="tx1"/>
              </a:solidFill>
            </a:endParaRPr>
          </a:p>
        </p:txBody>
      </p:sp>
    </p:spTree>
    <p:extLst>
      <p:ext uri="{BB962C8B-B14F-4D97-AF65-F5344CB8AC3E}">
        <p14:creationId xmlns:p14="http://schemas.microsoft.com/office/powerpoint/2010/main" val="2624700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D869066C-E75E-130C-6077-27FC7B7CE8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72978"/>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820049" y="2798728"/>
            <a:ext cx="10551899" cy="3785652"/>
          </a:xfrm>
          <a:prstGeom prst="rect">
            <a:avLst/>
          </a:prstGeom>
          <a:solidFill>
            <a:srgbClr val="233027">
              <a:alpha val="5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r>
              <a:rPr lang="en-US" sz="4000" baseline="30000" dirty="0">
                <a:solidFill>
                  <a:schemeClr val="tx1"/>
                </a:solidFill>
              </a:rPr>
              <a:t>5 </a:t>
            </a:r>
            <a:r>
              <a:rPr lang="en-US" sz="4000" dirty="0">
                <a:solidFill>
                  <a:schemeClr val="tx1"/>
                </a:solidFill>
              </a:rPr>
              <a:t>For he has humbled</a:t>
            </a:r>
          </a:p>
          <a:p>
            <a:pPr algn="l"/>
            <a:r>
              <a:rPr lang="en-US" sz="4000" dirty="0">
                <a:solidFill>
                  <a:schemeClr val="tx1"/>
                </a:solidFill>
              </a:rPr>
              <a:t>    the inhabitants of the height, the lofty city.</a:t>
            </a:r>
          </a:p>
          <a:p>
            <a:pPr algn="l"/>
            <a:r>
              <a:rPr lang="en-US" sz="4000" dirty="0">
                <a:solidFill>
                  <a:schemeClr val="tx1"/>
                </a:solidFill>
              </a:rPr>
              <a:t>He lays it low, lays it low to the ground,</a:t>
            </a:r>
          </a:p>
          <a:p>
            <a:pPr algn="l"/>
            <a:r>
              <a:rPr lang="en-US" sz="4000" dirty="0">
                <a:solidFill>
                  <a:schemeClr val="tx1"/>
                </a:solidFill>
              </a:rPr>
              <a:t>    casts it to the dust.</a:t>
            </a:r>
          </a:p>
          <a:p>
            <a:pPr algn="l"/>
            <a:r>
              <a:rPr lang="en-US" sz="4000" baseline="30000" dirty="0">
                <a:solidFill>
                  <a:schemeClr val="tx1"/>
                </a:solidFill>
              </a:rPr>
              <a:t>6 </a:t>
            </a:r>
            <a:r>
              <a:rPr lang="en-US" sz="4000" dirty="0">
                <a:solidFill>
                  <a:schemeClr val="tx1"/>
                </a:solidFill>
              </a:rPr>
              <a:t>The foot tramples it,</a:t>
            </a:r>
          </a:p>
          <a:p>
            <a:pPr algn="l"/>
            <a:r>
              <a:rPr lang="en-US" sz="4000" dirty="0">
                <a:solidFill>
                  <a:schemeClr val="tx1"/>
                </a:solidFill>
              </a:rPr>
              <a:t>    the feet of the poor, the steps of the needy.”</a:t>
            </a:r>
          </a:p>
        </p:txBody>
      </p:sp>
      <p:sp>
        <p:nvSpPr>
          <p:cNvPr id="2" name="TextBox 1">
            <a:extLst>
              <a:ext uri="{FF2B5EF4-FFF2-40B4-BE49-F238E27FC236}">
                <a16:creationId xmlns:a16="http://schemas.microsoft.com/office/drawing/2014/main" id="{2CE551BB-119F-6E48-53C0-19A4958632C1}"/>
              </a:ext>
            </a:extLst>
          </p:cNvPr>
          <p:cNvSpPr txBox="1"/>
          <p:nvPr/>
        </p:nvSpPr>
        <p:spPr>
          <a:xfrm>
            <a:off x="10445314" y="4035204"/>
            <a:ext cx="1541221" cy="1846659"/>
          </a:xfrm>
          <a:prstGeom prst="rect">
            <a:avLst/>
          </a:prstGeom>
          <a:no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sz="3800" dirty="0"/>
              <a:t>City</a:t>
            </a:r>
          </a:p>
          <a:p>
            <a:r>
              <a:rPr lang="en-US" sz="3800" dirty="0"/>
              <a:t>Of</a:t>
            </a:r>
          </a:p>
          <a:p>
            <a:r>
              <a:rPr lang="en-US" sz="3800" dirty="0"/>
              <a:t>Man</a:t>
            </a:r>
            <a:endParaRPr lang="en-US" sz="3800" dirty="0">
              <a:solidFill>
                <a:schemeClr val="tx1"/>
              </a:solidFill>
            </a:endParaRPr>
          </a:p>
        </p:txBody>
      </p:sp>
    </p:spTree>
    <p:extLst>
      <p:ext uri="{BB962C8B-B14F-4D97-AF65-F5344CB8AC3E}">
        <p14:creationId xmlns:p14="http://schemas.microsoft.com/office/powerpoint/2010/main" val="384065453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9DD567D-6176-33C6-46A4-25BCAAD59AE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918063" y="2847612"/>
            <a:ext cx="10355874" cy="707886"/>
          </a:xfrm>
          <a:prstGeom prst="rect">
            <a:avLst/>
          </a:prstGeom>
          <a:solidFill>
            <a:srgbClr val="35261D">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marL="742950" indent="-742950">
              <a:spcAft>
                <a:spcPts val="1800"/>
              </a:spcAft>
              <a:buFont typeface="+mj-lt"/>
              <a:buAutoNum type="arabicPeriod"/>
            </a:pPr>
            <a:r>
              <a:rPr lang="en-US" baseline="0" dirty="0"/>
              <a:t>Finding our peace and security in God alone</a:t>
            </a:r>
          </a:p>
        </p:txBody>
      </p:sp>
      <p:sp>
        <p:nvSpPr>
          <p:cNvPr id="4" name="TextBox 3">
            <a:extLst>
              <a:ext uri="{FF2B5EF4-FFF2-40B4-BE49-F238E27FC236}">
                <a16:creationId xmlns:a16="http://schemas.microsoft.com/office/drawing/2014/main" id="{536BC581-B809-3104-422E-2D5B7690079E}"/>
              </a:ext>
            </a:extLst>
          </p:cNvPr>
          <p:cNvSpPr txBox="1"/>
          <p:nvPr/>
        </p:nvSpPr>
        <p:spPr>
          <a:xfrm>
            <a:off x="918063" y="24489"/>
            <a:ext cx="10355874" cy="830997"/>
          </a:xfrm>
          <a:prstGeom prst="rect">
            <a:avLst/>
          </a:prstGeom>
          <a:noFill/>
          <a:ln w="63500">
            <a:noFill/>
          </a:ln>
        </p:spPr>
        <p:txBody>
          <a:bodyPr wrap="square" rtlCol="0">
            <a:spAutoFit/>
          </a:bodyPr>
          <a:lstStyle/>
          <a:p>
            <a:pPr algn="ctr"/>
            <a:r>
              <a:rPr lang="en-US"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God-Centered Waiting Is…</a:t>
            </a:r>
          </a:p>
        </p:txBody>
      </p:sp>
    </p:spTree>
    <p:extLst>
      <p:ext uri="{BB962C8B-B14F-4D97-AF65-F5344CB8AC3E}">
        <p14:creationId xmlns:p14="http://schemas.microsoft.com/office/powerpoint/2010/main" val="34840484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AD6D36E-BBE1-A166-261D-0A12B094B7DF}"/>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1373485" y="2847612"/>
            <a:ext cx="9445030" cy="3785652"/>
          </a:xfrm>
          <a:prstGeom prst="rect">
            <a:avLst/>
          </a:prstGeom>
          <a:solidFill>
            <a:srgbClr val="35261D">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marL="571500" indent="-571500">
              <a:spcAft>
                <a:spcPts val="1800"/>
              </a:spcAft>
              <a:buFont typeface="Arial" panose="020B0604020202020204" pitchFamily="34" charset="0"/>
              <a:buChar char="•"/>
            </a:pPr>
            <a:r>
              <a:rPr lang="en-US" baseline="0" dirty="0"/>
              <a:t>Song of God’s people – 1-6</a:t>
            </a:r>
          </a:p>
          <a:p>
            <a:pPr marL="571500" indent="-571500">
              <a:spcAft>
                <a:spcPts val="600"/>
              </a:spcAft>
              <a:buFont typeface="Arial" panose="020B0604020202020204" pitchFamily="34" charset="0"/>
              <a:buChar char="•"/>
            </a:pPr>
            <a:r>
              <a:rPr lang="en-US" baseline="0" dirty="0">
                <a:solidFill>
                  <a:srgbClr val="FFFF00"/>
                </a:solidFill>
              </a:rPr>
              <a:t>Isaiah’s Prayer</a:t>
            </a:r>
          </a:p>
          <a:p>
            <a:pPr marL="1124712" indent="-571500">
              <a:spcAft>
                <a:spcPts val="600"/>
              </a:spcAft>
              <a:buFont typeface="Arial" panose="020B0604020202020204" pitchFamily="34" charset="0"/>
              <a:buChar char="•"/>
            </a:pPr>
            <a:r>
              <a:rPr lang="en-US" baseline="0" dirty="0">
                <a:solidFill>
                  <a:srgbClr val="FFFF00"/>
                </a:solidFill>
              </a:rPr>
              <a:t>God-Centered Waiting – 7-11</a:t>
            </a:r>
          </a:p>
          <a:p>
            <a:pPr marL="1124712" indent="-571500">
              <a:spcAft>
                <a:spcPts val="1800"/>
              </a:spcAft>
              <a:buFont typeface="Arial" panose="020B0604020202020204" pitchFamily="34" charset="0"/>
              <a:buChar char="•"/>
            </a:pPr>
            <a:r>
              <a:rPr lang="en-US" baseline="0" dirty="0"/>
              <a:t>God-Centered Perspective – 12-19</a:t>
            </a:r>
          </a:p>
          <a:p>
            <a:pPr marL="571500" indent="-571500">
              <a:spcAft>
                <a:spcPts val="1800"/>
              </a:spcAft>
              <a:buFont typeface="Arial" panose="020B0604020202020204" pitchFamily="34" charset="0"/>
              <a:buChar char="•"/>
            </a:pPr>
            <a:r>
              <a:rPr lang="en-US" baseline="0" dirty="0"/>
              <a:t>Isaiah’s Exhortation – 20-21</a:t>
            </a:r>
          </a:p>
        </p:txBody>
      </p:sp>
      <p:sp>
        <p:nvSpPr>
          <p:cNvPr id="4" name="TextBox 3">
            <a:extLst>
              <a:ext uri="{FF2B5EF4-FFF2-40B4-BE49-F238E27FC236}">
                <a16:creationId xmlns:a16="http://schemas.microsoft.com/office/drawing/2014/main" id="{536BC581-B809-3104-422E-2D5B7690079E}"/>
              </a:ext>
            </a:extLst>
          </p:cNvPr>
          <p:cNvSpPr txBox="1"/>
          <p:nvPr/>
        </p:nvSpPr>
        <p:spPr>
          <a:xfrm>
            <a:off x="918063" y="24489"/>
            <a:ext cx="10355874" cy="1569660"/>
          </a:xfrm>
          <a:prstGeom prst="rect">
            <a:avLst/>
          </a:prstGeom>
          <a:noFill/>
          <a:ln w="63500">
            <a:noFill/>
          </a:ln>
        </p:spPr>
        <p:txBody>
          <a:bodyPr wrap="square" rtlCol="0">
            <a:spAutoFit/>
          </a:bodyPr>
          <a:lstStyle/>
          <a:p>
            <a:pPr algn="ctr"/>
            <a:r>
              <a:rPr lang="en-US"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Isaiah 26 – The People of God… </a:t>
            </a:r>
          </a:p>
          <a:p>
            <a:pPr algn="ctr"/>
            <a:r>
              <a:rPr lang="en-US"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Picture of God-Centered Waiting</a:t>
            </a:r>
          </a:p>
        </p:txBody>
      </p:sp>
    </p:spTree>
    <p:extLst>
      <p:ext uri="{BB962C8B-B14F-4D97-AF65-F5344CB8AC3E}">
        <p14:creationId xmlns:p14="http://schemas.microsoft.com/office/powerpoint/2010/main" val="76404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39A9E04F-7E5C-2285-8BEF-F5E4A42C28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75"/>
          <a:stretch/>
        </p:blipFill>
        <p:spPr bwMode="auto">
          <a:xfrm>
            <a:off x="0" y="0"/>
            <a:ext cx="12168062"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ED44D9E2-EBA3-C0A6-D88B-4F70B5C08286}"/>
              </a:ext>
            </a:extLst>
          </p:cNvPr>
          <p:cNvSpPr txBox="1"/>
          <p:nvPr/>
        </p:nvSpPr>
        <p:spPr>
          <a:xfrm>
            <a:off x="1365048" y="4567772"/>
            <a:ext cx="9437966" cy="1323439"/>
          </a:xfrm>
          <a:prstGeom prst="rect">
            <a:avLst/>
          </a:prstGeom>
          <a:solidFill>
            <a:srgbClr val="2C3521">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tx1"/>
                </a:solidFill>
              </a:rPr>
              <a:t>7</a:t>
            </a:r>
            <a:r>
              <a:rPr lang="en-US" baseline="0" dirty="0">
                <a:solidFill>
                  <a:schemeClr val="tx1"/>
                </a:solidFill>
              </a:rPr>
              <a:t> </a:t>
            </a:r>
            <a:r>
              <a:rPr lang="en-US" baseline="0" dirty="0"/>
              <a:t>The path of the righteous is level;</a:t>
            </a:r>
          </a:p>
          <a:p>
            <a:r>
              <a:rPr lang="en-US" baseline="0" dirty="0"/>
              <a:t>    you make level the way of the righteous.</a:t>
            </a:r>
            <a:endParaRPr lang="en-US" baseline="0" dirty="0">
              <a:solidFill>
                <a:schemeClr val="tx1"/>
              </a:solidFill>
            </a:endParaRPr>
          </a:p>
        </p:txBody>
      </p:sp>
      <p:sp>
        <p:nvSpPr>
          <p:cNvPr id="2" name="Rectangle: Rounded Corners 1">
            <a:extLst>
              <a:ext uri="{FF2B5EF4-FFF2-40B4-BE49-F238E27FC236}">
                <a16:creationId xmlns:a16="http://schemas.microsoft.com/office/drawing/2014/main" id="{0BF4E700-ACC3-4A0E-F622-74B089CA78F6}"/>
              </a:ext>
            </a:extLst>
          </p:cNvPr>
          <p:cNvSpPr/>
          <p:nvPr/>
        </p:nvSpPr>
        <p:spPr>
          <a:xfrm>
            <a:off x="907186" y="546764"/>
            <a:ext cx="10313589" cy="3486928"/>
          </a:xfrm>
          <a:prstGeom prst="roundRect">
            <a:avLst/>
          </a:prstGeom>
          <a:solidFill>
            <a:srgbClr val="233027"/>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8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The way of a sluggard is like a hedge of thorns,</a:t>
            </a:r>
          </a:p>
          <a:p>
            <a:r>
              <a:rPr lang="en-US" sz="38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    but the path of the upright is a level highway.</a:t>
            </a:r>
          </a:p>
          <a:p>
            <a:pPr>
              <a:spcAft>
                <a:spcPts val="2400"/>
              </a:spcAft>
            </a:pPr>
            <a:r>
              <a:rPr lang="en-US" sz="38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                                          Proverbs 15:19</a:t>
            </a:r>
          </a:p>
          <a:p>
            <a:pPr marL="571500" indent="-571500">
              <a:buFont typeface="Arial" panose="020B0604020202020204" pitchFamily="34" charset="0"/>
              <a:buChar char="•"/>
            </a:pPr>
            <a:r>
              <a:rPr lang="en-US" sz="38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Living God’s way has a good, reliable outcome</a:t>
            </a:r>
          </a:p>
          <a:p>
            <a:pPr marL="571500" indent="-571500">
              <a:buFont typeface="Arial" panose="020B0604020202020204" pitchFamily="34" charset="0"/>
              <a:buChar char="•"/>
            </a:pPr>
            <a:r>
              <a:rPr lang="en-US" sz="38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Living God’s way brings God’s help</a:t>
            </a:r>
          </a:p>
        </p:txBody>
      </p:sp>
    </p:spTree>
    <p:extLst>
      <p:ext uri="{BB962C8B-B14F-4D97-AF65-F5344CB8AC3E}">
        <p14:creationId xmlns:p14="http://schemas.microsoft.com/office/powerpoint/2010/main" val="9795794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0DE2933-3960-D6D7-941B-1FDF37DF3F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930" b="17778"/>
          <a:stretch/>
        </p:blipFill>
        <p:spPr bwMode="auto">
          <a:xfrm>
            <a:off x="-1" y="-1"/>
            <a:ext cx="12192001" cy="6833512"/>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307F5E30-E9B1-4A2A-A276-FA28F701A0CB}"/>
              </a:ext>
            </a:extLst>
          </p:cNvPr>
          <p:cNvSpPr txBox="1"/>
          <p:nvPr/>
        </p:nvSpPr>
        <p:spPr>
          <a:xfrm>
            <a:off x="1920651" y="3429000"/>
            <a:ext cx="8350696" cy="3046988"/>
          </a:xfrm>
          <a:prstGeom prst="rect">
            <a:avLst/>
          </a:prstGeom>
          <a:solidFill>
            <a:srgbClr val="7F426B">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sz="4800" baseline="0" dirty="0"/>
              <a:t>You keep him in perfect peace</a:t>
            </a:r>
          </a:p>
          <a:p>
            <a:r>
              <a:rPr lang="en-US" sz="4800" baseline="0" dirty="0"/>
              <a:t>    whose mind is stayed on you,</a:t>
            </a:r>
          </a:p>
          <a:p>
            <a:r>
              <a:rPr lang="en-US" sz="4800" baseline="0" dirty="0"/>
              <a:t>    because he trusts in you.</a:t>
            </a:r>
          </a:p>
          <a:p>
            <a:r>
              <a:rPr lang="en-US" sz="4800" baseline="0" dirty="0"/>
              <a:t>                             Isaiah 26:3</a:t>
            </a:r>
          </a:p>
        </p:txBody>
      </p:sp>
    </p:spTree>
    <p:extLst>
      <p:ext uri="{BB962C8B-B14F-4D97-AF65-F5344CB8AC3E}">
        <p14:creationId xmlns:p14="http://schemas.microsoft.com/office/powerpoint/2010/main" val="39204747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39A9E04F-7E5C-2285-8BEF-F5E4A42C28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75"/>
          <a:stretch/>
        </p:blipFill>
        <p:spPr bwMode="auto">
          <a:xfrm>
            <a:off x="0" y="0"/>
            <a:ext cx="12168062"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ED44D9E2-EBA3-C0A6-D88B-4F70B5C08286}"/>
              </a:ext>
            </a:extLst>
          </p:cNvPr>
          <p:cNvSpPr txBox="1"/>
          <p:nvPr/>
        </p:nvSpPr>
        <p:spPr>
          <a:xfrm>
            <a:off x="1504880" y="612844"/>
            <a:ext cx="9158301" cy="5632311"/>
          </a:xfrm>
          <a:prstGeom prst="rect">
            <a:avLst/>
          </a:prstGeom>
          <a:solidFill>
            <a:srgbClr val="2C3521">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tx1"/>
                </a:solidFill>
              </a:rPr>
              <a:t>8</a:t>
            </a:r>
            <a:r>
              <a:rPr lang="en-US" baseline="0" dirty="0">
                <a:solidFill>
                  <a:schemeClr val="tx1"/>
                </a:solidFill>
              </a:rPr>
              <a:t> </a:t>
            </a:r>
            <a:r>
              <a:rPr lang="en-US" baseline="0" dirty="0"/>
              <a:t>In the path of your judgments,</a:t>
            </a:r>
          </a:p>
          <a:p>
            <a:r>
              <a:rPr lang="en-US" baseline="0" dirty="0"/>
              <a:t>    O Lord, we wait for you;</a:t>
            </a:r>
          </a:p>
          <a:p>
            <a:r>
              <a:rPr lang="en-US" baseline="0" dirty="0"/>
              <a:t>your name and remembrance</a:t>
            </a:r>
          </a:p>
          <a:p>
            <a:r>
              <a:rPr lang="en-US" baseline="0" dirty="0"/>
              <a:t>    are the desire of our soul.</a:t>
            </a:r>
          </a:p>
          <a:p>
            <a:r>
              <a:rPr lang="en-US" dirty="0"/>
              <a:t>9</a:t>
            </a:r>
            <a:r>
              <a:rPr lang="en-US" baseline="0" dirty="0"/>
              <a:t> My soul yearns for you in the night;</a:t>
            </a:r>
          </a:p>
          <a:p>
            <a:r>
              <a:rPr lang="en-US" baseline="0" dirty="0"/>
              <a:t>    my spirit within me earnestly seeks you.</a:t>
            </a:r>
          </a:p>
          <a:p>
            <a:r>
              <a:rPr lang="en-US" baseline="0" dirty="0"/>
              <a:t>For when your judgments are in the earth,</a:t>
            </a:r>
          </a:p>
          <a:p>
            <a:r>
              <a:rPr lang="en-US" baseline="0" dirty="0"/>
              <a:t>    the inhabitants of the world learn</a:t>
            </a:r>
          </a:p>
          <a:p>
            <a:r>
              <a:rPr lang="en-US" baseline="0" dirty="0"/>
              <a:t>    righteousness.</a:t>
            </a:r>
            <a:endParaRPr lang="en-US" baseline="0" dirty="0">
              <a:solidFill>
                <a:schemeClr val="tx1"/>
              </a:solidFill>
            </a:endParaRPr>
          </a:p>
        </p:txBody>
      </p:sp>
    </p:spTree>
    <p:extLst>
      <p:ext uri="{BB962C8B-B14F-4D97-AF65-F5344CB8AC3E}">
        <p14:creationId xmlns:p14="http://schemas.microsoft.com/office/powerpoint/2010/main" val="1307224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39A9E04F-7E5C-2285-8BEF-F5E4A42C28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75"/>
          <a:stretch/>
        </p:blipFill>
        <p:spPr bwMode="auto">
          <a:xfrm>
            <a:off x="0" y="0"/>
            <a:ext cx="12168062"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ED44D9E2-EBA3-C0A6-D88B-4F70B5C08286}"/>
              </a:ext>
            </a:extLst>
          </p:cNvPr>
          <p:cNvSpPr txBox="1"/>
          <p:nvPr/>
        </p:nvSpPr>
        <p:spPr>
          <a:xfrm>
            <a:off x="1504880" y="612844"/>
            <a:ext cx="9158301" cy="5632311"/>
          </a:xfrm>
          <a:prstGeom prst="rect">
            <a:avLst/>
          </a:prstGeom>
          <a:solidFill>
            <a:srgbClr val="2C3521">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tx1"/>
                </a:solidFill>
              </a:rPr>
              <a:t>8</a:t>
            </a:r>
            <a:r>
              <a:rPr lang="en-US" baseline="0" dirty="0">
                <a:solidFill>
                  <a:schemeClr val="tx1"/>
                </a:solidFill>
              </a:rPr>
              <a:t> </a:t>
            </a:r>
            <a:r>
              <a:rPr lang="en-US" baseline="0" dirty="0"/>
              <a:t>In the path of your judgments,</a:t>
            </a:r>
          </a:p>
          <a:p>
            <a:r>
              <a:rPr lang="en-US" baseline="0" dirty="0"/>
              <a:t>    </a:t>
            </a:r>
            <a:r>
              <a:rPr lang="en-US" baseline="0" dirty="0">
                <a:solidFill>
                  <a:srgbClr val="FFFF00"/>
                </a:solidFill>
              </a:rPr>
              <a:t>O Lord, we wait for you</a:t>
            </a:r>
            <a:r>
              <a:rPr lang="en-US" baseline="0" dirty="0"/>
              <a:t>;</a:t>
            </a:r>
          </a:p>
          <a:p>
            <a:r>
              <a:rPr lang="en-US" baseline="0" dirty="0"/>
              <a:t>your name and remembrance</a:t>
            </a:r>
          </a:p>
          <a:p>
            <a:r>
              <a:rPr lang="en-US" baseline="0" dirty="0"/>
              <a:t>    are the desire of our soul.</a:t>
            </a:r>
          </a:p>
          <a:p>
            <a:r>
              <a:rPr lang="en-US" dirty="0"/>
              <a:t>9</a:t>
            </a:r>
            <a:r>
              <a:rPr lang="en-US" baseline="0" dirty="0"/>
              <a:t> My soul yearns for you in the night;</a:t>
            </a:r>
          </a:p>
          <a:p>
            <a:r>
              <a:rPr lang="en-US" baseline="0" dirty="0"/>
              <a:t>    my spirit within me earnestly seeks you.</a:t>
            </a:r>
          </a:p>
          <a:p>
            <a:r>
              <a:rPr lang="en-US" baseline="0" dirty="0"/>
              <a:t>For when your judgments are in the earth,</a:t>
            </a:r>
          </a:p>
          <a:p>
            <a:r>
              <a:rPr lang="en-US" baseline="0" dirty="0"/>
              <a:t>    the inhabitants of the world learn</a:t>
            </a:r>
          </a:p>
          <a:p>
            <a:r>
              <a:rPr lang="en-US" baseline="0" dirty="0"/>
              <a:t>    righteousness.</a:t>
            </a:r>
            <a:endParaRPr lang="en-US" baseline="0" dirty="0">
              <a:solidFill>
                <a:schemeClr val="tx1"/>
              </a:solidFill>
            </a:endParaRPr>
          </a:p>
        </p:txBody>
      </p:sp>
      <p:sp>
        <p:nvSpPr>
          <p:cNvPr id="2" name="Rectangle: Rounded Corners 1">
            <a:extLst>
              <a:ext uri="{FF2B5EF4-FFF2-40B4-BE49-F238E27FC236}">
                <a16:creationId xmlns:a16="http://schemas.microsoft.com/office/drawing/2014/main" id="{1A8CF4FB-B672-1DD3-0355-3A6956A6100B}"/>
              </a:ext>
            </a:extLst>
          </p:cNvPr>
          <p:cNvSpPr/>
          <p:nvPr/>
        </p:nvSpPr>
        <p:spPr>
          <a:xfrm>
            <a:off x="7985760" y="1345094"/>
            <a:ext cx="4023360" cy="1471258"/>
          </a:xfrm>
          <a:prstGeom prst="roundRect">
            <a:avLst/>
          </a:prstGeom>
          <a:solidFill>
            <a:srgbClr val="233027"/>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Waiting for what?   </a:t>
            </a:r>
          </a:p>
          <a:p>
            <a:pPr algn="ctr"/>
            <a:r>
              <a:rPr lang="en-US" sz="38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God’s salvation!</a:t>
            </a:r>
          </a:p>
        </p:txBody>
      </p:sp>
    </p:spTree>
    <p:extLst>
      <p:ext uri="{BB962C8B-B14F-4D97-AF65-F5344CB8AC3E}">
        <p14:creationId xmlns:p14="http://schemas.microsoft.com/office/powerpoint/2010/main" val="89001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39A9E04F-7E5C-2285-8BEF-F5E4A42C28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75"/>
          <a:stretch/>
        </p:blipFill>
        <p:spPr bwMode="auto">
          <a:xfrm>
            <a:off x="0" y="0"/>
            <a:ext cx="12168062"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ED44D9E2-EBA3-C0A6-D88B-4F70B5C08286}"/>
              </a:ext>
            </a:extLst>
          </p:cNvPr>
          <p:cNvSpPr txBox="1"/>
          <p:nvPr/>
        </p:nvSpPr>
        <p:spPr>
          <a:xfrm>
            <a:off x="1504880" y="612844"/>
            <a:ext cx="9158301" cy="5632311"/>
          </a:xfrm>
          <a:prstGeom prst="rect">
            <a:avLst/>
          </a:prstGeom>
          <a:solidFill>
            <a:srgbClr val="2C3521">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tx1"/>
                </a:solidFill>
              </a:rPr>
              <a:t>8</a:t>
            </a:r>
            <a:r>
              <a:rPr lang="en-US" baseline="0" dirty="0">
                <a:solidFill>
                  <a:schemeClr val="tx1"/>
                </a:solidFill>
              </a:rPr>
              <a:t> </a:t>
            </a:r>
            <a:r>
              <a:rPr lang="en-US" baseline="0" dirty="0">
                <a:solidFill>
                  <a:srgbClr val="FFFF00"/>
                </a:solidFill>
              </a:rPr>
              <a:t>In the path of your judgments</a:t>
            </a:r>
            <a:r>
              <a:rPr lang="en-US" baseline="0" dirty="0"/>
              <a:t>,</a:t>
            </a:r>
          </a:p>
          <a:p>
            <a:r>
              <a:rPr lang="en-US" baseline="0" dirty="0"/>
              <a:t>    O Lord, we wait for you;</a:t>
            </a:r>
          </a:p>
          <a:p>
            <a:r>
              <a:rPr lang="en-US" baseline="0" dirty="0"/>
              <a:t>your name and remembrance</a:t>
            </a:r>
          </a:p>
          <a:p>
            <a:r>
              <a:rPr lang="en-US" baseline="0" dirty="0"/>
              <a:t>    are the desire of our soul.</a:t>
            </a:r>
          </a:p>
          <a:p>
            <a:r>
              <a:rPr lang="en-US" dirty="0"/>
              <a:t>9</a:t>
            </a:r>
            <a:r>
              <a:rPr lang="en-US" baseline="0" dirty="0"/>
              <a:t> My soul yearns for you in the night;</a:t>
            </a:r>
          </a:p>
          <a:p>
            <a:r>
              <a:rPr lang="en-US" baseline="0" dirty="0"/>
              <a:t>    my spirit within me earnestly seeks you.</a:t>
            </a:r>
          </a:p>
          <a:p>
            <a:r>
              <a:rPr lang="en-US" baseline="0" dirty="0"/>
              <a:t>For when your judgments are in the earth,</a:t>
            </a:r>
          </a:p>
          <a:p>
            <a:r>
              <a:rPr lang="en-US" baseline="0" dirty="0"/>
              <a:t>    the inhabitants of the world learn</a:t>
            </a:r>
          </a:p>
          <a:p>
            <a:r>
              <a:rPr lang="en-US" baseline="0" dirty="0"/>
              <a:t>    righteousness.</a:t>
            </a:r>
            <a:endParaRPr lang="en-US" baseline="0" dirty="0">
              <a:solidFill>
                <a:schemeClr val="tx1"/>
              </a:solidFill>
            </a:endParaRPr>
          </a:p>
        </p:txBody>
      </p:sp>
      <p:sp>
        <p:nvSpPr>
          <p:cNvPr id="2" name="Rectangle: Rounded Corners 1">
            <a:extLst>
              <a:ext uri="{FF2B5EF4-FFF2-40B4-BE49-F238E27FC236}">
                <a16:creationId xmlns:a16="http://schemas.microsoft.com/office/drawing/2014/main" id="{1A8CF4FB-B672-1DD3-0355-3A6956A6100B}"/>
              </a:ext>
            </a:extLst>
          </p:cNvPr>
          <p:cNvSpPr/>
          <p:nvPr/>
        </p:nvSpPr>
        <p:spPr>
          <a:xfrm>
            <a:off x="8072848" y="1132115"/>
            <a:ext cx="4023360" cy="2035629"/>
          </a:xfrm>
          <a:prstGeom prst="roundRect">
            <a:avLst/>
          </a:prstGeom>
          <a:solidFill>
            <a:srgbClr val="233027"/>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Under what circumstances?</a:t>
            </a:r>
          </a:p>
          <a:p>
            <a:pPr algn="ctr"/>
            <a:r>
              <a:rPr lang="en-US" sz="38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God’s judgments!</a:t>
            </a:r>
          </a:p>
        </p:txBody>
      </p:sp>
    </p:spTree>
    <p:extLst>
      <p:ext uri="{BB962C8B-B14F-4D97-AF65-F5344CB8AC3E}">
        <p14:creationId xmlns:p14="http://schemas.microsoft.com/office/powerpoint/2010/main" val="46955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39A9E04F-7E5C-2285-8BEF-F5E4A42C28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75"/>
          <a:stretch/>
        </p:blipFill>
        <p:spPr bwMode="auto">
          <a:xfrm>
            <a:off x="0" y="0"/>
            <a:ext cx="12168062"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ED44D9E2-EBA3-C0A6-D88B-4F70B5C08286}"/>
              </a:ext>
            </a:extLst>
          </p:cNvPr>
          <p:cNvSpPr txBox="1"/>
          <p:nvPr/>
        </p:nvSpPr>
        <p:spPr>
          <a:xfrm>
            <a:off x="1504880" y="612844"/>
            <a:ext cx="9158301" cy="5632311"/>
          </a:xfrm>
          <a:prstGeom prst="rect">
            <a:avLst/>
          </a:prstGeom>
          <a:solidFill>
            <a:srgbClr val="2C3521">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t>8</a:t>
            </a:r>
            <a:r>
              <a:rPr lang="en-US" baseline="0" dirty="0"/>
              <a:t> In the path of your judgments,</a:t>
            </a:r>
          </a:p>
          <a:p>
            <a:r>
              <a:rPr lang="en-US" baseline="0" dirty="0"/>
              <a:t>    O Lord, we wait for you;</a:t>
            </a:r>
          </a:p>
          <a:p>
            <a:r>
              <a:rPr lang="en-US" baseline="0" dirty="0">
                <a:solidFill>
                  <a:srgbClr val="FFFF00"/>
                </a:solidFill>
              </a:rPr>
              <a:t>your name and remembrance</a:t>
            </a:r>
          </a:p>
          <a:p>
            <a:r>
              <a:rPr lang="en-US" baseline="0" dirty="0">
                <a:solidFill>
                  <a:srgbClr val="FFFF00"/>
                </a:solidFill>
              </a:rPr>
              <a:t>    are the desire of our soul.</a:t>
            </a:r>
          </a:p>
          <a:p>
            <a:r>
              <a:rPr lang="en-US" dirty="0">
                <a:solidFill>
                  <a:srgbClr val="FFFF00"/>
                </a:solidFill>
              </a:rPr>
              <a:t>9</a:t>
            </a:r>
            <a:r>
              <a:rPr lang="en-US" baseline="0" dirty="0">
                <a:solidFill>
                  <a:srgbClr val="FFFF00"/>
                </a:solidFill>
              </a:rPr>
              <a:t> My soul yearns for you in the night;</a:t>
            </a:r>
          </a:p>
          <a:p>
            <a:r>
              <a:rPr lang="en-US" baseline="0" dirty="0">
                <a:solidFill>
                  <a:srgbClr val="FFFF00"/>
                </a:solidFill>
              </a:rPr>
              <a:t>    my spirit within me earnestly seeks you</a:t>
            </a:r>
            <a:r>
              <a:rPr lang="en-US" baseline="0" dirty="0"/>
              <a:t>.</a:t>
            </a:r>
          </a:p>
          <a:p>
            <a:r>
              <a:rPr lang="en-US" baseline="0" dirty="0"/>
              <a:t>For when your judgments are in the earth,</a:t>
            </a:r>
          </a:p>
          <a:p>
            <a:r>
              <a:rPr lang="en-US" baseline="0" dirty="0"/>
              <a:t>    the inhabitants of the world learn</a:t>
            </a:r>
          </a:p>
          <a:p>
            <a:r>
              <a:rPr lang="en-US" baseline="0" dirty="0"/>
              <a:t>    righteousness.</a:t>
            </a:r>
            <a:endParaRPr lang="en-US" baseline="0" dirty="0">
              <a:solidFill>
                <a:schemeClr val="tx1"/>
              </a:solidFill>
            </a:endParaRPr>
          </a:p>
        </p:txBody>
      </p:sp>
      <p:sp>
        <p:nvSpPr>
          <p:cNvPr id="2" name="Rectangle: Rounded Corners 1">
            <a:extLst>
              <a:ext uri="{FF2B5EF4-FFF2-40B4-BE49-F238E27FC236}">
                <a16:creationId xmlns:a16="http://schemas.microsoft.com/office/drawing/2014/main" id="{1A8CF4FB-B672-1DD3-0355-3A6956A6100B}"/>
              </a:ext>
            </a:extLst>
          </p:cNvPr>
          <p:cNvSpPr/>
          <p:nvPr/>
        </p:nvSpPr>
        <p:spPr>
          <a:xfrm>
            <a:off x="8353586" y="449451"/>
            <a:ext cx="3742622" cy="2718293"/>
          </a:xfrm>
          <a:prstGeom prst="roundRect">
            <a:avLst/>
          </a:prstGeom>
          <a:solidFill>
            <a:srgbClr val="233027"/>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Waiting with what goal?</a:t>
            </a:r>
          </a:p>
          <a:p>
            <a:pPr algn="ctr"/>
            <a:r>
              <a:rPr lang="en-US" sz="38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God’s glory!</a:t>
            </a:r>
          </a:p>
          <a:p>
            <a:pPr algn="ctr"/>
            <a:r>
              <a:rPr lang="en-US" sz="38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God himself!</a:t>
            </a:r>
          </a:p>
        </p:txBody>
      </p:sp>
    </p:spTree>
    <p:extLst>
      <p:ext uri="{BB962C8B-B14F-4D97-AF65-F5344CB8AC3E}">
        <p14:creationId xmlns:p14="http://schemas.microsoft.com/office/powerpoint/2010/main" val="53165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39A9E04F-7E5C-2285-8BEF-F5E4A42C28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75"/>
          <a:stretch/>
        </p:blipFill>
        <p:spPr bwMode="auto">
          <a:xfrm>
            <a:off x="0" y="0"/>
            <a:ext cx="12168062"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ED44D9E2-EBA3-C0A6-D88B-4F70B5C08286}"/>
              </a:ext>
            </a:extLst>
          </p:cNvPr>
          <p:cNvSpPr txBox="1"/>
          <p:nvPr/>
        </p:nvSpPr>
        <p:spPr>
          <a:xfrm>
            <a:off x="1504880" y="612844"/>
            <a:ext cx="9158301" cy="5632311"/>
          </a:xfrm>
          <a:prstGeom prst="rect">
            <a:avLst/>
          </a:prstGeom>
          <a:solidFill>
            <a:srgbClr val="2C3521">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t>8</a:t>
            </a:r>
            <a:r>
              <a:rPr lang="en-US" baseline="0" dirty="0"/>
              <a:t> In the path of your judgments,</a:t>
            </a:r>
          </a:p>
          <a:p>
            <a:r>
              <a:rPr lang="en-US" baseline="0" dirty="0"/>
              <a:t>    O Lord, we wait for you;</a:t>
            </a:r>
          </a:p>
          <a:p>
            <a:r>
              <a:rPr lang="en-US" baseline="0" dirty="0"/>
              <a:t>your name and remembrance</a:t>
            </a:r>
          </a:p>
          <a:p>
            <a:r>
              <a:rPr lang="en-US" baseline="0" dirty="0"/>
              <a:t>    are the desire of our soul.</a:t>
            </a:r>
          </a:p>
          <a:p>
            <a:r>
              <a:rPr lang="en-US" dirty="0"/>
              <a:t>9</a:t>
            </a:r>
            <a:r>
              <a:rPr lang="en-US" baseline="0" dirty="0"/>
              <a:t> My soul yearns for you in the night;</a:t>
            </a:r>
          </a:p>
          <a:p>
            <a:r>
              <a:rPr lang="en-US" baseline="0" dirty="0"/>
              <a:t>    my spirit within me earnestly seeks you.</a:t>
            </a:r>
          </a:p>
          <a:p>
            <a:r>
              <a:rPr lang="en-US" baseline="0" dirty="0">
                <a:solidFill>
                  <a:srgbClr val="FFFF00"/>
                </a:solidFill>
              </a:rPr>
              <a:t>For when your judgments are in the earth,</a:t>
            </a:r>
          </a:p>
          <a:p>
            <a:r>
              <a:rPr lang="en-US" baseline="0" dirty="0">
                <a:solidFill>
                  <a:srgbClr val="FFFF00"/>
                </a:solidFill>
              </a:rPr>
              <a:t>    the inhabitants of the world learn</a:t>
            </a:r>
          </a:p>
          <a:p>
            <a:r>
              <a:rPr lang="en-US" baseline="0" dirty="0">
                <a:solidFill>
                  <a:srgbClr val="FFFF00"/>
                </a:solidFill>
              </a:rPr>
              <a:t>    righteousness</a:t>
            </a:r>
            <a:r>
              <a:rPr lang="en-US" baseline="0" dirty="0"/>
              <a:t>.</a:t>
            </a:r>
            <a:endParaRPr lang="en-US" baseline="0" dirty="0">
              <a:solidFill>
                <a:schemeClr val="tx1"/>
              </a:solidFill>
            </a:endParaRPr>
          </a:p>
        </p:txBody>
      </p:sp>
      <p:sp>
        <p:nvSpPr>
          <p:cNvPr id="2" name="Rectangle: Rounded Corners 1">
            <a:extLst>
              <a:ext uri="{FF2B5EF4-FFF2-40B4-BE49-F238E27FC236}">
                <a16:creationId xmlns:a16="http://schemas.microsoft.com/office/drawing/2014/main" id="{1A8CF4FB-B672-1DD3-0355-3A6956A6100B}"/>
              </a:ext>
            </a:extLst>
          </p:cNvPr>
          <p:cNvSpPr/>
          <p:nvPr/>
        </p:nvSpPr>
        <p:spPr>
          <a:xfrm>
            <a:off x="8072848" y="1132115"/>
            <a:ext cx="4023360" cy="2035629"/>
          </a:xfrm>
          <a:prstGeom prst="roundRect">
            <a:avLst/>
          </a:prstGeom>
          <a:solidFill>
            <a:srgbClr val="233027"/>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God’s judgments are difficult, but effective!</a:t>
            </a:r>
          </a:p>
        </p:txBody>
      </p:sp>
    </p:spTree>
    <p:extLst>
      <p:ext uri="{BB962C8B-B14F-4D97-AF65-F5344CB8AC3E}">
        <p14:creationId xmlns:p14="http://schemas.microsoft.com/office/powerpoint/2010/main" val="40755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BBEDD55-D483-AD3C-EBC5-2AF6E72CC2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483"/>
          <a:stretch/>
        </p:blipFill>
        <p:spPr bwMode="auto">
          <a:xfrm>
            <a:off x="0" y="-1"/>
            <a:ext cx="12171570" cy="6858001"/>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ED44D9E2-EBA3-C0A6-D88B-4F70B5C08286}"/>
              </a:ext>
            </a:extLst>
          </p:cNvPr>
          <p:cNvSpPr txBox="1"/>
          <p:nvPr/>
        </p:nvSpPr>
        <p:spPr>
          <a:xfrm>
            <a:off x="1083070" y="4146458"/>
            <a:ext cx="10025859" cy="2554545"/>
          </a:xfrm>
          <a:prstGeom prst="rect">
            <a:avLst/>
          </a:prstGeom>
          <a:solidFill>
            <a:srgbClr val="19191F">
              <a:alpha val="5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tx1"/>
                </a:solidFill>
              </a:rPr>
              <a:t>10</a:t>
            </a:r>
            <a:r>
              <a:rPr lang="en-US" baseline="0" dirty="0">
                <a:solidFill>
                  <a:schemeClr val="tx1"/>
                </a:solidFill>
              </a:rPr>
              <a:t> </a:t>
            </a:r>
            <a:r>
              <a:rPr lang="en-US" baseline="0" dirty="0"/>
              <a:t>If favor is shown to the wicked,</a:t>
            </a:r>
          </a:p>
          <a:p>
            <a:r>
              <a:rPr lang="en-US" baseline="0" dirty="0"/>
              <a:t>    he does not learn righteousness;</a:t>
            </a:r>
          </a:p>
          <a:p>
            <a:r>
              <a:rPr lang="en-US" baseline="0" dirty="0"/>
              <a:t>in the land of uprightness he deals corruptly</a:t>
            </a:r>
          </a:p>
          <a:p>
            <a:r>
              <a:rPr lang="en-US" baseline="0" dirty="0"/>
              <a:t>    and does not see the majesty of the Lord.</a:t>
            </a:r>
            <a:endParaRPr lang="en-US" baseline="0" dirty="0">
              <a:solidFill>
                <a:schemeClr val="tx1"/>
              </a:solidFill>
            </a:endParaRPr>
          </a:p>
        </p:txBody>
      </p:sp>
    </p:spTree>
    <p:extLst>
      <p:ext uri="{BB962C8B-B14F-4D97-AF65-F5344CB8AC3E}">
        <p14:creationId xmlns:p14="http://schemas.microsoft.com/office/powerpoint/2010/main" val="133231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BBEDD55-D483-AD3C-EBC5-2AF6E72CC2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483"/>
          <a:stretch/>
        </p:blipFill>
        <p:spPr bwMode="auto">
          <a:xfrm>
            <a:off x="0" y="-1"/>
            <a:ext cx="12171570" cy="6858001"/>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ED44D9E2-EBA3-C0A6-D88B-4F70B5C08286}"/>
              </a:ext>
            </a:extLst>
          </p:cNvPr>
          <p:cNvSpPr txBox="1"/>
          <p:nvPr/>
        </p:nvSpPr>
        <p:spPr>
          <a:xfrm>
            <a:off x="263472" y="3573021"/>
            <a:ext cx="10244380" cy="3170099"/>
          </a:xfrm>
          <a:prstGeom prst="rect">
            <a:avLst/>
          </a:prstGeom>
          <a:solidFill>
            <a:srgbClr val="19191F">
              <a:alpha val="5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tx1"/>
                </a:solidFill>
              </a:rPr>
              <a:t>11</a:t>
            </a:r>
            <a:r>
              <a:rPr lang="en-US" baseline="0" dirty="0">
                <a:solidFill>
                  <a:schemeClr val="tx1"/>
                </a:solidFill>
              </a:rPr>
              <a:t> </a:t>
            </a:r>
            <a:r>
              <a:rPr lang="en-US" baseline="0" dirty="0"/>
              <a:t>O Lord, your hand is lifted up,</a:t>
            </a:r>
          </a:p>
          <a:p>
            <a:r>
              <a:rPr lang="en-US" baseline="0" dirty="0"/>
              <a:t>    but they do not see it.</a:t>
            </a:r>
          </a:p>
          <a:p>
            <a:r>
              <a:rPr lang="en-US" baseline="0" dirty="0"/>
              <a:t>Let them see your zeal for your people,</a:t>
            </a:r>
          </a:p>
          <a:p>
            <a:r>
              <a:rPr lang="en-US" baseline="0" dirty="0"/>
              <a:t>    and be ashamed.</a:t>
            </a:r>
          </a:p>
          <a:p>
            <a:r>
              <a:rPr lang="en-US" baseline="0" dirty="0"/>
              <a:t>Let the fire for your adversaries consume them.</a:t>
            </a:r>
            <a:endParaRPr lang="en-US" baseline="0" dirty="0">
              <a:solidFill>
                <a:schemeClr val="tx1"/>
              </a:solidFill>
            </a:endParaRPr>
          </a:p>
        </p:txBody>
      </p:sp>
    </p:spTree>
    <p:extLst>
      <p:ext uri="{BB962C8B-B14F-4D97-AF65-F5344CB8AC3E}">
        <p14:creationId xmlns:p14="http://schemas.microsoft.com/office/powerpoint/2010/main" val="924617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A4FCB1E-A08E-D33A-E2F5-E415C141C9E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918063" y="2847612"/>
            <a:ext cx="10355874" cy="2169825"/>
          </a:xfrm>
          <a:prstGeom prst="rect">
            <a:avLst/>
          </a:prstGeom>
          <a:solidFill>
            <a:srgbClr val="35261D">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marL="742950" indent="-742950">
              <a:spcAft>
                <a:spcPts val="1800"/>
              </a:spcAft>
              <a:buFont typeface="+mj-lt"/>
              <a:buAutoNum type="arabicPeriod"/>
            </a:pPr>
            <a:r>
              <a:rPr lang="en-US" baseline="0" dirty="0"/>
              <a:t>Finding our peace and security in God alone</a:t>
            </a:r>
          </a:p>
          <a:p>
            <a:pPr marL="742950" indent="-742950">
              <a:spcAft>
                <a:spcPts val="1800"/>
              </a:spcAft>
              <a:buFont typeface="+mj-lt"/>
              <a:buAutoNum type="arabicPeriod"/>
            </a:pPr>
            <a:r>
              <a:rPr lang="en-US" baseline="0" dirty="0"/>
              <a:t>Seeking God’s glory and God himself instead of a change in circumstances</a:t>
            </a:r>
          </a:p>
        </p:txBody>
      </p:sp>
      <p:sp>
        <p:nvSpPr>
          <p:cNvPr id="5" name="TextBox 4">
            <a:extLst>
              <a:ext uri="{FF2B5EF4-FFF2-40B4-BE49-F238E27FC236}">
                <a16:creationId xmlns:a16="http://schemas.microsoft.com/office/drawing/2014/main" id="{64F47CB5-70DC-8B32-83BF-106E3261743A}"/>
              </a:ext>
            </a:extLst>
          </p:cNvPr>
          <p:cNvSpPr txBox="1"/>
          <p:nvPr/>
        </p:nvSpPr>
        <p:spPr>
          <a:xfrm>
            <a:off x="918063" y="24489"/>
            <a:ext cx="10355874" cy="830997"/>
          </a:xfrm>
          <a:prstGeom prst="rect">
            <a:avLst/>
          </a:prstGeom>
          <a:noFill/>
          <a:ln w="63500">
            <a:noFill/>
          </a:ln>
        </p:spPr>
        <p:txBody>
          <a:bodyPr wrap="square" rtlCol="0">
            <a:spAutoFit/>
          </a:bodyPr>
          <a:lstStyle/>
          <a:p>
            <a:pPr algn="ctr"/>
            <a:r>
              <a:rPr lang="en-US"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God-Centered Waiting Is…</a:t>
            </a:r>
          </a:p>
        </p:txBody>
      </p:sp>
    </p:spTree>
    <p:extLst>
      <p:ext uri="{BB962C8B-B14F-4D97-AF65-F5344CB8AC3E}">
        <p14:creationId xmlns:p14="http://schemas.microsoft.com/office/powerpoint/2010/main" val="21009254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4626C2B-887B-9127-25B0-86757126D44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1373485" y="2847612"/>
            <a:ext cx="9445030" cy="3785652"/>
          </a:xfrm>
          <a:prstGeom prst="rect">
            <a:avLst/>
          </a:prstGeom>
          <a:solidFill>
            <a:srgbClr val="35261D">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marL="571500" indent="-571500">
              <a:spcAft>
                <a:spcPts val="1800"/>
              </a:spcAft>
              <a:buFont typeface="Arial" panose="020B0604020202020204" pitchFamily="34" charset="0"/>
              <a:buChar char="•"/>
            </a:pPr>
            <a:r>
              <a:rPr lang="en-US" baseline="0" dirty="0"/>
              <a:t>Song of God’s people – 1-6</a:t>
            </a:r>
          </a:p>
          <a:p>
            <a:pPr marL="571500" indent="-571500">
              <a:spcAft>
                <a:spcPts val="600"/>
              </a:spcAft>
              <a:buFont typeface="Arial" panose="020B0604020202020204" pitchFamily="34" charset="0"/>
              <a:buChar char="•"/>
            </a:pPr>
            <a:r>
              <a:rPr lang="en-US" baseline="0" dirty="0">
                <a:solidFill>
                  <a:srgbClr val="FFFF00"/>
                </a:solidFill>
              </a:rPr>
              <a:t>Isaiah’s Prayer </a:t>
            </a:r>
          </a:p>
          <a:p>
            <a:pPr marL="1124712" indent="-571500">
              <a:spcAft>
                <a:spcPts val="600"/>
              </a:spcAft>
              <a:buFont typeface="Arial" panose="020B0604020202020204" pitchFamily="34" charset="0"/>
              <a:buChar char="•"/>
            </a:pPr>
            <a:r>
              <a:rPr lang="en-US" baseline="0" dirty="0"/>
              <a:t>God-Centered Waiting – 7-11</a:t>
            </a:r>
          </a:p>
          <a:p>
            <a:pPr marL="1124712" indent="-571500">
              <a:spcAft>
                <a:spcPts val="1800"/>
              </a:spcAft>
              <a:buFont typeface="Arial" panose="020B0604020202020204" pitchFamily="34" charset="0"/>
              <a:buChar char="•"/>
            </a:pPr>
            <a:r>
              <a:rPr lang="en-US" baseline="0" dirty="0">
                <a:solidFill>
                  <a:srgbClr val="FFFF00"/>
                </a:solidFill>
              </a:rPr>
              <a:t>God-Centered Perspective – 12-19</a:t>
            </a:r>
          </a:p>
          <a:p>
            <a:pPr marL="571500" indent="-571500">
              <a:spcAft>
                <a:spcPts val="1800"/>
              </a:spcAft>
              <a:buFont typeface="Arial" panose="020B0604020202020204" pitchFamily="34" charset="0"/>
              <a:buChar char="•"/>
            </a:pPr>
            <a:r>
              <a:rPr lang="en-US" baseline="0" dirty="0"/>
              <a:t>Isaiah’s Exhortation – 20-21</a:t>
            </a:r>
          </a:p>
        </p:txBody>
      </p:sp>
      <p:sp>
        <p:nvSpPr>
          <p:cNvPr id="4" name="TextBox 3">
            <a:extLst>
              <a:ext uri="{FF2B5EF4-FFF2-40B4-BE49-F238E27FC236}">
                <a16:creationId xmlns:a16="http://schemas.microsoft.com/office/drawing/2014/main" id="{536BC581-B809-3104-422E-2D5B7690079E}"/>
              </a:ext>
            </a:extLst>
          </p:cNvPr>
          <p:cNvSpPr txBox="1"/>
          <p:nvPr/>
        </p:nvSpPr>
        <p:spPr>
          <a:xfrm>
            <a:off x="918063" y="24489"/>
            <a:ext cx="10355874" cy="1569660"/>
          </a:xfrm>
          <a:prstGeom prst="rect">
            <a:avLst/>
          </a:prstGeom>
          <a:noFill/>
          <a:ln w="63500">
            <a:noFill/>
          </a:ln>
        </p:spPr>
        <p:txBody>
          <a:bodyPr wrap="square" rtlCol="0">
            <a:spAutoFit/>
          </a:bodyPr>
          <a:lstStyle/>
          <a:p>
            <a:pPr algn="ctr"/>
            <a:r>
              <a:rPr lang="en-US"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Isaiah 26 – The People of God… </a:t>
            </a:r>
          </a:p>
          <a:p>
            <a:pPr algn="ctr"/>
            <a:r>
              <a:rPr lang="en-US"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Picture of God-Centered Waiting</a:t>
            </a:r>
          </a:p>
        </p:txBody>
      </p:sp>
    </p:spTree>
    <p:extLst>
      <p:ext uri="{BB962C8B-B14F-4D97-AF65-F5344CB8AC3E}">
        <p14:creationId xmlns:p14="http://schemas.microsoft.com/office/powerpoint/2010/main" val="1409498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16DDD5D9-096B-A5BB-A884-CBA0C65FA2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892"/>
          <a:stretch/>
        </p:blipFill>
        <p:spPr bwMode="auto">
          <a:xfrm>
            <a:off x="9048" y="0"/>
            <a:ext cx="12182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ED44D9E2-EBA3-C0A6-D88B-4F70B5C08286}"/>
              </a:ext>
            </a:extLst>
          </p:cNvPr>
          <p:cNvSpPr txBox="1"/>
          <p:nvPr/>
        </p:nvSpPr>
        <p:spPr>
          <a:xfrm>
            <a:off x="712922" y="5231340"/>
            <a:ext cx="10507850" cy="1323439"/>
          </a:xfrm>
          <a:prstGeom prst="rect">
            <a:avLst/>
          </a:prstGeom>
          <a:solidFill>
            <a:srgbClr val="19191F">
              <a:alpha val="5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tx1"/>
                </a:solidFill>
              </a:rPr>
              <a:t>12</a:t>
            </a:r>
            <a:r>
              <a:rPr lang="en-US" baseline="0" dirty="0">
                <a:solidFill>
                  <a:schemeClr val="tx1"/>
                </a:solidFill>
              </a:rPr>
              <a:t> </a:t>
            </a:r>
            <a:r>
              <a:rPr lang="en-US" baseline="0" dirty="0"/>
              <a:t>O Lord, you will ordain peace for us,</a:t>
            </a:r>
          </a:p>
          <a:p>
            <a:r>
              <a:rPr lang="en-US" baseline="0" dirty="0"/>
              <a:t>    for </a:t>
            </a:r>
            <a:r>
              <a:rPr lang="en-US" baseline="0" dirty="0">
                <a:solidFill>
                  <a:srgbClr val="FFFF00"/>
                </a:solidFill>
              </a:rPr>
              <a:t>you have indeed done for us all our works</a:t>
            </a:r>
            <a:r>
              <a:rPr lang="en-US" baseline="0" dirty="0"/>
              <a:t>.</a:t>
            </a:r>
            <a:endParaRPr lang="en-US" baseline="0" dirty="0">
              <a:solidFill>
                <a:schemeClr val="tx1"/>
              </a:solidFill>
            </a:endParaRPr>
          </a:p>
        </p:txBody>
      </p:sp>
    </p:spTree>
    <p:extLst>
      <p:ext uri="{BB962C8B-B14F-4D97-AF65-F5344CB8AC3E}">
        <p14:creationId xmlns:p14="http://schemas.microsoft.com/office/powerpoint/2010/main" val="41364203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EF5D5-8078-8E13-10F5-E3D5D01F633E}"/>
              </a:ext>
            </a:extLst>
          </p:cNvPr>
          <p:cNvSpPr txBox="1"/>
          <p:nvPr/>
        </p:nvSpPr>
        <p:spPr>
          <a:xfrm>
            <a:off x="918063" y="24489"/>
            <a:ext cx="10355874" cy="769441"/>
          </a:xfrm>
          <a:prstGeom prst="rect">
            <a:avLst/>
          </a:prstGeom>
          <a:noFill/>
          <a:ln w="63500">
            <a:noFill/>
          </a:ln>
        </p:spPr>
        <p:txBody>
          <a:bodyPr wrap="square" rtlCol="0">
            <a:spAutoFit/>
          </a:bodyPr>
          <a:lstStyle/>
          <a:p>
            <a:pPr algn="ctr"/>
            <a:r>
              <a:rPr lang="en-US" sz="44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Isaiah 13-27: God’s Universal Kingdom</a:t>
            </a:r>
          </a:p>
        </p:txBody>
      </p:sp>
      <p:sp>
        <p:nvSpPr>
          <p:cNvPr id="3" name="TextBox 2">
            <a:extLst>
              <a:ext uri="{FF2B5EF4-FFF2-40B4-BE49-F238E27FC236}">
                <a16:creationId xmlns:a16="http://schemas.microsoft.com/office/drawing/2014/main" id="{F4F66C1A-B98B-51A6-9A07-395956E353F3}"/>
              </a:ext>
            </a:extLst>
          </p:cNvPr>
          <p:cNvSpPr txBox="1"/>
          <p:nvPr/>
        </p:nvSpPr>
        <p:spPr>
          <a:xfrm>
            <a:off x="307665" y="733566"/>
            <a:ext cx="11103219" cy="646331"/>
          </a:xfrm>
          <a:prstGeom prst="rect">
            <a:avLst/>
          </a:prstGeom>
          <a:noFill/>
          <a:ln w="63500">
            <a:noFill/>
          </a:ln>
        </p:spPr>
        <p:txBody>
          <a:bodyPr wrap="square" rtlCol="0">
            <a:spAutoFit/>
          </a:bodyPr>
          <a:lstStyle/>
          <a:p>
            <a:pPr marL="571500" indent="-571500">
              <a:spcAft>
                <a:spcPts val="1200"/>
              </a:spcAft>
              <a:buFont typeface="Arial" panose="020B0604020202020204" pitchFamily="34" charset="0"/>
              <a:buChar char="•"/>
            </a:pP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Chapters 13-23:  10 Oracles Regarding the Nations</a:t>
            </a:r>
          </a:p>
        </p:txBody>
      </p:sp>
      <p:sp>
        <p:nvSpPr>
          <p:cNvPr id="5" name="TextBox 4">
            <a:extLst>
              <a:ext uri="{FF2B5EF4-FFF2-40B4-BE49-F238E27FC236}">
                <a16:creationId xmlns:a16="http://schemas.microsoft.com/office/drawing/2014/main" id="{393DD4ED-FCF6-60B7-CE0E-79A4CA0FADED}"/>
              </a:ext>
            </a:extLst>
          </p:cNvPr>
          <p:cNvSpPr txBox="1"/>
          <p:nvPr/>
        </p:nvSpPr>
        <p:spPr>
          <a:xfrm>
            <a:off x="873082" y="1319694"/>
            <a:ext cx="5956439" cy="2862322"/>
          </a:xfrm>
          <a:prstGeom prst="rect">
            <a:avLst/>
          </a:prstGeom>
          <a:noFill/>
        </p:spPr>
        <p:txBody>
          <a:bodyPr wrap="none" rtlCol="0">
            <a:spAutoFit/>
          </a:bodyPr>
          <a:lstStyle/>
          <a:p>
            <a:pPr marL="285750" indent="-285750">
              <a:buFont typeface="Arial" panose="020B0604020202020204" pitchFamily="34" charset="0"/>
              <a:buChar char="•"/>
            </a:pPr>
            <a:r>
              <a:rPr lang="en-US" sz="3600" b="1">
                <a:latin typeface="Calibri" panose="020F0502020204030204" pitchFamily="34" charset="0"/>
                <a:ea typeface="Calibri" panose="020F0502020204030204" pitchFamily="34" charset="0"/>
                <a:cs typeface="Calibri" panose="020F0502020204030204" pitchFamily="34" charset="0"/>
              </a:rPr>
              <a:t>Babylon (13:1-14:27)</a:t>
            </a:r>
          </a:p>
          <a:p>
            <a:pPr marL="285750" indent="-285750">
              <a:buFont typeface="Arial" panose="020B0604020202020204" pitchFamily="34" charset="0"/>
              <a:buChar char="•"/>
            </a:pPr>
            <a:r>
              <a:rPr lang="en-US" sz="3600" b="1">
                <a:latin typeface="Calibri" panose="020F0502020204030204" pitchFamily="34" charset="0"/>
                <a:ea typeface="Calibri" panose="020F0502020204030204" pitchFamily="34" charset="0"/>
                <a:cs typeface="Calibri" panose="020F0502020204030204" pitchFamily="34" charset="0"/>
              </a:rPr>
              <a:t>Philistia (14:28-32)</a:t>
            </a:r>
          </a:p>
          <a:p>
            <a:pPr marL="285750" indent="-285750">
              <a:buFont typeface="Arial" panose="020B0604020202020204" pitchFamily="34" charset="0"/>
              <a:buChar char="•"/>
            </a:pPr>
            <a:r>
              <a:rPr lang="en-US" sz="3600" b="1">
                <a:latin typeface="Calibri" panose="020F0502020204030204" pitchFamily="34" charset="0"/>
                <a:ea typeface="Calibri" panose="020F0502020204030204" pitchFamily="34" charset="0"/>
                <a:cs typeface="Calibri" panose="020F0502020204030204" pitchFamily="34" charset="0"/>
              </a:rPr>
              <a:t>Moab (15:1-16:14)</a:t>
            </a:r>
          </a:p>
          <a:p>
            <a:pPr marL="285750" indent="-285750">
              <a:buFont typeface="Arial" panose="020B0604020202020204" pitchFamily="34" charset="0"/>
              <a:buChar char="•"/>
            </a:pPr>
            <a:r>
              <a:rPr lang="en-US" sz="3600" b="1">
                <a:latin typeface="Calibri" panose="020F0502020204030204" pitchFamily="34" charset="0"/>
                <a:ea typeface="Calibri" panose="020F0502020204030204" pitchFamily="34" charset="0"/>
                <a:cs typeface="Calibri" panose="020F0502020204030204" pitchFamily="34" charset="0"/>
              </a:rPr>
              <a:t>Syria/Israel/Cush (17:1-18:7)</a:t>
            </a:r>
          </a:p>
          <a:p>
            <a:pPr marL="285750" indent="-285750">
              <a:buFont typeface="Arial" panose="020B0604020202020204" pitchFamily="34" charset="0"/>
              <a:buChar char="•"/>
            </a:pPr>
            <a:r>
              <a:rPr lang="en-US" sz="3600" b="1">
                <a:latin typeface="Calibri" panose="020F0502020204030204" pitchFamily="34" charset="0"/>
                <a:ea typeface="Calibri" panose="020F0502020204030204" pitchFamily="34" charset="0"/>
                <a:cs typeface="Calibri" panose="020F0502020204030204" pitchFamily="34" charset="0"/>
              </a:rPr>
              <a:t>Egypt (19:1-20:6)</a:t>
            </a:r>
          </a:p>
        </p:txBody>
      </p:sp>
      <p:sp>
        <p:nvSpPr>
          <p:cNvPr id="6" name="TextBox 5">
            <a:extLst>
              <a:ext uri="{FF2B5EF4-FFF2-40B4-BE49-F238E27FC236}">
                <a16:creationId xmlns:a16="http://schemas.microsoft.com/office/drawing/2014/main" id="{1A28B056-AEBE-213A-0A4C-C6BD72A617EB}"/>
              </a:ext>
            </a:extLst>
          </p:cNvPr>
          <p:cNvSpPr txBox="1"/>
          <p:nvPr/>
        </p:nvSpPr>
        <p:spPr>
          <a:xfrm>
            <a:off x="7482658" y="1319694"/>
            <a:ext cx="4522392" cy="2862322"/>
          </a:xfrm>
          <a:prstGeom prst="rect">
            <a:avLst/>
          </a:prstGeom>
          <a:noFill/>
        </p:spPr>
        <p:txBody>
          <a:bodyPr wrap="none" rtlCol="0">
            <a:spAutoFit/>
          </a:bodyPr>
          <a:lstStyle/>
          <a:p>
            <a:pPr marL="571500" indent="-571500">
              <a:buFont typeface="Arial" panose="020B0604020202020204" pitchFamily="34" charset="0"/>
              <a:buChar char="•"/>
            </a:pPr>
            <a:r>
              <a:rPr lang="en-US" sz="3600" b="1">
                <a:latin typeface="Calibri" panose="020F0502020204030204" pitchFamily="34" charset="0"/>
                <a:ea typeface="Calibri" panose="020F0502020204030204" pitchFamily="34" charset="0"/>
                <a:cs typeface="Calibri" panose="020F0502020204030204" pitchFamily="34" charset="0"/>
              </a:rPr>
              <a:t>Babylon (21:1-10)</a:t>
            </a:r>
          </a:p>
          <a:p>
            <a:pPr marL="571500" indent="-571500">
              <a:buFont typeface="Arial" panose="020B0604020202020204" pitchFamily="34" charset="0"/>
              <a:buChar char="•"/>
            </a:pPr>
            <a:r>
              <a:rPr lang="en-US" sz="3600" b="1">
                <a:latin typeface="Calibri" panose="020F0502020204030204" pitchFamily="34" charset="0"/>
                <a:ea typeface="Calibri" panose="020F0502020204030204" pitchFamily="34" charset="0"/>
                <a:cs typeface="Calibri" panose="020F0502020204030204" pitchFamily="34" charset="0"/>
              </a:rPr>
              <a:t>Edom (21:11-12)</a:t>
            </a:r>
          </a:p>
          <a:p>
            <a:pPr marL="571500" indent="-571500">
              <a:buFont typeface="Arial" panose="020B0604020202020204" pitchFamily="34" charset="0"/>
              <a:buChar char="•"/>
            </a:pPr>
            <a:r>
              <a:rPr lang="en-US" sz="3600" b="1">
                <a:latin typeface="Calibri" panose="020F0502020204030204" pitchFamily="34" charset="0"/>
                <a:ea typeface="Calibri" panose="020F0502020204030204" pitchFamily="34" charset="0"/>
                <a:cs typeface="Calibri" panose="020F0502020204030204" pitchFamily="34" charset="0"/>
              </a:rPr>
              <a:t>Arabia (21:13-17)</a:t>
            </a:r>
          </a:p>
          <a:p>
            <a:pPr marL="571500" indent="-571500">
              <a:buFont typeface="Arial" panose="020B0604020202020204" pitchFamily="34" charset="0"/>
              <a:buChar char="•"/>
            </a:pPr>
            <a:r>
              <a:rPr lang="en-US" sz="3600" b="1">
                <a:latin typeface="Calibri" panose="020F0502020204030204" pitchFamily="34" charset="0"/>
                <a:ea typeface="Calibri" panose="020F0502020204030204" pitchFamily="34" charset="0"/>
                <a:cs typeface="Calibri" panose="020F0502020204030204" pitchFamily="34" charset="0"/>
              </a:rPr>
              <a:t>Jerusalem (22:1-25)</a:t>
            </a:r>
          </a:p>
          <a:p>
            <a:pPr marL="571500" indent="-571500">
              <a:buFont typeface="Arial" panose="020B0604020202020204" pitchFamily="34" charset="0"/>
              <a:buChar char="•"/>
            </a:pPr>
            <a:r>
              <a:rPr lang="en-US" sz="3600" b="1" err="1">
                <a:latin typeface="Calibri" panose="020F0502020204030204" pitchFamily="34" charset="0"/>
                <a:ea typeface="Calibri" panose="020F0502020204030204" pitchFamily="34" charset="0"/>
                <a:cs typeface="Calibri" panose="020F0502020204030204" pitchFamily="34" charset="0"/>
              </a:rPr>
              <a:t>Tyre</a:t>
            </a:r>
            <a:r>
              <a:rPr lang="en-US" sz="3600" b="1">
                <a:latin typeface="Calibri" panose="020F0502020204030204" pitchFamily="34" charset="0"/>
                <a:ea typeface="Calibri" panose="020F0502020204030204" pitchFamily="34" charset="0"/>
                <a:cs typeface="Calibri" panose="020F0502020204030204" pitchFamily="34" charset="0"/>
              </a:rPr>
              <a:t> (23:1-18)</a:t>
            </a:r>
          </a:p>
        </p:txBody>
      </p:sp>
      <p:sp>
        <p:nvSpPr>
          <p:cNvPr id="7" name="TextBox 6">
            <a:extLst>
              <a:ext uri="{FF2B5EF4-FFF2-40B4-BE49-F238E27FC236}">
                <a16:creationId xmlns:a16="http://schemas.microsoft.com/office/drawing/2014/main" id="{72D95FA7-85FD-40CD-90DE-43A9657DDCE0}"/>
              </a:ext>
            </a:extLst>
          </p:cNvPr>
          <p:cNvSpPr txBox="1"/>
          <p:nvPr/>
        </p:nvSpPr>
        <p:spPr>
          <a:xfrm>
            <a:off x="307666" y="4221255"/>
            <a:ext cx="8281164" cy="2539157"/>
          </a:xfrm>
          <a:prstGeom prst="rect">
            <a:avLst/>
          </a:prstGeom>
          <a:noFill/>
          <a:ln w="63500">
            <a:noFill/>
          </a:ln>
        </p:spPr>
        <p:txBody>
          <a:bodyPr wrap="square" rtlCol="0">
            <a:spAutoFit/>
          </a:bodyPr>
          <a:lstStyle/>
          <a:p>
            <a:pPr marL="571500" indent="-571500">
              <a:spcAft>
                <a:spcPts val="600"/>
              </a:spcAft>
              <a:buFont typeface="Arial" panose="020B0604020202020204" pitchFamily="34" charset="0"/>
              <a:buChar char="•"/>
            </a:pPr>
            <a:r>
              <a:rPr lang="en-US" sz="36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 24: Worldwide Judgment</a:t>
            </a:r>
          </a:p>
          <a:p>
            <a:pPr marL="571500" indent="-571500">
              <a:spcAft>
                <a:spcPts val="600"/>
              </a:spcAft>
              <a:buFont typeface="Arial" panose="020B0604020202020204" pitchFamily="34" charset="0"/>
              <a:buChar char="•"/>
            </a:pPr>
            <a:r>
              <a:rPr lang="en-US" sz="36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 25: Fulfillment of God’s Plans</a:t>
            </a:r>
          </a:p>
          <a:p>
            <a:pPr marL="571500" indent="-571500">
              <a:spcAft>
                <a:spcPts val="600"/>
              </a:spcAft>
              <a:buFont typeface="Arial" panose="020B0604020202020204" pitchFamily="34" charset="0"/>
              <a:buChar char="•"/>
            </a:pPr>
            <a:r>
              <a:rPr lang="en-US" sz="36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 26: The People of God</a:t>
            </a:r>
          </a:p>
          <a:p>
            <a:pPr marL="571500" indent="-571500">
              <a:spcAft>
                <a:spcPts val="600"/>
              </a:spcAft>
              <a:buFont typeface="Arial" panose="020B0604020202020204" pitchFamily="34" charset="0"/>
              <a:buChar char="•"/>
            </a:pPr>
            <a:r>
              <a:rPr lang="en-US" sz="36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 27: Israel Fulfills its Purpose</a:t>
            </a:r>
          </a:p>
        </p:txBody>
      </p:sp>
      <p:grpSp>
        <p:nvGrpSpPr>
          <p:cNvPr id="4" name="Group 3">
            <a:extLst>
              <a:ext uri="{FF2B5EF4-FFF2-40B4-BE49-F238E27FC236}">
                <a16:creationId xmlns:a16="http://schemas.microsoft.com/office/drawing/2014/main" id="{7583C0B9-65DA-7662-14DF-14F395A8BC4D}"/>
              </a:ext>
            </a:extLst>
          </p:cNvPr>
          <p:cNvGrpSpPr/>
          <p:nvPr/>
        </p:nvGrpSpPr>
        <p:grpSpPr>
          <a:xfrm>
            <a:off x="8358001" y="4442355"/>
            <a:ext cx="3524108" cy="2191902"/>
            <a:chOff x="8294913" y="1653997"/>
            <a:chExt cx="3524108" cy="2191902"/>
          </a:xfrm>
        </p:grpSpPr>
        <p:sp>
          <p:nvSpPr>
            <p:cNvPr id="8" name="Rectangle: Rounded Corners 7">
              <a:extLst>
                <a:ext uri="{FF2B5EF4-FFF2-40B4-BE49-F238E27FC236}">
                  <a16:creationId xmlns:a16="http://schemas.microsoft.com/office/drawing/2014/main" id="{2649BC74-84BE-9B66-9DDD-6C8DBC267FB9}"/>
                </a:ext>
              </a:extLst>
            </p:cNvPr>
            <p:cNvSpPr/>
            <p:nvPr/>
          </p:nvSpPr>
          <p:spPr>
            <a:xfrm>
              <a:off x="8894345" y="1966025"/>
              <a:ext cx="2924676" cy="1462975"/>
            </a:xfrm>
            <a:prstGeom prst="roundRect">
              <a:avLst/>
            </a:prstGeom>
            <a:solidFill>
              <a:schemeClr val="accent1">
                <a:lumMod val="75000"/>
              </a:schemeClr>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Isaiah’s Mini Apocalypse</a:t>
              </a:r>
            </a:p>
          </p:txBody>
        </p:sp>
        <p:sp>
          <p:nvSpPr>
            <p:cNvPr id="9" name="Right Brace 8">
              <a:extLst>
                <a:ext uri="{FF2B5EF4-FFF2-40B4-BE49-F238E27FC236}">
                  <a16:creationId xmlns:a16="http://schemas.microsoft.com/office/drawing/2014/main" id="{8475C1FD-0A6E-E34A-6FAB-FB7B66A772D2}"/>
                </a:ext>
              </a:extLst>
            </p:cNvPr>
            <p:cNvSpPr/>
            <p:nvPr/>
          </p:nvSpPr>
          <p:spPr>
            <a:xfrm>
              <a:off x="8294913" y="1653997"/>
              <a:ext cx="305389" cy="2191902"/>
            </a:xfrm>
            <a:prstGeom prst="rightBrace">
              <a:avLst/>
            </a:prstGeom>
            <a:ln w="635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208166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16DDD5D9-096B-A5BB-A884-CBA0C65FA2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892"/>
          <a:stretch/>
        </p:blipFill>
        <p:spPr bwMode="auto">
          <a:xfrm>
            <a:off x="9048" y="0"/>
            <a:ext cx="12182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ED44D9E2-EBA3-C0A6-D88B-4F70B5C08286}"/>
              </a:ext>
            </a:extLst>
          </p:cNvPr>
          <p:cNvSpPr txBox="1"/>
          <p:nvPr/>
        </p:nvSpPr>
        <p:spPr>
          <a:xfrm>
            <a:off x="571726" y="997565"/>
            <a:ext cx="11048548" cy="4862870"/>
          </a:xfrm>
          <a:prstGeom prst="rect">
            <a:avLst/>
          </a:prstGeom>
          <a:solidFill>
            <a:srgbClr val="19191F">
              <a:alpha val="5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spcAft>
                <a:spcPts val="3600"/>
              </a:spcAft>
            </a:pPr>
            <a:r>
              <a:rPr lang="en-US" baseline="0" dirty="0"/>
              <a:t>… it is God who works in you, both to will and to work for his good pleasure.          Philippians 2:13</a:t>
            </a:r>
          </a:p>
          <a:p>
            <a:r>
              <a:rPr lang="en-US" baseline="0" dirty="0">
                <a:solidFill>
                  <a:schemeClr val="tx1"/>
                </a:solidFill>
              </a:rPr>
              <a:t>Now may the God of peace … equip you with everything good that you may do his will, working in us that which is pleasing in his sight, through Jesus Christ, to whom be glory forever and ever.</a:t>
            </a:r>
          </a:p>
          <a:p>
            <a:r>
              <a:rPr lang="en-US" baseline="0" dirty="0"/>
              <a:t>                                                            Hebrews 13:20-21</a:t>
            </a:r>
            <a:endParaRPr lang="en-US" baseline="0" dirty="0">
              <a:solidFill>
                <a:schemeClr val="tx1"/>
              </a:solidFill>
            </a:endParaRPr>
          </a:p>
        </p:txBody>
      </p:sp>
    </p:spTree>
    <p:extLst>
      <p:ext uri="{BB962C8B-B14F-4D97-AF65-F5344CB8AC3E}">
        <p14:creationId xmlns:p14="http://schemas.microsoft.com/office/powerpoint/2010/main" val="36852748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4C7F6489-C5F3-B7BB-2AD2-7DF28F89F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ED44D9E2-EBA3-C0A6-D88B-4F70B5C08286}"/>
              </a:ext>
            </a:extLst>
          </p:cNvPr>
          <p:cNvSpPr txBox="1"/>
          <p:nvPr/>
        </p:nvSpPr>
        <p:spPr>
          <a:xfrm>
            <a:off x="454617" y="2302159"/>
            <a:ext cx="11282766" cy="4401205"/>
          </a:xfrm>
          <a:prstGeom prst="rect">
            <a:avLst/>
          </a:prstGeom>
          <a:solidFill>
            <a:srgbClr val="19191F">
              <a:alpha val="5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tx1"/>
                </a:solidFill>
              </a:rPr>
              <a:t>13</a:t>
            </a:r>
            <a:r>
              <a:rPr lang="en-US" baseline="0" dirty="0">
                <a:solidFill>
                  <a:schemeClr val="tx1"/>
                </a:solidFill>
              </a:rPr>
              <a:t> </a:t>
            </a:r>
            <a:r>
              <a:rPr lang="en-US" baseline="0" dirty="0"/>
              <a:t>O Lord our God,</a:t>
            </a:r>
          </a:p>
          <a:p>
            <a:r>
              <a:rPr lang="en-US" baseline="0" dirty="0"/>
              <a:t>    </a:t>
            </a:r>
            <a:r>
              <a:rPr lang="en-US" baseline="0" dirty="0">
                <a:solidFill>
                  <a:srgbClr val="FFFF00"/>
                </a:solidFill>
              </a:rPr>
              <a:t>other lords besides you have ruled over us</a:t>
            </a:r>
            <a:r>
              <a:rPr lang="en-US" baseline="0" dirty="0"/>
              <a:t>,</a:t>
            </a:r>
          </a:p>
          <a:p>
            <a:r>
              <a:rPr lang="en-US" baseline="0" dirty="0"/>
              <a:t>    but your name alone we bring to remembrance.</a:t>
            </a:r>
          </a:p>
          <a:p>
            <a:r>
              <a:rPr lang="en-US" dirty="0"/>
              <a:t>14</a:t>
            </a:r>
            <a:r>
              <a:rPr lang="en-US" baseline="0" dirty="0"/>
              <a:t> They are dead, they will not live;</a:t>
            </a:r>
          </a:p>
          <a:p>
            <a:r>
              <a:rPr lang="en-US" baseline="0" dirty="0"/>
              <a:t>    they are shades, they will not arise;</a:t>
            </a:r>
          </a:p>
          <a:p>
            <a:r>
              <a:rPr lang="en-US" baseline="0" dirty="0"/>
              <a:t>to that end you have visited them with destruction</a:t>
            </a:r>
          </a:p>
          <a:p>
            <a:r>
              <a:rPr lang="en-US" baseline="0" dirty="0"/>
              <a:t>    and wiped out all remembrance of them.</a:t>
            </a:r>
            <a:endParaRPr lang="en-US" baseline="0" dirty="0">
              <a:solidFill>
                <a:schemeClr val="tx1"/>
              </a:solidFill>
            </a:endParaRPr>
          </a:p>
        </p:txBody>
      </p:sp>
      <p:sp>
        <p:nvSpPr>
          <p:cNvPr id="2" name="Rectangle: Rounded Corners 1">
            <a:extLst>
              <a:ext uri="{FF2B5EF4-FFF2-40B4-BE49-F238E27FC236}">
                <a16:creationId xmlns:a16="http://schemas.microsoft.com/office/drawing/2014/main" id="{C9DCD7B4-DA7D-B8F8-06A4-38560951D557}"/>
              </a:ext>
            </a:extLst>
          </p:cNvPr>
          <p:cNvSpPr/>
          <p:nvPr/>
        </p:nvSpPr>
        <p:spPr>
          <a:xfrm>
            <a:off x="454617" y="154636"/>
            <a:ext cx="10784883" cy="1992887"/>
          </a:xfrm>
          <a:prstGeom prst="roundRect">
            <a:avLst/>
          </a:prstGeom>
          <a:solidFill>
            <a:srgbClr val="35261D"/>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8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Other Rulers:  Egyptians, Philistines, Midianites,</a:t>
            </a:r>
          </a:p>
          <a:p>
            <a:r>
              <a:rPr lang="en-US" sz="38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                          Moabites, Ammonites, …</a:t>
            </a:r>
          </a:p>
          <a:p>
            <a:r>
              <a:rPr lang="en-US" sz="38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Other gods…</a:t>
            </a:r>
          </a:p>
        </p:txBody>
      </p:sp>
    </p:spTree>
    <p:extLst>
      <p:ext uri="{BB962C8B-B14F-4D97-AF65-F5344CB8AC3E}">
        <p14:creationId xmlns:p14="http://schemas.microsoft.com/office/powerpoint/2010/main" val="13890079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4C7F6489-C5F3-B7BB-2AD2-7DF28F89F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ED44D9E2-EBA3-C0A6-D88B-4F70B5C08286}"/>
              </a:ext>
            </a:extLst>
          </p:cNvPr>
          <p:cNvSpPr txBox="1"/>
          <p:nvPr/>
        </p:nvSpPr>
        <p:spPr>
          <a:xfrm>
            <a:off x="454617" y="2302159"/>
            <a:ext cx="11282766" cy="4401205"/>
          </a:xfrm>
          <a:prstGeom prst="rect">
            <a:avLst/>
          </a:prstGeom>
          <a:solidFill>
            <a:srgbClr val="19191F">
              <a:alpha val="5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tx1"/>
                </a:solidFill>
              </a:rPr>
              <a:t>13</a:t>
            </a:r>
            <a:r>
              <a:rPr lang="en-US" baseline="0" dirty="0">
                <a:solidFill>
                  <a:schemeClr val="tx1"/>
                </a:solidFill>
              </a:rPr>
              <a:t> </a:t>
            </a:r>
            <a:r>
              <a:rPr lang="en-US" baseline="0" dirty="0"/>
              <a:t>O Lord our God,</a:t>
            </a:r>
          </a:p>
          <a:p>
            <a:r>
              <a:rPr lang="en-US" baseline="0" dirty="0"/>
              <a:t>    other lords besides you have ruled over us,</a:t>
            </a:r>
          </a:p>
          <a:p>
            <a:r>
              <a:rPr lang="en-US" baseline="0" dirty="0"/>
              <a:t>    </a:t>
            </a:r>
            <a:r>
              <a:rPr lang="en-US" baseline="0" dirty="0">
                <a:solidFill>
                  <a:srgbClr val="FFFF00"/>
                </a:solidFill>
              </a:rPr>
              <a:t>but your name alone we bring to remembrance</a:t>
            </a:r>
            <a:r>
              <a:rPr lang="en-US" baseline="0" dirty="0"/>
              <a:t>.</a:t>
            </a:r>
          </a:p>
          <a:p>
            <a:r>
              <a:rPr lang="en-US" dirty="0"/>
              <a:t>14</a:t>
            </a:r>
            <a:r>
              <a:rPr lang="en-US" baseline="0" dirty="0"/>
              <a:t> They are dead, they will not live;</a:t>
            </a:r>
          </a:p>
          <a:p>
            <a:r>
              <a:rPr lang="en-US" baseline="0" dirty="0"/>
              <a:t>    they are shades, they will not arise;</a:t>
            </a:r>
          </a:p>
          <a:p>
            <a:r>
              <a:rPr lang="en-US" baseline="0" dirty="0"/>
              <a:t>to that end you have visited them with destruction</a:t>
            </a:r>
          </a:p>
          <a:p>
            <a:r>
              <a:rPr lang="en-US" baseline="0" dirty="0"/>
              <a:t>    and wiped out all remembrance of them.</a:t>
            </a:r>
            <a:endParaRPr lang="en-US" baseline="0" dirty="0">
              <a:solidFill>
                <a:schemeClr val="tx1"/>
              </a:solidFill>
            </a:endParaRPr>
          </a:p>
        </p:txBody>
      </p:sp>
      <p:sp>
        <p:nvSpPr>
          <p:cNvPr id="2" name="Rectangle: Rounded Corners 1">
            <a:extLst>
              <a:ext uri="{FF2B5EF4-FFF2-40B4-BE49-F238E27FC236}">
                <a16:creationId xmlns:a16="http://schemas.microsoft.com/office/drawing/2014/main" id="{C9DCD7B4-DA7D-B8F8-06A4-38560951D557}"/>
              </a:ext>
            </a:extLst>
          </p:cNvPr>
          <p:cNvSpPr/>
          <p:nvPr/>
        </p:nvSpPr>
        <p:spPr>
          <a:xfrm>
            <a:off x="454616" y="838200"/>
            <a:ext cx="11432583" cy="1309323"/>
          </a:xfrm>
          <a:prstGeom prst="roundRect">
            <a:avLst/>
          </a:prstGeom>
          <a:solidFill>
            <a:srgbClr val="35261D"/>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Literally:  </a:t>
            </a:r>
            <a:r>
              <a:rPr lang="en-US" sz="3800" b="1" i="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Only, </a:t>
            </a:r>
            <a:r>
              <a:rPr lang="en-US" sz="3800" b="1" i="1" dirty="0">
                <a:solidFill>
                  <a:srgbClr val="FFFF00"/>
                </a:solidFill>
                <a:effectLst>
                  <a:glow rad="101600">
                    <a:schemeClr val="bg1">
                      <a:alpha val="80000"/>
                    </a:schemeClr>
                  </a:glow>
                </a:effectLst>
                <a:latin typeface="Calibri" panose="020F0502020204030204" pitchFamily="34" charset="0"/>
                <a:cs typeface="Calibri" panose="020F0502020204030204" pitchFamily="34" charset="0"/>
              </a:rPr>
              <a:t>by Thee </a:t>
            </a:r>
            <a:r>
              <a:rPr lang="en-US" sz="3800" b="1" i="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we make mention of Thy name.</a:t>
            </a:r>
          </a:p>
          <a:p>
            <a:pPr algn="ctr"/>
            <a:r>
              <a:rPr lang="en-US" sz="38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NASB: “through you alone we confess your name”</a:t>
            </a:r>
          </a:p>
        </p:txBody>
      </p:sp>
    </p:spTree>
    <p:extLst>
      <p:ext uri="{BB962C8B-B14F-4D97-AF65-F5344CB8AC3E}">
        <p14:creationId xmlns:p14="http://schemas.microsoft.com/office/powerpoint/2010/main" val="23148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4C7F6489-C5F3-B7BB-2AD2-7DF28F89F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ED44D9E2-EBA3-C0A6-D88B-4F70B5C08286}"/>
              </a:ext>
            </a:extLst>
          </p:cNvPr>
          <p:cNvSpPr txBox="1"/>
          <p:nvPr/>
        </p:nvSpPr>
        <p:spPr>
          <a:xfrm>
            <a:off x="454617" y="2302159"/>
            <a:ext cx="11282766" cy="4401205"/>
          </a:xfrm>
          <a:prstGeom prst="rect">
            <a:avLst/>
          </a:prstGeom>
          <a:solidFill>
            <a:srgbClr val="19191F">
              <a:alpha val="5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tx1"/>
                </a:solidFill>
              </a:rPr>
              <a:t>13</a:t>
            </a:r>
            <a:r>
              <a:rPr lang="en-US" baseline="0" dirty="0">
                <a:solidFill>
                  <a:schemeClr val="tx1"/>
                </a:solidFill>
              </a:rPr>
              <a:t> </a:t>
            </a:r>
            <a:r>
              <a:rPr lang="en-US" baseline="0" dirty="0"/>
              <a:t>O Lord our God,</a:t>
            </a:r>
          </a:p>
          <a:p>
            <a:r>
              <a:rPr lang="en-US" baseline="0" dirty="0"/>
              <a:t>    other lords besides you have ruled over us,</a:t>
            </a:r>
          </a:p>
          <a:p>
            <a:r>
              <a:rPr lang="en-US" baseline="0" dirty="0"/>
              <a:t>    but your name alone we bring to remembrance.</a:t>
            </a:r>
          </a:p>
          <a:p>
            <a:r>
              <a:rPr lang="en-US" dirty="0"/>
              <a:t>14</a:t>
            </a:r>
            <a:r>
              <a:rPr lang="en-US" baseline="0" dirty="0"/>
              <a:t> </a:t>
            </a:r>
            <a:r>
              <a:rPr lang="en-US" baseline="0" dirty="0">
                <a:solidFill>
                  <a:srgbClr val="FFFF00"/>
                </a:solidFill>
              </a:rPr>
              <a:t>They are dead, they will not live;</a:t>
            </a:r>
          </a:p>
          <a:p>
            <a:r>
              <a:rPr lang="en-US" baseline="0" dirty="0">
                <a:solidFill>
                  <a:srgbClr val="FFFF00"/>
                </a:solidFill>
              </a:rPr>
              <a:t>    they are shades, they will not arise;</a:t>
            </a:r>
          </a:p>
          <a:p>
            <a:r>
              <a:rPr lang="en-US" baseline="0" dirty="0">
                <a:solidFill>
                  <a:srgbClr val="FFFF00"/>
                </a:solidFill>
              </a:rPr>
              <a:t>to that end you have visited them with destruction</a:t>
            </a:r>
          </a:p>
          <a:p>
            <a:r>
              <a:rPr lang="en-US" baseline="0" dirty="0">
                <a:solidFill>
                  <a:srgbClr val="FFFF00"/>
                </a:solidFill>
              </a:rPr>
              <a:t>    and wiped out all remembrance of them.</a:t>
            </a:r>
          </a:p>
        </p:txBody>
      </p:sp>
      <p:sp>
        <p:nvSpPr>
          <p:cNvPr id="2" name="Rectangle: Rounded Corners 1">
            <a:extLst>
              <a:ext uri="{FF2B5EF4-FFF2-40B4-BE49-F238E27FC236}">
                <a16:creationId xmlns:a16="http://schemas.microsoft.com/office/drawing/2014/main" id="{7A7551B1-1F3A-8D4A-2C36-494B8A917853}"/>
              </a:ext>
            </a:extLst>
          </p:cNvPr>
          <p:cNvSpPr/>
          <p:nvPr/>
        </p:nvSpPr>
        <p:spPr>
          <a:xfrm>
            <a:off x="454617" y="838200"/>
            <a:ext cx="7952783" cy="1309323"/>
          </a:xfrm>
          <a:prstGeom prst="roundRect">
            <a:avLst/>
          </a:prstGeom>
          <a:solidFill>
            <a:srgbClr val="35261D"/>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8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God’s destruction of these other lords</a:t>
            </a:r>
            <a:endParaRPr lang="en-US" sz="3800" b="1" i="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207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of a valley with fog&#10;&#10;Description automatically generated">
            <a:extLst>
              <a:ext uri="{FF2B5EF4-FFF2-40B4-BE49-F238E27FC236}">
                <a16:creationId xmlns:a16="http://schemas.microsoft.com/office/drawing/2014/main" id="{1A517B79-34A8-20AE-5249-C448F1F6338C}"/>
              </a:ext>
            </a:extLst>
          </p:cNvPr>
          <p:cNvPicPr>
            <a:picLocks noChangeAspect="1"/>
          </p:cNvPicPr>
          <p:nvPr/>
        </p:nvPicPr>
        <p:blipFill rotWithShape="1">
          <a:blip r:embed="rId2">
            <a:extLst>
              <a:ext uri="{28A0092B-C50C-407E-A947-70E740481C1C}">
                <a14:useLocalDpi xmlns:a14="http://schemas.microsoft.com/office/drawing/2010/main" val="0"/>
              </a:ext>
            </a:extLst>
          </a:blip>
          <a:srcRect l="9407" r="7458"/>
          <a:stretch/>
        </p:blipFill>
        <p:spPr>
          <a:xfrm>
            <a:off x="0" y="0"/>
            <a:ext cx="12218040" cy="6858000"/>
          </a:xfrm>
          <a:prstGeom prst="rect">
            <a:avLst/>
          </a:prstGeom>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ED44D9E2-EBA3-C0A6-D88B-4F70B5C08286}"/>
              </a:ext>
            </a:extLst>
          </p:cNvPr>
          <p:cNvSpPr txBox="1"/>
          <p:nvPr/>
        </p:nvSpPr>
        <p:spPr>
          <a:xfrm>
            <a:off x="467637" y="194389"/>
            <a:ext cx="11282766" cy="1938992"/>
          </a:xfrm>
          <a:prstGeom prst="rect">
            <a:avLst/>
          </a:prstGeom>
          <a:solidFill>
            <a:srgbClr val="19191F">
              <a:alpha val="5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tx1"/>
                </a:solidFill>
              </a:rPr>
              <a:t>15</a:t>
            </a:r>
            <a:r>
              <a:rPr lang="en-US" baseline="0" dirty="0">
                <a:solidFill>
                  <a:schemeClr val="tx1"/>
                </a:solidFill>
              </a:rPr>
              <a:t> </a:t>
            </a:r>
            <a:r>
              <a:rPr lang="en-US" baseline="0" dirty="0"/>
              <a:t>But you have increased the nation, O Lord,</a:t>
            </a:r>
          </a:p>
          <a:p>
            <a:r>
              <a:rPr lang="en-US" baseline="0" dirty="0"/>
              <a:t>    you have increased the nation; you are glorified;</a:t>
            </a:r>
          </a:p>
          <a:p>
            <a:r>
              <a:rPr lang="en-US" baseline="0" dirty="0"/>
              <a:t>    you have enlarged all the borders of the land.</a:t>
            </a:r>
            <a:endParaRPr lang="en-US" baseline="0" dirty="0">
              <a:solidFill>
                <a:schemeClr val="tx1"/>
              </a:solidFill>
            </a:endParaRPr>
          </a:p>
        </p:txBody>
      </p:sp>
      <p:sp>
        <p:nvSpPr>
          <p:cNvPr id="2" name="Rectangle: Rounded Corners 1">
            <a:extLst>
              <a:ext uri="{FF2B5EF4-FFF2-40B4-BE49-F238E27FC236}">
                <a16:creationId xmlns:a16="http://schemas.microsoft.com/office/drawing/2014/main" id="{15CD260E-4C4C-C5C8-79C5-E3A86B8ED9AF}"/>
              </a:ext>
            </a:extLst>
          </p:cNvPr>
          <p:cNvSpPr/>
          <p:nvPr/>
        </p:nvSpPr>
        <p:spPr>
          <a:xfrm>
            <a:off x="467637" y="2327770"/>
            <a:ext cx="9184363" cy="1938992"/>
          </a:xfrm>
          <a:prstGeom prst="roundRect">
            <a:avLst/>
          </a:prstGeom>
          <a:solidFill>
            <a:srgbClr val="24353C"/>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8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Had this happened in Isaiah’s day?</a:t>
            </a:r>
          </a:p>
          <a:p>
            <a:r>
              <a:rPr lang="en-US" sz="3800" b="1" i="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     </a:t>
            </a:r>
            <a:r>
              <a:rPr lang="en-US" sz="38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Most likely using the “prophetic perfect”</a:t>
            </a:r>
          </a:p>
        </p:txBody>
      </p:sp>
    </p:spTree>
    <p:extLst>
      <p:ext uri="{BB962C8B-B14F-4D97-AF65-F5344CB8AC3E}">
        <p14:creationId xmlns:p14="http://schemas.microsoft.com/office/powerpoint/2010/main" val="195504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of a valley with fog&#10;&#10;Description automatically generated">
            <a:extLst>
              <a:ext uri="{FF2B5EF4-FFF2-40B4-BE49-F238E27FC236}">
                <a16:creationId xmlns:a16="http://schemas.microsoft.com/office/drawing/2014/main" id="{1A517B79-34A8-20AE-5249-C448F1F6338C}"/>
              </a:ext>
            </a:extLst>
          </p:cNvPr>
          <p:cNvPicPr>
            <a:picLocks noChangeAspect="1"/>
          </p:cNvPicPr>
          <p:nvPr/>
        </p:nvPicPr>
        <p:blipFill rotWithShape="1">
          <a:blip r:embed="rId2">
            <a:extLst>
              <a:ext uri="{28A0092B-C50C-407E-A947-70E740481C1C}">
                <a14:useLocalDpi xmlns:a14="http://schemas.microsoft.com/office/drawing/2010/main" val="0"/>
              </a:ext>
            </a:extLst>
          </a:blip>
          <a:srcRect l="9407" r="7458"/>
          <a:stretch/>
        </p:blipFill>
        <p:spPr>
          <a:xfrm>
            <a:off x="0" y="0"/>
            <a:ext cx="12218040" cy="6858000"/>
          </a:xfrm>
          <a:prstGeom prst="rect">
            <a:avLst/>
          </a:prstGeom>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ED44D9E2-EBA3-C0A6-D88B-4F70B5C08286}"/>
              </a:ext>
            </a:extLst>
          </p:cNvPr>
          <p:cNvSpPr txBox="1"/>
          <p:nvPr/>
        </p:nvSpPr>
        <p:spPr>
          <a:xfrm>
            <a:off x="228600" y="194389"/>
            <a:ext cx="11785600" cy="6247864"/>
          </a:xfrm>
          <a:prstGeom prst="rect">
            <a:avLst/>
          </a:prstGeom>
          <a:solidFill>
            <a:srgbClr val="19191F">
              <a:alpha val="5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sz="3800" dirty="0">
                <a:solidFill>
                  <a:schemeClr val="tx1"/>
                </a:solidFill>
              </a:rPr>
              <a:t>2</a:t>
            </a:r>
            <a:r>
              <a:rPr lang="en-US" sz="3800" baseline="0" dirty="0">
                <a:solidFill>
                  <a:schemeClr val="tx1"/>
                </a:solidFill>
              </a:rPr>
              <a:t> </a:t>
            </a:r>
            <a:r>
              <a:rPr lang="en-US" sz="3800" baseline="0" dirty="0">
                <a:solidFill>
                  <a:srgbClr val="FFFF00"/>
                </a:solidFill>
              </a:rPr>
              <a:t>Enlarge the place of your tent</a:t>
            </a:r>
            <a:r>
              <a:rPr lang="en-US" sz="3800" baseline="0" dirty="0"/>
              <a:t>,</a:t>
            </a:r>
          </a:p>
          <a:p>
            <a:r>
              <a:rPr lang="en-US" sz="3800" baseline="0" dirty="0"/>
              <a:t>    and let the curtains of your habitations be</a:t>
            </a:r>
          </a:p>
          <a:p>
            <a:r>
              <a:rPr lang="en-US" sz="3800" baseline="0" dirty="0"/>
              <a:t>    stretched out;</a:t>
            </a:r>
          </a:p>
          <a:p>
            <a:r>
              <a:rPr lang="en-US" sz="3800" baseline="0" dirty="0"/>
              <a:t>do not hold back; lengthen your cords</a:t>
            </a:r>
          </a:p>
          <a:p>
            <a:r>
              <a:rPr lang="en-US" sz="3800" baseline="0" dirty="0"/>
              <a:t>    and strengthen your stakes.</a:t>
            </a:r>
          </a:p>
          <a:p>
            <a:r>
              <a:rPr lang="en-US" sz="3800" dirty="0"/>
              <a:t>3</a:t>
            </a:r>
            <a:r>
              <a:rPr lang="en-US" sz="3800" baseline="0" dirty="0"/>
              <a:t> For </a:t>
            </a:r>
            <a:r>
              <a:rPr lang="en-US" sz="3800" baseline="0" dirty="0">
                <a:solidFill>
                  <a:srgbClr val="FFFF00"/>
                </a:solidFill>
              </a:rPr>
              <a:t>you will spread abroad to the right and to the left</a:t>
            </a:r>
            <a:r>
              <a:rPr lang="en-US" sz="3800" baseline="0" dirty="0"/>
              <a:t>,</a:t>
            </a:r>
          </a:p>
          <a:p>
            <a:r>
              <a:rPr lang="en-US" sz="3800" baseline="0" dirty="0"/>
              <a:t>    and your offspring will possess the nations</a:t>
            </a:r>
          </a:p>
          <a:p>
            <a:pPr>
              <a:spcAft>
                <a:spcPts val="2400"/>
              </a:spcAft>
            </a:pPr>
            <a:r>
              <a:rPr lang="en-US" sz="3800" baseline="0" dirty="0"/>
              <a:t>    and will people the desolate cities.            </a:t>
            </a:r>
            <a:r>
              <a:rPr lang="en-US" sz="3800" baseline="0" dirty="0">
                <a:solidFill>
                  <a:schemeClr val="tx1"/>
                </a:solidFill>
              </a:rPr>
              <a:t>Isaiah 54:2-3</a:t>
            </a:r>
            <a:endParaRPr lang="en-US" sz="3800" baseline="0" dirty="0"/>
          </a:p>
          <a:p>
            <a:r>
              <a:rPr lang="en-US" sz="3800" baseline="0" dirty="0">
                <a:solidFill>
                  <a:srgbClr val="FFFF00"/>
                </a:solidFill>
              </a:rPr>
              <a:t>(Speaking of the New Jerusalem and the inclusion of the Gentiles – Galatians 4:26-27)</a:t>
            </a:r>
          </a:p>
        </p:txBody>
      </p:sp>
    </p:spTree>
    <p:extLst>
      <p:ext uri="{BB962C8B-B14F-4D97-AF65-F5344CB8AC3E}">
        <p14:creationId xmlns:p14="http://schemas.microsoft.com/office/powerpoint/2010/main" val="1222382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of a valley with fog&#10;&#10;Description automatically generated">
            <a:extLst>
              <a:ext uri="{FF2B5EF4-FFF2-40B4-BE49-F238E27FC236}">
                <a16:creationId xmlns:a16="http://schemas.microsoft.com/office/drawing/2014/main" id="{1A517B79-34A8-20AE-5249-C448F1F6338C}"/>
              </a:ext>
            </a:extLst>
          </p:cNvPr>
          <p:cNvPicPr>
            <a:picLocks noChangeAspect="1"/>
          </p:cNvPicPr>
          <p:nvPr/>
        </p:nvPicPr>
        <p:blipFill rotWithShape="1">
          <a:blip r:embed="rId2">
            <a:extLst>
              <a:ext uri="{28A0092B-C50C-407E-A947-70E740481C1C}">
                <a14:useLocalDpi xmlns:a14="http://schemas.microsoft.com/office/drawing/2010/main" val="0"/>
              </a:ext>
            </a:extLst>
          </a:blip>
          <a:srcRect l="9407" r="7458"/>
          <a:stretch/>
        </p:blipFill>
        <p:spPr>
          <a:xfrm>
            <a:off x="0" y="0"/>
            <a:ext cx="12218040" cy="6858000"/>
          </a:xfrm>
          <a:prstGeom prst="rect">
            <a:avLst/>
          </a:prstGeom>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ED44D9E2-EBA3-C0A6-D88B-4F70B5C08286}"/>
              </a:ext>
            </a:extLst>
          </p:cNvPr>
          <p:cNvSpPr txBox="1"/>
          <p:nvPr/>
        </p:nvSpPr>
        <p:spPr>
          <a:xfrm>
            <a:off x="968383" y="58846"/>
            <a:ext cx="10655927" cy="6740307"/>
          </a:xfrm>
          <a:prstGeom prst="rect">
            <a:avLst/>
          </a:prstGeom>
          <a:solidFill>
            <a:srgbClr val="19191F">
              <a:alpha val="5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sz="3600" dirty="0">
                <a:solidFill>
                  <a:schemeClr val="tx1"/>
                </a:solidFill>
              </a:rPr>
              <a:t>12</a:t>
            </a:r>
            <a:r>
              <a:rPr lang="en-US" sz="3600" baseline="0" dirty="0">
                <a:solidFill>
                  <a:schemeClr val="tx1"/>
                </a:solidFill>
              </a:rPr>
              <a:t> </a:t>
            </a:r>
            <a:r>
              <a:rPr lang="en-US" sz="3600" baseline="0" dirty="0"/>
              <a:t>O Lord, </a:t>
            </a:r>
            <a:r>
              <a:rPr lang="en-US" sz="3600" baseline="0" dirty="0">
                <a:solidFill>
                  <a:srgbClr val="FFFF00"/>
                </a:solidFill>
              </a:rPr>
              <a:t>you will ordain peace for us</a:t>
            </a:r>
            <a:r>
              <a:rPr lang="en-US" sz="3600" baseline="0" dirty="0"/>
              <a:t>,</a:t>
            </a:r>
          </a:p>
          <a:p>
            <a:r>
              <a:rPr lang="en-US" sz="3600" baseline="0" dirty="0"/>
              <a:t>    </a:t>
            </a:r>
            <a:r>
              <a:rPr lang="en-US" sz="3600" baseline="0" dirty="0">
                <a:solidFill>
                  <a:srgbClr val="FFFF00"/>
                </a:solidFill>
              </a:rPr>
              <a:t>for you have indeed done for us all our works.</a:t>
            </a:r>
          </a:p>
          <a:p>
            <a:r>
              <a:rPr lang="en-US" sz="3600" dirty="0"/>
              <a:t>13</a:t>
            </a:r>
            <a:r>
              <a:rPr lang="en-US" sz="3600" baseline="0" dirty="0"/>
              <a:t> O Lord our God,</a:t>
            </a:r>
          </a:p>
          <a:p>
            <a:r>
              <a:rPr lang="en-US" sz="3600" baseline="0" dirty="0"/>
              <a:t>    other lords besides you have ruled over us,</a:t>
            </a:r>
          </a:p>
          <a:p>
            <a:r>
              <a:rPr lang="en-US" sz="3600" baseline="0" dirty="0"/>
              <a:t>    but </a:t>
            </a:r>
            <a:r>
              <a:rPr lang="en-US" sz="3600" baseline="0" dirty="0">
                <a:solidFill>
                  <a:srgbClr val="FFFF00"/>
                </a:solidFill>
              </a:rPr>
              <a:t>[through you alone we confess your name]</a:t>
            </a:r>
            <a:r>
              <a:rPr lang="en-US" sz="3200" dirty="0">
                <a:solidFill>
                  <a:srgbClr val="FFFF00"/>
                </a:solidFill>
              </a:rPr>
              <a:t>NASB</a:t>
            </a:r>
            <a:r>
              <a:rPr lang="en-US" sz="3600" baseline="0" dirty="0">
                <a:solidFill>
                  <a:srgbClr val="FFFF00"/>
                </a:solidFill>
              </a:rPr>
              <a:t> </a:t>
            </a:r>
            <a:r>
              <a:rPr lang="en-US" sz="3600" baseline="0" dirty="0"/>
              <a:t>.</a:t>
            </a:r>
          </a:p>
          <a:p>
            <a:r>
              <a:rPr lang="en-US" sz="3600" dirty="0"/>
              <a:t>14</a:t>
            </a:r>
            <a:r>
              <a:rPr lang="en-US" sz="3600" baseline="0" dirty="0"/>
              <a:t> They are dead, they will not live;</a:t>
            </a:r>
          </a:p>
          <a:p>
            <a:r>
              <a:rPr lang="en-US" sz="3600" baseline="0" dirty="0"/>
              <a:t>    they are shades, they will not arise;</a:t>
            </a:r>
          </a:p>
          <a:p>
            <a:r>
              <a:rPr lang="en-US" sz="3600" baseline="0" dirty="0"/>
              <a:t>to that end </a:t>
            </a:r>
            <a:r>
              <a:rPr lang="en-US" sz="3600" baseline="0" dirty="0">
                <a:solidFill>
                  <a:srgbClr val="FFFF00"/>
                </a:solidFill>
              </a:rPr>
              <a:t>you have visited them with destruction</a:t>
            </a:r>
          </a:p>
          <a:p>
            <a:r>
              <a:rPr lang="en-US" sz="3600" baseline="0" dirty="0"/>
              <a:t>    and </a:t>
            </a:r>
            <a:r>
              <a:rPr lang="en-US" sz="3600" baseline="0" dirty="0">
                <a:solidFill>
                  <a:srgbClr val="FFFF00"/>
                </a:solidFill>
              </a:rPr>
              <a:t>wiped out all remembrance of them</a:t>
            </a:r>
            <a:r>
              <a:rPr lang="en-US" sz="3600" baseline="0" dirty="0"/>
              <a:t>.</a:t>
            </a:r>
          </a:p>
          <a:p>
            <a:r>
              <a:rPr lang="en-US" sz="3600" dirty="0"/>
              <a:t>15</a:t>
            </a:r>
            <a:r>
              <a:rPr lang="en-US" sz="3600" baseline="0" dirty="0"/>
              <a:t> But </a:t>
            </a:r>
            <a:r>
              <a:rPr lang="en-US" sz="3600" baseline="0" dirty="0">
                <a:solidFill>
                  <a:srgbClr val="FFFF00"/>
                </a:solidFill>
              </a:rPr>
              <a:t>you have increased the nation</a:t>
            </a:r>
            <a:r>
              <a:rPr lang="en-US" sz="3600" baseline="0" dirty="0"/>
              <a:t>, O Lord,</a:t>
            </a:r>
          </a:p>
          <a:p>
            <a:r>
              <a:rPr lang="en-US" sz="3600" baseline="0" dirty="0"/>
              <a:t>    </a:t>
            </a:r>
            <a:r>
              <a:rPr lang="en-US" sz="3600" baseline="0" dirty="0">
                <a:solidFill>
                  <a:srgbClr val="FFFF00"/>
                </a:solidFill>
              </a:rPr>
              <a:t>you have increased the nation</a:t>
            </a:r>
            <a:r>
              <a:rPr lang="en-US" sz="3600" baseline="0" dirty="0"/>
              <a:t>; you are glorified;</a:t>
            </a:r>
          </a:p>
          <a:p>
            <a:r>
              <a:rPr lang="en-US" sz="3600" baseline="0" dirty="0"/>
              <a:t>    </a:t>
            </a:r>
            <a:r>
              <a:rPr lang="en-US" sz="3600" baseline="0" dirty="0">
                <a:solidFill>
                  <a:srgbClr val="FFFF00"/>
                </a:solidFill>
              </a:rPr>
              <a:t>you have enlarged all the borders of the land</a:t>
            </a:r>
            <a:r>
              <a:rPr lang="en-US" sz="3600" baseline="0" dirty="0"/>
              <a:t>.</a:t>
            </a:r>
            <a:endParaRPr lang="en-US" sz="3600" baseline="0" dirty="0">
              <a:solidFill>
                <a:schemeClr val="tx1"/>
              </a:solidFill>
            </a:endParaRPr>
          </a:p>
        </p:txBody>
      </p:sp>
      <p:sp>
        <p:nvSpPr>
          <p:cNvPr id="4" name="Rectangle: Rounded Corners 3">
            <a:extLst>
              <a:ext uri="{FF2B5EF4-FFF2-40B4-BE49-F238E27FC236}">
                <a16:creationId xmlns:a16="http://schemas.microsoft.com/office/drawing/2014/main" id="{A92B6E77-38B6-A4F2-E8E4-258DFE79D49C}"/>
              </a:ext>
            </a:extLst>
          </p:cNvPr>
          <p:cNvSpPr/>
          <p:nvPr/>
        </p:nvSpPr>
        <p:spPr>
          <a:xfrm>
            <a:off x="2841816" y="2857055"/>
            <a:ext cx="6052906" cy="1143888"/>
          </a:xfrm>
          <a:prstGeom prst="roundRect">
            <a:avLst/>
          </a:prstGeom>
          <a:solidFill>
            <a:srgbClr val="24353C"/>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God’s work on behalf of his people and for his glory!</a:t>
            </a:r>
          </a:p>
        </p:txBody>
      </p:sp>
    </p:spTree>
    <p:extLst>
      <p:ext uri="{BB962C8B-B14F-4D97-AF65-F5344CB8AC3E}">
        <p14:creationId xmlns:p14="http://schemas.microsoft.com/office/powerpoint/2010/main" val="64453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D08EAB28-C712-8F62-84A2-F804FF7704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ED44D9E2-EBA3-C0A6-D88B-4F70B5C08286}"/>
              </a:ext>
            </a:extLst>
          </p:cNvPr>
          <p:cNvSpPr txBox="1"/>
          <p:nvPr/>
        </p:nvSpPr>
        <p:spPr>
          <a:xfrm>
            <a:off x="219664" y="132396"/>
            <a:ext cx="8676363" cy="1938992"/>
          </a:xfrm>
          <a:prstGeom prst="rect">
            <a:avLst/>
          </a:prstGeom>
          <a:solidFill>
            <a:srgbClr val="19191F">
              <a:alpha val="5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tx1"/>
                </a:solidFill>
              </a:rPr>
              <a:t>16</a:t>
            </a:r>
            <a:r>
              <a:rPr lang="en-US" baseline="0" dirty="0">
                <a:solidFill>
                  <a:schemeClr val="tx1"/>
                </a:solidFill>
              </a:rPr>
              <a:t> </a:t>
            </a:r>
            <a:r>
              <a:rPr lang="en-US" baseline="0" dirty="0"/>
              <a:t>O Lord, in distress they sought you;</a:t>
            </a:r>
          </a:p>
          <a:p>
            <a:r>
              <a:rPr lang="en-US" baseline="0" dirty="0"/>
              <a:t>    they poured out a whispered prayer</a:t>
            </a:r>
          </a:p>
          <a:p>
            <a:r>
              <a:rPr lang="en-US" baseline="0" dirty="0"/>
              <a:t>    when your discipline was upon them.</a:t>
            </a:r>
            <a:endParaRPr lang="en-US" baseline="0" dirty="0">
              <a:solidFill>
                <a:schemeClr val="tx1"/>
              </a:solidFill>
            </a:endParaRPr>
          </a:p>
        </p:txBody>
      </p:sp>
    </p:spTree>
    <p:extLst>
      <p:ext uri="{BB962C8B-B14F-4D97-AF65-F5344CB8AC3E}">
        <p14:creationId xmlns:p14="http://schemas.microsoft.com/office/powerpoint/2010/main" val="36035886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26F4B9F4-144B-6043-57E8-0195975197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011"/>
          <a:stretch/>
        </p:blipFill>
        <p:spPr bwMode="auto">
          <a:xfrm>
            <a:off x="-1" y="0"/>
            <a:ext cx="12192001" cy="6863238"/>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ED44D9E2-EBA3-C0A6-D88B-4F70B5C08286}"/>
              </a:ext>
            </a:extLst>
          </p:cNvPr>
          <p:cNvSpPr txBox="1"/>
          <p:nvPr/>
        </p:nvSpPr>
        <p:spPr>
          <a:xfrm>
            <a:off x="432712" y="4099962"/>
            <a:ext cx="9145241" cy="2554545"/>
          </a:xfrm>
          <a:prstGeom prst="rect">
            <a:avLst/>
          </a:prstGeom>
          <a:solidFill>
            <a:srgbClr val="19191F">
              <a:alpha val="5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tx1"/>
                </a:solidFill>
              </a:rPr>
              <a:t>17</a:t>
            </a:r>
            <a:r>
              <a:rPr lang="en-US" baseline="0" dirty="0">
                <a:solidFill>
                  <a:schemeClr val="tx1"/>
                </a:solidFill>
              </a:rPr>
              <a:t> </a:t>
            </a:r>
            <a:r>
              <a:rPr lang="en-US" baseline="0" dirty="0"/>
              <a:t>Like a pregnant woman</a:t>
            </a:r>
          </a:p>
          <a:p>
            <a:r>
              <a:rPr lang="en-US" baseline="0" dirty="0"/>
              <a:t>    who writhes and cries out in her pangs</a:t>
            </a:r>
          </a:p>
          <a:p>
            <a:r>
              <a:rPr lang="en-US" baseline="0" dirty="0"/>
              <a:t>    when she is near to giving birth,</a:t>
            </a:r>
          </a:p>
          <a:p>
            <a:r>
              <a:rPr lang="en-US" baseline="0" dirty="0"/>
              <a:t>so were we because of you, O Lord;</a:t>
            </a:r>
          </a:p>
        </p:txBody>
      </p:sp>
    </p:spTree>
    <p:extLst>
      <p:ext uri="{BB962C8B-B14F-4D97-AF65-F5344CB8AC3E}">
        <p14:creationId xmlns:p14="http://schemas.microsoft.com/office/powerpoint/2010/main" val="38134269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26F4B9F4-144B-6043-57E8-0195975197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011"/>
          <a:stretch/>
        </p:blipFill>
        <p:spPr bwMode="auto">
          <a:xfrm>
            <a:off x="-1" y="0"/>
            <a:ext cx="12192001" cy="6863238"/>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ED44D9E2-EBA3-C0A6-D88B-4F70B5C08286}"/>
              </a:ext>
            </a:extLst>
          </p:cNvPr>
          <p:cNvSpPr txBox="1"/>
          <p:nvPr/>
        </p:nvSpPr>
        <p:spPr>
          <a:xfrm>
            <a:off x="432712" y="4161955"/>
            <a:ext cx="11326573" cy="2554545"/>
          </a:xfrm>
          <a:prstGeom prst="rect">
            <a:avLst/>
          </a:prstGeom>
          <a:solidFill>
            <a:srgbClr val="19191F">
              <a:alpha val="5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t>18 </a:t>
            </a:r>
            <a:r>
              <a:rPr lang="en-US" baseline="0" dirty="0"/>
              <a:t>    we were pregnant, we writhed,</a:t>
            </a:r>
          </a:p>
          <a:p>
            <a:r>
              <a:rPr lang="en-US" baseline="0" dirty="0"/>
              <a:t>    but we have given birth to wind.</a:t>
            </a:r>
          </a:p>
          <a:p>
            <a:r>
              <a:rPr lang="en-US" baseline="0" dirty="0"/>
              <a:t>We have accomplished no deliverance in the earth,</a:t>
            </a:r>
          </a:p>
          <a:p>
            <a:r>
              <a:rPr lang="en-US" baseline="0" dirty="0"/>
              <a:t>    and the inhabitants of the world have not fallen.</a:t>
            </a:r>
            <a:endParaRPr lang="en-US" baseline="0" dirty="0">
              <a:solidFill>
                <a:schemeClr val="tx1"/>
              </a:solidFill>
            </a:endParaRPr>
          </a:p>
        </p:txBody>
      </p:sp>
    </p:spTree>
    <p:extLst>
      <p:ext uri="{BB962C8B-B14F-4D97-AF65-F5344CB8AC3E}">
        <p14:creationId xmlns:p14="http://schemas.microsoft.com/office/powerpoint/2010/main" val="443736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81E1656-ADD9-27DA-E962-174444DFD434}"/>
              </a:ext>
            </a:extLst>
          </p:cNvPr>
          <p:cNvGrpSpPr/>
          <p:nvPr/>
        </p:nvGrpSpPr>
        <p:grpSpPr>
          <a:xfrm>
            <a:off x="719437" y="322041"/>
            <a:ext cx="3749040" cy="2748299"/>
            <a:chOff x="1498566" y="3984740"/>
            <a:chExt cx="3749040" cy="2748299"/>
          </a:xfrm>
        </p:grpSpPr>
        <p:pic>
          <p:nvPicPr>
            <p:cNvPr id="11266" name="Picture 2">
              <a:extLst>
                <a:ext uri="{FF2B5EF4-FFF2-40B4-BE49-F238E27FC236}">
                  <a16:creationId xmlns:a16="http://schemas.microsoft.com/office/drawing/2014/main" id="{9215ACB9-9409-67AA-00E6-46AF9C3381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566" y="3984740"/>
              <a:ext cx="3749040"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326B843-81CA-D065-665A-E2F4ECD2094E}"/>
                </a:ext>
              </a:extLst>
            </p:cNvPr>
            <p:cNvSpPr txBox="1"/>
            <p:nvPr/>
          </p:nvSpPr>
          <p:spPr>
            <a:xfrm>
              <a:off x="2135308" y="6025153"/>
              <a:ext cx="2650084" cy="707886"/>
            </a:xfrm>
            <a:prstGeom prst="rect">
              <a:avLst/>
            </a:prstGeom>
            <a:noFill/>
          </p:spPr>
          <p:txBody>
            <a:bodyPr wrap="none" rtlCol="0">
              <a:spAutoFit/>
            </a:bodyPr>
            <a:lstStyle/>
            <a:p>
              <a:r>
                <a:rPr lang="en-US" sz="4000" b="1">
                  <a:solidFill>
                    <a:srgbClr val="FFFF00"/>
                  </a:solidFill>
                  <a:effectLst>
                    <a:glow rad="101600">
                      <a:schemeClr val="bg1"/>
                    </a:glow>
                  </a:effectLst>
                  <a:latin typeface="Calibri" panose="020F0502020204030204" pitchFamily="34" charset="0"/>
                  <a:cs typeface="Calibri" panose="020F0502020204030204" pitchFamily="34" charset="0"/>
                </a:rPr>
                <a:t>City of Man</a:t>
              </a:r>
            </a:p>
          </p:txBody>
        </p:sp>
      </p:grpSp>
      <p:grpSp>
        <p:nvGrpSpPr>
          <p:cNvPr id="14" name="Group 13">
            <a:extLst>
              <a:ext uri="{FF2B5EF4-FFF2-40B4-BE49-F238E27FC236}">
                <a16:creationId xmlns:a16="http://schemas.microsoft.com/office/drawing/2014/main" id="{63254988-EF7A-F6EF-15C9-8FAA4F7D57B4}"/>
              </a:ext>
            </a:extLst>
          </p:cNvPr>
          <p:cNvGrpSpPr/>
          <p:nvPr/>
        </p:nvGrpSpPr>
        <p:grpSpPr>
          <a:xfrm>
            <a:off x="7714340" y="292259"/>
            <a:ext cx="3654352" cy="2760013"/>
            <a:chOff x="7136547" y="3979641"/>
            <a:chExt cx="3654352" cy="2760013"/>
          </a:xfrm>
        </p:grpSpPr>
        <p:pic>
          <p:nvPicPr>
            <p:cNvPr id="11268" name="Picture 4">
              <a:extLst>
                <a:ext uri="{FF2B5EF4-FFF2-40B4-BE49-F238E27FC236}">
                  <a16:creationId xmlns:a16="http://schemas.microsoft.com/office/drawing/2014/main" id="{93CAAFFB-2003-07C2-752F-9BE74930F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6547" y="3979641"/>
              <a:ext cx="3654352" cy="2743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9C42FE9-282B-1122-1EEA-EB6CD2DC3FC8}"/>
                </a:ext>
              </a:extLst>
            </p:cNvPr>
            <p:cNvSpPr txBox="1"/>
            <p:nvPr/>
          </p:nvSpPr>
          <p:spPr>
            <a:xfrm>
              <a:off x="7792689" y="6031768"/>
              <a:ext cx="2550698" cy="707886"/>
            </a:xfrm>
            <a:prstGeom prst="rect">
              <a:avLst/>
            </a:prstGeom>
            <a:noFill/>
          </p:spPr>
          <p:txBody>
            <a:bodyPr wrap="none" rtlCol="0">
              <a:spAutoFit/>
            </a:bodyPr>
            <a:lstStyle/>
            <a:p>
              <a:r>
                <a:rPr lang="en-US" sz="4000" b="1">
                  <a:solidFill>
                    <a:srgbClr val="FFFF00"/>
                  </a:solidFill>
                  <a:effectLst>
                    <a:glow rad="101600">
                      <a:schemeClr val="bg1"/>
                    </a:glow>
                  </a:effectLst>
                  <a:latin typeface="Calibri" panose="020F0502020204030204" pitchFamily="34" charset="0"/>
                  <a:cs typeface="Calibri" panose="020F0502020204030204" pitchFamily="34" charset="0"/>
                </a:rPr>
                <a:t>City of God</a:t>
              </a:r>
            </a:p>
          </p:txBody>
        </p:sp>
      </p:grpSp>
      <p:sp>
        <p:nvSpPr>
          <p:cNvPr id="3" name="TextBox 2">
            <a:extLst>
              <a:ext uri="{FF2B5EF4-FFF2-40B4-BE49-F238E27FC236}">
                <a16:creationId xmlns:a16="http://schemas.microsoft.com/office/drawing/2014/main" id="{A2E0B56B-1953-3C61-CD5C-62CF9D6976FC}"/>
              </a:ext>
            </a:extLst>
          </p:cNvPr>
          <p:cNvSpPr txBox="1"/>
          <p:nvPr/>
        </p:nvSpPr>
        <p:spPr>
          <a:xfrm>
            <a:off x="65884" y="3240105"/>
            <a:ext cx="5810526" cy="3539430"/>
          </a:xfrm>
          <a:prstGeom prst="rect">
            <a:avLst/>
          </a:prstGeom>
          <a:noFill/>
          <a:ln w="63500">
            <a:noFill/>
          </a:ln>
        </p:spPr>
        <p:txBody>
          <a:bodyPr wrap="square" rtlCol="0">
            <a:spAutoFit/>
          </a:bodyPr>
          <a:lstStyle/>
          <a:p>
            <a:pPr marL="571500" indent="-571500">
              <a:buFont typeface="Arial" panose="020B0604020202020204" pitchFamily="34" charset="0"/>
              <a:buChar char="•"/>
            </a:pPr>
            <a:r>
              <a:rPr lang="en-US" sz="32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City of the nations </a:t>
            </a:r>
          </a:p>
          <a:p>
            <a:pPr marL="548640"/>
            <a:r>
              <a:rPr lang="en-US" sz="32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(Babylon, </a:t>
            </a:r>
            <a:r>
              <a:rPr lang="en-US" sz="3200" b="1" err="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Tyre</a:t>
            </a:r>
            <a:r>
              <a:rPr lang="en-US" sz="32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Moab, etc.)</a:t>
            </a:r>
          </a:p>
          <a:p>
            <a:pPr marL="571500" indent="-571500">
              <a:buFont typeface="Arial" panose="020B0604020202020204" pitchFamily="34" charset="0"/>
              <a:buChar char="•"/>
            </a:pPr>
            <a:r>
              <a:rPr lang="en-US" sz="32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Characterized by pride and self-sufficiency</a:t>
            </a:r>
          </a:p>
          <a:p>
            <a:pPr marL="571500" indent="-571500">
              <a:buFont typeface="Arial" panose="020B0604020202020204" pitchFamily="34" charset="0"/>
              <a:buChar char="•"/>
            </a:pPr>
            <a:r>
              <a:rPr lang="en-US" sz="32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Represents man apart from God - Glorifies man</a:t>
            </a:r>
          </a:p>
          <a:p>
            <a:pPr marL="571500" indent="-571500">
              <a:buFont typeface="Arial" panose="020B0604020202020204" pitchFamily="34" charset="0"/>
              <a:buChar char="•"/>
            </a:pPr>
            <a:r>
              <a:rPr lang="en-US" sz="32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End is destruction</a:t>
            </a:r>
          </a:p>
        </p:txBody>
      </p:sp>
      <p:sp>
        <p:nvSpPr>
          <p:cNvPr id="5" name="TextBox 4">
            <a:extLst>
              <a:ext uri="{FF2B5EF4-FFF2-40B4-BE49-F238E27FC236}">
                <a16:creationId xmlns:a16="http://schemas.microsoft.com/office/drawing/2014/main" id="{85BCA3F0-F1F7-25D1-9BFC-4D97490F5B69}"/>
              </a:ext>
            </a:extLst>
          </p:cNvPr>
          <p:cNvSpPr txBox="1"/>
          <p:nvPr/>
        </p:nvSpPr>
        <p:spPr>
          <a:xfrm>
            <a:off x="7554687" y="3240105"/>
            <a:ext cx="4354285" cy="3539430"/>
          </a:xfrm>
          <a:prstGeom prst="rect">
            <a:avLst/>
          </a:prstGeom>
          <a:noFill/>
          <a:ln w="63500">
            <a:noFill/>
          </a:ln>
        </p:spPr>
        <p:txBody>
          <a:bodyPr wrap="square" rtlCol="0">
            <a:spAutoFit/>
          </a:bodyPr>
          <a:lstStyle/>
          <a:p>
            <a:pPr marL="571500" indent="-571500">
              <a:buFont typeface="Arial" panose="020B0604020202020204" pitchFamily="34" charset="0"/>
              <a:buChar char="•"/>
            </a:pPr>
            <a:r>
              <a:rPr lang="en-US" sz="32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Mount Zion </a:t>
            </a:r>
          </a:p>
          <a:p>
            <a:pPr marL="548640"/>
            <a:r>
              <a:rPr lang="en-US" sz="32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(New Jerusalem)</a:t>
            </a:r>
          </a:p>
          <a:p>
            <a:pPr marL="571500" indent="-571500">
              <a:buFont typeface="Arial" panose="020B0604020202020204" pitchFamily="34" charset="0"/>
              <a:buChar char="•"/>
            </a:pPr>
            <a:r>
              <a:rPr lang="en-US" sz="32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Characterized by humility and dependence on God</a:t>
            </a:r>
          </a:p>
          <a:p>
            <a:pPr marL="571500" indent="-571500">
              <a:buFont typeface="Arial" panose="020B0604020202020204" pitchFamily="34" charset="0"/>
              <a:buChar char="•"/>
            </a:pPr>
            <a:r>
              <a:rPr lang="en-US" sz="32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Glorifies God</a:t>
            </a:r>
          </a:p>
          <a:p>
            <a:pPr marL="571500" indent="-571500">
              <a:buFont typeface="Arial" panose="020B0604020202020204" pitchFamily="34" charset="0"/>
              <a:buChar char="•"/>
            </a:pPr>
            <a:r>
              <a:rPr lang="en-US" sz="32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End is eternal glory</a:t>
            </a:r>
          </a:p>
        </p:txBody>
      </p:sp>
      <p:sp>
        <p:nvSpPr>
          <p:cNvPr id="18" name="TextBox 17">
            <a:extLst>
              <a:ext uri="{FF2B5EF4-FFF2-40B4-BE49-F238E27FC236}">
                <a16:creationId xmlns:a16="http://schemas.microsoft.com/office/drawing/2014/main" id="{22690502-2778-031E-EA49-437F1EE76102}"/>
              </a:ext>
            </a:extLst>
          </p:cNvPr>
          <p:cNvSpPr txBox="1"/>
          <p:nvPr/>
        </p:nvSpPr>
        <p:spPr>
          <a:xfrm>
            <a:off x="4665865" y="201575"/>
            <a:ext cx="2832782" cy="1938992"/>
          </a:xfrm>
          <a:prstGeom prst="rect">
            <a:avLst/>
          </a:prstGeom>
          <a:noFill/>
          <a:ln w="63500">
            <a:noFill/>
          </a:ln>
        </p:spPr>
        <p:txBody>
          <a:bodyPr wrap="square" rtlCol="0">
            <a:spAutoFit/>
          </a:bodyPr>
          <a:lstStyle/>
          <a:p>
            <a:pPr algn="ctr"/>
            <a:r>
              <a:rPr lang="en-US" sz="40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Two Cities</a:t>
            </a:r>
          </a:p>
          <a:p>
            <a:pPr algn="ctr"/>
            <a:r>
              <a:rPr lang="en-US" sz="40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Of</a:t>
            </a:r>
          </a:p>
          <a:p>
            <a:pPr algn="ctr"/>
            <a:r>
              <a:rPr lang="en-US" sz="40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Isaiah 24-27</a:t>
            </a:r>
          </a:p>
        </p:txBody>
      </p:sp>
    </p:spTree>
    <p:extLst>
      <p:ext uri="{BB962C8B-B14F-4D97-AF65-F5344CB8AC3E}">
        <p14:creationId xmlns:p14="http://schemas.microsoft.com/office/powerpoint/2010/main" val="274992937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26F4B9F4-144B-6043-57E8-0195975197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011"/>
          <a:stretch/>
        </p:blipFill>
        <p:spPr bwMode="auto">
          <a:xfrm>
            <a:off x="-1" y="0"/>
            <a:ext cx="12192001" cy="6863238"/>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ED44D9E2-EBA3-C0A6-D88B-4F70B5C08286}"/>
              </a:ext>
            </a:extLst>
          </p:cNvPr>
          <p:cNvSpPr txBox="1"/>
          <p:nvPr/>
        </p:nvSpPr>
        <p:spPr>
          <a:xfrm>
            <a:off x="432712" y="4161955"/>
            <a:ext cx="11326573" cy="2554545"/>
          </a:xfrm>
          <a:prstGeom prst="rect">
            <a:avLst/>
          </a:prstGeom>
          <a:solidFill>
            <a:srgbClr val="19191F">
              <a:alpha val="5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t>18 </a:t>
            </a:r>
            <a:r>
              <a:rPr lang="en-US" baseline="0" dirty="0"/>
              <a:t>    we were pregnant, we writhed,</a:t>
            </a:r>
          </a:p>
          <a:p>
            <a:r>
              <a:rPr lang="en-US" baseline="0" dirty="0"/>
              <a:t>    but </a:t>
            </a:r>
            <a:r>
              <a:rPr lang="en-US" baseline="0" dirty="0">
                <a:solidFill>
                  <a:srgbClr val="FFFF00"/>
                </a:solidFill>
              </a:rPr>
              <a:t>we have given birth to wind</a:t>
            </a:r>
            <a:r>
              <a:rPr lang="en-US" baseline="0" dirty="0"/>
              <a:t>.</a:t>
            </a:r>
          </a:p>
          <a:p>
            <a:r>
              <a:rPr lang="en-US" baseline="0" dirty="0">
                <a:solidFill>
                  <a:srgbClr val="FFFF00"/>
                </a:solidFill>
              </a:rPr>
              <a:t>We have accomplished no deliverance </a:t>
            </a:r>
            <a:r>
              <a:rPr lang="en-US" baseline="0" dirty="0"/>
              <a:t>in the earth,</a:t>
            </a:r>
          </a:p>
          <a:p>
            <a:r>
              <a:rPr lang="en-US" baseline="0" dirty="0"/>
              <a:t>    and the inhabitants of the world have not fallen.</a:t>
            </a:r>
            <a:endParaRPr lang="en-US" baseline="0" dirty="0">
              <a:solidFill>
                <a:schemeClr val="tx1"/>
              </a:solidFill>
            </a:endParaRPr>
          </a:p>
        </p:txBody>
      </p:sp>
      <p:grpSp>
        <p:nvGrpSpPr>
          <p:cNvPr id="6" name="Group 5">
            <a:extLst>
              <a:ext uri="{FF2B5EF4-FFF2-40B4-BE49-F238E27FC236}">
                <a16:creationId xmlns:a16="http://schemas.microsoft.com/office/drawing/2014/main" id="{2286B18A-5558-7D11-5AA8-AFB9CDD2E959}"/>
              </a:ext>
            </a:extLst>
          </p:cNvPr>
          <p:cNvGrpSpPr/>
          <p:nvPr/>
        </p:nvGrpSpPr>
        <p:grpSpPr>
          <a:xfrm>
            <a:off x="7164711" y="3247329"/>
            <a:ext cx="4341490" cy="2391471"/>
            <a:chOff x="7186482" y="3214672"/>
            <a:chExt cx="4341490" cy="2391471"/>
          </a:xfrm>
        </p:grpSpPr>
        <p:sp>
          <p:nvSpPr>
            <p:cNvPr id="2" name="Rectangle: Rounded Corners 1">
              <a:extLst>
                <a:ext uri="{FF2B5EF4-FFF2-40B4-BE49-F238E27FC236}">
                  <a16:creationId xmlns:a16="http://schemas.microsoft.com/office/drawing/2014/main" id="{EE31B7D9-A222-B122-5115-D7367AA0BC23}"/>
                </a:ext>
              </a:extLst>
            </p:cNvPr>
            <p:cNvSpPr/>
            <p:nvPr/>
          </p:nvSpPr>
          <p:spPr>
            <a:xfrm>
              <a:off x="7186482" y="3214672"/>
              <a:ext cx="4341490" cy="800545"/>
            </a:xfrm>
            <a:prstGeom prst="roundRect">
              <a:avLst/>
            </a:prstGeom>
            <a:solidFill>
              <a:srgbClr val="24353C"/>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Literally:  Salvation</a:t>
              </a:r>
            </a:p>
          </p:txBody>
        </p:sp>
        <p:cxnSp>
          <p:nvCxnSpPr>
            <p:cNvPr id="3" name="Straight Arrow Connector 2">
              <a:extLst>
                <a:ext uri="{FF2B5EF4-FFF2-40B4-BE49-F238E27FC236}">
                  <a16:creationId xmlns:a16="http://schemas.microsoft.com/office/drawing/2014/main" id="{B32DD1C4-DC5D-4EF1-F6BF-C48FC405AA79}"/>
                </a:ext>
              </a:extLst>
            </p:cNvPr>
            <p:cNvCxnSpPr>
              <a:cxnSpLocks/>
            </p:cNvCxnSpPr>
            <p:nvPr/>
          </p:nvCxnSpPr>
          <p:spPr>
            <a:xfrm flipH="1">
              <a:off x="7968343" y="4015217"/>
              <a:ext cx="1306504" cy="1590926"/>
            </a:xfrm>
            <a:prstGeom prst="straightConnector1">
              <a:avLst/>
            </a:prstGeom>
            <a:ln w="635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2436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26F4B9F4-144B-6043-57E8-0195975197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011"/>
          <a:stretch/>
        </p:blipFill>
        <p:spPr bwMode="auto">
          <a:xfrm>
            <a:off x="-1" y="0"/>
            <a:ext cx="12192001" cy="6863238"/>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ED44D9E2-EBA3-C0A6-D88B-4F70B5C08286}"/>
              </a:ext>
            </a:extLst>
          </p:cNvPr>
          <p:cNvSpPr txBox="1"/>
          <p:nvPr/>
        </p:nvSpPr>
        <p:spPr>
          <a:xfrm>
            <a:off x="432712" y="1614698"/>
            <a:ext cx="11326573" cy="5016758"/>
          </a:xfrm>
          <a:prstGeom prst="rect">
            <a:avLst/>
          </a:prstGeom>
          <a:solidFill>
            <a:srgbClr val="19191F">
              <a:alpha val="5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tx1"/>
                </a:solidFill>
              </a:rPr>
              <a:t>17</a:t>
            </a:r>
            <a:r>
              <a:rPr lang="en-US" baseline="0" dirty="0">
                <a:solidFill>
                  <a:schemeClr val="tx1"/>
                </a:solidFill>
              </a:rPr>
              <a:t> </a:t>
            </a:r>
            <a:r>
              <a:rPr lang="en-US" baseline="0" dirty="0"/>
              <a:t>Like a pregnant woman</a:t>
            </a:r>
          </a:p>
          <a:p>
            <a:r>
              <a:rPr lang="en-US" baseline="0" dirty="0"/>
              <a:t>    who writhes and cries out in her pangs</a:t>
            </a:r>
          </a:p>
          <a:p>
            <a:r>
              <a:rPr lang="en-US" baseline="0" dirty="0"/>
              <a:t>    when she is near to giving birth,</a:t>
            </a:r>
          </a:p>
          <a:p>
            <a:r>
              <a:rPr lang="en-US" baseline="0" dirty="0"/>
              <a:t>so were we because of you, O Lord;</a:t>
            </a:r>
          </a:p>
          <a:p>
            <a:r>
              <a:rPr lang="en-US" dirty="0"/>
              <a:t>18 </a:t>
            </a:r>
            <a:r>
              <a:rPr lang="en-US" baseline="0" dirty="0"/>
              <a:t>    we were pregnant, we writhed,</a:t>
            </a:r>
          </a:p>
          <a:p>
            <a:r>
              <a:rPr lang="en-US" baseline="0" dirty="0"/>
              <a:t>    but </a:t>
            </a:r>
            <a:r>
              <a:rPr lang="en-US" baseline="0" dirty="0">
                <a:solidFill>
                  <a:srgbClr val="FFFF00"/>
                </a:solidFill>
              </a:rPr>
              <a:t>we have given birth to wind</a:t>
            </a:r>
            <a:r>
              <a:rPr lang="en-US" baseline="0" dirty="0"/>
              <a:t>.</a:t>
            </a:r>
          </a:p>
          <a:p>
            <a:r>
              <a:rPr lang="en-US" baseline="0" dirty="0">
                <a:solidFill>
                  <a:srgbClr val="FFFF00"/>
                </a:solidFill>
              </a:rPr>
              <a:t>We have accomplished no deliverance in the earth</a:t>
            </a:r>
            <a:r>
              <a:rPr lang="en-US" baseline="0" dirty="0"/>
              <a:t>,</a:t>
            </a:r>
          </a:p>
          <a:p>
            <a:r>
              <a:rPr lang="en-US" baseline="0" dirty="0"/>
              <a:t>    and </a:t>
            </a:r>
            <a:r>
              <a:rPr lang="en-US" baseline="0" dirty="0">
                <a:solidFill>
                  <a:srgbClr val="FFFF00"/>
                </a:solidFill>
              </a:rPr>
              <a:t>the inhabitants of the world have not fallen</a:t>
            </a:r>
            <a:r>
              <a:rPr lang="en-US" baseline="0" dirty="0"/>
              <a:t>.</a:t>
            </a:r>
            <a:endParaRPr lang="en-US" baseline="0" dirty="0">
              <a:solidFill>
                <a:schemeClr val="tx1"/>
              </a:solidFill>
            </a:endParaRPr>
          </a:p>
        </p:txBody>
      </p:sp>
      <p:sp>
        <p:nvSpPr>
          <p:cNvPr id="4" name="Rectangle: Rounded Corners 3">
            <a:extLst>
              <a:ext uri="{FF2B5EF4-FFF2-40B4-BE49-F238E27FC236}">
                <a16:creationId xmlns:a16="http://schemas.microsoft.com/office/drawing/2014/main" id="{79DA223D-4532-CFA0-EB2F-476F2FF0C7E2}"/>
              </a:ext>
            </a:extLst>
          </p:cNvPr>
          <p:cNvSpPr/>
          <p:nvPr/>
        </p:nvSpPr>
        <p:spPr>
          <a:xfrm>
            <a:off x="6312355" y="226544"/>
            <a:ext cx="5663287" cy="1809085"/>
          </a:xfrm>
          <a:prstGeom prst="roundRect">
            <a:avLst/>
          </a:prstGeom>
          <a:solidFill>
            <a:srgbClr val="24353C"/>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Isaiah confesses the emptiness of man’s efforts apart from God!</a:t>
            </a:r>
          </a:p>
        </p:txBody>
      </p:sp>
    </p:spTree>
    <p:extLst>
      <p:ext uri="{BB962C8B-B14F-4D97-AF65-F5344CB8AC3E}">
        <p14:creationId xmlns:p14="http://schemas.microsoft.com/office/powerpoint/2010/main" val="29052134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EDC7FB8F-EE71-DF6A-CAA0-37EE3D9983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141"/>
          <a:stretch/>
        </p:blipFill>
        <p:spPr bwMode="auto">
          <a:xfrm>
            <a:off x="-1" y="-1"/>
            <a:ext cx="12192001" cy="6884899"/>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ED44D9E2-EBA3-C0A6-D88B-4F70B5C08286}"/>
              </a:ext>
            </a:extLst>
          </p:cNvPr>
          <p:cNvSpPr txBox="1"/>
          <p:nvPr/>
        </p:nvSpPr>
        <p:spPr>
          <a:xfrm>
            <a:off x="432712" y="163392"/>
            <a:ext cx="11326573" cy="2554545"/>
          </a:xfrm>
          <a:prstGeom prst="rect">
            <a:avLst/>
          </a:prstGeom>
          <a:solidFill>
            <a:srgbClr val="3A1210">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t>19 </a:t>
            </a:r>
            <a:r>
              <a:rPr lang="en-US" baseline="0" dirty="0"/>
              <a:t>Your dead shall live; their bodies shall rise.</a:t>
            </a:r>
          </a:p>
          <a:p>
            <a:r>
              <a:rPr lang="en-US" baseline="0" dirty="0"/>
              <a:t>    You who dwell in the dust, awake and sing for joy!</a:t>
            </a:r>
          </a:p>
          <a:p>
            <a:r>
              <a:rPr lang="en-US" baseline="0" dirty="0"/>
              <a:t>For your dew is a dew of light,</a:t>
            </a:r>
          </a:p>
          <a:p>
            <a:r>
              <a:rPr lang="en-US" baseline="0" dirty="0"/>
              <a:t>    and the earth will give birth to the dead.</a:t>
            </a:r>
            <a:endParaRPr lang="en-US" baseline="0" dirty="0">
              <a:solidFill>
                <a:schemeClr val="tx1"/>
              </a:solidFill>
            </a:endParaRPr>
          </a:p>
        </p:txBody>
      </p:sp>
      <p:sp>
        <p:nvSpPr>
          <p:cNvPr id="2" name="Rectangle: Rounded Corners 1">
            <a:extLst>
              <a:ext uri="{FF2B5EF4-FFF2-40B4-BE49-F238E27FC236}">
                <a16:creationId xmlns:a16="http://schemas.microsoft.com/office/drawing/2014/main" id="{A351F4A9-DE39-D128-5F21-857304734411}"/>
              </a:ext>
            </a:extLst>
          </p:cNvPr>
          <p:cNvSpPr/>
          <p:nvPr/>
        </p:nvSpPr>
        <p:spPr>
          <a:xfrm>
            <a:off x="432712" y="2992332"/>
            <a:ext cx="6014583" cy="1809085"/>
          </a:xfrm>
          <a:prstGeom prst="roundRect">
            <a:avLst/>
          </a:prstGeom>
          <a:solidFill>
            <a:srgbClr val="200E0B"/>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God’s Ultimate Victory:</a:t>
            </a:r>
          </a:p>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Resurrection from the Dead!</a:t>
            </a:r>
          </a:p>
        </p:txBody>
      </p:sp>
    </p:spTree>
    <p:extLst>
      <p:ext uri="{BB962C8B-B14F-4D97-AF65-F5344CB8AC3E}">
        <p14:creationId xmlns:p14="http://schemas.microsoft.com/office/powerpoint/2010/main" val="30665243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38DB3F5-BE06-3B04-176D-8769D0090C9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700893" y="2847612"/>
            <a:ext cx="10694818" cy="3631763"/>
          </a:xfrm>
          <a:prstGeom prst="rect">
            <a:avLst/>
          </a:prstGeom>
          <a:solidFill>
            <a:srgbClr val="35261D">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marL="742950" indent="-742950">
              <a:spcAft>
                <a:spcPts val="1800"/>
              </a:spcAft>
              <a:buFont typeface="+mj-lt"/>
              <a:buAutoNum type="arabicPeriod"/>
            </a:pPr>
            <a:r>
              <a:rPr lang="en-US" baseline="0" dirty="0"/>
              <a:t>Finding our peace and security in God alone</a:t>
            </a:r>
          </a:p>
          <a:p>
            <a:pPr marL="742950" indent="-742950">
              <a:spcAft>
                <a:spcPts val="1800"/>
              </a:spcAft>
              <a:buFont typeface="+mj-lt"/>
              <a:buAutoNum type="arabicPeriod"/>
            </a:pPr>
            <a:r>
              <a:rPr lang="en-US" baseline="0" dirty="0"/>
              <a:t>Seeking God’s glory and God himself instead of a change in circumstances</a:t>
            </a:r>
          </a:p>
          <a:p>
            <a:pPr marL="742950" indent="-742950">
              <a:spcAft>
                <a:spcPts val="600"/>
              </a:spcAft>
              <a:buFont typeface="+mj-lt"/>
              <a:buAutoNum type="arabicPeriod"/>
            </a:pPr>
            <a:r>
              <a:rPr lang="en-US" baseline="0" dirty="0"/>
              <a:t>Maintaining hope because God enables good in us and brings salvation to the world</a:t>
            </a:r>
          </a:p>
        </p:txBody>
      </p:sp>
      <p:sp>
        <p:nvSpPr>
          <p:cNvPr id="5" name="TextBox 4">
            <a:extLst>
              <a:ext uri="{FF2B5EF4-FFF2-40B4-BE49-F238E27FC236}">
                <a16:creationId xmlns:a16="http://schemas.microsoft.com/office/drawing/2014/main" id="{158C1732-85B1-6458-FECD-48BE367CA0AB}"/>
              </a:ext>
            </a:extLst>
          </p:cNvPr>
          <p:cNvSpPr txBox="1"/>
          <p:nvPr/>
        </p:nvSpPr>
        <p:spPr>
          <a:xfrm>
            <a:off x="918063" y="24489"/>
            <a:ext cx="10355874" cy="830997"/>
          </a:xfrm>
          <a:prstGeom prst="rect">
            <a:avLst/>
          </a:prstGeom>
          <a:noFill/>
          <a:ln w="63500">
            <a:noFill/>
          </a:ln>
        </p:spPr>
        <p:txBody>
          <a:bodyPr wrap="square" rtlCol="0">
            <a:spAutoFit/>
          </a:bodyPr>
          <a:lstStyle/>
          <a:p>
            <a:pPr algn="ctr"/>
            <a:r>
              <a:rPr lang="en-US"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God-Centered Waiting Is…</a:t>
            </a:r>
          </a:p>
        </p:txBody>
      </p:sp>
    </p:spTree>
    <p:extLst>
      <p:ext uri="{BB962C8B-B14F-4D97-AF65-F5344CB8AC3E}">
        <p14:creationId xmlns:p14="http://schemas.microsoft.com/office/powerpoint/2010/main" val="27654658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B0CCE87-021C-0D33-C133-CC5B0F24BE2C}"/>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1373485" y="2847612"/>
            <a:ext cx="9445030" cy="3785652"/>
          </a:xfrm>
          <a:prstGeom prst="rect">
            <a:avLst/>
          </a:prstGeom>
          <a:solidFill>
            <a:srgbClr val="35261D">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marL="571500" indent="-571500">
              <a:spcAft>
                <a:spcPts val="1800"/>
              </a:spcAft>
              <a:buFont typeface="Arial" panose="020B0604020202020204" pitchFamily="34" charset="0"/>
              <a:buChar char="•"/>
            </a:pPr>
            <a:r>
              <a:rPr lang="en-US" baseline="0" dirty="0"/>
              <a:t>Song of God’s people – 1-6</a:t>
            </a:r>
          </a:p>
          <a:p>
            <a:pPr marL="571500" indent="-571500">
              <a:spcAft>
                <a:spcPts val="600"/>
              </a:spcAft>
              <a:buFont typeface="Arial" panose="020B0604020202020204" pitchFamily="34" charset="0"/>
              <a:buChar char="•"/>
            </a:pPr>
            <a:r>
              <a:rPr lang="en-US" baseline="0" dirty="0"/>
              <a:t>Isaiah’s Prayer </a:t>
            </a:r>
          </a:p>
          <a:p>
            <a:pPr marL="1124712" indent="-571500">
              <a:spcAft>
                <a:spcPts val="600"/>
              </a:spcAft>
              <a:buFont typeface="Arial" panose="020B0604020202020204" pitchFamily="34" charset="0"/>
              <a:buChar char="•"/>
            </a:pPr>
            <a:r>
              <a:rPr lang="en-US" baseline="0" dirty="0"/>
              <a:t>God-Centered Waiting – 7-11</a:t>
            </a:r>
          </a:p>
          <a:p>
            <a:pPr marL="1124712" indent="-571500">
              <a:spcAft>
                <a:spcPts val="1800"/>
              </a:spcAft>
              <a:buFont typeface="Arial" panose="020B0604020202020204" pitchFamily="34" charset="0"/>
              <a:buChar char="•"/>
            </a:pPr>
            <a:r>
              <a:rPr lang="en-US" baseline="0" dirty="0"/>
              <a:t>God-Centered Perspective – 12-19</a:t>
            </a:r>
          </a:p>
          <a:p>
            <a:pPr marL="571500" indent="-571500">
              <a:spcAft>
                <a:spcPts val="1800"/>
              </a:spcAft>
              <a:buFont typeface="Arial" panose="020B0604020202020204" pitchFamily="34" charset="0"/>
              <a:buChar char="•"/>
            </a:pPr>
            <a:r>
              <a:rPr lang="en-US" baseline="0" dirty="0">
                <a:solidFill>
                  <a:srgbClr val="FFFF00"/>
                </a:solidFill>
              </a:rPr>
              <a:t>Isaiah’s Exhortation – 20-21</a:t>
            </a:r>
          </a:p>
        </p:txBody>
      </p:sp>
      <p:sp>
        <p:nvSpPr>
          <p:cNvPr id="4" name="TextBox 3">
            <a:extLst>
              <a:ext uri="{FF2B5EF4-FFF2-40B4-BE49-F238E27FC236}">
                <a16:creationId xmlns:a16="http://schemas.microsoft.com/office/drawing/2014/main" id="{536BC581-B809-3104-422E-2D5B7690079E}"/>
              </a:ext>
            </a:extLst>
          </p:cNvPr>
          <p:cNvSpPr txBox="1"/>
          <p:nvPr/>
        </p:nvSpPr>
        <p:spPr>
          <a:xfrm>
            <a:off x="918063" y="24489"/>
            <a:ext cx="10355874" cy="1569660"/>
          </a:xfrm>
          <a:prstGeom prst="rect">
            <a:avLst/>
          </a:prstGeom>
          <a:noFill/>
          <a:ln w="63500">
            <a:noFill/>
          </a:ln>
        </p:spPr>
        <p:txBody>
          <a:bodyPr wrap="square" rtlCol="0">
            <a:spAutoFit/>
          </a:bodyPr>
          <a:lstStyle/>
          <a:p>
            <a:pPr algn="ctr"/>
            <a:r>
              <a:rPr lang="en-US"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Isaiah 26 – The People of God… </a:t>
            </a:r>
          </a:p>
          <a:p>
            <a:pPr algn="ctr"/>
            <a:r>
              <a:rPr lang="en-US"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Picture of God-Centered Waiting</a:t>
            </a:r>
          </a:p>
        </p:txBody>
      </p:sp>
    </p:spTree>
    <p:extLst>
      <p:ext uri="{BB962C8B-B14F-4D97-AF65-F5344CB8AC3E}">
        <p14:creationId xmlns:p14="http://schemas.microsoft.com/office/powerpoint/2010/main" val="3858837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4EB201BF-33EB-693B-F969-25A95BCB2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1011" cy="6858001"/>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ED44D9E2-EBA3-C0A6-D88B-4F70B5C08286}"/>
              </a:ext>
            </a:extLst>
          </p:cNvPr>
          <p:cNvSpPr txBox="1"/>
          <p:nvPr/>
        </p:nvSpPr>
        <p:spPr>
          <a:xfrm>
            <a:off x="275270" y="807296"/>
            <a:ext cx="11640468" cy="4770537"/>
          </a:xfrm>
          <a:prstGeom prst="rect">
            <a:avLst/>
          </a:prstGeom>
          <a:solidFill>
            <a:srgbClr val="243039">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sz="3800" dirty="0"/>
              <a:t>20 </a:t>
            </a:r>
            <a:r>
              <a:rPr lang="en-US" sz="3800" baseline="0" dirty="0"/>
              <a:t>Come, my people, enter your chambers,</a:t>
            </a:r>
          </a:p>
          <a:p>
            <a:r>
              <a:rPr lang="en-US" sz="3800" baseline="0" dirty="0"/>
              <a:t>    and shut your doors behind you;</a:t>
            </a:r>
          </a:p>
          <a:p>
            <a:r>
              <a:rPr lang="en-US" sz="3800" baseline="0" dirty="0"/>
              <a:t>hide yourselves for a little while</a:t>
            </a:r>
          </a:p>
          <a:p>
            <a:r>
              <a:rPr lang="en-US" sz="3800" baseline="0" dirty="0"/>
              <a:t>    until the fury has passed by.</a:t>
            </a:r>
          </a:p>
          <a:p>
            <a:r>
              <a:rPr lang="en-US" sz="3800" dirty="0"/>
              <a:t>21</a:t>
            </a:r>
            <a:r>
              <a:rPr lang="en-US" sz="3800" baseline="0" dirty="0"/>
              <a:t> For behold, the Lord is coming out from his place</a:t>
            </a:r>
          </a:p>
          <a:p>
            <a:r>
              <a:rPr lang="en-US" sz="3800" baseline="0" dirty="0"/>
              <a:t>    to punish the inhabitants of the earth for their iniquity,</a:t>
            </a:r>
          </a:p>
          <a:p>
            <a:r>
              <a:rPr lang="en-US" sz="3800" baseline="0" dirty="0"/>
              <a:t>and the earth will disclose the blood shed on it,</a:t>
            </a:r>
          </a:p>
          <a:p>
            <a:r>
              <a:rPr lang="en-US" sz="3800" baseline="0" dirty="0"/>
              <a:t>    and will no more cover its slain.</a:t>
            </a:r>
            <a:endParaRPr lang="en-US" sz="3800" baseline="0" dirty="0">
              <a:solidFill>
                <a:schemeClr val="tx1"/>
              </a:solidFill>
            </a:endParaRPr>
          </a:p>
        </p:txBody>
      </p:sp>
    </p:spTree>
    <p:extLst>
      <p:ext uri="{BB962C8B-B14F-4D97-AF65-F5344CB8AC3E}">
        <p14:creationId xmlns:p14="http://schemas.microsoft.com/office/powerpoint/2010/main" val="18431024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4EB201BF-33EB-693B-F969-25A95BCB2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1011" cy="6858001"/>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ED44D9E2-EBA3-C0A6-D88B-4F70B5C08286}"/>
              </a:ext>
            </a:extLst>
          </p:cNvPr>
          <p:cNvSpPr txBox="1"/>
          <p:nvPr/>
        </p:nvSpPr>
        <p:spPr>
          <a:xfrm>
            <a:off x="275270" y="807296"/>
            <a:ext cx="11640468" cy="4770537"/>
          </a:xfrm>
          <a:prstGeom prst="rect">
            <a:avLst/>
          </a:prstGeom>
          <a:solidFill>
            <a:srgbClr val="243039">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sz="3800" dirty="0"/>
              <a:t>20 </a:t>
            </a:r>
            <a:r>
              <a:rPr lang="en-US" sz="3800" baseline="0" dirty="0"/>
              <a:t>Come, my people, enter your chambers,</a:t>
            </a:r>
          </a:p>
          <a:p>
            <a:r>
              <a:rPr lang="en-US" sz="3800" baseline="0" dirty="0"/>
              <a:t>    and </a:t>
            </a:r>
            <a:r>
              <a:rPr lang="en-US" sz="3800" baseline="0" dirty="0">
                <a:solidFill>
                  <a:srgbClr val="FFFF00"/>
                </a:solidFill>
              </a:rPr>
              <a:t>shut your doors behind you</a:t>
            </a:r>
            <a:r>
              <a:rPr lang="en-US" sz="3800" baseline="0" dirty="0"/>
              <a:t>;</a:t>
            </a:r>
          </a:p>
          <a:p>
            <a:r>
              <a:rPr lang="en-US" sz="3800" baseline="0" dirty="0"/>
              <a:t>hide yourselves for a little while</a:t>
            </a:r>
          </a:p>
          <a:p>
            <a:r>
              <a:rPr lang="en-US" sz="3800" baseline="0" dirty="0"/>
              <a:t>    until the fury has passed by.</a:t>
            </a:r>
          </a:p>
          <a:p>
            <a:r>
              <a:rPr lang="en-US" sz="3800" dirty="0"/>
              <a:t>21</a:t>
            </a:r>
            <a:r>
              <a:rPr lang="en-US" sz="3800" baseline="0" dirty="0"/>
              <a:t> For behold, the Lord is coming out from his place</a:t>
            </a:r>
          </a:p>
          <a:p>
            <a:r>
              <a:rPr lang="en-US" sz="3800" baseline="0" dirty="0"/>
              <a:t>    to punish the inhabitants of the earth for their iniquity,</a:t>
            </a:r>
          </a:p>
          <a:p>
            <a:r>
              <a:rPr lang="en-US" sz="3800" baseline="0" dirty="0"/>
              <a:t>and the earth will disclose the blood shed on it,</a:t>
            </a:r>
          </a:p>
          <a:p>
            <a:r>
              <a:rPr lang="en-US" sz="3800" baseline="0" dirty="0"/>
              <a:t>    and will no more cover its slain.</a:t>
            </a:r>
          </a:p>
        </p:txBody>
      </p:sp>
      <p:sp>
        <p:nvSpPr>
          <p:cNvPr id="2" name="Rectangle: Rounded Corners 1">
            <a:extLst>
              <a:ext uri="{FF2B5EF4-FFF2-40B4-BE49-F238E27FC236}">
                <a16:creationId xmlns:a16="http://schemas.microsoft.com/office/drawing/2014/main" id="{9DADF50E-5EAF-D9C8-A8FD-376AE011E1FD}"/>
              </a:ext>
            </a:extLst>
          </p:cNvPr>
          <p:cNvSpPr/>
          <p:nvPr/>
        </p:nvSpPr>
        <p:spPr>
          <a:xfrm>
            <a:off x="3678012" y="3249571"/>
            <a:ext cx="5663287" cy="2832342"/>
          </a:xfrm>
          <a:prstGeom prst="roundRect">
            <a:avLst/>
          </a:prstGeom>
          <a:solidFill>
            <a:srgbClr val="24353C"/>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Picture:</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Noah entering the ark</a:t>
            </a:r>
          </a:p>
          <a:p>
            <a:pPr marL="571500" indent="-571500">
              <a:buFont typeface="Arial" panose="020B0604020202020204" pitchFamily="34" charset="0"/>
              <a:buChar char="•"/>
            </a:pPr>
            <a:endPar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endParaRPr>
          </a:p>
          <a:p>
            <a:pPr marL="571500" indent="-571500">
              <a:buFont typeface="Arial" panose="020B0604020202020204" pitchFamily="34" charset="0"/>
              <a:buChar char="•"/>
            </a:pPr>
            <a:endPar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endParaRPr>
          </a:p>
          <a:p>
            <a:endPar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648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4EB201BF-33EB-693B-F969-25A95BCB2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1011" cy="6858001"/>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ED44D9E2-EBA3-C0A6-D88B-4F70B5C08286}"/>
              </a:ext>
            </a:extLst>
          </p:cNvPr>
          <p:cNvSpPr txBox="1"/>
          <p:nvPr/>
        </p:nvSpPr>
        <p:spPr>
          <a:xfrm>
            <a:off x="275270" y="807296"/>
            <a:ext cx="11640468" cy="4770537"/>
          </a:xfrm>
          <a:prstGeom prst="rect">
            <a:avLst/>
          </a:prstGeom>
          <a:solidFill>
            <a:srgbClr val="243039">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sz="3800" dirty="0"/>
              <a:t>20 </a:t>
            </a:r>
            <a:r>
              <a:rPr lang="en-US" sz="3800" baseline="0" dirty="0"/>
              <a:t>Come, my people, </a:t>
            </a:r>
            <a:r>
              <a:rPr lang="en-US" sz="3800" baseline="0" dirty="0">
                <a:solidFill>
                  <a:srgbClr val="FFFF00"/>
                </a:solidFill>
              </a:rPr>
              <a:t>enter your chambers</a:t>
            </a:r>
            <a:r>
              <a:rPr lang="en-US" sz="3800" baseline="0" dirty="0"/>
              <a:t>,</a:t>
            </a:r>
          </a:p>
          <a:p>
            <a:r>
              <a:rPr lang="en-US" sz="3800" baseline="0" dirty="0"/>
              <a:t>    and shut your doors behind you;</a:t>
            </a:r>
          </a:p>
          <a:p>
            <a:r>
              <a:rPr lang="en-US" sz="3800" baseline="0" dirty="0">
                <a:solidFill>
                  <a:srgbClr val="FFFF00"/>
                </a:solidFill>
              </a:rPr>
              <a:t>hide yourselves for a little while</a:t>
            </a:r>
          </a:p>
          <a:p>
            <a:r>
              <a:rPr lang="en-US" sz="3800" baseline="0" dirty="0"/>
              <a:t>    until the fury has passed by.</a:t>
            </a:r>
          </a:p>
          <a:p>
            <a:r>
              <a:rPr lang="en-US" sz="3800" dirty="0"/>
              <a:t>21</a:t>
            </a:r>
            <a:r>
              <a:rPr lang="en-US" sz="3800" baseline="0" dirty="0"/>
              <a:t> For behold, the Lord is coming out from his place</a:t>
            </a:r>
          </a:p>
          <a:p>
            <a:r>
              <a:rPr lang="en-US" sz="3800" baseline="0" dirty="0"/>
              <a:t>    to punish the inhabitants of the earth for their iniquity,</a:t>
            </a:r>
          </a:p>
          <a:p>
            <a:r>
              <a:rPr lang="en-US" sz="3800" baseline="0" dirty="0"/>
              <a:t>and the earth will disclose the blood shed on it,</a:t>
            </a:r>
          </a:p>
          <a:p>
            <a:r>
              <a:rPr lang="en-US" sz="3800" baseline="0" dirty="0"/>
              <a:t>    and will no more cover its slain.</a:t>
            </a:r>
            <a:endParaRPr lang="en-US" sz="3800" baseline="0" dirty="0">
              <a:solidFill>
                <a:schemeClr val="tx1"/>
              </a:solidFill>
            </a:endParaRPr>
          </a:p>
        </p:txBody>
      </p:sp>
      <p:sp>
        <p:nvSpPr>
          <p:cNvPr id="2" name="Rectangle: Rounded Corners 1">
            <a:extLst>
              <a:ext uri="{FF2B5EF4-FFF2-40B4-BE49-F238E27FC236}">
                <a16:creationId xmlns:a16="http://schemas.microsoft.com/office/drawing/2014/main" id="{9DADF50E-5EAF-D9C8-A8FD-376AE011E1FD}"/>
              </a:ext>
            </a:extLst>
          </p:cNvPr>
          <p:cNvSpPr/>
          <p:nvPr/>
        </p:nvSpPr>
        <p:spPr>
          <a:xfrm>
            <a:off x="3678012" y="3249571"/>
            <a:ext cx="5663287" cy="2832342"/>
          </a:xfrm>
          <a:prstGeom prst="roundRect">
            <a:avLst/>
          </a:prstGeom>
          <a:solidFill>
            <a:srgbClr val="24353C"/>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Picture:</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Noah entering the ark</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Israelites staying inside while angel of death passed over</a:t>
            </a:r>
          </a:p>
        </p:txBody>
      </p:sp>
      <p:grpSp>
        <p:nvGrpSpPr>
          <p:cNvPr id="7" name="Group 6">
            <a:extLst>
              <a:ext uri="{FF2B5EF4-FFF2-40B4-BE49-F238E27FC236}">
                <a16:creationId xmlns:a16="http://schemas.microsoft.com/office/drawing/2014/main" id="{3C5FD733-859C-A2D3-311D-A8741BD97159}"/>
              </a:ext>
            </a:extLst>
          </p:cNvPr>
          <p:cNvGrpSpPr/>
          <p:nvPr/>
        </p:nvGrpSpPr>
        <p:grpSpPr>
          <a:xfrm>
            <a:off x="4234543" y="1972543"/>
            <a:ext cx="7582301" cy="1277028"/>
            <a:chOff x="4234543" y="1972543"/>
            <a:chExt cx="7582301" cy="1277028"/>
          </a:xfrm>
        </p:grpSpPr>
        <p:grpSp>
          <p:nvGrpSpPr>
            <p:cNvPr id="3" name="Group 2">
              <a:extLst>
                <a:ext uri="{FF2B5EF4-FFF2-40B4-BE49-F238E27FC236}">
                  <a16:creationId xmlns:a16="http://schemas.microsoft.com/office/drawing/2014/main" id="{6C272481-1632-7959-198A-23501B2687C1}"/>
                </a:ext>
              </a:extLst>
            </p:cNvPr>
            <p:cNvGrpSpPr/>
            <p:nvPr/>
          </p:nvGrpSpPr>
          <p:grpSpPr>
            <a:xfrm>
              <a:off x="6433457" y="1972543"/>
              <a:ext cx="5383387" cy="1014497"/>
              <a:chOff x="6449385" y="4732764"/>
              <a:chExt cx="5383387" cy="1014497"/>
            </a:xfrm>
          </p:grpSpPr>
          <p:sp>
            <p:nvSpPr>
              <p:cNvPr id="4" name="Rectangle: Rounded Corners 3">
                <a:extLst>
                  <a:ext uri="{FF2B5EF4-FFF2-40B4-BE49-F238E27FC236}">
                    <a16:creationId xmlns:a16="http://schemas.microsoft.com/office/drawing/2014/main" id="{0C6EBEE2-6467-2C55-FAD1-5805FF34090F}"/>
                  </a:ext>
                </a:extLst>
              </p:cNvPr>
              <p:cNvSpPr/>
              <p:nvPr/>
            </p:nvSpPr>
            <p:spPr>
              <a:xfrm>
                <a:off x="7491282" y="4732764"/>
                <a:ext cx="4341490" cy="800545"/>
              </a:xfrm>
              <a:prstGeom prst="roundRect">
                <a:avLst/>
              </a:prstGeom>
              <a:solidFill>
                <a:srgbClr val="24353C"/>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Passover verb</a:t>
                </a:r>
              </a:p>
            </p:txBody>
          </p:sp>
          <p:cxnSp>
            <p:nvCxnSpPr>
              <p:cNvPr id="6" name="Straight Arrow Connector 5">
                <a:extLst>
                  <a:ext uri="{FF2B5EF4-FFF2-40B4-BE49-F238E27FC236}">
                    <a16:creationId xmlns:a16="http://schemas.microsoft.com/office/drawing/2014/main" id="{49095650-88A6-FC27-AAF4-B4F4B4FE1887}"/>
                  </a:ext>
                </a:extLst>
              </p:cNvPr>
              <p:cNvCxnSpPr>
                <a:cxnSpLocks/>
                <a:stCxn id="4" idx="1"/>
              </p:cNvCxnSpPr>
              <p:nvPr/>
            </p:nvCxnSpPr>
            <p:spPr>
              <a:xfrm flipH="1">
                <a:off x="6449385" y="5133037"/>
                <a:ext cx="1041897" cy="614224"/>
              </a:xfrm>
              <a:prstGeom prst="straightConnector1">
                <a:avLst/>
              </a:prstGeom>
              <a:ln w="635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9" name="Rectangle: Rounded Corners 8">
              <a:extLst>
                <a:ext uri="{FF2B5EF4-FFF2-40B4-BE49-F238E27FC236}">
                  <a16:creationId xmlns:a16="http://schemas.microsoft.com/office/drawing/2014/main" id="{6D2E7CF1-02B2-D508-BF7B-065C4231CB04}"/>
                </a:ext>
              </a:extLst>
            </p:cNvPr>
            <p:cNvSpPr/>
            <p:nvPr/>
          </p:nvSpPr>
          <p:spPr>
            <a:xfrm>
              <a:off x="4234543" y="2519908"/>
              <a:ext cx="2198914" cy="729663"/>
            </a:xfrm>
            <a:prstGeom prst="roundRect">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5515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4EB201BF-33EB-693B-F969-25A95BCB2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1011" cy="6858001"/>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ED44D9E2-EBA3-C0A6-D88B-4F70B5C08286}"/>
              </a:ext>
            </a:extLst>
          </p:cNvPr>
          <p:cNvSpPr txBox="1"/>
          <p:nvPr/>
        </p:nvSpPr>
        <p:spPr>
          <a:xfrm>
            <a:off x="275270" y="807296"/>
            <a:ext cx="11640468" cy="4770537"/>
          </a:xfrm>
          <a:prstGeom prst="rect">
            <a:avLst/>
          </a:prstGeom>
          <a:solidFill>
            <a:srgbClr val="243039">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sz="3800" dirty="0"/>
              <a:t>20 </a:t>
            </a:r>
            <a:r>
              <a:rPr lang="en-US" sz="3800" baseline="0" dirty="0"/>
              <a:t>Come, my people, </a:t>
            </a:r>
            <a:r>
              <a:rPr lang="en-US" sz="3800" baseline="0" dirty="0">
                <a:solidFill>
                  <a:srgbClr val="FFFF00"/>
                </a:solidFill>
              </a:rPr>
              <a:t>enter your chambers</a:t>
            </a:r>
            <a:r>
              <a:rPr lang="en-US" sz="3800" baseline="0" dirty="0"/>
              <a:t>,</a:t>
            </a:r>
          </a:p>
          <a:p>
            <a:r>
              <a:rPr lang="en-US" sz="3800" baseline="0" dirty="0"/>
              <a:t>    and shut your doors behind you;</a:t>
            </a:r>
          </a:p>
          <a:p>
            <a:r>
              <a:rPr lang="en-US" sz="3800" baseline="0" dirty="0">
                <a:solidFill>
                  <a:srgbClr val="FFFF00"/>
                </a:solidFill>
              </a:rPr>
              <a:t>hide yourselves for a little while</a:t>
            </a:r>
          </a:p>
          <a:p>
            <a:r>
              <a:rPr lang="en-US" sz="3800" baseline="0" dirty="0"/>
              <a:t>    until the fury has passed by.</a:t>
            </a:r>
          </a:p>
          <a:p>
            <a:r>
              <a:rPr lang="en-US" sz="3800" dirty="0"/>
              <a:t>21</a:t>
            </a:r>
            <a:r>
              <a:rPr lang="en-US" sz="3800" baseline="0" dirty="0"/>
              <a:t> For behold, the Lord is coming out from his place</a:t>
            </a:r>
          </a:p>
          <a:p>
            <a:r>
              <a:rPr lang="en-US" sz="3800" baseline="0" dirty="0"/>
              <a:t>    to punish the inhabitants of the earth for their iniquity,</a:t>
            </a:r>
          </a:p>
          <a:p>
            <a:r>
              <a:rPr lang="en-US" sz="3800" baseline="0" dirty="0"/>
              <a:t>and the earth will disclose the blood shed on it,</a:t>
            </a:r>
          </a:p>
          <a:p>
            <a:r>
              <a:rPr lang="en-US" sz="3800" baseline="0" dirty="0"/>
              <a:t>    and will no more cover its slain.</a:t>
            </a:r>
            <a:endParaRPr lang="en-US" sz="3800" baseline="0" dirty="0">
              <a:solidFill>
                <a:schemeClr val="tx1"/>
              </a:solidFill>
            </a:endParaRPr>
          </a:p>
        </p:txBody>
      </p:sp>
      <p:sp>
        <p:nvSpPr>
          <p:cNvPr id="2" name="Rectangle: Rounded Corners 1">
            <a:extLst>
              <a:ext uri="{FF2B5EF4-FFF2-40B4-BE49-F238E27FC236}">
                <a16:creationId xmlns:a16="http://schemas.microsoft.com/office/drawing/2014/main" id="{9DADF50E-5EAF-D9C8-A8FD-376AE011E1FD}"/>
              </a:ext>
            </a:extLst>
          </p:cNvPr>
          <p:cNvSpPr/>
          <p:nvPr/>
        </p:nvSpPr>
        <p:spPr>
          <a:xfrm>
            <a:off x="3678013" y="3249571"/>
            <a:ext cx="4714874" cy="2832342"/>
          </a:xfrm>
          <a:prstGeom prst="roundRect">
            <a:avLst/>
          </a:prstGeom>
          <a:solidFill>
            <a:srgbClr val="24353C"/>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What does verse 20 mean for us?</a:t>
            </a:r>
          </a:p>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Jesus is our ark – He is our Passover lamb!</a:t>
            </a:r>
          </a:p>
        </p:txBody>
      </p:sp>
    </p:spTree>
    <p:extLst>
      <p:ext uri="{BB962C8B-B14F-4D97-AF65-F5344CB8AC3E}">
        <p14:creationId xmlns:p14="http://schemas.microsoft.com/office/powerpoint/2010/main" val="751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4EB201BF-33EB-693B-F969-25A95BCB2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1011" cy="6858001"/>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ED44D9E2-EBA3-C0A6-D88B-4F70B5C08286}"/>
              </a:ext>
            </a:extLst>
          </p:cNvPr>
          <p:cNvSpPr txBox="1"/>
          <p:nvPr/>
        </p:nvSpPr>
        <p:spPr>
          <a:xfrm>
            <a:off x="275270" y="807296"/>
            <a:ext cx="11640468" cy="4770537"/>
          </a:xfrm>
          <a:prstGeom prst="rect">
            <a:avLst/>
          </a:prstGeom>
          <a:solidFill>
            <a:srgbClr val="243039">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sz="3800" dirty="0"/>
              <a:t>20 </a:t>
            </a:r>
            <a:r>
              <a:rPr lang="en-US" sz="3800" baseline="0" dirty="0"/>
              <a:t>Come, my people, enter your chambers,</a:t>
            </a:r>
          </a:p>
          <a:p>
            <a:r>
              <a:rPr lang="en-US" sz="3800" baseline="0" dirty="0"/>
              <a:t>    and shut your doors behind you;</a:t>
            </a:r>
          </a:p>
          <a:p>
            <a:r>
              <a:rPr lang="en-US" sz="3800" baseline="0" dirty="0"/>
              <a:t>hide yourselves for a little while</a:t>
            </a:r>
          </a:p>
          <a:p>
            <a:r>
              <a:rPr lang="en-US" sz="3800" baseline="0" dirty="0"/>
              <a:t>    until the fury has passed by.</a:t>
            </a:r>
          </a:p>
          <a:p>
            <a:r>
              <a:rPr lang="en-US" sz="3800" dirty="0"/>
              <a:t>21</a:t>
            </a:r>
            <a:r>
              <a:rPr lang="en-US" sz="3800" baseline="0" dirty="0"/>
              <a:t> </a:t>
            </a:r>
            <a:r>
              <a:rPr lang="en-US" sz="3800" baseline="0" dirty="0">
                <a:solidFill>
                  <a:srgbClr val="FFFF00"/>
                </a:solidFill>
              </a:rPr>
              <a:t>For behold, the Lord is coming out from his place</a:t>
            </a:r>
          </a:p>
          <a:p>
            <a:r>
              <a:rPr lang="en-US" sz="3800" baseline="0" dirty="0">
                <a:solidFill>
                  <a:srgbClr val="FFFF00"/>
                </a:solidFill>
              </a:rPr>
              <a:t>    to punish the inhabitants of the earth for their iniquity,</a:t>
            </a:r>
          </a:p>
          <a:p>
            <a:r>
              <a:rPr lang="en-US" sz="3800" baseline="0" dirty="0">
                <a:solidFill>
                  <a:srgbClr val="FFFF00"/>
                </a:solidFill>
              </a:rPr>
              <a:t>and the earth will disclose the blood shed on it,</a:t>
            </a:r>
          </a:p>
          <a:p>
            <a:r>
              <a:rPr lang="en-US" sz="3800" baseline="0" dirty="0">
                <a:solidFill>
                  <a:srgbClr val="FFFF00"/>
                </a:solidFill>
              </a:rPr>
              <a:t>    and will no more cover its slain.</a:t>
            </a:r>
          </a:p>
        </p:txBody>
      </p:sp>
      <p:sp>
        <p:nvSpPr>
          <p:cNvPr id="2" name="Rectangle: Rounded Corners 1">
            <a:extLst>
              <a:ext uri="{FF2B5EF4-FFF2-40B4-BE49-F238E27FC236}">
                <a16:creationId xmlns:a16="http://schemas.microsoft.com/office/drawing/2014/main" id="{12E61AE3-EBB7-DA84-6A31-C3E29C894783}"/>
              </a:ext>
            </a:extLst>
          </p:cNvPr>
          <p:cNvSpPr/>
          <p:nvPr/>
        </p:nvSpPr>
        <p:spPr>
          <a:xfrm>
            <a:off x="3046640" y="5577180"/>
            <a:ext cx="5825217" cy="1182853"/>
          </a:xfrm>
          <a:prstGeom prst="roundRect">
            <a:avLst/>
          </a:prstGeom>
          <a:solidFill>
            <a:srgbClr val="24353C"/>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God’s final victory over sin – goes right into chapter 27</a:t>
            </a:r>
          </a:p>
        </p:txBody>
      </p:sp>
    </p:spTree>
    <p:extLst>
      <p:ext uri="{BB962C8B-B14F-4D97-AF65-F5344CB8AC3E}">
        <p14:creationId xmlns:p14="http://schemas.microsoft.com/office/powerpoint/2010/main" val="287910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grpSp>
        <p:nvGrpSpPr>
          <p:cNvPr id="8" name="Group 7">
            <a:extLst>
              <a:ext uri="{FF2B5EF4-FFF2-40B4-BE49-F238E27FC236}">
                <a16:creationId xmlns:a16="http://schemas.microsoft.com/office/drawing/2014/main" id="{2877ADD8-BE19-F6F9-F3CB-B937ADA4E789}"/>
              </a:ext>
            </a:extLst>
          </p:cNvPr>
          <p:cNvGrpSpPr/>
          <p:nvPr/>
        </p:nvGrpSpPr>
        <p:grpSpPr>
          <a:xfrm>
            <a:off x="54430" y="54430"/>
            <a:ext cx="8166100" cy="4572000"/>
            <a:chOff x="0" y="0"/>
            <a:chExt cx="8166100" cy="4572000"/>
          </a:xfrm>
        </p:grpSpPr>
        <p:pic>
          <p:nvPicPr>
            <p:cNvPr id="2" name="Picture 2">
              <a:extLst>
                <a:ext uri="{FF2B5EF4-FFF2-40B4-BE49-F238E27FC236}">
                  <a16:creationId xmlns:a16="http://schemas.microsoft.com/office/drawing/2014/main" id="{FD2A48D1-CB3C-9DD3-C1DE-DCC8E31723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1661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307F5E30-E9B1-4A2A-A276-FA28F701A0CB}"/>
                </a:ext>
              </a:extLst>
            </p:cNvPr>
            <p:cNvSpPr txBox="1"/>
            <p:nvPr/>
          </p:nvSpPr>
          <p:spPr>
            <a:xfrm>
              <a:off x="1399877" y="3194131"/>
              <a:ext cx="5344495" cy="1323439"/>
            </a:xfrm>
            <a:prstGeom prst="rect">
              <a:avLst/>
            </a:prstGeom>
            <a:solidFill>
              <a:schemeClr val="bg1">
                <a:lumMod val="75000"/>
                <a:lumOff val="25000"/>
                <a:alpha val="70000"/>
              </a:scheme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ctr"/>
              <a:r>
                <a:rPr lang="en-US" baseline="0" dirty="0">
                  <a:solidFill>
                    <a:schemeClr val="tx1"/>
                  </a:solidFill>
                </a:rPr>
                <a:t>God’s Judgment</a:t>
              </a:r>
            </a:p>
            <a:p>
              <a:pPr algn="ctr"/>
              <a:r>
                <a:rPr lang="en-US" baseline="0" dirty="0"/>
                <a:t>City of Man Destroyed</a:t>
              </a:r>
              <a:endParaRPr lang="en-US" baseline="0" dirty="0">
                <a:solidFill>
                  <a:schemeClr val="tx1"/>
                </a:solidFill>
              </a:endParaRPr>
            </a:p>
          </p:txBody>
        </p:sp>
        <p:sp>
          <p:nvSpPr>
            <p:cNvPr id="4" name="TextBox 3">
              <a:extLst>
                <a:ext uri="{FF2B5EF4-FFF2-40B4-BE49-F238E27FC236}">
                  <a16:creationId xmlns:a16="http://schemas.microsoft.com/office/drawing/2014/main" id="{A68E2D19-A2A5-1D59-4428-87733DFC7F7A}"/>
                </a:ext>
              </a:extLst>
            </p:cNvPr>
            <p:cNvSpPr txBox="1"/>
            <p:nvPr/>
          </p:nvSpPr>
          <p:spPr>
            <a:xfrm>
              <a:off x="2495094" y="76855"/>
              <a:ext cx="3154065" cy="830997"/>
            </a:xfrm>
            <a:prstGeom prst="rect">
              <a:avLst/>
            </a:prstGeom>
            <a:noFill/>
            <a:ln w="63500">
              <a:noFill/>
            </a:ln>
          </p:spPr>
          <p:txBody>
            <a:bodyPr wrap="square" rtlCol="0">
              <a:spAutoFit/>
            </a:bodyPr>
            <a:lstStyle/>
            <a:p>
              <a:pPr algn="ctr"/>
              <a:r>
                <a:rPr lang="en-US"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Isaiah 24</a:t>
              </a:r>
            </a:p>
          </p:txBody>
        </p:sp>
      </p:grpSp>
      <p:grpSp>
        <p:nvGrpSpPr>
          <p:cNvPr id="9" name="Group 8">
            <a:extLst>
              <a:ext uri="{FF2B5EF4-FFF2-40B4-BE49-F238E27FC236}">
                <a16:creationId xmlns:a16="http://schemas.microsoft.com/office/drawing/2014/main" id="{16899184-D6A9-2688-AD74-49493BC7B91C}"/>
              </a:ext>
            </a:extLst>
          </p:cNvPr>
          <p:cNvGrpSpPr/>
          <p:nvPr/>
        </p:nvGrpSpPr>
        <p:grpSpPr>
          <a:xfrm>
            <a:off x="4085841" y="2238242"/>
            <a:ext cx="8067648" cy="4572000"/>
            <a:chOff x="4108701" y="2295392"/>
            <a:chExt cx="8067648" cy="4572000"/>
          </a:xfrm>
        </p:grpSpPr>
        <p:pic>
          <p:nvPicPr>
            <p:cNvPr id="3" name="Picture 2">
              <a:extLst>
                <a:ext uri="{FF2B5EF4-FFF2-40B4-BE49-F238E27FC236}">
                  <a16:creationId xmlns:a16="http://schemas.microsoft.com/office/drawing/2014/main" id="{9C8D4069-9A3A-4EDE-EAF7-C0A48C1B0F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463"/>
            <a:stretch/>
          </p:blipFill>
          <p:spPr bwMode="auto">
            <a:xfrm>
              <a:off x="4108701" y="2295392"/>
              <a:ext cx="8067648"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536F28D3-43B5-F1E4-8B65-8FABBF2B2290}"/>
                </a:ext>
              </a:extLst>
            </p:cNvPr>
            <p:cNvSpPr txBox="1"/>
            <p:nvPr/>
          </p:nvSpPr>
          <p:spPr>
            <a:xfrm>
              <a:off x="6589067" y="2306999"/>
              <a:ext cx="3154065" cy="830997"/>
            </a:xfrm>
            <a:prstGeom prst="rect">
              <a:avLst/>
            </a:prstGeom>
            <a:noFill/>
            <a:ln w="63500">
              <a:noFill/>
            </a:ln>
          </p:spPr>
          <p:txBody>
            <a:bodyPr wrap="square" rtlCol="0">
              <a:spAutoFit/>
            </a:bodyPr>
            <a:lstStyle/>
            <a:p>
              <a:pPr algn="ctr"/>
              <a:r>
                <a:rPr lang="en-US"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Isaiah 25</a:t>
              </a:r>
            </a:p>
          </p:txBody>
        </p:sp>
        <p:sp>
          <p:nvSpPr>
            <p:cNvPr id="7" name="TextBox 6">
              <a:extLst>
                <a:ext uri="{FF2B5EF4-FFF2-40B4-BE49-F238E27FC236}">
                  <a16:creationId xmlns:a16="http://schemas.microsoft.com/office/drawing/2014/main" id="{5A1F5B0F-820F-591E-DEF0-BE3BC269044E}"/>
                </a:ext>
              </a:extLst>
            </p:cNvPr>
            <p:cNvSpPr txBox="1"/>
            <p:nvPr/>
          </p:nvSpPr>
          <p:spPr>
            <a:xfrm>
              <a:off x="5433701" y="5493879"/>
              <a:ext cx="5344495" cy="1323439"/>
            </a:xfrm>
            <a:prstGeom prst="rect">
              <a:avLst/>
            </a:prstGeom>
            <a:solidFill>
              <a:schemeClr val="bg1">
                <a:lumMod val="75000"/>
                <a:lumOff val="25000"/>
                <a:alpha val="70000"/>
              </a:scheme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ctr"/>
              <a:r>
                <a:rPr lang="en-US" baseline="0" dirty="0">
                  <a:solidFill>
                    <a:schemeClr val="tx1"/>
                  </a:solidFill>
                </a:rPr>
                <a:t>God’s Restoration</a:t>
              </a:r>
            </a:p>
            <a:p>
              <a:pPr algn="ctr"/>
              <a:r>
                <a:rPr lang="en-US" baseline="0" dirty="0"/>
                <a:t>City of God Established</a:t>
              </a:r>
              <a:endParaRPr lang="en-US" baseline="0" dirty="0">
                <a:solidFill>
                  <a:schemeClr val="tx1"/>
                </a:solidFill>
              </a:endParaRPr>
            </a:p>
          </p:txBody>
        </p:sp>
      </p:grpSp>
    </p:spTree>
    <p:extLst>
      <p:ext uri="{BB962C8B-B14F-4D97-AF65-F5344CB8AC3E}">
        <p14:creationId xmlns:p14="http://schemas.microsoft.com/office/powerpoint/2010/main" val="12149947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F265CCC-0122-F9FE-7B0C-5C14350014A7}"/>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918063" y="2564081"/>
            <a:ext cx="10355874" cy="4247317"/>
          </a:xfrm>
          <a:prstGeom prst="rect">
            <a:avLst/>
          </a:prstGeom>
          <a:solidFill>
            <a:srgbClr val="35261D">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marL="742950" indent="-742950">
              <a:spcAft>
                <a:spcPts val="1200"/>
              </a:spcAft>
              <a:buFont typeface="+mj-lt"/>
              <a:buAutoNum type="arabicPeriod"/>
            </a:pPr>
            <a:r>
              <a:rPr lang="en-US" baseline="0" dirty="0"/>
              <a:t>Finding our peace and security in God alone</a:t>
            </a:r>
          </a:p>
          <a:p>
            <a:pPr marL="742950" indent="-742950">
              <a:spcAft>
                <a:spcPts val="1200"/>
              </a:spcAft>
              <a:buFont typeface="+mj-lt"/>
              <a:buAutoNum type="arabicPeriod"/>
            </a:pPr>
            <a:r>
              <a:rPr lang="en-US" baseline="0" dirty="0"/>
              <a:t>Seeking </a:t>
            </a:r>
            <a:r>
              <a:rPr lang="en-US" baseline="0"/>
              <a:t>God’s glory </a:t>
            </a:r>
            <a:r>
              <a:rPr lang="en-US" baseline="0" dirty="0"/>
              <a:t>and God himself instead of a change in circumstances</a:t>
            </a:r>
          </a:p>
          <a:p>
            <a:pPr marL="742950" indent="-742950">
              <a:spcAft>
                <a:spcPts val="600"/>
              </a:spcAft>
              <a:buFont typeface="+mj-lt"/>
              <a:buAutoNum type="arabicPeriod"/>
            </a:pPr>
            <a:r>
              <a:rPr lang="en-US" baseline="0" dirty="0"/>
              <a:t>Maintaining hope because God enables good in us and brings salvation to the world</a:t>
            </a:r>
          </a:p>
          <a:p>
            <a:pPr marL="742950" indent="-742950">
              <a:spcAft>
                <a:spcPts val="1200"/>
              </a:spcAft>
              <a:buFont typeface="+mj-lt"/>
              <a:buAutoNum type="arabicPeriod"/>
            </a:pPr>
            <a:r>
              <a:rPr lang="en-US" baseline="0" dirty="0"/>
              <a:t>Waiting in Christ for God’s certain victory</a:t>
            </a:r>
          </a:p>
        </p:txBody>
      </p:sp>
      <p:sp>
        <p:nvSpPr>
          <p:cNvPr id="5" name="TextBox 4">
            <a:extLst>
              <a:ext uri="{FF2B5EF4-FFF2-40B4-BE49-F238E27FC236}">
                <a16:creationId xmlns:a16="http://schemas.microsoft.com/office/drawing/2014/main" id="{F57DCFB7-45FA-6E6B-A4E2-96F5E630185A}"/>
              </a:ext>
            </a:extLst>
          </p:cNvPr>
          <p:cNvSpPr txBox="1"/>
          <p:nvPr/>
        </p:nvSpPr>
        <p:spPr>
          <a:xfrm>
            <a:off x="918063" y="24489"/>
            <a:ext cx="10355874" cy="830997"/>
          </a:xfrm>
          <a:prstGeom prst="rect">
            <a:avLst/>
          </a:prstGeom>
          <a:noFill/>
          <a:ln w="63500">
            <a:noFill/>
          </a:ln>
        </p:spPr>
        <p:txBody>
          <a:bodyPr wrap="square" rtlCol="0">
            <a:spAutoFit/>
          </a:bodyPr>
          <a:lstStyle/>
          <a:p>
            <a:pPr algn="ctr"/>
            <a:r>
              <a:rPr lang="en-US"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God-Centered Waiting Is…</a:t>
            </a:r>
          </a:p>
        </p:txBody>
      </p:sp>
    </p:spTree>
    <p:extLst>
      <p:ext uri="{BB962C8B-B14F-4D97-AF65-F5344CB8AC3E}">
        <p14:creationId xmlns:p14="http://schemas.microsoft.com/office/powerpoint/2010/main" val="25491380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62A451-E199-02C4-247A-7750B1EE9B08}"/>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32280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en-US" sz="3733" b="1" dirty="0">
                <a:solidFill>
                  <a:srgbClr val="FFFFFF"/>
                </a:solidFill>
                <a:latin typeface="Arial" charset="0"/>
                <a:ea typeface="ＭＳ Ｐゴシック" charset="0"/>
              </a:rPr>
              <a:t>OT Preaching link at BibleStudyDownloads.org</a:t>
            </a:r>
            <a:endParaRPr lang="en-US" sz="14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for free!</a:t>
            </a:r>
            <a:endParaRPr kumimoji="0" lang="en-US" sz="1467"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3"/>
            <a:ext cx="12309796"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2" y="2222341"/>
            <a:ext cx="8204283" cy="3483595"/>
          </a:xfrm>
          <a:prstGeom prst="rect">
            <a:avLst/>
          </a:prstGeom>
        </p:spPr>
      </p:pic>
    </p:spTree>
    <p:extLst>
      <p:ext uri="{BB962C8B-B14F-4D97-AF65-F5344CB8AC3E}">
        <p14:creationId xmlns:p14="http://schemas.microsoft.com/office/powerpoint/2010/main" val="38924400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104F679-7974-6147-7DF7-EECE105A23B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2272735" y="2833385"/>
            <a:ext cx="7646529" cy="2785378"/>
          </a:xfrm>
          <a:prstGeom prst="rect">
            <a:avLst/>
          </a:prstGeom>
          <a:solidFill>
            <a:srgbClr val="35261D">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ctr">
              <a:spcAft>
                <a:spcPts val="1800"/>
              </a:spcAft>
            </a:pPr>
            <a:r>
              <a:rPr lang="en-US" baseline="0" dirty="0">
                <a:solidFill>
                  <a:srgbClr val="FFFF00"/>
                </a:solidFill>
              </a:rPr>
              <a:t>Isaiah 26</a:t>
            </a:r>
          </a:p>
          <a:p>
            <a:pPr>
              <a:spcAft>
                <a:spcPts val="1800"/>
              </a:spcAft>
            </a:pPr>
            <a:r>
              <a:rPr lang="en-US" baseline="0" dirty="0">
                <a:solidFill>
                  <a:srgbClr val="FFFF00"/>
                </a:solidFill>
              </a:rPr>
              <a:t>A message of encouragement given to oppressed people waiting on God’s salvation and deliverance</a:t>
            </a:r>
          </a:p>
        </p:txBody>
      </p:sp>
      <p:sp>
        <p:nvSpPr>
          <p:cNvPr id="4" name="TextBox 3">
            <a:extLst>
              <a:ext uri="{FF2B5EF4-FFF2-40B4-BE49-F238E27FC236}">
                <a16:creationId xmlns:a16="http://schemas.microsoft.com/office/drawing/2014/main" id="{536BC581-B809-3104-422E-2D5B7690079E}"/>
              </a:ext>
            </a:extLst>
          </p:cNvPr>
          <p:cNvSpPr txBox="1"/>
          <p:nvPr/>
        </p:nvSpPr>
        <p:spPr>
          <a:xfrm>
            <a:off x="918063" y="24489"/>
            <a:ext cx="10355874" cy="830997"/>
          </a:xfrm>
          <a:prstGeom prst="rect">
            <a:avLst/>
          </a:prstGeom>
          <a:noFill/>
          <a:ln w="63500">
            <a:noFill/>
          </a:ln>
        </p:spPr>
        <p:txBody>
          <a:bodyPr wrap="square" rtlCol="0">
            <a:spAutoFit/>
          </a:bodyPr>
          <a:lstStyle/>
          <a:p>
            <a:pPr algn="ctr"/>
            <a:r>
              <a:rPr lang="en-US"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Isaiah 26 – The People of God Waiting </a:t>
            </a:r>
          </a:p>
        </p:txBody>
      </p:sp>
    </p:spTree>
    <p:extLst>
      <p:ext uri="{BB962C8B-B14F-4D97-AF65-F5344CB8AC3E}">
        <p14:creationId xmlns:p14="http://schemas.microsoft.com/office/powerpoint/2010/main" val="9633531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A92E043B-6D76-0871-9FA9-781EA1040C00}"/>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1094957" y="2724478"/>
            <a:ext cx="10002086" cy="4016484"/>
          </a:xfrm>
          <a:prstGeom prst="rect">
            <a:avLst/>
          </a:prstGeom>
          <a:solidFill>
            <a:srgbClr val="35261D">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marL="571500" indent="-571500">
              <a:spcAft>
                <a:spcPts val="600"/>
              </a:spcAft>
              <a:buFont typeface="Arial" panose="020B0604020202020204" pitchFamily="34" charset="0"/>
              <a:buChar char="•"/>
            </a:pPr>
            <a:r>
              <a:rPr lang="en-US" baseline="0" dirty="0"/>
              <a:t>Exile and occupation</a:t>
            </a:r>
          </a:p>
          <a:p>
            <a:pPr marL="571500" indent="-571500">
              <a:spcAft>
                <a:spcPts val="600"/>
              </a:spcAft>
              <a:buFont typeface="Arial" panose="020B0604020202020204" pitchFamily="34" charset="0"/>
              <a:buChar char="•"/>
            </a:pPr>
            <a:r>
              <a:rPr lang="en-US" baseline="0" dirty="0"/>
              <a:t>Persecution for their faith – including death</a:t>
            </a:r>
          </a:p>
          <a:p>
            <a:pPr marL="571500" indent="-571500">
              <a:spcAft>
                <a:spcPts val="600"/>
              </a:spcAft>
              <a:buFont typeface="Arial" panose="020B0604020202020204" pitchFamily="34" charset="0"/>
              <a:buChar char="•"/>
            </a:pPr>
            <a:r>
              <a:rPr lang="en-US" baseline="0" dirty="0"/>
              <a:t>Effects of living in a fallen world (disease, death, natural disasters, …)</a:t>
            </a:r>
          </a:p>
          <a:p>
            <a:pPr marL="571500" indent="-571500">
              <a:spcAft>
                <a:spcPts val="600"/>
              </a:spcAft>
              <a:buFont typeface="Arial" panose="020B0604020202020204" pitchFamily="34" charset="0"/>
              <a:buChar char="•"/>
            </a:pPr>
            <a:r>
              <a:rPr lang="en-US" baseline="0" dirty="0"/>
              <a:t>Effects of living in a sinful world (wars, crime, discrimination, poverty, …)</a:t>
            </a:r>
          </a:p>
        </p:txBody>
      </p:sp>
      <p:sp>
        <p:nvSpPr>
          <p:cNvPr id="4" name="TextBox 3">
            <a:extLst>
              <a:ext uri="{FF2B5EF4-FFF2-40B4-BE49-F238E27FC236}">
                <a16:creationId xmlns:a16="http://schemas.microsoft.com/office/drawing/2014/main" id="{536BC581-B809-3104-422E-2D5B7690079E}"/>
              </a:ext>
            </a:extLst>
          </p:cNvPr>
          <p:cNvSpPr txBox="1"/>
          <p:nvPr/>
        </p:nvSpPr>
        <p:spPr>
          <a:xfrm>
            <a:off x="1175657" y="0"/>
            <a:ext cx="9840686" cy="1323439"/>
          </a:xfrm>
          <a:prstGeom prst="rect">
            <a:avLst/>
          </a:prstGeom>
          <a:solidFill>
            <a:srgbClr val="35261D">
              <a:alpha val="70000"/>
            </a:srgbClr>
          </a:solidFill>
        </p:spPr>
        <p:txBody>
          <a:bodyPr wrap="square" rtlCol="0">
            <a:spAutoFit/>
          </a:bodyPr>
          <a:lstStyle>
            <a:defPPr>
              <a:defRPr lang="en-US"/>
            </a:defPPr>
            <a:lvl1pPr marL="571500" indent="-571500">
              <a:spcAft>
                <a:spcPts val="1800"/>
              </a:spcAft>
              <a:buFont typeface="Arial" panose="020B0604020202020204" pitchFamily="34" charset="0"/>
              <a:buChar char="•"/>
              <a:defRPr sz="4000" b="1" baseline="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marL="0" indent="0">
              <a:buNone/>
            </a:pPr>
            <a:r>
              <a:rPr lang="en-US" dirty="0"/>
              <a:t>What was life going to be like for God’s  people while they waited for his salvation?</a:t>
            </a:r>
          </a:p>
        </p:txBody>
      </p:sp>
      <p:sp>
        <p:nvSpPr>
          <p:cNvPr id="2" name="Rectangle: Rounded Corners 1">
            <a:extLst>
              <a:ext uri="{FF2B5EF4-FFF2-40B4-BE49-F238E27FC236}">
                <a16:creationId xmlns:a16="http://schemas.microsoft.com/office/drawing/2014/main" id="{F63AF2FE-6E5E-58FE-8BFE-6C19964EB5E4}"/>
              </a:ext>
            </a:extLst>
          </p:cNvPr>
          <p:cNvSpPr/>
          <p:nvPr/>
        </p:nvSpPr>
        <p:spPr>
          <a:xfrm>
            <a:off x="2223663" y="3573146"/>
            <a:ext cx="7744674" cy="2319147"/>
          </a:xfrm>
          <a:prstGeom prst="roundRect">
            <a:avLst/>
          </a:prstGeom>
          <a:solidFill>
            <a:schemeClr val="accent1">
              <a:lumMod val="75000"/>
            </a:schemeClr>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effectLst>
                  <a:glow rad="101600">
                    <a:schemeClr val="bg1">
                      <a:alpha val="80000"/>
                    </a:schemeClr>
                  </a:glow>
                </a:effectLst>
                <a:latin typeface="Calibri" panose="020F0502020204030204" pitchFamily="34" charset="0"/>
                <a:cs typeface="Calibri" panose="020F0502020204030204" pitchFamily="34" charset="0"/>
              </a:rPr>
              <a:t>What does it look like to wait in a God-centered, God-focused way?</a:t>
            </a:r>
            <a:endPar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392688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0804CF2-878D-D288-F857-D7A77044AE6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1373485" y="2847612"/>
            <a:ext cx="9445030" cy="3785652"/>
          </a:xfrm>
          <a:prstGeom prst="rect">
            <a:avLst/>
          </a:prstGeom>
          <a:solidFill>
            <a:srgbClr val="35261D">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marL="571500" indent="-571500">
              <a:spcAft>
                <a:spcPts val="1800"/>
              </a:spcAft>
              <a:buFont typeface="Arial" panose="020B0604020202020204" pitchFamily="34" charset="0"/>
              <a:buChar char="•"/>
            </a:pPr>
            <a:r>
              <a:rPr lang="en-US" baseline="0" dirty="0"/>
              <a:t>Song of God’s people – 1-6</a:t>
            </a:r>
          </a:p>
          <a:p>
            <a:pPr marL="571500" indent="-571500">
              <a:spcAft>
                <a:spcPts val="600"/>
              </a:spcAft>
              <a:buFont typeface="Arial" panose="020B0604020202020204" pitchFamily="34" charset="0"/>
              <a:buChar char="•"/>
            </a:pPr>
            <a:r>
              <a:rPr lang="en-US" baseline="0" dirty="0"/>
              <a:t>Isaiah’s Prayer </a:t>
            </a:r>
          </a:p>
          <a:p>
            <a:pPr marL="1124712" indent="-571500">
              <a:spcAft>
                <a:spcPts val="600"/>
              </a:spcAft>
              <a:buFont typeface="Arial" panose="020B0604020202020204" pitchFamily="34" charset="0"/>
              <a:buChar char="•"/>
            </a:pPr>
            <a:r>
              <a:rPr lang="en-US" baseline="0" dirty="0"/>
              <a:t>God-Centered Waiting – 7-11</a:t>
            </a:r>
          </a:p>
          <a:p>
            <a:pPr marL="1124712" indent="-571500">
              <a:spcAft>
                <a:spcPts val="1800"/>
              </a:spcAft>
              <a:buFont typeface="Arial" panose="020B0604020202020204" pitchFamily="34" charset="0"/>
              <a:buChar char="•"/>
            </a:pPr>
            <a:r>
              <a:rPr lang="en-US" baseline="0" dirty="0"/>
              <a:t>God-Centered Perspective – 12-19</a:t>
            </a:r>
          </a:p>
          <a:p>
            <a:pPr marL="571500" indent="-571500">
              <a:spcAft>
                <a:spcPts val="1800"/>
              </a:spcAft>
              <a:buFont typeface="Arial" panose="020B0604020202020204" pitchFamily="34" charset="0"/>
              <a:buChar char="•"/>
            </a:pPr>
            <a:r>
              <a:rPr lang="en-US" baseline="0" dirty="0"/>
              <a:t>Isaiah’s Exhortation – 20-21</a:t>
            </a:r>
          </a:p>
        </p:txBody>
      </p:sp>
      <p:sp>
        <p:nvSpPr>
          <p:cNvPr id="4" name="TextBox 3">
            <a:extLst>
              <a:ext uri="{FF2B5EF4-FFF2-40B4-BE49-F238E27FC236}">
                <a16:creationId xmlns:a16="http://schemas.microsoft.com/office/drawing/2014/main" id="{536BC581-B809-3104-422E-2D5B7690079E}"/>
              </a:ext>
            </a:extLst>
          </p:cNvPr>
          <p:cNvSpPr txBox="1"/>
          <p:nvPr/>
        </p:nvSpPr>
        <p:spPr>
          <a:xfrm>
            <a:off x="918063" y="24489"/>
            <a:ext cx="10355874" cy="1569660"/>
          </a:xfrm>
          <a:prstGeom prst="rect">
            <a:avLst/>
          </a:prstGeom>
          <a:noFill/>
          <a:ln w="63500">
            <a:noFill/>
          </a:ln>
        </p:spPr>
        <p:txBody>
          <a:bodyPr wrap="square" rtlCol="0">
            <a:spAutoFit/>
          </a:bodyPr>
          <a:lstStyle/>
          <a:p>
            <a:pPr algn="ctr"/>
            <a:r>
              <a:rPr lang="en-US"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Isaiah 26 – The People of </a:t>
            </a:r>
            <a:r>
              <a:rPr lang="en-US" sz="48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Waiting </a:t>
            </a:r>
          </a:p>
          <a:p>
            <a:pPr algn="ctr"/>
            <a:r>
              <a:rPr lang="en-US" sz="48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a:t>
            </a:r>
            <a:r>
              <a:rPr lang="en-US"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Picture of God-Centered Waiting</a:t>
            </a:r>
          </a:p>
        </p:txBody>
      </p:sp>
    </p:spTree>
    <p:extLst>
      <p:ext uri="{BB962C8B-B14F-4D97-AF65-F5344CB8AC3E}">
        <p14:creationId xmlns:p14="http://schemas.microsoft.com/office/powerpoint/2010/main" val="20403320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9F6B274-2DD0-53D5-EE46-BE08FBFA9A3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AF0E8F68-FF46-75ED-8711-CF63F129192C}"/>
              </a:ext>
            </a:extLst>
          </p:cNvPr>
          <p:cNvSpPr txBox="1"/>
          <p:nvPr/>
        </p:nvSpPr>
        <p:spPr>
          <a:xfrm>
            <a:off x="254141" y="3261270"/>
            <a:ext cx="6487621" cy="3400931"/>
          </a:xfrm>
          <a:prstGeom prst="rect">
            <a:avLst/>
          </a:prstGeom>
          <a:solidFill>
            <a:srgbClr val="35261D">
              <a:alpha val="70000"/>
            </a:srgbClr>
          </a:solid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spcAft>
                <a:spcPts val="1800"/>
              </a:spcAft>
            </a:pPr>
            <a:r>
              <a:rPr lang="en-US" dirty="0">
                <a:solidFill>
                  <a:schemeClr val="tx1"/>
                </a:solidFill>
              </a:rPr>
              <a:t>1</a:t>
            </a:r>
            <a:r>
              <a:rPr lang="en-US" baseline="0" dirty="0">
                <a:solidFill>
                  <a:schemeClr val="tx1"/>
                </a:solidFill>
              </a:rPr>
              <a:t> </a:t>
            </a:r>
            <a:r>
              <a:rPr lang="en-US" baseline="0" dirty="0"/>
              <a:t>In that day this song will be sung in the land of Judah:</a:t>
            </a:r>
          </a:p>
          <a:p>
            <a:r>
              <a:rPr lang="en-US" baseline="0" dirty="0"/>
              <a:t>“</a:t>
            </a:r>
            <a:r>
              <a:rPr lang="en-US" baseline="0" dirty="0">
                <a:solidFill>
                  <a:srgbClr val="FFFF00"/>
                </a:solidFill>
              </a:rPr>
              <a:t>We have a strong city;</a:t>
            </a:r>
          </a:p>
          <a:p>
            <a:r>
              <a:rPr lang="en-US" baseline="0" dirty="0">
                <a:solidFill>
                  <a:srgbClr val="FFFF00"/>
                </a:solidFill>
              </a:rPr>
              <a:t>    he sets up salvation</a:t>
            </a:r>
          </a:p>
          <a:p>
            <a:r>
              <a:rPr lang="en-US" baseline="0" dirty="0">
                <a:solidFill>
                  <a:srgbClr val="FFFF00"/>
                </a:solidFill>
              </a:rPr>
              <a:t>    as walls and bulwarks.</a:t>
            </a:r>
          </a:p>
        </p:txBody>
      </p:sp>
      <p:sp>
        <p:nvSpPr>
          <p:cNvPr id="4" name="Rectangle: Rounded Corners 3">
            <a:extLst>
              <a:ext uri="{FF2B5EF4-FFF2-40B4-BE49-F238E27FC236}">
                <a16:creationId xmlns:a16="http://schemas.microsoft.com/office/drawing/2014/main" id="{31636B87-7B14-C1A0-E331-E26C0CFA91AB}"/>
              </a:ext>
            </a:extLst>
          </p:cNvPr>
          <p:cNvSpPr/>
          <p:nvPr/>
        </p:nvSpPr>
        <p:spPr>
          <a:xfrm>
            <a:off x="2262754" y="447749"/>
            <a:ext cx="9453966" cy="2062977"/>
          </a:xfrm>
          <a:prstGeom prst="roundRect">
            <a:avLst/>
          </a:prstGeom>
          <a:solidFill>
            <a:schemeClr val="accent1">
              <a:lumMod val="75000"/>
            </a:schemeClr>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effectLst>
                  <a:glow rad="101600">
                    <a:schemeClr val="bg1">
                      <a:alpha val="80000"/>
                    </a:schemeClr>
                  </a:glow>
                </a:effectLst>
                <a:latin typeface="Calibri" panose="020F0502020204030204" pitchFamily="34" charset="0"/>
                <a:cs typeface="Calibri" panose="020F0502020204030204" pitchFamily="34" charset="0"/>
              </a:rPr>
              <a:t>The City of God is already… but not yet!</a:t>
            </a:r>
          </a:p>
          <a:p>
            <a:pPr marL="571500" indent="-571500">
              <a:buFont typeface="Arial" panose="020B0604020202020204" pitchFamily="34" charset="0"/>
              <a:buChar char="•"/>
            </a:pPr>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Total salvation – Not yet</a:t>
            </a:r>
          </a:p>
          <a:p>
            <a:pPr marL="571500" indent="-571500">
              <a:buFont typeface="Arial" panose="020B0604020202020204" pitchFamily="34" charset="0"/>
              <a:buChar char="•"/>
            </a:pPr>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God’s presence &amp; protection – Already!</a:t>
            </a:r>
          </a:p>
        </p:txBody>
      </p:sp>
    </p:spTree>
    <p:extLst>
      <p:ext uri="{BB962C8B-B14F-4D97-AF65-F5344CB8AC3E}">
        <p14:creationId xmlns:p14="http://schemas.microsoft.com/office/powerpoint/2010/main" val="11741263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770</TotalTime>
  <Words>3195</Words>
  <Application>Microsoft Macintosh PowerPoint</Application>
  <PresentationFormat>Widescreen</PresentationFormat>
  <Paragraphs>413</Paragraphs>
  <Slides>52</Slides>
  <Notes>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52</vt:i4>
      </vt:variant>
    </vt:vector>
  </HeadingPairs>
  <TitlesOfParts>
    <vt:vector size="65" baseType="lpstr">
      <vt:lpstr>ＭＳ Ｐゴシック</vt:lpstr>
      <vt:lpstr>Arial</vt:lpstr>
      <vt:lpstr>Calibri</vt:lpstr>
      <vt:lpstr>Calisto MT</vt:lpstr>
      <vt:lpstr>Cooper Black</vt:lpstr>
      <vt:lpstr>Corbel</vt:lpstr>
      <vt:lpstr>Engravers MT</vt:lpstr>
      <vt:lpstr>Times New Roman</vt:lpstr>
      <vt:lpstr>Wingdings</vt:lpstr>
      <vt:lpstr>Wingdings 2</vt:lpstr>
      <vt:lpstr>Depth</vt:lpstr>
      <vt:lpstr>Slate</vt:lpstr>
      <vt:lpstr>Orbit</vt:lpstr>
      <vt:lpstr>PowerPoint Presentation</vt:lpstr>
      <vt:lpstr>Old City and Kidron Valley from north</vt:lpstr>
      <vt:lpstr>PowerPoint Presentation</vt:lpstr>
      <vt:lpstr>PowerPoint Presentation</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PowerPoint Presentation</vt:lpstr>
      <vt:lpstr>OT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Bridges</dc:creator>
  <cp:lastModifiedBy>Rick Griffith</cp:lastModifiedBy>
  <cp:revision>3</cp:revision>
  <dcterms:created xsi:type="dcterms:W3CDTF">2023-11-07T11:17:49Z</dcterms:created>
  <dcterms:modified xsi:type="dcterms:W3CDTF">2024-06-30T21:56:13Z</dcterms:modified>
</cp:coreProperties>
</file>