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50" r:id="rId3"/>
  </p:sldMasterIdLst>
  <p:notesMasterIdLst>
    <p:notesMasterId r:id="rId51"/>
  </p:notesMasterIdLst>
  <p:sldIdLst>
    <p:sldId id="257" r:id="rId4"/>
    <p:sldId id="3901" r:id="rId5"/>
    <p:sldId id="3967" r:id="rId6"/>
    <p:sldId id="3942" r:id="rId7"/>
    <p:sldId id="3941" r:id="rId8"/>
    <p:sldId id="3897" r:id="rId9"/>
    <p:sldId id="3943" r:id="rId10"/>
    <p:sldId id="3936" r:id="rId11"/>
    <p:sldId id="3937" r:id="rId12"/>
    <p:sldId id="3938" r:id="rId13"/>
    <p:sldId id="3930" r:id="rId14"/>
    <p:sldId id="3966" r:id="rId15"/>
    <p:sldId id="3900" r:id="rId16"/>
    <p:sldId id="3977" r:id="rId17"/>
    <p:sldId id="3980" r:id="rId18"/>
    <p:sldId id="3969" r:id="rId19"/>
    <p:sldId id="3975" r:id="rId20"/>
    <p:sldId id="3971" r:id="rId21"/>
    <p:sldId id="3972" r:id="rId22"/>
    <p:sldId id="3968" r:id="rId23"/>
    <p:sldId id="3949" r:id="rId24"/>
    <p:sldId id="3945" r:id="rId25"/>
    <p:sldId id="3944" r:id="rId26"/>
    <p:sldId id="3973" r:id="rId27"/>
    <p:sldId id="3946" r:id="rId28"/>
    <p:sldId id="3981" r:id="rId29"/>
    <p:sldId id="3950" r:id="rId30"/>
    <p:sldId id="3951" r:id="rId31"/>
    <p:sldId id="3952" r:id="rId32"/>
    <p:sldId id="3954" r:id="rId33"/>
    <p:sldId id="3932" r:id="rId34"/>
    <p:sldId id="3955" r:id="rId35"/>
    <p:sldId id="3956" r:id="rId36"/>
    <p:sldId id="3947" r:id="rId37"/>
    <p:sldId id="3933" r:id="rId38"/>
    <p:sldId id="3959" r:id="rId39"/>
    <p:sldId id="3960" r:id="rId40"/>
    <p:sldId id="3962" r:id="rId41"/>
    <p:sldId id="3948" r:id="rId42"/>
    <p:sldId id="3934" r:id="rId43"/>
    <p:sldId id="3958" r:id="rId44"/>
    <p:sldId id="3957" r:id="rId45"/>
    <p:sldId id="3935" r:id="rId46"/>
    <p:sldId id="3978" r:id="rId47"/>
    <p:sldId id="3979" r:id="rId48"/>
    <p:sldId id="949" r:id="rId49"/>
    <p:sldId id="31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793"/>
    <a:srgbClr val="225F7C"/>
    <a:srgbClr val="3C4251"/>
    <a:srgbClr val="1C2F11"/>
    <a:srgbClr val="3C4252"/>
    <a:srgbClr val="735949"/>
    <a:srgbClr val="78604F"/>
    <a:srgbClr val="07273D"/>
    <a:srgbClr val="516D85"/>
    <a:srgbClr val="233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92450-8588-4919-9898-FC40B469CD95}" v="3153" dt="2024-06-08T10:32:10.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6/30/24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811241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045344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628218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1376868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76296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6939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91491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885793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399892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718677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674435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6/30/24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6/30/24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3" y="3902078"/>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6"/>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40" fontAlgn="base">
              <a:spcBef>
                <a:spcPct val="0"/>
              </a:spcBef>
              <a:spcAft>
                <a:spcPct val="0"/>
              </a:spcAft>
              <a:defRPr/>
            </a:pPr>
            <a:fld id="{61F442D0-A11F-2640-8129-5D1BEF7A3C1E}" type="slidenum">
              <a:rPr lang="en-US" smtClean="0"/>
              <a:pPr defTabSz="1219140" fontAlgn="base">
                <a:spcBef>
                  <a:spcPct val="0"/>
                </a:spcBef>
                <a:spcAft>
                  <a:spcPct val="0"/>
                </a:spcAft>
                <a:defRPr/>
              </a:pPr>
              <a:t>‹#›</a:t>
            </a:fld>
            <a:endParaRPr lang="en-US"/>
          </a:p>
        </p:txBody>
      </p:sp>
    </p:spTree>
    <p:extLst>
      <p:ext uri="{BB962C8B-B14F-4D97-AF65-F5344CB8AC3E}">
        <p14:creationId xmlns:p14="http://schemas.microsoft.com/office/powerpoint/2010/main" val="1520798019"/>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4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0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278"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78" indent="-457178"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50" indent="-380981"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25" indent="-304784"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493" indent="-304784"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062" indent="-304784"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63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20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77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341"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2420143" y="0"/>
            <a:ext cx="7351693" cy="3323987"/>
          </a:xfrm>
          <a:prstGeom prst="rect">
            <a:avLst/>
          </a:prstGeom>
          <a:noFill/>
        </p:spPr>
        <p:txBody>
          <a:bodyPr wrap="none" rtlCol="0">
            <a:spAutoFit/>
          </a:bodyPr>
          <a:lstStyle/>
          <a:p>
            <a:pPr algn="ctr"/>
            <a:r>
              <a:rPr lang="en-US" sz="5400" dirty="0">
                <a:effectLst>
                  <a:glow rad="139700">
                    <a:schemeClr val="bg1">
                      <a:alpha val="60000"/>
                    </a:schemeClr>
                  </a:glow>
                </a:effectLst>
                <a:latin typeface="Engravers MT" panose="02090707080505020304" pitchFamily="18" charset="0"/>
              </a:rPr>
              <a:t>The Prophecy</a:t>
            </a:r>
          </a:p>
          <a:p>
            <a:pPr algn="ctr"/>
            <a:r>
              <a:rPr lang="en-US" sz="5400" dirty="0">
                <a:effectLst>
                  <a:glow rad="139700">
                    <a:schemeClr val="bg1">
                      <a:alpha val="60000"/>
                    </a:schemeClr>
                  </a:glow>
                </a:effectLst>
                <a:latin typeface="Engravers MT" panose="02090707080505020304" pitchFamily="18" charset="0"/>
              </a:rPr>
              <a:t>Of</a:t>
            </a:r>
            <a:r>
              <a:rPr lang="en-US" sz="6000" dirty="0">
                <a:effectLst>
                  <a:glow rad="139700">
                    <a:schemeClr val="bg1">
                      <a:alpha val="60000"/>
                    </a:schemeClr>
                  </a:glow>
                </a:effectLst>
                <a:latin typeface="Cooper Black" panose="0208090404030B020404" pitchFamily="18" charset="0"/>
              </a:rPr>
              <a:t> </a:t>
            </a:r>
          </a:p>
          <a:p>
            <a:pPr algn="ctr"/>
            <a:r>
              <a:rPr lang="en-US" sz="9600" b="1" dirty="0">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0" y="3233057"/>
            <a:ext cx="12191980" cy="1692771"/>
          </a:xfrm>
          <a:prstGeom prst="rect">
            <a:avLst/>
          </a:prstGeom>
          <a:noFill/>
        </p:spPr>
        <p:txBody>
          <a:bodyPr wrap="square" rtlCol="0">
            <a:spAutoFit/>
          </a:bodyPr>
          <a:lstStyle/>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25</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City of God… For Those Who Need It!</a:t>
            </a:r>
          </a:p>
        </p:txBody>
      </p:sp>
      <p:sp>
        <p:nvSpPr>
          <p:cNvPr id="4" name="Rectangle 3">
            <a:extLst>
              <a:ext uri="{FF2B5EF4-FFF2-40B4-BE49-F238E27FC236}">
                <a16:creationId xmlns:a16="http://schemas.microsoft.com/office/drawing/2014/main" id="{17DBC333-C683-727E-7BEA-A1967CAD888F}"/>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Amman International Church Singapore • AmmanChurch.com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Rectangle: Rounded Corners 1">
            <a:extLst>
              <a:ext uri="{FF2B5EF4-FFF2-40B4-BE49-F238E27FC236}">
                <a16:creationId xmlns:a16="http://schemas.microsoft.com/office/drawing/2014/main" id="{42BA5961-F949-EE6D-191F-B51EE1985EC4}"/>
              </a:ext>
            </a:extLst>
          </p:cNvPr>
          <p:cNvSpPr/>
          <p:nvPr/>
        </p:nvSpPr>
        <p:spPr>
          <a:xfrm>
            <a:off x="5656882" y="2877720"/>
            <a:ext cx="6235611" cy="2958704"/>
          </a:xfrm>
          <a:prstGeom prst="roundRect">
            <a:avLst/>
          </a:prstGeom>
          <a:solidFill>
            <a:srgbClr val="224878"/>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In both judgment and redemption, God is marching history forward according to his sovereign plans and will.</a:t>
            </a:r>
          </a:p>
        </p:txBody>
      </p:sp>
      <p:sp>
        <p:nvSpPr>
          <p:cNvPr id="4" name="TextBox 3">
            <a:extLst>
              <a:ext uri="{FF2B5EF4-FFF2-40B4-BE49-F238E27FC236}">
                <a16:creationId xmlns:a16="http://schemas.microsoft.com/office/drawing/2014/main" id="{91D814AD-B276-6741-513A-5AE7E6DAB86E}"/>
              </a:ext>
            </a:extLst>
          </p:cNvPr>
          <p:cNvSpPr txBox="1"/>
          <p:nvPr/>
        </p:nvSpPr>
        <p:spPr>
          <a:xfrm>
            <a:off x="176650" y="192605"/>
            <a:ext cx="9013845" cy="2554545"/>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a:solidFill>
                  <a:schemeClr val="tx1"/>
                </a:solidFill>
              </a:rPr>
              <a:t>1</a:t>
            </a:r>
            <a:r>
              <a:rPr lang="en-US" baseline="0">
                <a:solidFill>
                  <a:schemeClr val="tx1"/>
                </a:solidFill>
              </a:rPr>
              <a:t> O Lord, you are my God;</a:t>
            </a:r>
          </a:p>
          <a:p>
            <a:pPr algn="l"/>
            <a:r>
              <a:rPr lang="en-US" baseline="0">
                <a:solidFill>
                  <a:schemeClr val="tx1"/>
                </a:solidFill>
              </a:rPr>
              <a:t>    I will exalt you; I will praise your name,</a:t>
            </a:r>
          </a:p>
          <a:p>
            <a:pPr algn="l"/>
            <a:r>
              <a:rPr lang="en-US" baseline="0">
                <a:solidFill>
                  <a:schemeClr val="tx1"/>
                </a:solidFill>
              </a:rPr>
              <a:t>for </a:t>
            </a:r>
            <a:r>
              <a:rPr lang="en-US" baseline="0">
                <a:solidFill>
                  <a:srgbClr val="FFFF00"/>
                </a:solidFill>
              </a:rPr>
              <a:t>you have done wonderful things,</a:t>
            </a:r>
          </a:p>
          <a:p>
            <a:pPr algn="l"/>
            <a:r>
              <a:rPr lang="en-US" baseline="0">
                <a:solidFill>
                  <a:srgbClr val="FFFF00"/>
                </a:solidFill>
              </a:rPr>
              <a:t>    plans formed of old, faithful and sure</a:t>
            </a:r>
            <a:r>
              <a:rPr lang="en-US" baseline="0">
                <a:solidFill>
                  <a:schemeClr val="tx1"/>
                </a:solidFill>
              </a:rPr>
              <a:t>.</a:t>
            </a:r>
          </a:p>
        </p:txBody>
      </p:sp>
    </p:spTree>
    <p:extLst>
      <p:ext uri="{BB962C8B-B14F-4D97-AF65-F5344CB8AC3E}">
        <p14:creationId xmlns:p14="http://schemas.microsoft.com/office/powerpoint/2010/main" val="16463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7EB885-0FB0-346D-3F84-3B8D092D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506510" y="2925992"/>
            <a:ext cx="9178979" cy="3785652"/>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2 </a:t>
            </a:r>
            <a:r>
              <a:rPr lang="en-US" sz="4000">
                <a:solidFill>
                  <a:schemeClr val="tx1"/>
                </a:solidFill>
              </a:rPr>
              <a:t>For you have made the city a heap,</a:t>
            </a:r>
          </a:p>
          <a:p>
            <a:pPr algn="l"/>
            <a:r>
              <a:rPr lang="en-US" sz="4000">
                <a:solidFill>
                  <a:schemeClr val="tx1"/>
                </a:solidFill>
              </a:rPr>
              <a:t>    the fortified city a ruin;</a:t>
            </a:r>
          </a:p>
          <a:p>
            <a:pPr algn="l"/>
            <a:r>
              <a:rPr lang="en-US" sz="4000">
                <a:solidFill>
                  <a:schemeClr val="tx1"/>
                </a:solidFill>
              </a:rPr>
              <a:t>the foreigners' palace is a city no more;</a:t>
            </a:r>
          </a:p>
          <a:p>
            <a:pPr algn="l"/>
            <a:r>
              <a:rPr lang="en-US" sz="4000">
                <a:solidFill>
                  <a:schemeClr val="tx1"/>
                </a:solidFill>
              </a:rPr>
              <a:t>    it will never be rebuilt.</a:t>
            </a:r>
          </a:p>
          <a:p>
            <a:pPr algn="l"/>
            <a:r>
              <a:rPr lang="en-US" sz="4000" baseline="30000">
                <a:solidFill>
                  <a:schemeClr val="tx1"/>
                </a:solidFill>
              </a:rPr>
              <a:t>3 </a:t>
            </a:r>
            <a:r>
              <a:rPr lang="en-US" sz="4000">
                <a:solidFill>
                  <a:schemeClr val="tx1"/>
                </a:solidFill>
              </a:rPr>
              <a:t>Therefore strong peoples will glorify you;</a:t>
            </a:r>
          </a:p>
          <a:p>
            <a:pPr algn="l"/>
            <a:r>
              <a:rPr lang="en-US" sz="4000">
                <a:solidFill>
                  <a:schemeClr val="tx1"/>
                </a:solidFill>
              </a:rPr>
              <a:t>    cities of ruthless nations will fear you.</a:t>
            </a:r>
          </a:p>
        </p:txBody>
      </p:sp>
      <p:sp>
        <p:nvSpPr>
          <p:cNvPr id="2" name="TextBox 1">
            <a:extLst>
              <a:ext uri="{FF2B5EF4-FFF2-40B4-BE49-F238E27FC236}">
                <a16:creationId xmlns:a16="http://schemas.microsoft.com/office/drawing/2014/main" id="{A9337B0C-521A-8D33-4E7A-01481AF34179}"/>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Destruction of Man’s City</a:t>
            </a:r>
          </a:p>
        </p:txBody>
      </p:sp>
      <p:sp>
        <p:nvSpPr>
          <p:cNvPr id="13" name="Rectangle: Rounded Corners 12">
            <a:extLst>
              <a:ext uri="{FF2B5EF4-FFF2-40B4-BE49-F238E27FC236}">
                <a16:creationId xmlns:a16="http://schemas.microsoft.com/office/drawing/2014/main" id="{7DE3B8CF-277F-9409-1580-E63CFDB42597}"/>
              </a:ext>
            </a:extLst>
          </p:cNvPr>
          <p:cNvSpPr/>
          <p:nvPr/>
        </p:nvSpPr>
        <p:spPr>
          <a:xfrm>
            <a:off x="7035388" y="3612991"/>
            <a:ext cx="4901487" cy="670073"/>
          </a:xfrm>
          <a:prstGeom prst="roundRect">
            <a:avLst/>
          </a:prstGeom>
          <a:solidFill>
            <a:srgbClr val="7359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Referring to Chapter 24</a:t>
            </a:r>
          </a:p>
        </p:txBody>
      </p:sp>
    </p:spTree>
    <p:extLst>
      <p:ext uri="{BB962C8B-B14F-4D97-AF65-F5344CB8AC3E}">
        <p14:creationId xmlns:p14="http://schemas.microsoft.com/office/powerpoint/2010/main" val="4864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7EB885-0FB0-346D-3F84-3B8D092D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506510" y="2925992"/>
            <a:ext cx="9178979" cy="3785652"/>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2 </a:t>
            </a:r>
            <a:r>
              <a:rPr lang="en-US" sz="4000" dirty="0">
                <a:solidFill>
                  <a:schemeClr val="tx1"/>
                </a:solidFill>
              </a:rPr>
              <a:t>For you have made </a:t>
            </a:r>
            <a:r>
              <a:rPr lang="en-US" sz="4000" dirty="0"/>
              <a:t>the city </a:t>
            </a:r>
            <a:r>
              <a:rPr lang="en-US" sz="4000" dirty="0">
                <a:solidFill>
                  <a:schemeClr val="tx1"/>
                </a:solidFill>
              </a:rPr>
              <a:t>a heap,</a:t>
            </a:r>
          </a:p>
          <a:p>
            <a:pPr algn="l"/>
            <a:r>
              <a:rPr lang="en-US" sz="4000" dirty="0">
                <a:solidFill>
                  <a:schemeClr val="tx1"/>
                </a:solidFill>
              </a:rPr>
              <a:t>    </a:t>
            </a:r>
            <a:r>
              <a:rPr lang="en-US" sz="4000" dirty="0"/>
              <a:t>the</a:t>
            </a:r>
            <a:r>
              <a:rPr lang="en-US" sz="4000" dirty="0">
                <a:solidFill>
                  <a:schemeClr val="tx1"/>
                </a:solidFill>
              </a:rPr>
              <a:t> fortified </a:t>
            </a:r>
            <a:r>
              <a:rPr lang="en-US" sz="4000" dirty="0"/>
              <a:t>city</a:t>
            </a:r>
            <a:r>
              <a:rPr lang="en-US" sz="4000" dirty="0">
                <a:solidFill>
                  <a:schemeClr val="tx1"/>
                </a:solidFill>
              </a:rPr>
              <a:t> a ruin;</a:t>
            </a:r>
          </a:p>
          <a:p>
            <a:pPr algn="l"/>
            <a:r>
              <a:rPr lang="en-US" sz="4000" dirty="0">
                <a:solidFill>
                  <a:schemeClr val="tx1"/>
                </a:solidFill>
              </a:rPr>
              <a:t>the foreigners' palace is a city no more;</a:t>
            </a:r>
          </a:p>
          <a:p>
            <a:pPr algn="l"/>
            <a:r>
              <a:rPr lang="en-US" sz="4000" dirty="0">
                <a:solidFill>
                  <a:schemeClr val="tx1"/>
                </a:solidFill>
              </a:rPr>
              <a:t>    it will never be rebuilt.</a:t>
            </a:r>
          </a:p>
          <a:p>
            <a:pPr algn="l"/>
            <a:r>
              <a:rPr lang="en-US" sz="4000" baseline="30000" dirty="0">
                <a:solidFill>
                  <a:schemeClr val="tx1"/>
                </a:solidFill>
              </a:rPr>
              <a:t>3 </a:t>
            </a:r>
            <a:r>
              <a:rPr lang="en-US" sz="4000" dirty="0">
                <a:solidFill>
                  <a:schemeClr val="tx1"/>
                </a:solidFill>
              </a:rPr>
              <a:t>Therefore strong peoples will glorify you;</a:t>
            </a:r>
          </a:p>
          <a:p>
            <a:pPr algn="l"/>
            <a:r>
              <a:rPr lang="en-US" sz="4000" dirty="0">
                <a:solidFill>
                  <a:schemeClr val="tx1"/>
                </a:solidFill>
              </a:rPr>
              <a:t>    </a:t>
            </a:r>
            <a:r>
              <a:rPr lang="en-US" sz="4000" dirty="0"/>
              <a:t>cities</a:t>
            </a:r>
            <a:r>
              <a:rPr lang="en-US" sz="4000" dirty="0">
                <a:solidFill>
                  <a:schemeClr val="tx1"/>
                </a:solidFill>
              </a:rPr>
              <a:t> of ruthless nations will fear you.</a:t>
            </a:r>
          </a:p>
        </p:txBody>
      </p:sp>
      <p:sp>
        <p:nvSpPr>
          <p:cNvPr id="4" name="TextBox 3">
            <a:extLst>
              <a:ext uri="{FF2B5EF4-FFF2-40B4-BE49-F238E27FC236}">
                <a16:creationId xmlns:a16="http://schemas.microsoft.com/office/drawing/2014/main" id="{FF2C7E5C-7B97-EF79-09CA-ADD577AFE0CB}"/>
              </a:ext>
            </a:extLst>
          </p:cNvPr>
          <p:cNvSpPr txBox="1"/>
          <p:nvPr/>
        </p:nvSpPr>
        <p:spPr>
          <a:xfrm>
            <a:off x="-34711" y="2972159"/>
            <a:ext cx="1541221" cy="1846659"/>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City</a:t>
            </a:r>
          </a:p>
          <a:p>
            <a:r>
              <a:rPr lang="en-US" sz="3800" dirty="0"/>
              <a:t>Of</a:t>
            </a:r>
          </a:p>
          <a:p>
            <a:r>
              <a:rPr lang="en-US" sz="3800" dirty="0"/>
              <a:t>Man</a:t>
            </a:r>
            <a:endParaRPr lang="en-US" sz="3800" dirty="0">
              <a:solidFill>
                <a:schemeClr val="tx1"/>
              </a:solidFill>
            </a:endParaRPr>
          </a:p>
        </p:txBody>
      </p:sp>
      <p:sp>
        <p:nvSpPr>
          <p:cNvPr id="2" name="TextBox 1">
            <a:extLst>
              <a:ext uri="{FF2B5EF4-FFF2-40B4-BE49-F238E27FC236}">
                <a16:creationId xmlns:a16="http://schemas.microsoft.com/office/drawing/2014/main" id="{A9337B0C-521A-8D33-4E7A-01481AF34179}"/>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Destruction of Man’s City</a:t>
            </a:r>
          </a:p>
        </p:txBody>
      </p:sp>
      <p:sp>
        <p:nvSpPr>
          <p:cNvPr id="6" name="Rectangle: Rounded Corners 5">
            <a:extLst>
              <a:ext uri="{FF2B5EF4-FFF2-40B4-BE49-F238E27FC236}">
                <a16:creationId xmlns:a16="http://schemas.microsoft.com/office/drawing/2014/main" id="{DC41A704-9B0C-8546-6385-87823D723811}"/>
              </a:ext>
            </a:extLst>
          </p:cNvPr>
          <p:cNvSpPr/>
          <p:nvPr/>
        </p:nvSpPr>
        <p:spPr>
          <a:xfrm>
            <a:off x="2149656" y="1627254"/>
            <a:ext cx="7949837" cy="976316"/>
          </a:xfrm>
          <a:prstGeom prst="roundRect">
            <a:avLst/>
          </a:prstGeom>
          <a:solidFill>
            <a:srgbClr val="7359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Literally:  “a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city</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(singular, indefinite)</a:t>
            </a:r>
          </a:p>
        </p:txBody>
      </p:sp>
      <p:cxnSp>
        <p:nvCxnSpPr>
          <p:cNvPr id="5" name="Straight Arrow Connector 4">
            <a:extLst>
              <a:ext uri="{FF2B5EF4-FFF2-40B4-BE49-F238E27FC236}">
                <a16:creationId xmlns:a16="http://schemas.microsoft.com/office/drawing/2014/main" id="{721B5DEC-1C2C-EB55-F5FF-8DB7506A912E}"/>
              </a:ext>
            </a:extLst>
          </p:cNvPr>
          <p:cNvCxnSpPr>
            <a:cxnSpLocks/>
          </p:cNvCxnSpPr>
          <p:nvPr/>
        </p:nvCxnSpPr>
        <p:spPr>
          <a:xfrm flipH="1">
            <a:off x="2774197" y="2603570"/>
            <a:ext cx="2382416" cy="3611250"/>
          </a:xfrm>
          <a:prstGeom prst="straightConnector1">
            <a:avLst/>
          </a:prstGeom>
          <a:ln w="635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4FA3D83-C3DB-9425-ED07-B35652FDC1DE}"/>
              </a:ext>
            </a:extLst>
          </p:cNvPr>
          <p:cNvCxnSpPr>
            <a:cxnSpLocks/>
          </p:cNvCxnSpPr>
          <p:nvPr/>
        </p:nvCxnSpPr>
        <p:spPr>
          <a:xfrm flipH="1">
            <a:off x="5156613" y="2636675"/>
            <a:ext cx="656577" cy="1051922"/>
          </a:xfrm>
          <a:prstGeom prst="straightConnector1">
            <a:avLst/>
          </a:prstGeom>
          <a:ln w="635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EBF976-B4CD-7F98-1F10-48AA002F1480}"/>
              </a:ext>
            </a:extLst>
          </p:cNvPr>
          <p:cNvCxnSpPr>
            <a:cxnSpLocks/>
          </p:cNvCxnSpPr>
          <p:nvPr/>
        </p:nvCxnSpPr>
        <p:spPr>
          <a:xfrm>
            <a:off x="6109950" y="2636675"/>
            <a:ext cx="553173" cy="488158"/>
          </a:xfrm>
          <a:prstGeom prst="straightConnector1">
            <a:avLst/>
          </a:prstGeom>
          <a:ln w="635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40940" y="3541465"/>
            <a:ext cx="11949193" cy="3016210"/>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4 </a:t>
            </a:r>
            <a:r>
              <a:rPr lang="en-US" sz="3800">
                <a:solidFill>
                  <a:schemeClr val="tx1"/>
                </a:solidFill>
              </a:rPr>
              <a:t>For you have been a </a:t>
            </a:r>
            <a:r>
              <a:rPr lang="en-US" sz="3800"/>
              <a:t>stronghold to the poor</a:t>
            </a:r>
            <a:r>
              <a:rPr lang="en-US" sz="3800">
                <a:solidFill>
                  <a:schemeClr val="tx1"/>
                </a:solidFill>
              </a:rPr>
              <a:t>,</a:t>
            </a:r>
          </a:p>
          <a:p>
            <a:pPr algn="l"/>
            <a:r>
              <a:rPr lang="en-US" sz="3800">
                <a:solidFill>
                  <a:schemeClr val="tx1"/>
                </a:solidFill>
              </a:rPr>
              <a:t>    a </a:t>
            </a:r>
            <a:r>
              <a:rPr lang="en-US" sz="3800"/>
              <a:t>stronghold to the needy </a:t>
            </a:r>
            <a:r>
              <a:rPr lang="en-US" sz="3800">
                <a:solidFill>
                  <a:schemeClr val="tx1"/>
                </a:solidFill>
              </a:rPr>
              <a:t>in his distress,</a:t>
            </a:r>
          </a:p>
          <a:p>
            <a:pPr algn="l"/>
            <a:r>
              <a:rPr lang="en-US" sz="3800">
                <a:solidFill>
                  <a:schemeClr val="tx1"/>
                </a:solidFill>
              </a:rPr>
              <a:t>    a shelter from the storm and a shade from the heat;</a:t>
            </a:r>
          </a:p>
          <a:p>
            <a:pPr algn="l"/>
            <a:r>
              <a:rPr lang="en-US" sz="3800">
                <a:solidFill>
                  <a:schemeClr val="tx1"/>
                </a:solidFill>
              </a:rPr>
              <a:t>for the breath of the ruthless is like a storm against a wall,</a:t>
            </a:r>
          </a:p>
          <a:p>
            <a:pPr algn="l"/>
            <a:r>
              <a:rPr lang="en-US" sz="3800" baseline="30000">
                <a:solidFill>
                  <a:schemeClr val="tx1"/>
                </a:solidFill>
              </a:rPr>
              <a:t>5</a:t>
            </a:r>
            <a:r>
              <a:rPr lang="en-US" sz="3800">
                <a:solidFill>
                  <a:schemeClr val="tx1"/>
                </a:solidFill>
              </a:rPr>
              <a:t>     like heat in a dry place.</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140940" y="2245273"/>
            <a:ext cx="6802301"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are these poor and needy</a:t>
            </a: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143155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772313" y="3356403"/>
            <a:ext cx="10614146" cy="3323987"/>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dirty="0">
                <a:solidFill>
                  <a:schemeClr val="tx1"/>
                </a:solidFill>
              </a:rPr>
              <a:t>Two Types of People in this Chapter:</a:t>
            </a:r>
          </a:p>
          <a:p>
            <a:pPr marL="742950" indent="-742950" algn="l">
              <a:spcAft>
                <a:spcPts val="1200"/>
              </a:spcAft>
              <a:buFont typeface="+mj-lt"/>
              <a:buAutoNum type="arabicPeriod"/>
            </a:pPr>
            <a:r>
              <a:rPr lang="en-US" sz="4000" dirty="0">
                <a:solidFill>
                  <a:schemeClr val="tx1"/>
                </a:solidFill>
              </a:rPr>
              <a:t>The God-dependent experiencing the protection, care and salvation of God</a:t>
            </a:r>
          </a:p>
          <a:p>
            <a:pPr marL="742950" indent="-742950" algn="l">
              <a:spcAft>
                <a:spcPts val="1200"/>
              </a:spcAft>
              <a:buFont typeface="+mj-lt"/>
              <a:buAutoNum type="arabicPeriod"/>
            </a:pPr>
            <a:r>
              <a:rPr lang="en-US" sz="4000" dirty="0">
                <a:solidFill>
                  <a:schemeClr val="tx1"/>
                </a:solidFill>
              </a:rPr>
              <a:t>The self-sufficient and proud experiencing the opposition and judgment of God</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140940" y="2245273"/>
            <a:ext cx="6802301"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are these poor and needy</a:t>
            </a: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08860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772313" y="3356403"/>
            <a:ext cx="10614146" cy="3323987"/>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dirty="0">
                <a:solidFill>
                  <a:schemeClr val="tx1"/>
                </a:solidFill>
              </a:rPr>
              <a:t>Two Types of People in this Chapter:</a:t>
            </a:r>
          </a:p>
          <a:p>
            <a:pPr marL="742950" indent="-742950" algn="l">
              <a:spcAft>
                <a:spcPts val="1200"/>
              </a:spcAft>
              <a:buFont typeface="+mj-lt"/>
              <a:buAutoNum type="arabicPeriod"/>
            </a:pPr>
            <a:r>
              <a:rPr lang="en-US" sz="4000" dirty="0"/>
              <a:t>The God-dependent experiencing the protection, care and salvation of God</a:t>
            </a:r>
          </a:p>
          <a:p>
            <a:pPr marL="742950" indent="-742950" algn="l">
              <a:spcAft>
                <a:spcPts val="1200"/>
              </a:spcAft>
              <a:buFont typeface="+mj-lt"/>
              <a:buAutoNum type="arabicPeriod"/>
            </a:pPr>
            <a:r>
              <a:rPr lang="en-US" sz="4000" dirty="0">
                <a:solidFill>
                  <a:schemeClr val="tx1"/>
                </a:solidFill>
              </a:rPr>
              <a:t>The self-sufficient and proud experiencing the opposition and judgment of God</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140940" y="2245273"/>
            <a:ext cx="6802301"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are these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poor and needy</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a:t>
            </a:r>
          </a:p>
        </p:txBody>
      </p:sp>
      <p:cxnSp>
        <p:nvCxnSpPr>
          <p:cNvPr id="5" name="Straight Arrow Connector 4">
            <a:extLst>
              <a:ext uri="{FF2B5EF4-FFF2-40B4-BE49-F238E27FC236}">
                <a16:creationId xmlns:a16="http://schemas.microsoft.com/office/drawing/2014/main" id="{11E267C1-BA23-6DB2-FC8C-BABA8729878C}"/>
              </a:ext>
            </a:extLst>
          </p:cNvPr>
          <p:cNvCxnSpPr>
            <a:cxnSpLocks/>
          </p:cNvCxnSpPr>
          <p:nvPr/>
        </p:nvCxnSpPr>
        <p:spPr>
          <a:xfrm>
            <a:off x="4480560" y="2915346"/>
            <a:ext cx="480060" cy="1142304"/>
          </a:xfrm>
          <a:prstGeom prst="straightConnector1">
            <a:avLst/>
          </a:prstGeom>
          <a:ln w="635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31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21402" y="1146609"/>
            <a:ext cx="11949193" cy="5232202"/>
          </a:xfrm>
          <a:prstGeom prst="rect">
            <a:avLst/>
          </a:prstGeom>
          <a:solidFill>
            <a:srgbClr val="3C425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dirty="0">
                <a:solidFill>
                  <a:schemeClr val="tx1"/>
                </a:solidFill>
              </a:rPr>
              <a:t>3:3	But you, O Lord, are </a:t>
            </a:r>
            <a:r>
              <a:rPr lang="en-US" sz="3800" dirty="0"/>
              <a:t>a shield about me</a:t>
            </a:r>
            <a:r>
              <a:rPr lang="en-US" sz="3800" dirty="0">
                <a:solidFill>
                  <a:schemeClr val="tx1"/>
                </a:solidFill>
              </a:rPr>
              <a:t>,</a:t>
            </a:r>
          </a:p>
          <a:p>
            <a:pPr algn="l">
              <a:spcAft>
                <a:spcPts val="1200"/>
              </a:spcAft>
            </a:pPr>
            <a:r>
              <a:rPr lang="en-US" sz="3800" dirty="0">
                <a:solidFill>
                  <a:schemeClr val="tx1"/>
                </a:solidFill>
              </a:rPr>
              <a:t>    		my glory, and the lifter of my head.</a:t>
            </a:r>
          </a:p>
          <a:p>
            <a:pPr algn="l"/>
            <a:r>
              <a:rPr lang="en-US" sz="3800" dirty="0">
                <a:solidFill>
                  <a:schemeClr val="tx1"/>
                </a:solidFill>
              </a:rPr>
              <a:t>4:8	In peace I will both lie down and sleep;</a:t>
            </a:r>
          </a:p>
          <a:p>
            <a:pPr algn="l">
              <a:spcAft>
                <a:spcPts val="1200"/>
              </a:spcAft>
            </a:pPr>
            <a:r>
              <a:rPr lang="en-US" sz="3800" dirty="0">
                <a:solidFill>
                  <a:schemeClr val="tx1"/>
                </a:solidFill>
              </a:rPr>
              <a:t>    		for you alone, O Lord, make me dwell in </a:t>
            </a:r>
            <a:r>
              <a:rPr lang="en-US" sz="3800" dirty="0"/>
              <a:t>safety</a:t>
            </a:r>
            <a:r>
              <a:rPr lang="en-US" sz="3800" dirty="0">
                <a:solidFill>
                  <a:schemeClr val="tx1"/>
                </a:solidFill>
              </a:rPr>
              <a:t>.</a:t>
            </a:r>
          </a:p>
          <a:p>
            <a:pPr algn="l"/>
            <a:r>
              <a:rPr lang="en-US" sz="3800" dirty="0">
                <a:solidFill>
                  <a:schemeClr val="tx1"/>
                </a:solidFill>
              </a:rPr>
              <a:t>6:4	Turn, O Lord, </a:t>
            </a:r>
            <a:r>
              <a:rPr lang="en-US" sz="3800" dirty="0"/>
              <a:t>deliver my life</a:t>
            </a:r>
            <a:r>
              <a:rPr lang="en-US" sz="3800" dirty="0">
                <a:solidFill>
                  <a:schemeClr val="tx1"/>
                </a:solidFill>
              </a:rPr>
              <a:t>;</a:t>
            </a:r>
          </a:p>
          <a:p>
            <a:pPr algn="l">
              <a:spcAft>
                <a:spcPts val="1200"/>
              </a:spcAft>
            </a:pPr>
            <a:r>
              <a:rPr lang="en-US" sz="3800" dirty="0">
                <a:solidFill>
                  <a:schemeClr val="tx1"/>
                </a:solidFill>
              </a:rPr>
              <a:t>    		save me for the sake of your steadfast love.</a:t>
            </a:r>
          </a:p>
          <a:p>
            <a:pPr algn="l"/>
            <a:r>
              <a:rPr lang="en-US" sz="3800" dirty="0">
                <a:solidFill>
                  <a:schemeClr val="tx1"/>
                </a:solidFill>
              </a:rPr>
              <a:t>9:9	The Lord is a </a:t>
            </a:r>
            <a:r>
              <a:rPr lang="en-US" sz="3800" dirty="0"/>
              <a:t>stronghold for the oppressed</a:t>
            </a:r>
            <a:r>
              <a:rPr lang="en-US" sz="3800" dirty="0">
                <a:solidFill>
                  <a:schemeClr val="tx1"/>
                </a:solidFill>
              </a:rPr>
              <a:t>,</a:t>
            </a:r>
          </a:p>
          <a:p>
            <a:pPr algn="l"/>
            <a:r>
              <a:rPr lang="en-US" sz="3800" dirty="0">
                <a:solidFill>
                  <a:schemeClr val="tx1"/>
                </a:solidFill>
              </a:rPr>
              <a:t>    		a stronghold in times of trouble.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306589" y="129571"/>
            <a:ext cx="11578817"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Think about David’s Relationship with God from the Psalms</a:t>
            </a:r>
          </a:p>
        </p:txBody>
      </p:sp>
    </p:spTree>
    <p:extLst>
      <p:ext uri="{BB962C8B-B14F-4D97-AF65-F5344CB8AC3E}">
        <p14:creationId xmlns:p14="http://schemas.microsoft.com/office/powerpoint/2010/main" val="1474557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21402" y="1146609"/>
            <a:ext cx="11949193" cy="4985980"/>
          </a:xfrm>
          <a:prstGeom prst="rect">
            <a:avLst/>
          </a:prstGeom>
          <a:solidFill>
            <a:srgbClr val="3C425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dirty="0">
                <a:solidFill>
                  <a:schemeClr val="tx1"/>
                </a:solidFill>
              </a:rPr>
              <a:t>9:18		For the </a:t>
            </a:r>
            <a:r>
              <a:rPr lang="en-US" sz="3600" dirty="0"/>
              <a:t>needy</a:t>
            </a:r>
            <a:r>
              <a:rPr lang="en-US" sz="3600" dirty="0">
                <a:solidFill>
                  <a:schemeClr val="tx1"/>
                </a:solidFill>
              </a:rPr>
              <a:t> shall not always be forgotten,</a:t>
            </a:r>
          </a:p>
          <a:p>
            <a:pPr algn="l">
              <a:spcAft>
                <a:spcPts val="1200"/>
              </a:spcAft>
            </a:pPr>
            <a:r>
              <a:rPr lang="en-US" sz="3600" dirty="0">
                <a:solidFill>
                  <a:schemeClr val="tx1"/>
                </a:solidFill>
              </a:rPr>
              <a:t>    		and the hope of the </a:t>
            </a:r>
            <a:r>
              <a:rPr lang="en-US" sz="3600" dirty="0"/>
              <a:t>poor</a:t>
            </a:r>
            <a:r>
              <a:rPr lang="en-US" sz="3600" dirty="0">
                <a:solidFill>
                  <a:schemeClr val="tx1"/>
                </a:solidFill>
              </a:rPr>
              <a:t> shall not perish forever.</a:t>
            </a:r>
          </a:p>
          <a:p>
            <a:pPr algn="l"/>
            <a:r>
              <a:rPr lang="en-US" sz="3600" dirty="0">
                <a:solidFill>
                  <a:schemeClr val="tx1"/>
                </a:solidFill>
              </a:rPr>
              <a:t>10:17	O Lord, you hear the desire of the </a:t>
            </a:r>
            <a:r>
              <a:rPr lang="en-US" sz="3600" dirty="0"/>
              <a:t>afflicted</a:t>
            </a:r>
            <a:r>
              <a:rPr lang="en-US" sz="3600" dirty="0">
                <a:solidFill>
                  <a:schemeClr val="tx1"/>
                </a:solidFill>
              </a:rPr>
              <a:t>;</a:t>
            </a:r>
          </a:p>
          <a:p>
            <a:pPr algn="l">
              <a:spcAft>
                <a:spcPts val="1200"/>
              </a:spcAft>
            </a:pPr>
            <a:r>
              <a:rPr lang="en-US" sz="3600" dirty="0">
                <a:solidFill>
                  <a:schemeClr val="tx1"/>
                </a:solidFill>
              </a:rPr>
              <a:t>    		you will strengthen their heart; you will incline your ear</a:t>
            </a:r>
          </a:p>
          <a:p>
            <a:pPr algn="l">
              <a:spcAft>
                <a:spcPts val="1200"/>
              </a:spcAft>
            </a:pPr>
            <a:r>
              <a:rPr lang="en-US" sz="3600" dirty="0">
                <a:solidFill>
                  <a:schemeClr val="tx1"/>
                </a:solidFill>
              </a:rPr>
              <a:t>16:1		Preserve me, O God, for in you I take </a:t>
            </a:r>
            <a:r>
              <a:rPr lang="en-US" sz="3600" dirty="0"/>
              <a:t>refuge</a:t>
            </a:r>
            <a:r>
              <a:rPr lang="en-US" sz="3600" dirty="0">
                <a:solidFill>
                  <a:schemeClr val="tx1"/>
                </a:solidFill>
              </a:rPr>
              <a:t>.</a:t>
            </a:r>
          </a:p>
          <a:p>
            <a:pPr algn="l"/>
            <a:r>
              <a:rPr lang="en-US" sz="3600" dirty="0">
                <a:solidFill>
                  <a:schemeClr val="tx1"/>
                </a:solidFill>
              </a:rPr>
              <a:t>18:2		The Lord is </a:t>
            </a:r>
            <a:r>
              <a:rPr lang="en-US" sz="3600" dirty="0"/>
              <a:t>my rock and my fortress and my deliverer</a:t>
            </a:r>
            <a:r>
              <a:rPr lang="en-US" sz="3600" dirty="0">
                <a:solidFill>
                  <a:schemeClr val="tx1"/>
                </a:solidFill>
              </a:rPr>
              <a:t>,</a:t>
            </a:r>
          </a:p>
          <a:p>
            <a:pPr algn="l"/>
            <a:r>
              <a:rPr lang="en-US" sz="3600" dirty="0">
                <a:solidFill>
                  <a:schemeClr val="tx1"/>
                </a:solidFill>
              </a:rPr>
              <a:t>    		my God, my rock, in whom I take </a:t>
            </a:r>
            <a:r>
              <a:rPr lang="en-US" sz="3600" dirty="0"/>
              <a:t>refuge</a:t>
            </a:r>
            <a:r>
              <a:rPr lang="en-US" sz="3600" dirty="0">
                <a:solidFill>
                  <a:schemeClr val="tx1"/>
                </a:solidFill>
              </a:rPr>
              <a:t>, my </a:t>
            </a:r>
            <a:r>
              <a:rPr lang="en-US" sz="3600" dirty="0"/>
              <a:t>shield</a:t>
            </a:r>
            <a:r>
              <a:rPr lang="en-US" sz="3600" dirty="0">
                <a:solidFill>
                  <a:schemeClr val="tx1"/>
                </a:solidFill>
              </a:rPr>
              <a:t>, and</a:t>
            </a:r>
          </a:p>
          <a:p>
            <a:pPr algn="l"/>
            <a:r>
              <a:rPr lang="en-US" sz="3600" dirty="0">
                <a:solidFill>
                  <a:schemeClr val="tx1"/>
                </a:solidFill>
              </a:rPr>
              <a:t>	 	the </a:t>
            </a:r>
            <a:r>
              <a:rPr lang="en-US" sz="3600" dirty="0"/>
              <a:t>horn of my salvation</a:t>
            </a:r>
            <a:r>
              <a:rPr lang="en-US" sz="3600" dirty="0">
                <a:solidFill>
                  <a:schemeClr val="tx1"/>
                </a:solidFill>
              </a:rPr>
              <a:t>, my </a:t>
            </a:r>
            <a:r>
              <a:rPr lang="en-US" sz="3600" dirty="0"/>
              <a:t>stronghold</a:t>
            </a:r>
            <a:r>
              <a:rPr lang="en-US" sz="3600" dirty="0">
                <a:solidFill>
                  <a:schemeClr val="tx1"/>
                </a:solidFill>
              </a:rPr>
              <a:t>.</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306589" y="129571"/>
            <a:ext cx="11578817"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Think about David’s Relationship with God from the Psalms</a:t>
            </a:r>
          </a:p>
        </p:txBody>
      </p:sp>
    </p:spTree>
    <p:extLst>
      <p:ext uri="{BB962C8B-B14F-4D97-AF65-F5344CB8AC3E}">
        <p14:creationId xmlns:p14="http://schemas.microsoft.com/office/powerpoint/2010/main" val="14313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22328" y="1596834"/>
            <a:ext cx="11347343" cy="4755148"/>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dirty="0">
                <a:solidFill>
                  <a:schemeClr val="tx1"/>
                </a:solidFill>
              </a:rPr>
              <a:t>For the Lord takes pleasure in his people;</a:t>
            </a:r>
          </a:p>
          <a:p>
            <a:pPr algn="l"/>
            <a:r>
              <a:rPr lang="en-US" sz="3600" dirty="0">
                <a:solidFill>
                  <a:schemeClr val="tx1"/>
                </a:solidFill>
              </a:rPr>
              <a:t>    </a:t>
            </a:r>
            <a:r>
              <a:rPr lang="en-US" sz="3600" dirty="0"/>
              <a:t>he adorns the humble (meek) </a:t>
            </a:r>
            <a:r>
              <a:rPr lang="en-US" sz="3600" dirty="0">
                <a:solidFill>
                  <a:schemeClr val="tx1"/>
                </a:solidFill>
              </a:rPr>
              <a:t>with salvation.</a:t>
            </a:r>
          </a:p>
          <a:p>
            <a:pPr algn="l">
              <a:spcAft>
                <a:spcPts val="1800"/>
              </a:spcAft>
            </a:pPr>
            <a:r>
              <a:rPr lang="en-US" sz="3600" dirty="0">
                <a:solidFill>
                  <a:schemeClr val="tx1"/>
                </a:solidFill>
              </a:rPr>
              <a:t>                                           Psalm 149:4</a:t>
            </a:r>
          </a:p>
          <a:p>
            <a:pPr algn="l"/>
            <a:r>
              <a:rPr lang="en-US" sz="3600" dirty="0">
                <a:solidFill>
                  <a:schemeClr val="tx1"/>
                </a:solidFill>
              </a:rPr>
              <a:t>Blessed are the </a:t>
            </a:r>
            <a:r>
              <a:rPr lang="en-US" sz="3600" dirty="0"/>
              <a:t>poor in spirit</a:t>
            </a:r>
            <a:r>
              <a:rPr lang="en-US" sz="3600" dirty="0">
                <a:solidFill>
                  <a:schemeClr val="tx1"/>
                </a:solidFill>
              </a:rPr>
              <a:t>, </a:t>
            </a:r>
          </a:p>
          <a:p>
            <a:pPr algn="l"/>
            <a:r>
              <a:rPr lang="en-US" sz="3600" dirty="0">
                <a:solidFill>
                  <a:schemeClr val="tx1"/>
                </a:solidFill>
              </a:rPr>
              <a:t>    for theirs is the kingdom of heaven.</a:t>
            </a:r>
          </a:p>
          <a:p>
            <a:pPr algn="l"/>
            <a:r>
              <a:rPr lang="en-US" sz="3600" dirty="0">
                <a:solidFill>
                  <a:schemeClr val="tx1"/>
                </a:solidFill>
              </a:rPr>
              <a:t>Blessed are </a:t>
            </a:r>
            <a:r>
              <a:rPr lang="en-US" sz="3600" dirty="0"/>
              <a:t>those who mourn</a:t>
            </a:r>
            <a:r>
              <a:rPr lang="en-US" sz="3600" dirty="0">
                <a:solidFill>
                  <a:schemeClr val="tx1"/>
                </a:solidFill>
              </a:rPr>
              <a:t>, for they shall be comforted.</a:t>
            </a:r>
          </a:p>
          <a:p>
            <a:pPr algn="l"/>
            <a:r>
              <a:rPr lang="en-US" sz="3600" dirty="0">
                <a:solidFill>
                  <a:schemeClr val="tx1"/>
                </a:solidFill>
              </a:rPr>
              <a:t>Blessed are </a:t>
            </a:r>
            <a:r>
              <a:rPr lang="en-US" sz="3600" dirty="0"/>
              <a:t>the meek</a:t>
            </a:r>
            <a:r>
              <a:rPr lang="en-US" sz="3600" dirty="0">
                <a:solidFill>
                  <a:schemeClr val="tx1"/>
                </a:solidFill>
              </a:rPr>
              <a:t>, for they shall inherit the earth.</a:t>
            </a:r>
          </a:p>
          <a:p>
            <a:pPr algn="l"/>
            <a:r>
              <a:rPr lang="en-US" sz="3600" dirty="0">
                <a:solidFill>
                  <a:schemeClr val="tx1"/>
                </a:solidFill>
              </a:rPr>
              <a:t>                                           Matthew 5:3-5</a:t>
            </a:r>
          </a:p>
        </p:txBody>
      </p:sp>
      <p:sp>
        <p:nvSpPr>
          <p:cNvPr id="2" name="Rectangle: Rounded Corners 1">
            <a:extLst>
              <a:ext uri="{FF2B5EF4-FFF2-40B4-BE49-F238E27FC236}">
                <a16:creationId xmlns:a16="http://schemas.microsoft.com/office/drawing/2014/main" id="{80529463-5566-0DCD-E105-C47413EF20DC}"/>
              </a:ext>
            </a:extLst>
          </p:cNvPr>
          <p:cNvSpPr/>
          <p:nvPr/>
        </p:nvSpPr>
        <p:spPr>
          <a:xfrm>
            <a:off x="2187714" y="162227"/>
            <a:ext cx="7855644"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Poor and Needy are God’s People!</a:t>
            </a:r>
          </a:p>
        </p:txBody>
      </p:sp>
    </p:spTree>
    <p:extLst>
      <p:ext uri="{BB962C8B-B14F-4D97-AF65-F5344CB8AC3E}">
        <p14:creationId xmlns:p14="http://schemas.microsoft.com/office/powerpoint/2010/main" val="15692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22328" y="1596834"/>
            <a:ext cx="11347343" cy="5078313"/>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baseline="30000" dirty="0">
                <a:solidFill>
                  <a:schemeClr val="tx1"/>
                </a:solidFill>
              </a:rPr>
              <a:t>26</a:t>
            </a:r>
            <a:r>
              <a:rPr lang="en-US" sz="3600" dirty="0">
                <a:solidFill>
                  <a:schemeClr val="tx1"/>
                </a:solidFill>
              </a:rPr>
              <a:t> For consider your calling, brothers: </a:t>
            </a:r>
            <a:r>
              <a:rPr lang="en-US" sz="3600" dirty="0"/>
              <a:t>not many of you were wise </a:t>
            </a:r>
            <a:r>
              <a:rPr lang="en-US" sz="3600" dirty="0">
                <a:solidFill>
                  <a:schemeClr val="tx1"/>
                </a:solidFill>
              </a:rPr>
              <a:t>according to worldly standards, </a:t>
            </a:r>
            <a:r>
              <a:rPr lang="en-US" sz="3600" dirty="0"/>
              <a:t>not many were powerful</a:t>
            </a:r>
            <a:r>
              <a:rPr lang="en-US" sz="3600" dirty="0">
                <a:solidFill>
                  <a:schemeClr val="tx1"/>
                </a:solidFill>
              </a:rPr>
              <a:t>, </a:t>
            </a:r>
            <a:r>
              <a:rPr lang="en-US" sz="3600" dirty="0"/>
              <a:t>not many were of noble birth</a:t>
            </a:r>
            <a:r>
              <a:rPr lang="en-US" sz="3600" dirty="0">
                <a:solidFill>
                  <a:schemeClr val="tx1"/>
                </a:solidFill>
              </a:rPr>
              <a:t>. </a:t>
            </a:r>
            <a:r>
              <a:rPr lang="en-US" sz="3600" baseline="30000" dirty="0">
                <a:solidFill>
                  <a:schemeClr val="tx1"/>
                </a:solidFill>
              </a:rPr>
              <a:t>27</a:t>
            </a:r>
            <a:r>
              <a:rPr lang="en-US" sz="3600" dirty="0">
                <a:solidFill>
                  <a:schemeClr val="tx1"/>
                </a:solidFill>
              </a:rPr>
              <a:t> But God chose what is foolish in the world to shame the wise; God chose what is weak in the world to shame the strong; </a:t>
            </a:r>
            <a:r>
              <a:rPr lang="en-US" sz="3600" baseline="30000" dirty="0">
                <a:solidFill>
                  <a:schemeClr val="tx1"/>
                </a:solidFill>
              </a:rPr>
              <a:t>28</a:t>
            </a:r>
            <a:r>
              <a:rPr lang="en-US" sz="3600" dirty="0">
                <a:solidFill>
                  <a:schemeClr val="tx1"/>
                </a:solidFill>
              </a:rPr>
              <a:t> God chose what is low and despised in the world, even things that are not, to bring to nothing things that are, </a:t>
            </a:r>
            <a:r>
              <a:rPr lang="en-US" sz="3600" baseline="30000" dirty="0">
                <a:solidFill>
                  <a:schemeClr val="tx1"/>
                </a:solidFill>
              </a:rPr>
              <a:t>29</a:t>
            </a:r>
            <a:r>
              <a:rPr lang="en-US" sz="3600" dirty="0">
                <a:solidFill>
                  <a:schemeClr val="tx1"/>
                </a:solidFill>
              </a:rPr>
              <a:t> </a:t>
            </a:r>
            <a:r>
              <a:rPr lang="en-US" sz="3600" dirty="0"/>
              <a:t>so that no human being might boast in the presence of God</a:t>
            </a:r>
            <a:r>
              <a:rPr lang="en-US" sz="3600" dirty="0">
                <a:solidFill>
                  <a:schemeClr val="tx1"/>
                </a:solidFill>
              </a:rPr>
              <a:t>. </a:t>
            </a:r>
          </a:p>
          <a:p>
            <a:pPr algn="l"/>
            <a:r>
              <a:rPr lang="en-US" sz="3600" dirty="0">
                <a:solidFill>
                  <a:schemeClr val="tx1"/>
                </a:solidFill>
              </a:rPr>
              <a:t>                                           1 Corinthians 1:26-29</a:t>
            </a:r>
          </a:p>
        </p:txBody>
      </p:sp>
      <p:sp>
        <p:nvSpPr>
          <p:cNvPr id="2" name="Rectangle: Rounded Corners 1">
            <a:extLst>
              <a:ext uri="{FF2B5EF4-FFF2-40B4-BE49-F238E27FC236}">
                <a16:creationId xmlns:a16="http://schemas.microsoft.com/office/drawing/2014/main" id="{54E2390D-7D34-8BCB-0BE9-45AFAA327242}"/>
              </a:ext>
            </a:extLst>
          </p:cNvPr>
          <p:cNvSpPr/>
          <p:nvPr/>
        </p:nvSpPr>
        <p:spPr>
          <a:xfrm>
            <a:off x="2187714" y="162227"/>
            <a:ext cx="7855644"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Poor and Needy are God’s People!</a:t>
            </a:r>
          </a:p>
        </p:txBody>
      </p:sp>
    </p:spTree>
    <p:extLst>
      <p:ext uri="{BB962C8B-B14F-4D97-AF65-F5344CB8AC3E}">
        <p14:creationId xmlns:p14="http://schemas.microsoft.com/office/powerpoint/2010/main" val="420082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78E409-9E52-25B3-BF54-4B91CD508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3285" y="3243943"/>
            <a:ext cx="7413172" cy="3477875"/>
          </a:xfrm>
          <a:prstGeom prst="rect">
            <a:avLst/>
          </a:prstGeom>
          <a:solidFill>
            <a:srgbClr val="07273D">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 </a:t>
            </a:r>
            <a:r>
              <a:rPr lang="en-US" sz="4000">
                <a:solidFill>
                  <a:schemeClr val="tx1"/>
                </a:solidFill>
              </a:rPr>
              <a:t>God is our refuge and strength,</a:t>
            </a:r>
          </a:p>
          <a:p>
            <a:pPr algn="l">
              <a:spcAft>
                <a:spcPts val="1200"/>
              </a:spcAft>
            </a:pPr>
            <a:r>
              <a:rPr lang="en-US" sz="4000">
                <a:solidFill>
                  <a:schemeClr val="tx1"/>
                </a:solidFill>
              </a:rPr>
              <a:t>    a very present help in trouble.</a:t>
            </a:r>
          </a:p>
          <a:p>
            <a:pPr algn="l"/>
            <a:r>
              <a:rPr lang="en-US" sz="4000" baseline="30000">
                <a:solidFill>
                  <a:schemeClr val="tx1"/>
                </a:solidFill>
              </a:rPr>
              <a:t>7 </a:t>
            </a:r>
            <a:r>
              <a:rPr lang="en-US" sz="4000">
                <a:solidFill>
                  <a:schemeClr val="tx1"/>
                </a:solidFill>
              </a:rPr>
              <a:t>The Lord of hosts is with us;</a:t>
            </a:r>
          </a:p>
          <a:p>
            <a:pPr algn="l">
              <a:spcAft>
                <a:spcPts val="1200"/>
              </a:spcAft>
            </a:pPr>
            <a:r>
              <a:rPr lang="en-US" sz="4000">
                <a:solidFill>
                  <a:schemeClr val="tx1"/>
                </a:solidFill>
              </a:rPr>
              <a:t>    the God of Jacob is our fortress.</a:t>
            </a:r>
          </a:p>
          <a:p>
            <a:pPr algn="l"/>
            <a:r>
              <a:rPr lang="en-US" sz="4000">
                <a:solidFill>
                  <a:schemeClr val="tx1"/>
                </a:solidFill>
              </a:rPr>
              <a:t>                               Psalm 46:1,7 </a:t>
            </a:r>
          </a:p>
        </p:txBody>
      </p:sp>
      <p:sp>
        <p:nvSpPr>
          <p:cNvPr id="4" name="Rectangle: Rounded Corners 3">
            <a:extLst>
              <a:ext uri="{FF2B5EF4-FFF2-40B4-BE49-F238E27FC236}">
                <a16:creationId xmlns:a16="http://schemas.microsoft.com/office/drawing/2014/main" id="{60C9721F-FE96-BDBA-9FBF-D983207E268F}"/>
              </a:ext>
            </a:extLst>
          </p:cNvPr>
          <p:cNvSpPr/>
          <p:nvPr/>
        </p:nvSpPr>
        <p:spPr>
          <a:xfrm>
            <a:off x="8131629" y="4375996"/>
            <a:ext cx="3505200" cy="1462975"/>
          </a:xfrm>
          <a:prstGeom prst="roundRect">
            <a:avLst/>
          </a:prstGeom>
          <a:solidFill>
            <a:srgbClr val="07273D"/>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needs this message?</a:t>
            </a:r>
          </a:p>
        </p:txBody>
      </p:sp>
    </p:spTree>
    <p:extLst>
      <p:ext uri="{BB962C8B-B14F-4D97-AF65-F5344CB8AC3E}">
        <p14:creationId xmlns:p14="http://schemas.microsoft.com/office/powerpoint/2010/main" val="830719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40940" y="3541465"/>
            <a:ext cx="11949193" cy="3016210"/>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4 </a:t>
            </a:r>
            <a:r>
              <a:rPr lang="en-US" sz="3800">
                <a:solidFill>
                  <a:schemeClr val="tx1"/>
                </a:solidFill>
              </a:rPr>
              <a:t>For you have been a </a:t>
            </a:r>
            <a:r>
              <a:rPr lang="en-US" sz="3800"/>
              <a:t>stronghold to the poor</a:t>
            </a:r>
            <a:r>
              <a:rPr lang="en-US" sz="3800">
                <a:solidFill>
                  <a:schemeClr val="tx1"/>
                </a:solidFill>
              </a:rPr>
              <a:t>,</a:t>
            </a:r>
          </a:p>
          <a:p>
            <a:pPr algn="l"/>
            <a:r>
              <a:rPr lang="en-US" sz="3800">
                <a:solidFill>
                  <a:schemeClr val="tx1"/>
                </a:solidFill>
              </a:rPr>
              <a:t>    a </a:t>
            </a:r>
            <a:r>
              <a:rPr lang="en-US" sz="3800"/>
              <a:t>stronghold to the needy </a:t>
            </a:r>
            <a:r>
              <a:rPr lang="en-US" sz="3800">
                <a:solidFill>
                  <a:schemeClr val="tx1"/>
                </a:solidFill>
              </a:rPr>
              <a:t>in his distress,</a:t>
            </a:r>
          </a:p>
          <a:p>
            <a:pPr algn="l"/>
            <a:r>
              <a:rPr lang="en-US" sz="3800">
                <a:solidFill>
                  <a:schemeClr val="tx1"/>
                </a:solidFill>
              </a:rPr>
              <a:t>    a shelter from the storm and a shade from the heat;</a:t>
            </a:r>
          </a:p>
          <a:p>
            <a:pPr algn="l"/>
            <a:r>
              <a:rPr lang="en-US" sz="3800">
                <a:solidFill>
                  <a:schemeClr val="tx1"/>
                </a:solidFill>
              </a:rPr>
              <a:t>for the breath of the ruthless is like a storm against a wall,</a:t>
            </a:r>
          </a:p>
          <a:p>
            <a:pPr algn="l"/>
            <a:r>
              <a:rPr lang="en-US" sz="3800" baseline="30000">
                <a:solidFill>
                  <a:schemeClr val="tx1"/>
                </a:solidFill>
              </a:rPr>
              <a:t>5</a:t>
            </a:r>
            <a:r>
              <a:rPr lang="en-US" sz="3800">
                <a:solidFill>
                  <a:schemeClr val="tx1"/>
                </a:solidFill>
              </a:rPr>
              <a:t>     like heat in a dry place.</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140940" y="2245273"/>
            <a:ext cx="6153295" cy="670073"/>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Protection from what/whom?</a:t>
            </a:r>
          </a:p>
        </p:txBody>
      </p:sp>
    </p:spTree>
    <p:extLst>
      <p:ext uri="{BB962C8B-B14F-4D97-AF65-F5344CB8AC3E}">
        <p14:creationId xmlns:p14="http://schemas.microsoft.com/office/powerpoint/2010/main" val="4069530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40940" y="3541465"/>
            <a:ext cx="11949193" cy="3016210"/>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4 </a:t>
            </a:r>
            <a:r>
              <a:rPr lang="en-US" sz="3800">
                <a:solidFill>
                  <a:schemeClr val="tx1"/>
                </a:solidFill>
              </a:rPr>
              <a:t>For you have been a stronghold to the poor,</a:t>
            </a:r>
          </a:p>
          <a:p>
            <a:pPr algn="l"/>
            <a:r>
              <a:rPr lang="en-US" sz="3800">
                <a:solidFill>
                  <a:schemeClr val="tx1"/>
                </a:solidFill>
              </a:rPr>
              <a:t>    a stronghold to the needy in his distress,</a:t>
            </a:r>
          </a:p>
          <a:p>
            <a:pPr algn="l"/>
            <a:r>
              <a:rPr lang="en-US" sz="3800">
                <a:solidFill>
                  <a:schemeClr val="tx1"/>
                </a:solidFill>
              </a:rPr>
              <a:t>    a shelter from the storm and a shade from the heat;</a:t>
            </a:r>
          </a:p>
          <a:p>
            <a:pPr algn="l"/>
            <a:r>
              <a:rPr lang="en-US" sz="3800">
                <a:solidFill>
                  <a:schemeClr val="tx1"/>
                </a:solidFill>
              </a:rPr>
              <a:t>for the breath of </a:t>
            </a:r>
            <a:r>
              <a:rPr lang="en-US" sz="3800"/>
              <a:t>the ruthless </a:t>
            </a:r>
            <a:r>
              <a:rPr lang="en-US" sz="3800">
                <a:solidFill>
                  <a:schemeClr val="tx1"/>
                </a:solidFill>
              </a:rPr>
              <a:t>is like a storm against a wall,</a:t>
            </a:r>
          </a:p>
          <a:p>
            <a:pPr algn="l"/>
            <a:r>
              <a:rPr lang="en-US" sz="3800" baseline="30000">
                <a:solidFill>
                  <a:schemeClr val="tx1"/>
                </a:solidFill>
              </a:rPr>
              <a:t>5</a:t>
            </a:r>
            <a:r>
              <a:rPr lang="en-US" sz="3800">
                <a:solidFill>
                  <a:schemeClr val="tx1"/>
                </a:solidFill>
              </a:rPr>
              <a:t>     like heat in a dry place.</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4" name="Rectangle: Rounded Corners 3">
            <a:extLst>
              <a:ext uri="{FF2B5EF4-FFF2-40B4-BE49-F238E27FC236}">
                <a16:creationId xmlns:a16="http://schemas.microsoft.com/office/drawing/2014/main" id="{796B0518-650A-D5DC-6580-63426D0AE17B}"/>
              </a:ext>
            </a:extLst>
          </p:cNvPr>
          <p:cNvSpPr/>
          <p:nvPr/>
        </p:nvSpPr>
        <p:spPr>
          <a:xfrm>
            <a:off x="305317" y="1124044"/>
            <a:ext cx="7631460" cy="2304956"/>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Protection from what/whom?</a:t>
            </a:r>
          </a:p>
          <a:p>
            <a:pPr marL="457200"/>
            <a:r>
              <a:rPr lang="en-US" sz="3600" b="1">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The “ruthless”…   </a:t>
            </a: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godless, the proud, the strong, those who stand against God and his people</a:t>
            </a:r>
          </a:p>
        </p:txBody>
      </p:sp>
    </p:spTree>
    <p:extLst>
      <p:ext uri="{BB962C8B-B14F-4D97-AF65-F5344CB8AC3E}">
        <p14:creationId xmlns:p14="http://schemas.microsoft.com/office/powerpoint/2010/main" val="9231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6C153775-9238-3C99-5E0E-FD2EA0FA9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7" r="2643"/>
          <a:stretch/>
        </p:blipFill>
        <p:spPr bwMode="auto">
          <a:xfrm>
            <a:off x="86510" y="152399"/>
            <a:ext cx="6028694" cy="50292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052" name="Picture 4">
            <a:extLst>
              <a:ext uri="{FF2B5EF4-FFF2-40B4-BE49-F238E27FC236}">
                <a16:creationId xmlns:a16="http://schemas.microsoft.com/office/drawing/2014/main" id="{5E2F6B9E-19C1-185D-3E96-5B469D069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50" b="8367"/>
          <a:stretch/>
        </p:blipFill>
        <p:spPr bwMode="auto">
          <a:xfrm>
            <a:off x="6204853" y="152399"/>
            <a:ext cx="5897766"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40607" y="3673494"/>
            <a:ext cx="11949193" cy="3016210"/>
          </a:xfrm>
          <a:prstGeom prst="rect">
            <a:avLst/>
          </a:prstGeom>
          <a:solidFill>
            <a:srgbClr val="3C425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4 </a:t>
            </a:r>
            <a:r>
              <a:rPr lang="en-US" sz="3800">
                <a:solidFill>
                  <a:schemeClr val="tx1"/>
                </a:solidFill>
              </a:rPr>
              <a:t>For you have been a </a:t>
            </a:r>
            <a:r>
              <a:rPr lang="en-US" sz="3800"/>
              <a:t>stronghold</a:t>
            </a:r>
            <a:r>
              <a:rPr lang="en-US" sz="3800">
                <a:solidFill>
                  <a:schemeClr val="tx1"/>
                </a:solidFill>
              </a:rPr>
              <a:t> to the poor,</a:t>
            </a:r>
          </a:p>
          <a:p>
            <a:pPr algn="l"/>
            <a:r>
              <a:rPr lang="en-US" sz="3800">
                <a:solidFill>
                  <a:schemeClr val="tx1"/>
                </a:solidFill>
              </a:rPr>
              <a:t>    a </a:t>
            </a:r>
            <a:r>
              <a:rPr lang="en-US" sz="3800"/>
              <a:t>stronghold</a:t>
            </a:r>
            <a:r>
              <a:rPr lang="en-US" sz="3800">
                <a:solidFill>
                  <a:schemeClr val="tx1"/>
                </a:solidFill>
              </a:rPr>
              <a:t> to the needy in his distress,</a:t>
            </a:r>
          </a:p>
          <a:p>
            <a:pPr algn="l"/>
            <a:r>
              <a:rPr lang="en-US" sz="3800">
                <a:solidFill>
                  <a:schemeClr val="tx1"/>
                </a:solidFill>
              </a:rPr>
              <a:t>    a </a:t>
            </a:r>
            <a:r>
              <a:rPr lang="en-US" sz="3800"/>
              <a:t>shelter from the storm </a:t>
            </a:r>
            <a:r>
              <a:rPr lang="en-US" sz="3800">
                <a:solidFill>
                  <a:schemeClr val="tx1"/>
                </a:solidFill>
              </a:rPr>
              <a:t>and a </a:t>
            </a:r>
            <a:r>
              <a:rPr lang="en-US" sz="3800"/>
              <a:t>shade from the heat</a:t>
            </a:r>
            <a:r>
              <a:rPr lang="en-US" sz="3800">
                <a:solidFill>
                  <a:schemeClr val="tx1"/>
                </a:solidFill>
              </a:rPr>
              <a:t>;</a:t>
            </a:r>
          </a:p>
          <a:p>
            <a:pPr algn="l"/>
            <a:r>
              <a:rPr lang="en-US" sz="3800">
                <a:solidFill>
                  <a:schemeClr val="tx1"/>
                </a:solidFill>
              </a:rPr>
              <a:t>for the breath of the ruthless is like a storm against a wall,</a:t>
            </a:r>
          </a:p>
          <a:p>
            <a:pPr algn="l"/>
            <a:r>
              <a:rPr lang="en-US" sz="3800" baseline="30000">
                <a:solidFill>
                  <a:schemeClr val="tx1"/>
                </a:solidFill>
              </a:rPr>
              <a:t>5</a:t>
            </a:r>
            <a:r>
              <a:rPr lang="en-US" sz="3800">
                <a:solidFill>
                  <a:schemeClr val="tx1"/>
                </a:solidFill>
              </a:rPr>
              <a:t>     like heat in a dry place.</a:t>
            </a:r>
          </a:p>
        </p:txBody>
      </p:sp>
    </p:spTree>
    <p:extLst>
      <p:ext uri="{BB962C8B-B14F-4D97-AF65-F5344CB8AC3E}">
        <p14:creationId xmlns:p14="http://schemas.microsoft.com/office/powerpoint/2010/main" val="49719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44780D-9C60-72B3-3EEF-A383D55DF4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83"/>
          <a:stretch/>
        </p:blipFill>
        <p:spPr bwMode="auto">
          <a:xfrm>
            <a:off x="-1" y="-1"/>
            <a:ext cx="12192001" cy="6874549"/>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282484" y="4688340"/>
            <a:ext cx="9627030" cy="1938992"/>
          </a:xfrm>
          <a:prstGeom prst="rect">
            <a:avLst/>
          </a:prstGeom>
          <a:solidFill>
            <a:srgbClr val="516D85">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5</a:t>
            </a:r>
            <a:r>
              <a:rPr lang="en-US" sz="4000">
                <a:solidFill>
                  <a:schemeClr val="tx1"/>
                </a:solidFill>
              </a:rPr>
              <a:t>  …You subdue the noise of the foreigners;</a:t>
            </a:r>
          </a:p>
          <a:p>
            <a:pPr algn="l"/>
            <a:r>
              <a:rPr lang="en-US" sz="4000">
                <a:solidFill>
                  <a:schemeClr val="tx1"/>
                </a:solidFill>
              </a:rPr>
              <a:t>    as heat by the </a:t>
            </a:r>
            <a:r>
              <a:rPr lang="en-US" sz="4000"/>
              <a:t>shade of a cloud</a:t>
            </a:r>
            <a:r>
              <a:rPr lang="en-US" sz="4000">
                <a:solidFill>
                  <a:schemeClr val="tx1"/>
                </a:solidFill>
              </a:rPr>
              <a:t>,</a:t>
            </a:r>
          </a:p>
          <a:p>
            <a:pPr algn="l"/>
            <a:r>
              <a:rPr lang="en-US" sz="4000">
                <a:solidFill>
                  <a:schemeClr val="tx1"/>
                </a:solidFill>
              </a:rPr>
              <a:t>    so the song of the ruthless is put down.</a:t>
            </a:r>
          </a:p>
        </p:txBody>
      </p:sp>
    </p:spTree>
    <p:extLst>
      <p:ext uri="{BB962C8B-B14F-4D97-AF65-F5344CB8AC3E}">
        <p14:creationId xmlns:p14="http://schemas.microsoft.com/office/powerpoint/2010/main" val="225879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252D97-26FB-6560-EB08-5FF55782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31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01475" y="1840806"/>
            <a:ext cx="11825210" cy="4770537"/>
          </a:xfrm>
          <a:prstGeom prst="rect">
            <a:avLst/>
          </a:prstGeom>
          <a:solidFill>
            <a:srgbClr val="3C425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4 </a:t>
            </a:r>
            <a:r>
              <a:rPr lang="en-US" sz="3800" dirty="0">
                <a:solidFill>
                  <a:schemeClr val="tx1"/>
                </a:solidFill>
              </a:rPr>
              <a:t>For you have been a </a:t>
            </a:r>
            <a:r>
              <a:rPr lang="en-US" sz="3800" dirty="0"/>
              <a:t>stronghold to the poor</a:t>
            </a:r>
            <a:r>
              <a:rPr lang="en-US" sz="3800" dirty="0">
                <a:solidFill>
                  <a:schemeClr val="tx1"/>
                </a:solidFill>
              </a:rPr>
              <a:t>,</a:t>
            </a:r>
          </a:p>
          <a:p>
            <a:pPr algn="l"/>
            <a:r>
              <a:rPr lang="en-US" sz="3800" dirty="0">
                <a:solidFill>
                  <a:schemeClr val="tx1"/>
                </a:solidFill>
              </a:rPr>
              <a:t>    a </a:t>
            </a:r>
            <a:r>
              <a:rPr lang="en-US" sz="3800" dirty="0"/>
              <a:t>stronghold to the needy </a:t>
            </a:r>
            <a:r>
              <a:rPr lang="en-US" sz="3800" dirty="0">
                <a:solidFill>
                  <a:schemeClr val="tx1"/>
                </a:solidFill>
              </a:rPr>
              <a:t>in his distress,</a:t>
            </a:r>
          </a:p>
          <a:p>
            <a:pPr algn="l"/>
            <a:r>
              <a:rPr lang="en-US" sz="3800" dirty="0">
                <a:solidFill>
                  <a:schemeClr val="tx1"/>
                </a:solidFill>
              </a:rPr>
              <a:t>    a </a:t>
            </a:r>
            <a:r>
              <a:rPr lang="en-US" sz="3800" dirty="0"/>
              <a:t>shelter from the storm </a:t>
            </a:r>
            <a:r>
              <a:rPr lang="en-US" sz="3800" dirty="0">
                <a:solidFill>
                  <a:schemeClr val="tx1"/>
                </a:solidFill>
              </a:rPr>
              <a:t>and a </a:t>
            </a:r>
            <a:r>
              <a:rPr lang="en-US" sz="3800" dirty="0"/>
              <a:t>shade from the heat</a:t>
            </a:r>
            <a:r>
              <a:rPr lang="en-US" sz="3800" dirty="0">
                <a:solidFill>
                  <a:schemeClr val="tx1"/>
                </a:solidFill>
              </a:rPr>
              <a:t>;</a:t>
            </a:r>
          </a:p>
          <a:p>
            <a:pPr algn="l"/>
            <a:r>
              <a:rPr lang="en-US" sz="3800" dirty="0">
                <a:solidFill>
                  <a:schemeClr val="tx1"/>
                </a:solidFill>
              </a:rPr>
              <a:t>for the breath of the ruthless is like a storm against a wall,</a:t>
            </a:r>
          </a:p>
          <a:p>
            <a:pPr algn="l"/>
            <a:r>
              <a:rPr lang="en-US" sz="3800" baseline="30000" dirty="0">
                <a:solidFill>
                  <a:schemeClr val="tx1"/>
                </a:solidFill>
              </a:rPr>
              <a:t>5 </a:t>
            </a:r>
            <a:r>
              <a:rPr lang="en-US" sz="3800" dirty="0">
                <a:solidFill>
                  <a:schemeClr val="tx1"/>
                </a:solidFill>
              </a:rPr>
              <a:t>like heat in a dry place.</a:t>
            </a:r>
          </a:p>
          <a:p>
            <a:pPr algn="l"/>
            <a:r>
              <a:rPr lang="en-US" sz="3800" dirty="0">
                <a:solidFill>
                  <a:schemeClr val="tx1"/>
                </a:solidFill>
              </a:rPr>
              <a:t>You subdue the noise of the foreigners;</a:t>
            </a:r>
          </a:p>
          <a:p>
            <a:pPr algn="l"/>
            <a:r>
              <a:rPr lang="en-US" sz="3800" dirty="0">
                <a:solidFill>
                  <a:schemeClr val="tx1"/>
                </a:solidFill>
              </a:rPr>
              <a:t>    as heat by the </a:t>
            </a:r>
            <a:r>
              <a:rPr lang="en-US" sz="3800" dirty="0"/>
              <a:t>shade of a cloud</a:t>
            </a:r>
            <a:r>
              <a:rPr lang="en-US" sz="3800" dirty="0">
                <a:solidFill>
                  <a:schemeClr val="tx1"/>
                </a:solidFill>
              </a:rPr>
              <a:t>,</a:t>
            </a:r>
          </a:p>
          <a:p>
            <a:pPr algn="l"/>
            <a:r>
              <a:rPr lang="en-US" sz="3800" dirty="0">
                <a:solidFill>
                  <a:schemeClr val="tx1"/>
                </a:solidFill>
              </a:rPr>
              <a:t>    so the song of the ruthless is put down.</a:t>
            </a:r>
          </a:p>
        </p:txBody>
      </p:sp>
      <p:sp>
        <p:nvSpPr>
          <p:cNvPr id="2" name="TextBox 1">
            <a:extLst>
              <a:ext uri="{FF2B5EF4-FFF2-40B4-BE49-F238E27FC236}">
                <a16:creationId xmlns:a16="http://schemas.microsoft.com/office/drawing/2014/main" id="{71C5A071-F3B7-2AAB-3281-4A3F5185FE46}"/>
              </a:ext>
            </a:extLst>
          </p:cNvPr>
          <p:cNvSpPr txBox="1"/>
          <p:nvPr/>
        </p:nvSpPr>
        <p:spPr>
          <a:xfrm>
            <a:off x="918063" y="24489"/>
            <a:ext cx="10355874" cy="1569660"/>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 of God’s Faithful Fulfillment of His Plan:  Protection of His People</a:t>
            </a:r>
          </a:p>
        </p:txBody>
      </p:sp>
      <p:sp>
        <p:nvSpPr>
          <p:cNvPr id="5" name="Rectangle: Rounded Corners 4">
            <a:extLst>
              <a:ext uri="{FF2B5EF4-FFF2-40B4-BE49-F238E27FC236}">
                <a16:creationId xmlns:a16="http://schemas.microsoft.com/office/drawing/2014/main" id="{CEA56865-0530-5CF9-23BF-20B3C7FBFB4B}"/>
              </a:ext>
            </a:extLst>
          </p:cNvPr>
          <p:cNvSpPr/>
          <p:nvPr/>
        </p:nvSpPr>
        <p:spPr>
          <a:xfrm>
            <a:off x="2298350" y="3073596"/>
            <a:ext cx="7631460" cy="2304956"/>
          </a:xfrm>
          <a:prstGeom prst="roundRect">
            <a:avLst/>
          </a:prstGeom>
          <a:solidFill>
            <a:srgbClr val="3C425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One of God’s greatest works through history is his care for and protection of his people!</a:t>
            </a:r>
          </a:p>
        </p:txBody>
      </p:sp>
    </p:spTree>
    <p:extLst>
      <p:ext uri="{BB962C8B-B14F-4D97-AF65-F5344CB8AC3E}">
        <p14:creationId xmlns:p14="http://schemas.microsoft.com/office/powerpoint/2010/main" val="2705168498"/>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4" name="TextBox 3">
            <a:extLst>
              <a:ext uri="{FF2B5EF4-FFF2-40B4-BE49-F238E27FC236}">
                <a16:creationId xmlns:a16="http://schemas.microsoft.com/office/drawing/2014/main" id="{A68E2D19-A2A5-1D59-4428-87733DFC7F7A}"/>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25 – Fulfillment of God’s Plans</a:t>
            </a:r>
          </a:p>
        </p:txBody>
      </p:sp>
      <p:sp>
        <p:nvSpPr>
          <p:cNvPr id="5" name="TextBox 4">
            <a:extLst>
              <a:ext uri="{FF2B5EF4-FFF2-40B4-BE49-F238E27FC236}">
                <a16:creationId xmlns:a16="http://schemas.microsoft.com/office/drawing/2014/main" id="{307F5E30-E9B1-4A2A-A276-FA28F701A0CB}"/>
              </a:ext>
            </a:extLst>
          </p:cNvPr>
          <p:cNvSpPr txBox="1"/>
          <p:nvPr/>
        </p:nvSpPr>
        <p:spPr>
          <a:xfrm>
            <a:off x="1446447" y="2691632"/>
            <a:ext cx="9299103" cy="3170099"/>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baseline="0">
                <a:solidFill>
                  <a:schemeClr val="tx1"/>
                </a:solidFill>
              </a:rPr>
              <a:t>Psalm of the City of God – Praising God for:</a:t>
            </a:r>
          </a:p>
          <a:p>
            <a:pPr marL="742950" indent="-742950" algn="l">
              <a:buFont typeface="+mj-lt"/>
              <a:buAutoNum type="arabicPeriod"/>
            </a:pPr>
            <a:r>
              <a:rPr lang="en-US" baseline="0">
                <a:solidFill>
                  <a:schemeClr val="tx1"/>
                </a:solidFill>
              </a:rPr>
              <a:t>His Sovereign Plan Fulfilled –  1-5</a:t>
            </a:r>
          </a:p>
          <a:p>
            <a:pPr marL="742950" indent="-742950" algn="l">
              <a:buFont typeface="+mj-lt"/>
              <a:buAutoNum type="arabicPeriod"/>
            </a:pPr>
            <a:r>
              <a:rPr lang="en-US" baseline="0">
                <a:solidFill>
                  <a:srgbClr val="FFFF00"/>
                </a:solidFill>
              </a:rPr>
              <a:t>His Eternal Blessings – 6-8</a:t>
            </a:r>
          </a:p>
          <a:p>
            <a:pPr marL="742950" indent="-742950" algn="l">
              <a:buFont typeface="+mj-lt"/>
              <a:buAutoNum type="arabicPeriod"/>
            </a:pPr>
            <a:r>
              <a:rPr lang="en-US" baseline="0">
                <a:solidFill>
                  <a:schemeClr val="tx1"/>
                </a:solidFill>
              </a:rPr>
              <a:t>His Salvation – 9</a:t>
            </a:r>
          </a:p>
          <a:p>
            <a:pPr marL="742950" indent="-742950" algn="l">
              <a:buFont typeface="+mj-lt"/>
              <a:buAutoNum type="arabicPeriod"/>
            </a:pPr>
            <a:r>
              <a:rPr lang="en-US" baseline="0"/>
              <a:t>His Victory Over the Proud – 10-12</a:t>
            </a:r>
            <a:endParaRPr lang="en-US" baseline="0">
              <a:solidFill>
                <a:schemeClr val="tx1"/>
              </a:solidFill>
            </a:endParaRPr>
          </a:p>
        </p:txBody>
      </p:sp>
    </p:spTree>
    <p:extLst>
      <p:ext uri="{BB962C8B-B14F-4D97-AF65-F5344CB8AC3E}">
        <p14:creationId xmlns:p14="http://schemas.microsoft.com/office/powerpoint/2010/main" val="361387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76386" y="3061018"/>
            <a:ext cx="7488265" cy="3600986"/>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6 </a:t>
            </a:r>
            <a:r>
              <a:rPr lang="en-US" sz="3800">
                <a:solidFill>
                  <a:schemeClr val="tx1"/>
                </a:solidFill>
              </a:rPr>
              <a:t>On this mountain the Lord of hosts </a:t>
            </a:r>
          </a:p>
          <a:p>
            <a:pPr algn="l"/>
            <a:r>
              <a:rPr lang="en-US" sz="3800">
                <a:solidFill>
                  <a:schemeClr val="tx1"/>
                </a:solidFill>
              </a:rPr>
              <a:t>        will make for all peoples</a:t>
            </a:r>
          </a:p>
          <a:p>
            <a:pPr algn="l"/>
            <a:r>
              <a:rPr lang="en-US" sz="3800">
                <a:solidFill>
                  <a:schemeClr val="tx1"/>
                </a:solidFill>
              </a:rPr>
              <a:t>    a feast of rich food, </a:t>
            </a:r>
          </a:p>
          <a:p>
            <a:pPr algn="l"/>
            <a:r>
              <a:rPr lang="en-US" sz="3800">
                <a:solidFill>
                  <a:schemeClr val="tx1"/>
                </a:solidFill>
              </a:rPr>
              <a:t>a feast of well-aged wine,</a:t>
            </a:r>
          </a:p>
          <a:p>
            <a:pPr algn="l"/>
            <a:r>
              <a:rPr lang="en-US" sz="3800">
                <a:solidFill>
                  <a:schemeClr val="tx1"/>
                </a:solidFill>
              </a:rPr>
              <a:t>    of rich food full of marrow, </a:t>
            </a:r>
          </a:p>
          <a:p>
            <a:pPr algn="l"/>
            <a:r>
              <a:rPr lang="en-US" sz="3800">
                <a:solidFill>
                  <a:schemeClr val="tx1"/>
                </a:solidFill>
              </a:rPr>
              <a:t>of aged wine well refined.</a:t>
            </a:r>
          </a:p>
        </p:txBody>
      </p:sp>
    </p:spTree>
    <p:extLst>
      <p:ext uri="{BB962C8B-B14F-4D97-AF65-F5344CB8AC3E}">
        <p14:creationId xmlns:p14="http://schemas.microsoft.com/office/powerpoint/2010/main" val="9320217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76386" y="3061018"/>
            <a:ext cx="7488265" cy="3600986"/>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6 </a:t>
            </a:r>
            <a:r>
              <a:rPr lang="en-US" sz="3800"/>
              <a:t>On this mountain </a:t>
            </a:r>
            <a:r>
              <a:rPr lang="en-US" sz="3800">
                <a:solidFill>
                  <a:schemeClr val="tx1"/>
                </a:solidFill>
              </a:rPr>
              <a:t>the </a:t>
            </a:r>
            <a:r>
              <a:rPr lang="en-US" sz="3800"/>
              <a:t>Lord of hosts </a:t>
            </a:r>
          </a:p>
          <a:p>
            <a:pPr algn="l"/>
            <a:r>
              <a:rPr lang="en-US" sz="3800">
                <a:solidFill>
                  <a:schemeClr val="tx1"/>
                </a:solidFill>
              </a:rPr>
              <a:t>        will make for all peoples</a:t>
            </a:r>
          </a:p>
          <a:p>
            <a:pPr algn="l"/>
            <a:r>
              <a:rPr lang="en-US" sz="3800">
                <a:solidFill>
                  <a:schemeClr val="tx1"/>
                </a:solidFill>
              </a:rPr>
              <a:t>    a feast of rich food, </a:t>
            </a:r>
          </a:p>
          <a:p>
            <a:pPr algn="l"/>
            <a:r>
              <a:rPr lang="en-US" sz="3800">
                <a:solidFill>
                  <a:schemeClr val="tx1"/>
                </a:solidFill>
              </a:rPr>
              <a:t>a feast of well-aged wine,</a:t>
            </a:r>
          </a:p>
          <a:p>
            <a:pPr algn="l"/>
            <a:r>
              <a:rPr lang="en-US" sz="3800">
                <a:solidFill>
                  <a:schemeClr val="tx1"/>
                </a:solidFill>
              </a:rPr>
              <a:t>    of rich food full of marrow, </a:t>
            </a:r>
          </a:p>
          <a:p>
            <a:pPr algn="l"/>
            <a:r>
              <a:rPr lang="en-US" sz="3800">
                <a:solidFill>
                  <a:schemeClr val="tx1"/>
                </a:solidFill>
              </a:rPr>
              <a:t>of aged wine well refined.</a:t>
            </a:r>
          </a:p>
        </p:txBody>
      </p:sp>
      <p:sp>
        <p:nvSpPr>
          <p:cNvPr id="2" name="Rectangle: Rounded Corners 1">
            <a:extLst>
              <a:ext uri="{FF2B5EF4-FFF2-40B4-BE49-F238E27FC236}">
                <a16:creationId xmlns:a16="http://schemas.microsoft.com/office/drawing/2014/main" id="{2184C3B2-5303-A13B-3EC8-D8715219FE83}"/>
              </a:ext>
            </a:extLst>
          </p:cNvPr>
          <p:cNvSpPr/>
          <p:nvPr/>
        </p:nvSpPr>
        <p:spPr>
          <a:xfrm>
            <a:off x="276387" y="489857"/>
            <a:ext cx="10413384" cy="2375166"/>
          </a:xfrm>
          <a:prstGeom prst="roundRect">
            <a:avLst/>
          </a:prstGeom>
          <a:solidFill>
            <a:srgbClr val="1C2F1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Then the moon will be confounded and the sun ashamed, for </a:t>
            </a:r>
            <a:r>
              <a:rPr lang="en-US" sz="3600" b="1">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the Lord of hosts reigns on Mount Zion and in Jerusalem</a:t>
            </a: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and his glory will be before his elders.                                          Isaiah 24:23</a:t>
            </a:r>
          </a:p>
        </p:txBody>
      </p:sp>
    </p:spTree>
    <p:extLst>
      <p:ext uri="{BB962C8B-B14F-4D97-AF65-F5344CB8AC3E}">
        <p14:creationId xmlns:p14="http://schemas.microsoft.com/office/powerpoint/2010/main" val="14597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76386" y="3061018"/>
            <a:ext cx="7488265" cy="3600986"/>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6 </a:t>
            </a:r>
            <a:r>
              <a:rPr lang="en-US" sz="3800">
                <a:solidFill>
                  <a:schemeClr val="tx1"/>
                </a:solidFill>
              </a:rPr>
              <a:t>On this mountain the Lord of hosts </a:t>
            </a:r>
          </a:p>
          <a:p>
            <a:pPr algn="l"/>
            <a:r>
              <a:rPr lang="en-US" sz="3800">
                <a:solidFill>
                  <a:schemeClr val="tx1"/>
                </a:solidFill>
              </a:rPr>
              <a:t>        will make for </a:t>
            </a:r>
            <a:r>
              <a:rPr lang="en-US" sz="3800"/>
              <a:t>all peoples</a:t>
            </a:r>
          </a:p>
          <a:p>
            <a:pPr algn="l"/>
            <a:r>
              <a:rPr lang="en-US" sz="3800">
                <a:solidFill>
                  <a:schemeClr val="tx1"/>
                </a:solidFill>
              </a:rPr>
              <a:t>    a feast of rich food, </a:t>
            </a:r>
          </a:p>
          <a:p>
            <a:pPr algn="l"/>
            <a:r>
              <a:rPr lang="en-US" sz="3800">
                <a:solidFill>
                  <a:schemeClr val="tx1"/>
                </a:solidFill>
              </a:rPr>
              <a:t>a feast of well-aged wine,</a:t>
            </a:r>
          </a:p>
          <a:p>
            <a:pPr algn="l"/>
            <a:r>
              <a:rPr lang="en-US" sz="3800">
                <a:solidFill>
                  <a:schemeClr val="tx1"/>
                </a:solidFill>
              </a:rPr>
              <a:t>    of rich food full of marrow, </a:t>
            </a:r>
          </a:p>
          <a:p>
            <a:pPr algn="l"/>
            <a:r>
              <a:rPr lang="en-US" sz="3800">
                <a:solidFill>
                  <a:schemeClr val="tx1"/>
                </a:solidFill>
              </a:rPr>
              <a:t>of aged wine well refined.</a:t>
            </a:r>
          </a:p>
        </p:txBody>
      </p:sp>
    </p:spTree>
    <p:extLst>
      <p:ext uri="{BB962C8B-B14F-4D97-AF65-F5344CB8AC3E}">
        <p14:creationId xmlns:p14="http://schemas.microsoft.com/office/powerpoint/2010/main" val="2237627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76386" y="3061018"/>
            <a:ext cx="7488265" cy="3600986"/>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6 </a:t>
            </a:r>
            <a:r>
              <a:rPr lang="en-US" sz="3800">
                <a:solidFill>
                  <a:schemeClr val="tx1"/>
                </a:solidFill>
              </a:rPr>
              <a:t>On this mountain the Lord of hosts </a:t>
            </a:r>
          </a:p>
          <a:p>
            <a:pPr algn="l"/>
            <a:r>
              <a:rPr lang="en-US" sz="3800">
                <a:solidFill>
                  <a:schemeClr val="tx1"/>
                </a:solidFill>
              </a:rPr>
              <a:t>        will make for all peoples</a:t>
            </a:r>
          </a:p>
          <a:p>
            <a:pPr algn="l"/>
            <a:r>
              <a:rPr lang="en-US" sz="3800">
                <a:solidFill>
                  <a:schemeClr val="tx1"/>
                </a:solidFill>
              </a:rPr>
              <a:t>    </a:t>
            </a:r>
            <a:r>
              <a:rPr lang="en-US" sz="3800"/>
              <a:t>a feast of rich food</a:t>
            </a:r>
            <a:r>
              <a:rPr lang="en-US" sz="3800">
                <a:solidFill>
                  <a:schemeClr val="tx1"/>
                </a:solidFill>
              </a:rPr>
              <a:t>, </a:t>
            </a:r>
          </a:p>
          <a:p>
            <a:pPr algn="l"/>
            <a:r>
              <a:rPr lang="en-US" sz="3800">
                <a:solidFill>
                  <a:schemeClr val="tx1"/>
                </a:solidFill>
              </a:rPr>
              <a:t>a feast of well-aged wine,</a:t>
            </a:r>
          </a:p>
          <a:p>
            <a:pPr algn="l"/>
            <a:r>
              <a:rPr lang="en-US" sz="3800">
                <a:solidFill>
                  <a:schemeClr val="tx1"/>
                </a:solidFill>
              </a:rPr>
              <a:t>    of rich food full of marrow, </a:t>
            </a:r>
          </a:p>
          <a:p>
            <a:pPr algn="l"/>
            <a:r>
              <a:rPr lang="en-US" sz="3800">
                <a:solidFill>
                  <a:schemeClr val="tx1"/>
                </a:solidFill>
              </a:rPr>
              <a:t>of aged wine well refined.</a:t>
            </a:r>
          </a:p>
        </p:txBody>
      </p:sp>
    </p:spTree>
    <p:extLst>
      <p:ext uri="{BB962C8B-B14F-4D97-AF65-F5344CB8AC3E}">
        <p14:creationId xmlns:p14="http://schemas.microsoft.com/office/powerpoint/2010/main" val="133560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78E409-9E52-25B3-BF54-4B91CD508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3285" y="3243943"/>
            <a:ext cx="7413172" cy="3477875"/>
          </a:xfrm>
          <a:prstGeom prst="rect">
            <a:avLst/>
          </a:prstGeom>
          <a:solidFill>
            <a:srgbClr val="07273D">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 </a:t>
            </a:r>
            <a:r>
              <a:rPr lang="en-US" sz="4000">
                <a:solidFill>
                  <a:schemeClr val="tx1"/>
                </a:solidFill>
              </a:rPr>
              <a:t>God is our refuge and strength,</a:t>
            </a:r>
          </a:p>
          <a:p>
            <a:pPr algn="l">
              <a:spcAft>
                <a:spcPts val="1200"/>
              </a:spcAft>
            </a:pPr>
            <a:r>
              <a:rPr lang="en-US" sz="4000">
                <a:solidFill>
                  <a:schemeClr val="tx1"/>
                </a:solidFill>
              </a:rPr>
              <a:t>    a very present help in trouble.</a:t>
            </a:r>
          </a:p>
          <a:p>
            <a:pPr algn="l"/>
            <a:r>
              <a:rPr lang="en-US" sz="4000" baseline="30000">
                <a:solidFill>
                  <a:schemeClr val="tx1"/>
                </a:solidFill>
              </a:rPr>
              <a:t>7 </a:t>
            </a:r>
            <a:r>
              <a:rPr lang="en-US" sz="4000">
                <a:solidFill>
                  <a:schemeClr val="tx1"/>
                </a:solidFill>
              </a:rPr>
              <a:t>The Lord of hosts is with us;</a:t>
            </a:r>
          </a:p>
          <a:p>
            <a:pPr algn="l">
              <a:spcAft>
                <a:spcPts val="1200"/>
              </a:spcAft>
            </a:pPr>
            <a:r>
              <a:rPr lang="en-US" sz="4000">
                <a:solidFill>
                  <a:schemeClr val="tx1"/>
                </a:solidFill>
              </a:rPr>
              <a:t>    the God of Jacob is our fortress.</a:t>
            </a:r>
          </a:p>
          <a:p>
            <a:pPr algn="l"/>
            <a:r>
              <a:rPr lang="en-US" sz="4000">
                <a:solidFill>
                  <a:schemeClr val="tx1"/>
                </a:solidFill>
              </a:rPr>
              <a:t>                               Psalm 46:1,7 </a:t>
            </a:r>
          </a:p>
        </p:txBody>
      </p:sp>
      <p:sp>
        <p:nvSpPr>
          <p:cNvPr id="4" name="Rectangle: Rounded Corners 3">
            <a:extLst>
              <a:ext uri="{FF2B5EF4-FFF2-40B4-BE49-F238E27FC236}">
                <a16:creationId xmlns:a16="http://schemas.microsoft.com/office/drawing/2014/main" id="{60C9721F-FE96-BDBA-9FBF-D983207E268F}"/>
              </a:ext>
            </a:extLst>
          </p:cNvPr>
          <p:cNvSpPr/>
          <p:nvPr/>
        </p:nvSpPr>
        <p:spPr>
          <a:xfrm>
            <a:off x="1048810" y="500572"/>
            <a:ext cx="10094379" cy="2242800"/>
          </a:xfrm>
          <a:prstGeom prst="roundRect">
            <a:avLst/>
          </a:prstGeom>
          <a:solidFill>
            <a:srgbClr val="07273D"/>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person who takes refuge in God is the one who knows that their circumstances are beyond their own resources!</a:t>
            </a:r>
          </a:p>
        </p:txBody>
      </p:sp>
      <p:sp>
        <p:nvSpPr>
          <p:cNvPr id="2" name="Rectangle: Rounded Corners 1">
            <a:extLst>
              <a:ext uri="{FF2B5EF4-FFF2-40B4-BE49-F238E27FC236}">
                <a16:creationId xmlns:a16="http://schemas.microsoft.com/office/drawing/2014/main" id="{C816A5FF-451E-0ABF-4359-F23375B66D2D}"/>
              </a:ext>
            </a:extLst>
          </p:cNvPr>
          <p:cNvSpPr/>
          <p:nvPr/>
        </p:nvSpPr>
        <p:spPr>
          <a:xfrm>
            <a:off x="8131628" y="3977172"/>
            <a:ext cx="3505200" cy="2242799"/>
          </a:xfrm>
          <a:prstGeom prst="roundRect">
            <a:avLst/>
          </a:prstGeom>
          <a:solidFill>
            <a:srgbClr val="07273D"/>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 this your experience with God?</a:t>
            </a:r>
          </a:p>
        </p:txBody>
      </p:sp>
    </p:spTree>
    <p:extLst>
      <p:ext uri="{BB962C8B-B14F-4D97-AF65-F5344CB8AC3E}">
        <p14:creationId xmlns:p14="http://schemas.microsoft.com/office/powerpoint/2010/main" val="16128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653522" y="1199997"/>
            <a:ext cx="11055643" cy="4924425"/>
          </a:xfrm>
          <a:prstGeom prst="rect">
            <a:avLst/>
          </a:prstGeom>
          <a:solidFill>
            <a:srgbClr val="1C2F1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7 </a:t>
            </a:r>
            <a:r>
              <a:rPr lang="en-US" sz="3800">
                <a:solidFill>
                  <a:schemeClr val="tx1"/>
                </a:solidFill>
              </a:rPr>
              <a:t>Let us rejoice and exult and give him the glory,</a:t>
            </a:r>
          </a:p>
          <a:p>
            <a:pPr algn="l"/>
            <a:r>
              <a:rPr lang="en-US" sz="3800">
                <a:solidFill>
                  <a:schemeClr val="tx1"/>
                </a:solidFill>
              </a:rPr>
              <a:t>for the marriage of the Lamb has come,</a:t>
            </a:r>
          </a:p>
          <a:p>
            <a:pPr algn="l">
              <a:spcAft>
                <a:spcPts val="1200"/>
              </a:spcAft>
            </a:pPr>
            <a:r>
              <a:rPr lang="en-US" sz="3800">
                <a:solidFill>
                  <a:schemeClr val="tx1"/>
                </a:solidFill>
              </a:rPr>
              <a:t>    and his Bride has made herself ready…</a:t>
            </a:r>
          </a:p>
          <a:p>
            <a:pPr algn="l"/>
            <a:r>
              <a:rPr lang="en-US" sz="3800" baseline="30000">
                <a:solidFill>
                  <a:schemeClr val="tx1"/>
                </a:solidFill>
              </a:rPr>
              <a:t>9</a:t>
            </a:r>
            <a:r>
              <a:rPr lang="en-US" sz="3800">
                <a:solidFill>
                  <a:schemeClr val="tx1"/>
                </a:solidFill>
              </a:rPr>
              <a:t> And the angel said to me, “Write this: </a:t>
            </a:r>
            <a:r>
              <a:rPr lang="en-US" sz="3800"/>
              <a:t>Blessed are those who are invited to the marriage supper of the Lamb</a:t>
            </a:r>
            <a:r>
              <a:rPr lang="en-US" sz="3800">
                <a:solidFill>
                  <a:schemeClr val="tx1"/>
                </a:solidFill>
              </a:rPr>
              <a:t>.” And he said to me, “These are the true words of God.” </a:t>
            </a:r>
          </a:p>
          <a:p>
            <a:pPr algn="l"/>
            <a:r>
              <a:rPr lang="en-US" sz="3800">
                <a:solidFill>
                  <a:schemeClr val="tx1"/>
                </a:solidFill>
              </a:rPr>
              <a:t>                                             Revelation 19:7,9</a:t>
            </a:r>
          </a:p>
        </p:txBody>
      </p:sp>
    </p:spTree>
    <p:extLst>
      <p:ext uri="{BB962C8B-B14F-4D97-AF65-F5344CB8AC3E}">
        <p14:creationId xmlns:p14="http://schemas.microsoft.com/office/powerpoint/2010/main" val="1658563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7898" y="1852150"/>
            <a:ext cx="10758407" cy="4770537"/>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7 </a:t>
            </a:r>
            <a:r>
              <a:rPr lang="en-US" sz="3800">
                <a:solidFill>
                  <a:schemeClr val="tx1"/>
                </a:solidFill>
              </a:rPr>
              <a:t>And he will swallow up on this mountain</a:t>
            </a:r>
          </a:p>
          <a:p>
            <a:pPr algn="l"/>
            <a:r>
              <a:rPr lang="en-US" sz="3800">
                <a:solidFill>
                  <a:schemeClr val="tx1"/>
                </a:solidFill>
              </a:rPr>
              <a:t>    the covering that is cast over all peoples,</a:t>
            </a:r>
          </a:p>
          <a:p>
            <a:pPr algn="l"/>
            <a:r>
              <a:rPr lang="en-US" sz="3800">
                <a:solidFill>
                  <a:schemeClr val="tx1"/>
                </a:solidFill>
              </a:rPr>
              <a:t>    the veil that is spread over all nations.</a:t>
            </a:r>
          </a:p>
          <a:p>
            <a:pPr algn="l"/>
            <a:r>
              <a:rPr lang="en-US" sz="3800" baseline="30000">
                <a:solidFill>
                  <a:schemeClr val="tx1"/>
                </a:solidFill>
              </a:rPr>
              <a:t>8</a:t>
            </a:r>
            <a:r>
              <a:rPr lang="en-US" sz="3800">
                <a:solidFill>
                  <a:schemeClr val="tx1"/>
                </a:solidFill>
              </a:rPr>
              <a:t> He will </a:t>
            </a:r>
            <a:r>
              <a:rPr lang="en-US" sz="3800" dirty="0"/>
              <a:t>swallow up death </a:t>
            </a:r>
            <a:r>
              <a:rPr lang="en-US" sz="3800">
                <a:solidFill>
                  <a:schemeClr val="tx1"/>
                </a:solidFill>
              </a:rPr>
              <a:t>forever;</a:t>
            </a:r>
          </a:p>
          <a:p>
            <a:pPr algn="l"/>
            <a:r>
              <a:rPr lang="en-US" sz="3800">
                <a:solidFill>
                  <a:schemeClr val="tx1"/>
                </a:solidFill>
              </a:rPr>
              <a:t>and the Lord God will </a:t>
            </a:r>
            <a:r>
              <a:rPr lang="en-US" sz="3800" dirty="0"/>
              <a:t>wipe away tears </a:t>
            </a:r>
            <a:r>
              <a:rPr lang="en-US" sz="3800">
                <a:solidFill>
                  <a:schemeClr val="tx1"/>
                </a:solidFill>
              </a:rPr>
              <a:t>from all faces,</a:t>
            </a:r>
          </a:p>
          <a:p>
            <a:pPr algn="l"/>
            <a:r>
              <a:rPr lang="en-US" sz="3800">
                <a:solidFill>
                  <a:schemeClr val="tx1"/>
                </a:solidFill>
              </a:rPr>
              <a:t>    and the </a:t>
            </a:r>
            <a:r>
              <a:rPr lang="en-US" sz="3800" dirty="0"/>
              <a:t>reproach of his people </a:t>
            </a:r>
          </a:p>
          <a:p>
            <a:pPr algn="l"/>
            <a:r>
              <a:rPr lang="en-US" sz="3800" dirty="0"/>
              <a:t>       he will take away </a:t>
            </a:r>
            <a:r>
              <a:rPr lang="en-US" sz="3800">
                <a:solidFill>
                  <a:schemeClr val="tx1"/>
                </a:solidFill>
              </a:rPr>
              <a:t>from all the earth,</a:t>
            </a:r>
          </a:p>
          <a:p>
            <a:pPr algn="l"/>
            <a:r>
              <a:rPr lang="en-US" sz="3800">
                <a:solidFill>
                  <a:schemeClr val="tx1"/>
                </a:solidFill>
              </a:rPr>
              <a:t>    for the Lord has spoken.</a:t>
            </a:r>
          </a:p>
        </p:txBody>
      </p:sp>
    </p:spTree>
    <p:extLst>
      <p:ext uri="{BB962C8B-B14F-4D97-AF65-F5344CB8AC3E}">
        <p14:creationId xmlns:p14="http://schemas.microsoft.com/office/powerpoint/2010/main" val="1890218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10520" y="1884807"/>
            <a:ext cx="11370959" cy="4770537"/>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3 </a:t>
            </a:r>
            <a:r>
              <a:rPr lang="en-US" sz="3800">
                <a:solidFill>
                  <a:schemeClr val="tx1"/>
                </a:solidFill>
              </a:rPr>
              <a:t>And I heard a loud voice from the throne saying, “Behold, the dwelling place of God is with man. He will dwell with them, and they will be his people, and God himself will be with them as their God. </a:t>
            </a:r>
            <a:r>
              <a:rPr lang="en-US" sz="3800" baseline="30000">
                <a:solidFill>
                  <a:schemeClr val="tx1"/>
                </a:solidFill>
              </a:rPr>
              <a:t>4</a:t>
            </a:r>
            <a:r>
              <a:rPr lang="en-US" sz="3800">
                <a:solidFill>
                  <a:schemeClr val="tx1"/>
                </a:solidFill>
              </a:rPr>
              <a:t> </a:t>
            </a:r>
            <a:r>
              <a:rPr lang="en-US" sz="3800"/>
              <a:t>He will wipe away every tear from their eyes</a:t>
            </a:r>
            <a:r>
              <a:rPr lang="en-US" sz="3800">
                <a:solidFill>
                  <a:schemeClr val="tx1"/>
                </a:solidFill>
              </a:rPr>
              <a:t>, and </a:t>
            </a:r>
            <a:r>
              <a:rPr lang="en-US" sz="3800"/>
              <a:t>death shall be no more</a:t>
            </a:r>
            <a:r>
              <a:rPr lang="en-US" sz="3800">
                <a:solidFill>
                  <a:schemeClr val="tx1"/>
                </a:solidFill>
              </a:rPr>
              <a:t>, </a:t>
            </a:r>
            <a:r>
              <a:rPr lang="en-US" sz="3800"/>
              <a:t>neither shall there be mourning, nor crying, nor pain anymore</a:t>
            </a:r>
            <a:r>
              <a:rPr lang="en-US" sz="3800">
                <a:solidFill>
                  <a:schemeClr val="tx1"/>
                </a:solidFill>
              </a:rPr>
              <a:t>, for the former things have passed away.”</a:t>
            </a:r>
          </a:p>
          <a:p>
            <a:pPr algn="l"/>
            <a:r>
              <a:rPr lang="en-US" sz="3800">
                <a:solidFill>
                  <a:schemeClr val="tx1"/>
                </a:solidFill>
              </a:rPr>
              <a:t>                                         Revelation 21:3-4</a:t>
            </a:r>
          </a:p>
        </p:txBody>
      </p:sp>
    </p:spTree>
    <p:extLst>
      <p:ext uri="{BB962C8B-B14F-4D97-AF65-F5344CB8AC3E}">
        <p14:creationId xmlns:p14="http://schemas.microsoft.com/office/powerpoint/2010/main" val="2836896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7898" y="1852150"/>
            <a:ext cx="10758407" cy="4770537"/>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a:solidFill>
                  <a:schemeClr val="tx1"/>
                </a:solidFill>
              </a:rPr>
              <a:t>7 </a:t>
            </a:r>
            <a:r>
              <a:rPr lang="en-US" sz="3800">
                <a:solidFill>
                  <a:schemeClr val="tx1"/>
                </a:solidFill>
              </a:rPr>
              <a:t>And he will swallow up on this mountain</a:t>
            </a:r>
          </a:p>
          <a:p>
            <a:pPr algn="l"/>
            <a:r>
              <a:rPr lang="en-US" sz="3800">
                <a:solidFill>
                  <a:schemeClr val="tx1"/>
                </a:solidFill>
              </a:rPr>
              <a:t>    the covering that is cast over all peoples,</a:t>
            </a:r>
          </a:p>
          <a:p>
            <a:pPr algn="l"/>
            <a:r>
              <a:rPr lang="en-US" sz="3800">
                <a:solidFill>
                  <a:schemeClr val="tx1"/>
                </a:solidFill>
              </a:rPr>
              <a:t>    the veil that is spread over all nations.</a:t>
            </a:r>
          </a:p>
          <a:p>
            <a:pPr algn="l"/>
            <a:r>
              <a:rPr lang="en-US" sz="3800" baseline="30000">
                <a:solidFill>
                  <a:schemeClr val="tx1"/>
                </a:solidFill>
              </a:rPr>
              <a:t>8</a:t>
            </a:r>
            <a:r>
              <a:rPr lang="en-US" sz="3800">
                <a:solidFill>
                  <a:schemeClr val="tx1"/>
                </a:solidFill>
              </a:rPr>
              <a:t> He will swallow up death forever;</a:t>
            </a:r>
          </a:p>
          <a:p>
            <a:pPr algn="l"/>
            <a:r>
              <a:rPr lang="en-US" sz="3800">
                <a:solidFill>
                  <a:schemeClr val="tx1"/>
                </a:solidFill>
              </a:rPr>
              <a:t>and the </a:t>
            </a:r>
            <a:r>
              <a:rPr lang="en-US" sz="3800"/>
              <a:t>Lord God will wipe away tears from all faces</a:t>
            </a:r>
            <a:r>
              <a:rPr lang="en-US" sz="3800">
                <a:solidFill>
                  <a:schemeClr val="tx1"/>
                </a:solidFill>
              </a:rPr>
              <a:t>,</a:t>
            </a:r>
          </a:p>
          <a:p>
            <a:pPr algn="l"/>
            <a:r>
              <a:rPr lang="en-US" sz="3800">
                <a:solidFill>
                  <a:schemeClr val="tx1"/>
                </a:solidFill>
              </a:rPr>
              <a:t>    and the reproach of his people </a:t>
            </a:r>
          </a:p>
          <a:p>
            <a:pPr algn="l"/>
            <a:r>
              <a:rPr lang="en-US" sz="3800">
                <a:solidFill>
                  <a:schemeClr val="tx1"/>
                </a:solidFill>
              </a:rPr>
              <a:t>       he will take away from all the earth,</a:t>
            </a:r>
          </a:p>
          <a:p>
            <a:pPr algn="l"/>
            <a:r>
              <a:rPr lang="en-US" sz="3800">
                <a:solidFill>
                  <a:schemeClr val="tx1"/>
                </a:solidFill>
              </a:rPr>
              <a:t>    for the Lord has spoken.</a:t>
            </a:r>
          </a:p>
        </p:txBody>
      </p:sp>
      <p:sp>
        <p:nvSpPr>
          <p:cNvPr id="2" name="Rectangle: Rounded Corners 1">
            <a:extLst>
              <a:ext uri="{FF2B5EF4-FFF2-40B4-BE49-F238E27FC236}">
                <a16:creationId xmlns:a16="http://schemas.microsoft.com/office/drawing/2014/main" id="{5FF82F80-88F4-218A-8978-A5E68D42D0B1}"/>
              </a:ext>
            </a:extLst>
          </p:cNvPr>
          <p:cNvSpPr/>
          <p:nvPr/>
        </p:nvSpPr>
        <p:spPr>
          <a:xfrm>
            <a:off x="592073" y="2895600"/>
            <a:ext cx="10413384" cy="1230086"/>
          </a:xfrm>
          <a:prstGeom prst="roundRect">
            <a:avLst/>
          </a:prstGeom>
          <a:solidFill>
            <a:srgbClr val="1C2F1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Yahweh – </a:t>
            </a:r>
            <a:r>
              <a:rPr lang="en-US" sz="3600" b="1" err="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Adonia</a:t>
            </a:r>
            <a:endPar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endParaRPr>
          </a:p>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God of the Covenant – Lord of Heaven and Earth!</a:t>
            </a:r>
          </a:p>
        </p:txBody>
      </p:sp>
    </p:spTree>
    <p:extLst>
      <p:ext uri="{BB962C8B-B14F-4D97-AF65-F5344CB8AC3E}">
        <p14:creationId xmlns:p14="http://schemas.microsoft.com/office/powerpoint/2010/main" val="6769945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4" name="TextBox 3">
            <a:extLst>
              <a:ext uri="{FF2B5EF4-FFF2-40B4-BE49-F238E27FC236}">
                <a16:creationId xmlns:a16="http://schemas.microsoft.com/office/drawing/2014/main" id="{A68E2D19-A2A5-1D59-4428-87733DFC7F7A}"/>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25 – Fulfillment of God’s Plans</a:t>
            </a:r>
          </a:p>
        </p:txBody>
      </p:sp>
      <p:sp>
        <p:nvSpPr>
          <p:cNvPr id="5" name="TextBox 4">
            <a:extLst>
              <a:ext uri="{FF2B5EF4-FFF2-40B4-BE49-F238E27FC236}">
                <a16:creationId xmlns:a16="http://schemas.microsoft.com/office/drawing/2014/main" id="{307F5E30-E9B1-4A2A-A276-FA28F701A0CB}"/>
              </a:ext>
            </a:extLst>
          </p:cNvPr>
          <p:cNvSpPr txBox="1"/>
          <p:nvPr/>
        </p:nvSpPr>
        <p:spPr>
          <a:xfrm>
            <a:off x="1446447" y="2691632"/>
            <a:ext cx="9299103" cy="3170099"/>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baseline="0">
                <a:solidFill>
                  <a:schemeClr val="tx1"/>
                </a:solidFill>
              </a:rPr>
              <a:t>Psalm of the City of God – Praising God for:</a:t>
            </a:r>
          </a:p>
          <a:p>
            <a:pPr marL="742950" indent="-742950" algn="l">
              <a:buFont typeface="+mj-lt"/>
              <a:buAutoNum type="arabicPeriod"/>
            </a:pPr>
            <a:r>
              <a:rPr lang="en-US" baseline="0">
                <a:solidFill>
                  <a:schemeClr val="tx1"/>
                </a:solidFill>
              </a:rPr>
              <a:t>His Sovereign Plan Fulfilled –  1-5</a:t>
            </a:r>
          </a:p>
          <a:p>
            <a:pPr marL="742950" indent="-742950" algn="l">
              <a:buFont typeface="+mj-lt"/>
              <a:buAutoNum type="arabicPeriod"/>
            </a:pPr>
            <a:r>
              <a:rPr lang="en-US" baseline="0"/>
              <a:t>His Eternal Blessings – 6-8</a:t>
            </a:r>
          </a:p>
          <a:p>
            <a:pPr marL="742950" indent="-742950" algn="l">
              <a:buFont typeface="+mj-lt"/>
              <a:buAutoNum type="arabicPeriod"/>
            </a:pPr>
            <a:r>
              <a:rPr lang="en-US" baseline="0">
                <a:solidFill>
                  <a:srgbClr val="FFFF00"/>
                </a:solidFill>
              </a:rPr>
              <a:t>His Salvation – 9</a:t>
            </a:r>
          </a:p>
          <a:p>
            <a:pPr marL="742950" indent="-742950" algn="l">
              <a:buFont typeface="+mj-lt"/>
              <a:buAutoNum type="arabicPeriod"/>
            </a:pPr>
            <a:r>
              <a:rPr lang="en-US" baseline="0"/>
              <a:t>His Victory Over the Proud – 10-12</a:t>
            </a:r>
            <a:endParaRPr lang="en-US" baseline="0">
              <a:solidFill>
                <a:schemeClr val="tx1"/>
              </a:solidFill>
            </a:endParaRPr>
          </a:p>
        </p:txBody>
      </p:sp>
    </p:spTree>
    <p:extLst>
      <p:ext uri="{BB962C8B-B14F-4D97-AF65-F5344CB8AC3E}">
        <p14:creationId xmlns:p14="http://schemas.microsoft.com/office/powerpoint/2010/main" val="2935722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30FD9E2-4319-01A2-DEDC-BFE81B970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2" b="7016"/>
          <a:stretch/>
        </p:blipFill>
        <p:spPr bwMode="auto">
          <a:xfrm>
            <a:off x="0" y="-1"/>
            <a:ext cx="12192000" cy="6869975"/>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02310" y="3300954"/>
            <a:ext cx="11356384" cy="3170099"/>
          </a:xfrm>
          <a:prstGeom prst="rect">
            <a:avLst/>
          </a:prstGeom>
          <a:solidFill>
            <a:srgbClr val="225B78">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9 </a:t>
            </a:r>
            <a:r>
              <a:rPr lang="en-US" sz="4000">
                <a:solidFill>
                  <a:schemeClr val="tx1"/>
                </a:solidFill>
              </a:rPr>
              <a:t>It will be said on that day,</a:t>
            </a:r>
          </a:p>
          <a:p>
            <a:pPr algn="l"/>
            <a:r>
              <a:rPr lang="en-US" sz="4000">
                <a:solidFill>
                  <a:schemeClr val="tx1"/>
                </a:solidFill>
              </a:rPr>
              <a:t>    “Behold, this is our God; </a:t>
            </a:r>
          </a:p>
          <a:p>
            <a:pPr algn="l"/>
            <a:r>
              <a:rPr lang="en-US" sz="4000">
                <a:solidFill>
                  <a:schemeClr val="tx1"/>
                </a:solidFill>
              </a:rPr>
              <a:t>         we have waited for him, that he might save us.</a:t>
            </a:r>
          </a:p>
          <a:p>
            <a:pPr algn="l"/>
            <a:r>
              <a:rPr lang="en-US" sz="4000">
                <a:solidFill>
                  <a:schemeClr val="tx1"/>
                </a:solidFill>
              </a:rPr>
              <a:t>    This is the Lord; we have waited for him;</a:t>
            </a:r>
          </a:p>
          <a:p>
            <a:pPr algn="l"/>
            <a:r>
              <a:rPr lang="en-US" sz="4000">
                <a:solidFill>
                  <a:schemeClr val="tx1"/>
                </a:solidFill>
              </a:rPr>
              <a:t>    let us be glad and rejoice in his salvation.”</a:t>
            </a:r>
          </a:p>
        </p:txBody>
      </p:sp>
    </p:spTree>
    <p:extLst>
      <p:ext uri="{BB962C8B-B14F-4D97-AF65-F5344CB8AC3E}">
        <p14:creationId xmlns:p14="http://schemas.microsoft.com/office/powerpoint/2010/main" val="526796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30FD9E2-4319-01A2-DEDC-BFE81B970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2" b="7016"/>
          <a:stretch/>
        </p:blipFill>
        <p:spPr bwMode="auto">
          <a:xfrm>
            <a:off x="0" y="-1"/>
            <a:ext cx="12192000" cy="6869975"/>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02310" y="3300954"/>
            <a:ext cx="11356384" cy="3170099"/>
          </a:xfrm>
          <a:prstGeom prst="rect">
            <a:avLst/>
          </a:prstGeom>
          <a:solidFill>
            <a:srgbClr val="225B78">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9 </a:t>
            </a:r>
            <a:r>
              <a:rPr lang="en-US" sz="4000">
                <a:solidFill>
                  <a:schemeClr val="tx1"/>
                </a:solidFill>
              </a:rPr>
              <a:t>It will be said on that day,</a:t>
            </a:r>
          </a:p>
          <a:p>
            <a:pPr algn="l"/>
            <a:r>
              <a:rPr lang="en-US" sz="4000">
                <a:solidFill>
                  <a:schemeClr val="tx1"/>
                </a:solidFill>
              </a:rPr>
              <a:t>    “</a:t>
            </a:r>
            <a:r>
              <a:rPr lang="en-US" sz="4000"/>
              <a:t>Behold, this is our God</a:t>
            </a:r>
            <a:r>
              <a:rPr lang="en-US" sz="4000">
                <a:solidFill>
                  <a:schemeClr val="tx1"/>
                </a:solidFill>
              </a:rPr>
              <a:t>; </a:t>
            </a:r>
          </a:p>
          <a:p>
            <a:pPr algn="l"/>
            <a:r>
              <a:rPr lang="en-US" sz="4000">
                <a:solidFill>
                  <a:schemeClr val="tx1"/>
                </a:solidFill>
              </a:rPr>
              <a:t>         we have waited for him, that he might save us.</a:t>
            </a:r>
          </a:p>
          <a:p>
            <a:pPr algn="l"/>
            <a:r>
              <a:rPr lang="en-US" sz="4000">
                <a:solidFill>
                  <a:schemeClr val="tx1"/>
                </a:solidFill>
              </a:rPr>
              <a:t>    This is the Lord; we have waited for him;</a:t>
            </a:r>
          </a:p>
          <a:p>
            <a:pPr algn="l"/>
            <a:r>
              <a:rPr lang="en-US" sz="4000">
                <a:solidFill>
                  <a:schemeClr val="tx1"/>
                </a:solidFill>
              </a:rPr>
              <a:t>    let us be glad and rejoice in his salvation.”</a:t>
            </a:r>
          </a:p>
        </p:txBody>
      </p:sp>
    </p:spTree>
    <p:extLst>
      <p:ext uri="{BB962C8B-B14F-4D97-AF65-F5344CB8AC3E}">
        <p14:creationId xmlns:p14="http://schemas.microsoft.com/office/powerpoint/2010/main" val="1269835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30FD9E2-4319-01A2-DEDC-BFE81B970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2" b="7016"/>
          <a:stretch/>
        </p:blipFill>
        <p:spPr bwMode="auto">
          <a:xfrm>
            <a:off x="0" y="-1"/>
            <a:ext cx="12192000" cy="6869975"/>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02310" y="3300954"/>
            <a:ext cx="11356384" cy="3170099"/>
          </a:xfrm>
          <a:prstGeom prst="rect">
            <a:avLst/>
          </a:prstGeom>
          <a:solidFill>
            <a:srgbClr val="225B78">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9 </a:t>
            </a:r>
            <a:r>
              <a:rPr lang="en-US" sz="4000">
                <a:solidFill>
                  <a:schemeClr val="tx1"/>
                </a:solidFill>
              </a:rPr>
              <a:t>It will be said on that day,</a:t>
            </a:r>
          </a:p>
          <a:p>
            <a:pPr algn="l"/>
            <a:r>
              <a:rPr lang="en-US" sz="4000">
                <a:solidFill>
                  <a:schemeClr val="tx1"/>
                </a:solidFill>
              </a:rPr>
              <a:t>    “Behold, this is our God; </a:t>
            </a:r>
          </a:p>
          <a:p>
            <a:pPr algn="l"/>
            <a:r>
              <a:rPr lang="en-US" sz="4000">
                <a:solidFill>
                  <a:schemeClr val="tx1"/>
                </a:solidFill>
              </a:rPr>
              <a:t>         </a:t>
            </a:r>
            <a:r>
              <a:rPr lang="en-US" sz="4000"/>
              <a:t>we have waited for him, that he might save us</a:t>
            </a:r>
            <a:r>
              <a:rPr lang="en-US" sz="4000">
                <a:solidFill>
                  <a:schemeClr val="tx1"/>
                </a:solidFill>
              </a:rPr>
              <a:t>.</a:t>
            </a:r>
          </a:p>
          <a:p>
            <a:pPr algn="l"/>
            <a:r>
              <a:rPr lang="en-US" sz="4000">
                <a:solidFill>
                  <a:schemeClr val="tx1"/>
                </a:solidFill>
              </a:rPr>
              <a:t>    This is the Lord; we have waited for him;</a:t>
            </a:r>
          </a:p>
          <a:p>
            <a:pPr algn="l"/>
            <a:r>
              <a:rPr lang="en-US" sz="4000">
                <a:solidFill>
                  <a:schemeClr val="tx1"/>
                </a:solidFill>
              </a:rPr>
              <a:t>    let us be glad and rejoice in his salvation.”</a:t>
            </a:r>
          </a:p>
        </p:txBody>
      </p:sp>
    </p:spTree>
    <p:extLst>
      <p:ext uri="{BB962C8B-B14F-4D97-AF65-F5344CB8AC3E}">
        <p14:creationId xmlns:p14="http://schemas.microsoft.com/office/powerpoint/2010/main" val="2355614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30FD9E2-4319-01A2-DEDC-BFE81B970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2" b="7016"/>
          <a:stretch/>
        </p:blipFill>
        <p:spPr bwMode="auto">
          <a:xfrm>
            <a:off x="0" y="-1"/>
            <a:ext cx="12192000" cy="6869975"/>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02310" y="3300954"/>
            <a:ext cx="11356384" cy="3170099"/>
          </a:xfrm>
          <a:prstGeom prst="rect">
            <a:avLst/>
          </a:prstGeom>
          <a:solidFill>
            <a:srgbClr val="225B78">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dirty="0">
                <a:solidFill>
                  <a:schemeClr val="tx1"/>
                </a:solidFill>
              </a:rPr>
              <a:t>9 </a:t>
            </a:r>
            <a:r>
              <a:rPr lang="en-US" sz="4000" dirty="0">
                <a:solidFill>
                  <a:schemeClr val="tx1"/>
                </a:solidFill>
              </a:rPr>
              <a:t>It will be said on that day,</a:t>
            </a:r>
          </a:p>
          <a:p>
            <a:pPr algn="l"/>
            <a:r>
              <a:rPr lang="en-US" sz="4000" dirty="0">
                <a:solidFill>
                  <a:schemeClr val="tx1"/>
                </a:solidFill>
              </a:rPr>
              <a:t>    “Behold, this is our God; </a:t>
            </a:r>
          </a:p>
          <a:p>
            <a:pPr algn="l"/>
            <a:r>
              <a:rPr lang="en-US" sz="4000" dirty="0">
                <a:solidFill>
                  <a:schemeClr val="tx1"/>
                </a:solidFill>
              </a:rPr>
              <a:t>         we have waited for him, that he might save us.</a:t>
            </a:r>
          </a:p>
          <a:p>
            <a:pPr algn="l"/>
            <a:r>
              <a:rPr lang="en-US" sz="4000" dirty="0">
                <a:solidFill>
                  <a:schemeClr val="tx1"/>
                </a:solidFill>
              </a:rPr>
              <a:t>    </a:t>
            </a:r>
            <a:r>
              <a:rPr lang="en-US" sz="4000" dirty="0"/>
              <a:t>This is the Lord; we have waited for him;</a:t>
            </a:r>
          </a:p>
          <a:p>
            <a:pPr algn="l"/>
            <a:r>
              <a:rPr lang="en-US" sz="4000" dirty="0"/>
              <a:t>    let us be glad and rejoice in his salvation</a:t>
            </a:r>
            <a:r>
              <a:rPr lang="en-US" sz="4000" dirty="0">
                <a:solidFill>
                  <a:schemeClr val="tx1"/>
                </a:solidFill>
              </a:rPr>
              <a:t>.”</a:t>
            </a:r>
          </a:p>
        </p:txBody>
      </p:sp>
      <p:sp>
        <p:nvSpPr>
          <p:cNvPr id="4" name="Rectangle: Rounded Corners 3">
            <a:extLst>
              <a:ext uri="{FF2B5EF4-FFF2-40B4-BE49-F238E27FC236}">
                <a16:creationId xmlns:a16="http://schemas.microsoft.com/office/drawing/2014/main" id="{BE1C5191-B251-3E2E-55A0-A3FEE6534C2C}"/>
              </a:ext>
            </a:extLst>
          </p:cNvPr>
          <p:cNvSpPr/>
          <p:nvPr/>
        </p:nvSpPr>
        <p:spPr>
          <a:xfrm>
            <a:off x="7424057" y="5777702"/>
            <a:ext cx="2111829" cy="668967"/>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6B1CF-B422-C910-E6D7-D33266EB67A2}"/>
              </a:ext>
            </a:extLst>
          </p:cNvPr>
          <p:cNvSpPr/>
          <p:nvPr/>
        </p:nvSpPr>
        <p:spPr>
          <a:xfrm>
            <a:off x="7424057" y="3274730"/>
            <a:ext cx="3283241" cy="1230086"/>
          </a:xfrm>
          <a:prstGeom prst="roundRect">
            <a:avLst/>
          </a:prstGeom>
          <a:solidFill>
            <a:srgbClr val="225F7C"/>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Salvation:</a:t>
            </a:r>
          </a:p>
          <a:p>
            <a:pPr algn="ctr"/>
            <a:r>
              <a:rPr lang="en-US" sz="3600" b="1" i="1" err="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Yeshua</a:t>
            </a:r>
            <a:r>
              <a:rPr lang="en-US" sz="3600" b="1" i="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 Jesus!</a:t>
            </a:r>
          </a:p>
        </p:txBody>
      </p:sp>
    </p:spTree>
    <p:extLst>
      <p:ext uri="{BB962C8B-B14F-4D97-AF65-F5344CB8AC3E}">
        <p14:creationId xmlns:p14="http://schemas.microsoft.com/office/powerpoint/2010/main" val="510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4" name="TextBox 3">
            <a:extLst>
              <a:ext uri="{FF2B5EF4-FFF2-40B4-BE49-F238E27FC236}">
                <a16:creationId xmlns:a16="http://schemas.microsoft.com/office/drawing/2014/main" id="{A68E2D19-A2A5-1D59-4428-87733DFC7F7A}"/>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25 – Fulfillment of God’s Plans</a:t>
            </a:r>
          </a:p>
        </p:txBody>
      </p:sp>
      <p:sp>
        <p:nvSpPr>
          <p:cNvPr id="5" name="TextBox 4">
            <a:extLst>
              <a:ext uri="{FF2B5EF4-FFF2-40B4-BE49-F238E27FC236}">
                <a16:creationId xmlns:a16="http://schemas.microsoft.com/office/drawing/2014/main" id="{307F5E30-E9B1-4A2A-A276-FA28F701A0CB}"/>
              </a:ext>
            </a:extLst>
          </p:cNvPr>
          <p:cNvSpPr txBox="1"/>
          <p:nvPr/>
        </p:nvSpPr>
        <p:spPr>
          <a:xfrm>
            <a:off x="1446447" y="2691632"/>
            <a:ext cx="9299103" cy="3170099"/>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baseline="0">
                <a:solidFill>
                  <a:schemeClr val="tx1"/>
                </a:solidFill>
              </a:rPr>
              <a:t>Psalm of the City of God – Praising God for:</a:t>
            </a:r>
          </a:p>
          <a:p>
            <a:pPr marL="742950" indent="-742950" algn="l">
              <a:buFont typeface="+mj-lt"/>
              <a:buAutoNum type="arabicPeriod"/>
            </a:pPr>
            <a:r>
              <a:rPr lang="en-US" baseline="0">
                <a:solidFill>
                  <a:schemeClr val="tx1"/>
                </a:solidFill>
              </a:rPr>
              <a:t>His Sovereign Plan Fulfilled –  1-5</a:t>
            </a:r>
          </a:p>
          <a:p>
            <a:pPr marL="742950" indent="-742950" algn="l">
              <a:buFont typeface="+mj-lt"/>
              <a:buAutoNum type="arabicPeriod"/>
            </a:pPr>
            <a:r>
              <a:rPr lang="en-US" baseline="0"/>
              <a:t>His Eternal Blessings – 6-8</a:t>
            </a:r>
          </a:p>
          <a:p>
            <a:pPr marL="742950" indent="-742950" algn="l">
              <a:buFont typeface="+mj-lt"/>
              <a:buAutoNum type="arabicPeriod"/>
            </a:pPr>
            <a:r>
              <a:rPr lang="en-US" baseline="0"/>
              <a:t>His Salvation – 9</a:t>
            </a:r>
          </a:p>
          <a:p>
            <a:pPr marL="742950" indent="-742950" algn="l">
              <a:buFont typeface="+mj-lt"/>
              <a:buAutoNum type="arabicPeriod"/>
            </a:pPr>
            <a:r>
              <a:rPr lang="en-US" baseline="0">
                <a:solidFill>
                  <a:srgbClr val="FFFF00"/>
                </a:solidFill>
              </a:rPr>
              <a:t>His Victory Over the Proud – 10-12</a:t>
            </a:r>
          </a:p>
        </p:txBody>
      </p:sp>
    </p:spTree>
    <p:extLst>
      <p:ext uri="{BB962C8B-B14F-4D97-AF65-F5344CB8AC3E}">
        <p14:creationId xmlns:p14="http://schemas.microsoft.com/office/powerpoint/2010/main" val="343972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769441"/>
          </a:xfrm>
          <a:prstGeom prst="rect">
            <a:avLst/>
          </a:prstGeom>
          <a:noFill/>
          <a:ln w="63500">
            <a:noFill/>
          </a:ln>
        </p:spPr>
        <p:txBody>
          <a:bodyPr wrap="square" rtlCol="0">
            <a:spAutoFit/>
          </a:bodyPr>
          <a:lstStyle/>
          <a:p>
            <a:pPr algn="ctr"/>
            <a:r>
              <a:rPr lang="en-US" sz="44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13-27: God’s Universal Kingdom</a:t>
            </a:r>
          </a:p>
        </p:txBody>
      </p:sp>
      <p:sp>
        <p:nvSpPr>
          <p:cNvPr id="3" name="TextBox 2">
            <a:extLst>
              <a:ext uri="{FF2B5EF4-FFF2-40B4-BE49-F238E27FC236}">
                <a16:creationId xmlns:a16="http://schemas.microsoft.com/office/drawing/2014/main" id="{F4F66C1A-B98B-51A6-9A07-395956E353F3}"/>
              </a:ext>
            </a:extLst>
          </p:cNvPr>
          <p:cNvSpPr txBox="1"/>
          <p:nvPr/>
        </p:nvSpPr>
        <p:spPr>
          <a:xfrm>
            <a:off x="307665" y="733566"/>
            <a:ext cx="11103219" cy="646331"/>
          </a:xfrm>
          <a:prstGeom prst="rect">
            <a:avLst/>
          </a:prstGeom>
          <a:noFill/>
          <a:ln w="63500">
            <a:noFill/>
          </a:ln>
        </p:spPr>
        <p:txBody>
          <a:bodyPr wrap="square" rtlCol="0">
            <a:spAutoFit/>
          </a:bodyPr>
          <a:lstStyle/>
          <a:p>
            <a:pPr marL="571500" indent="-571500">
              <a:spcAft>
                <a:spcPts val="1200"/>
              </a:spcAft>
              <a:buFont typeface="Arial" panose="020B0604020202020204" pitchFamily="34" charset="0"/>
              <a:buChar char="•"/>
            </a:pPr>
            <a:r>
              <a:rPr lang="en-US" sz="36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13-23:  10 Oracles Regarding the Nations</a:t>
            </a:r>
          </a:p>
        </p:txBody>
      </p:sp>
      <p:sp>
        <p:nvSpPr>
          <p:cNvPr id="5" name="TextBox 4">
            <a:extLst>
              <a:ext uri="{FF2B5EF4-FFF2-40B4-BE49-F238E27FC236}">
                <a16:creationId xmlns:a16="http://schemas.microsoft.com/office/drawing/2014/main" id="{393DD4ED-FCF6-60B7-CE0E-79A4CA0FADED}"/>
              </a:ext>
            </a:extLst>
          </p:cNvPr>
          <p:cNvSpPr txBox="1"/>
          <p:nvPr/>
        </p:nvSpPr>
        <p:spPr>
          <a:xfrm>
            <a:off x="873082" y="1319694"/>
            <a:ext cx="5956439" cy="2862322"/>
          </a:xfrm>
          <a:prstGeom prst="rect">
            <a:avLst/>
          </a:prstGeom>
          <a:noFill/>
        </p:spPr>
        <p:txBody>
          <a:bodyPr wrap="none" rtlCol="0">
            <a:spAutoFit/>
          </a:bodyPr>
          <a:lstStyle/>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Babylon (13:1-14:27)</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Philistia (14:28-32)</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Moab (15:1-16:14)</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Syria/Israel/Cush (17:1-18:7)</a:t>
            </a:r>
          </a:p>
          <a:p>
            <a:pPr marL="285750" indent="-28575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Egypt (19:1-20:6)</a:t>
            </a:r>
          </a:p>
        </p:txBody>
      </p:sp>
      <p:sp>
        <p:nvSpPr>
          <p:cNvPr id="6" name="TextBox 5">
            <a:extLst>
              <a:ext uri="{FF2B5EF4-FFF2-40B4-BE49-F238E27FC236}">
                <a16:creationId xmlns:a16="http://schemas.microsoft.com/office/drawing/2014/main" id="{1A28B056-AEBE-213A-0A4C-C6BD72A617EB}"/>
              </a:ext>
            </a:extLst>
          </p:cNvPr>
          <p:cNvSpPr txBox="1"/>
          <p:nvPr/>
        </p:nvSpPr>
        <p:spPr>
          <a:xfrm>
            <a:off x="7482658" y="1319694"/>
            <a:ext cx="4522392" cy="2862322"/>
          </a:xfrm>
          <a:prstGeom prst="rect">
            <a:avLst/>
          </a:prstGeom>
          <a:noFill/>
        </p:spPr>
        <p:txBody>
          <a:bodyPr wrap="none" rtlCol="0">
            <a:spAutoFit/>
          </a:bodyPr>
          <a:lstStyle/>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Babylon (21:1-10)</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Edom (21:11-12)</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Arabia (21:13-17)</a:t>
            </a:r>
          </a:p>
          <a:p>
            <a:pPr marL="571500" indent="-571500">
              <a:buFont typeface="Arial" panose="020B0604020202020204" pitchFamily="34" charset="0"/>
              <a:buChar char="•"/>
            </a:pPr>
            <a:r>
              <a:rPr lang="en-US" sz="3600" b="1">
                <a:latin typeface="Calibri" panose="020F0502020204030204" pitchFamily="34" charset="0"/>
                <a:ea typeface="Calibri" panose="020F0502020204030204" pitchFamily="34" charset="0"/>
                <a:cs typeface="Calibri" panose="020F0502020204030204" pitchFamily="34" charset="0"/>
              </a:rPr>
              <a:t>Jerusalem (22:1-25)</a:t>
            </a:r>
          </a:p>
          <a:p>
            <a:pPr marL="571500" indent="-571500">
              <a:buFont typeface="Arial" panose="020B0604020202020204" pitchFamily="34" charset="0"/>
              <a:buChar char="•"/>
            </a:pPr>
            <a:r>
              <a:rPr lang="en-US" sz="3600" b="1" err="1">
                <a:latin typeface="Calibri" panose="020F0502020204030204" pitchFamily="34" charset="0"/>
                <a:ea typeface="Calibri" panose="020F0502020204030204" pitchFamily="34" charset="0"/>
                <a:cs typeface="Calibri" panose="020F0502020204030204" pitchFamily="34" charset="0"/>
              </a:rPr>
              <a:t>Tyre</a:t>
            </a:r>
            <a:r>
              <a:rPr lang="en-US" sz="3600" b="1">
                <a:latin typeface="Calibri" panose="020F0502020204030204" pitchFamily="34" charset="0"/>
                <a:ea typeface="Calibri" panose="020F0502020204030204" pitchFamily="34" charset="0"/>
                <a:cs typeface="Calibri" panose="020F0502020204030204" pitchFamily="34" charset="0"/>
              </a:rPr>
              <a:t> (23:1-18)</a:t>
            </a:r>
          </a:p>
        </p:txBody>
      </p:sp>
      <p:sp>
        <p:nvSpPr>
          <p:cNvPr id="7" name="TextBox 6">
            <a:extLst>
              <a:ext uri="{FF2B5EF4-FFF2-40B4-BE49-F238E27FC236}">
                <a16:creationId xmlns:a16="http://schemas.microsoft.com/office/drawing/2014/main" id="{72D95FA7-85FD-40CD-90DE-43A9657DDCE0}"/>
              </a:ext>
            </a:extLst>
          </p:cNvPr>
          <p:cNvSpPr txBox="1"/>
          <p:nvPr/>
        </p:nvSpPr>
        <p:spPr>
          <a:xfrm>
            <a:off x="307666" y="4221255"/>
            <a:ext cx="8281164" cy="2539157"/>
          </a:xfrm>
          <a:prstGeom prst="rect">
            <a:avLst/>
          </a:prstGeom>
          <a:noFill/>
          <a:ln w="63500">
            <a:noFill/>
          </a:ln>
        </p:spPr>
        <p:txBody>
          <a:bodyPr wrap="square" rtlCol="0">
            <a:spAutoFit/>
          </a:bodyPr>
          <a:lstStyle/>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24: Worldwide Judgment</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25: Fulfillment of God’s Plans</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26: The People of God</a:t>
            </a:r>
          </a:p>
          <a:p>
            <a:pPr marL="571500" indent="-571500">
              <a:spcAft>
                <a:spcPts val="600"/>
              </a:spcAft>
              <a:buFont typeface="Arial" panose="020B0604020202020204" pitchFamily="34" charset="0"/>
              <a:buChar char="•"/>
            </a:pPr>
            <a:r>
              <a:rPr lang="en-US" sz="36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27: Israel Fulfills its Purpose</a:t>
            </a:r>
          </a:p>
        </p:txBody>
      </p:sp>
      <p:grpSp>
        <p:nvGrpSpPr>
          <p:cNvPr id="4" name="Group 3">
            <a:extLst>
              <a:ext uri="{FF2B5EF4-FFF2-40B4-BE49-F238E27FC236}">
                <a16:creationId xmlns:a16="http://schemas.microsoft.com/office/drawing/2014/main" id="{7583C0B9-65DA-7662-14DF-14F395A8BC4D}"/>
              </a:ext>
            </a:extLst>
          </p:cNvPr>
          <p:cNvGrpSpPr/>
          <p:nvPr/>
        </p:nvGrpSpPr>
        <p:grpSpPr>
          <a:xfrm>
            <a:off x="8358001" y="4442355"/>
            <a:ext cx="3524108" cy="2191902"/>
            <a:chOff x="8294913" y="1653997"/>
            <a:chExt cx="3524108" cy="2191902"/>
          </a:xfrm>
        </p:grpSpPr>
        <p:sp>
          <p:nvSpPr>
            <p:cNvPr id="8" name="Rectangle: Rounded Corners 7">
              <a:extLst>
                <a:ext uri="{FF2B5EF4-FFF2-40B4-BE49-F238E27FC236}">
                  <a16:creationId xmlns:a16="http://schemas.microsoft.com/office/drawing/2014/main" id="{2649BC74-84BE-9B66-9DDD-6C8DBC267FB9}"/>
                </a:ext>
              </a:extLst>
            </p:cNvPr>
            <p:cNvSpPr/>
            <p:nvPr/>
          </p:nvSpPr>
          <p:spPr>
            <a:xfrm>
              <a:off x="8894345" y="1966025"/>
              <a:ext cx="2924676" cy="1462975"/>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Isaiah’s Mini Apocalypse</a:t>
              </a:r>
            </a:p>
          </p:txBody>
        </p:sp>
        <p:sp>
          <p:nvSpPr>
            <p:cNvPr id="9" name="Right Brace 8">
              <a:extLst>
                <a:ext uri="{FF2B5EF4-FFF2-40B4-BE49-F238E27FC236}">
                  <a16:creationId xmlns:a16="http://schemas.microsoft.com/office/drawing/2014/main" id="{8475C1FD-0A6E-E34A-6FAB-FB7B66A772D2}"/>
                </a:ext>
              </a:extLst>
            </p:cNvPr>
            <p:cNvSpPr/>
            <p:nvPr/>
          </p:nvSpPr>
          <p:spPr>
            <a:xfrm>
              <a:off x="8294913" y="1653997"/>
              <a:ext cx="305389" cy="2191902"/>
            </a:xfrm>
            <a:prstGeom prst="rightBrace">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0816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le of dirt with trees in the background&#10;&#10;Description automatically generated">
            <a:extLst>
              <a:ext uri="{FF2B5EF4-FFF2-40B4-BE49-F238E27FC236}">
                <a16:creationId xmlns:a16="http://schemas.microsoft.com/office/drawing/2014/main" id="{C65F4C35-E122-FF4E-3F88-FD319B0DFA97}"/>
              </a:ext>
            </a:extLst>
          </p:cNvPr>
          <p:cNvPicPr>
            <a:picLocks noChangeAspect="1"/>
          </p:cNvPicPr>
          <p:nvPr/>
        </p:nvPicPr>
        <p:blipFill rotWithShape="1">
          <a:blip r:embed="rId2">
            <a:extLst>
              <a:ext uri="{28A0092B-C50C-407E-A947-70E740481C1C}">
                <a14:useLocalDpi xmlns:a14="http://schemas.microsoft.com/office/drawing/2010/main" val="0"/>
              </a:ext>
            </a:extLst>
          </a:blip>
          <a:srcRect t="3231" b="8537"/>
          <a:stretch/>
        </p:blipFill>
        <p:spPr>
          <a:xfrm>
            <a:off x="-1" y="-1"/>
            <a:ext cx="12192001" cy="6875397"/>
          </a:xfrm>
          <a:prstGeom prst="rect">
            <a:avLst/>
          </a:prstGeom>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17807" y="3714605"/>
            <a:ext cx="11356384" cy="1938992"/>
          </a:xfrm>
          <a:prstGeom prst="rect">
            <a:avLst/>
          </a:prstGeom>
          <a:solidFill>
            <a:srgbClr val="230B07">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10 </a:t>
            </a:r>
            <a:r>
              <a:rPr lang="en-US" sz="4000">
                <a:solidFill>
                  <a:schemeClr val="tx1"/>
                </a:solidFill>
              </a:rPr>
              <a:t>For the hand of the Lord will rest on this mountain,</a:t>
            </a:r>
          </a:p>
          <a:p>
            <a:pPr algn="l"/>
            <a:r>
              <a:rPr lang="en-US" sz="4000" baseline="30000">
                <a:solidFill>
                  <a:schemeClr val="tx1"/>
                </a:solidFill>
              </a:rPr>
              <a:t>      </a:t>
            </a:r>
            <a:r>
              <a:rPr lang="en-US" sz="4000">
                <a:solidFill>
                  <a:schemeClr val="tx1"/>
                </a:solidFill>
              </a:rPr>
              <a:t>and Moab shall be trampled down in his place,</a:t>
            </a:r>
          </a:p>
          <a:p>
            <a:pPr algn="l"/>
            <a:r>
              <a:rPr lang="en-US" sz="4000">
                <a:solidFill>
                  <a:schemeClr val="tx1"/>
                </a:solidFill>
              </a:rPr>
              <a:t>    as straw is trampled down in a dunghill.</a:t>
            </a:r>
          </a:p>
        </p:txBody>
      </p:sp>
    </p:spTree>
    <p:extLst>
      <p:ext uri="{BB962C8B-B14F-4D97-AF65-F5344CB8AC3E}">
        <p14:creationId xmlns:p14="http://schemas.microsoft.com/office/powerpoint/2010/main" val="765132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le of dirt with trees in the background&#10;&#10;Description automatically generated">
            <a:extLst>
              <a:ext uri="{FF2B5EF4-FFF2-40B4-BE49-F238E27FC236}">
                <a16:creationId xmlns:a16="http://schemas.microsoft.com/office/drawing/2014/main" id="{C65F4C35-E122-FF4E-3F88-FD319B0DFA97}"/>
              </a:ext>
            </a:extLst>
          </p:cNvPr>
          <p:cNvPicPr>
            <a:picLocks noChangeAspect="1"/>
          </p:cNvPicPr>
          <p:nvPr/>
        </p:nvPicPr>
        <p:blipFill rotWithShape="1">
          <a:blip r:embed="rId2">
            <a:extLst>
              <a:ext uri="{28A0092B-C50C-407E-A947-70E740481C1C}">
                <a14:useLocalDpi xmlns:a14="http://schemas.microsoft.com/office/drawing/2010/main" val="0"/>
              </a:ext>
            </a:extLst>
          </a:blip>
          <a:srcRect t="3231" b="8537"/>
          <a:stretch/>
        </p:blipFill>
        <p:spPr>
          <a:xfrm>
            <a:off x="-1" y="-1"/>
            <a:ext cx="12192001" cy="6875397"/>
          </a:xfrm>
          <a:prstGeom prst="rect">
            <a:avLst/>
          </a:prstGeom>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417807" y="3714605"/>
            <a:ext cx="11356384" cy="1938992"/>
          </a:xfrm>
          <a:prstGeom prst="rect">
            <a:avLst/>
          </a:prstGeom>
          <a:solidFill>
            <a:srgbClr val="230B07">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10 </a:t>
            </a:r>
            <a:r>
              <a:rPr lang="en-US" sz="4000">
                <a:solidFill>
                  <a:schemeClr val="tx1"/>
                </a:solidFill>
              </a:rPr>
              <a:t>For the hand of the Lord will rest on this mountain,</a:t>
            </a:r>
          </a:p>
          <a:p>
            <a:pPr algn="l"/>
            <a:r>
              <a:rPr lang="en-US" sz="4000" baseline="30000">
                <a:solidFill>
                  <a:schemeClr val="tx1"/>
                </a:solidFill>
              </a:rPr>
              <a:t>      </a:t>
            </a:r>
            <a:r>
              <a:rPr lang="en-US" sz="4000">
                <a:solidFill>
                  <a:schemeClr val="tx1"/>
                </a:solidFill>
              </a:rPr>
              <a:t>and </a:t>
            </a:r>
            <a:r>
              <a:rPr lang="en-US" sz="4000"/>
              <a:t>Moab</a:t>
            </a:r>
            <a:r>
              <a:rPr lang="en-US" sz="4000">
                <a:solidFill>
                  <a:schemeClr val="tx1"/>
                </a:solidFill>
              </a:rPr>
              <a:t> shall be trampled down in his place,</a:t>
            </a:r>
          </a:p>
          <a:p>
            <a:pPr algn="l"/>
            <a:r>
              <a:rPr lang="en-US" sz="4000">
                <a:solidFill>
                  <a:schemeClr val="tx1"/>
                </a:solidFill>
              </a:rPr>
              <a:t>    as straw is trampled down in a dunghill.</a:t>
            </a:r>
          </a:p>
        </p:txBody>
      </p:sp>
      <p:sp>
        <p:nvSpPr>
          <p:cNvPr id="2" name="Rectangle: Rounded Corners 1">
            <a:extLst>
              <a:ext uri="{FF2B5EF4-FFF2-40B4-BE49-F238E27FC236}">
                <a16:creationId xmlns:a16="http://schemas.microsoft.com/office/drawing/2014/main" id="{693BB4E7-6C10-8889-3632-439E492DA1BF}"/>
              </a:ext>
            </a:extLst>
          </p:cNvPr>
          <p:cNvSpPr/>
          <p:nvPr/>
        </p:nvSpPr>
        <p:spPr>
          <a:xfrm>
            <a:off x="3156856" y="1466048"/>
            <a:ext cx="6117771" cy="1938992"/>
          </a:xfrm>
          <a:prstGeom prst="roundRect">
            <a:avLst/>
          </a:prstGeom>
          <a:solidFill>
            <a:srgbClr val="7359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Real enemy of God’s people… </a:t>
            </a:r>
          </a:p>
          <a:p>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But also representing the proud and arrogant in general</a:t>
            </a:r>
          </a:p>
        </p:txBody>
      </p:sp>
    </p:spTree>
    <p:extLst>
      <p:ext uri="{BB962C8B-B14F-4D97-AF65-F5344CB8AC3E}">
        <p14:creationId xmlns:p14="http://schemas.microsoft.com/office/powerpoint/2010/main" val="40867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le of dirt with trees in the background&#10;&#10;Description automatically generated">
            <a:extLst>
              <a:ext uri="{FF2B5EF4-FFF2-40B4-BE49-F238E27FC236}">
                <a16:creationId xmlns:a16="http://schemas.microsoft.com/office/drawing/2014/main" id="{C65F4C35-E122-FF4E-3F88-FD319B0DFA97}"/>
              </a:ext>
            </a:extLst>
          </p:cNvPr>
          <p:cNvPicPr>
            <a:picLocks noChangeAspect="1"/>
          </p:cNvPicPr>
          <p:nvPr/>
        </p:nvPicPr>
        <p:blipFill rotWithShape="1">
          <a:blip r:embed="rId2">
            <a:extLst>
              <a:ext uri="{28A0092B-C50C-407E-A947-70E740481C1C}">
                <a14:useLocalDpi xmlns:a14="http://schemas.microsoft.com/office/drawing/2010/main" val="0"/>
              </a:ext>
            </a:extLst>
          </a:blip>
          <a:srcRect t="3231" b="8537"/>
          <a:stretch/>
        </p:blipFill>
        <p:spPr>
          <a:xfrm>
            <a:off x="-1" y="-1"/>
            <a:ext cx="12192001" cy="6875397"/>
          </a:xfrm>
          <a:prstGeom prst="rect">
            <a:avLst/>
          </a:prstGeom>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31834" y="3429000"/>
            <a:ext cx="11490051" cy="2554545"/>
          </a:xfrm>
          <a:prstGeom prst="rect">
            <a:avLst/>
          </a:prstGeom>
          <a:solidFill>
            <a:srgbClr val="230B07">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11</a:t>
            </a:r>
            <a:r>
              <a:rPr lang="en-US" sz="4000">
                <a:solidFill>
                  <a:schemeClr val="tx1"/>
                </a:solidFill>
              </a:rPr>
              <a:t> And he will spread out his hands in the midst of it</a:t>
            </a:r>
          </a:p>
          <a:p>
            <a:pPr algn="l"/>
            <a:r>
              <a:rPr lang="en-US" sz="4000">
                <a:solidFill>
                  <a:schemeClr val="tx1"/>
                </a:solidFill>
              </a:rPr>
              <a:t>    as a swimmer spreads his hands out to swim,</a:t>
            </a:r>
          </a:p>
          <a:p>
            <a:pPr algn="l"/>
            <a:r>
              <a:rPr lang="en-US" sz="4000">
                <a:solidFill>
                  <a:schemeClr val="tx1"/>
                </a:solidFill>
              </a:rPr>
              <a:t>    but </a:t>
            </a:r>
            <a:r>
              <a:rPr lang="en-US" sz="4000"/>
              <a:t>the Lord will lay low his pompous pride</a:t>
            </a:r>
          </a:p>
          <a:p>
            <a:pPr algn="l"/>
            <a:r>
              <a:rPr lang="en-US" sz="4000">
                <a:solidFill>
                  <a:schemeClr val="tx1"/>
                </a:solidFill>
              </a:rPr>
              <a:t>    together with the skill of his hands.</a:t>
            </a:r>
          </a:p>
        </p:txBody>
      </p:sp>
    </p:spTree>
    <p:extLst>
      <p:ext uri="{BB962C8B-B14F-4D97-AF65-F5344CB8AC3E}">
        <p14:creationId xmlns:p14="http://schemas.microsoft.com/office/powerpoint/2010/main" val="411379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869066C-E75E-130C-6077-27FC7B7CE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297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128472" y="4420700"/>
            <a:ext cx="9935053" cy="1938992"/>
          </a:xfrm>
          <a:prstGeom prst="rect">
            <a:avLst/>
          </a:prstGeom>
          <a:solidFill>
            <a:srgbClr val="233027">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a:solidFill>
                  <a:schemeClr val="tx1"/>
                </a:solidFill>
              </a:rPr>
              <a:t>12 </a:t>
            </a:r>
            <a:r>
              <a:rPr lang="en-US" sz="4000">
                <a:solidFill>
                  <a:schemeClr val="tx1"/>
                </a:solidFill>
              </a:rPr>
              <a:t>And the high fortifications of his walls </a:t>
            </a:r>
          </a:p>
          <a:p>
            <a:pPr algn="l"/>
            <a:r>
              <a:rPr lang="en-US" sz="4000">
                <a:solidFill>
                  <a:schemeClr val="tx1"/>
                </a:solidFill>
              </a:rPr>
              <a:t>        he will bring down,</a:t>
            </a:r>
          </a:p>
          <a:p>
            <a:pPr algn="l"/>
            <a:r>
              <a:rPr lang="en-US" sz="4000">
                <a:solidFill>
                  <a:schemeClr val="tx1"/>
                </a:solidFill>
              </a:rPr>
              <a:t>    lay low, and cast to the ground, to the dust.</a:t>
            </a:r>
          </a:p>
        </p:txBody>
      </p:sp>
      <p:sp>
        <p:nvSpPr>
          <p:cNvPr id="2" name="TextBox 1">
            <a:extLst>
              <a:ext uri="{FF2B5EF4-FFF2-40B4-BE49-F238E27FC236}">
                <a16:creationId xmlns:a16="http://schemas.microsoft.com/office/drawing/2014/main" id="{2CE551BB-119F-6E48-53C0-19A4958632C1}"/>
              </a:ext>
            </a:extLst>
          </p:cNvPr>
          <p:cNvSpPr txBox="1"/>
          <p:nvPr/>
        </p:nvSpPr>
        <p:spPr>
          <a:xfrm>
            <a:off x="10292914" y="3436489"/>
            <a:ext cx="1541221" cy="1846659"/>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a:t>City</a:t>
            </a:r>
          </a:p>
          <a:p>
            <a:r>
              <a:rPr lang="en-US" sz="3800"/>
              <a:t>Of</a:t>
            </a:r>
          </a:p>
          <a:p>
            <a:r>
              <a:rPr lang="en-US" sz="3800"/>
              <a:t>Man</a:t>
            </a:r>
            <a:endParaRPr lang="en-US" sz="3800">
              <a:solidFill>
                <a:schemeClr val="tx1"/>
              </a:solidFill>
            </a:endParaRPr>
          </a:p>
        </p:txBody>
      </p:sp>
    </p:spTree>
    <p:extLst>
      <p:ext uri="{BB962C8B-B14F-4D97-AF65-F5344CB8AC3E}">
        <p14:creationId xmlns:p14="http://schemas.microsoft.com/office/powerpoint/2010/main" val="384065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51847" y="2601789"/>
            <a:ext cx="11688306" cy="4016484"/>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sz="4000" dirty="0">
                <a:solidFill>
                  <a:schemeClr val="tx1"/>
                </a:solidFill>
              </a:rPr>
              <a:t>Those who have trusted in Jesus can already experience it!</a:t>
            </a:r>
          </a:p>
          <a:p>
            <a:pPr algn="l"/>
            <a:r>
              <a:rPr lang="en-US" sz="4000" dirty="0">
                <a:solidFill>
                  <a:schemeClr val="tx1"/>
                </a:solidFill>
              </a:rPr>
              <a:t>Have you…</a:t>
            </a:r>
          </a:p>
          <a:p>
            <a:pPr marL="571500" indent="-571500" algn="l">
              <a:buFont typeface="Arial" panose="020B0604020202020204" pitchFamily="34" charset="0"/>
              <a:buChar char="•"/>
            </a:pPr>
            <a:r>
              <a:rPr lang="en-US" sz="4000" dirty="0">
                <a:solidFill>
                  <a:schemeClr val="tx1"/>
                </a:solidFill>
              </a:rPr>
              <a:t>Experienced God’s provision and protection?</a:t>
            </a:r>
          </a:p>
          <a:p>
            <a:pPr marL="571500" indent="-571500" algn="l">
              <a:buFont typeface="Arial" panose="020B0604020202020204" pitchFamily="34" charset="0"/>
              <a:buChar char="•"/>
            </a:pPr>
            <a:r>
              <a:rPr lang="en-US" sz="4000" dirty="0">
                <a:solidFill>
                  <a:schemeClr val="tx1"/>
                </a:solidFill>
              </a:rPr>
              <a:t>Tasted God’s goodness amidst the tears of life?</a:t>
            </a:r>
          </a:p>
          <a:p>
            <a:pPr marL="571500" indent="-571500" algn="l">
              <a:buFont typeface="Arial" panose="020B0604020202020204" pitchFamily="34" charset="0"/>
              <a:buChar char="•"/>
            </a:pPr>
            <a:r>
              <a:rPr lang="en-US" sz="4000" dirty="0">
                <a:solidFill>
                  <a:schemeClr val="tx1"/>
                </a:solidFill>
              </a:rPr>
              <a:t>Waited for God and then seen him come through?</a:t>
            </a:r>
          </a:p>
        </p:txBody>
      </p:sp>
      <p:sp>
        <p:nvSpPr>
          <p:cNvPr id="2" name="TextBox 1">
            <a:extLst>
              <a:ext uri="{FF2B5EF4-FFF2-40B4-BE49-F238E27FC236}">
                <a16:creationId xmlns:a16="http://schemas.microsoft.com/office/drawing/2014/main" id="{393EBA82-8893-FF70-D95F-3B8B4BF3B9E4}"/>
              </a:ext>
            </a:extLst>
          </p:cNvPr>
          <p:cNvSpPr txBox="1"/>
          <p:nvPr/>
        </p:nvSpPr>
        <p:spPr>
          <a:xfrm>
            <a:off x="506582" y="-25400"/>
            <a:ext cx="11014857" cy="830997"/>
          </a:xfrm>
          <a:prstGeom prst="rect">
            <a:avLst/>
          </a:prstGeom>
          <a:solidFill>
            <a:srgbClr val="075793">
              <a:alpha val="50000"/>
            </a:srgbClr>
          </a:solid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is God’s Eternal City Relevant Today?</a:t>
            </a:r>
          </a:p>
        </p:txBody>
      </p:sp>
    </p:spTree>
    <p:extLst>
      <p:ext uri="{BB962C8B-B14F-4D97-AF65-F5344CB8AC3E}">
        <p14:creationId xmlns:p14="http://schemas.microsoft.com/office/powerpoint/2010/main" val="922079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99E9463-F45C-891F-F4B6-32D972318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3"/>
          <a:stretch/>
        </p:blipFill>
        <p:spPr bwMode="auto">
          <a:xfrm>
            <a:off x="0" y="-51304"/>
            <a:ext cx="12192000" cy="690930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51847" y="1763589"/>
            <a:ext cx="11688306" cy="2785378"/>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600"/>
              </a:spcAft>
            </a:pPr>
            <a:r>
              <a:rPr lang="en-US" sz="4000" dirty="0">
                <a:solidFill>
                  <a:schemeClr val="tx1"/>
                </a:solidFill>
              </a:rPr>
              <a:t> “Behold, this is our God; </a:t>
            </a:r>
          </a:p>
          <a:p>
            <a:pPr algn="l">
              <a:spcAft>
                <a:spcPts val="600"/>
              </a:spcAft>
            </a:pPr>
            <a:r>
              <a:rPr lang="en-US" sz="4000" dirty="0">
                <a:solidFill>
                  <a:schemeClr val="tx1"/>
                </a:solidFill>
              </a:rPr>
              <a:t>         we have waited for him, that he might save us.</a:t>
            </a:r>
          </a:p>
          <a:p>
            <a:pPr algn="l">
              <a:spcAft>
                <a:spcPts val="600"/>
              </a:spcAft>
            </a:pPr>
            <a:r>
              <a:rPr lang="en-US" sz="4000" dirty="0">
                <a:solidFill>
                  <a:schemeClr val="tx1"/>
                </a:solidFill>
              </a:rPr>
              <a:t>    This is the Lord; we have waited for him;</a:t>
            </a:r>
          </a:p>
          <a:p>
            <a:pPr algn="l">
              <a:spcAft>
                <a:spcPts val="600"/>
              </a:spcAft>
            </a:pPr>
            <a:r>
              <a:rPr lang="en-US" sz="4000" dirty="0">
                <a:solidFill>
                  <a:schemeClr val="tx1"/>
                </a:solidFill>
              </a:rPr>
              <a:t>    </a:t>
            </a:r>
            <a:r>
              <a:rPr lang="en-US" sz="4000" dirty="0"/>
              <a:t>let us be glad and rejoice in his salvation</a:t>
            </a:r>
            <a:r>
              <a:rPr lang="en-US" sz="4000" dirty="0">
                <a:solidFill>
                  <a:schemeClr val="tx1"/>
                </a:solidFill>
              </a:rPr>
              <a:t>.”</a:t>
            </a:r>
          </a:p>
        </p:txBody>
      </p:sp>
      <p:sp>
        <p:nvSpPr>
          <p:cNvPr id="2" name="TextBox 1">
            <a:extLst>
              <a:ext uri="{FF2B5EF4-FFF2-40B4-BE49-F238E27FC236}">
                <a16:creationId xmlns:a16="http://schemas.microsoft.com/office/drawing/2014/main" id="{393EBA82-8893-FF70-D95F-3B8B4BF3B9E4}"/>
              </a:ext>
            </a:extLst>
          </p:cNvPr>
          <p:cNvSpPr txBox="1"/>
          <p:nvPr/>
        </p:nvSpPr>
        <p:spPr>
          <a:xfrm>
            <a:off x="506582" y="-25400"/>
            <a:ext cx="11014857" cy="830997"/>
          </a:xfrm>
          <a:prstGeom prst="rect">
            <a:avLst/>
          </a:prstGeom>
          <a:solidFill>
            <a:srgbClr val="075793">
              <a:alpha val="50000"/>
            </a:srgbClr>
          </a:solidFill>
          <a:ln w="63500">
            <a:noFill/>
          </a:ln>
        </p:spPr>
        <p:txBody>
          <a:bodyPr wrap="square" rtlCol="0">
            <a:spAutoFit/>
          </a:bodyPr>
          <a:lstStyle/>
          <a:p>
            <a:pPr algn="ctr"/>
            <a:r>
              <a:rPr lang="en-US" sz="48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is God’s Eternal City Relevant Today?</a:t>
            </a:r>
          </a:p>
        </p:txBody>
      </p:sp>
      <p:sp>
        <p:nvSpPr>
          <p:cNvPr id="4" name="TextBox 3">
            <a:extLst>
              <a:ext uri="{FF2B5EF4-FFF2-40B4-BE49-F238E27FC236}">
                <a16:creationId xmlns:a16="http://schemas.microsoft.com/office/drawing/2014/main" id="{681B2776-F0F4-1D9E-F065-73151D4CA3E2}"/>
              </a:ext>
            </a:extLst>
          </p:cNvPr>
          <p:cNvSpPr txBox="1"/>
          <p:nvPr/>
        </p:nvSpPr>
        <p:spPr>
          <a:xfrm>
            <a:off x="343287" y="5173539"/>
            <a:ext cx="11688306" cy="1323439"/>
          </a:xfrm>
          <a:prstGeom prst="rect">
            <a:avLst/>
          </a:prstGeom>
          <a:solidFill>
            <a:srgbClr val="1C2F11">
              <a:alpha val="5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600"/>
              </a:spcAft>
            </a:pPr>
            <a:r>
              <a:rPr lang="en-US" sz="4000" dirty="0">
                <a:solidFill>
                  <a:schemeClr val="tx1"/>
                </a:solidFill>
              </a:rPr>
              <a:t>“Let us fix our eyes on Jesus, the author and perfecter of our faith…”                          Hebrews 12:2 (NIV)</a:t>
            </a:r>
          </a:p>
        </p:txBody>
      </p:sp>
    </p:spTree>
    <p:extLst>
      <p:ext uri="{BB962C8B-B14F-4D97-AF65-F5344CB8AC3E}">
        <p14:creationId xmlns:p14="http://schemas.microsoft.com/office/powerpoint/2010/main" val="15034421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1E1656-ADD9-27DA-E962-174444DFD434}"/>
              </a:ext>
            </a:extLst>
          </p:cNvPr>
          <p:cNvGrpSpPr/>
          <p:nvPr/>
        </p:nvGrpSpPr>
        <p:grpSpPr>
          <a:xfrm>
            <a:off x="719437" y="322041"/>
            <a:ext cx="3749040" cy="2748299"/>
            <a:chOff x="1498566" y="3984740"/>
            <a:chExt cx="3749040" cy="2748299"/>
          </a:xfrm>
        </p:grpSpPr>
        <p:pic>
          <p:nvPicPr>
            <p:cNvPr id="11266" name="Picture 2">
              <a:extLst>
                <a:ext uri="{FF2B5EF4-FFF2-40B4-BE49-F238E27FC236}">
                  <a16:creationId xmlns:a16="http://schemas.microsoft.com/office/drawing/2014/main" id="{9215ACB9-9409-67AA-00E6-46AF9C338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566" y="3984740"/>
              <a:ext cx="374904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26B843-81CA-D065-665A-E2F4ECD2094E}"/>
                </a:ext>
              </a:extLst>
            </p:cNvPr>
            <p:cNvSpPr txBox="1"/>
            <p:nvPr/>
          </p:nvSpPr>
          <p:spPr>
            <a:xfrm>
              <a:off x="2135308" y="6025153"/>
              <a:ext cx="2650084" cy="707886"/>
            </a:xfrm>
            <a:prstGeom prst="rect">
              <a:avLst/>
            </a:prstGeom>
            <a:noFill/>
          </p:spPr>
          <p:txBody>
            <a:bodyPr wrap="none" rtlCol="0">
              <a:spAutoFit/>
            </a:bodyPr>
            <a:lstStyle/>
            <a:p>
              <a:r>
                <a:rPr lang="en-US" sz="4000" b="1">
                  <a:solidFill>
                    <a:srgbClr val="FFFF00"/>
                  </a:solidFill>
                  <a:effectLst>
                    <a:glow rad="101600">
                      <a:schemeClr val="bg1"/>
                    </a:glow>
                  </a:effectLst>
                  <a:latin typeface="Calibri" panose="020F0502020204030204" pitchFamily="34" charset="0"/>
                  <a:cs typeface="Calibri" panose="020F0502020204030204" pitchFamily="34" charset="0"/>
                </a:rPr>
                <a:t>City of Man</a:t>
              </a:r>
            </a:p>
          </p:txBody>
        </p:sp>
      </p:grpSp>
      <p:grpSp>
        <p:nvGrpSpPr>
          <p:cNvPr id="14" name="Group 13">
            <a:extLst>
              <a:ext uri="{FF2B5EF4-FFF2-40B4-BE49-F238E27FC236}">
                <a16:creationId xmlns:a16="http://schemas.microsoft.com/office/drawing/2014/main" id="{63254988-EF7A-F6EF-15C9-8FAA4F7D57B4}"/>
              </a:ext>
            </a:extLst>
          </p:cNvPr>
          <p:cNvGrpSpPr/>
          <p:nvPr/>
        </p:nvGrpSpPr>
        <p:grpSpPr>
          <a:xfrm>
            <a:off x="7714340" y="292259"/>
            <a:ext cx="3654352" cy="2760013"/>
            <a:chOff x="7136547" y="3979641"/>
            <a:chExt cx="3654352" cy="2760013"/>
          </a:xfrm>
        </p:grpSpPr>
        <p:pic>
          <p:nvPicPr>
            <p:cNvPr id="11268" name="Picture 4">
              <a:extLst>
                <a:ext uri="{FF2B5EF4-FFF2-40B4-BE49-F238E27FC236}">
                  <a16:creationId xmlns:a16="http://schemas.microsoft.com/office/drawing/2014/main" id="{93CAAFFB-2003-07C2-752F-9BE74930F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547" y="3979641"/>
              <a:ext cx="3654352"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C42FE9-282B-1122-1EEA-EB6CD2DC3FC8}"/>
                </a:ext>
              </a:extLst>
            </p:cNvPr>
            <p:cNvSpPr txBox="1"/>
            <p:nvPr/>
          </p:nvSpPr>
          <p:spPr>
            <a:xfrm>
              <a:off x="7792689" y="6031768"/>
              <a:ext cx="2550698" cy="707886"/>
            </a:xfrm>
            <a:prstGeom prst="rect">
              <a:avLst/>
            </a:prstGeom>
            <a:noFill/>
          </p:spPr>
          <p:txBody>
            <a:bodyPr wrap="none" rtlCol="0">
              <a:spAutoFit/>
            </a:bodyPr>
            <a:lstStyle/>
            <a:p>
              <a:r>
                <a:rPr lang="en-US" sz="4000" b="1">
                  <a:solidFill>
                    <a:srgbClr val="FFFF00"/>
                  </a:solidFill>
                  <a:effectLst>
                    <a:glow rad="101600">
                      <a:schemeClr val="bg1"/>
                    </a:glow>
                  </a:effectLst>
                  <a:latin typeface="Calibri" panose="020F0502020204030204" pitchFamily="34" charset="0"/>
                  <a:cs typeface="Calibri" panose="020F0502020204030204" pitchFamily="34" charset="0"/>
                </a:rPr>
                <a:t>City of God</a:t>
              </a:r>
            </a:p>
          </p:txBody>
        </p:sp>
      </p:grpSp>
      <p:sp>
        <p:nvSpPr>
          <p:cNvPr id="3" name="TextBox 2">
            <a:extLst>
              <a:ext uri="{FF2B5EF4-FFF2-40B4-BE49-F238E27FC236}">
                <a16:creationId xmlns:a16="http://schemas.microsoft.com/office/drawing/2014/main" id="{A2E0B56B-1953-3C61-CD5C-62CF9D6976FC}"/>
              </a:ext>
            </a:extLst>
          </p:cNvPr>
          <p:cNvSpPr txBox="1"/>
          <p:nvPr/>
        </p:nvSpPr>
        <p:spPr>
          <a:xfrm>
            <a:off x="65884" y="3240105"/>
            <a:ext cx="5810526" cy="3539430"/>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City of the nations </a:t>
            </a:r>
          </a:p>
          <a:p>
            <a:pPr marL="548640"/>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(Babylon, </a:t>
            </a:r>
            <a:r>
              <a:rPr lang="en-US" sz="3200" b="1"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Tyre</a:t>
            </a: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Moab, etc.)</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Characterized by pride and self-sufficiency</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Represents man apart from God - Glorifies man</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End is destruction</a:t>
            </a:r>
          </a:p>
        </p:txBody>
      </p:sp>
      <p:sp>
        <p:nvSpPr>
          <p:cNvPr id="5" name="TextBox 4">
            <a:extLst>
              <a:ext uri="{FF2B5EF4-FFF2-40B4-BE49-F238E27FC236}">
                <a16:creationId xmlns:a16="http://schemas.microsoft.com/office/drawing/2014/main" id="{85BCA3F0-F1F7-25D1-9BFC-4D97490F5B69}"/>
              </a:ext>
            </a:extLst>
          </p:cNvPr>
          <p:cNvSpPr txBox="1"/>
          <p:nvPr/>
        </p:nvSpPr>
        <p:spPr>
          <a:xfrm>
            <a:off x="7554687" y="3240105"/>
            <a:ext cx="4354285" cy="3539430"/>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Mount Zion </a:t>
            </a:r>
          </a:p>
          <a:p>
            <a:pPr marL="548640"/>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(New Jerusalem)</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Characterized by humility and dependence on God</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Glorifies God</a:t>
            </a:r>
          </a:p>
          <a:p>
            <a:pPr marL="571500" indent="-571500">
              <a:buFont typeface="Arial" panose="020B0604020202020204" pitchFamily="34" charset="0"/>
              <a:buChar char="•"/>
            </a:pPr>
            <a:r>
              <a:rPr lang="en-US" sz="32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End is eternal glory</a:t>
            </a:r>
          </a:p>
        </p:txBody>
      </p:sp>
      <p:sp>
        <p:nvSpPr>
          <p:cNvPr id="18" name="TextBox 17">
            <a:extLst>
              <a:ext uri="{FF2B5EF4-FFF2-40B4-BE49-F238E27FC236}">
                <a16:creationId xmlns:a16="http://schemas.microsoft.com/office/drawing/2014/main" id="{22690502-2778-031E-EA49-437F1EE76102}"/>
              </a:ext>
            </a:extLst>
          </p:cNvPr>
          <p:cNvSpPr txBox="1"/>
          <p:nvPr/>
        </p:nvSpPr>
        <p:spPr>
          <a:xfrm>
            <a:off x="4665865" y="201575"/>
            <a:ext cx="2832782" cy="1938992"/>
          </a:xfrm>
          <a:prstGeom prst="rect">
            <a:avLst/>
          </a:prstGeom>
          <a:noFill/>
          <a:ln w="63500">
            <a:noFill/>
          </a:ln>
        </p:spPr>
        <p:txBody>
          <a:bodyPr wrap="square" rtlCol="0">
            <a:spAutoFit/>
          </a:bodyPr>
          <a:lstStyle/>
          <a:p>
            <a:pPr algn="ctr"/>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Two Cities</a:t>
            </a:r>
          </a:p>
          <a:p>
            <a:pPr algn="ctr"/>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Of</a:t>
            </a:r>
          </a:p>
          <a:p>
            <a:pPr algn="ctr"/>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24-27</a:t>
            </a:r>
          </a:p>
        </p:txBody>
      </p:sp>
    </p:spTree>
    <p:extLst>
      <p:ext uri="{BB962C8B-B14F-4D97-AF65-F5344CB8AC3E}">
        <p14:creationId xmlns:p14="http://schemas.microsoft.com/office/powerpoint/2010/main" val="27499293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4" name="TextBox 3">
            <a:extLst>
              <a:ext uri="{FF2B5EF4-FFF2-40B4-BE49-F238E27FC236}">
                <a16:creationId xmlns:a16="http://schemas.microsoft.com/office/drawing/2014/main" id="{A68E2D19-A2A5-1D59-4428-87733DFC7F7A}"/>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25 – Fulfillment of God’s Plans</a:t>
            </a:r>
          </a:p>
        </p:txBody>
      </p:sp>
      <p:sp>
        <p:nvSpPr>
          <p:cNvPr id="5" name="TextBox 4">
            <a:extLst>
              <a:ext uri="{FF2B5EF4-FFF2-40B4-BE49-F238E27FC236}">
                <a16:creationId xmlns:a16="http://schemas.microsoft.com/office/drawing/2014/main" id="{307F5E30-E9B1-4A2A-A276-FA28F701A0CB}"/>
              </a:ext>
            </a:extLst>
          </p:cNvPr>
          <p:cNvSpPr txBox="1"/>
          <p:nvPr/>
        </p:nvSpPr>
        <p:spPr>
          <a:xfrm>
            <a:off x="1446447" y="2691632"/>
            <a:ext cx="9299103" cy="3170099"/>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baseline="0">
                <a:solidFill>
                  <a:schemeClr val="tx1"/>
                </a:solidFill>
              </a:rPr>
              <a:t>Psalm of the City of God – Praising God for:</a:t>
            </a:r>
          </a:p>
          <a:p>
            <a:pPr marL="742950" indent="-742950" algn="l">
              <a:buFont typeface="+mj-lt"/>
              <a:buAutoNum type="arabicPeriod"/>
            </a:pPr>
            <a:r>
              <a:rPr lang="en-US" baseline="0">
                <a:solidFill>
                  <a:schemeClr val="tx1"/>
                </a:solidFill>
              </a:rPr>
              <a:t>His Sovereign Plan Fulfilled –  1-5</a:t>
            </a:r>
          </a:p>
          <a:p>
            <a:pPr marL="742950" indent="-742950" algn="l">
              <a:buFont typeface="+mj-lt"/>
              <a:buAutoNum type="arabicPeriod"/>
            </a:pPr>
            <a:r>
              <a:rPr lang="en-US" baseline="0"/>
              <a:t>His Eternal Blessings – 6-8</a:t>
            </a:r>
          </a:p>
          <a:p>
            <a:pPr marL="742950" indent="-742950" algn="l">
              <a:buFont typeface="+mj-lt"/>
              <a:buAutoNum type="arabicPeriod"/>
            </a:pPr>
            <a:r>
              <a:rPr lang="en-US" baseline="0">
                <a:solidFill>
                  <a:schemeClr val="tx1"/>
                </a:solidFill>
              </a:rPr>
              <a:t>His Salvation – 9</a:t>
            </a:r>
          </a:p>
          <a:p>
            <a:pPr marL="742950" indent="-742950" algn="l">
              <a:buFont typeface="+mj-lt"/>
              <a:buAutoNum type="arabicPeriod"/>
            </a:pPr>
            <a:r>
              <a:rPr lang="en-US" baseline="0"/>
              <a:t>His Victory Over the Proud – 10-12</a:t>
            </a:r>
            <a:endParaRPr lang="en-US" baseline="0">
              <a:solidFill>
                <a:schemeClr val="tx1"/>
              </a:solidFill>
            </a:endParaRPr>
          </a:p>
        </p:txBody>
      </p:sp>
    </p:spTree>
    <p:extLst>
      <p:ext uri="{BB962C8B-B14F-4D97-AF65-F5344CB8AC3E}">
        <p14:creationId xmlns:p14="http://schemas.microsoft.com/office/powerpoint/2010/main" val="39204747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50" y="192605"/>
            <a:ext cx="9013845" cy="2554545"/>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a:solidFill>
                  <a:schemeClr val="tx1"/>
                </a:solidFill>
              </a:rPr>
              <a:t>1</a:t>
            </a:r>
            <a:r>
              <a:rPr lang="en-US" baseline="0">
                <a:solidFill>
                  <a:schemeClr val="tx1"/>
                </a:solidFill>
              </a:rPr>
              <a:t> O Lord, you are my God;</a:t>
            </a:r>
          </a:p>
          <a:p>
            <a:pPr algn="l"/>
            <a:r>
              <a:rPr lang="en-US" baseline="0">
                <a:solidFill>
                  <a:schemeClr val="tx1"/>
                </a:solidFill>
              </a:rPr>
              <a:t>    I will exalt you; I will praise your name,</a:t>
            </a:r>
          </a:p>
          <a:p>
            <a:pPr algn="l"/>
            <a:r>
              <a:rPr lang="en-US" baseline="0">
                <a:solidFill>
                  <a:schemeClr val="tx1"/>
                </a:solidFill>
              </a:rPr>
              <a:t>for you have done wonderful things,</a:t>
            </a:r>
          </a:p>
          <a:p>
            <a:pPr algn="l"/>
            <a:r>
              <a:rPr lang="en-US" baseline="0">
                <a:solidFill>
                  <a:schemeClr val="tx1"/>
                </a:solidFill>
              </a:rPr>
              <a:t>    plans formed of old, faithful and sure.</a:t>
            </a:r>
          </a:p>
        </p:txBody>
      </p:sp>
      <p:sp>
        <p:nvSpPr>
          <p:cNvPr id="2" name="Rectangle: Rounded Corners 1">
            <a:extLst>
              <a:ext uri="{FF2B5EF4-FFF2-40B4-BE49-F238E27FC236}">
                <a16:creationId xmlns:a16="http://schemas.microsoft.com/office/drawing/2014/main" id="{42BA5961-F949-EE6D-191F-B51EE1985EC4}"/>
              </a:ext>
            </a:extLst>
          </p:cNvPr>
          <p:cNvSpPr/>
          <p:nvPr/>
        </p:nvSpPr>
        <p:spPr>
          <a:xfrm>
            <a:off x="5439904" y="3418097"/>
            <a:ext cx="6607571" cy="1737987"/>
          </a:xfrm>
          <a:prstGeom prst="roundRect">
            <a:avLst/>
          </a:prstGeom>
          <a:solidFill>
            <a:srgbClr val="224878"/>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Context from Chapter 24:</a:t>
            </a:r>
          </a:p>
          <a:p>
            <a:pPr algn="ctr"/>
            <a:r>
              <a:rPr lang="en-US" sz="40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God’s judgment on the earth</a:t>
            </a:r>
          </a:p>
        </p:txBody>
      </p:sp>
    </p:spTree>
    <p:extLst>
      <p:ext uri="{BB962C8B-B14F-4D97-AF65-F5344CB8AC3E}">
        <p14:creationId xmlns:p14="http://schemas.microsoft.com/office/powerpoint/2010/main" val="503543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5EF792B9-680A-FFDD-57B9-793CFDCB00D4}"/>
              </a:ext>
            </a:extLst>
          </p:cNvPr>
          <p:cNvSpPr txBox="1"/>
          <p:nvPr/>
        </p:nvSpPr>
        <p:spPr>
          <a:xfrm>
            <a:off x="176650" y="192605"/>
            <a:ext cx="9013845" cy="2554545"/>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a:solidFill>
                  <a:schemeClr val="tx1"/>
                </a:solidFill>
              </a:rPr>
              <a:t>1</a:t>
            </a:r>
            <a:r>
              <a:rPr lang="en-US" baseline="0">
                <a:solidFill>
                  <a:schemeClr val="tx1"/>
                </a:solidFill>
              </a:rPr>
              <a:t> O Lord, </a:t>
            </a:r>
            <a:r>
              <a:rPr lang="en-US" baseline="0">
                <a:solidFill>
                  <a:srgbClr val="FFFF00"/>
                </a:solidFill>
              </a:rPr>
              <a:t>you are my God</a:t>
            </a:r>
            <a:r>
              <a:rPr lang="en-US" baseline="0">
                <a:solidFill>
                  <a:schemeClr val="tx1"/>
                </a:solidFill>
              </a:rPr>
              <a:t>;</a:t>
            </a:r>
          </a:p>
          <a:p>
            <a:pPr algn="l"/>
            <a:r>
              <a:rPr lang="en-US" baseline="0">
                <a:solidFill>
                  <a:schemeClr val="tx1"/>
                </a:solidFill>
              </a:rPr>
              <a:t>    I will exalt you; I will praise your name,</a:t>
            </a:r>
          </a:p>
          <a:p>
            <a:pPr algn="l"/>
            <a:r>
              <a:rPr lang="en-US" baseline="0">
                <a:solidFill>
                  <a:schemeClr val="tx1"/>
                </a:solidFill>
              </a:rPr>
              <a:t>for you have done wonderful things,</a:t>
            </a:r>
          </a:p>
          <a:p>
            <a:pPr algn="l"/>
            <a:r>
              <a:rPr lang="en-US" baseline="0">
                <a:solidFill>
                  <a:schemeClr val="tx1"/>
                </a:solidFill>
              </a:rPr>
              <a:t>    plans formed of old, faithful and sure.</a:t>
            </a:r>
          </a:p>
        </p:txBody>
      </p:sp>
    </p:spTree>
    <p:extLst>
      <p:ext uri="{BB962C8B-B14F-4D97-AF65-F5344CB8AC3E}">
        <p14:creationId xmlns:p14="http://schemas.microsoft.com/office/powerpoint/2010/main" val="23225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Rectangle: Rounded Corners 1">
            <a:extLst>
              <a:ext uri="{FF2B5EF4-FFF2-40B4-BE49-F238E27FC236}">
                <a16:creationId xmlns:a16="http://schemas.microsoft.com/office/drawing/2014/main" id="{42BA5961-F949-EE6D-191F-B51EE1985EC4}"/>
              </a:ext>
            </a:extLst>
          </p:cNvPr>
          <p:cNvSpPr/>
          <p:nvPr/>
        </p:nvSpPr>
        <p:spPr>
          <a:xfrm>
            <a:off x="4959458" y="3952146"/>
            <a:ext cx="7057021" cy="976316"/>
          </a:xfrm>
          <a:prstGeom prst="roundRect">
            <a:avLst/>
          </a:prstGeom>
          <a:solidFill>
            <a:srgbClr val="224878"/>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Literally:  “I will tell of your name.”</a:t>
            </a:r>
          </a:p>
        </p:txBody>
      </p:sp>
      <p:sp>
        <p:nvSpPr>
          <p:cNvPr id="4" name="TextBox 3">
            <a:extLst>
              <a:ext uri="{FF2B5EF4-FFF2-40B4-BE49-F238E27FC236}">
                <a16:creationId xmlns:a16="http://schemas.microsoft.com/office/drawing/2014/main" id="{65A555BA-D3A2-2355-817A-0311DA33CCAF}"/>
              </a:ext>
            </a:extLst>
          </p:cNvPr>
          <p:cNvSpPr txBox="1"/>
          <p:nvPr/>
        </p:nvSpPr>
        <p:spPr>
          <a:xfrm>
            <a:off x="176650" y="192605"/>
            <a:ext cx="9013845" cy="2554545"/>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a:solidFill>
                  <a:schemeClr val="tx1"/>
                </a:solidFill>
              </a:rPr>
              <a:t>1</a:t>
            </a:r>
            <a:r>
              <a:rPr lang="en-US" baseline="0">
                <a:solidFill>
                  <a:schemeClr val="tx1"/>
                </a:solidFill>
              </a:rPr>
              <a:t> O Lord, you are my God;</a:t>
            </a:r>
          </a:p>
          <a:p>
            <a:pPr algn="l"/>
            <a:r>
              <a:rPr lang="en-US" baseline="0">
                <a:solidFill>
                  <a:schemeClr val="tx1"/>
                </a:solidFill>
              </a:rPr>
              <a:t>    </a:t>
            </a:r>
            <a:r>
              <a:rPr lang="en-US" baseline="0">
                <a:solidFill>
                  <a:srgbClr val="FFFF00"/>
                </a:solidFill>
              </a:rPr>
              <a:t>I will exalt you</a:t>
            </a:r>
            <a:r>
              <a:rPr lang="en-US" baseline="0">
                <a:solidFill>
                  <a:schemeClr val="tx1"/>
                </a:solidFill>
              </a:rPr>
              <a:t>; </a:t>
            </a:r>
            <a:r>
              <a:rPr lang="en-US" baseline="0">
                <a:solidFill>
                  <a:srgbClr val="FFFF00"/>
                </a:solidFill>
              </a:rPr>
              <a:t>I will praise your name</a:t>
            </a:r>
            <a:r>
              <a:rPr lang="en-US" baseline="0">
                <a:solidFill>
                  <a:schemeClr val="tx1"/>
                </a:solidFill>
              </a:rPr>
              <a:t>,</a:t>
            </a:r>
          </a:p>
          <a:p>
            <a:pPr algn="l"/>
            <a:r>
              <a:rPr lang="en-US" baseline="0">
                <a:solidFill>
                  <a:schemeClr val="tx1"/>
                </a:solidFill>
              </a:rPr>
              <a:t>for you have done wonderful things,</a:t>
            </a:r>
          </a:p>
          <a:p>
            <a:pPr algn="l"/>
            <a:r>
              <a:rPr lang="en-US" baseline="0">
                <a:solidFill>
                  <a:schemeClr val="tx1"/>
                </a:solidFill>
              </a:rPr>
              <a:t>    plans formed of old, faithful and sure.</a:t>
            </a:r>
          </a:p>
        </p:txBody>
      </p:sp>
    </p:spTree>
    <p:extLst>
      <p:ext uri="{BB962C8B-B14F-4D97-AF65-F5344CB8AC3E}">
        <p14:creationId xmlns:p14="http://schemas.microsoft.com/office/powerpoint/2010/main" val="27388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255</TotalTime>
  <Words>3109</Words>
  <Application>Microsoft Macintosh PowerPoint</Application>
  <PresentationFormat>Widescreen</PresentationFormat>
  <Paragraphs>342</Paragraphs>
  <Slides>47</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47</vt:i4>
      </vt:variant>
    </vt:vector>
  </HeadingPairs>
  <TitlesOfParts>
    <vt:vector size="60" baseType="lpstr">
      <vt:lpstr>ＭＳ Ｐゴシック</vt:lpstr>
      <vt:lpstr>Arial</vt:lpstr>
      <vt:lpstr>Calibri</vt:lpstr>
      <vt:lpstr>Calisto MT</vt:lpstr>
      <vt:lpstr>Cooper Black</vt:lpstr>
      <vt:lpstr>Corbel</vt:lpstr>
      <vt:lpstr>Engravers MT</vt:lpstr>
      <vt:lpstr>Times New Roman</vt:lpstr>
      <vt:lpstr>Wingdings</vt:lpstr>
      <vt:lpstr>Wingdings 2</vt:lpstr>
      <vt:lpstr>Depth</vt:lpstr>
      <vt:lpstr>Slate</vt:lpstr>
      <vt:lpstr>Orbit</vt:lpstr>
      <vt:lpstr>PowerPoint Presentation</vt:lpstr>
      <vt:lpstr>Old City and Kidron Valley from north</vt:lpstr>
      <vt:lpstr>Old City and Kidron Valley from north</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2</cp:revision>
  <dcterms:created xsi:type="dcterms:W3CDTF">2023-11-07T11:17:49Z</dcterms:created>
  <dcterms:modified xsi:type="dcterms:W3CDTF">2024-06-30T21:54:49Z</dcterms:modified>
</cp:coreProperties>
</file>