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Lst>
  <p:notesMasterIdLst>
    <p:notesMasterId r:id="rId51"/>
  </p:notesMasterIdLst>
  <p:sldIdLst>
    <p:sldId id="257" r:id="rId3"/>
    <p:sldId id="3901" r:id="rId4"/>
    <p:sldId id="3931" r:id="rId5"/>
    <p:sldId id="3939" r:id="rId6"/>
    <p:sldId id="3942" r:id="rId7"/>
    <p:sldId id="3941" r:id="rId8"/>
    <p:sldId id="3898" r:id="rId9"/>
    <p:sldId id="3902" r:id="rId10"/>
    <p:sldId id="3935" r:id="rId11"/>
    <p:sldId id="3936" r:id="rId12"/>
    <p:sldId id="3932" r:id="rId13"/>
    <p:sldId id="3934" r:id="rId14"/>
    <p:sldId id="3903" r:id="rId15"/>
    <p:sldId id="3890" r:id="rId16"/>
    <p:sldId id="3911" r:id="rId17"/>
    <p:sldId id="3921" r:id="rId18"/>
    <p:sldId id="3912" r:id="rId19"/>
    <p:sldId id="3914" r:id="rId20"/>
    <p:sldId id="3915" r:id="rId21"/>
    <p:sldId id="3940" r:id="rId22"/>
    <p:sldId id="3916" r:id="rId23"/>
    <p:sldId id="3906" r:id="rId24"/>
    <p:sldId id="3938" r:id="rId25"/>
    <p:sldId id="3917" r:id="rId26"/>
    <p:sldId id="3920" r:id="rId27"/>
    <p:sldId id="3907" r:id="rId28"/>
    <p:sldId id="3891" r:id="rId29"/>
    <p:sldId id="3892" r:id="rId30"/>
    <p:sldId id="3918" r:id="rId31"/>
    <p:sldId id="3919" r:id="rId32"/>
    <p:sldId id="3908" r:id="rId33"/>
    <p:sldId id="1358" r:id="rId34"/>
    <p:sldId id="3930" r:id="rId35"/>
    <p:sldId id="3893" r:id="rId36"/>
    <p:sldId id="3925" r:id="rId37"/>
    <p:sldId id="3928" r:id="rId38"/>
    <p:sldId id="3937" r:id="rId39"/>
    <p:sldId id="3909" r:id="rId40"/>
    <p:sldId id="3894" r:id="rId41"/>
    <p:sldId id="3899" r:id="rId42"/>
    <p:sldId id="3922" r:id="rId43"/>
    <p:sldId id="3910" r:id="rId44"/>
    <p:sldId id="3896" r:id="rId45"/>
    <p:sldId id="3897" r:id="rId46"/>
    <p:sldId id="3924" r:id="rId47"/>
    <p:sldId id="3923" r:id="rId48"/>
    <p:sldId id="949" r:id="rId49"/>
    <p:sldId id="310"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C11"/>
    <a:srgbClr val="224878"/>
    <a:srgbClr val="676767"/>
    <a:srgbClr val="3A4471"/>
    <a:srgbClr val="151926"/>
    <a:srgbClr val="2A2522"/>
    <a:srgbClr val="2B3E2D"/>
    <a:srgbClr val="415A26"/>
    <a:srgbClr val="735949"/>
    <a:srgbClr val="8A8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238D05-E395-4D18-B388-9DF848F4F98A}" v="1640" dt="2024-06-01T10:57:16.7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9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9200C-7631-4FE6-A00A-04BA47EBE37E}" type="datetimeFigureOut">
              <a:rPr lang="en-US" smtClean="0"/>
              <a:t>6/2/24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F0EDD-2A63-4035-A82B-6D53DBFCCD7F}" type="slidenum">
              <a:rPr lang="en-US" smtClean="0"/>
              <a:t>‹#›</a:t>
            </a:fld>
            <a:endParaRPr lang="en-US"/>
          </a:p>
        </p:txBody>
      </p:sp>
    </p:spTree>
    <p:extLst>
      <p:ext uri="{BB962C8B-B14F-4D97-AF65-F5344CB8AC3E}">
        <p14:creationId xmlns:p14="http://schemas.microsoft.com/office/powerpoint/2010/main" val="355670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A0413A7F-53B5-46F5-B019-30121A04A1A6}" type="datetimeFigureOut">
              <a:rPr lang="en-US" smtClean="0"/>
              <a:t>6/2/24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5291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3496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52333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74946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458510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6/2/24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559601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6/2/24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59885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6/2/24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45312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6/2/24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803290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13A7F-53B5-46F5-B019-30121A04A1A6}" type="datetimeFigureOut">
              <a:rPr lang="en-US" smtClean="0"/>
              <a:t>6/2/24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050470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6/2/24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4944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6/2/24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633900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13A7F-53B5-46F5-B019-30121A04A1A6}" type="datetimeFigureOut">
              <a:rPr lang="en-US" smtClean="0"/>
              <a:t>6/2/24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596257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13A7F-53B5-46F5-B019-30121A04A1A6}" type="datetimeFigureOut">
              <a:rPr lang="en-US" smtClean="0"/>
              <a:t>6/2/24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251683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13A7F-53B5-46F5-B019-30121A04A1A6}" type="datetimeFigureOut">
              <a:rPr lang="en-US" smtClean="0"/>
              <a:t>6/2/24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15493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13A7F-53B5-46F5-B019-30121A04A1A6}" type="datetimeFigureOut">
              <a:rPr lang="en-US" smtClean="0"/>
              <a:t>6/2/24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780593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3A7F-53B5-46F5-B019-30121A04A1A6}" type="datetimeFigureOut">
              <a:rPr lang="en-US" smtClean="0"/>
              <a:t>6/2/24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392997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549820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90226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954176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13619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04672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13A7F-53B5-46F5-B019-30121A04A1A6}" type="datetimeFigureOut">
              <a:rPr lang="en-US" smtClean="0"/>
              <a:t>6/2/24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331848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44401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6/2/24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221566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6/2/24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06300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6/2/24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5335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6/2/24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3880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13A7F-53B5-46F5-B019-30121A04A1A6}" type="datetimeFigureOut">
              <a:rPr lang="en-US" smtClean="0"/>
              <a:t>6/2/24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2474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13A7F-53B5-46F5-B019-30121A04A1A6}" type="datetimeFigureOut">
              <a:rPr lang="en-US" smtClean="0"/>
              <a:t>6/2/24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0604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13A7F-53B5-46F5-B019-30121A04A1A6}" type="datetimeFigureOut">
              <a:rPr lang="en-US" smtClean="0"/>
              <a:t>6/2/24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3686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3A7F-53B5-46F5-B019-30121A04A1A6}" type="datetimeFigureOut">
              <a:rPr lang="en-US" smtClean="0"/>
              <a:t>6/2/24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5906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19050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6/2/24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7748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0413A7F-53B5-46F5-B019-30121A04A1A6}" type="datetimeFigureOut">
              <a:rPr lang="en-US" smtClean="0"/>
              <a:t>6/2/24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3A9032-5601-4700-B269-18A8BA3A8FF8}" type="slidenum">
              <a:rPr lang="en-US" smtClean="0"/>
              <a:t>‹#›</a:t>
            </a:fld>
            <a:endParaRPr lang="en-US"/>
          </a:p>
        </p:txBody>
      </p:sp>
    </p:spTree>
    <p:extLst>
      <p:ext uri="{BB962C8B-B14F-4D97-AF65-F5344CB8AC3E}">
        <p14:creationId xmlns:p14="http://schemas.microsoft.com/office/powerpoint/2010/main" val="264417720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0413A7F-53B5-46F5-B019-30121A04A1A6}" type="datetimeFigureOut">
              <a:rPr lang="en-US" smtClean="0"/>
              <a:t>6/2/24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63A9032-5601-4700-B269-18A8BA3A8FF8}" type="slidenum">
              <a:rPr lang="en-US" smtClean="0"/>
              <a:t>‹#›</a:t>
            </a:fld>
            <a:endParaRPr lang="en-US"/>
          </a:p>
        </p:txBody>
      </p:sp>
    </p:spTree>
    <p:extLst>
      <p:ext uri="{BB962C8B-B14F-4D97-AF65-F5344CB8AC3E}">
        <p14:creationId xmlns:p14="http://schemas.microsoft.com/office/powerpoint/2010/main" val="125107508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3.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026" name="Picture 2" descr="A person sitting on a rock writing on a paper&#10;&#10;Description automatically generated">
            <a:extLst>
              <a:ext uri="{FF2B5EF4-FFF2-40B4-BE49-F238E27FC236}">
                <a16:creationId xmlns:a16="http://schemas.microsoft.com/office/drawing/2014/main" id="{E6D83413-341F-7319-FE10-117DE08F9A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01" b="2109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9CAC65-07EA-1819-C303-C6390F257615}"/>
              </a:ext>
            </a:extLst>
          </p:cNvPr>
          <p:cNvSpPr txBox="1"/>
          <p:nvPr/>
        </p:nvSpPr>
        <p:spPr>
          <a:xfrm>
            <a:off x="4634362" y="219456"/>
            <a:ext cx="7351693" cy="3323987"/>
          </a:xfrm>
          <a:prstGeom prst="rect">
            <a:avLst/>
          </a:prstGeom>
          <a:noFill/>
        </p:spPr>
        <p:txBody>
          <a:bodyPr wrap="none" rtlCol="0">
            <a:spAutoFit/>
          </a:bodyPr>
          <a:lstStyle/>
          <a:p>
            <a:pPr algn="ctr"/>
            <a:r>
              <a:rPr lang="en-US" sz="5400">
                <a:effectLst>
                  <a:glow rad="139700">
                    <a:schemeClr val="bg1">
                      <a:alpha val="60000"/>
                    </a:schemeClr>
                  </a:glow>
                </a:effectLst>
                <a:latin typeface="Engravers MT" panose="02090707080505020304" pitchFamily="18" charset="0"/>
              </a:rPr>
              <a:t>The Prophecy</a:t>
            </a:r>
          </a:p>
          <a:p>
            <a:pPr algn="ctr"/>
            <a:r>
              <a:rPr lang="en-US" sz="5400">
                <a:effectLst>
                  <a:glow rad="139700">
                    <a:schemeClr val="bg1">
                      <a:alpha val="60000"/>
                    </a:schemeClr>
                  </a:glow>
                </a:effectLst>
                <a:latin typeface="Engravers MT" panose="02090707080505020304" pitchFamily="18" charset="0"/>
              </a:rPr>
              <a:t>Of</a:t>
            </a:r>
            <a:r>
              <a:rPr lang="en-US" sz="6000">
                <a:effectLst>
                  <a:glow rad="139700">
                    <a:schemeClr val="bg1">
                      <a:alpha val="60000"/>
                    </a:schemeClr>
                  </a:glow>
                </a:effectLst>
                <a:latin typeface="Cooper Black" panose="0208090404030B020404" pitchFamily="18" charset="0"/>
              </a:rPr>
              <a:t> </a:t>
            </a:r>
          </a:p>
          <a:p>
            <a:pPr algn="ctr"/>
            <a:r>
              <a:rPr lang="en-US" sz="9600" b="1">
                <a:effectLst>
                  <a:glow rad="139700">
                    <a:schemeClr val="bg1">
                      <a:alpha val="60000"/>
                    </a:schemeClr>
                  </a:glow>
                </a:effectLst>
                <a:latin typeface="Engravers MT" panose="02090707080505020304" pitchFamily="18" charset="0"/>
              </a:rPr>
              <a:t>Isaiah</a:t>
            </a:r>
          </a:p>
        </p:txBody>
      </p:sp>
      <p:sp>
        <p:nvSpPr>
          <p:cNvPr id="3" name="TextBox 2">
            <a:extLst>
              <a:ext uri="{FF2B5EF4-FFF2-40B4-BE49-F238E27FC236}">
                <a16:creationId xmlns:a16="http://schemas.microsoft.com/office/drawing/2014/main" id="{B3821981-1193-7809-F1B2-355697AC1879}"/>
              </a:ext>
            </a:extLst>
          </p:cNvPr>
          <p:cNvSpPr txBox="1"/>
          <p:nvPr/>
        </p:nvSpPr>
        <p:spPr>
          <a:xfrm>
            <a:off x="4634362" y="3347500"/>
            <a:ext cx="7504666" cy="1692771"/>
          </a:xfrm>
          <a:prstGeom prst="rect">
            <a:avLst/>
          </a:prstGeom>
          <a:noFill/>
        </p:spPr>
        <p:txBody>
          <a:bodyPr wrap="square" rtlCol="0">
            <a:spAutoFit/>
          </a:bodyPr>
          <a:lstStyle/>
          <a:p>
            <a:pPr algn="ctr"/>
            <a:r>
              <a:rPr lang="en-US" sz="52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Isaiah 24</a:t>
            </a:r>
          </a:p>
          <a:p>
            <a:pPr algn="ctr"/>
            <a:r>
              <a:rPr lang="en-US" sz="52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The Reality of God’s Wrath</a:t>
            </a:r>
          </a:p>
        </p:txBody>
      </p:sp>
      <p:sp>
        <p:nvSpPr>
          <p:cNvPr id="4" name="Rectangle 3">
            <a:extLst>
              <a:ext uri="{FF2B5EF4-FFF2-40B4-BE49-F238E27FC236}">
                <a16:creationId xmlns:a16="http://schemas.microsoft.com/office/drawing/2014/main" id="{90E96143-18E5-52EE-2309-A913A5088BAA}"/>
              </a:ext>
            </a:extLst>
          </p:cNvPr>
          <p:cNvSpPr>
            <a:spLocks noChangeArrowheads="1"/>
          </p:cNvSpPr>
          <p:nvPr/>
        </p:nvSpPr>
        <p:spPr bwMode="auto">
          <a:xfrm>
            <a:off x="13751" y="5356368"/>
            <a:ext cx="12192000" cy="1501632"/>
          </a:xfrm>
          <a:prstGeom prst="rect">
            <a:avLst/>
          </a:prstGeom>
          <a:solidFill>
            <a:srgbClr val="000000"/>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algn="ctr" defTabSz="1219036" fontAlgn="base">
              <a:spcBef>
                <a:spcPct val="20000"/>
              </a:spcBef>
              <a:buClr>
                <a:srgbClr val="FFCC00"/>
              </a:buClr>
              <a:buSzPct val="70000"/>
              <a:defRPr/>
            </a:pP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Dan Bridges</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Amman International Church, Jordan (AmmanChurch.org)</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3670072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pic>
        <p:nvPicPr>
          <p:cNvPr id="2" name="Picture 2">
            <a:extLst>
              <a:ext uri="{FF2B5EF4-FFF2-40B4-BE49-F238E27FC236}">
                <a16:creationId xmlns:a16="http://schemas.microsoft.com/office/drawing/2014/main" id="{2E39FEF1-7D20-9EA7-0E47-E685C8780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0E8F68-FF46-75ED-8711-CF63F129192C}"/>
              </a:ext>
            </a:extLst>
          </p:cNvPr>
          <p:cNvSpPr txBox="1"/>
          <p:nvPr/>
        </p:nvSpPr>
        <p:spPr>
          <a:xfrm>
            <a:off x="1229794" y="785685"/>
            <a:ext cx="9732411" cy="5940088"/>
          </a:xfrm>
          <a:prstGeom prst="rect">
            <a:avLst/>
          </a:prstGeom>
          <a:solidFill>
            <a:srgbClr val="4D5B8A">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1 </a:t>
            </a:r>
            <a:r>
              <a:rPr lang="en-US" sz="3800" dirty="0">
                <a:solidFill>
                  <a:schemeClr val="tx1"/>
                </a:solidFill>
              </a:rPr>
              <a:t>Behold, the Lord will empty the earth and make it desolate, and he will twist its surface and scatter its inhabitants.</a:t>
            </a:r>
          </a:p>
          <a:p>
            <a:pPr algn="l"/>
            <a:r>
              <a:rPr lang="en-US" sz="3800" baseline="30000" dirty="0">
                <a:solidFill>
                  <a:schemeClr val="tx1"/>
                </a:solidFill>
              </a:rPr>
              <a:t>2 </a:t>
            </a:r>
            <a:r>
              <a:rPr lang="en-US" sz="3800" dirty="0"/>
              <a:t>And it shall be, </a:t>
            </a:r>
          </a:p>
          <a:p>
            <a:pPr algn="l"/>
            <a:r>
              <a:rPr lang="en-US" sz="3800" dirty="0"/>
              <a:t>as with the people, so with the priest;</a:t>
            </a:r>
          </a:p>
          <a:p>
            <a:pPr algn="l"/>
            <a:r>
              <a:rPr lang="en-US" sz="3800" dirty="0"/>
              <a:t>    as with the slave, so with his master;</a:t>
            </a:r>
          </a:p>
          <a:p>
            <a:pPr algn="l"/>
            <a:r>
              <a:rPr lang="en-US" sz="3800" dirty="0"/>
              <a:t>    as with the maid, so with her mistress;</a:t>
            </a:r>
          </a:p>
          <a:p>
            <a:pPr algn="l"/>
            <a:r>
              <a:rPr lang="en-US" sz="3800" dirty="0"/>
              <a:t>as with the buyer, so with the seller;</a:t>
            </a:r>
          </a:p>
          <a:p>
            <a:pPr algn="l"/>
            <a:r>
              <a:rPr lang="en-US" sz="3800" dirty="0"/>
              <a:t>    as with the lender, so with the borrower;</a:t>
            </a:r>
          </a:p>
          <a:p>
            <a:pPr algn="l"/>
            <a:r>
              <a:rPr lang="en-US" sz="3800" dirty="0"/>
              <a:t>    as with the creditor, so with the debtor.</a:t>
            </a:r>
          </a:p>
        </p:txBody>
      </p:sp>
      <p:sp>
        <p:nvSpPr>
          <p:cNvPr id="4" name="TextBox 3">
            <a:extLst>
              <a:ext uri="{FF2B5EF4-FFF2-40B4-BE49-F238E27FC236}">
                <a16:creationId xmlns:a16="http://schemas.microsoft.com/office/drawing/2014/main" id="{721685F0-9EDA-1450-48EA-1BFF28C89846}"/>
              </a:ext>
            </a:extLst>
          </p:cNvPr>
          <p:cNvSpPr txBox="1"/>
          <p:nvPr/>
        </p:nvSpPr>
        <p:spPr>
          <a:xfrm>
            <a:off x="918063" y="24489"/>
            <a:ext cx="10355874" cy="830997"/>
          </a:xfrm>
          <a:prstGeom prst="rect">
            <a:avLst/>
          </a:prstGeom>
          <a:noFill/>
          <a:ln w="63500">
            <a:noFill/>
          </a:ln>
        </p:spPr>
        <p:txBody>
          <a:bodyPr wrap="square" rtlCol="0">
            <a:spAutoFit/>
          </a:bodyPr>
          <a:lstStyle/>
          <a:p>
            <a:pPr algn="ctr"/>
            <a:r>
              <a:rPr lang="en-US" sz="4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24 – God’s Worldwide Judgment</a:t>
            </a:r>
          </a:p>
        </p:txBody>
      </p:sp>
    </p:spTree>
    <p:extLst>
      <p:ext uri="{BB962C8B-B14F-4D97-AF65-F5344CB8AC3E}">
        <p14:creationId xmlns:p14="http://schemas.microsoft.com/office/powerpoint/2010/main" val="48892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0DA8BBA-1E81-84AD-AB5F-0820C4728E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350"/>
          <a:stretch/>
        </p:blipFill>
        <p:spPr bwMode="auto">
          <a:xfrm>
            <a:off x="0" y="0"/>
            <a:ext cx="12192000" cy="6854282"/>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45745" y="3548633"/>
            <a:ext cx="11700510" cy="2539157"/>
          </a:xfrm>
          <a:prstGeom prst="rect">
            <a:avLst/>
          </a:prstGeom>
          <a:solidFill>
            <a:srgbClr val="735949">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spcAft>
                <a:spcPts val="1800"/>
              </a:spcAft>
            </a:pPr>
            <a:r>
              <a:rPr lang="en-US" sz="3600" baseline="30000" dirty="0">
                <a:solidFill>
                  <a:schemeClr val="tx1"/>
                </a:solidFill>
              </a:rPr>
              <a:t>1 </a:t>
            </a:r>
            <a:r>
              <a:rPr lang="en-US" sz="3600" dirty="0"/>
              <a:t>Behold, the Lord will empty the earth and make it desolate</a:t>
            </a:r>
            <a:r>
              <a:rPr lang="en-US" sz="3600" dirty="0">
                <a:solidFill>
                  <a:schemeClr val="tx1"/>
                </a:solidFill>
              </a:rPr>
              <a:t>, and he will twist its surface and scatter its inhabitants…</a:t>
            </a:r>
          </a:p>
          <a:p>
            <a:pPr algn="l"/>
            <a:r>
              <a:rPr lang="en-US" sz="3600" baseline="30000" dirty="0">
                <a:solidFill>
                  <a:schemeClr val="tx1"/>
                </a:solidFill>
              </a:rPr>
              <a:t>3 </a:t>
            </a:r>
            <a:r>
              <a:rPr lang="en-US" sz="3600" dirty="0"/>
              <a:t>The earth shall be utterly empty and utterly plundered</a:t>
            </a:r>
            <a:r>
              <a:rPr lang="en-US" sz="3600" dirty="0">
                <a:solidFill>
                  <a:schemeClr val="tx1"/>
                </a:solidFill>
              </a:rPr>
              <a:t>;</a:t>
            </a:r>
          </a:p>
          <a:p>
            <a:pPr algn="l">
              <a:spcAft>
                <a:spcPts val="1800"/>
              </a:spcAft>
            </a:pPr>
            <a:r>
              <a:rPr lang="en-US" sz="3600" dirty="0">
                <a:solidFill>
                  <a:schemeClr val="tx1"/>
                </a:solidFill>
              </a:rPr>
              <a:t>    for the Lord has spoken this word.</a:t>
            </a:r>
          </a:p>
        </p:txBody>
      </p:sp>
    </p:spTree>
    <p:extLst>
      <p:ext uri="{BB962C8B-B14F-4D97-AF65-F5344CB8AC3E}">
        <p14:creationId xmlns:p14="http://schemas.microsoft.com/office/powerpoint/2010/main" val="418032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0DA8BBA-1E81-84AD-AB5F-0820C4728E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350"/>
          <a:stretch/>
        </p:blipFill>
        <p:spPr bwMode="auto">
          <a:xfrm>
            <a:off x="0" y="0"/>
            <a:ext cx="12192000" cy="6854282"/>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45745" y="3548633"/>
            <a:ext cx="11700510" cy="2539157"/>
          </a:xfrm>
          <a:prstGeom prst="rect">
            <a:avLst/>
          </a:prstGeom>
          <a:solidFill>
            <a:srgbClr val="735949">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spcAft>
                <a:spcPts val="1800"/>
              </a:spcAft>
            </a:pPr>
            <a:r>
              <a:rPr lang="en-US" sz="3600" baseline="30000" dirty="0">
                <a:solidFill>
                  <a:schemeClr val="tx1"/>
                </a:solidFill>
              </a:rPr>
              <a:t>1 </a:t>
            </a:r>
            <a:r>
              <a:rPr lang="en-US" sz="3600" dirty="0">
                <a:solidFill>
                  <a:schemeClr val="tx1"/>
                </a:solidFill>
              </a:rPr>
              <a:t>Behold, the Lord will empty the earth and make it desolate, and he will twist its surface and scatter its inhabitants…</a:t>
            </a:r>
          </a:p>
          <a:p>
            <a:pPr algn="l"/>
            <a:r>
              <a:rPr lang="en-US" sz="3600" baseline="30000" dirty="0">
                <a:solidFill>
                  <a:schemeClr val="tx1"/>
                </a:solidFill>
              </a:rPr>
              <a:t>3 </a:t>
            </a:r>
            <a:r>
              <a:rPr lang="en-US" sz="3600" dirty="0">
                <a:solidFill>
                  <a:schemeClr val="tx1"/>
                </a:solidFill>
              </a:rPr>
              <a:t>The earth shall be utterly empty and utterly plundered;</a:t>
            </a:r>
          </a:p>
          <a:p>
            <a:pPr algn="l">
              <a:spcAft>
                <a:spcPts val="1800"/>
              </a:spcAft>
            </a:pPr>
            <a:r>
              <a:rPr lang="en-US" sz="3600" dirty="0">
                <a:solidFill>
                  <a:schemeClr val="tx1"/>
                </a:solidFill>
              </a:rPr>
              <a:t>    for </a:t>
            </a:r>
            <a:r>
              <a:rPr lang="en-US" sz="3600" dirty="0"/>
              <a:t>the Lord has spoken this word</a:t>
            </a:r>
            <a:r>
              <a:rPr lang="en-US" sz="3600" dirty="0">
                <a:solidFill>
                  <a:schemeClr val="tx1"/>
                </a:solidFill>
              </a:rPr>
              <a:t>.</a:t>
            </a:r>
          </a:p>
        </p:txBody>
      </p:sp>
    </p:spTree>
    <p:extLst>
      <p:ext uri="{BB962C8B-B14F-4D97-AF65-F5344CB8AC3E}">
        <p14:creationId xmlns:p14="http://schemas.microsoft.com/office/powerpoint/2010/main" val="2767785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0DA8BBA-1E81-84AD-AB5F-0820C4728E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350"/>
          <a:stretch/>
        </p:blipFill>
        <p:spPr bwMode="auto">
          <a:xfrm>
            <a:off x="0" y="0"/>
            <a:ext cx="12192000" cy="6854282"/>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43301" y="4659063"/>
            <a:ext cx="9353327" cy="1938992"/>
          </a:xfrm>
          <a:prstGeom prst="rect">
            <a:avLst/>
          </a:prstGeom>
          <a:solidFill>
            <a:srgbClr val="735949">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4000" baseline="30000" dirty="0">
                <a:solidFill>
                  <a:schemeClr val="tx1"/>
                </a:solidFill>
              </a:rPr>
              <a:t>4</a:t>
            </a:r>
            <a:r>
              <a:rPr lang="en-US" sz="4000" dirty="0">
                <a:solidFill>
                  <a:schemeClr val="tx1"/>
                </a:solidFill>
              </a:rPr>
              <a:t> The earth mourns and withers;</a:t>
            </a:r>
          </a:p>
          <a:p>
            <a:pPr algn="l"/>
            <a:r>
              <a:rPr lang="en-US" sz="4000" dirty="0">
                <a:solidFill>
                  <a:schemeClr val="tx1"/>
                </a:solidFill>
              </a:rPr>
              <a:t>    the world languishes and withers;</a:t>
            </a:r>
          </a:p>
          <a:p>
            <a:pPr algn="l"/>
            <a:r>
              <a:rPr lang="en-US" sz="4000" dirty="0">
                <a:solidFill>
                  <a:schemeClr val="tx1"/>
                </a:solidFill>
              </a:rPr>
              <a:t>    the highest people of the earth languish.</a:t>
            </a:r>
          </a:p>
        </p:txBody>
      </p:sp>
    </p:spTree>
    <p:extLst>
      <p:ext uri="{BB962C8B-B14F-4D97-AF65-F5344CB8AC3E}">
        <p14:creationId xmlns:p14="http://schemas.microsoft.com/office/powerpoint/2010/main" val="262784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9CF82B-44E9-EB1A-754D-4ED074057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300080" y="3428206"/>
            <a:ext cx="7591839" cy="3016210"/>
          </a:xfrm>
          <a:prstGeom prst="rect">
            <a:avLst/>
          </a:prstGeom>
          <a:solidFill>
            <a:srgbClr val="676767">
              <a:alpha val="8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5 </a:t>
            </a:r>
            <a:r>
              <a:rPr lang="en-US" sz="3800" dirty="0">
                <a:solidFill>
                  <a:schemeClr val="tx1"/>
                </a:solidFill>
              </a:rPr>
              <a:t>The earth lies defiled</a:t>
            </a:r>
          </a:p>
          <a:p>
            <a:pPr algn="l"/>
            <a:r>
              <a:rPr lang="en-US" sz="3800" dirty="0">
                <a:solidFill>
                  <a:schemeClr val="tx1"/>
                </a:solidFill>
              </a:rPr>
              <a:t>    under its inhabitants;</a:t>
            </a:r>
          </a:p>
          <a:p>
            <a:pPr algn="l"/>
            <a:r>
              <a:rPr lang="en-US" sz="3800" dirty="0">
                <a:solidFill>
                  <a:schemeClr val="tx1"/>
                </a:solidFill>
              </a:rPr>
              <a:t>for they have transgressed the laws,</a:t>
            </a:r>
          </a:p>
          <a:p>
            <a:pPr algn="l"/>
            <a:r>
              <a:rPr lang="en-US" sz="3800" dirty="0">
                <a:solidFill>
                  <a:schemeClr val="tx1"/>
                </a:solidFill>
              </a:rPr>
              <a:t>    violated the statutes,</a:t>
            </a:r>
          </a:p>
          <a:p>
            <a:pPr algn="l"/>
            <a:r>
              <a:rPr lang="en-US" sz="3800" dirty="0">
                <a:solidFill>
                  <a:schemeClr val="tx1"/>
                </a:solidFill>
              </a:rPr>
              <a:t>    broken the everlasting covenant.</a:t>
            </a:r>
          </a:p>
        </p:txBody>
      </p:sp>
    </p:spTree>
    <p:extLst>
      <p:ext uri="{BB962C8B-B14F-4D97-AF65-F5344CB8AC3E}">
        <p14:creationId xmlns:p14="http://schemas.microsoft.com/office/powerpoint/2010/main" val="3175175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9CF82B-44E9-EB1A-754D-4ED074057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300080" y="3428206"/>
            <a:ext cx="7591839" cy="3016210"/>
          </a:xfrm>
          <a:prstGeom prst="rect">
            <a:avLst/>
          </a:prstGeom>
          <a:solidFill>
            <a:srgbClr val="676767">
              <a:alpha val="8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5 </a:t>
            </a:r>
            <a:r>
              <a:rPr lang="en-US" sz="3800" dirty="0"/>
              <a:t>The earth lies defiled</a:t>
            </a:r>
          </a:p>
          <a:p>
            <a:pPr algn="l"/>
            <a:r>
              <a:rPr lang="en-US" sz="3800" dirty="0"/>
              <a:t>    under its inhabitants</a:t>
            </a:r>
            <a:r>
              <a:rPr lang="en-US" sz="3800" dirty="0">
                <a:solidFill>
                  <a:schemeClr val="tx1"/>
                </a:solidFill>
              </a:rPr>
              <a:t>;</a:t>
            </a:r>
          </a:p>
          <a:p>
            <a:pPr algn="l"/>
            <a:r>
              <a:rPr lang="en-US" sz="3800" dirty="0">
                <a:solidFill>
                  <a:schemeClr val="tx1"/>
                </a:solidFill>
              </a:rPr>
              <a:t>for they have transgressed the laws,</a:t>
            </a:r>
          </a:p>
          <a:p>
            <a:pPr algn="l"/>
            <a:r>
              <a:rPr lang="en-US" sz="3800" dirty="0">
                <a:solidFill>
                  <a:schemeClr val="tx1"/>
                </a:solidFill>
              </a:rPr>
              <a:t>    violated the statutes,</a:t>
            </a:r>
          </a:p>
          <a:p>
            <a:pPr algn="l"/>
            <a:r>
              <a:rPr lang="en-US" sz="3800" dirty="0">
                <a:solidFill>
                  <a:schemeClr val="tx1"/>
                </a:solidFill>
              </a:rPr>
              <a:t>    broken the everlasting covenant.</a:t>
            </a:r>
          </a:p>
        </p:txBody>
      </p:sp>
      <p:sp>
        <p:nvSpPr>
          <p:cNvPr id="4" name="Rectangle: Rounded Corners 3">
            <a:extLst>
              <a:ext uri="{FF2B5EF4-FFF2-40B4-BE49-F238E27FC236}">
                <a16:creationId xmlns:a16="http://schemas.microsoft.com/office/drawing/2014/main" id="{CA763F1B-20E1-7281-7A43-8A3DB728001F}"/>
              </a:ext>
            </a:extLst>
          </p:cNvPr>
          <p:cNvSpPr/>
          <p:nvPr/>
        </p:nvSpPr>
        <p:spPr>
          <a:xfrm>
            <a:off x="2184348" y="1719943"/>
            <a:ext cx="7707571" cy="1405403"/>
          </a:xfrm>
          <a:prstGeom prst="roundRect">
            <a:avLst/>
          </a:prstGeom>
          <a:solidFill>
            <a:srgbClr val="151926"/>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The difference between the human and the divine perspective on sin!</a:t>
            </a:r>
          </a:p>
        </p:txBody>
      </p:sp>
    </p:spTree>
    <p:extLst>
      <p:ext uri="{BB962C8B-B14F-4D97-AF65-F5344CB8AC3E}">
        <p14:creationId xmlns:p14="http://schemas.microsoft.com/office/powerpoint/2010/main" val="299317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pic>
        <p:nvPicPr>
          <p:cNvPr id="1026" name="Picture 2">
            <a:extLst>
              <a:ext uri="{FF2B5EF4-FFF2-40B4-BE49-F238E27FC236}">
                <a16:creationId xmlns:a16="http://schemas.microsoft.com/office/drawing/2014/main" id="{E39E654F-643D-D503-8BBA-063CEFBA8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07" y="206829"/>
            <a:ext cx="6720115" cy="50400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background with a black square&#10;&#10;Description automatically generated with medium confidence">
            <a:extLst>
              <a:ext uri="{FF2B5EF4-FFF2-40B4-BE49-F238E27FC236}">
                <a16:creationId xmlns:a16="http://schemas.microsoft.com/office/drawing/2014/main" id="{7D53A81C-356F-5025-417D-9AFB22769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021" y="670560"/>
            <a:ext cx="5894137" cy="4296579"/>
          </a:xfrm>
          <a:prstGeom prst="rect">
            <a:avLst/>
          </a:prstGeom>
        </p:spPr>
      </p:pic>
      <p:pic>
        <p:nvPicPr>
          <p:cNvPr id="1028" name="Picture 4" descr="White Dresses For Women - Temu United States">
            <a:extLst>
              <a:ext uri="{FF2B5EF4-FFF2-40B4-BE49-F238E27FC236}">
                <a16:creationId xmlns:a16="http://schemas.microsoft.com/office/drawing/2014/main" id="{DB5B481A-2684-A818-7BD7-94FE62DE5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1394" y="206829"/>
            <a:ext cx="4671441" cy="62266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background with a black square&#10;&#10;Description automatically generated with medium confidence">
            <a:extLst>
              <a:ext uri="{FF2B5EF4-FFF2-40B4-BE49-F238E27FC236}">
                <a16:creationId xmlns:a16="http://schemas.microsoft.com/office/drawing/2014/main" id="{ADDDF5F2-6858-972B-9931-5B1292FFA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201915" y="2950027"/>
            <a:ext cx="2596713" cy="1892895"/>
          </a:xfrm>
          <a:prstGeom prst="rect">
            <a:avLst/>
          </a:prstGeom>
        </p:spPr>
      </p:pic>
      <p:sp>
        <p:nvSpPr>
          <p:cNvPr id="8" name="Rectangle: Rounded Corners 7">
            <a:extLst>
              <a:ext uri="{FF2B5EF4-FFF2-40B4-BE49-F238E27FC236}">
                <a16:creationId xmlns:a16="http://schemas.microsoft.com/office/drawing/2014/main" id="{442BAAF4-7CD2-ABD5-A22D-668CA3FD733D}"/>
              </a:ext>
            </a:extLst>
          </p:cNvPr>
          <p:cNvSpPr/>
          <p:nvPr/>
        </p:nvSpPr>
        <p:spPr>
          <a:xfrm>
            <a:off x="212807" y="5213757"/>
            <a:ext cx="7707571" cy="1405403"/>
          </a:xfrm>
          <a:prstGeom prst="roundRect">
            <a:avLst/>
          </a:prstGeom>
          <a:solidFill>
            <a:srgbClr val="151926"/>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3600" b="1" dirty="0">
                <a:solidFill>
                  <a:srgbClr val="FFFF00"/>
                </a:solidFill>
                <a:effectLst>
                  <a:glow rad="101600">
                    <a:schemeClr val="bg1">
                      <a:alpha val="80000"/>
                    </a:schemeClr>
                  </a:glow>
                </a:effectLst>
                <a:latin typeface="Calibri" panose="020F0502020204030204" pitchFamily="34" charset="0"/>
                <a:cs typeface="Calibri" panose="020F0502020204030204" pitchFamily="34" charset="0"/>
              </a:rPr>
              <a:t>Defiled</a:t>
            </a: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 Like an ink splotch that ruins a beautiful canvas or white dress!</a:t>
            </a:r>
          </a:p>
        </p:txBody>
      </p:sp>
    </p:spTree>
    <p:extLst>
      <p:ext uri="{BB962C8B-B14F-4D97-AF65-F5344CB8AC3E}">
        <p14:creationId xmlns:p14="http://schemas.microsoft.com/office/powerpoint/2010/main" val="91374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9CF82B-44E9-EB1A-754D-4ED074057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683203" y="3428206"/>
            <a:ext cx="8825593" cy="3170099"/>
          </a:xfrm>
          <a:prstGeom prst="rect">
            <a:avLst/>
          </a:prstGeom>
          <a:solidFill>
            <a:srgbClr val="676767">
              <a:alpha val="8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4000" dirty="0">
                <a:solidFill>
                  <a:schemeClr val="tx1"/>
                </a:solidFill>
              </a:rPr>
              <a:t>The land becomes defiled / polluted by:</a:t>
            </a:r>
          </a:p>
          <a:p>
            <a:pPr marL="571500" indent="-571500" algn="l">
              <a:buFont typeface="Arial" panose="020B0604020202020204" pitchFamily="34" charset="0"/>
              <a:buChar char="•"/>
            </a:pPr>
            <a:r>
              <a:rPr lang="en-US" sz="4000" dirty="0">
                <a:solidFill>
                  <a:schemeClr val="tx1"/>
                </a:solidFill>
              </a:rPr>
              <a:t>Sexual immorality (Leviticus 18:24-25)</a:t>
            </a:r>
          </a:p>
          <a:p>
            <a:pPr marL="571500" indent="-571500" algn="l">
              <a:buFont typeface="Arial" panose="020B0604020202020204" pitchFamily="34" charset="0"/>
              <a:buChar char="•"/>
            </a:pPr>
            <a:r>
              <a:rPr lang="en-US" sz="4000" dirty="0">
                <a:solidFill>
                  <a:schemeClr val="tx1"/>
                </a:solidFill>
              </a:rPr>
              <a:t>Murder (Numbers 35:30-34)</a:t>
            </a:r>
          </a:p>
          <a:p>
            <a:pPr marL="571500" indent="-571500" algn="l">
              <a:buFont typeface="Arial" panose="020B0604020202020204" pitchFamily="34" charset="0"/>
              <a:buChar char="•"/>
            </a:pPr>
            <a:r>
              <a:rPr lang="en-US" sz="4000" dirty="0">
                <a:solidFill>
                  <a:schemeClr val="tx1"/>
                </a:solidFill>
              </a:rPr>
              <a:t>Idolatry (Jeremiah 3:2, 9)</a:t>
            </a:r>
          </a:p>
          <a:p>
            <a:pPr marL="571500" indent="-571500" algn="l">
              <a:buFont typeface="Arial" panose="020B0604020202020204" pitchFamily="34" charset="0"/>
              <a:buChar char="•"/>
            </a:pPr>
            <a:r>
              <a:rPr lang="en-US" sz="4000" dirty="0">
                <a:solidFill>
                  <a:schemeClr val="tx1"/>
                </a:solidFill>
              </a:rPr>
              <a:t>Forsaking God (Jeremiah 2:6-13)</a:t>
            </a:r>
          </a:p>
        </p:txBody>
      </p:sp>
    </p:spTree>
    <p:extLst>
      <p:ext uri="{BB962C8B-B14F-4D97-AF65-F5344CB8AC3E}">
        <p14:creationId xmlns:p14="http://schemas.microsoft.com/office/powerpoint/2010/main" val="20340157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9CF82B-44E9-EB1A-754D-4ED074057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300080" y="3428206"/>
            <a:ext cx="7591839" cy="3016210"/>
          </a:xfrm>
          <a:prstGeom prst="rect">
            <a:avLst/>
          </a:prstGeom>
          <a:solidFill>
            <a:srgbClr val="676767">
              <a:alpha val="8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5 </a:t>
            </a:r>
            <a:r>
              <a:rPr lang="en-US" sz="3800" dirty="0">
                <a:solidFill>
                  <a:schemeClr val="tx1"/>
                </a:solidFill>
              </a:rPr>
              <a:t>The earth lies defiled</a:t>
            </a:r>
          </a:p>
          <a:p>
            <a:pPr algn="l"/>
            <a:r>
              <a:rPr lang="en-US" sz="3800" dirty="0">
                <a:solidFill>
                  <a:schemeClr val="tx1"/>
                </a:solidFill>
              </a:rPr>
              <a:t>    under its inhabitants;</a:t>
            </a:r>
          </a:p>
          <a:p>
            <a:pPr algn="l"/>
            <a:r>
              <a:rPr lang="en-US" sz="3800" dirty="0">
                <a:solidFill>
                  <a:schemeClr val="tx1"/>
                </a:solidFill>
              </a:rPr>
              <a:t>for </a:t>
            </a:r>
            <a:r>
              <a:rPr lang="en-US" sz="3800" dirty="0"/>
              <a:t>they have transgressed the laws</a:t>
            </a:r>
            <a:r>
              <a:rPr lang="en-US" sz="3800" dirty="0">
                <a:solidFill>
                  <a:schemeClr val="tx1"/>
                </a:solidFill>
              </a:rPr>
              <a:t>,</a:t>
            </a:r>
          </a:p>
          <a:p>
            <a:pPr algn="l"/>
            <a:r>
              <a:rPr lang="en-US" sz="3800" dirty="0">
                <a:solidFill>
                  <a:schemeClr val="tx1"/>
                </a:solidFill>
              </a:rPr>
              <a:t>    violated the statutes,</a:t>
            </a:r>
          </a:p>
          <a:p>
            <a:pPr algn="l"/>
            <a:r>
              <a:rPr lang="en-US" sz="3800" dirty="0">
                <a:solidFill>
                  <a:schemeClr val="tx1"/>
                </a:solidFill>
              </a:rPr>
              <a:t>    broken the everlasting covenant.</a:t>
            </a:r>
          </a:p>
        </p:txBody>
      </p:sp>
      <p:sp>
        <p:nvSpPr>
          <p:cNvPr id="4" name="Rectangle: Rounded Corners 3">
            <a:extLst>
              <a:ext uri="{FF2B5EF4-FFF2-40B4-BE49-F238E27FC236}">
                <a16:creationId xmlns:a16="http://schemas.microsoft.com/office/drawing/2014/main" id="{E5E2A734-D368-C561-A203-2BE42A8CB725}"/>
              </a:ext>
            </a:extLst>
          </p:cNvPr>
          <p:cNvSpPr/>
          <p:nvPr/>
        </p:nvSpPr>
        <p:spPr>
          <a:xfrm>
            <a:off x="2184348" y="753437"/>
            <a:ext cx="7823301" cy="2371909"/>
          </a:xfrm>
          <a:prstGeom prst="roundRect">
            <a:avLst/>
          </a:prstGeom>
          <a:solidFill>
            <a:srgbClr val="151926"/>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800"/>
              </a:spcAft>
            </a:pP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Laws:  God’s authoritative instruction</a:t>
            </a:r>
          </a:p>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Charge #1:  Refusal to live by divine</a:t>
            </a:r>
          </a:p>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                      instruction</a:t>
            </a:r>
          </a:p>
        </p:txBody>
      </p:sp>
    </p:spTree>
    <p:extLst>
      <p:ext uri="{BB962C8B-B14F-4D97-AF65-F5344CB8AC3E}">
        <p14:creationId xmlns:p14="http://schemas.microsoft.com/office/powerpoint/2010/main" val="1966755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9CF82B-44E9-EB1A-754D-4ED074057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300080" y="3428206"/>
            <a:ext cx="7591839" cy="3016210"/>
          </a:xfrm>
          <a:prstGeom prst="rect">
            <a:avLst/>
          </a:prstGeom>
          <a:solidFill>
            <a:srgbClr val="676767">
              <a:alpha val="8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5 </a:t>
            </a:r>
            <a:r>
              <a:rPr lang="en-US" sz="3800" dirty="0">
                <a:solidFill>
                  <a:schemeClr val="tx1"/>
                </a:solidFill>
              </a:rPr>
              <a:t>The earth lies defiled</a:t>
            </a:r>
          </a:p>
          <a:p>
            <a:pPr algn="l"/>
            <a:r>
              <a:rPr lang="en-US" sz="3800" dirty="0">
                <a:solidFill>
                  <a:schemeClr val="tx1"/>
                </a:solidFill>
              </a:rPr>
              <a:t>    under its inhabitants;</a:t>
            </a:r>
          </a:p>
          <a:p>
            <a:pPr algn="l"/>
            <a:r>
              <a:rPr lang="en-US" sz="3800" dirty="0">
                <a:solidFill>
                  <a:schemeClr val="tx1"/>
                </a:solidFill>
              </a:rPr>
              <a:t>for they have transgressed the laws,</a:t>
            </a:r>
          </a:p>
          <a:p>
            <a:pPr algn="l"/>
            <a:r>
              <a:rPr lang="en-US" sz="3800" dirty="0">
                <a:solidFill>
                  <a:schemeClr val="tx1"/>
                </a:solidFill>
              </a:rPr>
              <a:t>    </a:t>
            </a:r>
            <a:r>
              <a:rPr lang="en-US" sz="3800" dirty="0"/>
              <a:t>violated the statutes</a:t>
            </a:r>
            <a:r>
              <a:rPr lang="en-US" sz="3800" dirty="0">
                <a:solidFill>
                  <a:schemeClr val="tx1"/>
                </a:solidFill>
              </a:rPr>
              <a:t>,</a:t>
            </a:r>
          </a:p>
          <a:p>
            <a:pPr algn="l"/>
            <a:r>
              <a:rPr lang="en-US" sz="3800" dirty="0">
                <a:solidFill>
                  <a:schemeClr val="tx1"/>
                </a:solidFill>
              </a:rPr>
              <a:t>    broken the everlasting covenant.</a:t>
            </a:r>
          </a:p>
        </p:txBody>
      </p:sp>
      <p:sp>
        <p:nvSpPr>
          <p:cNvPr id="5" name="Rectangle: Rounded Corners 4">
            <a:extLst>
              <a:ext uri="{FF2B5EF4-FFF2-40B4-BE49-F238E27FC236}">
                <a16:creationId xmlns:a16="http://schemas.microsoft.com/office/drawing/2014/main" id="{5109A20C-DE82-21C7-7DEC-6C81CF735942}"/>
              </a:ext>
            </a:extLst>
          </p:cNvPr>
          <p:cNvSpPr/>
          <p:nvPr/>
        </p:nvSpPr>
        <p:spPr>
          <a:xfrm>
            <a:off x="2086783" y="418094"/>
            <a:ext cx="8018431" cy="2699730"/>
          </a:xfrm>
          <a:prstGeom prst="roundRect">
            <a:avLst/>
          </a:prstGeom>
          <a:solidFill>
            <a:srgbClr val="151926"/>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Violate:  To alter/replace</a:t>
            </a:r>
          </a:p>
          <a:p>
            <a:pPr>
              <a:spcAft>
                <a:spcPts val="1800"/>
              </a:spcAft>
            </a:pP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Statutes:  Carved/Engraved - Perpetual</a:t>
            </a:r>
          </a:p>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Charge #2:  Introducing a new standard</a:t>
            </a:r>
          </a:p>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                     of morality</a:t>
            </a:r>
          </a:p>
        </p:txBody>
      </p:sp>
    </p:spTree>
    <p:extLst>
      <p:ext uri="{BB962C8B-B14F-4D97-AF65-F5344CB8AC3E}">
        <p14:creationId xmlns:p14="http://schemas.microsoft.com/office/powerpoint/2010/main" val="21695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21A2FB59-F092-A2CA-E878-4F57408CC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370114" y="6027003"/>
            <a:ext cx="11451771" cy="707886"/>
          </a:xfrm>
          <a:prstGeom prst="rect">
            <a:avLst/>
          </a:prstGeom>
          <a:solidFill>
            <a:srgbClr val="735949">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4000" dirty="0">
                <a:solidFill>
                  <a:schemeClr val="tx1"/>
                </a:solidFill>
              </a:rPr>
              <a:t>How do you feel about God’s wrath and judgment?</a:t>
            </a:r>
          </a:p>
        </p:txBody>
      </p:sp>
      <p:sp>
        <p:nvSpPr>
          <p:cNvPr id="2" name="TextBox 1">
            <a:extLst>
              <a:ext uri="{FF2B5EF4-FFF2-40B4-BE49-F238E27FC236}">
                <a16:creationId xmlns:a16="http://schemas.microsoft.com/office/drawing/2014/main" id="{8A7FEB6A-95D4-A055-0790-9DF43303E2DA}"/>
              </a:ext>
            </a:extLst>
          </p:cNvPr>
          <p:cNvSpPr txBox="1"/>
          <p:nvPr/>
        </p:nvSpPr>
        <p:spPr>
          <a:xfrm>
            <a:off x="370114" y="551488"/>
            <a:ext cx="11451771" cy="4862870"/>
          </a:xfrm>
          <a:prstGeom prst="rect">
            <a:avLst/>
          </a:prstGeom>
          <a:solidFill>
            <a:srgbClr val="735949">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spcAft>
                <a:spcPts val="1200"/>
              </a:spcAft>
            </a:pPr>
            <a:r>
              <a:rPr lang="en-US" sz="4000" dirty="0">
                <a:solidFill>
                  <a:schemeClr val="tx1"/>
                </a:solidFill>
              </a:rPr>
              <a:t>God’s wrath:</a:t>
            </a:r>
          </a:p>
          <a:p>
            <a:pPr marL="571500" indent="-571500" algn="l">
              <a:spcAft>
                <a:spcPts val="1200"/>
              </a:spcAft>
              <a:buFont typeface="Arial" panose="020B0604020202020204" pitchFamily="34" charset="0"/>
              <a:buChar char="•"/>
            </a:pPr>
            <a:r>
              <a:rPr lang="en-US" sz="4000" dirty="0">
                <a:solidFill>
                  <a:schemeClr val="tx1"/>
                </a:solidFill>
              </a:rPr>
              <a:t>It is referred to over 600 times in the Old Testament in word or concept.</a:t>
            </a:r>
          </a:p>
          <a:p>
            <a:pPr marL="571500" indent="-571500" algn="l">
              <a:spcAft>
                <a:spcPts val="1200"/>
              </a:spcAft>
              <a:buFont typeface="Arial" panose="020B0604020202020204" pitchFamily="34" charset="0"/>
              <a:buChar char="•"/>
            </a:pPr>
            <a:r>
              <a:rPr lang="en-US" sz="4000" dirty="0">
                <a:solidFill>
                  <a:schemeClr val="tx1"/>
                </a:solidFill>
              </a:rPr>
              <a:t>It is not God losing his temper!</a:t>
            </a:r>
          </a:p>
          <a:p>
            <a:pPr marL="571500" indent="-571500" algn="l">
              <a:spcAft>
                <a:spcPts val="1200"/>
              </a:spcAft>
              <a:buFont typeface="Arial" panose="020B0604020202020204" pitchFamily="34" charset="0"/>
              <a:buChar char="•"/>
            </a:pPr>
            <a:r>
              <a:rPr lang="en-US" sz="4000" dirty="0">
                <a:solidFill>
                  <a:schemeClr val="tx1"/>
                </a:solidFill>
              </a:rPr>
              <a:t>It is God’s willful, chosen response against all that dishonors him, rebels against him or calls him into question.</a:t>
            </a:r>
          </a:p>
        </p:txBody>
      </p:sp>
    </p:spTree>
    <p:extLst>
      <p:ext uri="{BB962C8B-B14F-4D97-AF65-F5344CB8AC3E}">
        <p14:creationId xmlns:p14="http://schemas.microsoft.com/office/powerpoint/2010/main" val="83071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9CF82B-44E9-EB1A-754D-4ED074057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386443" y="2233379"/>
            <a:ext cx="11419114" cy="4185761"/>
          </a:xfrm>
          <a:prstGeom prst="rect">
            <a:avLst/>
          </a:prstGeom>
          <a:solidFill>
            <a:srgbClr val="676767">
              <a:alpha val="8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29 </a:t>
            </a:r>
            <a:r>
              <a:rPr lang="en-US" sz="3800" dirty="0">
                <a:solidFill>
                  <a:schemeClr val="tx1"/>
                </a:solidFill>
              </a:rPr>
              <a:t>They were filled with all manner of unrighteousness, evil, covetousness, malice. They are full of envy, murder, strife, deceit, maliciousness. They are gossips, </a:t>
            </a:r>
            <a:r>
              <a:rPr lang="en-US" sz="3800" baseline="30000" dirty="0">
                <a:solidFill>
                  <a:schemeClr val="tx1"/>
                </a:solidFill>
              </a:rPr>
              <a:t>30</a:t>
            </a:r>
            <a:r>
              <a:rPr lang="en-US" sz="3800" dirty="0">
                <a:solidFill>
                  <a:schemeClr val="tx1"/>
                </a:solidFill>
              </a:rPr>
              <a:t> slanderers, haters of God, insolent, haughty, boastful, inventors of evil, disobedient to parents, </a:t>
            </a:r>
            <a:r>
              <a:rPr lang="en-US" sz="3800" baseline="30000" dirty="0">
                <a:solidFill>
                  <a:schemeClr val="tx1"/>
                </a:solidFill>
              </a:rPr>
              <a:t>31</a:t>
            </a:r>
            <a:r>
              <a:rPr lang="en-US" sz="3800" dirty="0">
                <a:solidFill>
                  <a:schemeClr val="tx1"/>
                </a:solidFill>
              </a:rPr>
              <a:t> foolish, faithless, heartless, ruthless… </a:t>
            </a:r>
          </a:p>
          <a:p>
            <a:pPr algn="l"/>
            <a:r>
              <a:rPr lang="en-US" sz="3800" baseline="30000" dirty="0">
                <a:solidFill>
                  <a:schemeClr val="tx1"/>
                </a:solidFill>
              </a:rPr>
              <a:t>                                                                                              </a:t>
            </a:r>
            <a:r>
              <a:rPr lang="en-US" sz="3800">
                <a:solidFill>
                  <a:schemeClr val="tx1"/>
                </a:solidFill>
              </a:rPr>
              <a:t>Romans 1:29-31</a:t>
            </a:r>
            <a:endParaRPr lang="en-US" sz="3800" dirty="0">
              <a:solidFill>
                <a:schemeClr val="tx1"/>
              </a:solidFill>
            </a:endParaRPr>
          </a:p>
        </p:txBody>
      </p:sp>
    </p:spTree>
    <p:extLst>
      <p:ext uri="{BB962C8B-B14F-4D97-AF65-F5344CB8AC3E}">
        <p14:creationId xmlns:p14="http://schemas.microsoft.com/office/powerpoint/2010/main" val="462050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9CF82B-44E9-EB1A-754D-4ED074057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300080" y="3428206"/>
            <a:ext cx="7591839" cy="3016210"/>
          </a:xfrm>
          <a:prstGeom prst="rect">
            <a:avLst/>
          </a:prstGeom>
          <a:solidFill>
            <a:srgbClr val="676767">
              <a:alpha val="8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5 </a:t>
            </a:r>
            <a:r>
              <a:rPr lang="en-US" sz="3800" dirty="0">
                <a:solidFill>
                  <a:schemeClr val="tx1"/>
                </a:solidFill>
              </a:rPr>
              <a:t>The earth lies defiled</a:t>
            </a:r>
          </a:p>
          <a:p>
            <a:pPr algn="l"/>
            <a:r>
              <a:rPr lang="en-US" sz="3800" dirty="0">
                <a:solidFill>
                  <a:schemeClr val="tx1"/>
                </a:solidFill>
              </a:rPr>
              <a:t>    under its inhabitants;</a:t>
            </a:r>
          </a:p>
          <a:p>
            <a:pPr algn="l"/>
            <a:r>
              <a:rPr lang="en-US" sz="3800" dirty="0">
                <a:solidFill>
                  <a:schemeClr val="tx1"/>
                </a:solidFill>
              </a:rPr>
              <a:t>for they have transgressed the laws,</a:t>
            </a:r>
          </a:p>
          <a:p>
            <a:pPr algn="l"/>
            <a:r>
              <a:rPr lang="en-US" sz="3800" dirty="0">
                <a:solidFill>
                  <a:schemeClr val="tx1"/>
                </a:solidFill>
              </a:rPr>
              <a:t>    violated the statutes,</a:t>
            </a:r>
          </a:p>
          <a:p>
            <a:pPr algn="l"/>
            <a:r>
              <a:rPr lang="en-US" sz="3800" dirty="0">
                <a:solidFill>
                  <a:schemeClr val="tx1"/>
                </a:solidFill>
              </a:rPr>
              <a:t>    </a:t>
            </a:r>
            <a:r>
              <a:rPr lang="en-US" sz="3800" dirty="0"/>
              <a:t>broken the everlasting covenant</a:t>
            </a:r>
            <a:r>
              <a:rPr lang="en-US" sz="3800" dirty="0">
                <a:solidFill>
                  <a:schemeClr val="tx1"/>
                </a:solidFill>
              </a:rPr>
              <a:t>.</a:t>
            </a:r>
          </a:p>
        </p:txBody>
      </p:sp>
      <p:sp>
        <p:nvSpPr>
          <p:cNvPr id="4" name="Rectangle: Rounded Corners 3">
            <a:extLst>
              <a:ext uri="{FF2B5EF4-FFF2-40B4-BE49-F238E27FC236}">
                <a16:creationId xmlns:a16="http://schemas.microsoft.com/office/drawing/2014/main" id="{F508F9BC-38CD-4135-41B1-7A39BA88F73D}"/>
              </a:ext>
            </a:extLst>
          </p:cNvPr>
          <p:cNvSpPr/>
          <p:nvPr/>
        </p:nvSpPr>
        <p:spPr>
          <a:xfrm>
            <a:off x="2086783" y="418094"/>
            <a:ext cx="8223077" cy="2699730"/>
          </a:xfrm>
          <a:prstGeom prst="roundRect">
            <a:avLst/>
          </a:prstGeom>
          <a:solidFill>
            <a:srgbClr val="151926"/>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Broken:  To annul or nullify</a:t>
            </a:r>
          </a:p>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Everlasting Covenant:  Basic relationship</a:t>
            </a:r>
          </a:p>
          <a:p>
            <a:pPr>
              <a:spcAft>
                <a:spcPts val="1800"/>
              </a:spcAft>
            </a:pP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                 of God and man given to Adam</a:t>
            </a:r>
          </a:p>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Charge #3:  Not recognizing God as God</a:t>
            </a:r>
          </a:p>
        </p:txBody>
      </p:sp>
    </p:spTree>
    <p:extLst>
      <p:ext uri="{BB962C8B-B14F-4D97-AF65-F5344CB8AC3E}">
        <p14:creationId xmlns:p14="http://schemas.microsoft.com/office/powerpoint/2010/main" val="373888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9CF82B-44E9-EB1A-754D-4ED074057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6" name="TextBox 5">
            <a:extLst>
              <a:ext uri="{FF2B5EF4-FFF2-40B4-BE49-F238E27FC236}">
                <a16:creationId xmlns:a16="http://schemas.microsoft.com/office/drawing/2014/main" id="{2B507C65-512F-0A90-93C1-A43C4ED5C566}"/>
              </a:ext>
            </a:extLst>
          </p:cNvPr>
          <p:cNvSpPr txBox="1"/>
          <p:nvPr/>
        </p:nvSpPr>
        <p:spPr>
          <a:xfrm>
            <a:off x="366155" y="68489"/>
            <a:ext cx="11459689" cy="6924973"/>
          </a:xfrm>
          <a:prstGeom prst="rect">
            <a:avLst/>
          </a:prstGeom>
          <a:solidFill>
            <a:srgbClr val="676767">
              <a:alpha val="8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600" baseline="30000" dirty="0">
                <a:solidFill>
                  <a:schemeClr val="tx1"/>
                </a:solidFill>
              </a:rPr>
              <a:t>18</a:t>
            </a:r>
            <a:r>
              <a:rPr lang="en-US" sz="3600" dirty="0">
                <a:solidFill>
                  <a:schemeClr val="tx1"/>
                </a:solidFill>
              </a:rPr>
              <a:t> For the </a:t>
            </a:r>
            <a:r>
              <a:rPr lang="en-US" sz="3600" dirty="0"/>
              <a:t>wrath of God </a:t>
            </a:r>
            <a:r>
              <a:rPr lang="en-US" sz="3600" dirty="0">
                <a:solidFill>
                  <a:schemeClr val="tx1"/>
                </a:solidFill>
              </a:rPr>
              <a:t>is revealed from heaven against all ungodliness and unrighteousness of men, who by their unrighteousness suppress the truth. </a:t>
            </a:r>
            <a:endParaRPr lang="en-US" sz="3600" baseline="30000" dirty="0">
              <a:solidFill>
                <a:schemeClr val="tx1"/>
              </a:solidFill>
            </a:endParaRPr>
          </a:p>
          <a:p>
            <a:pPr algn="l"/>
            <a:endParaRPr lang="en-US" sz="3600" baseline="30000" dirty="0">
              <a:solidFill>
                <a:schemeClr val="tx1"/>
              </a:solidFill>
            </a:endParaRPr>
          </a:p>
          <a:p>
            <a:pPr algn="l"/>
            <a:endParaRPr lang="en-US" sz="3600" baseline="30000" dirty="0">
              <a:solidFill>
                <a:schemeClr val="tx1"/>
              </a:solidFill>
            </a:endParaRPr>
          </a:p>
          <a:p>
            <a:pPr algn="l"/>
            <a:endParaRPr lang="en-US" sz="3600" baseline="30000" dirty="0">
              <a:solidFill>
                <a:schemeClr val="tx1"/>
              </a:solidFill>
            </a:endParaRPr>
          </a:p>
          <a:p>
            <a:pPr algn="l"/>
            <a:endParaRPr lang="en-US" sz="3600" baseline="30000" dirty="0">
              <a:solidFill>
                <a:schemeClr val="tx1"/>
              </a:solidFill>
            </a:endParaRPr>
          </a:p>
          <a:p>
            <a:pPr algn="l"/>
            <a:endParaRPr lang="en-US" sz="3600" baseline="30000" dirty="0">
              <a:solidFill>
                <a:schemeClr val="tx1"/>
              </a:solidFill>
            </a:endParaRPr>
          </a:p>
          <a:p>
            <a:pPr algn="l"/>
            <a:endParaRPr lang="en-US" sz="3600" baseline="30000" dirty="0">
              <a:solidFill>
                <a:schemeClr val="tx1"/>
              </a:solidFill>
            </a:endParaRPr>
          </a:p>
          <a:p>
            <a:pPr algn="l"/>
            <a:endParaRPr lang="en-US" sz="3600" baseline="30000" dirty="0">
              <a:solidFill>
                <a:schemeClr val="tx1"/>
              </a:solidFill>
            </a:endParaRPr>
          </a:p>
          <a:p>
            <a:pPr algn="l"/>
            <a:endParaRPr lang="en-US" sz="3600" baseline="30000" dirty="0">
              <a:solidFill>
                <a:schemeClr val="tx1"/>
              </a:solidFill>
            </a:endParaRPr>
          </a:p>
          <a:p>
            <a:pPr algn="l"/>
            <a:endParaRPr lang="en-US" sz="3600" baseline="30000" dirty="0">
              <a:solidFill>
                <a:schemeClr val="tx1"/>
              </a:solidFill>
            </a:endParaRPr>
          </a:p>
          <a:p>
            <a:pPr algn="l"/>
            <a:endParaRPr lang="en-US" sz="3600" baseline="30000" dirty="0">
              <a:solidFill>
                <a:schemeClr val="tx1"/>
              </a:solidFill>
            </a:endParaRPr>
          </a:p>
          <a:p>
            <a:pPr algn="l"/>
            <a:r>
              <a:rPr lang="en-US" sz="3600" baseline="30000" dirty="0">
                <a:solidFill>
                  <a:schemeClr val="tx1"/>
                </a:solidFill>
              </a:rPr>
              <a:t>                                                                                                                    </a:t>
            </a:r>
          </a:p>
          <a:p>
            <a:pPr algn="l"/>
            <a:endParaRPr lang="en-US" sz="2400" dirty="0">
              <a:solidFill>
                <a:schemeClr val="tx1"/>
              </a:solidFill>
            </a:endParaRPr>
          </a:p>
          <a:p>
            <a:pPr algn="l"/>
            <a:r>
              <a:rPr lang="en-US" sz="3600" dirty="0">
                <a:solidFill>
                  <a:schemeClr val="tx1"/>
                </a:solidFill>
              </a:rPr>
              <a:t>                                                                       Romans 1:18-21</a:t>
            </a:r>
          </a:p>
        </p:txBody>
      </p:sp>
      <p:sp>
        <p:nvSpPr>
          <p:cNvPr id="9" name="TextBox 8">
            <a:extLst>
              <a:ext uri="{FF2B5EF4-FFF2-40B4-BE49-F238E27FC236}">
                <a16:creationId xmlns:a16="http://schemas.microsoft.com/office/drawing/2014/main" id="{36C77B4F-5E29-213E-96FB-0FDB6BB4B006}"/>
              </a:ext>
            </a:extLst>
          </p:cNvPr>
          <p:cNvSpPr txBox="1"/>
          <p:nvPr/>
        </p:nvSpPr>
        <p:spPr>
          <a:xfrm>
            <a:off x="366155" y="1147559"/>
            <a:ext cx="11459689" cy="1754326"/>
          </a:xfrm>
          <a:prstGeom prst="rect">
            <a:avLst/>
          </a:prstGeom>
          <a:no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600" dirty="0">
                <a:solidFill>
                  <a:schemeClr val="tx1"/>
                </a:solidFill>
              </a:rPr>
              <a:t>                                                                    </a:t>
            </a:r>
            <a:r>
              <a:rPr lang="en-US" sz="3600" baseline="30000" dirty="0">
                <a:solidFill>
                  <a:schemeClr val="tx1"/>
                </a:solidFill>
              </a:rPr>
              <a:t>19</a:t>
            </a:r>
            <a:r>
              <a:rPr lang="en-US" sz="3600" dirty="0">
                <a:solidFill>
                  <a:schemeClr val="tx1"/>
                </a:solidFill>
              </a:rPr>
              <a:t> For what can be known about God is plain to them, because God has shown it to them.                  </a:t>
            </a:r>
          </a:p>
        </p:txBody>
      </p:sp>
      <p:sp>
        <p:nvSpPr>
          <p:cNvPr id="10" name="TextBox 9">
            <a:extLst>
              <a:ext uri="{FF2B5EF4-FFF2-40B4-BE49-F238E27FC236}">
                <a16:creationId xmlns:a16="http://schemas.microsoft.com/office/drawing/2014/main" id="{F06233E4-160A-B772-C091-C59CD3892814}"/>
              </a:ext>
            </a:extLst>
          </p:cNvPr>
          <p:cNvSpPr txBox="1"/>
          <p:nvPr/>
        </p:nvSpPr>
        <p:spPr>
          <a:xfrm>
            <a:off x="366155" y="2235165"/>
            <a:ext cx="11459689" cy="2308324"/>
          </a:xfrm>
          <a:prstGeom prst="rect">
            <a:avLst/>
          </a:prstGeom>
          <a:no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600" dirty="0">
                <a:solidFill>
                  <a:schemeClr val="tx1"/>
                </a:solidFill>
              </a:rPr>
              <a:t>                     </a:t>
            </a:r>
            <a:r>
              <a:rPr lang="en-US" sz="3600" baseline="30000" dirty="0">
                <a:solidFill>
                  <a:schemeClr val="tx1"/>
                </a:solidFill>
              </a:rPr>
              <a:t>20</a:t>
            </a:r>
            <a:r>
              <a:rPr lang="en-US" sz="3600" dirty="0">
                <a:solidFill>
                  <a:schemeClr val="tx1"/>
                </a:solidFill>
              </a:rPr>
              <a:t> For his invisible attributes, namely, his eternal power and divine nature, have been clearly perceived, ever since the creation of the world, in the things that have been made. So they are without excuse. </a:t>
            </a:r>
          </a:p>
        </p:txBody>
      </p:sp>
      <p:sp>
        <p:nvSpPr>
          <p:cNvPr id="11" name="TextBox 10">
            <a:extLst>
              <a:ext uri="{FF2B5EF4-FFF2-40B4-BE49-F238E27FC236}">
                <a16:creationId xmlns:a16="http://schemas.microsoft.com/office/drawing/2014/main" id="{AF0E8F68-FF46-75ED-8711-CF63F129192C}"/>
              </a:ext>
            </a:extLst>
          </p:cNvPr>
          <p:cNvSpPr txBox="1"/>
          <p:nvPr/>
        </p:nvSpPr>
        <p:spPr>
          <a:xfrm>
            <a:off x="366353" y="4447276"/>
            <a:ext cx="11459689" cy="1754326"/>
          </a:xfrm>
          <a:prstGeom prst="rect">
            <a:avLst/>
          </a:prstGeom>
          <a:no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600" baseline="30000" dirty="0">
                <a:solidFill>
                  <a:schemeClr val="tx1"/>
                </a:solidFill>
              </a:rPr>
              <a:t>21</a:t>
            </a:r>
            <a:r>
              <a:rPr lang="en-US" sz="3600" dirty="0">
                <a:solidFill>
                  <a:schemeClr val="tx1"/>
                </a:solidFill>
              </a:rPr>
              <a:t> For </a:t>
            </a:r>
            <a:r>
              <a:rPr lang="en-US" sz="3600" dirty="0"/>
              <a:t>although they knew God, they did not honor him as God or give thanks to him</a:t>
            </a:r>
            <a:r>
              <a:rPr lang="en-US" sz="3600" dirty="0">
                <a:solidFill>
                  <a:schemeClr val="tx1"/>
                </a:solidFill>
              </a:rPr>
              <a:t>, but they became futile in their thinking, and their foolish hearts were darkened.    </a:t>
            </a:r>
          </a:p>
        </p:txBody>
      </p:sp>
    </p:spTree>
    <p:extLst>
      <p:ext uri="{BB962C8B-B14F-4D97-AF65-F5344CB8AC3E}">
        <p14:creationId xmlns:p14="http://schemas.microsoft.com/office/powerpoint/2010/main" val="3559175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9CF82B-44E9-EB1A-754D-4ED074057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300080" y="3428206"/>
            <a:ext cx="7591839" cy="3016210"/>
          </a:xfrm>
          <a:prstGeom prst="rect">
            <a:avLst/>
          </a:prstGeom>
          <a:solidFill>
            <a:srgbClr val="676767">
              <a:alpha val="8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5 </a:t>
            </a:r>
            <a:r>
              <a:rPr lang="en-US" sz="3800" dirty="0">
                <a:solidFill>
                  <a:schemeClr val="tx1"/>
                </a:solidFill>
              </a:rPr>
              <a:t>The earth lies defiled</a:t>
            </a:r>
          </a:p>
          <a:p>
            <a:pPr algn="l"/>
            <a:r>
              <a:rPr lang="en-US" sz="3800" dirty="0">
                <a:solidFill>
                  <a:schemeClr val="tx1"/>
                </a:solidFill>
              </a:rPr>
              <a:t>    under its inhabitants;</a:t>
            </a:r>
          </a:p>
          <a:p>
            <a:pPr algn="l"/>
            <a:r>
              <a:rPr lang="en-US" sz="3800" dirty="0">
                <a:solidFill>
                  <a:schemeClr val="tx1"/>
                </a:solidFill>
              </a:rPr>
              <a:t>for they have transgressed the laws,</a:t>
            </a:r>
          </a:p>
          <a:p>
            <a:pPr algn="l"/>
            <a:r>
              <a:rPr lang="en-US" sz="3800" dirty="0">
                <a:solidFill>
                  <a:schemeClr val="tx1"/>
                </a:solidFill>
              </a:rPr>
              <a:t>    violated the statutes,</a:t>
            </a:r>
          </a:p>
          <a:p>
            <a:pPr algn="l"/>
            <a:r>
              <a:rPr lang="en-US" sz="3800" dirty="0">
                <a:solidFill>
                  <a:schemeClr val="tx1"/>
                </a:solidFill>
              </a:rPr>
              <a:t>    broken the everlasting covenant.</a:t>
            </a:r>
          </a:p>
        </p:txBody>
      </p:sp>
    </p:spTree>
    <p:extLst>
      <p:ext uri="{BB962C8B-B14F-4D97-AF65-F5344CB8AC3E}">
        <p14:creationId xmlns:p14="http://schemas.microsoft.com/office/powerpoint/2010/main" val="714901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9CF82B-44E9-EB1A-754D-4ED074057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766454" y="3948660"/>
            <a:ext cx="8659092" cy="2431435"/>
          </a:xfrm>
          <a:prstGeom prst="rect">
            <a:avLst/>
          </a:prstGeom>
          <a:solidFill>
            <a:srgbClr val="676767">
              <a:alpha val="8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6</a:t>
            </a:r>
            <a:r>
              <a:rPr lang="en-US" sz="3800" dirty="0">
                <a:solidFill>
                  <a:schemeClr val="tx1"/>
                </a:solidFill>
              </a:rPr>
              <a:t> </a:t>
            </a:r>
            <a:r>
              <a:rPr lang="en-US" sz="3800" dirty="0"/>
              <a:t>Therefore a curse devours the earth,</a:t>
            </a:r>
          </a:p>
          <a:p>
            <a:pPr algn="l"/>
            <a:r>
              <a:rPr lang="en-US" sz="3800" dirty="0"/>
              <a:t>    and its inhabitants suffer for their guilt</a:t>
            </a:r>
            <a:r>
              <a:rPr lang="en-US" sz="3800" dirty="0">
                <a:solidFill>
                  <a:schemeClr val="tx1"/>
                </a:solidFill>
              </a:rPr>
              <a:t>;</a:t>
            </a:r>
          </a:p>
          <a:p>
            <a:pPr algn="l"/>
            <a:r>
              <a:rPr lang="en-US" sz="3800" dirty="0">
                <a:solidFill>
                  <a:schemeClr val="tx1"/>
                </a:solidFill>
              </a:rPr>
              <a:t>therefore the inhabitants of the earth are scorched, and few men are left.</a:t>
            </a:r>
          </a:p>
        </p:txBody>
      </p:sp>
      <p:sp>
        <p:nvSpPr>
          <p:cNvPr id="5" name="Rectangle: Rounded Corners 4">
            <a:extLst>
              <a:ext uri="{FF2B5EF4-FFF2-40B4-BE49-F238E27FC236}">
                <a16:creationId xmlns:a16="http://schemas.microsoft.com/office/drawing/2014/main" id="{FD44D224-EA51-0BA0-85E0-57381FD8B130}"/>
              </a:ext>
            </a:extLst>
          </p:cNvPr>
          <p:cNvSpPr/>
          <p:nvPr/>
        </p:nvSpPr>
        <p:spPr>
          <a:xfrm>
            <a:off x="2374716" y="2405743"/>
            <a:ext cx="7442568" cy="1320146"/>
          </a:xfrm>
          <a:prstGeom prst="roundRect">
            <a:avLst/>
          </a:prstGeom>
          <a:solidFill>
            <a:srgbClr val="151926"/>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This is the horrible effect of our sin…</a:t>
            </a:r>
          </a:p>
        </p:txBody>
      </p:sp>
    </p:spTree>
    <p:extLst>
      <p:ext uri="{BB962C8B-B14F-4D97-AF65-F5344CB8AC3E}">
        <p14:creationId xmlns:p14="http://schemas.microsoft.com/office/powerpoint/2010/main" val="13908226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9CF82B-44E9-EB1A-754D-4ED074057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766454" y="3948660"/>
            <a:ext cx="8659092" cy="2431435"/>
          </a:xfrm>
          <a:prstGeom prst="rect">
            <a:avLst/>
          </a:prstGeom>
          <a:solidFill>
            <a:srgbClr val="676767">
              <a:alpha val="8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6</a:t>
            </a:r>
            <a:r>
              <a:rPr lang="en-US" sz="3800" dirty="0">
                <a:solidFill>
                  <a:schemeClr val="tx1"/>
                </a:solidFill>
              </a:rPr>
              <a:t> Therefore a curse devours the earth,</a:t>
            </a:r>
          </a:p>
          <a:p>
            <a:pPr algn="l"/>
            <a:r>
              <a:rPr lang="en-US" sz="3800" dirty="0">
                <a:solidFill>
                  <a:schemeClr val="tx1"/>
                </a:solidFill>
              </a:rPr>
              <a:t>    and its inhabitants suffer for their guilt;</a:t>
            </a:r>
          </a:p>
          <a:p>
            <a:pPr algn="l"/>
            <a:r>
              <a:rPr lang="en-US" sz="3800" dirty="0">
                <a:solidFill>
                  <a:schemeClr val="tx1"/>
                </a:solidFill>
              </a:rPr>
              <a:t>therefore the inhabitants of the earth are scorched, and </a:t>
            </a:r>
            <a:r>
              <a:rPr lang="en-US" sz="3800" dirty="0"/>
              <a:t>few men are left</a:t>
            </a:r>
            <a:r>
              <a:rPr lang="en-US" sz="3800" dirty="0">
                <a:solidFill>
                  <a:schemeClr val="tx1"/>
                </a:solidFill>
              </a:rPr>
              <a:t>.</a:t>
            </a:r>
          </a:p>
        </p:txBody>
      </p:sp>
      <p:sp>
        <p:nvSpPr>
          <p:cNvPr id="4" name="Rectangle: Rounded Corners 3">
            <a:extLst>
              <a:ext uri="{FF2B5EF4-FFF2-40B4-BE49-F238E27FC236}">
                <a16:creationId xmlns:a16="http://schemas.microsoft.com/office/drawing/2014/main" id="{C762C12A-8B64-D668-84B3-AE175D11CD20}"/>
              </a:ext>
            </a:extLst>
          </p:cNvPr>
          <p:cNvSpPr/>
          <p:nvPr/>
        </p:nvSpPr>
        <p:spPr>
          <a:xfrm>
            <a:off x="1984461" y="775787"/>
            <a:ext cx="8223077" cy="2699730"/>
          </a:xfrm>
          <a:prstGeom prst="roundRect">
            <a:avLst/>
          </a:prstGeom>
          <a:solidFill>
            <a:srgbClr val="151926"/>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Reiterates the idea of the emptying of the earth from verses 1 and 3</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Introduces the idea of a remnant </a:t>
            </a:r>
          </a:p>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      (not everyone will be wiped out)</a:t>
            </a:r>
          </a:p>
        </p:txBody>
      </p:sp>
    </p:spTree>
    <p:extLst>
      <p:ext uri="{BB962C8B-B14F-4D97-AF65-F5344CB8AC3E}">
        <p14:creationId xmlns:p14="http://schemas.microsoft.com/office/powerpoint/2010/main" val="130818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pic>
        <p:nvPicPr>
          <p:cNvPr id="2" name="Picture 2">
            <a:extLst>
              <a:ext uri="{FF2B5EF4-FFF2-40B4-BE49-F238E27FC236}">
                <a16:creationId xmlns:a16="http://schemas.microsoft.com/office/drawing/2014/main" id="{2E39FEF1-7D20-9EA7-0E47-E685C8780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1685F0-9EDA-1450-48EA-1BFF28C89846}"/>
              </a:ext>
            </a:extLst>
          </p:cNvPr>
          <p:cNvSpPr txBox="1"/>
          <p:nvPr/>
        </p:nvSpPr>
        <p:spPr>
          <a:xfrm>
            <a:off x="918063" y="24489"/>
            <a:ext cx="10355874" cy="830997"/>
          </a:xfrm>
          <a:prstGeom prst="rect">
            <a:avLst/>
          </a:prstGeom>
          <a:noFill/>
          <a:ln w="63500">
            <a:noFill/>
          </a:ln>
        </p:spPr>
        <p:txBody>
          <a:bodyPr wrap="square" rtlCol="0">
            <a:spAutoFit/>
          </a:bodyPr>
          <a:lstStyle/>
          <a:p>
            <a:pPr algn="ctr"/>
            <a:r>
              <a:rPr lang="en-US" sz="4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24 – God’s Worldwide Judgment</a:t>
            </a:r>
          </a:p>
        </p:txBody>
      </p:sp>
      <p:sp>
        <p:nvSpPr>
          <p:cNvPr id="5" name="TextBox 4">
            <a:extLst>
              <a:ext uri="{FF2B5EF4-FFF2-40B4-BE49-F238E27FC236}">
                <a16:creationId xmlns:a16="http://schemas.microsoft.com/office/drawing/2014/main" id="{088F8405-373A-4DE1-177E-87B325242246}"/>
              </a:ext>
            </a:extLst>
          </p:cNvPr>
          <p:cNvSpPr txBox="1"/>
          <p:nvPr/>
        </p:nvSpPr>
        <p:spPr>
          <a:xfrm>
            <a:off x="1229794" y="3866342"/>
            <a:ext cx="9732411" cy="2800767"/>
          </a:xfrm>
          <a:prstGeom prst="rect">
            <a:avLst/>
          </a:prstGeom>
          <a:solidFill>
            <a:srgbClr val="4D5B8A">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742950" indent="-742950" algn="l">
              <a:buFont typeface="+mj-lt"/>
              <a:buAutoNum type="arabicPeriod"/>
            </a:pPr>
            <a:r>
              <a:rPr lang="en-US" dirty="0">
                <a:solidFill>
                  <a:schemeClr val="tx1"/>
                </a:solidFill>
              </a:rPr>
              <a:t>Divine Judgment Summarized (1-6)</a:t>
            </a:r>
          </a:p>
          <a:p>
            <a:pPr marL="742950" indent="-742950" algn="l">
              <a:buFont typeface="+mj-lt"/>
              <a:buAutoNum type="arabicPeriod"/>
            </a:pPr>
            <a:r>
              <a:rPr lang="en-US" dirty="0"/>
              <a:t>Lament for the Ruined City (7-12)</a:t>
            </a:r>
          </a:p>
          <a:p>
            <a:pPr marL="742950" indent="-742950" algn="l">
              <a:buFont typeface="+mj-lt"/>
              <a:buAutoNum type="arabicPeriod"/>
            </a:pPr>
            <a:r>
              <a:rPr lang="en-US" dirty="0">
                <a:solidFill>
                  <a:schemeClr val="tx1"/>
                </a:solidFill>
              </a:rPr>
              <a:t>Remnant’s Song of Praise (13-16a)</a:t>
            </a:r>
          </a:p>
          <a:p>
            <a:pPr marL="742950" indent="-742950" algn="l">
              <a:buFont typeface="+mj-lt"/>
              <a:buAutoNum type="arabicPeriod"/>
            </a:pPr>
            <a:r>
              <a:rPr lang="en-US" dirty="0">
                <a:solidFill>
                  <a:schemeClr val="tx1"/>
                </a:solidFill>
              </a:rPr>
              <a:t>Divine Judgment Described (16b-23)</a:t>
            </a:r>
          </a:p>
        </p:txBody>
      </p:sp>
    </p:spTree>
    <p:extLst>
      <p:ext uri="{BB962C8B-B14F-4D97-AF65-F5344CB8AC3E}">
        <p14:creationId xmlns:p14="http://schemas.microsoft.com/office/powerpoint/2010/main" val="31537773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0805299-FEB1-256E-4015-3C8351D8D7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05"/>
          <a:stretch/>
        </p:blipFill>
        <p:spPr bwMode="auto">
          <a:xfrm>
            <a:off x="-1" y="0"/>
            <a:ext cx="12192001" cy="6849007"/>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294795" y="1901029"/>
            <a:ext cx="9277955" cy="4770537"/>
          </a:xfrm>
          <a:prstGeom prst="rect">
            <a:avLst/>
          </a:prstGeom>
          <a:solidFill>
            <a:srgbClr val="735949">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7 </a:t>
            </a:r>
            <a:r>
              <a:rPr lang="en-US" sz="3800" dirty="0">
                <a:solidFill>
                  <a:schemeClr val="tx1"/>
                </a:solidFill>
              </a:rPr>
              <a:t>The wine mourns,</a:t>
            </a:r>
          </a:p>
          <a:p>
            <a:pPr algn="l"/>
            <a:r>
              <a:rPr lang="en-US" sz="3800" dirty="0">
                <a:solidFill>
                  <a:schemeClr val="tx1"/>
                </a:solidFill>
              </a:rPr>
              <a:t>    the vine languishes,</a:t>
            </a:r>
          </a:p>
          <a:p>
            <a:pPr algn="l"/>
            <a:r>
              <a:rPr lang="en-US" sz="3800" dirty="0">
                <a:solidFill>
                  <a:schemeClr val="tx1"/>
                </a:solidFill>
              </a:rPr>
              <a:t>    all the merry-hearted sigh.</a:t>
            </a:r>
          </a:p>
          <a:p>
            <a:pPr algn="l"/>
            <a:r>
              <a:rPr lang="en-US" sz="3800" baseline="30000" dirty="0">
                <a:solidFill>
                  <a:schemeClr val="tx1"/>
                </a:solidFill>
              </a:rPr>
              <a:t>8</a:t>
            </a:r>
            <a:r>
              <a:rPr lang="en-US" sz="3800" dirty="0">
                <a:solidFill>
                  <a:schemeClr val="tx1"/>
                </a:solidFill>
              </a:rPr>
              <a:t> The mirth of the tambourines is stilled,</a:t>
            </a:r>
          </a:p>
          <a:p>
            <a:pPr algn="l"/>
            <a:r>
              <a:rPr lang="en-US" sz="3800" dirty="0">
                <a:solidFill>
                  <a:schemeClr val="tx1"/>
                </a:solidFill>
              </a:rPr>
              <a:t>    the noise of the jubilant has ceased,</a:t>
            </a:r>
          </a:p>
          <a:p>
            <a:pPr algn="l"/>
            <a:r>
              <a:rPr lang="en-US" sz="3800" dirty="0">
                <a:solidFill>
                  <a:schemeClr val="tx1"/>
                </a:solidFill>
              </a:rPr>
              <a:t>    the mirth of the lyre is stilled.</a:t>
            </a:r>
          </a:p>
          <a:p>
            <a:pPr algn="l"/>
            <a:r>
              <a:rPr lang="en-US" sz="3800" baseline="30000" dirty="0">
                <a:solidFill>
                  <a:schemeClr val="tx1"/>
                </a:solidFill>
              </a:rPr>
              <a:t>9</a:t>
            </a:r>
            <a:r>
              <a:rPr lang="en-US" sz="3800" dirty="0">
                <a:solidFill>
                  <a:schemeClr val="tx1"/>
                </a:solidFill>
              </a:rPr>
              <a:t> No more do they drink wine with singing;</a:t>
            </a:r>
          </a:p>
          <a:p>
            <a:pPr algn="l"/>
            <a:r>
              <a:rPr lang="en-US" sz="3800" dirty="0">
                <a:solidFill>
                  <a:schemeClr val="tx1"/>
                </a:solidFill>
              </a:rPr>
              <a:t>    strong drink is bitter to those who drink it.</a:t>
            </a:r>
          </a:p>
        </p:txBody>
      </p:sp>
    </p:spTree>
    <p:extLst>
      <p:ext uri="{BB962C8B-B14F-4D97-AF65-F5344CB8AC3E}">
        <p14:creationId xmlns:p14="http://schemas.microsoft.com/office/powerpoint/2010/main" val="2374180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77EB885-0FB0-346D-3F84-3B8D092DB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49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37009" y="2575943"/>
            <a:ext cx="10310012" cy="4185761"/>
          </a:xfrm>
          <a:prstGeom prst="rect">
            <a:avLst/>
          </a:prstGeom>
          <a:solidFill>
            <a:srgbClr val="735949">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10 </a:t>
            </a:r>
            <a:r>
              <a:rPr lang="en-US" sz="3800" dirty="0"/>
              <a:t>The wasted city is broken down</a:t>
            </a:r>
            <a:r>
              <a:rPr lang="en-US" sz="3800" dirty="0">
                <a:solidFill>
                  <a:schemeClr val="tx1"/>
                </a:solidFill>
              </a:rPr>
              <a:t>;</a:t>
            </a:r>
          </a:p>
          <a:p>
            <a:pPr algn="l"/>
            <a:r>
              <a:rPr lang="en-US" sz="3800" dirty="0">
                <a:solidFill>
                  <a:schemeClr val="tx1"/>
                </a:solidFill>
              </a:rPr>
              <a:t>    every house is shut up so that none can enter.</a:t>
            </a:r>
          </a:p>
          <a:p>
            <a:pPr algn="l"/>
            <a:r>
              <a:rPr lang="en-US" sz="3800" baseline="30000" dirty="0">
                <a:solidFill>
                  <a:schemeClr val="tx1"/>
                </a:solidFill>
              </a:rPr>
              <a:t>11</a:t>
            </a:r>
            <a:r>
              <a:rPr lang="en-US" sz="3800" dirty="0">
                <a:solidFill>
                  <a:schemeClr val="tx1"/>
                </a:solidFill>
              </a:rPr>
              <a:t> There is an outcry in the streets for lack of wine;</a:t>
            </a:r>
          </a:p>
          <a:p>
            <a:pPr algn="l"/>
            <a:r>
              <a:rPr lang="en-US" sz="3800" dirty="0">
                <a:solidFill>
                  <a:schemeClr val="tx1"/>
                </a:solidFill>
              </a:rPr>
              <a:t>    all joy has grown dark;</a:t>
            </a:r>
          </a:p>
          <a:p>
            <a:pPr algn="l"/>
            <a:r>
              <a:rPr lang="en-US" sz="3800" dirty="0">
                <a:solidFill>
                  <a:schemeClr val="tx1"/>
                </a:solidFill>
              </a:rPr>
              <a:t>    the gladness of the earth is banished.</a:t>
            </a:r>
          </a:p>
          <a:p>
            <a:pPr algn="l"/>
            <a:r>
              <a:rPr lang="en-US" sz="3800" baseline="30000" dirty="0">
                <a:solidFill>
                  <a:schemeClr val="tx1"/>
                </a:solidFill>
              </a:rPr>
              <a:t>12</a:t>
            </a:r>
            <a:r>
              <a:rPr lang="en-US" sz="3800" dirty="0">
                <a:solidFill>
                  <a:schemeClr val="tx1"/>
                </a:solidFill>
              </a:rPr>
              <a:t> Desolation is left in the city;</a:t>
            </a:r>
          </a:p>
          <a:p>
            <a:pPr algn="l"/>
            <a:r>
              <a:rPr lang="en-US" sz="3800" dirty="0">
                <a:solidFill>
                  <a:schemeClr val="tx1"/>
                </a:solidFill>
              </a:rPr>
              <a:t>    the gates are battered into ruins.</a:t>
            </a:r>
          </a:p>
        </p:txBody>
      </p:sp>
      <p:sp>
        <p:nvSpPr>
          <p:cNvPr id="2" name="Rectangle: Rounded Corners 1">
            <a:extLst>
              <a:ext uri="{FF2B5EF4-FFF2-40B4-BE49-F238E27FC236}">
                <a16:creationId xmlns:a16="http://schemas.microsoft.com/office/drawing/2014/main" id="{B726B9B7-BD41-89D7-4FFF-EC04C05575C4}"/>
              </a:ext>
            </a:extLst>
          </p:cNvPr>
          <p:cNvSpPr/>
          <p:nvPr/>
        </p:nvSpPr>
        <p:spPr>
          <a:xfrm>
            <a:off x="1363974" y="210250"/>
            <a:ext cx="7464339" cy="2155444"/>
          </a:xfrm>
          <a:prstGeom prst="roundRect">
            <a:avLst/>
          </a:prstGeom>
          <a:solidFill>
            <a:srgbClr val="151926"/>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800"/>
              </a:spcAft>
            </a:pPr>
            <a:r>
              <a:rPr lang="en-US" sz="3600" b="1" dirty="0">
                <a:solidFill>
                  <a:srgbClr val="FFFF00"/>
                </a:solidFill>
                <a:effectLst>
                  <a:glow rad="101600">
                    <a:schemeClr val="bg1">
                      <a:alpha val="80000"/>
                    </a:schemeClr>
                  </a:glow>
                </a:effectLst>
                <a:latin typeface="Calibri" panose="020F0502020204030204" pitchFamily="34" charset="0"/>
                <a:cs typeface="Calibri" panose="020F0502020204030204" pitchFamily="34" charset="0"/>
              </a:rPr>
              <a:t>wasted</a:t>
            </a: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 city:  Literally “</a:t>
            </a:r>
            <a:r>
              <a:rPr lang="en-US" sz="3600" b="1" dirty="0">
                <a:solidFill>
                  <a:srgbClr val="FFFF00"/>
                </a:solidFill>
                <a:effectLst>
                  <a:glow rad="101600">
                    <a:schemeClr val="bg1">
                      <a:alpha val="80000"/>
                    </a:schemeClr>
                  </a:glow>
                </a:effectLst>
                <a:latin typeface="Calibri" panose="020F0502020204030204" pitchFamily="34" charset="0"/>
                <a:cs typeface="Calibri" panose="020F0502020204030204" pitchFamily="34" charset="0"/>
              </a:rPr>
              <a:t>formless</a:t>
            </a: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 city”</a:t>
            </a:r>
          </a:p>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“The earth was </a:t>
            </a:r>
            <a:r>
              <a:rPr lang="en-US" sz="3600" b="1" dirty="0">
                <a:solidFill>
                  <a:srgbClr val="FFFF00"/>
                </a:solidFill>
                <a:effectLst>
                  <a:glow rad="101600">
                    <a:schemeClr val="bg1">
                      <a:alpha val="80000"/>
                    </a:schemeClr>
                  </a:glow>
                </a:effectLst>
                <a:latin typeface="Calibri" panose="020F0502020204030204" pitchFamily="34" charset="0"/>
                <a:cs typeface="Calibri" panose="020F0502020204030204" pitchFamily="34" charset="0"/>
              </a:rPr>
              <a:t>formless</a:t>
            </a: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 and void…”  </a:t>
            </a:r>
          </a:p>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                                     Genesis 1:2</a:t>
            </a:r>
          </a:p>
        </p:txBody>
      </p:sp>
    </p:spTree>
    <p:extLst>
      <p:ext uri="{BB962C8B-B14F-4D97-AF65-F5344CB8AC3E}">
        <p14:creationId xmlns:p14="http://schemas.microsoft.com/office/powerpoint/2010/main" val="312637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77EB885-0FB0-346D-3F84-3B8D092DB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49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37009" y="2575943"/>
            <a:ext cx="10310012" cy="4185761"/>
          </a:xfrm>
          <a:prstGeom prst="rect">
            <a:avLst/>
          </a:prstGeom>
          <a:solidFill>
            <a:srgbClr val="735949">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10 </a:t>
            </a:r>
            <a:r>
              <a:rPr lang="en-US" sz="3800" dirty="0"/>
              <a:t>The wasted city is broken down</a:t>
            </a:r>
            <a:r>
              <a:rPr lang="en-US" sz="3800" dirty="0">
                <a:solidFill>
                  <a:schemeClr val="tx1"/>
                </a:solidFill>
              </a:rPr>
              <a:t>;</a:t>
            </a:r>
          </a:p>
          <a:p>
            <a:pPr algn="l"/>
            <a:r>
              <a:rPr lang="en-US" sz="3800" dirty="0">
                <a:solidFill>
                  <a:schemeClr val="tx1"/>
                </a:solidFill>
              </a:rPr>
              <a:t>    every house is shut up so that none can enter.</a:t>
            </a:r>
          </a:p>
          <a:p>
            <a:pPr algn="l"/>
            <a:r>
              <a:rPr lang="en-US" sz="3800" baseline="30000" dirty="0">
                <a:solidFill>
                  <a:schemeClr val="tx1"/>
                </a:solidFill>
              </a:rPr>
              <a:t>11</a:t>
            </a:r>
            <a:r>
              <a:rPr lang="en-US" sz="3800" dirty="0">
                <a:solidFill>
                  <a:schemeClr val="tx1"/>
                </a:solidFill>
              </a:rPr>
              <a:t> There is an outcry in the streets for lack of wine;</a:t>
            </a:r>
          </a:p>
          <a:p>
            <a:pPr algn="l"/>
            <a:r>
              <a:rPr lang="en-US" sz="3800" dirty="0">
                <a:solidFill>
                  <a:schemeClr val="tx1"/>
                </a:solidFill>
              </a:rPr>
              <a:t>    all joy has grown dark;</a:t>
            </a:r>
          </a:p>
          <a:p>
            <a:pPr algn="l"/>
            <a:r>
              <a:rPr lang="en-US" sz="3800" dirty="0">
                <a:solidFill>
                  <a:schemeClr val="tx1"/>
                </a:solidFill>
              </a:rPr>
              <a:t>    the gladness of the earth is banished.</a:t>
            </a:r>
          </a:p>
          <a:p>
            <a:pPr algn="l"/>
            <a:r>
              <a:rPr lang="en-US" sz="3800" baseline="30000" dirty="0">
                <a:solidFill>
                  <a:schemeClr val="tx1"/>
                </a:solidFill>
              </a:rPr>
              <a:t>12</a:t>
            </a:r>
            <a:r>
              <a:rPr lang="en-US" sz="3800" dirty="0">
                <a:solidFill>
                  <a:schemeClr val="tx1"/>
                </a:solidFill>
              </a:rPr>
              <a:t> Desolation is left in the city;</a:t>
            </a:r>
          </a:p>
          <a:p>
            <a:pPr algn="l"/>
            <a:r>
              <a:rPr lang="en-US" sz="3800" dirty="0">
                <a:solidFill>
                  <a:schemeClr val="tx1"/>
                </a:solidFill>
              </a:rPr>
              <a:t>    the gates are battered into ruins.</a:t>
            </a:r>
          </a:p>
        </p:txBody>
      </p:sp>
      <p:sp>
        <p:nvSpPr>
          <p:cNvPr id="2" name="Rectangle: Rounded Corners 1">
            <a:extLst>
              <a:ext uri="{FF2B5EF4-FFF2-40B4-BE49-F238E27FC236}">
                <a16:creationId xmlns:a16="http://schemas.microsoft.com/office/drawing/2014/main" id="{B726B9B7-BD41-89D7-4FFF-EC04C05575C4}"/>
              </a:ext>
            </a:extLst>
          </p:cNvPr>
          <p:cNvSpPr/>
          <p:nvPr/>
        </p:nvSpPr>
        <p:spPr>
          <a:xfrm>
            <a:off x="1363974" y="210250"/>
            <a:ext cx="7464339" cy="2155444"/>
          </a:xfrm>
          <a:prstGeom prst="roundRect">
            <a:avLst/>
          </a:prstGeom>
          <a:solidFill>
            <a:srgbClr val="151926"/>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800"/>
              </a:spcAft>
            </a:pPr>
            <a:r>
              <a:rPr lang="en-US" sz="3600" b="1" dirty="0">
                <a:solidFill>
                  <a:srgbClr val="FFFF00"/>
                </a:solidFill>
                <a:effectLst>
                  <a:glow rad="101600">
                    <a:schemeClr val="bg1">
                      <a:alpha val="80000"/>
                    </a:schemeClr>
                  </a:glow>
                </a:effectLst>
                <a:latin typeface="Calibri" panose="020F0502020204030204" pitchFamily="34" charset="0"/>
                <a:cs typeface="Calibri" panose="020F0502020204030204" pitchFamily="34" charset="0"/>
              </a:rPr>
              <a:t>wasted</a:t>
            </a: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 city:  Literally “</a:t>
            </a:r>
            <a:r>
              <a:rPr lang="en-US" sz="3600" b="1" dirty="0">
                <a:solidFill>
                  <a:srgbClr val="FFFF00"/>
                </a:solidFill>
                <a:effectLst>
                  <a:glow rad="101600">
                    <a:schemeClr val="bg1">
                      <a:alpha val="80000"/>
                    </a:schemeClr>
                  </a:glow>
                </a:effectLst>
                <a:latin typeface="Calibri" panose="020F0502020204030204" pitchFamily="34" charset="0"/>
                <a:cs typeface="Calibri" panose="020F0502020204030204" pitchFamily="34" charset="0"/>
              </a:rPr>
              <a:t>formless</a:t>
            </a: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 city”</a:t>
            </a:r>
          </a:p>
          <a:p>
            <a:pPr algn="ctr"/>
            <a:r>
              <a:rPr lang="en-US" sz="3600" b="1" dirty="0">
                <a:solidFill>
                  <a:srgbClr val="FFFF00"/>
                </a:solidFill>
                <a:effectLst>
                  <a:glow rad="101600">
                    <a:schemeClr val="bg1">
                      <a:alpha val="80000"/>
                    </a:schemeClr>
                  </a:glow>
                </a:effectLst>
                <a:latin typeface="Calibri" panose="020F0502020204030204" pitchFamily="34" charset="0"/>
                <a:cs typeface="Calibri" panose="020F0502020204030204" pitchFamily="34" charset="0"/>
              </a:rPr>
              <a:t>The city was lacking in meaning, purpose, stability and life.</a:t>
            </a:r>
          </a:p>
        </p:txBody>
      </p:sp>
    </p:spTree>
    <p:extLst>
      <p:ext uri="{BB962C8B-B14F-4D97-AF65-F5344CB8AC3E}">
        <p14:creationId xmlns:p14="http://schemas.microsoft.com/office/powerpoint/2010/main" val="2082756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21A2FB59-F092-A2CA-E878-4F57408CC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370114" y="6027003"/>
            <a:ext cx="11451771" cy="707886"/>
          </a:xfrm>
          <a:prstGeom prst="rect">
            <a:avLst/>
          </a:prstGeom>
          <a:solidFill>
            <a:srgbClr val="735949">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4000" dirty="0">
                <a:solidFill>
                  <a:schemeClr val="tx1"/>
                </a:solidFill>
              </a:rPr>
              <a:t>How do you feel about God’s wrath and judgment?</a:t>
            </a:r>
          </a:p>
        </p:txBody>
      </p:sp>
      <p:sp>
        <p:nvSpPr>
          <p:cNvPr id="2" name="TextBox 1">
            <a:extLst>
              <a:ext uri="{FF2B5EF4-FFF2-40B4-BE49-F238E27FC236}">
                <a16:creationId xmlns:a16="http://schemas.microsoft.com/office/drawing/2014/main" id="{8A7FEB6A-95D4-A055-0790-9DF43303E2DA}"/>
              </a:ext>
            </a:extLst>
          </p:cNvPr>
          <p:cNvSpPr txBox="1"/>
          <p:nvPr/>
        </p:nvSpPr>
        <p:spPr>
          <a:xfrm>
            <a:off x="370114" y="551488"/>
            <a:ext cx="11451771" cy="4862870"/>
          </a:xfrm>
          <a:prstGeom prst="rect">
            <a:avLst/>
          </a:prstGeom>
          <a:solidFill>
            <a:srgbClr val="735949">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spcAft>
                <a:spcPts val="1200"/>
              </a:spcAft>
            </a:pPr>
            <a:r>
              <a:rPr lang="en-US" sz="4000" dirty="0">
                <a:solidFill>
                  <a:schemeClr val="tx1"/>
                </a:solidFill>
              </a:rPr>
              <a:t>God’s wrath:</a:t>
            </a:r>
          </a:p>
          <a:p>
            <a:pPr marL="571500" indent="-571500" algn="l">
              <a:spcAft>
                <a:spcPts val="1200"/>
              </a:spcAft>
              <a:buFont typeface="Arial" panose="020B0604020202020204" pitchFamily="34" charset="0"/>
              <a:buChar char="•"/>
            </a:pPr>
            <a:r>
              <a:rPr lang="en-US" sz="4000" dirty="0">
                <a:solidFill>
                  <a:schemeClr val="tx1"/>
                </a:solidFill>
              </a:rPr>
              <a:t>It is a necessary act of God based on his absolute holiness and justice.</a:t>
            </a:r>
          </a:p>
          <a:p>
            <a:pPr marL="571500" indent="-571500" algn="l">
              <a:spcAft>
                <a:spcPts val="1200"/>
              </a:spcAft>
              <a:buFont typeface="Arial" panose="020B0604020202020204" pitchFamily="34" charset="0"/>
              <a:buChar char="•"/>
            </a:pPr>
            <a:r>
              <a:rPr lang="en-US" sz="4000" dirty="0">
                <a:solidFill>
                  <a:schemeClr val="tx1"/>
                </a:solidFill>
              </a:rPr>
              <a:t>It is not until we understand God’s wrath that we can really understand the cross.</a:t>
            </a:r>
          </a:p>
          <a:p>
            <a:pPr marL="571500" indent="-571500" algn="l">
              <a:spcAft>
                <a:spcPts val="1200"/>
              </a:spcAft>
              <a:buFont typeface="Arial" panose="020B0604020202020204" pitchFamily="34" charset="0"/>
              <a:buChar char="•"/>
            </a:pPr>
            <a:r>
              <a:rPr lang="en-US" sz="4000" dirty="0">
                <a:solidFill>
                  <a:schemeClr val="tx1"/>
                </a:solidFill>
              </a:rPr>
              <a:t>Distorting or diminishing God’s wrath distorts and diminishes the cross.</a:t>
            </a:r>
          </a:p>
        </p:txBody>
      </p:sp>
    </p:spTree>
    <p:extLst>
      <p:ext uri="{BB962C8B-B14F-4D97-AF65-F5344CB8AC3E}">
        <p14:creationId xmlns:p14="http://schemas.microsoft.com/office/powerpoint/2010/main" val="124137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77EB885-0FB0-346D-3F84-3B8D092DB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49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37009" y="2575943"/>
            <a:ext cx="10310012" cy="4185761"/>
          </a:xfrm>
          <a:prstGeom prst="rect">
            <a:avLst/>
          </a:prstGeom>
          <a:solidFill>
            <a:srgbClr val="735949">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10 </a:t>
            </a:r>
            <a:r>
              <a:rPr lang="en-US" sz="3800" dirty="0"/>
              <a:t>The wasted city is broken down</a:t>
            </a:r>
            <a:r>
              <a:rPr lang="en-US" sz="3800" dirty="0">
                <a:solidFill>
                  <a:schemeClr val="tx1"/>
                </a:solidFill>
              </a:rPr>
              <a:t>;</a:t>
            </a:r>
          </a:p>
          <a:p>
            <a:pPr algn="l"/>
            <a:r>
              <a:rPr lang="en-US" sz="3800" dirty="0">
                <a:solidFill>
                  <a:schemeClr val="tx1"/>
                </a:solidFill>
              </a:rPr>
              <a:t>    every house is shut up so that none can enter.</a:t>
            </a:r>
          </a:p>
          <a:p>
            <a:pPr algn="l"/>
            <a:r>
              <a:rPr lang="en-US" sz="3800" baseline="30000" dirty="0">
                <a:solidFill>
                  <a:schemeClr val="tx1"/>
                </a:solidFill>
              </a:rPr>
              <a:t>11</a:t>
            </a:r>
            <a:r>
              <a:rPr lang="en-US" sz="3800" dirty="0">
                <a:solidFill>
                  <a:schemeClr val="tx1"/>
                </a:solidFill>
              </a:rPr>
              <a:t> There is an outcry in the streets for lack of wine;</a:t>
            </a:r>
          </a:p>
          <a:p>
            <a:pPr algn="l"/>
            <a:r>
              <a:rPr lang="en-US" sz="3800" dirty="0">
                <a:solidFill>
                  <a:schemeClr val="tx1"/>
                </a:solidFill>
              </a:rPr>
              <a:t>    all joy has grown dark;</a:t>
            </a:r>
          </a:p>
          <a:p>
            <a:pPr algn="l"/>
            <a:r>
              <a:rPr lang="en-US" sz="3800" dirty="0">
                <a:solidFill>
                  <a:schemeClr val="tx1"/>
                </a:solidFill>
              </a:rPr>
              <a:t>    the gladness of the earth is banished.</a:t>
            </a:r>
          </a:p>
          <a:p>
            <a:pPr algn="l"/>
            <a:r>
              <a:rPr lang="en-US" sz="3800" baseline="30000" dirty="0">
                <a:solidFill>
                  <a:schemeClr val="tx1"/>
                </a:solidFill>
              </a:rPr>
              <a:t>12</a:t>
            </a:r>
            <a:r>
              <a:rPr lang="en-US" sz="3800" dirty="0">
                <a:solidFill>
                  <a:schemeClr val="tx1"/>
                </a:solidFill>
              </a:rPr>
              <a:t> </a:t>
            </a:r>
            <a:r>
              <a:rPr lang="en-US" sz="3800" dirty="0"/>
              <a:t>Desolation is left in the city;</a:t>
            </a:r>
          </a:p>
          <a:p>
            <a:pPr algn="l"/>
            <a:r>
              <a:rPr lang="en-US" sz="3800" dirty="0"/>
              <a:t>    the gates are battered into ruins</a:t>
            </a:r>
            <a:r>
              <a:rPr lang="en-US" sz="3800" dirty="0">
                <a:solidFill>
                  <a:schemeClr val="tx1"/>
                </a:solidFill>
              </a:rPr>
              <a:t>.</a:t>
            </a:r>
          </a:p>
        </p:txBody>
      </p:sp>
      <p:sp>
        <p:nvSpPr>
          <p:cNvPr id="2" name="Rectangle: Rounded Corners 1">
            <a:extLst>
              <a:ext uri="{FF2B5EF4-FFF2-40B4-BE49-F238E27FC236}">
                <a16:creationId xmlns:a16="http://schemas.microsoft.com/office/drawing/2014/main" id="{B726B9B7-BD41-89D7-4FFF-EC04C05575C4}"/>
              </a:ext>
            </a:extLst>
          </p:cNvPr>
          <p:cNvSpPr/>
          <p:nvPr/>
        </p:nvSpPr>
        <p:spPr>
          <a:xfrm>
            <a:off x="1363974" y="210250"/>
            <a:ext cx="7464339" cy="2155444"/>
          </a:xfrm>
          <a:prstGeom prst="roundRect">
            <a:avLst/>
          </a:prstGeom>
          <a:solidFill>
            <a:srgbClr val="151926"/>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800"/>
              </a:spcAft>
            </a:pPr>
            <a:r>
              <a:rPr lang="en-US" sz="3600" b="1" dirty="0">
                <a:solidFill>
                  <a:srgbClr val="FFFF00"/>
                </a:solidFill>
                <a:effectLst>
                  <a:glow rad="101600">
                    <a:schemeClr val="bg1">
                      <a:alpha val="80000"/>
                    </a:schemeClr>
                  </a:glow>
                </a:effectLst>
                <a:latin typeface="Calibri" panose="020F0502020204030204" pitchFamily="34" charset="0"/>
                <a:cs typeface="Calibri" panose="020F0502020204030204" pitchFamily="34" charset="0"/>
              </a:rPr>
              <a:t>wasted</a:t>
            </a: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 city:  Literally “</a:t>
            </a:r>
            <a:r>
              <a:rPr lang="en-US" sz="3600" b="1" dirty="0">
                <a:solidFill>
                  <a:srgbClr val="FFFF00"/>
                </a:solidFill>
                <a:effectLst>
                  <a:glow rad="101600">
                    <a:schemeClr val="bg1">
                      <a:alpha val="80000"/>
                    </a:schemeClr>
                  </a:glow>
                </a:effectLst>
                <a:latin typeface="Calibri" panose="020F0502020204030204" pitchFamily="34" charset="0"/>
                <a:cs typeface="Calibri" panose="020F0502020204030204" pitchFamily="34" charset="0"/>
              </a:rPr>
              <a:t>formless</a:t>
            </a: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 city”</a:t>
            </a:r>
          </a:p>
          <a:p>
            <a:pPr algn="ctr"/>
            <a:r>
              <a:rPr lang="en-US" sz="3600" b="1" dirty="0">
                <a:solidFill>
                  <a:srgbClr val="FFFF00"/>
                </a:solidFill>
                <a:effectLst>
                  <a:glow rad="101600">
                    <a:schemeClr val="bg1">
                      <a:alpha val="80000"/>
                    </a:schemeClr>
                  </a:glow>
                </a:effectLst>
                <a:latin typeface="Calibri" panose="020F0502020204030204" pitchFamily="34" charset="0"/>
                <a:cs typeface="Calibri" panose="020F0502020204030204" pitchFamily="34" charset="0"/>
              </a:rPr>
              <a:t>The city was lacking in meaning, purpose, stability and life.</a:t>
            </a:r>
          </a:p>
        </p:txBody>
      </p:sp>
      <p:sp>
        <p:nvSpPr>
          <p:cNvPr id="4" name="TextBox 3">
            <a:extLst>
              <a:ext uri="{FF2B5EF4-FFF2-40B4-BE49-F238E27FC236}">
                <a16:creationId xmlns:a16="http://schemas.microsoft.com/office/drawing/2014/main" id="{FF2C7E5C-7B97-EF79-09CA-ADD577AFE0CB}"/>
              </a:ext>
            </a:extLst>
          </p:cNvPr>
          <p:cNvSpPr txBox="1"/>
          <p:nvPr/>
        </p:nvSpPr>
        <p:spPr>
          <a:xfrm>
            <a:off x="9202979" y="364642"/>
            <a:ext cx="1541221" cy="1846659"/>
          </a:xfrm>
          <a:prstGeom prst="rect">
            <a:avLst/>
          </a:prstGeom>
          <a:no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800" dirty="0"/>
              <a:t>City</a:t>
            </a:r>
          </a:p>
          <a:p>
            <a:r>
              <a:rPr lang="en-US" sz="3800" dirty="0"/>
              <a:t>Of</a:t>
            </a:r>
          </a:p>
          <a:p>
            <a:r>
              <a:rPr lang="en-US" sz="3800" dirty="0"/>
              <a:t>Man!</a:t>
            </a:r>
            <a:endParaRPr lang="en-US" sz="3800" dirty="0">
              <a:solidFill>
                <a:schemeClr val="tx1"/>
              </a:solidFill>
            </a:endParaRPr>
          </a:p>
        </p:txBody>
      </p:sp>
    </p:spTree>
    <p:extLst>
      <p:ext uri="{BB962C8B-B14F-4D97-AF65-F5344CB8AC3E}">
        <p14:creationId xmlns:p14="http://schemas.microsoft.com/office/powerpoint/2010/main" val="19818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pic>
        <p:nvPicPr>
          <p:cNvPr id="2" name="Picture 2">
            <a:extLst>
              <a:ext uri="{FF2B5EF4-FFF2-40B4-BE49-F238E27FC236}">
                <a16:creationId xmlns:a16="http://schemas.microsoft.com/office/drawing/2014/main" id="{2E39FEF1-7D20-9EA7-0E47-E685C8780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1685F0-9EDA-1450-48EA-1BFF28C89846}"/>
              </a:ext>
            </a:extLst>
          </p:cNvPr>
          <p:cNvSpPr txBox="1"/>
          <p:nvPr/>
        </p:nvSpPr>
        <p:spPr>
          <a:xfrm>
            <a:off x="918063" y="24489"/>
            <a:ext cx="10355874" cy="830997"/>
          </a:xfrm>
          <a:prstGeom prst="rect">
            <a:avLst/>
          </a:prstGeom>
          <a:noFill/>
          <a:ln w="63500">
            <a:noFill/>
          </a:ln>
        </p:spPr>
        <p:txBody>
          <a:bodyPr wrap="square" rtlCol="0">
            <a:spAutoFit/>
          </a:bodyPr>
          <a:lstStyle/>
          <a:p>
            <a:pPr algn="ctr"/>
            <a:r>
              <a:rPr lang="en-US" sz="4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24 – God’s Worldwide Judgment</a:t>
            </a:r>
          </a:p>
        </p:txBody>
      </p:sp>
      <p:sp>
        <p:nvSpPr>
          <p:cNvPr id="5" name="TextBox 4">
            <a:extLst>
              <a:ext uri="{FF2B5EF4-FFF2-40B4-BE49-F238E27FC236}">
                <a16:creationId xmlns:a16="http://schemas.microsoft.com/office/drawing/2014/main" id="{C07C7976-959E-9AAE-183E-9AD27E350D1D}"/>
              </a:ext>
            </a:extLst>
          </p:cNvPr>
          <p:cNvSpPr txBox="1"/>
          <p:nvPr/>
        </p:nvSpPr>
        <p:spPr>
          <a:xfrm>
            <a:off x="1229794" y="3866342"/>
            <a:ext cx="9732411" cy="2800767"/>
          </a:xfrm>
          <a:prstGeom prst="rect">
            <a:avLst/>
          </a:prstGeom>
          <a:solidFill>
            <a:srgbClr val="4D5B8A">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742950" indent="-742950" algn="l">
              <a:buFont typeface="+mj-lt"/>
              <a:buAutoNum type="arabicPeriod"/>
            </a:pPr>
            <a:r>
              <a:rPr lang="en-US" dirty="0">
                <a:solidFill>
                  <a:schemeClr val="tx1"/>
                </a:solidFill>
              </a:rPr>
              <a:t>Divine Judgment Summarized (1-6)</a:t>
            </a:r>
          </a:p>
          <a:p>
            <a:pPr marL="742950" indent="-742950" algn="l">
              <a:buFont typeface="+mj-lt"/>
              <a:buAutoNum type="arabicPeriod"/>
            </a:pPr>
            <a:r>
              <a:rPr lang="en-US" dirty="0">
                <a:solidFill>
                  <a:schemeClr val="tx1"/>
                </a:solidFill>
              </a:rPr>
              <a:t>Lament for the Ruined City (7-12)</a:t>
            </a:r>
          </a:p>
          <a:p>
            <a:pPr marL="742950" indent="-742950" algn="l">
              <a:buFont typeface="+mj-lt"/>
              <a:buAutoNum type="arabicPeriod"/>
            </a:pPr>
            <a:r>
              <a:rPr lang="en-US" dirty="0"/>
              <a:t>Remnant’s Song of Praise (13-16a)</a:t>
            </a:r>
          </a:p>
          <a:p>
            <a:pPr marL="742950" indent="-742950" algn="l">
              <a:buFont typeface="+mj-lt"/>
              <a:buAutoNum type="arabicPeriod"/>
            </a:pPr>
            <a:r>
              <a:rPr lang="en-US" dirty="0">
                <a:solidFill>
                  <a:schemeClr val="tx1"/>
                </a:solidFill>
              </a:rPr>
              <a:t>Divine Judgment Described (16b-23)</a:t>
            </a:r>
          </a:p>
        </p:txBody>
      </p:sp>
    </p:spTree>
    <p:extLst>
      <p:ext uri="{BB962C8B-B14F-4D97-AF65-F5344CB8AC3E}">
        <p14:creationId xmlns:p14="http://schemas.microsoft.com/office/powerpoint/2010/main" val="26684176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F777308-4A56-29F4-33FE-4B606248A4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75" b="23674"/>
          <a:stretch/>
        </p:blipFill>
        <p:spPr bwMode="auto">
          <a:xfrm>
            <a:off x="8316" y="-1"/>
            <a:ext cx="5186346" cy="68546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FF03FF-8B56-A29F-5D3E-7028CF471EDA}"/>
              </a:ext>
            </a:extLst>
          </p:cNvPr>
          <p:cNvSpPr txBox="1"/>
          <p:nvPr/>
        </p:nvSpPr>
        <p:spPr>
          <a:xfrm>
            <a:off x="5421088" y="689777"/>
            <a:ext cx="6542314" cy="3600986"/>
          </a:xfrm>
          <a:prstGeom prst="rect">
            <a:avLst/>
          </a:prstGeom>
          <a:noFill/>
        </p:spPr>
        <p:txBody>
          <a:bodyPr wrap="square" rtlCol="0">
            <a:spAutoFit/>
          </a:bodyPr>
          <a:lstStyle/>
          <a:p>
            <a:r>
              <a:rPr lang="en-US" sz="38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13</a:t>
            </a:r>
            <a:r>
              <a:rPr lang="en-US" sz="38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For thus it shall be in the midst of the earth</a:t>
            </a:r>
          </a:p>
          <a:p>
            <a:r>
              <a:rPr lang="en-US" sz="38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among the nations,</a:t>
            </a:r>
          </a:p>
          <a:p>
            <a:r>
              <a:rPr lang="en-US" sz="38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as when an olive tree is beaten,</a:t>
            </a:r>
          </a:p>
          <a:p>
            <a:r>
              <a:rPr lang="en-US" sz="38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as at the gleaning when the grape harvest is done.</a:t>
            </a:r>
          </a:p>
        </p:txBody>
      </p:sp>
      <p:sp>
        <p:nvSpPr>
          <p:cNvPr id="3" name="Rectangle: Rounded Corners 2">
            <a:extLst>
              <a:ext uri="{FF2B5EF4-FFF2-40B4-BE49-F238E27FC236}">
                <a16:creationId xmlns:a16="http://schemas.microsoft.com/office/drawing/2014/main" id="{34AB09DD-28C0-9CEC-2194-E5D84445C0E3}"/>
              </a:ext>
            </a:extLst>
          </p:cNvPr>
          <p:cNvSpPr/>
          <p:nvPr/>
        </p:nvSpPr>
        <p:spPr>
          <a:xfrm>
            <a:off x="5479040" y="5266705"/>
            <a:ext cx="2588624" cy="688098"/>
          </a:xfrm>
          <a:prstGeom prst="roundRect">
            <a:avLst/>
          </a:prstGeom>
          <a:solidFill>
            <a:schemeClr val="accent1">
              <a:lumMod val="75000"/>
            </a:schemeClr>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Remnant!</a:t>
            </a:r>
          </a:p>
        </p:txBody>
      </p:sp>
      <p:pic>
        <p:nvPicPr>
          <p:cNvPr id="1028" name="Picture 4">
            <a:extLst>
              <a:ext uri="{FF2B5EF4-FFF2-40B4-BE49-F238E27FC236}">
                <a16:creationId xmlns:a16="http://schemas.microsoft.com/office/drawing/2014/main" id="{3E6FCAD0-F685-119C-AE86-A724AD72D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2042" y="4601176"/>
            <a:ext cx="3526973" cy="2019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0507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F777308-4A56-29F4-33FE-4B606248A4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75" b="23674"/>
          <a:stretch/>
        </p:blipFill>
        <p:spPr bwMode="auto">
          <a:xfrm>
            <a:off x="8316" y="-1"/>
            <a:ext cx="5186346" cy="68546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FF03FF-8B56-A29F-5D3E-7028CF471EDA}"/>
              </a:ext>
            </a:extLst>
          </p:cNvPr>
          <p:cNvSpPr txBox="1"/>
          <p:nvPr/>
        </p:nvSpPr>
        <p:spPr>
          <a:xfrm>
            <a:off x="5421088" y="689777"/>
            <a:ext cx="6542314" cy="3600986"/>
          </a:xfrm>
          <a:prstGeom prst="rect">
            <a:avLst/>
          </a:prstGeom>
          <a:noFill/>
        </p:spPr>
        <p:txBody>
          <a:bodyPr wrap="square" rtlCol="0">
            <a:spAutoFit/>
          </a:bodyPr>
          <a:lstStyle/>
          <a:p>
            <a:r>
              <a:rPr lang="en-US" sz="38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13</a:t>
            </a:r>
            <a:r>
              <a:rPr lang="en-US" sz="38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For thus it shall be in the midst of the earth</a:t>
            </a:r>
          </a:p>
          <a:p>
            <a:r>
              <a:rPr lang="en-US" sz="38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38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among the nations</a:t>
            </a:r>
            <a:r>
              <a:rPr lang="en-US" sz="38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8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as when an olive tree is beaten,</a:t>
            </a:r>
          </a:p>
          <a:p>
            <a:r>
              <a:rPr lang="en-US" sz="38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as at the gleaning when the grape harvest is done.</a:t>
            </a:r>
          </a:p>
        </p:txBody>
      </p:sp>
      <p:sp>
        <p:nvSpPr>
          <p:cNvPr id="3" name="Rectangle: Rounded Corners 2">
            <a:extLst>
              <a:ext uri="{FF2B5EF4-FFF2-40B4-BE49-F238E27FC236}">
                <a16:creationId xmlns:a16="http://schemas.microsoft.com/office/drawing/2014/main" id="{34AB09DD-28C0-9CEC-2194-E5D84445C0E3}"/>
              </a:ext>
            </a:extLst>
          </p:cNvPr>
          <p:cNvSpPr/>
          <p:nvPr/>
        </p:nvSpPr>
        <p:spPr>
          <a:xfrm>
            <a:off x="5479040" y="4866468"/>
            <a:ext cx="2588624" cy="1150328"/>
          </a:xfrm>
          <a:prstGeom prst="roundRect">
            <a:avLst/>
          </a:prstGeom>
          <a:solidFill>
            <a:schemeClr val="accent1">
              <a:lumMod val="75000"/>
            </a:schemeClr>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Worldwide</a:t>
            </a:r>
          </a:p>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Remnant</a:t>
            </a:r>
          </a:p>
        </p:txBody>
      </p:sp>
      <p:pic>
        <p:nvPicPr>
          <p:cNvPr id="1028" name="Picture 4">
            <a:extLst>
              <a:ext uri="{FF2B5EF4-FFF2-40B4-BE49-F238E27FC236}">
                <a16:creationId xmlns:a16="http://schemas.microsoft.com/office/drawing/2014/main" id="{3E6FCAD0-F685-119C-AE86-A724AD72D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2042" y="4601176"/>
            <a:ext cx="3526973" cy="2019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06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CC34371-80BC-F186-5068-86C320D3D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2" name="Rectangle: Rounded Corners 1">
            <a:extLst>
              <a:ext uri="{FF2B5EF4-FFF2-40B4-BE49-F238E27FC236}">
                <a16:creationId xmlns:a16="http://schemas.microsoft.com/office/drawing/2014/main" id="{2AFF538F-4FE8-6530-EAB0-45B4E76449A1}"/>
              </a:ext>
            </a:extLst>
          </p:cNvPr>
          <p:cNvSpPr/>
          <p:nvPr/>
        </p:nvSpPr>
        <p:spPr>
          <a:xfrm>
            <a:off x="244928" y="183437"/>
            <a:ext cx="6319158" cy="1220820"/>
          </a:xfrm>
          <a:prstGeom prst="roundRect">
            <a:avLst/>
          </a:prstGeom>
          <a:solidFill>
            <a:srgbClr val="3A4471"/>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Who is left?</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People from all nations</a:t>
            </a:r>
          </a:p>
        </p:txBody>
      </p:sp>
      <p:sp>
        <p:nvSpPr>
          <p:cNvPr id="4" name="TextBox 3">
            <a:extLst>
              <a:ext uri="{FF2B5EF4-FFF2-40B4-BE49-F238E27FC236}">
                <a16:creationId xmlns:a16="http://schemas.microsoft.com/office/drawing/2014/main" id="{2ACD1D08-0CAC-469B-4649-ECD05BBBAA79}"/>
              </a:ext>
            </a:extLst>
          </p:cNvPr>
          <p:cNvSpPr txBox="1"/>
          <p:nvPr/>
        </p:nvSpPr>
        <p:spPr>
          <a:xfrm>
            <a:off x="244928" y="2431167"/>
            <a:ext cx="11702144" cy="4185761"/>
          </a:xfrm>
          <a:prstGeom prst="rect">
            <a:avLst/>
          </a:prstGeom>
          <a:solidFill>
            <a:srgbClr val="3A4471">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14 </a:t>
            </a:r>
            <a:r>
              <a:rPr lang="en-US" sz="3800" dirty="0"/>
              <a:t>They</a:t>
            </a:r>
            <a:r>
              <a:rPr lang="en-US" sz="3800" dirty="0">
                <a:solidFill>
                  <a:schemeClr val="tx1"/>
                </a:solidFill>
              </a:rPr>
              <a:t> lift up their voices, they sing for joy;</a:t>
            </a:r>
          </a:p>
          <a:p>
            <a:pPr algn="l"/>
            <a:r>
              <a:rPr lang="en-US" sz="3800" dirty="0">
                <a:solidFill>
                  <a:schemeClr val="tx1"/>
                </a:solidFill>
              </a:rPr>
              <a:t>    over the majesty of the Lord they shout </a:t>
            </a:r>
            <a:r>
              <a:rPr lang="en-US" sz="3800" dirty="0"/>
              <a:t>from the west</a:t>
            </a:r>
            <a:r>
              <a:rPr lang="en-US" sz="3800" dirty="0">
                <a:solidFill>
                  <a:schemeClr val="tx1"/>
                </a:solidFill>
              </a:rPr>
              <a:t>.</a:t>
            </a:r>
          </a:p>
          <a:p>
            <a:pPr algn="l"/>
            <a:r>
              <a:rPr lang="en-US" sz="3800" baseline="30000" dirty="0">
                <a:solidFill>
                  <a:schemeClr val="tx1"/>
                </a:solidFill>
              </a:rPr>
              <a:t>15</a:t>
            </a:r>
            <a:r>
              <a:rPr lang="en-US" sz="3800" dirty="0">
                <a:solidFill>
                  <a:schemeClr val="tx1"/>
                </a:solidFill>
              </a:rPr>
              <a:t> Therefore </a:t>
            </a:r>
            <a:r>
              <a:rPr lang="en-US" sz="3800" dirty="0"/>
              <a:t>in the east </a:t>
            </a:r>
            <a:r>
              <a:rPr lang="en-US" sz="3800" dirty="0">
                <a:solidFill>
                  <a:schemeClr val="tx1"/>
                </a:solidFill>
              </a:rPr>
              <a:t>give glory to the Lord;</a:t>
            </a:r>
          </a:p>
          <a:p>
            <a:pPr algn="l"/>
            <a:r>
              <a:rPr lang="en-US" sz="3800" dirty="0">
                <a:solidFill>
                  <a:schemeClr val="tx1"/>
                </a:solidFill>
              </a:rPr>
              <a:t>    </a:t>
            </a:r>
            <a:r>
              <a:rPr lang="en-US" sz="3800" dirty="0"/>
              <a:t>in the coastlands of the sea</a:t>
            </a:r>
            <a:r>
              <a:rPr lang="en-US" sz="3800" dirty="0">
                <a:solidFill>
                  <a:schemeClr val="tx1"/>
                </a:solidFill>
              </a:rPr>
              <a:t>, </a:t>
            </a:r>
          </a:p>
          <a:p>
            <a:pPr algn="l"/>
            <a:r>
              <a:rPr lang="en-US" sz="3800" dirty="0">
                <a:solidFill>
                  <a:schemeClr val="tx1"/>
                </a:solidFill>
              </a:rPr>
              <a:t>    give glory to the name of the Lord, the God of Israel.</a:t>
            </a:r>
          </a:p>
          <a:p>
            <a:pPr algn="l"/>
            <a:r>
              <a:rPr lang="en-US" sz="3800" baseline="30000" dirty="0">
                <a:solidFill>
                  <a:schemeClr val="tx1"/>
                </a:solidFill>
              </a:rPr>
              <a:t>16</a:t>
            </a:r>
            <a:r>
              <a:rPr lang="en-US" sz="3800" dirty="0">
                <a:solidFill>
                  <a:schemeClr val="tx1"/>
                </a:solidFill>
              </a:rPr>
              <a:t> </a:t>
            </a:r>
            <a:r>
              <a:rPr lang="en-US" sz="3800" dirty="0"/>
              <a:t>From the ends of the earth</a:t>
            </a:r>
            <a:r>
              <a:rPr lang="en-US" sz="3800" dirty="0">
                <a:solidFill>
                  <a:schemeClr val="tx1"/>
                </a:solidFill>
              </a:rPr>
              <a:t> we hear songs of praise, of glory to the Righteous One.</a:t>
            </a:r>
          </a:p>
        </p:txBody>
      </p:sp>
    </p:spTree>
    <p:extLst>
      <p:ext uri="{BB962C8B-B14F-4D97-AF65-F5344CB8AC3E}">
        <p14:creationId xmlns:p14="http://schemas.microsoft.com/office/powerpoint/2010/main" val="104064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CC34371-80BC-F186-5068-86C320D3D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44928" y="2431167"/>
            <a:ext cx="11702144" cy="4185761"/>
          </a:xfrm>
          <a:prstGeom prst="rect">
            <a:avLst/>
          </a:prstGeom>
          <a:solidFill>
            <a:srgbClr val="3A4471">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14 </a:t>
            </a:r>
            <a:r>
              <a:rPr lang="en-US" sz="3800" dirty="0">
                <a:solidFill>
                  <a:schemeClr val="tx1"/>
                </a:solidFill>
              </a:rPr>
              <a:t>They lift up their voices, </a:t>
            </a:r>
            <a:r>
              <a:rPr lang="en-US" sz="3800" dirty="0"/>
              <a:t>they sing for joy</a:t>
            </a:r>
            <a:r>
              <a:rPr lang="en-US" sz="3800" dirty="0">
                <a:solidFill>
                  <a:schemeClr val="tx1"/>
                </a:solidFill>
              </a:rPr>
              <a:t>;</a:t>
            </a:r>
          </a:p>
          <a:p>
            <a:pPr algn="l"/>
            <a:r>
              <a:rPr lang="en-US" sz="3800" dirty="0">
                <a:solidFill>
                  <a:schemeClr val="tx1"/>
                </a:solidFill>
              </a:rPr>
              <a:t>    </a:t>
            </a:r>
            <a:r>
              <a:rPr lang="en-US" sz="3800" dirty="0"/>
              <a:t>over the majesty of the L</a:t>
            </a:r>
            <a:r>
              <a:rPr lang="en-US" sz="3200" dirty="0"/>
              <a:t>ORD</a:t>
            </a:r>
            <a:r>
              <a:rPr lang="en-US" sz="3800" dirty="0"/>
              <a:t> </a:t>
            </a:r>
            <a:r>
              <a:rPr lang="en-US" sz="3800" dirty="0">
                <a:solidFill>
                  <a:schemeClr val="tx1"/>
                </a:solidFill>
              </a:rPr>
              <a:t>they shout from the west.</a:t>
            </a:r>
          </a:p>
          <a:p>
            <a:pPr algn="l"/>
            <a:r>
              <a:rPr lang="en-US" sz="3800" baseline="30000" dirty="0">
                <a:solidFill>
                  <a:schemeClr val="tx1"/>
                </a:solidFill>
              </a:rPr>
              <a:t>15</a:t>
            </a:r>
            <a:r>
              <a:rPr lang="en-US" sz="3800" dirty="0">
                <a:solidFill>
                  <a:schemeClr val="tx1"/>
                </a:solidFill>
              </a:rPr>
              <a:t> Therefore in the east </a:t>
            </a:r>
            <a:r>
              <a:rPr lang="en-US" sz="3800" dirty="0"/>
              <a:t>give glory to the L</a:t>
            </a:r>
            <a:r>
              <a:rPr lang="en-US" sz="3200" dirty="0"/>
              <a:t>ORD</a:t>
            </a:r>
            <a:r>
              <a:rPr lang="en-US" sz="3800" dirty="0">
                <a:solidFill>
                  <a:schemeClr val="tx1"/>
                </a:solidFill>
              </a:rPr>
              <a:t>;</a:t>
            </a:r>
          </a:p>
          <a:p>
            <a:pPr algn="l"/>
            <a:r>
              <a:rPr lang="en-US" sz="3800" dirty="0">
                <a:solidFill>
                  <a:schemeClr val="tx1"/>
                </a:solidFill>
              </a:rPr>
              <a:t>    in the coastlands of the sea, </a:t>
            </a:r>
          </a:p>
          <a:p>
            <a:pPr algn="l"/>
            <a:r>
              <a:rPr lang="en-US" sz="3800" dirty="0">
                <a:solidFill>
                  <a:schemeClr val="tx1"/>
                </a:solidFill>
              </a:rPr>
              <a:t>    </a:t>
            </a:r>
            <a:r>
              <a:rPr lang="en-US" sz="3800" dirty="0"/>
              <a:t>give glory to the name of the L</a:t>
            </a:r>
            <a:r>
              <a:rPr lang="en-US" sz="3200" dirty="0"/>
              <a:t>ORD</a:t>
            </a:r>
            <a:r>
              <a:rPr lang="en-US" sz="3800" dirty="0">
                <a:solidFill>
                  <a:schemeClr val="tx1"/>
                </a:solidFill>
              </a:rPr>
              <a:t>, the God of Israel.</a:t>
            </a:r>
          </a:p>
          <a:p>
            <a:pPr algn="l"/>
            <a:r>
              <a:rPr lang="en-US" sz="3800" baseline="30000" dirty="0">
                <a:solidFill>
                  <a:schemeClr val="tx1"/>
                </a:solidFill>
              </a:rPr>
              <a:t>16</a:t>
            </a:r>
            <a:r>
              <a:rPr lang="en-US" sz="3800" dirty="0">
                <a:solidFill>
                  <a:schemeClr val="tx1"/>
                </a:solidFill>
              </a:rPr>
              <a:t> From the ends of the earth we hear songs of praise, of </a:t>
            </a:r>
            <a:r>
              <a:rPr lang="en-US" sz="3800" dirty="0"/>
              <a:t>glory to the Righteous One</a:t>
            </a:r>
            <a:r>
              <a:rPr lang="en-US" sz="3800" dirty="0">
                <a:solidFill>
                  <a:schemeClr val="tx1"/>
                </a:solidFill>
              </a:rPr>
              <a:t>.</a:t>
            </a:r>
          </a:p>
        </p:txBody>
      </p:sp>
      <p:sp>
        <p:nvSpPr>
          <p:cNvPr id="5" name="Rectangle: Rounded Corners 4">
            <a:extLst>
              <a:ext uri="{FF2B5EF4-FFF2-40B4-BE49-F238E27FC236}">
                <a16:creationId xmlns:a16="http://schemas.microsoft.com/office/drawing/2014/main" id="{D8BDB493-3E0B-10A2-0F72-4C0E304BEA36}"/>
              </a:ext>
            </a:extLst>
          </p:cNvPr>
          <p:cNvSpPr/>
          <p:nvPr/>
        </p:nvSpPr>
        <p:spPr>
          <a:xfrm>
            <a:off x="244927" y="183436"/>
            <a:ext cx="7538359" cy="1786877"/>
          </a:xfrm>
          <a:prstGeom prst="roundRect">
            <a:avLst/>
          </a:prstGeom>
          <a:solidFill>
            <a:srgbClr val="3A4471"/>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Who is left?</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People from all nations</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People who are worshipping God!</a:t>
            </a:r>
          </a:p>
        </p:txBody>
      </p:sp>
    </p:spTree>
    <p:extLst>
      <p:ext uri="{BB962C8B-B14F-4D97-AF65-F5344CB8AC3E}">
        <p14:creationId xmlns:p14="http://schemas.microsoft.com/office/powerpoint/2010/main" val="3687012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CC34371-80BC-F186-5068-86C320D3D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662321" y="2442069"/>
            <a:ext cx="10867357" cy="4185761"/>
          </a:xfrm>
          <a:prstGeom prst="rect">
            <a:avLst/>
          </a:prstGeom>
          <a:solidFill>
            <a:srgbClr val="3A4471">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1 </a:t>
            </a:r>
            <a:r>
              <a:rPr lang="en-US" sz="3800" dirty="0">
                <a:solidFill>
                  <a:schemeClr val="tx1"/>
                </a:solidFill>
              </a:rPr>
              <a:t>Therefore, since we have been justified by faith, </a:t>
            </a:r>
            <a:r>
              <a:rPr lang="en-US" sz="3800" dirty="0"/>
              <a:t>we have peace with God</a:t>
            </a:r>
            <a:r>
              <a:rPr lang="en-US" sz="3800" dirty="0">
                <a:solidFill>
                  <a:schemeClr val="tx1"/>
                </a:solidFill>
              </a:rPr>
              <a:t> through our Lord Jesus Christ… </a:t>
            </a:r>
            <a:r>
              <a:rPr lang="en-US" sz="3800" baseline="30000" dirty="0">
                <a:solidFill>
                  <a:schemeClr val="tx1"/>
                </a:solidFill>
              </a:rPr>
              <a:t>8</a:t>
            </a:r>
            <a:r>
              <a:rPr lang="en-US" sz="3800" dirty="0">
                <a:solidFill>
                  <a:schemeClr val="tx1"/>
                </a:solidFill>
              </a:rPr>
              <a:t> but God shows his love for us in that while we were still sinners, Christ died for us. </a:t>
            </a:r>
            <a:r>
              <a:rPr lang="en-US" sz="3800" baseline="30000" dirty="0">
                <a:solidFill>
                  <a:schemeClr val="tx1"/>
                </a:solidFill>
              </a:rPr>
              <a:t>9</a:t>
            </a:r>
            <a:r>
              <a:rPr lang="en-US" sz="3800" dirty="0">
                <a:solidFill>
                  <a:schemeClr val="tx1"/>
                </a:solidFill>
              </a:rPr>
              <a:t> Since, therefore, we have now been justified by his blood, much more shall we be </a:t>
            </a:r>
            <a:r>
              <a:rPr lang="en-US" sz="3800" dirty="0"/>
              <a:t>saved by him from the wrath of God</a:t>
            </a:r>
            <a:r>
              <a:rPr lang="en-US" sz="3800" dirty="0">
                <a:solidFill>
                  <a:schemeClr val="tx1"/>
                </a:solidFill>
              </a:rPr>
              <a:t>.</a:t>
            </a:r>
          </a:p>
          <a:p>
            <a:pPr algn="l"/>
            <a:r>
              <a:rPr lang="en-US" sz="3800" dirty="0">
                <a:solidFill>
                  <a:schemeClr val="tx1"/>
                </a:solidFill>
              </a:rPr>
              <a:t>                                                        Romans 5:1, 8-9</a:t>
            </a:r>
          </a:p>
        </p:txBody>
      </p:sp>
      <p:sp>
        <p:nvSpPr>
          <p:cNvPr id="2" name="Rectangle: Rounded Corners 1">
            <a:extLst>
              <a:ext uri="{FF2B5EF4-FFF2-40B4-BE49-F238E27FC236}">
                <a16:creationId xmlns:a16="http://schemas.microsoft.com/office/drawing/2014/main" id="{2AFF538F-4FE8-6530-EAB0-45B4E76449A1}"/>
              </a:ext>
            </a:extLst>
          </p:cNvPr>
          <p:cNvSpPr/>
          <p:nvPr/>
        </p:nvSpPr>
        <p:spPr>
          <a:xfrm>
            <a:off x="1648515" y="230170"/>
            <a:ext cx="8894967" cy="1981728"/>
          </a:xfrm>
          <a:prstGeom prst="roundRect">
            <a:avLst/>
          </a:prstGeom>
          <a:solidFill>
            <a:srgbClr val="3A4471"/>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These are not random people… </a:t>
            </a:r>
          </a:p>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These are people who have trusted in Jesus’ death to save them from God’s wrath!</a:t>
            </a:r>
          </a:p>
        </p:txBody>
      </p:sp>
    </p:spTree>
    <p:extLst>
      <p:ext uri="{BB962C8B-B14F-4D97-AF65-F5344CB8AC3E}">
        <p14:creationId xmlns:p14="http://schemas.microsoft.com/office/powerpoint/2010/main" val="65593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CC34371-80BC-F186-5068-86C320D3D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44928" y="2431167"/>
            <a:ext cx="11702144" cy="4185761"/>
          </a:xfrm>
          <a:prstGeom prst="rect">
            <a:avLst/>
          </a:prstGeom>
          <a:solidFill>
            <a:srgbClr val="3A4471">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14 </a:t>
            </a:r>
            <a:r>
              <a:rPr lang="en-US" sz="3800" dirty="0">
                <a:solidFill>
                  <a:schemeClr val="tx1"/>
                </a:solidFill>
              </a:rPr>
              <a:t>They lift up their voices, </a:t>
            </a:r>
            <a:r>
              <a:rPr lang="en-US" sz="3800" dirty="0"/>
              <a:t>they sing for joy</a:t>
            </a:r>
            <a:r>
              <a:rPr lang="en-US" sz="3800" dirty="0">
                <a:solidFill>
                  <a:schemeClr val="tx1"/>
                </a:solidFill>
              </a:rPr>
              <a:t>;</a:t>
            </a:r>
          </a:p>
          <a:p>
            <a:pPr algn="l"/>
            <a:r>
              <a:rPr lang="en-US" sz="3800" dirty="0">
                <a:solidFill>
                  <a:schemeClr val="tx1"/>
                </a:solidFill>
              </a:rPr>
              <a:t>    </a:t>
            </a:r>
            <a:r>
              <a:rPr lang="en-US" sz="3800" dirty="0"/>
              <a:t>over the majesty of the L</a:t>
            </a:r>
            <a:r>
              <a:rPr lang="en-US" sz="3200" dirty="0"/>
              <a:t>ORD</a:t>
            </a:r>
            <a:r>
              <a:rPr lang="en-US" sz="3800" dirty="0"/>
              <a:t> </a:t>
            </a:r>
            <a:r>
              <a:rPr lang="en-US" sz="3800" dirty="0">
                <a:solidFill>
                  <a:schemeClr val="tx1"/>
                </a:solidFill>
              </a:rPr>
              <a:t>they shout from the west.</a:t>
            </a:r>
          </a:p>
          <a:p>
            <a:pPr algn="l"/>
            <a:r>
              <a:rPr lang="en-US" sz="3800" baseline="30000" dirty="0">
                <a:solidFill>
                  <a:schemeClr val="tx1"/>
                </a:solidFill>
              </a:rPr>
              <a:t>15</a:t>
            </a:r>
            <a:r>
              <a:rPr lang="en-US" sz="3800" dirty="0">
                <a:solidFill>
                  <a:schemeClr val="tx1"/>
                </a:solidFill>
              </a:rPr>
              <a:t> Therefore in the east </a:t>
            </a:r>
            <a:r>
              <a:rPr lang="en-US" sz="3800" dirty="0"/>
              <a:t>give glory to the L</a:t>
            </a:r>
            <a:r>
              <a:rPr lang="en-US" sz="3200" dirty="0"/>
              <a:t>ORD</a:t>
            </a:r>
            <a:r>
              <a:rPr lang="en-US" sz="3800" dirty="0">
                <a:solidFill>
                  <a:schemeClr val="tx1"/>
                </a:solidFill>
              </a:rPr>
              <a:t>;</a:t>
            </a:r>
          </a:p>
          <a:p>
            <a:pPr algn="l"/>
            <a:r>
              <a:rPr lang="en-US" sz="3800" dirty="0">
                <a:solidFill>
                  <a:schemeClr val="tx1"/>
                </a:solidFill>
              </a:rPr>
              <a:t>    in the coastlands of the sea, </a:t>
            </a:r>
          </a:p>
          <a:p>
            <a:pPr algn="l"/>
            <a:r>
              <a:rPr lang="en-US" sz="3800" dirty="0">
                <a:solidFill>
                  <a:schemeClr val="tx1"/>
                </a:solidFill>
              </a:rPr>
              <a:t>    </a:t>
            </a:r>
            <a:r>
              <a:rPr lang="en-US" sz="3800" dirty="0"/>
              <a:t>give glory to the name of the L</a:t>
            </a:r>
            <a:r>
              <a:rPr lang="en-US" sz="3200" dirty="0"/>
              <a:t>ORD</a:t>
            </a:r>
            <a:r>
              <a:rPr lang="en-US" sz="3800" dirty="0">
                <a:solidFill>
                  <a:schemeClr val="tx1"/>
                </a:solidFill>
              </a:rPr>
              <a:t>, the God of Israel.</a:t>
            </a:r>
          </a:p>
          <a:p>
            <a:pPr algn="l"/>
            <a:r>
              <a:rPr lang="en-US" sz="3800" baseline="30000" dirty="0">
                <a:solidFill>
                  <a:schemeClr val="tx1"/>
                </a:solidFill>
              </a:rPr>
              <a:t>16</a:t>
            </a:r>
            <a:r>
              <a:rPr lang="en-US" sz="3800" dirty="0">
                <a:solidFill>
                  <a:schemeClr val="tx1"/>
                </a:solidFill>
              </a:rPr>
              <a:t> From the ends of the earth we hear songs of praise, of </a:t>
            </a:r>
            <a:r>
              <a:rPr lang="en-US" sz="3800" dirty="0"/>
              <a:t>glory to the Righteous One</a:t>
            </a:r>
            <a:r>
              <a:rPr lang="en-US" sz="3800" dirty="0">
                <a:solidFill>
                  <a:schemeClr val="tx1"/>
                </a:solidFill>
              </a:rPr>
              <a:t>.</a:t>
            </a:r>
          </a:p>
        </p:txBody>
      </p:sp>
      <p:sp>
        <p:nvSpPr>
          <p:cNvPr id="2" name="Rectangle: Rounded Corners 1">
            <a:extLst>
              <a:ext uri="{FF2B5EF4-FFF2-40B4-BE49-F238E27FC236}">
                <a16:creationId xmlns:a16="http://schemas.microsoft.com/office/drawing/2014/main" id="{2AFF538F-4FE8-6530-EAB0-45B4E76449A1}"/>
              </a:ext>
            </a:extLst>
          </p:cNvPr>
          <p:cNvSpPr/>
          <p:nvPr/>
        </p:nvSpPr>
        <p:spPr>
          <a:xfrm>
            <a:off x="2481452" y="183437"/>
            <a:ext cx="7229095" cy="2006658"/>
          </a:xfrm>
          <a:prstGeom prst="roundRect">
            <a:avLst/>
          </a:prstGeom>
          <a:solidFill>
            <a:srgbClr val="3A4471"/>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Why are they praising God?</a:t>
            </a:r>
          </a:p>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Because of his majesty as shown in judgment and justice.</a:t>
            </a:r>
          </a:p>
        </p:txBody>
      </p:sp>
    </p:spTree>
    <p:extLst>
      <p:ext uri="{BB962C8B-B14F-4D97-AF65-F5344CB8AC3E}">
        <p14:creationId xmlns:p14="http://schemas.microsoft.com/office/powerpoint/2010/main" val="23280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pic>
        <p:nvPicPr>
          <p:cNvPr id="2" name="Picture 2">
            <a:extLst>
              <a:ext uri="{FF2B5EF4-FFF2-40B4-BE49-F238E27FC236}">
                <a16:creationId xmlns:a16="http://schemas.microsoft.com/office/drawing/2014/main" id="{2E39FEF1-7D20-9EA7-0E47-E685C8780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1685F0-9EDA-1450-48EA-1BFF28C89846}"/>
              </a:ext>
            </a:extLst>
          </p:cNvPr>
          <p:cNvSpPr txBox="1"/>
          <p:nvPr/>
        </p:nvSpPr>
        <p:spPr>
          <a:xfrm>
            <a:off x="918063" y="24489"/>
            <a:ext cx="10355874" cy="830997"/>
          </a:xfrm>
          <a:prstGeom prst="rect">
            <a:avLst/>
          </a:prstGeom>
          <a:noFill/>
          <a:ln w="63500">
            <a:noFill/>
          </a:ln>
        </p:spPr>
        <p:txBody>
          <a:bodyPr wrap="square" rtlCol="0">
            <a:spAutoFit/>
          </a:bodyPr>
          <a:lstStyle/>
          <a:p>
            <a:pPr algn="ctr"/>
            <a:r>
              <a:rPr lang="en-US" sz="4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24 – God’s Worldwide Judgment</a:t>
            </a:r>
          </a:p>
        </p:txBody>
      </p:sp>
      <p:sp>
        <p:nvSpPr>
          <p:cNvPr id="5" name="TextBox 4">
            <a:extLst>
              <a:ext uri="{FF2B5EF4-FFF2-40B4-BE49-F238E27FC236}">
                <a16:creationId xmlns:a16="http://schemas.microsoft.com/office/drawing/2014/main" id="{0DBA99CE-BFEE-AD94-FCA1-6E732A6D740F}"/>
              </a:ext>
            </a:extLst>
          </p:cNvPr>
          <p:cNvSpPr txBox="1"/>
          <p:nvPr/>
        </p:nvSpPr>
        <p:spPr>
          <a:xfrm>
            <a:off x="1229794" y="3866342"/>
            <a:ext cx="9732411" cy="2800767"/>
          </a:xfrm>
          <a:prstGeom prst="rect">
            <a:avLst/>
          </a:prstGeom>
          <a:solidFill>
            <a:srgbClr val="4D5B8A">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742950" indent="-742950" algn="l">
              <a:buFont typeface="+mj-lt"/>
              <a:buAutoNum type="arabicPeriod"/>
            </a:pPr>
            <a:r>
              <a:rPr lang="en-US" dirty="0">
                <a:solidFill>
                  <a:schemeClr val="tx1"/>
                </a:solidFill>
              </a:rPr>
              <a:t>Divine Judgment Summarized (1-6)</a:t>
            </a:r>
          </a:p>
          <a:p>
            <a:pPr marL="742950" indent="-742950" algn="l">
              <a:buFont typeface="+mj-lt"/>
              <a:buAutoNum type="arabicPeriod"/>
            </a:pPr>
            <a:r>
              <a:rPr lang="en-US" dirty="0">
                <a:solidFill>
                  <a:schemeClr val="tx1"/>
                </a:solidFill>
              </a:rPr>
              <a:t>Lament for the Ruined City (7-12)</a:t>
            </a:r>
          </a:p>
          <a:p>
            <a:pPr marL="742950" indent="-742950" algn="l">
              <a:buFont typeface="+mj-lt"/>
              <a:buAutoNum type="arabicPeriod"/>
            </a:pPr>
            <a:r>
              <a:rPr lang="en-US" dirty="0">
                <a:solidFill>
                  <a:schemeClr val="tx1"/>
                </a:solidFill>
              </a:rPr>
              <a:t>Remnant’s Song of Praise (13-16a)</a:t>
            </a:r>
          </a:p>
          <a:p>
            <a:pPr marL="742950" indent="-742950" algn="l">
              <a:buFont typeface="+mj-lt"/>
              <a:buAutoNum type="arabicPeriod"/>
            </a:pPr>
            <a:r>
              <a:rPr lang="en-US" dirty="0"/>
              <a:t>Divine Judgment Described (16b-23)</a:t>
            </a:r>
          </a:p>
        </p:txBody>
      </p:sp>
    </p:spTree>
    <p:extLst>
      <p:ext uri="{BB962C8B-B14F-4D97-AF65-F5344CB8AC3E}">
        <p14:creationId xmlns:p14="http://schemas.microsoft.com/office/powerpoint/2010/main" val="27210027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5BF0147F-DBCC-391E-54D6-F16D86C96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43367" y="4304359"/>
            <a:ext cx="8943483" cy="2431435"/>
          </a:xfrm>
          <a:prstGeom prst="rect">
            <a:avLst/>
          </a:prstGeom>
          <a:solidFill>
            <a:srgbClr val="2B3E2D">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16 </a:t>
            </a:r>
            <a:r>
              <a:rPr lang="en-US" sz="3800" dirty="0">
                <a:solidFill>
                  <a:schemeClr val="tx1"/>
                </a:solidFill>
              </a:rPr>
              <a:t>But I say, “I waste away,</a:t>
            </a:r>
          </a:p>
          <a:p>
            <a:pPr algn="l"/>
            <a:r>
              <a:rPr lang="en-US" sz="3800" dirty="0">
                <a:solidFill>
                  <a:schemeClr val="tx1"/>
                </a:solidFill>
              </a:rPr>
              <a:t>    I waste away. Woe is me!</a:t>
            </a:r>
          </a:p>
          <a:p>
            <a:pPr algn="l"/>
            <a:r>
              <a:rPr lang="en-US" sz="3800" dirty="0">
                <a:solidFill>
                  <a:schemeClr val="tx1"/>
                </a:solidFill>
              </a:rPr>
              <a:t>For the traitors have betrayed,</a:t>
            </a:r>
          </a:p>
          <a:p>
            <a:pPr algn="l"/>
            <a:r>
              <a:rPr lang="en-US" sz="3800" dirty="0">
                <a:solidFill>
                  <a:schemeClr val="tx1"/>
                </a:solidFill>
              </a:rPr>
              <a:t>    with betrayal the traitors have betrayed.”</a:t>
            </a:r>
          </a:p>
        </p:txBody>
      </p:sp>
      <p:sp>
        <p:nvSpPr>
          <p:cNvPr id="2" name="Rectangle: Rounded Corners 1">
            <a:extLst>
              <a:ext uri="{FF2B5EF4-FFF2-40B4-BE49-F238E27FC236}">
                <a16:creationId xmlns:a16="http://schemas.microsoft.com/office/drawing/2014/main" id="{4F6D8EB3-8F1C-EFAD-FFE4-CF79ADE9D02E}"/>
              </a:ext>
            </a:extLst>
          </p:cNvPr>
          <p:cNvSpPr/>
          <p:nvPr/>
        </p:nvSpPr>
        <p:spPr>
          <a:xfrm>
            <a:off x="174362" y="219610"/>
            <a:ext cx="6939359" cy="1932569"/>
          </a:xfrm>
          <a:prstGeom prst="roundRect">
            <a:avLst/>
          </a:prstGeom>
          <a:solidFill>
            <a:schemeClr val="accent1">
              <a:lumMod val="75000"/>
            </a:schemeClr>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Isaiah is overwhelmed by the awfulness of sin around him and the necessary judgment it brings…</a:t>
            </a:r>
          </a:p>
        </p:txBody>
      </p:sp>
    </p:spTree>
    <p:extLst>
      <p:ext uri="{BB962C8B-B14F-4D97-AF65-F5344CB8AC3E}">
        <p14:creationId xmlns:p14="http://schemas.microsoft.com/office/powerpoint/2010/main" val="246793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21A2FB59-F092-A2CA-E878-4F57408CC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370114" y="6027003"/>
            <a:ext cx="11451771" cy="707886"/>
          </a:xfrm>
          <a:prstGeom prst="rect">
            <a:avLst/>
          </a:prstGeom>
          <a:solidFill>
            <a:srgbClr val="735949">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4000" dirty="0">
                <a:solidFill>
                  <a:schemeClr val="tx1"/>
                </a:solidFill>
              </a:rPr>
              <a:t>How do you feel about God’s wrath and judgment?</a:t>
            </a:r>
          </a:p>
        </p:txBody>
      </p:sp>
      <p:sp>
        <p:nvSpPr>
          <p:cNvPr id="2" name="TextBox 1">
            <a:extLst>
              <a:ext uri="{FF2B5EF4-FFF2-40B4-BE49-F238E27FC236}">
                <a16:creationId xmlns:a16="http://schemas.microsoft.com/office/drawing/2014/main" id="{8A7FEB6A-95D4-A055-0790-9DF43303E2DA}"/>
              </a:ext>
            </a:extLst>
          </p:cNvPr>
          <p:cNvSpPr txBox="1"/>
          <p:nvPr/>
        </p:nvSpPr>
        <p:spPr>
          <a:xfrm>
            <a:off x="789213" y="1063117"/>
            <a:ext cx="10613571" cy="3939540"/>
          </a:xfrm>
          <a:prstGeom prst="rect">
            <a:avLst/>
          </a:prstGeom>
          <a:solidFill>
            <a:srgbClr val="735949">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4000" baseline="30000" dirty="0">
                <a:solidFill>
                  <a:schemeClr val="tx1"/>
                </a:solidFill>
              </a:rPr>
              <a:t>8 </a:t>
            </a:r>
            <a:r>
              <a:rPr lang="en-US" sz="4000" dirty="0"/>
              <a:t>Come, behold the works of the Lord,</a:t>
            </a:r>
          </a:p>
          <a:p>
            <a:pPr algn="l">
              <a:spcAft>
                <a:spcPts val="1200"/>
              </a:spcAft>
            </a:pPr>
            <a:r>
              <a:rPr lang="en-US" sz="4000" dirty="0"/>
              <a:t>    how he has brought desolations on the earth…</a:t>
            </a:r>
          </a:p>
          <a:p>
            <a:pPr algn="l"/>
            <a:r>
              <a:rPr lang="en-US" sz="4000" baseline="30000" dirty="0">
                <a:solidFill>
                  <a:schemeClr val="tx1"/>
                </a:solidFill>
              </a:rPr>
              <a:t>10</a:t>
            </a:r>
            <a:r>
              <a:rPr lang="en-US" sz="4000" dirty="0">
                <a:solidFill>
                  <a:schemeClr val="tx1"/>
                </a:solidFill>
              </a:rPr>
              <a:t> “Be still and know that I am God.</a:t>
            </a:r>
          </a:p>
          <a:p>
            <a:pPr algn="l"/>
            <a:r>
              <a:rPr lang="en-US" sz="4000" dirty="0">
                <a:solidFill>
                  <a:schemeClr val="tx1"/>
                </a:solidFill>
              </a:rPr>
              <a:t>    I will be exalted among the nations,</a:t>
            </a:r>
          </a:p>
          <a:p>
            <a:pPr algn="l"/>
            <a:r>
              <a:rPr lang="en-US" sz="4000" dirty="0">
                <a:solidFill>
                  <a:schemeClr val="tx1"/>
                </a:solidFill>
              </a:rPr>
              <a:t>    I will be exalted in the earth!”    </a:t>
            </a:r>
          </a:p>
          <a:p>
            <a:pPr algn="l"/>
            <a:r>
              <a:rPr lang="en-US" sz="4000" dirty="0">
                <a:solidFill>
                  <a:schemeClr val="tx1"/>
                </a:solidFill>
              </a:rPr>
              <a:t>                                                              Psalm 46:8, 10</a:t>
            </a:r>
          </a:p>
        </p:txBody>
      </p:sp>
    </p:spTree>
    <p:extLst>
      <p:ext uri="{BB962C8B-B14F-4D97-AF65-F5344CB8AC3E}">
        <p14:creationId xmlns:p14="http://schemas.microsoft.com/office/powerpoint/2010/main" val="1455795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5BF0147F-DBCC-391E-54D6-F16D86C96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41735" y="3155373"/>
            <a:ext cx="8727946" cy="3600986"/>
          </a:xfrm>
          <a:prstGeom prst="rect">
            <a:avLst/>
          </a:prstGeom>
          <a:solidFill>
            <a:srgbClr val="2B3E2D">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17 </a:t>
            </a:r>
            <a:r>
              <a:rPr lang="en-US" sz="3800" dirty="0">
                <a:solidFill>
                  <a:schemeClr val="tx1"/>
                </a:solidFill>
              </a:rPr>
              <a:t>Terror and the pit and the snare</a:t>
            </a:r>
          </a:p>
          <a:p>
            <a:pPr algn="l"/>
            <a:r>
              <a:rPr lang="en-US" sz="3800" dirty="0">
                <a:solidFill>
                  <a:schemeClr val="tx1"/>
                </a:solidFill>
              </a:rPr>
              <a:t>    are upon you, O inhabitant of the earth!</a:t>
            </a:r>
          </a:p>
          <a:p>
            <a:pPr algn="l"/>
            <a:r>
              <a:rPr lang="en-US" sz="3800" baseline="30000" dirty="0">
                <a:solidFill>
                  <a:schemeClr val="tx1"/>
                </a:solidFill>
              </a:rPr>
              <a:t>18</a:t>
            </a:r>
            <a:r>
              <a:rPr lang="en-US" sz="3800" dirty="0">
                <a:solidFill>
                  <a:schemeClr val="tx1"/>
                </a:solidFill>
              </a:rPr>
              <a:t> He who flees at the sound of the terror</a:t>
            </a:r>
          </a:p>
          <a:p>
            <a:pPr algn="l"/>
            <a:r>
              <a:rPr lang="en-US" sz="3800" dirty="0">
                <a:solidFill>
                  <a:schemeClr val="tx1"/>
                </a:solidFill>
              </a:rPr>
              <a:t>    shall fall into the pit,</a:t>
            </a:r>
          </a:p>
          <a:p>
            <a:pPr algn="l"/>
            <a:r>
              <a:rPr lang="en-US" sz="3800" dirty="0">
                <a:solidFill>
                  <a:schemeClr val="tx1"/>
                </a:solidFill>
              </a:rPr>
              <a:t>and he who climbs out of the pit</a:t>
            </a:r>
          </a:p>
          <a:p>
            <a:pPr algn="l"/>
            <a:r>
              <a:rPr lang="en-US" sz="3800" dirty="0">
                <a:solidFill>
                  <a:schemeClr val="tx1"/>
                </a:solidFill>
              </a:rPr>
              <a:t>    shall be caught in the snare.</a:t>
            </a:r>
          </a:p>
        </p:txBody>
      </p:sp>
      <p:sp>
        <p:nvSpPr>
          <p:cNvPr id="2" name="Rectangle: Rounded Corners 1">
            <a:extLst>
              <a:ext uri="{FF2B5EF4-FFF2-40B4-BE49-F238E27FC236}">
                <a16:creationId xmlns:a16="http://schemas.microsoft.com/office/drawing/2014/main" id="{66108AED-E3F6-9699-33D1-33651615180B}"/>
              </a:ext>
            </a:extLst>
          </p:cNvPr>
          <p:cNvSpPr/>
          <p:nvPr/>
        </p:nvSpPr>
        <p:spPr>
          <a:xfrm>
            <a:off x="394976" y="438672"/>
            <a:ext cx="5920480" cy="1536431"/>
          </a:xfrm>
          <a:prstGeom prst="roundRect">
            <a:avLst/>
          </a:prstGeom>
          <a:solidFill>
            <a:schemeClr val="accent1">
              <a:lumMod val="75000"/>
            </a:schemeClr>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No escape from this judgment…</a:t>
            </a:r>
          </a:p>
        </p:txBody>
      </p:sp>
    </p:spTree>
    <p:extLst>
      <p:ext uri="{BB962C8B-B14F-4D97-AF65-F5344CB8AC3E}">
        <p14:creationId xmlns:p14="http://schemas.microsoft.com/office/powerpoint/2010/main" val="171401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36CE6EB-4931-0B51-FF30-CD4D456657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03" b="3892"/>
          <a:stretch/>
        </p:blipFill>
        <p:spPr bwMode="auto">
          <a:xfrm>
            <a:off x="0" y="-1"/>
            <a:ext cx="12192000" cy="6852081"/>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519539" y="152769"/>
            <a:ext cx="9611976" cy="1261884"/>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800" dirty="0"/>
              <a:t>18</a:t>
            </a:r>
            <a:r>
              <a:rPr lang="en-US" sz="3800" baseline="0" dirty="0"/>
              <a:t> For the windows of heaven are opened,</a:t>
            </a:r>
          </a:p>
          <a:p>
            <a:r>
              <a:rPr lang="en-US" sz="3800" baseline="0" dirty="0"/>
              <a:t>    and the foundations of the earth tremble.</a:t>
            </a:r>
          </a:p>
        </p:txBody>
      </p:sp>
      <p:sp>
        <p:nvSpPr>
          <p:cNvPr id="2" name="Rectangle: Rounded Corners 1">
            <a:extLst>
              <a:ext uri="{FF2B5EF4-FFF2-40B4-BE49-F238E27FC236}">
                <a16:creationId xmlns:a16="http://schemas.microsoft.com/office/drawing/2014/main" id="{D0422D64-19E7-634B-2ED3-C87F857FA6D4}"/>
              </a:ext>
            </a:extLst>
          </p:cNvPr>
          <p:cNvSpPr/>
          <p:nvPr/>
        </p:nvSpPr>
        <p:spPr>
          <a:xfrm>
            <a:off x="7721062" y="1567423"/>
            <a:ext cx="3828680" cy="1536431"/>
          </a:xfrm>
          <a:prstGeom prst="roundRect">
            <a:avLst/>
          </a:prstGeom>
          <a:solidFill>
            <a:srgbClr val="0D0C11"/>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Flood language from Genesis 7</a:t>
            </a:r>
          </a:p>
        </p:txBody>
      </p:sp>
    </p:spTree>
    <p:extLst>
      <p:ext uri="{BB962C8B-B14F-4D97-AF65-F5344CB8AC3E}">
        <p14:creationId xmlns:p14="http://schemas.microsoft.com/office/powerpoint/2010/main" val="132375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36C666C-E3F0-CE11-1A28-179D1D7CF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808034" y="115698"/>
            <a:ext cx="8575932" cy="4185761"/>
          </a:xfrm>
          <a:prstGeom prst="rect">
            <a:avLst/>
          </a:prstGeom>
          <a:solidFill>
            <a:srgbClr val="735949">
              <a:alpha val="5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800" dirty="0"/>
              <a:t>19</a:t>
            </a:r>
            <a:r>
              <a:rPr lang="en-US" sz="3800" baseline="0" dirty="0"/>
              <a:t> The earth is utterly broken,</a:t>
            </a:r>
          </a:p>
          <a:p>
            <a:r>
              <a:rPr lang="en-US" sz="3800" baseline="0" dirty="0"/>
              <a:t>    the earth is split apart,</a:t>
            </a:r>
          </a:p>
          <a:p>
            <a:r>
              <a:rPr lang="en-US" sz="3800" baseline="0" dirty="0"/>
              <a:t>    the earth is violently shaken.</a:t>
            </a:r>
          </a:p>
          <a:p>
            <a:r>
              <a:rPr lang="en-US" sz="3800" dirty="0"/>
              <a:t>20</a:t>
            </a:r>
            <a:r>
              <a:rPr lang="en-US" sz="3800" baseline="0" dirty="0"/>
              <a:t> The earth staggers like a drunken man;</a:t>
            </a:r>
          </a:p>
          <a:p>
            <a:r>
              <a:rPr lang="en-US" sz="3800" baseline="0" dirty="0"/>
              <a:t>    it sways like a hut;</a:t>
            </a:r>
          </a:p>
          <a:p>
            <a:r>
              <a:rPr lang="en-US" sz="3800" baseline="0" dirty="0"/>
              <a:t>its transgression lies heavy upon it,</a:t>
            </a:r>
          </a:p>
          <a:p>
            <a:r>
              <a:rPr lang="en-US" sz="3800" baseline="0" dirty="0"/>
              <a:t>    and it falls and will not rise again.</a:t>
            </a:r>
          </a:p>
        </p:txBody>
      </p:sp>
      <p:sp>
        <p:nvSpPr>
          <p:cNvPr id="2" name="Rectangle: Rounded Corners 1">
            <a:extLst>
              <a:ext uri="{FF2B5EF4-FFF2-40B4-BE49-F238E27FC236}">
                <a16:creationId xmlns:a16="http://schemas.microsoft.com/office/drawing/2014/main" id="{0FFA495B-92FA-5E2C-6C3F-5EF476409C59}"/>
              </a:ext>
            </a:extLst>
          </p:cNvPr>
          <p:cNvSpPr/>
          <p:nvPr/>
        </p:nvSpPr>
        <p:spPr>
          <a:xfrm>
            <a:off x="346208" y="4547376"/>
            <a:ext cx="5920480" cy="1536431"/>
          </a:xfrm>
          <a:prstGeom prst="roundRect">
            <a:avLst/>
          </a:prstGeom>
          <a:solidFill>
            <a:schemeClr val="accent1">
              <a:lumMod val="75000"/>
            </a:schemeClr>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Great earthquake… </a:t>
            </a:r>
          </a:p>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Revelation 16:18</a:t>
            </a:r>
          </a:p>
        </p:txBody>
      </p:sp>
    </p:spTree>
    <p:extLst>
      <p:ext uri="{BB962C8B-B14F-4D97-AF65-F5344CB8AC3E}">
        <p14:creationId xmlns:p14="http://schemas.microsoft.com/office/powerpoint/2010/main" val="228867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155B6FF5-5504-ED7A-DEF6-F5036D4C36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94" b="3175"/>
          <a:stretch/>
        </p:blipFill>
        <p:spPr bwMode="auto">
          <a:xfrm>
            <a:off x="0" y="-1"/>
            <a:ext cx="12192000" cy="6831583"/>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256660" y="2409099"/>
            <a:ext cx="9801740" cy="4185761"/>
          </a:xfrm>
          <a:prstGeom prst="rect">
            <a:avLst/>
          </a:prstGeom>
          <a:solidFill>
            <a:srgbClr val="2A2522">
              <a:alpha val="5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800" dirty="0"/>
              <a:t>21</a:t>
            </a:r>
            <a:r>
              <a:rPr lang="en-US" sz="3800" baseline="0" dirty="0"/>
              <a:t> On that day the Lord will punish</a:t>
            </a:r>
          </a:p>
          <a:p>
            <a:r>
              <a:rPr lang="en-US" sz="3800" baseline="0" dirty="0"/>
              <a:t>    the host of heaven, in heaven,</a:t>
            </a:r>
          </a:p>
          <a:p>
            <a:r>
              <a:rPr lang="en-US" sz="3800" baseline="0" dirty="0"/>
              <a:t>    and the kings of the earth, on the earth.</a:t>
            </a:r>
          </a:p>
          <a:p>
            <a:r>
              <a:rPr lang="en-US" sz="3800" dirty="0"/>
              <a:t>22</a:t>
            </a:r>
            <a:r>
              <a:rPr lang="en-US" sz="3800" baseline="0" dirty="0"/>
              <a:t> They will be gathered together</a:t>
            </a:r>
          </a:p>
          <a:p>
            <a:r>
              <a:rPr lang="en-US" sz="3800" baseline="0" dirty="0"/>
              <a:t>    as prisoners in a pit;</a:t>
            </a:r>
          </a:p>
          <a:p>
            <a:r>
              <a:rPr lang="en-US" sz="3800" baseline="0" dirty="0"/>
              <a:t>they will be shut up in a prison,</a:t>
            </a:r>
          </a:p>
          <a:p>
            <a:r>
              <a:rPr lang="en-US" sz="3800" baseline="0" dirty="0"/>
              <a:t>    and after many days they will be punished.</a:t>
            </a:r>
          </a:p>
        </p:txBody>
      </p:sp>
    </p:spTree>
    <p:extLst>
      <p:ext uri="{BB962C8B-B14F-4D97-AF65-F5344CB8AC3E}">
        <p14:creationId xmlns:p14="http://schemas.microsoft.com/office/powerpoint/2010/main" val="3732612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74DAE76A-3271-EB1D-0CE4-ABB4D6693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3619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176651" y="192605"/>
            <a:ext cx="7858640" cy="3016210"/>
          </a:xfrm>
          <a:prstGeom prst="rect">
            <a:avLst/>
          </a:prstGeom>
          <a:solidFill>
            <a:srgbClr val="224878">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800" dirty="0"/>
              <a:t>23</a:t>
            </a:r>
            <a:r>
              <a:rPr lang="en-US" sz="3800" baseline="0" dirty="0"/>
              <a:t> Then the moon will be confounded</a:t>
            </a:r>
          </a:p>
          <a:p>
            <a:r>
              <a:rPr lang="en-US" sz="3800" baseline="0" dirty="0"/>
              <a:t>    and the sun ashamed,</a:t>
            </a:r>
          </a:p>
          <a:p>
            <a:r>
              <a:rPr lang="en-US" sz="3800" baseline="0" dirty="0"/>
              <a:t>for the Lord of hosts reigns</a:t>
            </a:r>
          </a:p>
          <a:p>
            <a:r>
              <a:rPr lang="en-US" sz="3800" baseline="0" dirty="0"/>
              <a:t>    on Mount Zion and in Jerusalem,</a:t>
            </a:r>
          </a:p>
          <a:p>
            <a:r>
              <a:rPr lang="en-US" sz="3800" baseline="0" dirty="0"/>
              <a:t>and his glory will be before his elders.</a:t>
            </a:r>
          </a:p>
        </p:txBody>
      </p:sp>
      <p:sp>
        <p:nvSpPr>
          <p:cNvPr id="2" name="Rectangle: Rounded Corners 1">
            <a:extLst>
              <a:ext uri="{FF2B5EF4-FFF2-40B4-BE49-F238E27FC236}">
                <a16:creationId xmlns:a16="http://schemas.microsoft.com/office/drawing/2014/main" id="{42BA5961-F949-EE6D-191F-B51EE1985EC4}"/>
              </a:ext>
            </a:extLst>
          </p:cNvPr>
          <p:cNvSpPr/>
          <p:nvPr/>
        </p:nvSpPr>
        <p:spPr>
          <a:xfrm>
            <a:off x="6095999" y="3952145"/>
            <a:ext cx="5920480" cy="1536431"/>
          </a:xfrm>
          <a:prstGeom prst="roundRect">
            <a:avLst/>
          </a:prstGeom>
          <a:solidFill>
            <a:srgbClr val="224878"/>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The New Jerusalem – The City of God Established!</a:t>
            </a:r>
          </a:p>
        </p:txBody>
      </p:sp>
    </p:spTree>
    <p:extLst>
      <p:ext uri="{BB962C8B-B14F-4D97-AF65-F5344CB8AC3E}">
        <p14:creationId xmlns:p14="http://schemas.microsoft.com/office/powerpoint/2010/main" val="392047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pic>
        <p:nvPicPr>
          <p:cNvPr id="2" name="Picture 2">
            <a:extLst>
              <a:ext uri="{FF2B5EF4-FFF2-40B4-BE49-F238E27FC236}">
                <a16:creationId xmlns:a16="http://schemas.microsoft.com/office/drawing/2014/main" id="{2E39FEF1-7D20-9EA7-0E47-E685C8780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1685F0-9EDA-1450-48EA-1BFF28C89846}"/>
              </a:ext>
            </a:extLst>
          </p:cNvPr>
          <p:cNvSpPr txBox="1"/>
          <p:nvPr/>
        </p:nvSpPr>
        <p:spPr>
          <a:xfrm>
            <a:off x="918063" y="24489"/>
            <a:ext cx="10355874" cy="830997"/>
          </a:xfrm>
          <a:prstGeom prst="rect">
            <a:avLst/>
          </a:prstGeom>
          <a:noFill/>
          <a:ln w="63500">
            <a:noFill/>
          </a:ln>
        </p:spPr>
        <p:txBody>
          <a:bodyPr wrap="square" rtlCol="0">
            <a:spAutoFit/>
          </a:bodyPr>
          <a:lstStyle/>
          <a:p>
            <a:pPr algn="ctr"/>
            <a:r>
              <a:rPr lang="en-US" sz="4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24 – God’s Worldwide Judgment</a:t>
            </a:r>
          </a:p>
        </p:txBody>
      </p:sp>
      <p:sp>
        <p:nvSpPr>
          <p:cNvPr id="5" name="TextBox 4">
            <a:extLst>
              <a:ext uri="{FF2B5EF4-FFF2-40B4-BE49-F238E27FC236}">
                <a16:creationId xmlns:a16="http://schemas.microsoft.com/office/drawing/2014/main" id="{088F8405-373A-4DE1-177E-87B325242246}"/>
              </a:ext>
            </a:extLst>
          </p:cNvPr>
          <p:cNvSpPr txBox="1"/>
          <p:nvPr/>
        </p:nvSpPr>
        <p:spPr>
          <a:xfrm>
            <a:off x="918063" y="2843289"/>
            <a:ext cx="10248973" cy="2539157"/>
          </a:xfrm>
          <a:prstGeom prst="rect">
            <a:avLst/>
          </a:prstGeom>
          <a:solidFill>
            <a:srgbClr val="4D5B8A">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1800"/>
              </a:spcAft>
            </a:pPr>
            <a:r>
              <a:rPr lang="en-US" sz="4800" dirty="0">
                <a:solidFill>
                  <a:schemeClr val="tx1"/>
                </a:solidFill>
              </a:rPr>
              <a:t>What can we learn from this chapter?</a:t>
            </a:r>
          </a:p>
          <a:p>
            <a:pPr>
              <a:spcAft>
                <a:spcPts val="1200"/>
              </a:spcAft>
            </a:pPr>
            <a:r>
              <a:rPr lang="en-US" sz="4800" dirty="0">
                <a:solidFill>
                  <a:schemeClr val="tx1"/>
                </a:solidFill>
              </a:rPr>
              <a:t>God calls us to live every day in the reality of his ultimate judgment!</a:t>
            </a:r>
          </a:p>
        </p:txBody>
      </p:sp>
    </p:spTree>
    <p:extLst>
      <p:ext uri="{BB962C8B-B14F-4D97-AF65-F5344CB8AC3E}">
        <p14:creationId xmlns:p14="http://schemas.microsoft.com/office/powerpoint/2010/main" val="18474146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pic>
        <p:nvPicPr>
          <p:cNvPr id="2" name="Picture 2">
            <a:extLst>
              <a:ext uri="{FF2B5EF4-FFF2-40B4-BE49-F238E27FC236}">
                <a16:creationId xmlns:a16="http://schemas.microsoft.com/office/drawing/2014/main" id="{2E39FEF1-7D20-9EA7-0E47-E685C8780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8F8405-373A-4DE1-177E-87B325242246}"/>
              </a:ext>
            </a:extLst>
          </p:cNvPr>
          <p:cNvSpPr txBox="1"/>
          <p:nvPr/>
        </p:nvSpPr>
        <p:spPr>
          <a:xfrm>
            <a:off x="1453170" y="1662199"/>
            <a:ext cx="9285660" cy="4632037"/>
          </a:xfrm>
          <a:prstGeom prst="rect">
            <a:avLst/>
          </a:prstGeom>
          <a:solidFill>
            <a:srgbClr val="4D5B8A">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1800"/>
              </a:spcAft>
            </a:pPr>
            <a:r>
              <a:rPr lang="en-US" sz="4000" dirty="0">
                <a:solidFill>
                  <a:schemeClr val="tx1"/>
                </a:solidFill>
              </a:rPr>
              <a:t>Living in the Reality of God’s Judgment:</a:t>
            </a:r>
          </a:p>
          <a:p>
            <a:pPr algn="l"/>
            <a:r>
              <a:rPr lang="en-US" sz="4000" dirty="0">
                <a:solidFill>
                  <a:schemeClr val="tx1"/>
                </a:solidFill>
              </a:rPr>
              <a:t>Reminding ourselves regularly of:</a:t>
            </a:r>
          </a:p>
          <a:p>
            <a:pPr marL="640080" indent="-571500" algn="l">
              <a:buFont typeface="Arial" panose="020B0604020202020204" pitchFamily="34" charset="0"/>
              <a:buChar char="•"/>
            </a:pPr>
            <a:r>
              <a:rPr lang="en-US" sz="4000" dirty="0">
                <a:solidFill>
                  <a:schemeClr val="tx1"/>
                </a:solidFill>
              </a:rPr>
              <a:t>The awfulness of our sin before God</a:t>
            </a:r>
          </a:p>
          <a:p>
            <a:pPr marL="640080" indent="-571500" algn="l">
              <a:buFont typeface="Arial" panose="020B0604020202020204" pitchFamily="34" charset="0"/>
              <a:buChar char="•"/>
            </a:pPr>
            <a:r>
              <a:rPr lang="en-US" sz="4000" dirty="0">
                <a:solidFill>
                  <a:schemeClr val="tx1"/>
                </a:solidFill>
              </a:rPr>
              <a:t>God’s necessary wrath poured out on Jesus on our behalf</a:t>
            </a:r>
          </a:p>
          <a:p>
            <a:pPr marL="640080" indent="-571500" algn="l">
              <a:buFont typeface="Arial" panose="020B0604020202020204" pitchFamily="34" charset="0"/>
              <a:buChar char="•"/>
            </a:pPr>
            <a:r>
              <a:rPr lang="en-US" sz="4000" dirty="0">
                <a:solidFill>
                  <a:schemeClr val="tx1"/>
                </a:solidFill>
              </a:rPr>
              <a:t>Coming destruction of all this life has to offer (City of Man)</a:t>
            </a:r>
          </a:p>
        </p:txBody>
      </p:sp>
    </p:spTree>
    <p:extLst>
      <p:ext uri="{BB962C8B-B14F-4D97-AF65-F5344CB8AC3E}">
        <p14:creationId xmlns:p14="http://schemas.microsoft.com/office/powerpoint/2010/main" val="10258178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62A451-E199-02C4-247A-7750B1EE9B08}"/>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32280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EF5D5-8078-8E13-10F5-E3D5D01F633E}"/>
              </a:ext>
            </a:extLst>
          </p:cNvPr>
          <p:cNvSpPr txBox="1"/>
          <p:nvPr/>
        </p:nvSpPr>
        <p:spPr>
          <a:xfrm>
            <a:off x="918063" y="24489"/>
            <a:ext cx="10355874" cy="769441"/>
          </a:xfrm>
          <a:prstGeom prst="rect">
            <a:avLst/>
          </a:prstGeom>
          <a:noFill/>
          <a:ln w="63500">
            <a:noFill/>
          </a:ln>
        </p:spPr>
        <p:txBody>
          <a:bodyPr wrap="square" rtlCol="0">
            <a:spAutoFit/>
          </a:bodyPr>
          <a:lstStyle/>
          <a:p>
            <a:pPr algn="ctr"/>
            <a:r>
              <a:rPr lang="en-US" sz="44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13–27: God’s Universal Kingdom</a:t>
            </a:r>
          </a:p>
        </p:txBody>
      </p:sp>
      <p:sp>
        <p:nvSpPr>
          <p:cNvPr id="3" name="TextBox 2">
            <a:extLst>
              <a:ext uri="{FF2B5EF4-FFF2-40B4-BE49-F238E27FC236}">
                <a16:creationId xmlns:a16="http://schemas.microsoft.com/office/drawing/2014/main" id="{F4F66C1A-B98B-51A6-9A07-395956E353F3}"/>
              </a:ext>
            </a:extLst>
          </p:cNvPr>
          <p:cNvSpPr txBox="1"/>
          <p:nvPr/>
        </p:nvSpPr>
        <p:spPr>
          <a:xfrm>
            <a:off x="307665" y="733566"/>
            <a:ext cx="11103219" cy="646331"/>
          </a:xfrm>
          <a:prstGeom prst="rect">
            <a:avLst/>
          </a:prstGeom>
          <a:noFill/>
          <a:ln w="63500">
            <a:noFill/>
          </a:ln>
        </p:spPr>
        <p:txBody>
          <a:bodyPr wrap="square" rtlCol="0">
            <a:spAutoFit/>
          </a:bodyPr>
          <a:lstStyle/>
          <a:p>
            <a:pPr marL="571500" indent="-571500">
              <a:spcAft>
                <a:spcPts val="1200"/>
              </a:spcAft>
              <a:buFont typeface="Arial" panose="020B0604020202020204" pitchFamily="34" charset="0"/>
              <a:buChar char="•"/>
            </a:pP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Chapters 13–23:  10 Oracles Regarding the Nations</a:t>
            </a:r>
          </a:p>
        </p:txBody>
      </p:sp>
      <p:sp>
        <p:nvSpPr>
          <p:cNvPr id="5" name="TextBox 4">
            <a:extLst>
              <a:ext uri="{FF2B5EF4-FFF2-40B4-BE49-F238E27FC236}">
                <a16:creationId xmlns:a16="http://schemas.microsoft.com/office/drawing/2014/main" id="{393DD4ED-FCF6-60B7-CE0E-79A4CA0FADED}"/>
              </a:ext>
            </a:extLst>
          </p:cNvPr>
          <p:cNvSpPr txBox="1"/>
          <p:nvPr/>
        </p:nvSpPr>
        <p:spPr>
          <a:xfrm>
            <a:off x="873082" y="1319694"/>
            <a:ext cx="6044603" cy="2862322"/>
          </a:xfrm>
          <a:prstGeom prst="rect">
            <a:avLst/>
          </a:prstGeom>
          <a:noFill/>
        </p:spPr>
        <p:txBody>
          <a:bodyPr wrap="none" rtlCol="0">
            <a:spAutoFit/>
          </a:bodyPr>
          <a:lstStyle/>
          <a:p>
            <a:pPr marL="285750" indent="-285750">
              <a:buFont typeface="Arial" panose="020B0604020202020204" pitchFamily="34" charset="0"/>
              <a:buChar char="•"/>
            </a:pPr>
            <a:r>
              <a:rPr lang="en-US" sz="3600" b="1" dirty="0">
                <a:latin typeface="Calibri" panose="020F0502020204030204" pitchFamily="34" charset="0"/>
                <a:ea typeface="Calibri" panose="020F0502020204030204" pitchFamily="34" charset="0"/>
                <a:cs typeface="Calibri" panose="020F0502020204030204" pitchFamily="34" charset="0"/>
              </a:rPr>
              <a:t>Babylon (13:1-14:27)</a:t>
            </a:r>
          </a:p>
          <a:p>
            <a:pPr marL="285750" indent="-285750">
              <a:buFont typeface="Arial" panose="020B0604020202020204" pitchFamily="34" charset="0"/>
              <a:buChar char="•"/>
            </a:pPr>
            <a:r>
              <a:rPr lang="en-US" sz="3600" b="1" dirty="0">
                <a:latin typeface="Calibri" panose="020F0502020204030204" pitchFamily="34" charset="0"/>
                <a:ea typeface="Calibri" panose="020F0502020204030204" pitchFamily="34" charset="0"/>
                <a:cs typeface="Calibri" panose="020F0502020204030204" pitchFamily="34" charset="0"/>
              </a:rPr>
              <a:t>Philistia (14:28-32)</a:t>
            </a:r>
          </a:p>
          <a:p>
            <a:pPr marL="285750" indent="-285750">
              <a:buFont typeface="Arial" panose="020B0604020202020204" pitchFamily="34" charset="0"/>
              <a:buChar char="•"/>
            </a:pPr>
            <a:r>
              <a:rPr lang="en-US" sz="3600" b="1" dirty="0">
                <a:latin typeface="Calibri" panose="020F0502020204030204" pitchFamily="34" charset="0"/>
                <a:ea typeface="Calibri" panose="020F0502020204030204" pitchFamily="34" charset="0"/>
                <a:cs typeface="Calibri" panose="020F0502020204030204" pitchFamily="34" charset="0"/>
              </a:rPr>
              <a:t>Moab (15:1–16:14)</a:t>
            </a:r>
          </a:p>
          <a:p>
            <a:pPr marL="285750" indent="-285750">
              <a:buFont typeface="Arial" panose="020B0604020202020204" pitchFamily="34" charset="0"/>
              <a:buChar char="•"/>
            </a:pPr>
            <a:r>
              <a:rPr lang="en-US" sz="3600" b="1" dirty="0">
                <a:latin typeface="Calibri" panose="020F0502020204030204" pitchFamily="34" charset="0"/>
                <a:ea typeface="Calibri" panose="020F0502020204030204" pitchFamily="34" charset="0"/>
                <a:cs typeface="Calibri" panose="020F0502020204030204" pitchFamily="34" charset="0"/>
              </a:rPr>
              <a:t>Syria/Israel/Cush (17:1–18:7)</a:t>
            </a:r>
          </a:p>
          <a:p>
            <a:pPr marL="285750" indent="-285750">
              <a:buFont typeface="Arial" panose="020B0604020202020204" pitchFamily="34" charset="0"/>
              <a:buChar char="•"/>
            </a:pPr>
            <a:r>
              <a:rPr lang="en-US" sz="3600" b="1" dirty="0">
                <a:latin typeface="Calibri" panose="020F0502020204030204" pitchFamily="34" charset="0"/>
                <a:ea typeface="Calibri" panose="020F0502020204030204" pitchFamily="34" charset="0"/>
                <a:cs typeface="Calibri" panose="020F0502020204030204" pitchFamily="34" charset="0"/>
              </a:rPr>
              <a:t>Egypt (19:1–20:6)</a:t>
            </a:r>
          </a:p>
        </p:txBody>
      </p:sp>
      <p:sp>
        <p:nvSpPr>
          <p:cNvPr id="6" name="TextBox 5">
            <a:extLst>
              <a:ext uri="{FF2B5EF4-FFF2-40B4-BE49-F238E27FC236}">
                <a16:creationId xmlns:a16="http://schemas.microsoft.com/office/drawing/2014/main" id="{1A28B056-AEBE-213A-0A4C-C6BD72A617EB}"/>
              </a:ext>
            </a:extLst>
          </p:cNvPr>
          <p:cNvSpPr txBox="1"/>
          <p:nvPr/>
        </p:nvSpPr>
        <p:spPr>
          <a:xfrm>
            <a:off x="7482658" y="1319694"/>
            <a:ext cx="4522392" cy="2862322"/>
          </a:xfrm>
          <a:prstGeom prst="rect">
            <a:avLst/>
          </a:prstGeom>
          <a:noFill/>
        </p:spPr>
        <p:txBody>
          <a:bodyPr wrap="none" rtlCol="0">
            <a:spAutoFit/>
          </a:bodyPr>
          <a:lstStyle/>
          <a:p>
            <a:pPr marL="571500" indent="-571500">
              <a:buFont typeface="Arial" panose="020B0604020202020204" pitchFamily="34" charset="0"/>
              <a:buChar char="•"/>
            </a:pPr>
            <a:r>
              <a:rPr lang="en-US" sz="3600" b="1" dirty="0">
                <a:latin typeface="Calibri" panose="020F0502020204030204" pitchFamily="34" charset="0"/>
                <a:ea typeface="Calibri" panose="020F0502020204030204" pitchFamily="34" charset="0"/>
                <a:cs typeface="Calibri" panose="020F0502020204030204" pitchFamily="34" charset="0"/>
              </a:rPr>
              <a:t>Babylon (21:1-10)</a:t>
            </a:r>
          </a:p>
          <a:p>
            <a:pPr marL="571500" indent="-571500">
              <a:buFont typeface="Arial" panose="020B0604020202020204" pitchFamily="34" charset="0"/>
              <a:buChar char="•"/>
            </a:pPr>
            <a:r>
              <a:rPr lang="en-US" sz="3600" b="1" dirty="0">
                <a:latin typeface="Calibri" panose="020F0502020204030204" pitchFamily="34" charset="0"/>
                <a:ea typeface="Calibri" panose="020F0502020204030204" pitchFamily="34" charset="0"/>
                <a:cs typeface="Calibri" panose="020F0502020204030204" pitchFamily="34" charset="0"/>
              </a:rPr>
              <a:t>Edom (21:11-12)</a:t>
            </a:r>
          </a:p>
          <a:p>
            <a:pPr marL="571500" indent="-571500">
              <a:buFont typeface="Arial" panose="020B0604020202020204" pitchFamily="34" charset="0"/>
              <a:buChar char="•"/>
            </a:pPr>
            <a:r>
              <a:rPr lang="en-US" sz="3600" b="1" dirty="0">
                <a:latin typeface="Calibri" panose="020F0502020204030204" pitchFamily="34" charset="0"/>
                <a:ea typeface="Calibri" panose="020F0502020204030204" pitchFamily="34" charset="0"/>
                <a:cs typeface="Calibri" panose="020F0502020204030204" pitchFamily="34" charset="0"/>
              </a:rPr>
              <a:t>Arabia (21:13-17)</a:t>
            </a:r>
          </a:p>
          <a:p>
            <a:pPr marL="571500" indent="-571500">
              <a:buFont typeface="Arial" panose="020B0604020202020204" pitchFamily="34" charset="0"/>
              <a:buChar char="•"/>
            </a:pPr>
            <a:r>
              <a:rPr lang="en-US" sz="3600" b="1" dirty="0">
                <a:latin typeface="Calibri" panose="020F0502020204030204" pitchFamily="34" charset="0"/>
                <a:ea typeface="Calibri" panose="020F0502020204030204" pitchFamily="34" charset="0"/>
                <a:cs typeface="Calibri" panose="020F0502020204030204" pitchFamily="34" charset="0"/>
              </a:rPr>
              <a:t>Jerusalem (22:1-25)</a:t>
            </a:r>
          </a:p>
          <a:p>
            <a:pPr marL="571500" indent="-571500">
              <a:buFont typeface="Arial" panose="020B0604020202020204" pitchFamily="34" charset="0"/>
              <a:buChar char="•"/>
            </a:pPr>
            <a:r>
              <a:rPr lang="en-US" sz="3600" b="1" dirty="0">
                <a:latin typeface="Calibri" panose="020F0502020204030204" pitchFamily="34" charset="0"/>
                <a:ea typeface="Calibri" panose="020F0502020204030204" pitchFamily="34" charset="0"/>
                <a:cs typeface="Calibri" panose="020F0502020204030204" pitchFamily="34" charset="0"/>
              </a:rPr>
              <a:t>Tyre (23:1-18)</a:t>
            </a:r>
          </a:p>
        </p:txBody>
      </p:sp>
      <p:sp>
        <p:nvSpPr>
          <p:cNvPr id="7" name="TextBox 6">
            <a:extLst>
              <a:ext uri="{FF2B5EF4-FFF2-40B4-BE49-F238E27FC236}">
                <a16:creationId xmlns:a16="http://schemas.microsoft.com/office/drawing/2014/main" id="{72D95FA7-85FD-40CD-90DE-43A9657DDCE0}"/>
              </a:ext>
            </a:extLst>
          </p:cNvPr>
          <p:cNvSpPr txBox="1"/>
          <p:nvPr/>
        </p:nvSpPr>
        <p:spPr>
          <a:xfrm>
            <a:off x="307666" y="4221255"/>
            <a:ext cx="8281164" cy="2539157"/>
          </a:xfrm>
          <a:prstGeom prst="rect">
            <a:avLst/>
          </a:prstGeom>
          <a:noFill/>
          <a:ln w="63500">
            <a:noFill/>
          </a:ln>
        </p:spPr>
        <p:txBody>
          <a:bodyPr wrap="square" rtlCol="0">
            <a:spAutoFit/>
          </a:bodyPr>
          <a:lstStyle/>
          <a:p>
            <a:pPr marL="571500" indent="-571500">
              <a:spcAft>
                <a:spcPts val="600"/>
              </a:spcAft>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 24: Worldwide Judgment</a:t>
            </a:r>
          </a:p>
          <a:p>
            <a:pPr marL="571500" indent="-571500">
              <a:spcAft>
                <a:spcPts val="600"/>
              </a:spcAft>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 25: Fulfillment of God’s Plans</a:t>
            </a:r>
          </a:p>
          <a:p>
            <a:pPr marL="571500" indent="-571500">
              <a:spcAft>
                <a:spcPts val="600"/>
              </a:spcAft>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 26: The People of God</a:t>
            </a:r>
          </a:p>
          <a:p>
            <a:pPr marL="571500" indent="-571500">
              <a:spcAft>
                <a:spcPts val="600"/>
              </a:spcAft>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Chapter 27: Israel Fulfills its Purpose</a:t>
            </a:r>
          </a:p>
        </p:txBody>
      </p:sp>
      <p:grpSp>
        <p:nvGrpSpPr>
          <p:cNvPr id="4" name="Group 3">
            <a:extLst>
              <a:ext uri="{FF2B5EF4-FFF2-40B4-BE49-F238E27FC236}">
                <a16:creationId xmlns:a16="http://schemas.microsoft.com/office/drawing/2014/main" id="{7583C0B9-65DA-7662-14DF-14F395A8BC4D}"/>
              </a:ext>
            </a:extLst>
          </p:cNvPr>
          <p:cNvGrpSpPr/>
          <p:nvPr/>
        </p:nvGrpSpPr>
        <p:grpSpPr>
          <a:xfrm>
            <a:off x="8358001" y="4442355"/>
            <a:ext cx="3524108" cy="2191902"/>
            <a:chOff x="8294913" y="1653997"/>
            <a:chExt cx="3524108" cy="2191902"/>
          </a:xfrm>
        </p:grpSpPr>
        <p:sp>
          <p:nvSpPr>
            <p:cNvPr id="8" name="Rectangle: Rounded Corners 7">
              <a:extLst>
                <a:ext uri="{FF2B5EF4-FFF2-40B4-BE49-F238E27FC236}">
                  <a16:creationId xmlns:a16="http://schemas.microsoft.com/office/drawing/2014/main" id="{2649BC74-84BE-9B66-9DDD-6C8DBC267FB9}"/>
                </a:ext>
              </a:extLst>
            </p:cNvPr>
            <p:cNvSpPr/>
            <p:nvPr/>
          </p:nvSpPr>
          <p:spPr>
            <a:xfrm>
              <a:off x="8894345" y="1966025"/>
              <a:ext cx="2924676" cy="1462975"/>
            </a:xfrm>
            <a:prstGeom prst="roundRect">
              <a:avLst/>
            </a:prstGeom>
            <a:solidFill>
              <a:schemeClr val="accent1">
                <a:lumMod val="75000"/>
              </a:schemeClr>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effectLst>
                    <a:glow rad="101600">
                      <a:schemeClr val="bg1">
                        <a:alpha val="80000"/>
                      </a:schemeClr>
                    </a:glow>
                  </a:effectLst>
                  <a:latin typeface="Calibri" panose="020F0502020204030204" pitchFamily="34" charset="0"/>
                  <a:cs typeface="Calibri" panose="020F0502020204030204" pitchFamily="34" charset="0"/>
                </a:rPr>
                <a:t>Isaiah’s Mini Apocalypse</a:t>
              </a:r>
            </a:p>
          </p:txBody>
        </p:sp>
        <p:sp>
          <p:nvSpPr>
            <p:cNvPr id="9" name="Right Brace 8">
              <a:extLst>
                <a:ext uri="{FF2B5EF4-FFF2-40B4-BE49-F238E27FC236}">
                  <a16:creationId xmlns:a16="http://schemas.microsoft.com/office/drawing/2014/main" id="{8475C1FD-0A6E-E34A-6FAB-FB7B66A772D2}"/>
                </a:ext>
              </a:extLst>
            </p:cNvPr>
            <p:cNvSpPr/>
            <p:nvPr/>
          </p:nvSpPr>
          <p:spPr>
            <a:xfrm>
              <a:off x="8294913" y="1653997"/>
              <a:ext cx="305389" cy="2191902"/>
            </a:xfrm>
            <a:prstGeom prst="rightBrace">
              <a:avLst/>
            </a:prstGeom>
            <a:ln w="635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208166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1E1656-ADD9-27DA-E962-174444DFD434}"/>
              </a:ext>
            </a:extLst>
          </p:cNvPr>
          <p:cNvGrpSpPr/>
          <p:nvPr/>
        </p:nvGrpSpPr>
        <p:grpSpPr>
          <a:xfrm>
            <a:off x="719437" y="322041"/>
            <a:ext cx="3749040" cy="2748299"/>
            <a:chOff x="1498566" y="3984740"/>
            <a:chExt cx="3749040" cy="2748299"/>
          </a:xfrm>
        </p:grpSpPr>
        <p:pic>
          <p:nvPicPr>
            <p:cNvPr id="11266" name="Picture 2">
              <a:extLst>
                <a:ext uri="{FF2B5EF4-FFF2-40B4-BE49-F238E27FC236}">
                  <a16:creationId xmlns:a16="http://schemas.microsoft.com/office/drawing/2014/main" id="{9215ACB9-9409-67AA-00E6-46AF9C338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566" y="3984740"/>
              <a:ext cx="3749040"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326B843-81CA-D065-665A-E2F4ECD2094E}"/>
                </a:ext>
              </a:extLst>
            </p:cNvPr>
            <p:cNvSpPr txBox="1"/>
            <p:nvPr/>
          </p:nvSpPr>
          <p:spPr>
            <a:xfrm>
              <a:off x="2135308" y="6025153"/>
              <a:ext cx="2650084" cy="707886"/>
            </a:xfrm>
            <a:prstGeom prst="rect">
              <a:avLst/>
            </a:prstGeom>
            <a:noFill/>
          </p:spPr>
          <p:txBody>
            <a:bodyPr wrap="none" rtlCol="0">
              <a:spAutoFit/>
            </a:bodyPr>
            <a:lstStyle/>
            <a:p>
              <a:r>
                <a:rPr lang="en-US" sz="4000" b="1" dirty="0">
                  <a:solidFill>
                    <a:srgbClr val="FFFF00"/>
                  </a:solidFill>
                  <a:effectLst>
                    <a:glow rad="101600">
                      <a:schemeClr val="bg1"/>
                    </a:glow>
                  </a:effectLst>
                  <a:latin typeface="Calibri" panose="020F0502020204030204" pitchFamily="34" charset="0"/>
                  <a:cs typeface="Calibri" panose="020F0502020204030204" pitchFamily="34" charset="0"/>
                </a:rPr>
                <a:t>City of Man</a:t>
              </a:r>
            </a:p>
          </p:txBody>
        </p:sp>
      </p:grpSp>
      <p:grpSp>
        <p:nvGrpSpPr>
          <p:cNvPr id="14" name="Group 13">
            <a:extLst>
              <a:ext uri="{FF2B5EF4-FFF2-40B4-BE49-F238E27FC236}">
                <a16:creationId xmlns:a16="http://schemas.microsoft.com/office/drawing/2014/main" id="{63254988-EF7A-F6EF-15C9-8FAA4F7D57B4}"/>
              </a:ext>
            </a:extLst>
          </p:cNvPr>
          <p:cNvGrpSpPr/>
          <p:nvPr/>
        </p:nvGrpSpPr>
        <p:grpSpPr>
          <a:xfrm>
            <a:off x="7714340" y="292259"/>
            <a:ext cx="3654352" cy="2760013"/>
            <a:chOff x="7136547" y="3979641"/>
            <a:chExt cx="3654352" cy="2760013"/>
          </a:xfrm>
        </p:grpSpPr>
        <p:pic>
          <p:nvPicPr>
            <p:cNvPr id="11268" name="Picture 4">
              <a:extLst>
                <a:ext uri="{FF2B5EF4-FFF2-40B4-BE49-F238E27FC236}">
                  <a16:creationId xmlns:a16="http://schemas.microsoft.com/office/drawing/2014/main" id="{93CAAFFB-2003-07C2-752F-9BE74930F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547" y="3979641"/>
              <a:ext cx="3654352" cy="2743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9C42FE9-282B-1122-1EEA-EB6CD2DC3FC8}"/>
                </a:ext>
              </a:extLst>
            </p:cNvPr>
            <p:cNvSpPr txBox="1"/>
            <p:nvPr/>
          </p:nvSpPr>
          <p:spPr>
            <a:xfrm>
              <a:off x="7792689" y="6031768"/>
              <a:ext cx="2550698" cy="707886"/>
            </a:xfrm>
            <a:prstGeom prst="rect">
              <a:avLst/>
            </a:prstGeom>
            <a:noFill/>
          </p:spPr>
          <p:txBody>
            <a:bodyPr wrap="none" rtlCol="0">
              <a:spAutoFit/>
            </a:bodyPr>
            <a:lstStyle/>
            <a:p>
              <a:r>
                <a:rPr lang="en-US" sz="4000" b="1" dirty="0">
                  <a:solidFill>
                    <a:srgbClr val="FFFF00"/>
                  </a:solidFill>
                  <a:effectLst>
                    <a:glow rad="101600">
                      <a:schemeClr val="bg1"/>
                    </a:glow>
                  </a:effectLst>
                  <a:latin typeface="Calibri" panose="020F0502020204030204" pitchFamily="34" charset="0"/>
                  <a:cs typeface="Calibri" panose="020F0502020204030204" pitchFamily="34" charset="0"/>
                </a:rPr>
                <a:t>City of God</a:t>
              </a:r>
            </a:p>
          </p:txBody>
        </p:sp>
      </p:grpSp>
      <p:sp>
        <p:nvSpPr>
          <p:cNvPr id="3" name="TextBox 2">
            <a:extLst>
              <a:ext uri="{FF2B5EF4-FFF2-40B4-BE49-F238E27FC236}">
                <a16:creationId xmlns:a16="http://schemas.microsoft.com/office/drawing/2014/main" id="{A2E0B56B-1953-3C61-CD5C-62CF9D6976FC}"/>
              </a:ext>
            </a:extLst>
          </p:cNvPr>
          <p:cNvSpPr txBox="1"/>
          <p:nvPr/>
        </p:nvSpPr>
        <p:spPr>
          <a:xfrm>
            <a:off x="65884" y="3240105"/>
            <a:ext cx="5810526" cy="3539430"/>
          </a:xfrm>
          <a:prstGeom prst="rect">
            <a:avLst/>
          </a:prstGeom>
          <a:noFill/>
          <a:ln w="63500">
            <a:noFill/>
          </a:ln>
        </p:spPr>
        <p:txBody>
          <a:bodyPr wrap="square" rtlCol="0">
            <a:spAutoFit/>
          </a:bodyPr>
          <a:lstStyle/>
          <a:p>
            <a:pPr marL="571500" indent="-571500">
              <a:buFont typeface="Arial" panose="020B0604020202020204" pitchFamily="34" charset="0"/>
              <a:buChar char="•"/>
            </a:pP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City of the Nations </a:t>
            </a:r>
          </a:p>
          <a:p>
            <a:pPr marL="548640"/>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(Babylon, Tyre, Moab, etc.)</a:t>
            </a:r>
          </a:p>
          <a:p>
            <a:pPr marL="571500" indent="-571500">
              <a:buFont typeface="Arial" panose="020B0604020202020204" pitchFamily="34" charset="0"/>
              <a:buChar char="•"/>
            </a:pP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Characterized by pride and self-sufficiency</a:t>
            </a:r>
          </a:p>
          <a:p>
            <a:pPr marL="571500" indent="-571500">
              <a:buFont typeface="Arial" panose="020B0604020202020204" pitchFamily="34" charset="0"/>
              <a:buChar char="•"/>
            </a:pP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Represents man apart from God - Glorifies man</a:t>
            </a:r>
          </a:p>
          <a:p>
            <a:pPr marL="571500" indent="-571500">
              <a:buFont typeface="Arial" panose="020B0604020202020204" pitchFamily="34" charset="0"/>
              <a:buChar char="•"/>
            </a:pP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End is destruction</a:t>
            </a:r>
          </a:p>
        </p:txBody>
      </p:sp>
      <p:sp>
        <p:nvSpPr>
          <p:cNvPr id="5" name="TextBox 4">
            <a:extLst>
              <a:ext uri="{FF2B5EF4-FFF2-40B4-BE49-F238E27FC236}">
                <a16:creationId xmlns:a16="http://schemas.microsoft.com/office/drawing/2014/main" id="{85BCA3F0-F1F7-25D1-9BFC-4D97490F5B69}"/>
              </a:ext>
            </a:extLst>
          </p:cNvPr>
          <p:cNvSpPr txBox="1"/>
          <p:nvPr/>
        </p:nvSpPr>
        <p:spPr>
          <a:xfrm>
            <a:off x="7554687" y="3240105"/>
            <a:ext cx="4354285" cy="3539430"/>
          </a:xfrm>
          <a:prstGeom prst="rect">
            <a:avLst/>
          </a:prstGeom>
          <a:noFill/>
          <a:ln w="63500">
            <a:noFill/>
          </a:ln>
        </p:spPr>
        <p:txBody>
          <a:bodyPr wrap="square" rtlCol="0">
            <a:spAutoFit/>
          </a:bodyPr>
          <a:lstStyle/>
          <a:p>
            <a:pPr marL="571500" indent="-571500">
              <a:buFont typeface="Arial" panose="020B0604020202020204" pitchFamily="34" charset="0"/>
              <a:buChar char="•"/>
            </a:pP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Mount Zion </a:t>
            </a:r>
          </a:p>
          <a:p>
            <a:pPr marL="548640"/>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(New Jerusalem)</a:t>
            </a:r>
          </a:p>
          <a:p>
            <a:pPr marL="571500" indent="-571500">
              <a:buFont typeface="Arial" panose="020B0604020202020204" pitchFamily="34" charset="0"/>
              <a:buChar char="•"/>
            </a:pP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Characterized by humility and dependence on God</a:t>
            </a:r>
          </a:p>
          <a:p>
            <a:pPr marL="571500" indent="-571500">
              <a:buFont typeface="Arial" panose="020B0604020202020204" pitchFamily="34" charset="0"/>
              <a:buChar char="•"/>
            </a:pP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Glorifies God</a:t>
            </a:r>
          </a:p>
          <a:p>
            <a:pPr marL="571500" indent="-571500">
              <a:buFont typeface="Arial" panose="020B0604020202020204" pitchFamily="34" charset="0"/>
              <a:buChar char="•"/>
            </a:pP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End is eternal glory</a:t>
            </a:r>
          </a:p>
        </p:txBody>
      </p:sp>
      <p:sp>
        <p:nvSpPr>
          <p:cNvPr id="16" name="TextBox 15">
            <a:extLst>
              <a:ext uri="{FF2B5EF4-FFF2-40B4-BE49-F238E27FC236}">
                <a16:creationId xmlns:a16="http://schemas.microsoft.com/office/drawing/2014/main" id="{72FC30C5-D02A-C51A-B109-E6A1AB25CDC1}"/>
              </a:ext>
            </a:extLst>
          </p:cNvPr>
          <p:cNvSpPr txBox="1"/>
          <p:nvPr/>
        </p:nvSpPr>
        <p:spPr>
          <a:xfrm>
            <a:off x="1796393" y="-169860"/>
            <a:ext cx="1244251" cy="3170099"/>
          </a:xfrm>
          <a:prstGeom prst="rect">
            <a:avLst/>
          </a:prstGeom>
          <a:noFill/>
        </p:spPr>
        <p:txBody>
          <a:bodyPr wrap="square" rtlCol="0">
            <a:spAutoFit/>
          </a:bodyPr>
          <a:lstStyle/>
          <a:p>
            <a:r>
              <a:rPr lang="en-US" sz="20000" b="1" dirty="0">
                <a:solidFill>
                  <a:srgbClr val="FFFF00"/>
                </a:solidFill>
                <a:effectLst>
                  <a:glow rad="101600">
                    <a:schemeClr val="bg1"/>
                  </a:glow>
                </a:effectLst>
                <a:latin typeface="Calibri" panose="020F0502020204030204" pitchFamily="34" charset="0"/>
                <a:cs typeface="Calibri" panose="020F0502020204030204" pitchFamily="34" charset="0"/>
              </a:rPr>
              <a:t>X</a:t>
            </a:r>
          </a:p>
        </p:txBody>
      </p:sp>
      <p:pic>
        <p:nvPicPr>
          <p:cNvPr id="17" name="Graphic 16" descr="Checkmark with solid fill">
            <a:extLst>
              <a:ext uri="{FF2B5EF4-FFF2-40B4-BE49-F238E27FC236}">
                <a16:creationId xmlns:a16="http://schemas.microsoft.com/office/drawing/2014/main" id="{7C498CDD-36C3-8825-12AF-A61C1DB353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96055" y="234375"/>
            <a:ext cx="1499552" cy="2361631"/>
          </a:xfrm>
          <a:prstGeom prst="rect">
            <a:avLst/>
          </a:prstGeom>
          <a:effectLst>
            <a:glow rad="203200">
              <a:schemeClr val="bg1"/>
            </a:glow>
          </a:effectLst>
        </p:spPr>
      </p:pic>
      <p:sp>
        <p:nvSpPr>
          <p:cNvPr id="18" name="TextBox 17">
            <a:extLst>
              <a:ext uri="{FF2B5EF4-FFF2-40B4-BE49-F238E27FC236}">
                <a16:creationId xmlns:a16="http://schemas.microsoft.com/office/drawing/2014/main" id="{22690502-2778-031E-EA49-437F1EE76102}"/>
              </a:ext>
            </a:extLst>
          </p:cNvPr>
          <p:cNvSpPr txBox="1"/>
          <p:nvPr/>
        </p:nvSpPr>
        <p:spPr>
          <a:xfrm>
            <a:off x="4665865" y="201575"/>
            <a:ext cx="2832782" cy="1938992"/>
          </a:xfrm>
          <a:prstGeom prst="rect">
            <a:avLst/>
          </a:prstGeom>
          <a:noFill/>
          <a:ln w="63500">
            <a:noFill/>
          </a:ln>
        </p:spPr>
        <p:txBody>
          <a:bodyPr wrap="square" rtlCol="0">
            <a:spAutoFit/>
          </a:bodyPr>
          <a:lstStyle/>
          <a:p>
            <a:pPr algn="ct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Two Cities</a:t>
            </a:r>
          </a:p>
          <a:p>
            <a:pPr algn="ct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Of</a:t>
            </a:r>
          </a:p>
          <a:p>
            <a:pPr algn="ct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24–27</a:t>
            </a:r>
          </a:p>
        </p:txBody>
      </p:sp>
    </p:spTree>
    <p:extLst>
      <p:ext uri="{BB962C8B-B14F-4D97-AF65-F5344CB8AC3E}">
        <p14:creationId xmlns:p14="http://schemas.microsoft.com/office/powerpoint/2010/main" val="27499293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500"/>
                            </p:stCondLst>
                            <p:childTnLst>
                              <p:par>
                                <p:cTn id="32" presetID="53"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pic>
        <p:nvPicPr>
          <p:cNvPr id="2" name="Picture 2">
            <a:extLst>
              <a:ext uri="{FF2B5EF4-FFF2-40B4-BE49-F238E27FC236}">
                <a16:creationId xmlns:a16="http://schemas.microsoft.com/office/drawing/2014/main" id="{2E39FEF1-7D20-9EA7-0E47-E685C8780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0E8F68-FF46-75ED-8711-CF63F129192C}"/>
              </a:ext>
            </a:extLst>
          </p:cNvPr>
          <p:cNvSpPr txBox="1"/>
          <p:nvPr/>
        </p:nvSpPr>
        <p:spPr>
          <a:xfrm>
            <a:off x="1229794" y="3866342"/>
            <a:ext cx="9732411" cy="2800767"/>
          </a:xfrm>
          <a:prstGeom prst="rect">
            <a:avLst/>
          </a:prstGeom>
          <a:solidFill>
            <a:srgbClr val="4D5B8A">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742950" indent="-742950" algn="l">
              <a:buFont typeface="+mj-lt"/>
              <a:buAutoNum type="arabicPeriod"/>
            </a:pPr>
            <a:r>
              <a:rPr lang="en-US" dirty="0"/>
              <a:t>Divine Judgment Summarized (1-6)</a:t>
            </a:r>
          </a:p>
          <a:p>
            <a:pPr marL="742950" indent="-742950" algn="l">
              <a:buFont typeface="+mj-lt"/>
              <a:buAutoNum type="arabicPeriod"/>
            </a:pPr>
            <a:r>
              <a:rPr lang="en-US" dirty="0">
                <a:solidFill>
                  <a:schemeClr val="tx1"/>
                </a:solidFill>
              </a:rPr>
              <a:t>Lament for the Ruined City (7-12)</a:t>
            </a:r>
          </a:p>
          <a:p>
            <a:pPr marL="742950" indent="-742950" algn="l">
              <a:buFont typeface="+mj-lt"/>
              <a:buAutoNum type="arabicPeriod"/>
            </a:pPr>
            <a:r>
              <a:rPr lang="en-US" dirty="0">
                <a:solidFill>
                  <a:schemeClr val="tx1"/>
                </a:solidFill>
              </a:rPr>
              <a:t>Remnant’s Song of Praise (13-16a)</a:t>
            </a:r>
          </a:p>
          <a:p>
            <a:pPr marL="742950" indent="-742950" algn="l">
              <a:buFont typeface="+mj-lt"/>
              <a:buAutoNum type="arabicPeriod"/>
            </a:pPr>
            <a:r>
              <a:rPr lang="en-US" dirty="0">
                <a:solidFill>
                  <a:schemeClr val="tx1"/>
                </a:solidFill>
              </a:rPr>
              <a:t>Divine Judgment Described (16b-23)</a:t>
            </a:r>
          </a:p>
        </p:txBody>
      </p:sp>
      <p:sp>
        <p:nvSpPr>
          <p:cNvPr id="4" name="TextBox 3">
            <a:extLst>
              <a:ext uri="{FF2B5EF4-FFF2-40B4-BE49-F238E27FC236}">
                <a16:creationId xmlns:a16="http://schemas.microsoft.com/office/drawing/2014/main" id="{721685F0-9EDA-1450-48EA-1BFF28C89846}"/>
              </a:ext>
            </a:extLst>
          </p:cNvPr>
          <p:cNvSpPr txBox="1"/>
          <p:nvPr/>
        </p:nvSpPr>
        <p:spPr>
          <a:xfrm>
            <a:off x="918063" y="24489"/>
            <a:ext cx="10355874" cy="830997"/>
          </a:xfrm>
          <a:prstGeom prst="rect">
            <a:avLst/>
          </a:prstGeom>
          <a:noFill/>
          <a:ln w="63500">
            <a:noFill/>
          </a:ln>
        </p:spPr>
        <p:txBody>
          <a:bodyPr wrap="square" rtlCol="0">
            <a:spAutoFit/>
          </a:bodyPr>
          <a:lstStyle/>
          <a:p>
            <a:pPr algn="ctr"/>
            <a:r>
              <a:rPr lang="en-US" sz="4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24 – God’s Worldwide Judgment</a:t>
            </a:r>
          </a:p>
        </p:txBody>
      </p:sp>
    </p:spTree>
    <p:extLst>
      <p:ext uri="{BB962C8B-B14F-4D97-AF65-F5344CB8AC3E}">
        <p14:creationId xmlns:p14="http://schemas.microsoft.com/office/powerpoint/2010/main" val="36974212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pic>
        <p:nvPicPr>
          <p:cNvPr id="2" name="Picture 2">
            <a:extLst>
              <a:ext uri="{FF2B5EF4-FFF2-40B4-BE49-F238E27FC236}">
                <a16:creationId xmlns:a16="http://schemas.microsoft.com/office/drawing/2014/main" id="{2E39FEF1-7D20-9EA7-0E47-E685C8780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0E8F68-FF46-75ED-8711-CF63F129192C}"/>
              </a:ext>
            </a:extLst>
          </p:cNvPr>
          <p:cNvSpPr txBox="1"/>
          <p:nvPr/>
        </p:nvSpPr>
        <p:spPr>
          <a:xfrm>
            <a:off x="1229794" y="785685"/>
            <a:ext cx="9732411" cy="5940088"/>
          </a:xfrm>
          <a:prstGeom prst="rect">
            <a:avLst/>
          </a:prstGeom>
          <a:solidFill>
            <a:srgbClr val="4D5B8A">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1 </a:t>
            </a:r>
            <a:r>
              <a:rPr lang="en-US" sz="3800" dirty="0">
                <a:solidFill>
                  <a:schemeClr val="tx1"/>
                </a:solidFill>
              </a:rPr>
              <a:t>Behold, the Lord will empty the earth and make it desolate, and he will twist its surface and scatter its inhabitants.</a:t>
            </a:r>
          </a:p>
          <a:p>
            <a:pPr algn="l"/>
            <a:r>
              <a:rPr lang="en-US" sz="3800" baseline="30000" dirty="0">
                <a:solidFill>
                  <a:schemeClr val="tx1"/>
                </a:solidFill>
              </a:rPr>
              <a:t>2 </a:t>
            </a:r>
            <a:r>
              <a:rPr lang="en-US" sz="3800" dirty="0">
                <a:solidFill>
                  <a:schemeClr val="tx1"/>
                </a:solidFill>
              </a:rPr>
              <a:t>And it shall be, </a:t>
            </a:r>
          </a:p>
          <a:p>
            <a:pPr algn="l"/>
            <a:r>
              <a:rPr lang="en-US" sz="3800" dirty="0">
                <a:solidFill>
                  <a:schemeClr val="tx1"/>
                </a:solidFill>
              </a:rPr>
              <a:t>as with the people, so with the priest;</a:t>
            </a:r>
          </a:p>
          <a:p>
            <a:pPr algn="l"/>
            <a:r>
              <a:rPr lang="en-US" sz="3800" dirty="0">
                <a:solidFill>
                  <a:schemeClr val="tx1"/>
                </a:solidFill>
              </a:rPr>
              <a:t>    as with the slave, so with his master;</a:t>
            </a:r>
          </a:p>
          <a:p>
            <a:pPr algn="l"/>
            <a:r>
              <a:rPr lang="en-US" sz="3800" dirty="0">
                <a:solidFill>
                  <a:schemeClr val="tx1"/>
                </a:solidFill>
              </a:rPr>
              <a:t>    as with the maid, so with her mistress;</a:t>
            </a:r>
          </a:p>
          <a:p>
            <a:pPr algn="l"/>
            <a:r>
              <a:rPr lang="en-US" sz="3800" dirty="0">
                <a:solidFill>
                  <a:schemeClr val="tx1"/>
                </a:solidFill>
              </a:rPr>
              <a:t>as with the buyer, so with the seller;</a:t>
            </a:r>
          </a:p>
          <a:p>
            <a:pPr algn="l"/>
            <a:r>
              <a:rPr lang="en-US" sz="3800" dirty="0">
                <a:solidFill>
                  <a:schemeClr val="tx1"/>
                </a:solidFill>
              </a:rPr>
              <a:t>    as with the lender, so with the borrower;</a:t>
            </a:r>
          </a:p>
          <a:p>
            <a:pPr algn="l"/>
            <a:r>
              <a:rPr lang="en-US" sz="3800" dirty="0">
                <a:solidFill>
                  <a:schemeClr val="tx1"/>
                </a:solidFill>
              </a:rPr>
              <a:t>    as with the creditor, so with the debtor.</a:t>
            </a:r>
          </a:p>
        </p:txBody>
      </p:sp>
      <p:sp>
        <p:nvSpPr>
          <p:cNvPr id="4" name="TextBox 3">
            <a:extLst>
              <a:ext uri="{FF2B5EF4-FFF2-40B4-BE49-F238E27FC236}">
                <a16:creationId xmlns:a16="http://schemas.microsoft.com/office/drawing/2014/main" id="{721685F0-9EDA-1450-48EA-1BFF28C89846}"/>
              </a:ext>
            </a:extLst>
          </p:cNvPr>
          <p:cNvSpPr txBox="1"/>
          <p:nvPr/>
        </p:nvSpPr>
        <p:spPr>
          <a:xfrm>
            <a:off x="918063" y="24489"/>
            <a:ext cx="10355874" cy="830997"/>
          </a:xfrm>
          <a:prstGeom prst="rect">
            <a:avLst/>
          </a:prstGeom>
          <a:noFill/>
          <a:ln w="63500">
            <a:noFill/>
          </a:ln>
        </p:spPr>
        <p:txBody>
          <a:bodyPr wrap="square" rtlCol="0">
            <a:spAutoFit/>
          </a:bodyPr>
          <a:lstStyle/>
          <a:p>
            <a:pPr algn="ctr"/>
            <a:r>
              <a:rPr lang="en-US" sz="4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24 – God’s Worldwide Judgment</a:t>
            </a:r>
          </a:p>
        </p:txBody>
      </p:sp>
    </p:spTree>
    <p:extLst>
      <p:ext uri="{BB962C8B-B14F-4D97-AF65-F5344CB8AC3E}">
        <p14:creationId xmlns:p14="http://schemas.microsoft.com/office/powerpoint/2010/main" val="318342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pic>
        <p:nvPicPr>
          <p:cNvPr id="2" name="Picture 2">
            <a:extLst>
              <a:ext uri="{FF2B5EF4-FFF2-40B4-BE49-F238E27FC236}">
                <a16:creationId xmlns:a16="http://schemas.microsoft.com/office/drawing/2014/main" id="{2E39FEF1-7D20-9EA7-0E47-E685C8780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0E8F68-FF46-75ED-8711-CF63F129192C}"/>
              </a:ext>
            </a:extLst>
          </p:cNvPr>
          <p:cNvSpPr txBox="1"/>
          <p:nvPr/>
        </p:nvSpPr>
        <p:spPr>
          <a:xfrm>
            <a:off x="1229794" y="785685"/>
            <a:ext cx="9732411" cy="5940088"/>
          </a:xfrm>
          <a:prstGeom prst="rect">
            <a:avLst/>
          </a:prstGeom>
          <a:solidFill>
            <a:srgbClr val="4D5B8A">
              <a:alpha val="70000"/>
            </a:srgbClr>
          </a:solidFill>
        </p:spPr>
        <p:txBody>
          <a:bodyPr wrap="square" rtlCol="0">
            <a:spAutoFit/>
          </a:bodyPr>
          <a:lstStyle>
            <a:defPPr>
              <a:defRPr lang="en-US"/>
            </a:defPPr>
            <a:lvl1pPr algn="ctr">
              <a:defRPr sz="4400" b="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l"/>
            <a:r>
              <a:rPr lang="en-US" sz="3800" baseline="30000" dirty="0">
                <a:solidFill>
                  <a:schemeClr val="tx1"/>
                </a:solidFill>
              </a:rPr>
              <a:t>1 </a:t>
            </a:r>
            <a:r>
              <a:rPr lang="en-US" sz="3800" dirty="0"/>
              <a:t>Behold, the Lord will empty the earth and make it desolate, and he will twist its surface and scatter its inhabitants</a:t>
            </a:r>
            <a:r>
              <a:rPr lang="en-US" sz="3800" dirty="0">
                <a:solidFill>
                  <a:schemeClr val="tx1"/>
                </a:solidFill>
              </a:rPr>
              <a:t>.</a:t>
            </a:r>
          </a:p>
          <a:p>
            <a:pPr algn="l"/>
            <a:r>
              <a:rPr lang="en-US" sz="3800" baseline="30000" dirty="0">
                <a:solidFill>
                  <a:schemeClr val="tx1"/>
                </a:solidFill>
              </a:rPr>
              <a:t>2 </a:t>
            </a:r>
            <a:r>
              <a:rPr lang="en-US" sz="3800" dirty="0">
                <a:solidFill>
                  <a:schemeClr val="tx1"/>
                </a:solidFill>
              </a:rPr>
              <a:t>And it shall be, </a:t>
            </a:r>
          </a:p>
          <a:p>
            <a:pPr algn="l"/>
            <a:r>
              <a:rPr lang="en-US" sz="3800" dirty="0">
                <a:solidFill>
                  <a:schemeClr val="tx1"/>
                </a:solidFill>
              </a:rPr>
              <a:t>as with the people, so with the priest;</a:t>
            </a:r>
          </a:p>
          <a:p>
            <a:pPr algn="l"/>
            <a:r>
              <a:rPr lang="en-US" sz="3800" dirty="0">
                <a:solidFill>
                  <a:schemeClr val="tx1"/>
                </a:solidFill>
              </a:rPr>
              <a:t>    as with the slave, so with his master;</a:t>
            </a:r>
          </a:p>
          <a:p>
            <a:pPr algn="l"/>
            <a:r>
              <a:rPr lang="en-US" sz="3800" dirty="0">
                <a:solidFill>
                  <a:schemeClr val="tx1"/>
                </a:solidFill>
              </a:rPr>
              <a:t>    as with the maid, so with her mistress;</a:t>
            </a:r>
          </a:p>
          <a:p>
            <a:pPr algn="l"/>
            <a:r>
              <a:rPr lang="en-US" sz="3800" dirty="0">
                <a:solidFill>
                  <a:schemeClr val="tx1"/>
                </a:solidFill>
              </a:rPr>
              <a:t>as with the buyer, so with the seller;</a:t>
            </a:r>
          </a:p>
          <a:p>
            <a:pPr algn="l"/>
            <a:r>
              <a:rPr lang="en-US" sz="3800" dirty="0">
                <a:solidFill>
                  <a:schemeClr val="tx1"/>
                </a:solidFill>
              </a:rPr>
              <a:t>    as with the lender, so with the borrower;</a:t>
            </a:r>
          </a:p>
          <a:p>
            <a:pPr algn="l"/>
            <a:r>
              <a:rPr lang="en-US" sz="3800" dirty="0">
                <a:solidFill>
                  <a:schemeClr val="tx1"/>
                </a:solidFill>
              </a:rPr>
              <a:t>    as with the creditor, so with the debtor.</a:t>
            </a:r>
          </a:p>
        </p:txBody>
      </p:sp>
      <p:sp>
        <p:nvSpPr>
          <p:cNvPr id="4" name="TextBox 3">
            <a:extLst>
              <a:ext uri="{FF2B5EF4-FFF2-40B4-BE49-F238E27FC236}">
                <a16:creationId xmlns:a16="http://schemas.microsoft.com/office/drawing/2014/main" id="{721685F0-9EDA-1450-48EA-1BFF28C89846}"/>
              </a:ext>
            </a:extLst>
          </p:cNvPr>
          <p:cNvSpPr txBox="1"/>
          <p:nvPr/>
        </p:nvSpPr>
        <p:spPr>
          <a:xfrm>
            <a:off x="918063" y="24489"/>
            <a:ext cx="10355874" cy="830997"/>
          </a:xfrm>
          <a:prstGeom prst="rect">
            <a:avLst/>
          </a:prstGeom>
          <a:noFill/>
          <a:ln w="63500">
            <a:noFill/>
          </a:ln>
        </p:spPr>
        <p:txBody>
          <a:bodyPr wrap="square" rtlCol="0">
            <a:spAutoFit/>
          </a:bodyPr>
          <a:lstStyle/>
          <a:p>
            <a:pPr algn="ctr"/>
            <a:r>
              <a:rPr lang="en-US" sz="4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24 – God’s Worldwide Judgment</a:t>
            </a:r>
          </a:p>
        </p:txBody>
      </p:sp>
    </p:spTree>
    <p:extLst>
      <p:ext uri="{BB962C8B-B14F-4D97-AF65-F5344CB8AC3E}">
        <p14:creationId xmlns:p14="http://schemas.microsoft.com/office/powerpoint/2010/main" val="178107050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4183</TotalTime>
  <Words>2970</Words>
  <Application>Microsoft Macintosh PowerPoint</Application>
  <PresentationFormat>Widescreen</PresentationFormat>
  <Paragraphs>358</Paragraphs>
  <Slides>48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Arial</vt:lpstr>
      <vt:lpstr>Calibri</vt:lpstr>
      <vt:lpstr>Calisto MT</vt:lpstr>
      <vt:lpstr>Cooper Black</vt:lpstr>
      <vt:lpstr>Corbel</vt:lpstr>
      <vt:lpstr>Engravers MT</vt:lpstr>
      <vt:lpstr>Times New Roman</vt:lpstr>
      <vt:lpstr>Wingdings 2</vt:lpstr>
      <vt:lpstr>Depth</vt:lpstr>
      <vt:lpstr>Slate</vt:lpstr>
      <vt:lpstr>PowerPoint Presentation</vt:lpstr>
      <vt:lpstr>Old City and Kidron Valley from north</vt:lpstr>
      <vt:lpstr>Old City and Kidron Valley from north</vt:lpstr>
      <vt:lpstr>Old City and Kidron Valley from north</vt:lpstr>
      <vt:lpstr>PowerPoint Presentation</vt:lpstr>
      <vt:lpstr>PowerPoint Presentation</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PowerPoint Presentation</vt:lpstr>
      <vt:lpstr>PowerPoint Presentation</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PowerPoint Presentation</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Bridges</dc:creator>
  <cp:lastModifiedBy>Rick Griffith</cp:lastModifiedBy>
  <cp:revision>7</cp:revision>
  <dcterms:created xsi:type="dcterms:W3CDTF">2023-11-07T11:17:49Z</dcterms:created>
  <dcterms:modified xsi:type="dcterms:W3CDTF">2024-06-02T08:48:49Z</dcterms:modified>
</cp:coreProperties>
</file>